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3" r:id="rId4"/>
    <p:sldId id="300" r:id="rId5"/>
    <p:sldId id="301" r:id="rId6"/>
    <p:sldId id="272" r:id="rId7"/>
    <p:sldId id="277" r:id="rId8"/>
    <p:sldId id="278" r:id="rId9"/>
    <p:sldId id="279" r:id="rId10"/>
    <p:sldId id="258" r:id="rId11"/>
    <p:sldId id="271" r:id="rId12"/>
    <p:sldId id="270" r:id="rId13"/>
    <p:sldId id="269" r:id="rId14"/>
    <p:sldId id="259" r:id="rId15"/>
    <p:sldId id="260" r:id="rId16"/>
    <p:sldId id="268" r:id="rId17"/>
    <p:sldId id="262" r:id="rId18"/>
    <p:sldId id="280" r:id="rId19"/>
    <p:sldId id="290" r:id="rId20"/>
    <p:sldId id="292" r:id="rId21"/>
    <p:sldId id="291" r:id="rId22"/>
    <p:sldId id="287" r:id="rId23"/>
    <p:sldId id="274" r:id="rId24"/>
    <p:sldId id="286" r:id="rId25"/>
    <p:sldId id="289" r:id="rId26"/>
    <p:sldId id="298" r:id="rId27"/>
    <p:sldId id="263" r:id="rId28"/>
    <p:sldId id="275" r:id="rId29"/>
    <p:sldId id="266" r:id="rId30"/>
    <p:sldId id="299" r:id="rId31"/>
    <p:sldId id="267" r:id="rId32"/>
    <p:sldId id="264" r:id="rId33"/>
    <p:sldId id="293" r:id="rId34"/>
    <p:sldId id="294" r:id="rId35"/>
    <p:sldId id="295" r:id="rId36"/>
    <p:sldId id="296" r:id="rId37"/>
    <p:sldId id="297" r:id="rId38"/>
    <p:sldId id="276" r:id="rId39"/>
    <p:sldId id="282" r:id="rId40"/>
    <p:sldId id="285" r:id="rId41"/>
    <p:sldId id="30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1" autoAdjust="0"/>
    <p:restoredTop sz="94660"/>
  </p:normalViewPr>
  <p:slideViewPr>
    <p:cSldViewPr snapToGrid="0">
      <p:cViewPr varScale="1">
        <p:scale>
          <a:sx n="96" d="100"/>
          <a:sy n="96" d="100"/>
        </p:scale>
        <p:origin x="67" y="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082B766A-1B10-4252-9DCB-1A19818027B8}" type="datetimeFigureOut">
              <a:rPr lang="en-CA" smtClean="0"/>
              <a:t>2020-08-31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A304603-4B4B-41B0-BDBA-B70659A8CE99}" type="slidenum">
              <a:rPr lang="en-CA" smtClean="0"/>
              <a:t>‹#›</a:t>
            </a:fld>
            <a:endParaRPr lang="en-CA"/>
          </a:p>
        </p:txBody>
      </p:sp>
    </p:spTree>
    <p:extLst>
      <p:ext uri="{BB962C8B-B14F-4D97-AF65-F5344CB8AC3E}">
        <p14:creationId xmlns:p14="http://schemas.microsoft.com/office/powerpoint/2010/main" val="1505298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82B766A-1B10-4252-9DCB-1A19818027B8}" type="datetimeFigureOut">
              <a:rPr lang="en-CA" smtClean="0"/>
              <a:t>2020-08-31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A304603-4B4B-41B0-BDBA-B70659A8CE99}" type="slidenum">
              <a:rPr lang="en-CA" smtClean="0"/>
              <a:t>‹#›</a:t>
            </a:fld>
            <a:endParaRPr lang="en-CA"/>
          </a:p>
        </p:txBody>
      </p:sp>
    </p:spTree>
    <p:extLst>
      <p:ext uri="{BB962C8B-B14F-4D97-AF65-F5344CB8AC3E}">
        <p14:creationId xmlns:p14="http://schemas.microsoft.com/office/powerpoint/2010/main" val="2991517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82B766A-1B10-4252-9DCB-1A19818027B8}" type="datetimeFigureOut">
              <a:rPr lang="en-CA" smtClean="0"/>
              <a:t>2020-08-31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A304603-4B4B-41B0-BDBA-B70659A8CE99}" type="slidenum">
              <a:rPr lang="en-CA" smtClean="0"/>
              <a:t>‹#›</a:t>
            </a:fld>
            <a:endParaRPr lang="en-CA"/>
          </a:p>
        </p:txBody>
      </p:sp>
    </p:spTree>
    <p:extLst>
      <p:ext uri="{BB962C8B-B14F-4D97-AF65-F5344CB8AC3E}">
        <p14:creationId xmlns:p14="http://schemas.microsoft.com/office/powerpoint/2010/main" val="356843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82B766A-1B10-4252-9DCB-1A19818027B8}" type="datetimeFigureOut">
              <a:rPr lang="en-CA" smtClean="0"/>
              <a:t>2020-08-31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A304603-4B4B-41B0-BDBA-B70659A8CE99}" type="slidenum">
              <a:rPr lang="en-CA" smtClean="0"/>
              <a:t>‹#›</a:t>
            </a:fld>
            <a:endParaRPr lang="en-CA"/>
          </a:p>
        </p:txBody>
      </p:sp>
    </p:spTree>
    <p:extLst>
      <p:ext uri="{BB962C8B-B14F-4D97-AF65-F5344CB8AC3E}">
        <p14:creationId xmlns:p14="http://schemas.microsoft.com/office/powerpoint/2010/main" val="4239808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2B766A-1B10-4252-9DCB-1A19818027B8}" type="datetimeFigureOut">
              <a:rPr lang="en-CA" smtClean="0"/>
              <a:t>2020-08-31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A304603-4B4B-41B0-BDBA-B70659A8CE99}" type="slidenum">
              <a:rPr lang="en-CA" smtClean="0"/>
              <a:t>‹#›</a:t>
            </a:fld>
            <a:endParaRPr lang="en-CA"/>
          </a:p>
        </p:txBody>
      </p:sp>
    </p:spTree>
    <p:extLst>
      <p:ext uri="{BB962C8B-B14F-4D97-AF65-F5344CB8AC3E}">
        <p14:creationId xmlns:p14="http://schemas.microsoft.com/office/powerpoint/2010/main" val="1466303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082B766A-1B10-4252-9DCB-1A19818027B8}" type="datetimeFigureOut">
              <a:rPr lang="en-CA" smtClean="0"/>
              <a:t>2020-08-31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A304603-4B4B-41B0-BDBA-B70659A8CE99}" type="slidenum">
              <a:rPr lang="en-CA" smtClean="0"/>
              <a:t>‹#›</a:t>
            </a:fld>
            <a:endParaRPr lang="en-CA"/>
          </a:p>
        </p:txBody>
      </p:sp>
    </p:spTree>
    <p:extLst>
      <p:ext uri="{BB962C8B-B14F-4D97-AF65-F5344CB8AC3E}">
        <p14:creationId xmlns:p14="http://schemas.microsoft.com/office/powerpoint/2010/main" val="197718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082B766A-1B10-4252-9DCB-1A19818027B8}" type="datetimeFigureOut">
              <a:rPr lang="en-CA" smtClean="0"/>
              <a:t>2020-08-31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A304603-4B4B-41B0-BDBA-B70659A8CE99}" type="slidenum">
              <a:rPr lang="en-CA" smtClean="0"/>
              <a:t>‹#›</a:t>
            </a:fld>
            <a:endParaRPr lang="en-CA"/>
          </a:p>
        </p:txBody>
      </p:sp>
    </p:spTree>
    <p:extLst>
      <p:ext uri="{BB962C8B-B14F-4D97-AF65-F5344CB8AC3E}">
        <p14:creationId xmlns:p14="http://schemas.microsoft.com/office/powerpoint/2010/main" val="152346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082B766A-1B10-4252-9DCB-1A19818027B8}" type="datetimeFigureOut">
              <a:rPr lang="en-CA" smtClean="0"/>
              <a:t>2020-08-31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A304603-4B4B-41B0-BDBA-B70659A8CE99}" type="slidenum">
              <a:rPr lang="en-CA" smtClean="0"/>
              <a:t>‹#›</a:t>
            </a:fld>
            <a:endParaRPr lang="en-CA"/>
          </a:p>
        </p:txBody>
      </p:sp>
    </p:spTree>
    <p:extLst>
      <p:ext uri="{BB962C8B-B14F-4D97-AF65-F5344CB8AC3E}">
        <p14:creationId xmlns:p14="http://schemas.microsoft.com/office/powerpoint/2010/main" val="2993139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2B766A-1B10-4252-9DCB-1A19818027B8}" type="datetimeFigureOut">
              <a:rPr lang="en-CA" smtClean="0"/>
              <a:t>2020-08-31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A304603-4B4B-41B0-BDBA-B70659A8CE99}" type="slidenum">
              <a:rPr lang="en-CA" smtClean="0"/>
              <a:t>‹#›</a:t>
            </a:fld>
            <a:endParaRPr lang="en-CA"/>
          </a:p>
        </p:txBody>
      </p:sp>
    </p:spTree>
    <p:extLst>
      <p:ext uri="{BB962C8B-B14F-4D97-AF65-F5344CB8AC3E}">
        <p14:creationId xmlns:p14="http://schemas.microsoft.com/office/powerpoint/2010/main" val="123996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2B766A-1B10-4252-9DCB-1A19818027B8}" type="datetimeFigureOut">
              <a:rPr lang="en-CA" smtClean="0"/>
              <a:t>2020-08-31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A304603-4B4B-41B0-BDBA-B70659A8CE99}" type="slidenum">
              <a:rPr lang="en-CA" smtClean="0"/>
              <a:t>‹#›</a:t>
            </a:fld>
            <a:endParaRPr lang="en-CA"/>
          </a:p>
        </p:txBody>
      </p:sp>
    </p:spTree>
    <p:extLst>
      <p:ext uri="{BB962C8B-B14F-4D97-AF65-F5344CB8AC3E}">
        <p14:creationId xmlns:p14="http://schemas.microsoft.com/office/powerpoint/2010/main" val="3264734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2B766A-1B10-4252-9DCB-1A19818027B8}" type="datetimeFigureOut">
              <a:rPr lang="en-CA" smtClean="0"/>
              <a:t>2020-08-31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A304603-4B4B-41B0-BDBA-B70659A8CE99}" type="slidenum">
              <a:rPr lang="en-CA" smtClean="0"/>
              <a:t>‹#›</a:t>
            </a:fld>
            <a:endParaRPr lang="en-CA"/>
          </a:p>
        </p:txBody>
      </p:sp>
    </p:spTree>
    <p:extLst>
      <p:ext uri="{BB962C8B-B14F-4D97-AF65-F5344CB8AC3E}">
        <p14:creationId xmlns:p14="http://schemas.microsoft.com/office/powerpoint/2010/main" val="3448789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B766A-1B10-4252-9DCB-1A19818027B8}" type="datetimeFigureOut">
              <a:rPr lang="en-CA" smtClean="0"/>
              <a:t>2020-08-31</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304603-4B4B-41B0-BDBA-B70659A8CE99}" type="slidenum">
              <a:rPr lang="en-CA" smtClean="0"/>
              <a:t>‹#›</a:t>
            </a:fld>
            <a:endParaRPr lang="en-CA"/>
          </a:p>
        </p:txBody>
      </p:sp>
    </p:spTree>
    <p:extLst>
      <p:ext uri="{BB962C8B-B14F-4D97-AF65-F5344CB8AC3E}">
        <p14:creationId xmlns:p14="http://schemas.microsoft.com/office/powerpoint/2010/main" val="446456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emanticscholar.org/paper/Chapter-5-.-Bridging-Contextual-Gaps-with-Blended/ddb707157b57dd6cc9b599851564fd2073f3ff89" TargetMode="External"/><Relationship Id="rId2" Type="http://schemas.openxmlformats.org/officeDocument/2006/relationships/hyperlink" Target="https://virtualcanuck.ca/2016/01/04/a-fourth-presence-for-the-community-of-inquiry-model/"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psycnet.apa.org/record/2010-17226-001" TargetMode="External"/><Relationship Id="rId2" Type="http://schemas.openxmlformats.org/officeDocument/2006/relationships/hyperlink" Target="https://virtualcanuck.ca/2016/01/04/a-fourth-presence-for-the-community-of-inquiry-model/"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www.irrodl.org/index.php/irrodl/article/view/1234" TargetMode="External"/><Relationship Id="rId2" Type="http://schemas.openxmlformats.org/officeDocument/2006/relationships/hyperlink" Target="https://virtualcanuck.ca/2016/01/04/a-fourth-presence-for-the-community-of-inquiry-model/"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s://content.apa.org/record/1982-25814-001" TargetMode="External"/><Relationship Id="rId2" Type="http://schemas.openxmlformats.org/officeDocument/2006/relationships/hyperlink" Target="https://virtualcanuck.ca/2016/01/04/a-fourth-presence-for-the-community-of-inquiry-model/"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slideshare.net/LauraRitchie3/laura-ritchie-keynote-august-2019-brazi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theatlantic.com/family/archive/2019/01/affective-presence-how-you-make-other-people-feel/579643/" TargetMode="External"/><Relationship Id="rId2" Type="http://schemas.openxmlformats.org/officeDocument/2006/relationships/hyperlink" Target="https://journals.sagepub.com/doi/abs/10.1177/0956797610364117?journalCode=pssa"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scientificamerican.com/article/the-me-effec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tandfonline.com/doi/abs/10.1080/19186444.2012.11658348"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devrix.com/tutorial/perform-competitive-analysis-establish-presenc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streetartnews.net/2013/11/faith47-mysterium-tremendum-et.html" TargetMode="External"/><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cde.athabascau.ca/coi_site/documents/Garrison_Anderson_Archer_Critical_Inquiry_model.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virtualcanuck.ca/2016/03/03/the-enigma-of-interaction/" TargetMode="External"/><Relationship Id="rId2" Type="http://schemas.openxmlformats.org/officeDocument/2006/relationships/hyperlink" Target="http://equivalencytheorem.info/" TargetMode="External"/><Relationship Id="rId1" Type="http://schemas.openxmlformats.org/officeDocument/2006/relationships/slideLayout" Target="../slideLayouts/slideLayout2.xml"/><Relationship Id="rId5" Type="http://schemas.openxmlformats.org/officeDocument/2006/relationships/hyperlink" Target="https://gist.digital/"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https://mitsloan.mit.edu/press/introducing-minglr-new-open-source-software-developed-mit-sloan-helps-overcome-limitations-videoconferences-supporting-impromptu-conversations" TargetMode="External"/><Relationship Id="rId2" Type="http://schemas.openxmlformats.org/officeDocument/2006/relationships/hyperlink" Target="https://minglr.info/"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jitsi.org/" TargetMode="External"/><Relationship Id="rId4" Type="http://schemas.openxmlformats.org/officeDocument/2006/relationships/hyperlink" Target="https://github.com/CCI-MIT/mingl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oliverquinlan.com/blog/2020/08/07/taking-conferences-online-during-the-pandemic/"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esheninger.blogspot.com/2020/08/keeping-kids-engaged-in-remote-learning.html"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educatorstechnology.com/2020/08/two-good-websites-that-offer-virtual.html"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hyperlink" Target="http://chemcollective.org/vlabs" TargetMode="External"/><Relationship Id="rId4" Type="http://schemas.openxmlformats.org/officeDocument/2006/relationships/hyperlink" Target="https://www.labster.com/"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www.upsidelearning.com/blog/2020/08/13/lxps-are-possibly-the-dungeons-dragons-of-the-learning-world/"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hrdive.com/news/how-pwc-uses-gamification-to-support-learning-engagement/58244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bera-journals.onlinelibrary.wiley.com/doi/epdf/10.1111/bjet.12960" TargetMode="External"/><Relationship Id="rId1" Type="http://schemas.openxmlformats.org/officeDocument/2006/relationships/slideLayout" Target="../slideLayouts/slideLayout2.xml"/><Relationship Id="rId4" Type="http://schemas.openxmlformats.org/officeDocument/2006/relationships/hyperlink" Target="https://www.bera.ac.uk/blog/the-thin-line-between-gaming-and-learnin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virtualcanuck.ca/2006/06/16/ples-getting-fleshed-out-conceptually-and-coi-model/"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s://www.downes.ca/presentation/6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dailyimprovisation.blogspot.com/2020/08/luhmann-and-biology.html" TargetMode="External"/><Relationship Id="rId1" Type="http://schemas.openxmlformats.org/officeDocument/2006/relationships/slideLayout" Target="../slideLayouts/slideLayout2.xml"/><Relationship Id="rId4" Type="http://schemas.openxmlformats.org/officeDocument/2006/relationships/hyperlink" Target="https://birteluehmann.tumblr.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online-journals.org/index.php/i-joe/article/view/11685" TargetMode="External"/><Relationship Id="rId2" Type="http://schemas.openxmlformats.org/officeDocument/2006/relationships/hyperlink" Target="https://en.wikipedia.org/wiki/Diffusion_of_innovations"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hyperlink" Target="https://www.thedailybeast.com/being-there-is-the-trump-eras-bible" TargetMode="External"/><Relationship Id="rId2" Type="http://schemas.openxmlformats.org/officeDocument/2006/relationships/image" Target="../media/image5.jf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jl4d.org/index.php/ejl4d/article/view/392/473" TargetMode="External"/><Relationship Id="rId2" Type="http://schemas.openxmlformats.org/officeDocument/2006/relationships/hyperlink" Target="https://jl4d.org/index.php/ejl4d/article/view/392/472"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online-journals.org/index.php/i-joe/article/view/11685"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firstmonday.org/ojs/index.php/fm/article/view/10631/9418" TargetMode="External"/><Relationship Id="rId2" Type="http://schemas.openxmlformats.org/officeDocument/2006/relationships/hyperlink" Target="https://en.wikipedia.org/wiki/Saidiya_Hartman"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rojectmanager.com/blog/matrix-organizational-structure-quick-guid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currentaffairs.org/2020/08/the-truth-is-paywalled-but-the-lies-are-free/"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dailynous.com/2020/07/30/philosophers-gpt-3/" TargetMode="External"/><Relationship Id="rId2" Type="http://schemas.openxmlformats.org/officeDocument/2006/relationships/hyperlink" Target="http://dailynous.com/2020/07/30/philosophers-gpt-3/#gpt3replies"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www.producthunt.com/posts/gpt3-crush"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chronicle.com/article/crisis-is-changing-the-debate-over-standardized-exams-but-our-relationship-with-them-is-as-conflicted-as-ever" TargetMode="External"/><Relationship Id="rId2" Type="http://schemas.openxmlformats.org/officeDocument/2006/relationships/hyperlink" Target="https://www.technologyreview.com/2020/08/13/1006573/digital-psychiatry-phenotyping-schizophrenia-bipolar-privacy/" TargetMode="External"/><Relationship Id="rId1" Type="http://schemas.openxmlformats.org/officeDocument/2006/relationships/slideLayout" Target="../slideLayouts/slideLayout2.xml"/><Relationship Id="rId4" Type="http://schemas.openxmlformats.org/officeDocument/2006/relationships/hyperlink" Target="https://www.technologyreview.com/2020/07/24/1005602/ai-hiring-promises-bias-free-job-hopping-prediction/"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blog.weareopen.coop/howto-create-an-architecture-of-participation-for-your-open-source-project-a38386c69fa5"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medium.com/mediascene/hot-and-cool-in-the-mediascene-a-mcluhan-style-art-and-theory-project-658ce02a6af8"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erriam-webster.com/dictionary/presence" TargetMode="External"/><Relationship Id="rId1" Type="http://schemas.openxmlformats.org/officeDocument/2006/relationships/slideLayout" Target="../slideLayouts/slideLayout2.xml"/><Relationship Id="rId4" Type="http://schemas.openxmlformats.org/officeDocument/2006/relationships/hyperlink" Target="https://bodies-at-work.com/en/defining-presenc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www.futurity.org/violin-synchronization-human-networks-2422592-2"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bodies-at-work.com/en/defining-presenc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coi.athabascau.ca/"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virtualcanuck.ca/2016/01/04/a-fourth-presence-for-the-community-of-inquiry-model/"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cde.athabascau.ca/coi_site/documents/Garrison_Anderson_Archer_Critical_Inquiry_model.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cde.athabascau.ca/coi_site/documents/Garrison_Anderson_Archer_Critical_Inquiry_model.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7425"/>
            <a:ext cx="12192000" cy="6969854"/>
          </a:xfrm>
          <a:prstGeom prst="rect">
            <a:avLst/>
          </a:prstGeom>
        </p:spPr>
      </p:pic>
      <p:sp>
        <p:nvSpPr>
          <p:cNvPr id="2" name="Title 1"/>
          <p:cNvSpPr>
            <a:spLocks noGrp="1"/>
          </p:cNvSpPr>
          <p:nvPr>
            <p:ph type="ctrTitle"/>
          </p:nvPr>
        </p:nvSpPr>
        <p:spPr>
          <a:xfrm>
            <a:off x="1230086" y="1224076"/>
            <a:ext cx="9144000" cy="1446666"/>
          </a:xfrm>
        </p:spPr>
        <p:txBody>
          <a:bodyPr>
            <a:normAutofit fontScale="90000"/>
          </a:bodyPr>
          <a:lstStyle/>
          <a:p>
            <a:r>
              <a:rPr lang="en-CA" dirty="0" smtClean="0">
                <a:solidFill>
                  <a:schemeClr val="bg1"/>
                </a:solidFill>
              </a:rPr>
              <a:t>Being There</a:t>
            </a:r>
            <a:br>
              <a:rPr lang="en-CA" dirty="0" smtClean="0">
                <a:solidFill>
                  <a:schemeClr val="bg1"/>
                </a:solidFill>
              </a:rPr>
            </a:br>
            <a:r>
              <a:rPr lang="en-US" sz="4000" dirty="0" smtClean="0">
                <a:solidFill>
                  <a:schemeClr val="bg1"/>
                </a:solidFill>
              </a:rPr>
              <a:t>What Presence Means in a Digital World</a:t>
            </a:r>
            <a:endParaRPr lang="en-CA" sz="4000" dirty="0">
              <a:solidFill>
                <a:schemeClr val="bg1"/>
              </a:solidFill>
            </a:endParaRPr>
          </a:p>
        </p:txBody>
      </p:sp>
      <p:sp>
        <p:nvSpPr>
          <p:cNvPr id="3" name="Subtitle 2"/>
          <p:cNvSpPr>
            <a:spLocks noGrp="1"/>
          </p:cNvSpPr>
          <p:nvPr>
            <p:ph type="subTitle" idx="1"/>
          </p:nvPr>
        </p:nvSpPr>
        <p:spPr>
          <a:xfrm>
            <a:off x="7810499" y="4592638"/>
            <a:ext cx="3483429" cy="1655762"/>
          </a:xfrm>
        </p:spPr>
        <p:txBody>
          <a:bodyPr/>
          <a:lstStyle/>
          <a:p>
            <a:r>
              <a:rPr lang="en-CA" dirty="0" smtClean="0">
                <a:solidFill>
                  <a:schemeClr val="bg1"/>
                </a:solidFill>
              </a:rPr>
              <a:t>Stephen Downes</a:t>
            </a:r>
          </a:p>
          <a:p>
            <a:r>
              <a:rPr lang="en-CA" dirty="0" smtClean="0">
                <a:solidFill>
                  <a:schemeClr val="bg1"/>
                </a:solidFill>
              </a:rPr>
              <a:t>CIET: </a:t>
            </a:r>
            <a:r>
              <a:rPr lang="en-CA" dirty="0" err="1" smtClean="0">
                <a:solidFill>
                  <a:schemeClr val="bg1"/>
                </a:solidFill>
              </a:rPr>
              <a:t>EnPED</a:t>
            </a:r>
            <a:r>
              <a:rPr lang="en-CA" dirty="0" smtClean="0">
                <a:solidFill>
                  <a:schemeClr val="bg1"/>
                </a:solidFill>
              </a:rPr>
              <a:t> 2020</a:t>
            </a:r>
          </a:p>
          <a:p>
            <a:r>
              <a:rPr lang="en-CA" smtClean="0">
                <a:solidFill>
                  <a:schemeClr val="bg1"/>
                </a:solidFill>
              </a:rPr>
              <a:t>August </a:t>
            </a:r>
            <a:r>
              <a:rPr lang="en-CA" smtClean="0">
                <a:solidFill>
                  <a:schemeClr val="bg1"/>
                </a:solidFill>
              </a:rPr>
              <a:t>28</a:t>
            </a:r>
            <a:r>
              <a:rPr lang="en-CA" smtClean="0">
                <a:solidFill>
                  <a:schemeClr val="bg1"/>
                </a:solidFill>
              </a:rPr>
              <a:t>, </a:t>
            </a:r>
            <a:r>
              <a:rPr lang="en-CA" dirty="0" smtClean="0">
                <a:solidFill>
                  <a:schemeClr val="bg1"/>
                </a:solidFill>
              </a:rPr>
              <a:t>2020</a:t>
            </a:r>
            <a:endParaRPr lang="en-CA" dirty="0">
              <a:solidFill>
                <a:schemeClr val="bg1"/>
              </a:solidFill>
            </a:endParaRPr>
          </a:p>
        </p:txBody>
      </p:sp>
    </p:spTree>
    <p:extLst>
      <p:ext uri="{BB962C8B-B14F-4D97-AF65-F5344CB8AC3E}">
        <p14:creationId xmlns:p14="http://schemas.microsoft.com/office/powerpoint/2010/main" val="2847206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Other Types of Presence…</a:t>
            </a:r>
            <a:endParaRPr lang="en-CA" dirty="0"/>
          </a:p>
        </p:txBody>
      </p:sp>
      <p:sp>
        <p:nvSpPr>
          <p:cNvPr id="3" name="Content Placeholder 2"/>
          <p:cNvSpPr>
            <a:spLocks noGrp="1"/>
          </p:cNvSpPr>
          <p:nvPr>
            <p:ph idx="1"/>
          </p:nvPr>
        </p:nvSpPr>
        <p:spPr/>
        <p:txBody>
          <a:bodyPr/>
          <a:lstStyle/>
          <a:p>
            <a:r>
              <a:rPr lang="en-CA" dirty="0" smtClean="0"/>
              <a:t>Contextual / Interface</a:t>
            </a:r>
            <a:endParaRPr lang="en-CA" dirty="0"/>
          </a:p>
        </p:txBody>
      </p:sp>
      <p:sp>
        <p:nvSpPr>
          <p:cNvPr id="4" name="Rectangle 3"/>
          <p:cNvSpPr/>
          <p:nvPr/>
        </p:nvSpPr>
        <p:spPr>
          <a:xfrm>
            <a:off x="838200" y="5757597"/>
            <a:ext cx="10602686" cy="923330"/>
          </a:xfrm>
          <a:prstGeom prst="rect">
            <a:avLst/>
          </a:prstGeom>
        </p:spPr>
        <p:txBody>
          <a:bodyPr wrap="square">
            <a:spAutoFit/>
          </a:bodyPr>
          <a:lstStyle/>
          <a:p>
            <a:r>
              <a:rPr lang="en-CA" dirty="0" smtClean="0">
                <a:hlinkClick r:id="rId2"/>
              </a:rPr>
              <a:t>https://virtualcanuck.ca/2016/01/04/a-fourth-presence-for-the-community-of-inquiry-model/</a:t>
            </a:r>
            <a:endParaRPr lang="en-CA" dirty="0" smtClean="0"/>
          </a:p>
          <a:p>
            <a:r>
              <a:rPr lang="en-CA" dirty="0" smtClean="0">
                <a:hlinkClick r:id="rId3"/>
              </a:rPr>
              <a:t>https://www.semanticscholar.org/paper/Chapter-5-.-Bridging-Contextual-Gaps-with-Blended/ddb707157b57dd6cc9b599851564fd2073f3ff89</a:t>
            </a:r>
            <a:r>
              <a:rPr lang="en-CA" dirty="0" smtClean="0"/>
              <a:t>  </a:t>
            </a:r>
            <a:endParaRPr lang="en-CA" dirty="0"/>
          </a:p>
        </p:txBody>
      </p:sp>
      <p:sp>
        <p:nvSpPr>
          <p:cNvPr id="9" name="Rectangle 8"/>
          <p:cNvSpPr/>
          <p:nvPr/>
        </p:nvSpPr>
        <p:spPr>
          <a:xfrm>
            <a:off x="1790700" y="2491379"/>
            <a:ext cx="3477986" cy="1754326"/>
          </a:xfrm>
          <a:prstGeom prst="rect">
            <a:avLst/>
          </a:prstGeom>
        </p:spPr>
        <p:txBody>
          <a:bodyPr wrap="square">
            <a:spAutoFit/>
          </a:bodyPr>
          <a:lstStyle/>
          <a:p>
            <a:r>
              <a:rPr lang="en-US" dirty="0" smtClean="0"/>
              <a:t>“A number of researchers picked up on the need for the contextual or interface “presence” and in the case of distance education for the participants to master the mediating technology.”</a:t>
            </a:r>
            <a:endParaRPr lang="en-CA"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352" y="1941393"/>
            <a:ext cx="5985782" cy="3632091"/>
          </a:xfrm>
          <a:prstGeom prst="rect">
            <a:avLst/>
          </a:prstGeom>
        </p:spPr>
      </p:pic>
    </p:spTree>
    <p:extLst>
      <p:ext uri="{BB962C8B-B14F-4D97-AF65-F5344CB8AC3E}">
        <p14:creationId xmlns:p14="http://schemas.microsoft.com/office/powerpoint/2010/main" val="14167615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Other Types of Presence…</a:t>
            </a:r>
            <a:endParaRPr lang="en-CA" dirty="0"/>
          </a:p>
        </p:txBody>
      </p:sp>
      <p:sp>
        <p:nvSpPr>
          <p:cNvPr id="3" name="Content Placeholder 2"/>
          <p:cNvSpPr>
            <a:spLocks noGrp="1"/>
          </p:cNvSpPr>
          <p:nvPr>
            <p:ph idx="1"/>
          </p:nvPr>
        </p:nvSpPr>
        <p:spPr/>
        <p:txBody>
          <a:bodyPr/>
          <a:lstStyle/>
          <a:p>
            <a:r>
              <a:rPr lang="en-CA" dirty="0" smtClean="0"/>
              <a:t>Learning / Autonomy</a:t>
            </a:r>
            <a:endParaRPr lang="en-CA" dirty="0"/>
          </a:p>
        </p:txBody>
      </p:sp>
      <p:sp>
        <p:nvSpPr>
          <p:cNvPr id="4" name="Rectangle 3"/>
          <p:cNvSpPr/>
          <p:nvPr/>
        </p:nvSpPr>
        <p:spPr>
          <a:xfrm>
            <a:off x="751114" y="5988734"/>
            <a:ext cx="10602686" cy="646331"/>
          </a:xfrm>
          <a:prstGeom prst="rect">
            <a:avLst/>
          </a:prstGeom>
        </p:spPr>
        <p:txBody>
          <a:bodyPr wrap="square">
            <a:spAutoFit/>
          </a:bodyPr>
          <a:lstStyle/>
          <a:p>
            <a:r>
              <a:rPr lang="en-CA" dirty="0" smtClean="0">
                <a:hlinkClick r:id="rId2"/>
              </a:rPr>
              <a:t>https://virtualcanuck.ca/2016/01/04/a-fourth-presence-for-the-community-of-inquiry-model/</a:t>
            </a:r>
            <a:r>
              <a:rPr lang="en-CA" dirty="0" smtClean="0"/>
              <a:t> </a:t>
            </a:r>
          </a:p>
          <a:p>
            <a:r>
              <a:rPr lang="en-CA" dirty="0" smtClean="0">
                <a:hlinkClick r:id="rId3"/>
              </a:rPr>
              <a:t>https://psycnet.apa.org/record/2010-17226-001</a:t>
            </a:r>
            <a:r>
              <a:rPr lang="en-CA" dirty="0" smtClean="0"/>
              <a:t>  (</a:t>
            </a:r>
            <a:r>
              <a:rPr lang="en-CA" dirty="0" err="1" smtClean="0"/>
              <a:t>Shea</a:t>
            </a:r>
            <a:r>
              <a:rPr lang="en-CA" dirty="0" smtClean="0"/>
              <a:t>) </a:t>
            </a:r>
            <a:endParaRPr lang="en-CA" dirty="0"/>
          </a:p>
        </p:txBody>
      </p:sp>
      <p:sp>
        <p:nvSpPr>
          <p:cNvPr id="7" name="Rectangle 6"/>
          <p:cNvSpPr/>
          <p:nvPr/>
        </p:nvSpPr>
        <p:spPr>
          <a:xfrm>
            <a:off x="419100" y="2413530"/>
            <a:ext cx="6096000" cy="923330"/>
          </a:xfrm>
          <a:prstGeom prst="rect">
            <a:avLst/>
          </a:prstGeom>
        </p:spPr>
        <p:txBody>
          <a:bodyPr>
            <a:spAutoFit/>
          </a:bodyPr>
          <a:lstStyle/>
          <a:p>
            <a:r>
              <a:rPr lang="en-US" dirty="0" smtClean="0"/>
              <a:t>“Lam (2015) who validated the existence of the original three presences, and then coined a new term for the type of learner agency that resonates with </a:t>
            </a:r>
            <a:r>
              <a:rPr lang="en-US" dirty="0" err="1" smtClean="0"/>
              <a:t>Shea’s</a:t>
            </a:r>
            <a:r>
              <a:rPr lang="en-US" dirty="0" smtClean="0"/>
              <a:t> ‘</a:t>
            </a:r>
            <a:r>
              <a:rPr lang="en-US" i="1" dirty="0" smtClean="0"/>
              <a:t>learning presence</a:t>
            </a:r>
            <a:r>
              <a:rPr lang="en-US" dirty="0" smtClean="0"/>
              <a:t>.’”</a:t>
            </a:r>
            <a:endParaRPr lang="en-CA" dirty="0"/>
          </a:p>
        </p:txBody>
      </p:sp>
      <p:sp>
        <p:nvSpPr>
          <p:cNvPr id="8" name="Rectangle 7"/>
          <p:cNvSpPr/>
          <p:nvPr/>
        </p:nvSpPr>
        <p:spPr>
          <a:xfrm>
            <a:off x="838200" y="3471797"/>
            <a:ext cx="6096000" cy="1477328"/>
          </a:xfrm>
          <a:prstGeom prst="rect">
            <a:avLst/>
          </a:prstGeom>
        </p:spPr>
        <p:txBody>
          <a:bodyPr>
            <a:spAutoFit/>
          </a:bodyPr>
          <a:lstStyle/>
          <a:p>
            <a:r>
              <a:rPr lang="en-US" dirty="0" smtClean="0"/>
              <a:t>“The word is used largely in the context of independence and freedom to make one’s own decisions. In educational context, this “autonomy” is valued to some degree, but as all students know, is severely curtailed by the edicts and wishes of the teacher.”</a:t>
            </a:r>
            <a:endParaRPr lang="en-CA" dirty="0"/>
          </a:p>
        </p:txBody>
      </p:sp>
      <p:pic>
        <p:nvPicPr>
          <p:cNvPr id="5" name="Picture 4"/>
          <p:cNvPicPr>
            <a:picLocks noChangeAspect="1"/>
          </p:cNvPicPr>
          <p:nvPr/>
        </p:nvPicPr>
        <p:blipFill>
          <a:blip r:embed="rId4"/>
          <a:stretch>
            <a:fillRect/>
          </a:stretch>
        </p:blipFill>
        <p:spPr>
          <a:xfrm>
            <a:off x="6710362" y="1027906"/>
            <a:ext cx="5400675" cy="3838575"/>
          </a:xfrm>
          <a:prstGeom prst="rect">
            <a:avLst/>
          </a:prstGeom>
        </p:spPr>
      </p:pic>
      <p:sp>
        <p:nvSpPr>
          <p:cNvPr id="6" name="Rectangle 5"/>
          <p:cNvSpPr/>
          <p:nvPr/>
        </p:nvSpPr>
        <p:spPr>
          <a:xfrm>
            <a:off x="3467100" y="4866481"/>
            <a:ext cx="8572500" cy="923330"/>
          </a:xfrm>
          <a:prstGeom prst="rect">
            <a:avLst/>
          </a:prstGeom>
        </p:spPr>
        <p:txBody>
          <a:bodyPr wrap="square">
            <a:spAutoFit/>
          </a:bodyPr>
          <a:lstStyle/>
          <a:p>
            <a:r>
              <a:rPr lang="en-US" dirty="0" smtClean="0"/>
              <a:t>“We suggest that learning presence represents elements such as self efficacy as well as other cognitive, behavioral, and motivational constructs supportive of </a:t>
            </a:r>
            <a:r>
              <a:rPr lang="en-US" i="1" dirty="0" smtClean="0"/>
              <a:t>online learner self-regulation</a:t>
            </a:r>
            <a:r>
              <a:rPr lang="en-US" dirty="0" smtClean="0"/>
              <a:t>.” (</a:t>
            </a:r>
            <a:r>
              <a:rPr lang="en-US" dirty="0" err="1" smtClean="0"/>
              <a:t>Shea</a:t>
            </a:r>
            <a:r>
              <a:rPr lang="en-US" dirty="0" smtClean="0"/>
              <a:t>)</a:t>
            </a:r>
            <a:endParaRPr lang="en-CA" dirty="0"/>
          </a:p>
        </p:txBody>
      </p:sp>
    </p:spTree>
    <p:extLst>
      <p:ext uri="{BB962C8B-B14F-4D97-AF65-F5344CB8AC3E}">
        <p14:creationId xmlns:p14="http://schemas.microsoft.com/office/powerpoint/2010/main" val="17264058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Other Types of Presence…</a:t>
            </a:r>
            <a:endParaRPr lang="en-CA" dirty="0"/>
          </a:p>
        </p:txBody>
      </p:sp>
      <p:sp>
        <p:nvSpPr>
          <p:cNvPr id="3" name="Content Placeholder 2"/>
          <p:cNvSpPr>
            <a:spLocks noGrp="1"/>
          </p:cNvSpPr>
          <p:nvPr>
            <p:ph idx="1"/>
          </p:nvPr>
        </p:nvSpPr>
        <p:spPr/>
        <p:txBody>
          <a:bodyPr/>
          <a:lstStyle/>
          <a:p>
            <a:r>
              <a:rPr lang="en-CA" dirty="0" smtClean="0"/>
              <a:t>Emotional</a:t>
            </a:r>
            <a:endParaRPr lang="en-CA" dirty="0"/>
          </a:p>
        </p:txBody>
      </p:sp>
      <p:sp>
        <p:nvSpPr>
          <p:cNvPr id="4" name="Rectangle 3"/>
          <p:cNvSpPr/>
          <p:nvPr/>
        </p:nvSpPr>
        <p:spPr>
          <a:xfrm>
            <a:off x="751114" y="5988734"/>
            <a:ext cx="10602686" cy="646331"/>
          </a:xfrm>
          <a:prstGeom prst="rect">
            <a:avLst/>
          </a:prstGeom>
        </p:spPr>
        <p:txBody>
          <a:bodyPr wrap="square">
            <a:spAutoFit/>
          </a:bodyPr>
          <a:lstStyle/>
          <a:p>
            <a:r>
              <a:rPr lang="en-CA" dirty="0" smtClean="0">
                <a:hlinkClick r:id="rId2"/>
              </a:rPr>
              <a:t>https://virtualcanuck.ca/2016/01/04/a-fourth-presence-for-the-community-of-inquiry-model/</a:t>
            </a:r>
            <a:r>
              <a:rPr lang="en-CA" dirty="0" smtClean="0"/>
              <a:t> </a:t>
            </a:r>
          </a:p>
          <a:p>
            <a:r>
              <a:rPr lang="en-CA" dirty="0" smtClean="0">
                <a:hlinkClick r:id="rId3"/>
              </a:rPr>
              <a:t>http://www.irrodl.org/index.php/irrodl/article/view/1234</a:t>
            </a:r>
            <a:r>
              <a:rPr lang="en-CA" dirty="0" smtClean="0"/>
              <a:t> </a:t>
            </a:r>
            <a:endParaRPr lang="en-CA" dirty="0"/>
          </a:p>
        </p:txBody>
      </p:sp>
      <p:pic>
        <p:nvPicPr>
          <p:cNvPr id="6" name="Picture 5"/>
          <p:cNvPicPr>
            <a:picLocks noChangeAspect="1"/>
          </p:cNvPicPr>
          <p:nvPr/>
        </p:nvPicPr>
        <p:blipFill>
          <a:blip r:embed="rId4"/>
          <a:stretch>
            <a:fillRect/>
          </a:stretch>
        </p:blipFill>
        <p:spPr>
          <a:xfrm>
            <a:off x="5546271" y="1922720"/>
            <a:ext cx="5353475" cy="3503808"/>
          </a:xfrm>
          <a:prstGeom prst="rect">
            <a:avLst/>
          </a:prstGeom>
        </p:spPr>
      </p:pic>
      <p:sp>
        <p:nvSpPr>
          <p:cNvPr id="7" name="Rectangle 6"/>
          <p:cNvSpPr/>
          <p:nvPr/>
        </p:nvSpPr>
        <p:spPr>
          <a:xfrm>
            <a:off x="887185" y="2523966"/>
            <a:ext cx="4495801" cy="1200329"/>
          </a:xfrm>
          <a:prstGeom prst="rect">
            <a:avLst/>
          </a:prstGeom>
        </p:spPr>
        <p:txBody>
          <a:bodyPr wrap="square">
            <a:spAutoFit/>
          </a:bodyPr>
          <a:lstStyle/>
          <a:p>
            <a:r>
              <a:rPr lang="en-US" dirty="0" smtClean="0"/>
              <a:t>“Marti Cleveland-Innes, Prisca Campbell (2012) and other of Marti’s colleagues next argued that “</a:t>
            </a:r>
            <a:r>
              <a:rPr lang="en-US" i="1" dirty="0" smtClean="0"/>
              <a:t>emotional presence</a:t>
            </a:r>
            <a:r>
              <a:rPr lang="en-US" dirty="0" smtClean="0"/>
              <a:t>” was notably absent from the original COI model.”</a:t>
            </a:r>
            <a:endParaRPr lang="en-CA" dirty="0"/>
          </a:p>
        </p:txBody>
      </p:sp>
      <p:sp>
        <p:nvSpPr>
          <p:cNvPr id="8" name="Rectangle 7"/>
          <p:cNvSpPr/>
          <p:nvPr/>
        </p:nvSpPr>
        <p:spPr>
          <a:xfrm>
            <a:off x="887185" y="3949200"/>
            <a:ext cx="4495801" cy="1754326"/>
          </a:xfrm>
          <a:prstGeom prst="rect">
            <a:avLst/>
          </a:prstGeom>
        </p:spPr>
        <p:txBody>
          <a:bodyPr wrap="square">
            <a:spAutoFit/>
          </a:bodyPr>
          <a:lstStyle/>
          <a:p>
            <a:r>
              <a:rPr lang="en-US" dirty="0" smtClean="0"/>
              <a:t>Emotional presence is the outward expression of emotion, affect, and feeling by individuals and among individuals in a community of inquiry, as they relate to and interact with the learning technology, course content, students, and the instructor.</a:t>
            </a:r>
            <a:endParaRPr lang="en-CA" dirty="0"/>
          </a:p>
        </p:txBody>
      </p:sp>
    </p:spTree>
    <p:extLst>
      <p:ext uri="{BB962C8B-B14F-4D97-AF65-F5344CB8AC3E}">
        <p14:creationId xmlns:p14="http://schemas.microsoft.com/office/powerpoint/2010/main" val="951064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Other Types of Presence…</a:t>
            </a:r>
            <a:endParaRPr lang="en-CA" dirty="0"/>
          </a:p>
        </p:txBody>
      </p:sp>
      <p:sp>
        <p:nvSpPr>
          <p:cNvPr id="3" name="Content Placeholder 2"/>
          <p:cNvSpPr>
            <a:spLocks noGrp="1"/>
          </p:cNvSpPr>
          <p:nvPr>
            <p:ph idx="1"/>
          </p:nvPr>
        </p:nvSpPr>
        <p:spPr/>
        <p:txBody>
          <a:bodyPr/>
          <a:lstStyle/>
          <a:p>
            <a:r>
              <a:rPr lang="en-CA" dirty="0" smtClean="0"/>
              <a:t>Agency</a:t>
            </a:r>
            <a:endParaRPr lang="en-CA" dirty="0"/>
          </a:p>
        </p:txBody>
      </p:sp>
      <p:sp>
        <p:nvSpPr>
          <p:cNvPr id="4" name="Rectangle 3"/>
          <p:cNvSpPr/>
          <p:nvPr/>
        </p:nvSpPr>
        <p:spPr>
          <a:xfrm>
            <a:off x="838200" y="5656719"/>
            <a:ext cx="10602686" cy="923330"/>
          </a:xfrm>
          <a:prstGeom prst="rect">
            <a:avLst/>
          </a:prstGeom>
        </p:spPr>
        <p:txBody>
          <a:bodyPr wrap="square">
            <a:spAutoFit/>
          </a:bodyPr>
          <a:lstStyle/>
          <a:p>
            <a:r>
              <a:rPr lang="en-CA" dirty="0" smtClean="0">
                <a:hlinkClick r:id="rId2"/>
              </a:rPr>
              <a:t>https://virtualcanuck.ca/2016/01/04/a-fourth-presence-for-the-community-of-inquiry-model/</a:t>
            </a:r>
            <a:endParaRPr lang="en-CA" dirty="0" smtClean="0"/>
          </a:p>
          <a:p>
            <a:r>
              <a:rPr lang="en-CA" dirty="0" smtClean="0"/>
              <a:t>Bandura: </a:t>
            </a:r>
            <a:r>
              <a:rPr lang="en-CA" dirty="0" smtClean="0">
                <a:hlinkClick r:id="rId3"/>
              </a:rPr>
              <a:t>https://content.apa.org/record/1982-25814-001</a:t>
            </a:r>
            <a:r>
              <a:rPr lang="en-CA" dirty="0" smtClean="0"/>
              <a:t>  </a:t>
            </a:r>
          </a:p>
          <a:p>
            <a:r>
              <a:rPr lang="en-CA" dirty="0" smtClean="0">
                <a:hlinkClick r:id="rId4"/>
              </a:rPr>
              <a:t>https://www.slideshare.net/LauraRitchie3/laura-ritchie-keynote-august-2019-brazil</a:t>
            </a:r>
            <a:r>
              <a:rPr lang="en-CA" dirty="0" smtClean="0"/>
              <a:t> </a:t>
            </a:r>
            <a:endParaRPr lang="en-CA" dirty="0"/>
          </a:p>
        </p:txBody>
      </p:sp>
      <p:sp>
        <p:nvSpPr>
          <p:cNvPr id="5" name="Rectangle 4"/>
          <p:cNvSpPr/>
          <p:nvPr/>
        </p:nvSpPr>
        <p:spPr>
          <a:xfrm>
            <a:off x="4533900" y="1825625"/>
            <a:ext cx="6096000" cy="1754326"/>
          </a:xfrm>
          <a:prstGeom prst="rect">
            <a:avLst/>
          </a:prstGeom>
        </p:spPr>
        <p:txBody>
          <a:bodyPr>
            <a:spAutoFit/>
          </a:bodyPr>
          <a:lstStyle/>
          <a:p>
            <a:r>
              <a:rPr lang="en-US" i="1" dirty="0" smtClean="0"/>
              <a:t>“Agency presence</a:t>
            </a:r>
            <a:r>
              <a:rPr lang="en-US" dirty="0" smtClean="0"/>
              <a:t> in line with both Bandura’s autonomous interaction – the capacity to recognize and use the power, insights and liability of emotional responses and his emergent agency in which emotions can be used to reach insights not accessible to those denying their existence or unable to deal with them effectively.” </a:t>
            </a:r>
            <a:endParaRPr lang="en-CA" dirty="0"/>
          </a:p>
        </p:txBody>
      </p:sp>
      <p:sp>
        <p:nvSpPr>
          <p:cNvPr id="7" name="Rectangle 6"/>
          <p:cNvSpPr/>
          <p:nvPr/>
        </p:nvSpPr>
        <p:spPr>
          <a:xfrm>
            <a:off x="4533900" y="3789405"/>
            <a:ext cx="6096000" cy="1754326"/>
          </a:xfrm>
          <a:prstGeom prst="rect">
            <a:avLst/>
          </a:prstGeom>
        </p:spPr>
        <p:txBody>
          <a:bodyPr>
            <a:spAutoFit/>
          </a:bodyPr>
          <a:lstStyle/>
          <a:p>
            <a:r>
              <a:rPr lang="en-US" dirty="0" smtClean="0"/>
              <a:t>“Perceived self-efficacy helps to account for such diverse phenomena as changes in coping behavior produced by different modes of influence, level of physiological stress reactions, self-regulation of refractory behavior, resignation and despondency to failure experiences, self-debilitating effects of proxy control and illusory inefficaciousness…”</a:t>
            </a:r>
            <a:endParaRPr lang="en-CA" dirty="0"/>
          </a:p>
        </p:txBody>
      </p:sp>
      <p:pic>
        <p:nvPicPr>
          <p:cNvPr id="8" name="Picture 7"/>
          <p:cNvPicPr>
            <a:picLocks noChangeAspect="1"/>
          </p:cNvPicPr>
          <p:nvPr/>
        </p:nvPicPr>
        <p:blipFill>
          <a:blip r:embed="rId5"/>
          <a:stretch>
            <a:fillRect/>
          </a:stretch>
        </p:blipFill>
        <p:spPr>
          <a:xfrm>
            <a:off x="920279" y="2503602"/>
            <a:ext cx="3531543" cy="2995383"/>
          </a:xfrm>
          <a:prstGeom prst="rect">
            <a:avLst/>
          </a:prstGeom>
        </p:spPr>
      </p:pic>
    </p:spTree>
    <p:extLst>
      <p:ext uri="{BB962C8B-B14F-4D97-AF65-F5344CB8AC3E}">
        <p14:creationId xmlns:p14="http://schemas.microsoft.com/office/powerpoint/2010/main" val="3408810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Other Types of Presence…</a:t>
            </a:r>
            <a:endParaRPr lang="en-CA" dirty="0"/>
          </a:p>
        </p:txBody>
      </p:sp>
      <p:sp>
        <p:nvSpPr>
          <p:cNvPr id="3" name="Content Placeholder 2"/>
          <p:cNvSpPr>
            <a:spLocks noGrp="1"/>
          </p:cNvSpPr>
          <p:nvPr>
            <p:ph idx="1"/>
          </p:nvPr>
        </p:nvSpPr>
        <p:spPr/>
        <p:txBody>
          <a:bodyPr/>
          <a:lstStyle/>
          <a:p>
            <a:r>
              <a:rPr lang="en-CA" dirty="0" smtClean="0"/>
              <a:t>Affective</a:t>
            </a:r>
            <a:endParaRPr lang="en-CA" dirty="0"/>
          </a:p>
        </p:txBody>
      </p:sp>
      <p:sp>
        <p:nvSpPr>
          <p:cNvPr id="4" name="Rectangle 3"/>
          <p:cNvSpPr/>
          <p:nvPr/>
        </p:nvSpPr>
        <p:spPr>
          <a:xfrm>
            <a:off x="4071258" y="1825625"/>
            <a:ext cx="6096000" cy="2862322"/>
          </a:xfrm>
          <a:prstGeom prst="rect">
            <a:avLst/>
          </a:prstGeom>
        </p:spPr>
        <p:txBody>
          <a:bodyPr>
            <a:spAutoFit/>
          </a:bodyPr>
          <a:lstStyle/>
          <a:p>
            <a:r>
              <a:rPr lang="en-CA" dirty="0" smtClean="0"/>
              <a:t>How you make others feel.</a:t>
            </a:r>
          </a:p>
          <a:p>
            <a:endParaRPr lang="en-CA" dirty="0"/>
          </a:p>
          <a:p>
            <a:r>
              <a:rPr lang="en-CA" dirty="0" smtClean="0"/>
              <a:t>“</a:t>
            </a:r>
            <a:r>
              <a:rPr lang="en-US" dirty="0" smtClean="0"/>
              <a:t>Affective Presence refers to the consistent and stable feelings that an individual tends to leave in their interaction partners.”</a:t>
            </a:r>
            <a:endParaRPr lang="en-CA" dirty="0" smtClean="0"/>
          </a:p>
          <a:p>
            <a:endParaRPr lang="en-CA" dirty="0" smtClean="0"/>
          </a:p>
          <a:p>
            <a:r>
              <a:rPr lang="en-US" dirty="0" smtClean="0"/>
              <a:t>First described nearly 10 years ago in </a:t>
            </a:r>
            <a:r>
              <a:rPr lang="en-US" dirty="0" smtClean="0">
                <a:hlinkClick r:id="rId2"/>
              </a:rPr>
              <a:t>a study by Noah </a:t>
            </a:r>
            <a:r>
              <a:rPr lang="en-US" dirty="0" err="1" smtClean="0">
                <a:hlinkClick r:id="rId2"/>
              </a:rPr>
              <a:t>Eisenkraft</a:t>
            </a:r>
            <a:r>
              <a:rPr lang="en-US" dirty="0" smtClean="0">
                <a:hlinkClick r:id="rId2"/>
              </a:rPr>
              <a:t> and Hillary Anger </a:t>
            </a:r>
            <a:r>
              <a:rPr lang="en-US" dirty="0" err="1" smtClean="0">
                <a:hlinkClick r:id="rId2"/>
              </a:rPr>
              <a:t>Elfenbein</a:t>
            </a:r>
            <a:r>
              <a:rPr lang="en-US" dirty="0" smtClean="0"/>
              <a:t>. </a:t>
            </a:r>
          </a:p>
          <a:p>
            <a:endParaRPr lang="en-US" dirty="0"/>
          </a:p>
          <a:p>
            <a:r>
              <a:rPr lang="en-US" dirty="0" smtClean="0"/>
              <a:t>“It's not very easy to detect, because you don't actually get to see what the world is like when you are not around.”</a:t>
            </a:r>
            <a:endParaRPr lang="en-CA" dirty="0"/>
          </a:p>
        </p:txBody>
      </p:sp>
      <p:sp>
        <p:nvSpPr>
          <p:cNvPr id="5" name="Rectangle 4"/>
          <p:cNvSpPr/>
          <p:nvPr/>
        </p:nvSpPr>
        <p:spPr>
          <a:xfrm>
            <a:off x="952500" y="5228549"/>
            <a:ext cx="10401300" cy="1200329"/>
          </a:xfrm>
          <a:prstGeom prst="rect">
            <a:avLst/>
          </a:prstGeom>
        </p:spPr>
        <p:txBody>
          <a:bodyPr wrap="square">
            <a:spAutoFit/>
          </a:bodyPr>
          <a:lstStyle/>
          <a:p>
            <a:r>
              <a:rPr lang="en-CA" dirty="0" smtClean="0">
                <a:hlinkClick r:id="rId3"/>
              </a:rPr>
              <a:t>https://www.frontiersin.org/articles/10.3389/fpsyg.2020.00705/full </a:t>
            </a:r>
          </a:p>
          <a:p>
            <a:r>
              <a:rPr lang="en-CA" dirty="0" smtClean="0">
                <a:hlinkClick r:id="rId3"/>
              </a:rPr>
              <a:t>https://www.theatlantic.com/family/archive/2019/01/affective-presence-how-you-make-other-people-feel/579643/</a:t>
            </a:r>
            <a:r>
              <a:rPr lang="en-CA" dirty="0" smtClean="0"/>
              <a:t> </a:t>
            </a:r>
          </a:p>
          <a:p>
            <a:r>
              <a:rPr lang="en-CA" dirty="0" smtClean="0">
                <a:hlinkClick r:id="rId4"/>
              </a:rPr>
              <a:t>https://www.scientificamerican.com/article/the-me-effect/</a:t>
            </a:r>
            <a:r>
              <a:rPr lang="en-CA" dirty="0" smtClean="0"/>
              <a:t> </a:t>
            </a:r>
            <a:endParaRPr lang="en-CA" dirty="0"/>
          </a:p>
        </p:txBody>
      </p:sp>
      <p:pic>
        <p:nvPicPr>
          <p:cNvPr id="6" name="Picture 5"/>
          <p:cNvPicPr>
            <a:picLocks noChangeAspect="1"/>
          </p:cNvPicPr>
          <p:nvPr/>
        </p:nvPicPr>
        <p:blipFill>
          <a:blip r:embed="rId5"/>
          <a:stretch>
            <a:fillRect/>
          </a:stretch>
        </p:blipFill>
        <p:spPr>
          <a:xfrm>
            <a:off x="1055914" y="2481226"/>
            <a:ext cx="2887437" cy="2477022"/>
          </a:xfrm>
          <a:prstGeom prst="rect">
            <a:avLst/>
          </a:prstGeom>
        </p:spPr>
      </p:pic>
    </p:spTree>
    <p:extLst>
      <p:ext uri="{BB962C8B-B14F-4D97-AF65-F5344CB8AC3E}">
        <p14:creationId xmlns:p14="http://schemas.microsoft.com/office/powerpoint/2010/main" val="20211863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Other Types of Presence…</a:t>
            </a:r>
            <a:endParaRPr lang="en-CA" dirty="0"/>
          </a:p>
        </p:txBody>
      </p:sp>
      <p:sp>
        <p:nvSpPr>
          <p:cNvPr id="3" name="Content Placeholder 2"/>
          <p:cNvSpPr>
            <a:spLocks noGrp="1"/>
          </p:cNvSpPr>
          <p:nvPr>
            <p:ph idx="1"/>
          </p:nvPr>
        </p:nvSpPr>
        <p:spPr/>
        <p:txBody>
          <a:bodyPr/>
          <a:lstStyle/>
          <a:p>
            <a:r>
              <a:rPr lang="en-CA" dirty="0" smtClean="0"/>
              <a:t>Competitive</a:t>
            </a:r>
            <a:endParaRPr lang="en-CA" dirty="0"/>
          </a:p>
        </p:txBody>
      </p:sp>
      <p:sp>
        <p:nvSpPr>
          <p:cNvPr id="4" name="Rectangle 3"/>
          <p:cNvSpPr/>
          <p:nvPr/>
        </p:nvSpPr>
        <p:spPr>
          <a:xfrm>
            <a:off x="794657" y="2488950"/>
            <a:ext cx="6096000" cy="2031325"/>
          </a:xfrm>
          <a:prstGeom prst="rect">
            <a:avLst/>
          </a:prstGeom>
        </p:spPr>
        <p:txBody>
          <a:bodyPr>
            <a:spAutoFit/>
          </a:bodyPr>
          <a:lstStyle/>
          <a:p>
            <a:r>
              <a:rPr lang="en-US" dirty="0" smtClean="0"/>
              <a:t>For example: “the need to have curricula guidelines for teaching, molding and training students to become progressive, competitive, productive, cross-cultural and cross-functional members of a global workforce incorporated into the mainstream of the educational process.” </a:t>
            </a:r>
            <a:r>
              <a:rPr lang="en-US" dirty="0" smtClean="0">
                <a:hlinkClick r:id="rId2"/>
              </a:rPr>
              <a:t>https://www.tandfonline.com/doi/abs/10.1080/19186444.2012.11658348</a:t>
            </a:r>
            <a:r>
              <a:rPr lang="en-US" dirty="0" smtClean="0"/>
              <a:t> </a:t>
            </a:r>
            <a:endParaRPr lang="en-CA" dirty="0"/>
          </a:p>
        </p:txBody>
      </p:sp>
      <p:pic>
        <p:nvPicPr>
          <p:cNvPr id="6" name="Picture 5"/>
          <p:cNvPicPr>
            <a:picLocks noChangeAspect="1"/>
          </p:cNvPicPr>
          <p:nvPr/>
        </p:nvPicPr>
        <p:blipFill>
          <a:blip r:embed="rId3"/>
          <a:stretch>
            <a:fillRect/>
          </a:stretch>
        </p:blipFill>
        <p:spPr>
          <a:xfrm>
            <a:off x="7124179" y="821872"/>
            <a:ext cx="4442696" cy="3075214"/>
          </a:xfrm>
          <a:prstGeom prst="rect">
            <a:avLst/>
          </a:prstGeom>
        </p:spPr>
      </p:pic>
      <p:sp>
        <p:nvSpPr>
          <p:cNvPr id="7" name="Rectangle 6"/>
          <p:cNvSpPr/>
          <p:nvPr/>
        </p:nvSpPr>
        <p:spPr>
          <a:xfrm>
            <a:off x="7271658" y="3954921"/>
            <a:ext cx="4452256" cy="646331"/>
          </a:xfrm>
          <a:prstGeom prst="rect">
            <a:avLst/>
          </a:prstGeom>
        </p:spPr>
        <p:txBody>
          <a:bodyPr wrap="square">
            <a:spAutoFit/>
          </a:bodyPr>
          <a:lstStyle/>
          <a:p>
            <a:r>
              <a:rPr lang="en-CA" dirty="0" smtClean="0">
                <a:hlinkClick r:id="rId4"/>
              </a:rPr>
              <a:t>https://devrix.com/tutorial/perform-competitive-analysis-establish-presence/</a:t>
            </a:r>
            <a:r>
              <a:rPr lang="en-CA" dirty="0" smtClean="0"/>
              <a:t> </a:t>
            </a:r>
            <a:endParaRPr lang="en-CA" dirty="0"/>
          </a:p>
        </p:txBody>
      </p:sp>
      <p:pic>
        <p:nvPicPr>
          <p:cNvPr id="9" name="Picture 8"/>
          <p:cNvPicPr>
            <a:picLocks noChangeAspect="1"/>
          </p:cNvPicPr>
          <p:nvPr/>
        </p:nvPicPr>
        <p:blipFill>
          <a:blip r:embed="rId5"/>
          <a:stretch>
            <a:fillRect/>
          </a:stretch>
        </p:blipFill>
        <p:spPr>
          <a:xfrm>
            <a:off x="4093029" y="4601252"/>
            <a:ext cx="2599644" cy="1952068"/>
          </a:xfrm>
          <a:prstGeom prst="rect">
            <a:avLst/>
          </a:prstGeom>
        </p:spPr>
      </p:pic>
    </p:spTree>
    <p:extLst>
      <p:ext uri="{BB962C8B-B14F-4D97-AF65-F5344CB8AC3E}">
        <p14:creationId xmlns:p14="http://schemas.microsoft.com/office/powerpoint/2010/main" val="16315687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Other Types of Presence…</a:t>
            </a:r>
            <a:endParaRPr lang="en-CA" dirty="0"/>
          </a:p>
        </p:txBody>
      </p:sp>
      <p:sp>
        <p:nvSpPr>
          <p:cNvPr id="3" name="Content Placeholder 2"/>
          <p:cNvSpPr>
            <a:spLocks noGrp="1"/>
          </p:cNvSpPr>
          <p:nvPr>
            <p:ph idx="1"/>
          </p:nvPr>
        </p:nvSpPr>
        <p:spPr/>
        <p:txBody>
          <a:bodyPr/>
          <a:lstStyle/>
          <a:p>
            <a:r>
              <a:rPr lang="en-CA" dirty="0" smtClean="0"/>
              <a:t>Holy / Immanence</a:t>
            </a:r>
          </a:p>
          <a:p>
            <a:endParaRPr lang="en-CA" dirty="0"/>
          </a:p>
        </p:txBody>
      </p:sp>
      <p:sp>
        <p:nvSpPr>
          <p:cNvPr id="4" name="Rectangle 3"/>
          <p:cNvSpPr/>
          <p:nvPr/>
        </p:nvSpPr>
        <p:spPr>
          <a:xfrm>
            <a:off x="5849466" y="2079562"/>
            <a:ext cx="3937553" cy="646331"/>
          </a:xfrm>
          <a:prstGeom prst="rect">
            <a:avLst/>
          </a:prstGeom>
        </p:spPr>
        <p:txBody>
          <a:bodyPr wrap="none">
            <a:spAutoFit/>
          </a:bodyPr>
          <a:lstStyle/>
          <a:p>
            <a:r>
              <a:rPr lang="en-CA" dirty="0" smtClean="0"/>
              <a:t>Rudolf Otto – The Idea of the Holy </a:t>
            </a:r>
          </a:p>
          <a:p>
            <a:r>
              <a:rPr lang="en-CA" dirty="0"/>
              <a:t> </a:t>
            </a:r>
            <a:r>
              <a:rPr lang="en-CA" dirty="0" smtClean="0"/>
              <a:t>   “</a:t>
            </a:r>
            <a:r>
              <a:rPr lang="en-CA" dirty="0" err="1" smtClean="0"/>
              <a:t>mysterium</a:t>
            </a:r>
            <a:r>
              <a:rPr lang="en-CA" dirty="0" smtClean="0"/>
              <a:t>, </a:t>
            </a:r>
            <a:r>
              <a:rPr lang="en-CA" dirty="0" err="1" smtClean="0"/>
              <a:t>tremendum</a:t>
            </a:r>
            <a:r>
              <a:rPr lang="en-CA" dirty="0" smtClean="0"/>
              <a:t> &amp; </a:t>
            </a:r>
            <a:r>
              <a:rPr lang="en-CA" dirty="0" err="1" smtClean="0"/>
              <a:t>fascinans</a:t>
            </a:r>
            <a:r>
              <a:rPr lang="en-CA" dirty="0" smtClean="0"/>
              <a:t>”</a:t>
            </a:r>
            <a:endParaRPr lang="en-C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542" y="2362200"/>
            <a:ext cx="4020739" cy="4190999"/>
          </a:xfrm>
          <a:prstGeom prst="rect">
            <a:avLst/>
          </a:prstGeom>
        </p:spPr>
      </p:pic>
      <p:sp>
        <p:nvSpPr>
          <p:cNvPr id="6" name="Rectangle 5"/>
          <p:cNvSpPr/>
          <p:nvPr/>
        </p:nvSpPr>
        <p:spPr>
          <a:xfrm>
            <a:off x="5687786" y="5988734"/>
            <a:ext cx="6096000" cy="646331"/>
          </a:xfrm>
          <a:prstGeom prst="rect">
            <a:avLst/>
          </a:prstGeom>
        </p:spPr>
        <p:txBody>
          <a:bodyPr>
            <a:spAutoFit/>
          </a:bodyPr>
          <a:lstStyle/>
          <a:p>
            <a:r>
              <a:rPr lang="en-CA" dirty="0" smtClean="0">
                <a:hlinkClick r:id="rId3"/>
              </a:rPr>
              <a:t>https://streetartnews.net/2013/11/faith47-mysterium-tremendum-et.html</a:t>
            </a:r>
            <a:r>
              <a:rPr lang="en-CA" dirty="0" smtClean="0"/>
              <a:t> </a:t>
            </a:r>
            <a:endParaRPr lang="en-CA"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6742" y="2860830"/>
            <a:ext cx="2241938" cy="1850571"/>
          </a:xfrm>
          <a:prstGeom prst="rect">
            <a:avLst/>
          </a:prstGeom>
        </p:spPr>
      </p:pic>
    </p:spTree>
    <p:extLst>
      <p:ext uri="{BB962C8B-B14F-4D97-AF65-F5344CB8AC3E}">
        <p14:creationId xmlns:p14="http://schemas.microsoft.com/office/powerpoint/2010/main" val="31940511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Creating Presence…</a:t>
            </a:r>
            <a:endParaRPr lang="en-CA" dirty="0"/>
          </a:p>
        </p:txBody>
      </p:sp>
      <p:sp>
        <p:nvSpPr>
          <p:cNvPr id="3" name="Content Placeholder 2"/>
          <p:cNvSpPr>
            <a:spLocks noGrp="1"/>
          </p:cNvSpPr>
          <p:nvPr>
            <p:ph idx="1"/>
          </p:nvPr>
        </p:nvSpPr>
        <p:spPr/>
        <p:txBody>
          <a:bodyPr/>
          <a:lstStyle/>
          <a:p>
            <a:r>
              <a:rPr lang="en-CA" dirty="0" smtClean="0"/>
              <a:t>Interaction</a:t>
            </a:r>
            <a:endParaRPr lang="en-CA" dirty="0"/>
          </a:p>
        </p:txBody>
      </p:sp>
      <p:sp>
        <p:nvSpPr>
          <p:cNvPr id="5" name="Rectangle 4"/>
          <p:cNvSpPr/>
          <p:nvPr/>
        </p:nvSpPr>
        <p:spPr>
          <a:xfrm>
            <a:off x="1480456" y="5598664"/>
            <a:ext cx="7728857" cy="646331"/>
          </a:xfrm>
          <a:prstGeom prst="rect">
            <a:avLst/>
          </a:prstGeom>
        </p:spPr>
        <p:txBody>
          <a:bodyPr wrap="square">
            <a:spAutoFit/>
          </a:bodyPr>
          <a:lstStyle/>
          <a:p>
            <a:r>
              <a:rPr lang="en-CA" dirty="0" smtClean="0">
                <a:hlinkClick r:id="rId2"/>
              </a:rPr>
              <a:t>http://cde.athabascau.ca/coi_site/documents/Garrison_Anderson_Archer_Critical_Inquiry_model.pdf</a:t>
            </a:r>
            <a:r>
              <a:rPr lang="en-CA" dirty="0" smtClean="0"/>
              <a:t>  </a:t>
            </a:r>
            <a:endParaRPr lang="en-CA" dirty="0"/>
          </a:p>
        </p:txBody>
      </p:sp>
      <p:pic>
        <p:nvPicPr>
          <p:cNvPr id="6" name="Picture 5"/>
          <p:cNvPicPr>
            <a:picLocks noChangeAspect="1"/>
          </p:cNvPicPr>
          <p:nvPr/>
        </p:nvPicPr>
        <p:blipFill>
          <a:blip r:embed="rId3"/>
          <a:stretch>
            <a:fillRect/>
          </a:stretch>
        </p:blipFill>
        <p:spPr>
          <a:xfrm>
            <a:off x="5551714" y="853419"/>
            <a:ext cx="5025748" cy="3936295"/>
          </a:xfrm>
          <a:prstGeom prst="rect">
            <a:avLst/>
          </a:prstGeom>
        </p:spPr>
      </p:pic>
    </p:spTree>
    <p:extLst>
      <p:ext uri="{BB962C8B-B14F-4D97-AF65-F5344CB8AC3E}">
        <p14:creationId xmlns:p14="http://schemas.microsoft.com/office/powerpoint/2010/main" val="161087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Creating Presence…</a:t>
            </a:r>
            <a:endParaRPr lang="en-CA" dirty="0"/>
          </a:p>
        </p:txBody>
      </p:sp>
      <p:sp>
        <p:nvSpPr>
          <p:cNvPr id="3" name="Content Placeholder 2"/>
          <p:cNvSpPr>
            <a:spLocks noGrp="1"/>
          </p:cNvSpPr>
          <p:nvPr>
            <p:ph idx="1"/>
          </p:nvPr>
        </p:nvSpPr>
        <p:spPr/>
        <p:txBody>
          <a:bodyPr/>
          <a:lstStyle/>
          <a:p>
            <a:r>
              <a:rPr lang="en-CA" dirty="0" smtClean="0"/>
              <a:t>Interaction</a:t>
            </a:r>
            <a:endParaRPr lang="en-CA" dirty="0"/>
          </a:p>
        </p:txBody>
      </p:sp>
      <p:sp>
        <p:nvSpPr>
          <p:cNvPr id="4" name="Rectangle 3"/>
          <p:cNvSpPr/>
          <p:nvPr/>
        </p:nvSpPr>
        <p:spPr>
          <a:xfrm>
            <a:off x="511629" y="3661593"/>
            <a:ext cx="6096000" cy="1200329"/>
          </a:xfrm>
          <a:prstGeom prst="rect">
            <a:avLst/>
          </a:prstGeom>
        </p:spPr>
        <p:txBody>
          <a:bodyPr>
            <a:spAutoFit/>
          </a:bodyPr>
          <a:lstStyle/>
          <a:p>
            <a:r>
              <a:rPr lang="en-US" dirty="0" smtClean="0"/>
              <a:t>“I promoted in my </a:t>
            </a:r>
            <a:r>
              <a:rPr lang="en-US" dirty="0" smtClean="0">
                <a:hlinkClick r:id="rId2"/>
              </a:rPr>
              <a:t>Interaction Equivalency Theory</a:t>
            </a:r>
            <a:r>
              <a:rPr lang="en-US" dirty="0" smtClean="0"/>
              <a:t>.  I proposed there that given high levels of one of the three levels of interaction, the other two could be reduced without loss of academic achievement.”</a:t>
            </a:r>
            <a:endParaRPr lang="en-CA" dirty="0"/>
          </a:p>
        </p:txBody>
      </p:sp>
      <p:sp>
        <p:nvSpPr>
          <p:cNvPr id="5" name="Rectangle 4"/>
          <p:cNvSpPr/>
          <p:nvPr/>
        </p:nvSpPr>
        <p:spPr>
          <a:xfrm>
            <a:off x="440870" y="5635297"/>
            <a:ext cx="7728857" cy="369332"/>
          </a:xfrm>
          <a:prstGeom prst="rect">
            <a:avLst/>
          </a:prstGeom>
        </p:spPr>
        <p:txBody>
          <a:bodyPr wrap="square">
            <a:spAutoFit/>
          </a:bodyPr>
          <a:lstStyle/>
          <a:p>
            <a:r>
              <a:rPr lang="en-CA" dirty="0" smtClean="0">
                <a:hlinkClick r:id="rId3"/>
              </a:rPr>
              <a:t>https://virtualcanuck.ca/2016/03/03/the-enigma-of-interaction/</a:t>
            </a:r>
            <a:r>
              <a:rPr lang="en-CA" dirty="0" smtClean="0"/>
              <a:t> </a:t>
            </a:r>
            <a:endParaRPr lang="en-CA"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5435" y="682294"/>
            <a:ext cx="3581900" cy="4848902"/>
          </a:xfrm>
          <a:prstGeom prst="rect">
            <a:avLst/>
          </a:prstGeom>
        </p:spPr>
      </p:pic>
      <p:sp>
        <p:nvSpPr>
          <p:cNvPr id="7" name="Rectangle 6"/>
          <p:cNvSpPr/>
          <p:nvPr/>
        </p:nvSpPr>
        <p:spPr>
          <a:xfrm>
            <a:off x="7935435" y="5893798"/>
            <a:ext cx="2420021" cy="369332"/>
          </a:xfrm>
          <a:prstGeom prst="rect">
            <a:avLst/>
          </a:prstGeom>
        </p:spPr>
        <p:txBody>
          <a:bodyPr wrap="none">
            <a:spAutoFit/>
          </a:bodyPr>
          <a:lstStyle/>
          <a:p>
            <a:r>
              <a:rPr lang="en-CA" dirty="0" smtClean="0"/>
              <a:t>Gist </a:t>
            </a:r>
            <a:r>
              <a:rPr lang="en-CA" dirty="0" smtClean="0">
                <a:hlinkClick r:id="rId5"/>
              </a:rPr>
              <a:t>https://gist.digital/</a:t>
            </a:r>
            <a:r>
              <a:rPr lang="en-CA" dirty="0" smtClean="0"/>
              <a:t> </a:t>
            </a:r>
            <a:endParaRPr lang="en-CA" dirty="0"/>
          </a:p>
        </p:txBody>
      </p:sp>
    </p:spTree>
    <p:extLst>
      <p:ext uri="{BB962C8B-B14F-4D97-AF65-F5344CB8AC3E}">
        <p14:creationId xmlns:p14="http://schemas.microsoft.com/office/powerpoint/2010/main" val="18007917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Creating Presence…</a:t>
            </a:r>
            <a:endParaRPr lang="en-CA" dirty="0"/>
          </a:p>
        </p:txBody>
      </p:sp>
      <p:sp>
        <p:nvSpPr>
          <p:cNvPr id="3" name="Content Placeholder 2"/>
          <p:cNvSpPr>
            <a:spLocks noGrp="1"/>
          </p:cNvSpPr>
          <p:nvPr>
            <p:ph idx="1"/>
          </p:nvPr>
        </p:nvSpPr>
        <p:spPr/>
        <p:txBody>
          <a:bodyPr/>
          <a:lstStyle/>
          <a:p>
            <a:r>
              <a:rPr lang="en-CA" dirty="0" smtClean="0"/>
              <a:t>Interaction</a:t>
            </a:r>
            <a:endParaRPr lang="en-CA" dirty="0"/>
          </a:p>
        </p:txBody>
      </p:sp>
      <p:sp>
        <p:nvSpPr>
          <p:cNvPr id="8" name="Rectangle 7"/>
          <p:cNvSpPr/>
          <p:nvPr/>
        </p:nvSpPr>
        <p:spPr>
          <a:xfrm>
            <a:off x="3782786" y="1825625"/>
            <a:ext cx="6096000" cy="3416320"/>
          </a:xfrm>
          <a:prstGeom prst="rect">
            <a:avLst/>
          </a:prstGeom>
        </p:spPr>
        <p:txBody>
          <a:bodyPr>
            <a:spAutoFit/>
          </a:bodyPr>
          <a:lstStyle/>
          <a:p>
            <a:r>
              <a:rPr lang="en-US" dirty="0" err="1" smtClean="0">
                <a:hlinkClick r:id="rId2"/>
              </a:rPr>
              <a:t>Minglr</a:t>
            </a:r>
            <a:r>
              <a:rPr lang="en-US" dirty="0" smtClean="0"/>
              <a:t> is "an experimental software system developed to explore ways of supporting ad hoc, private videoconferences." The authors "We expect it to be useful for virtual conferences and many other kinds of online events, both business and social." The </a:t>
            </a:r>
            <a:r>
              <a:rPr lang="en-US" dirty="0" smtClean="0">
                <a:hlinkClick r:id="rId3"/>
              </a:rPr>
              <a:t>idea</a:t>
            </a:r>
            <a:r>
              <a:rPr lang="en-US" dirty="0" smtClean="0"/>
              <a:t> is that people log in during a conference, see a list of people who want to talk, or add themselves to the list. They can also select someone from the list and request a talk, and if accepted, they're placed in a private room. It's open source (MIT license) and </a:t>
            </a:r>
            <a:r>
              <a:rPr lang="en-US" dirty="0" smtClean="0">
                <a:hlinkClick r:id="rId4"/>
              </a:rPr>
              <a:t>available on GitHub</a:t>
            </a:r>
            <a:r>
              <a:rPr lang="en-US" dirty="0" smtClean="0"/>
              <a:t>. It's built on top of </a:t>
            </a:r>
            <a:r>
              <a:rPr lang="en-US" dirty="0" err="1" smtClean="0">
                <a:hlinkClick r:id="rId5"/>
              </a:rPr>
              <a:t>Jitsi</a:t>
            </a:r>
            <a:r>
              <a:rPr lang="en-US" dirty="0" smtClean="0"/>
              <a:t> (an open source video-conferencing environment) and written in </a:t>
            </a:r>
            <a:r>
              <a:rPr lang="en-US" dirty="0" err="1" smtClean="0"/>
              <a:t>Javascript</a:t>
            </a:r>
            <a:r>
              <a:rPr lang="en-US" dirty="0" smtClean="0"/>
              <a:t>. "We see potential uses in virtual classes, parties, and other kinds of social engagements."</a:t>
            </a:r>
            <a:endParaRPr lang="en-CA" dirty="0"/>
          </a:p>
        </p:txBody>
      </p:sp>
      <p:pic>
        <p:nvPicPr>
          <p:cNvPr id="9" name="Picture 8"/>
          <p:cNvPicPr>
            <a:picLocks noChangeAspect="1"/>
          </p:cNvPicPr>
          <p:nvPr/>
        </p:nvPicPr>
        <p:blipFill>
          <a:blip r:embed="rId6"/>
          <a:stretch>
            <a:fillRect/>
          </a:stretch>
        </p:blipFill>
        <p:spPr>
          <a:xfrm>
            <a:off x="838200" y="2373085"/>
            <a:ext cx="2348774" cy="4272643"/>
          </a:xfrm>
          <a:prstGeom prst="rect">
            <a:avLst/>
          </a:prstGeom>
        </p:spPr>
      </p:pic>
    </p:spTree>
    <p:extLst>
      <p:ext uri="{BB962C8B-B14F-4D97-AF65-F5344CB8AC3E}">
        <p14:creationId xmlns:p14="http://schemas.microsoft.com/office/powerpoint/2010/main" val="3251493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There…</a:t>
            </a:r>
            <a:endParaRPr lang="en-CA" dirty="0"/>
          </a:p>
        </p:txBody>
      </p:sp>
      <p:sp>
        <p:nvSpPr>
          <p:cNvPr id="3" name="Content Placeholder 2"/>
          <p:cNvSpPr>
            <a:spLocks noGrp="1"/>
          </p:cNvSpPr>
          <p:nvPr>
            <p:ph idx="1"/>
          </p:nvPr>
        </p:nvSpPr>
        <p:spPr/>
        <p:txBody>
          <a:bodyPr/>
          <a:lstStyle/>
          <a:p>
            <a:r>
              <a:rPr lang="en-CA" dirty="0" smtClean="0"/>
              <a:t>Person</a:t>
            </a:r>
          </a:p>
          <a:p>
            <a:r>
              <a:rPr lang="en-CA" dirty="0" smtClean="0"/>
              <a:t>Woman</a:t>
            </a:r>
          </a:p>
          <a:p>
            <a:r>
              <a:rPr lang="en-CA" dirty="0" smtClean="0"/>
              <a:t>Man</a:t>
            </a:r>
          </a:p>
          <a:p>
            <a:r>
              <a:rPr lang="en-CA" dirty="0" smtClean="0"/>
              <a:t>Camera</a:t>
            </a:r>
          </a:p>
          <a:p>
            <a:r>
              <a:rPr lang="en-CA" dirty="0" smtClean="0"/>
              <a:t>TV</a:t>
            </a:r>
            <a:endParaRPr lang="en-CA" dirty="0"/>
          </a:p>
        </p:txBody>
      </p:sp>
      <p:pic>
        <p:nvPicPr>
          <p:cNvPr id="4" name="Picture 3"/>
          <p:cNvPicPr>
            <a:picLocks noChangeAspect="1"/>
          </p:cNvPicPr>
          <p:nvPr/>
        </p:nvPicPr>
        <p:blipFill>
          <a:blip r:embed="rId2"/>
          <a:stretch>
            <a:fillRect/>
          </a:stretch>
        </p:blipFill>
        <p:spPr>
          <a:xfrm>
            <a:off x="3414032" y="1825625"/>
            <a:ext cx="7715250" cy="3267075"/>
          </a:xfrm>
          <a:prstGeom prst="rect">
            <a:avLst/>
          </a:prstGeom>
        </p:spPr>
      </p:pic>
      <p:pic>
        <p:nvPicPr>
          <p:cNvPr id="5" name="Picture 4"/>
          <p:cNvPicPr>
            <a:picLocks noChangeAspect="1"/>
          </p:cNvPicPr>
          <p:nvPr/>
        </p:nvPicPr>
        <p:blipFill>
          <a:blip r:embed="rId3"/>
          <a:stretch>
            <a:fillRect/>
          </a:stretch>
        </p:blipFill>
        <p:spPr>
          <a:xfrm>
            <a:off x="3939268" y="2351994"/>
            <a:ext cx="1276350" cy="619125"/>
          </a:xfrm>
          <a:prstGeom prst="rect">
            <a:avLst/>
          </a:prstGeom>
        </p:spPr>
      </p:pic>
      <p:pic>
        <p:nvPicPr>
          <p:cNvPr id="7" name="Picture 6"/>
          <p:cNvPicPr>
            <a:picLocks noChangeAspect="1"/>
          </p:cNvPicPr>
          <p:nvPr/>
        </p:nvPicPr>
        <p:blipFill>
          <a:blip r:embed="rId4"/>
          <a:stretch>
            <a:fillRect/>
          </a:stretch>
        </p:blipFill>
        <p:spPr>
          <a:xfrm>
            <a:off x="8373836" y="2337706"/>
            <a:ext cx="2247900" cy="647700"/>
          </a:xfrm>
          <a:prstGeom prst="rect">
            <a:avLst/>
          </a:prstGeom>
        </p:spPr>
      </p:pic>
    </p:spTree>
    <p:extLst>
      <p:ext uri="{BB962C8B-B14F-4D97-AF65-F5344CB8AC3E}">
        <p14:creationId xmlns:p14="http://schemas.microsoft.com/office/powerpoint/2010/main" val="25426230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Creating Presence…</a:t>
            </a:r>
            <a:endParaRPr lang="en-CA" dirty="0"/>
          </a:p>
        </p:txBody>
      </p:sp>
      <p:sp>
        <p:nvSpPr>
          <p:cNvPr id="3" name="Content Placeholder 2"/>
          <p:cNvSpPr>
            <a:spLocks noGrp="1"/>
          </p:cNvSpPr>
          <p:nvPr>
            <p:ph idx="1"/>
          </p:nvPr>
        </p:nvSpPr>
        <p:spPr/>
        <p:txBody>
          <a:bodyPr/>
          <a:lstStyle/>
          <a:p>
            <a:r>
              <a:rPr lang="en-CA" dirty="0" smtClean="0"/>
              <a:t>Conferencing</a:t>
            </a:r>
            <a:endParaRPr lang="en-CA" dirty="0"/>
          </a:p>
        </p:txBody>
      </p:sp>
      <p:sp>
        <p:nvSpPr>
          <p:cNvPr id="8" name="Rectangle 7"/>
          <p:cNvSpPr/>
          <p:nvPr/>
        </p:nvSpPr>
        <p:spPr>
          <a:xfrm>
            <a:off x="3782786" y="1825625"/>
            <a:ext cx="6096000" cy="1477328"/>
          </a:xfrm>
          <a:prstGeom prst="rect">
            <a:avLst/>
          </a:prstGeom>
        </p:spPr>
        <p:txBody>
          <a:bodyPr>
            <a:spAutoFit/>
          </a:bodyPr>
          <a:lstStyle/>
          <a:p>
            <a:r>
              <a:rPr lang="en-US" dirty="0" smtClean="0"/>
              <a:t>There are tips in this post that you've probably seen before, but I'm including it here for one piece of advice that is new: "Run a staffed green room for presenters – it worked so well getting everyone prepared and ready to transition smoothly between presentations." </a:t>
            </a:r>
            <a:endParaRPr lang="en-CA" dirty="0"/>
          </a:p>
        </p:txBody>
      </p:sp>
      <p:sp>
        <p:nvSpPr>
          <p:cNvPr id="4" name="Rectangle 3"/>
          <p:cNvSpPr/>
          <p:nvPr/>
        </p:nvSpPr>
        <p:spPr>
          <a:xfrm>
            <a:off x="838200" y="5988734"/>
            <a:ext cx="6096000" cy="646331"/>
          </a:xfrm>
          <a:prstGeom prst="rect">
            <a:avLst/>
          </a:prstGeom>
        </p:spPr>
        <p:txBody>
          <a:bodyPr>
            <a:spAutoFit/>
          </a:bodyPr>
          <a:lstStyle/>
          <a:p>
            <a:r>
              <a:rPr lang="en-CA" dirty="0" smtClean="0">
                <a:hlinkClick r:id="rId2"/>
              </a:rPr>
              <a:t>http://www.oliverquinlan.com/blog/2020/08/07/taking-conferences-online-during-the-pandemic/</a:t>
            </a:r>
            <a:r>
              <a:rPr lang="en-CA" dirty="0" smtClean="0"/>
              <a:t> </a:t>
            </a:r>
            <a:endParaRPr lang="en-CA"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828" y="3317748"/>
            <a:ext cx="3983695" cy="2544585"/>
          </a:xfrm>
          <a:prstGeom prst="rect">
            <a:avLst/>
          </a:prstGeom>
        </p:spPr>
      </p:pic>
    </p:spTree>
    <p:extLst>
      <p:ext uri="{BB962C8B-B14F-4D97-AF65-F5344CB8AC3E}">
        <p14:creationId xmlns:p14="http://schemas.microsoft.com/office/powerpoint/2010/main" val="4174807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Creating Presence…</a:t>
            </a:r>
            <a:endParaRPr lang="en-CA" dirty="0"/>
          </a:p>
        </p:txBody>
      </p:sp>
      <p:sp>
        <p:nvSpPr>
          <p:cNvPr id="3" name="Content Placeholder 2"/>
          <p:cNvSpPr>
            <a:spLocks noGrp="1"/>
          </p:cNvSpPr>
          <p:nvPr>
            <p:ph idx="1"/>
          </p:nvPr>
        </p:nvSpPr>
        <p:spPr/>
        <p:txBody>
          <a:bodyPr/>
          <a:lstStyle/>
          <a:p>
            <a:r>
              <a:rPr lang="en-CA" dirty="0" smtClean="0"/>
              <a:t>Agency</a:t>
            </a:r>
            <a:endParaRPr lang="en-CA"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1588" y="1535167"/>
            <a:ext cx="6368824" cy="4412062"/>
          </a:xfrm>
          <a:prstGeom prst="rect">
            <a:avLst/>
          </a:prstGeom>
        </p:spPr>
      </p:pic>
      <p:sp>
        <p:nvSpPr>
          <p:cNvPr id="7" name="Rectangle 6"/>
          <p:cNvSpPr/>
          <p:nvPr/>
        </p:nvSpPr>
        <p:spPr>
          <a:xfrm>
            <a:off x="571499" y="5988734"/>
            <a:ext cx="9965871" cy="369332"/>
          </a:xfrm>
          <a:prstGeom prst="rect">
            <a:avLst/>
          </a:prstGeom>
        </p:spPr>
        <p:txBody>
          <a:bodyPr wrap="square">
            <a:spAutoFit/>
          </a:bodyPr>
          <a:lstStyle/>
          <a:p>
            <a:r>
              <a:rPr lang="en-CA" dirty="0" smtClean="0">
                <a:hlinkClick r:id="rId3"/>
              </a:rPr>
              <a:t>http://esheninger.blogspot.com/2020/08/keeping-kids-engaged-in-remote-learning.html</a:t>
            </a:r>
            <a:r>
              <a:rPr lang="en-CA" dirty="0" smtClean="0"/>
              <a:t> </a:t>
            </a:r>
            <a:endParaRPr lang="en-CA" dirty="0"/>
          </a:p>
        </p:txBody>
      </p:sp>
    </p:spTree>
    <p:extLst>
      <p:ext uri="{BB962C8B-B14F-4D97-AF65-F5344CB8AC3E}">
        <p14:creationId xmlns:p14="http://schemas.microsoft.com/office/powerpoint/2010/main" val="19582766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Creating Presence…</a:t>
            </a:r>
            <a:endParaRPr lang="en-CA" dirty="0"/>
          </a:p>
        </p:txBody>
      </p:sp>
      <p:sp>
        <p:nvSpPr>
          <p:cNvPr id="3" name="Content Placeholder 2"/>
          <p:cNvSpPr>
            <a:spLocks noGrp="1"/>
          </p:cNvSpPr>
          <p:nvPr>
            <p:ph idx="1"/>
          </p:nvPr>
        </p:nvSpPr>
        <p:spPr/>
        <p:txBody>
          <a:bodyPr/>
          <a:lstStyle/>
          <a:p>
            <a:r>
              <a:rPr lang="en-CA" smtClean="0"/>
              <a:t>Manipulatives</a:t>
            </a:r>
            <a:endParaRPr lang="en-CA" dirty="0"/>
          </a:p>
        </p:txBody>
      </p:sp>
      <p:sp>
        <p:nvSpPr>
          <p:cNvPr id="6" name="Rectangle 5"/>
          <p:cNvSpPr/>
          <p:nvPr/>
        </p:nvSpPr>
        <p:spPr>
          <a:xfrm>
            <a:off x="838200" y="5665569"/>
            <a:ext cx="6096000" cy="646331"/>
          </a:xfrm>
          <a:prstGeom prst="rect">
            <a:avLst/>
          </a:prstGeom>
        </p:spPr>
        <p:txBody>
          <a:bodyPr>
            <a:spAutoFit/>
          </a:bodyPr>
          <a:lstStyle/>
          <a:p>
            <a:r>
              <a:rPr lang="en-CA" dirty="0" smtClean="0">
                <a:hlinkClick r:id="rId2"/>
              </a:rPr>
              <a:t>https://www.educatorstechnology.com/2020/08/two-good-websites-that-offer-virtual.html</a:t>
            </a:r>
            <a:r>
              <a:rPr lang="en-CA" dirty="0" smtClean="0"/>
              <a:t> </a:t>
            </a:r>
            <a:endParaRPr lang="en-CA"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318" y="2512001"/>
            <a:ext cx="3905250" cy="30861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518" y="2415381"/>
            <a:ext cx="3905250" cy="3171825"/>
          </a:xfrm>
          <a:prstGeom prst="rect">
            <a:avLst/>
          </a:prstGeom>
        </p:spPr>
      </p:pic>
    </p:spTree>
    <p:extLst>
      <p:ext uri="{BB962C8B-B14F-4D97-AF65-F5344CB8AC3E}">
        <p14:creationId xmlns:p14="http://schemas.microsoft.com/office/powerpoint/2010/main" val="4722780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Creating Presence…</a:t>
            </a:r>
            <a:endParaRPr lang="en-CA" dirty="0"/>
          </a:p>
        </p:txBody>
      </p:sp>
      <p:sp>
        <p:nvSpPr>
          <p:cNvPr id="3" name="Content Placeholder 2"/>
          <p:cNvSpPr>
            <a:spLocks noGrp="1"/>
          </p:cNvSpPr>
          <p:nvPr>
            <p:ph idx="1"/>
          </p:nvPr>
        </p:nvSpPr>
        <p:spPr/>
        <p:txBody>
          <a:bodyPr/>
          <a:lstStyle/>
          <a:p>
            <a:r>
              <a:rPr lang="en-CA" dirty="0" smtClean="0"/>
              <a:t>Virtual Labs</a:t>
            </a:r>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007" y="2410505"/>
            <a:ext cx="3238500" cy="18192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0893" y="2410504"/>
            <a:ext cx="3238500" cy="1819275"/>
          </a:xfrm>
          <a:prstGeom prst="rect">
            <a:avLst/>
          </a:prstGeom>
        </p:spPr>
      </p:pic>
      <p:sp>
        <p:nvSpPr>
          <p:cNvPr id="6" name="Rectangle 5"/>
          <p:cNvSpPr/>
          <p:nvPr/>
        </p:nvSpPr>
        <p:spPr>
          <a:xfrm>
            <a:off x="1549866" y="5846150"/>
            <a:ext cx="3212546" cy="923330"/>
          </a:xfrm>
          <a:prstGeom prst="rect">
            <a:avLst/>
          </a:prstGeom>
        </p:spPr>
        <p:txBody>
          <a:bodyPr wrap="none">
            <a:spAutoFit/>
          </a:bodyPr>
          <a:lstStyle/>
          <a:p>
            <a:r>
              <a:rPr lang="en-CA" dirty="0" smtClean="0">
                <a:hlinkClick r:id="rId4"/>
              </a:rPr>
              <a:t>https://www.labster.com/</a:t>
            </a:r>
            <a:endParaRPr lang="en-CA" dirty="0" smtClean="0"/>
          </a:p>
          <a:p>
            <a:r>
              <a:rPr lang="en-CA" dirty="0" smtClean="0">
                <a:hlinkClick r:id="rId5"/>
              </a:rPr>
              <a:t>http://chemcollective.org/vlabs</a:t>
            </a:r>
            <a:r>
              <a:rPr lang="en-CA" dirty="0" smtClean="0"/>
              <a:t> </a:t>
            </a:r>
          </a:p>
          <a:p>
            <a:r>
              <a:rPr lang="en-CA" dirty="0" smtClean="0"/>
              <a:t> </a:t>
            </a:r>
            <a:endParaRPr lang="en-CA" dirty="0"/>
          </a:p>
        </p:txBody>
      </p:sp>
      <p:sp>
        <p:nvSpPr>
          <p:cNvPr id="7" name="Rectangle 6"/>
          <p:cNvSpPr/>
          <p:nvPr/>
        </p:nvSpPr>
        <p:spPr>
          <a:xfrm>
            <a:off x="838200" y="4530263"/>
            <a:ext cx="8681357" cy="1200329"/>
          </a:xfrm>
          <a:prstGeom prst="rect">
            <a:avLst/>
          </a:prstGeom>
        </p:spPr>
        <p:txBody>
          <a:bodyPr wrap="square">
            <a:spAutoFit/>
          </a:bodyPr>
          <a:lstStyle/>
          <a:p>
            <a:r>
              <a:rPr lang="en-US" dirty="0" smtClean="0"/>
              <a:t>“The Virtual Lab is an online simulation of a chemistry lab. It is designed to help students link chemical computations with authentic laboratory chemistry. The lab allows students to select from hundreds of standard reagents (aqueous) and manipulate them in a manner resembling a real lab.”</a:t>
            </a:r>
            <a:endParaRPr lang="en-CA" dirty="0"/>
          </a:p>
        </p:txBody>
      </p:sp>
    </p:spTree>
    <p:extLst>
      <p:ext uri="{BB962C8B-B14F-4D97-AF65-F5344CB8AC3E}">
        <p14:creationId xmlns:p14="http://schemas.microsoft.com/office/powerpoint/2010/main" val="25522724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Creating Presence…</a:t>
            </a:r>
            <a:endParaRPr lang="en-CA" dirty="0"/>
          </a:p>
        </p:txBody>
      </p:sp>
      <p:sp>
        <p:nvSpPr>
          <p:cNvPr id="3" name="Content Placeholder 2"/>
          <p:cNvSpPr>
            <a:spLocks noGrp="1"/>
          </p:cNvSpPr>
          <p:nvPr>
            <p:ph idx="1"/>
          </p:nvPr>
        </p:nvSpPr>
        <p:spPr/>
        <p:txBody>
          <a:bodyPr/>
          <a:lstStyle/>
          <a:p>
            <a:r>
              <a:rPr lang="en-CA" dirty="0" smtClean="0"/>
              <a:t>Learning Experience Platform</a:t>
            </a:r>
            <a:endParaRPr lang="en-CA" dirty="0"/>
          </a:p>
        </p:txBody>
      </p:sp>
      <p:sp>
        <p:nvSpPr>
          <p:cNvPr id="5" name="Rectangle 4"/>
          <p:cNvSpPr/>
          <p:nvPr/>
        </p:nvSpPr>
        <p:spPr>
          <a:xfrm>
            <a:off x="3205843" y="4490829"/>
            <a:ext cx="6096000" cy="1477328"/>
          </a:xfrm>
          <a:prstGeom prst="rect">
            <a:avLst/>
          </a:prstGeom>
        </p:spPr>
        <p:txBody>
          <a:bodyPr>
            <a:spAutoFit/>
          </a:bodyPr>
          <a:lstStyle/>
          <a:p>
            <a:r>
              <a:rPr lang="en-US" dirty="0" smtClean="0"/>
              <a:t>"LXPs with its philosophy, its use of data science, its personalization, with it being social in nature, providing for continuous learning needs and updating personal skill sets is as close to an RPG and a new way in which we learn in our modern world."</a:t>
            </a:r>
            <a:endParaRPr lang="en-CA" dirty="0"/>
          </a:p>
        </p:txBody>
      </p:sp>
      <p:sp>
        <p:nvSpPr>
          <p:cNvPr id="6" name="Rectangle 5"/>
          <p:cNvSpPr/>
          <p:nvPr/>
        </p:nvSpPr>
        <p:spPr>
          <a:xfrm>
            <a:off x="3205843" y="5968157"/>
            <a:ext cx="6096000" cy="646331"/>
          </a:xfrm>
          <a:prstGeom prst="rect">
            <a:avLst/>
          </a:prstGeom>
        </p:spPr>
        <p:txBody>
          <a:bodyPr>
            <a:spAutoFit/>
          </a:bodyPr>
          <a:lstStyle/>
          <a:p>
            <a:r>
              <a:rPr lang="en-CA" dirty="0" smtClean="0">
                <a:hlinkClick r:id="rId2"/>
              </a:rPr>
              <a:t>https://www.upsidelearning.com/blog/2020/08/13/lxps-are-possibly-the-dungeons-dragons-of-the-learning-world/</a:t>
            </a:r>
            <a:r>
              <a:rPr lang="en-CA" dirty="0" smtClean="0"/>
              <a:t> </a:t>
            </a:r>
            <a:endParaRPr lang="en-CA" dirty="0"/>
          </a:p>
        </p:txBody>
      </p:sp>
      <p:sp>
        <p:nvSpPr>
          <p:cNvPr id="7" name="Rectangle 6"/>
          <p:cNvSpPr/>
          <p:nvPr/>
        </p:nvSpPr>
        <p:spPr>
          <a:xfrm>
            <a:off x="1066799" y="2622867"/>
            <a:ext cx="8855529" cy="1200329"/>
          </a:xfrm>
          <a:prstGeom prst="rect">
            <a:avLst/>
          </a:prstGeom>
        </p:spPr>
        <p:txBody>
          <a:bodyPr wrap="square">
            <a:spAutoFit/>
          </a:bodyPr>
          <a:lstStyle/>
          <a:p>
            <a:r>
              <a:rPr lang="en-US" dirty="0" smtClean="0"/>
              <a:t>A lot of my early thinking about online learning was based on my experience with online role-playing games (RPG) such as MUDs - Multi-User Dungeons - which were open-ended online multi-user gaming environment. They contrasted well with the linear content-heavy media of email list servers and Usenet discussion boards. </a:t>
            </a:r>
            <a:endParaRPr lang="en-CA" dirty="0"/>
          </a:p>
        </p:txBody>
      </p:sp>
    </p:spTree>
    <p:extLst>
      <p:ext uri="{BB962C8B-B14F-4D97-AF65-F5344CB8AC3E}">
        <p14:creationId xmlns:p14="http://schemas.microsoft.com/office/powerpoint/2010/main" val="13515792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Creating Presence…</a:t>
            </a:r>
            <a:endParaRPr lang="en-CA" dirty="0"/>
          </a:p>
        </p:txBody>
      </p:sp>
      <p:sp>
        <p:nvSpPr>
          <p:cNvPr id="3" name="Content Placeholder 2"/>
          <p:cNvSpPr>
            <a:spLocks noGrp="1"/>
          </p:cNvSpPr>
          <p:nvPr>
            <p:ph idx="1"/>
          </p:nvPr>
        </p:nvSpPr>
        <p:spPr/>
        <p:txBody>
          <a:bodyPr/>
          <a:lstStyle/>
          <a:p>
            <a:r>
              <a:rPr lang="en-CA" dirty="0" smtClean="0"/>
              <a:t>Gamification</a:t>
            </a:r>
            <a:endParaRPr lang="en-CA" dirty="0"/>
          </a:p>
        </p:txBody>
      </p:sp>
      <p:sp>
        <p:nvSpPr>
          <p:cNvPr id="4" name="Rectangle 3"/>
          <p:cNvSpPr/>
          <p:nvPr/>
        </p:nvSpPr>
        <p:spPr>
          <a:xfrm>
            <a:off x="1061357" y="2397597"/>
            <a:ext cx="6096000" cy="2308324"/>
          </a:xfrm>
          <a:prstGeom prst="rect">
            <a:avLst/>
          </a:prstGeom>
        </p:spPr>
        <p:txBody>
          <a:bodyPr>
            <a:spAutoFit/>
          </a:bodyPr>
          <a:lstStyle/>
          <a:p>
            <a:r>
              <a:rPr lang="en-US" dirty="0" smtClean="0"/>
              <a:t>No matter what the educational outcome, the use of gamification fosters better feelings about working there. "83% of those who received gamified training felt motivated. However, 61% of those who received non-gamified training said they felt bored and unproductive." It's worth highlighting the most significant element of this story: the use of chat with gamification. "PwC's Take Flight game juxtaposed the intimacy of a classic board game with people sitting around a table."</a:t>
            </a:r>
            <a:endParaRPr lang="en-CA" dirty="0"/>
          </a:p>
        </p:txBody>
      </p:sp>
      <p:sp>
        <p:nvSpPr>
          <p:cNvPr id="5" name="Rectangle 4"/>
          <p:cNvSpPr/>
          <p:nvPr/>
        </p:nvSpPr>
        <p:spPr>
          <a:xfrm>
            <a:off x="1061357" y="5804811"/>
            <a:ext cx="6096000" cy="646331"/>
          </a:xfrm>
          <a:prstGeom prst="rect">
            <a:avLst/>
          </a:prstGeom>
        </p:spPr>
        <p:txBody>
          <a:bodyPr>
            <a:spAutoFit/>
          </a:bodyPr>
          <a:lstStyle/>
          <a:p>
            <a:r>
              <a:rPr lang="en-CA" dirty="0" smtClean="0">
                <a:hlinkClick r:id="rId2"/>
              </a:rPr>
              <a:t>https://www.hrdive.com/news/how-pwc-uses-gamification-to-support-learning-engagement/582440/</a:t>
            </a:r>
            <a:r>
              <a:rPr lang="en-CA" dirty="0" smtClean="0"/>
              <a:t> </a:t>
            </a:r>
            <a:endParaRPr lang="en-CA" dirty="0"/>
          </a:p>
        </p:txBody>
      </p:sp>
      <p:pic>
        <p:nvPicPr>
          <p:cNvPr id="6" name="Picture 5"/>
          <p:cNvPicPr>
            <a:picLocks noChangeAspect="1"/>
          </p:cNvPicPr>
          <p:nvPr/>
        </p:nvPicPr>
        <p:blipFill>
          <a:blip r:embed="rId3"/>
          <a:stretch>
            <a:fillRect/>
          </a:stretch>
        </p:blipFill>
        <p:spPr>
          <a:xfrm>
            <a:off x="7739742" y="304119"/>
            <a:ext cx="3819525" cy="6238875"/>
          </a:xfrm>
          <a:prstGeom prst="rect">
            <a:avLst/>
          </a:prstGeom>
        </p:spPr>
      </p:pic>
    </p:spTree>
    <p:extLst>
      <p:ext uri="{BB962C8B-B14F-4D97-AF65-F5344CB8AC3E}">
        <p14:creationId xmlns:p14="http://schemas.microsoft.com/office/powerpoint/2010/main" val="13649085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Creating Presence…</a:t>
            </a:r>
            <a:endParaRPr lang="en-CA" dirty="0"/>
          </a:p>
        </p:txBody>
      </p:sp>
      <p:sp>
        <p:nvSpPr>
          <p:cNvPr id="3" name="Content Placeholder 2"/>
          <p:cNvSpPr>
            <a:spLocks noGrp="1"/>
          </p:cNvSpPr>
          <p:nvPr>
            <p:ph idx="1"/>
          </p:nvPr>
        </p:nvSpPr>
        <p:spPr/>
        <p:txBody>
          <a:bodyPr/>
          <a:lstStyle/>
          <a:p>
            <a:r>
              <a:rPr lang="en-CA" dirty="0" smtClean="0"/>
              <a:t>Gamification</a:t>
            </a:r>
            <a:endParaRPr lang="en-CA" dirty="0"/>
          </a:p>
        </p:txBody>
      </p:sp>
      <p:sp>
        <p:nvSpPr>
          <p:cNvPr id="7" name="Rectangle 6"/>
          <p:cNvSpPr/>
          <p:nvPr/>
        </p:nvSpPr>
        <p:spPr>
          <a:xfrm>
            <a:off x="838200" y="3121496"/>
            <a:ext cx="6096000" cy="2585323"/>
          </a:xfrm>
          <a:prstGeom prst="rect">
            <a:avLst/>
          </a:prstGeom>
        </p:spPr>
        <p:txBody>
          <a:bodyPr>
            <a:spAutoFit/>
          </a:bodyPr>
          <a:lstStyle/>
          <a:p>
            <a:r>
              <a:rPr lang="en-US" dirty="0" smtClean="0"/>
              <a:t>One of the reasons games support learning, according to this article, is that they support learner autonomy. "A way to provide students with motivational learning experiences is to offer them ill-defined, authentic tasks from realistic problem contexts, and give them autonomy in finding solutions through meaningful gameplay... Research highlights the importance of </a:t>
            </a:r>
            <a:r>
              <a:rPr lang="en-US" dirty="0" err="1" smtClean="0"/>
              <a:t>personalising</a:t>
            </a:r>
            <a:r>
              <a:rPr lang="en-US" dirty="0" smtClean="0"/>
              <a:t> learning experiences in order to keep learners motivated and in their ‘flow channel’." See also the full article (</a:t>
            </a:r>
            <a:r>
              <a:rPr lang="en-US" dirty="0" smtClean="0">
                <a:hlinkClick r:id="rId2"/>
              </a:rPr>
              <a:t>17 page PDF</a:t>
            </a:r>
            <a:r>
              <a:rPr lang="en-US" dirty="0" smtClean="0"/>
              <a:t>) on which this short summary is based.</a:t>
            </a:r>
            <a:endParaRPr lang="en-CA"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513" y="1825625"/>
            <a:ext cx="4588225" cy="2889897"/>
          </a:xfrm>
          <a:prstGeom prst="rect">
            <a:avLst/>
          </a:prstGeom>
        </p:spPr>
      </p:pic>
      <p:sp>
        <p:nvSpPr>
          <p:cNvPr id="9" name="Rectangle 8"/>
          <p:cNvSpPr/>
          <p:nvPr/>
        </p:nvSpPr>
        <p:spPr>
          <a:xfrm>
            <a:off x="838199" y="5988734"/>
            <a:ext cx="8969829" cy="369332"/>
          </a:xfrm>
          <a:prstGeom prst="rect">
            <a:avLst/>
          </a:prstGeom>
        </p:spPr>
        <p:txBody>
          <a:bodyPr wrap="square">
            <a:spAutoFit/>
          </a:bodyPr>
          <a:lstStyle/>
          <a:p>
            <a:r>
              <a:rPr lang="en-CA" dirty="0" smtClean="0">
                <a:hlinkClick r:id="rId4"/>
              </a:rPr>
              <a:t>https://www.bera.ac.uk/blog/the-thin-line-between-gaming-and-learning</a:t>
            </a:r>
            <a:r>
              <a:rPr lang="en-CA" dirty="0" smtClean="0"/>
              <a:t> </a:t>
            </a:r>
            <a:endParaRPr lang="en-CA" dirty="0"/>
          </a:p>
        </p:txBody>
      </p:sp>
    </p:spTree>
    <p:extLst>
      <p:ext uri="{BB962C8B-B14F-4D97-AF65-F5344CB8AC3E}">
        <p14:creationId xmlns:p14="http://schemas.microsoft.com/office/powerpoint/2010/main" val="1254794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Network…</a:t>
            </a:r>
            <a:endParaRPr lang="en-CA" dirty="0"/>
          </a:p>
        </p:txBody>
      </p:sp>
      <p:sp>
        <p:nvSpPr>
          <p:cNvPr id="3" name="Content Placeholder 2"/>
          <p:cNvSpPr>
            <a:spLocks noGrp="1"/>
          </p:cNvSpPr>
          <p:nvPr>
            <p:ph idx="1"/>
          </p:nvPr>
        </p:nvSpPr>
        <p:spPr/>
        <p:txBody>
          <a:bodyPr/>
          <a:lstStyle/>
          <a:p>
            <a:r>
              <a:rPr lang="en-CA" dirty="0" smtClean="0"/>
              <a:t>Presence as Network</a:t>
            </a:r>
            <a:endParaRPr lang="en-CA" dirty="0"/>
          </a:p>
        </p:txBody>
      </p:sp>
      <p:sp>
        <p:nvSpPr>
          <p:cNvPr id="4" name="Rectangle 3"/>
          <p:cNvSpPr/>
          <p:nvPr/>
        </p:nvSpPr>
        <p:spPr>
          <a:xfrm>
            <a:off x="5099957" y="5461958"/>
            <a:ext cx="6096000" cy="369332"/>
          </a:xfrm>
          <a:prstGeom prst="rect">
            <a:avLst/>
          </a:prstGeom>
        </p:spPr>
        <p:txBody>
          <a:bodyPr>
            <a:spAutoFit/>
          </a:bodyPr>
          <a:lstStyle/>
          <a:p>
            <a:r>
              <a:rPr lang="en-US" dirty="0" smtClean="0"/>
              <a:t>Stephen provides the first major edits to the model in 5 years</a:t>
            </a:r>
            <a:endParaRPr lang="en-CA" dirty="0"/>
          </a:p>
        </p:txBody>
      </p:sp>
      <p:pic>
        <p:nvPicPr>
          <p:cNvPr id="5" name="Picture 4"/>
          <p:cNvPicPr>
            <a:picLocks noChangeAspect="1"/>
          </p:cNvPicPr>
          <p:nvPr/>
        </p:nvPicPr>
        <p:blipFill>
          <a:blip r:embed="rId2"/>
          <a:stretch>
            <a:fillRect/>
          </a:stretch>
        </p:blipFill>
        <p:spPr>
          <a:xfrm>
            <a:off x="5160910" y="1348740"/>
            <a:ext cx="5087990" cy="3767546"/>
          </a:xfrm>
          <a:prstGeom prst="rect">
            <a:avLst/>
          </a:prstGeom>
        </p:spPr>
      </p:pic>
      <p:sp>
        <p:nvSpPr>
          <p:cNvPr id="6" name="Rectangle 5"/>
          <p:cNvSpPr/>
          <p:nvPr/>
        </p:nvSpPr>
        <p:spPr>
          <a:xfrm>
            <a:off x="5056414" y="5876304"/>
            <a:ext cx="6096000" cy="646331"/>
          </a:xfrm>
          <a:prstGeom prst="rect">
            <a:avLst/>
          </a:prstGeom>
        </p:spPr>
        <p:txBody>
          <a:bodyPr>
            <a:spAutoFit/>
          </a:bodyPr>
          <a:lstStyle/>
          <a:p>
            <a:r>
              <a:rPr lang="en-CA" dirty="0" smtClean="0">
                <a:hlinkClick r:id="rId3"/>
              </a:rPr>
              <a:t>https://virtualcanuck.ca/2006/06/16/ples-getting-fleshed-out-conceptually-and-coi-model/</a:t>
            </a:r>
            <a:r>
              <a:rPr lang="en-CA" dirty="0" smtClean="0"/>
              <a:t> </a:t>
            </a:r>
            <a:endParaRPr lang="en-CA" dirty="0"/>
          </a:p>
        </p:txBody>
      </p:sp>
      <p:sp>
        <p:nvSpPr>
          <p:cNvPr id="7" name="Rectangle 6"/>
          <p:cNvSpPr/>
          <p:nvPr/>
        </p:nvSpPr>
        <p:spPr>
          <a:xfrm>
            <a:off x="838200" y="2341741"/>
            <a:ext cx="4016828" cy="3139321"/>
          </a:xfrm>
          <a:prstGeom prst="rect">
            <a:avLst/>
          </a:prstGeom>
        </p:spPr>
        <p:txBody>
          <a:bodyPr wrap="square">
            <a:spAutoFit/>
          </a:bodyPr>
          <a:lstStyle/>
          <a:p>
            <a:pPr>
              <a:spcBef>
                <a:spcPct val="50000"/>
              </a:spcBef>
            </a:pPr>
            <a:r>
              <a:rPr lang="en-US" altLang="en-US" dirty="0" smtClean="0"/>
              <a:t>When </a:t>
            </a:r>
            <a:r>
              <a:rPr lang="en-US" altLang="en-US" i="1" dirty="0" smtClean="0"/>
              <a:t>we</a:t>
            </a:r>
            <a:r>
              <a:rPr lang="en-US" altLang="en-US" dirty="0" smtClean="0"/>
              <a:t> look through the internet, we are creating networks… perception - as an extension of ourselves... McLuhan - our networks are extensions of ourselves - facets of our identity… when we look at the computer </a:t>
            </a:r>
            <a:r>
              <a:rPr lang="en-US" altLang="en-US" b="1" dirty="0" smtClean="0"/>
              <a:t>we see ourselves </a:t>
            </a:r>
            <a:r>
              <a:rPr lang="en-US" altLang="en-US" dirty="0" smtClean="0"/>
              <a:t>through our contacts, our liaisons, our interactions…</a:t>
            </a:r>
          </a:p>
          <a:p>
            <a:pPr>
              <a:spcBef>
                <a:spcPct val="50000"/>
              </a:spcBef>
            </a:pPr>
            <a:endParaRPr lang="en-US" altLang="en-US" b="1" dirty="0"/>
          </a:p>
          <a:p>
            <a:pPr>
              <a:spcBef>
                <a:spcPct val="50000"/>
              </a:spcBef>
            </a:pPr>
            <a:r>
              <a:rPr lang="en-US" altLang="en-US" dirty="0" smtClean="0">
                <a:hlinkClick r:id="rId4"/>
              </a:rPr>
              <a:t>https://www.downes.ca/presentation/68</a:t>
            </a:r>
            <a:r>
              <a:rPr lang="en-US" altLang="en-US" dirty="0" smtClean="0"/>
              <a:t> </a:t>
            </a:r>
            <a:endParaRPr lang="en-US" altLang="en-US" dirty="0"/>
          </a:p>
        </p:txBody>
      </p:sp>
    </p:spTree>
    <p:extLst>
      <p:ext uri="{BB962C8B-B14F-4D97-AF65-F5344CB8AC3E}">
        <p14:creationId xmlns:p14="http://schemas.microsoft.com/office/powerpoint/2010/main" val="3687393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Network…</a:t>
            </a:r>
            <a:endParaRPr lang="en-CA" dirty="0"/>
          </a:p>
        </p:txBody>
      </p:sp>
      <p:sp>
        <p:nvSpPr>
          <p:cNvPr id="3" name="Content Placeholder 2"/>
          <p:cNvSpPr>
            <a:spLocks noGrp="1"/>
          </p:cNvSpPr>
          <p:nvPr>
            <p:ph idx="1"/>
          </p:nvPr>
        </p:nvSpPr>
        <p:spPr/>
        <p:txBody>
          <a:bodyPr/>
          <a:lstStyle/>
          <a:p>
            <a:r>
              <a:rPr lang="en-CA" dirty="0" smtClean="0"/>
              <a:t>Understanding presence as a network effect leads to some very practical ways to understand it… for example:</a:t>
            </a:r>
            <a:endParaRPr lang="en-CA" dirty="0"/>
          </a:p>
        </p:txBody>
      </p:sp>
      <p:sp>
        <p:nvSpPr>
          <p:cNvPr id="6" name="Rectangle 5"/>
          <p:cNvSpPr/>
          <p:nvPr/>
        </p:nvSpPr>
        <p:spPr>
          <a:xfrm>
            <a:off x="3048000" y="2690336"/>
            <a:ext cx="6096000" cy="1477328"/>
          </a:xfrm>
          <a:prstGeom prst="rect">
            <a:avLst/>
          </a:prstGeom>
        </p:spPr>
        <p:txBody>
          <a:bodyPr>
            <a:spAutoFit/>
          </a:bodyPr>
          <a:lstStyle/>
          <a:p>
            <a:r>
              <a:rPr lang="en-US" dirty="0" smtClean="0"/>
              <a:t>"How should our education policy progress if it turns out that (as we suspect) the history environmental conditions are inseparable from individual development. Poverty, austerity, unemployment, stress, </a:t>
            </a:r>
            <a:r>
              <a:rPr lang="en-US" dirty="0" err="1" smtClean="0"/>
              <a:t>etc</a:t>
            </a:r>
            <a:r>
              <a:rPr lang="en-US" dirty="0" smtClean="0"/>
              <a:t> will all contribute to developmental problems - an uneven playing field which serves nobody well."</a:t>
            </a:r>
            <a:endParaRPr lang="en-CA" dirty="0"/>
          </a:p>
        </p:txBody>
      </p:sp>
      <p:sp>
        <p:nvSpPr>
          <p:cNvPr id="7" name="Rectangle 6"/>
          <p:cNvSpPr/>
          <p:nvPr/>
        </p:nvSpPr>
        <p:spPr>
          <a:xfrm>
            <a:off x="908956" y="5988734"/>
            <a:ext cx="8235043" cy="369332"/>
          </a:xfrm>
          <a:prstGeom prst="rect">
            <a:avLst/>
          </a:prstGeom>
        </p:spPr>
        <p:txBody>
          <a:bodyPr wrap="square">
            <a:spAutoFit/>
          </a:bodyPr>
          <a:lstStyle/>
          <a:p>
            <a:r>
              <a:rPr lang="en-CA" dirty="0" smtClean="0">
                <a:hlinkClick r:id="rId2"/>
              </a:rPr>
              <a:t>http://dailyimprovisation.blogspot.com/2020/08/luhmann-and-biology.html</a:t>
            </a:r>
            <a:r>
              <a:rPr lang="en-CA" dirty="0" smtClean="0"/>
              <a:t> </a:t>
            </a:r>
            <a:endParaRPr lang="en-CA" dirty="0"/>
          </a:p>
        </p:txBody>
      </p:sp>
      <p:pic>
        <p:nvPicPr>
          <p:cNvPr id="10" name="Picture 9"/>
          <p:cNvPicPr>
            <a:picLocks noChangeAspect="1"/>
          </p:cNvPicPr>
          <p:nvPr/>
        </p:nvPicPr>
        <p:blipFill>
          <a:blip r:embed="rId3"/>
          <a:stretch>
            <a:fillRect/>
          </a:stretch>
        </p:blipFill>
        <p:spPr>
          <a:xfrm>
            <a:off x="317047" y="2801510"/>
            <a:ext cx="2541018" cy="3119755"/>
          </a:xfrm>
          <a:prstGeom prst="rect">
            <a:avLst/>
          </a:prstGeom>
        </p:spPr>
      </p:pic>
      <p:sp>
        <p:nvSpPr>
          <p:cNvPr id="11" name="Rectangle 10"/>
          <p:cNvSpPr/>
          <p:nvPr/>
        </p:nvSpPr>
        <p:spPr>
          <a:xfrm>
            <a:off x="7966449" y="5438299"/>
            <a:ext cx="3638497" cy="923330"/>
          </a:xfrm>
          <a:prstGeom prst="rect">
            <a:avLst/>
          </a:prstGeom>
        </p:spPr>
        <p:txBody>
          <a:bodyPr wrap="none">
            <a:spAutoFit/>
          </a:bodyPr>
          <a:lstStyle/>
          <a:p>
            <a:r>
              <a:rPr lang="en-CA" dirty="0" smtClean="0">
                <a:hlinkClick r:id="rId4"/>
              </a:rPr>
              <a:t>https://birteluehmann.tumblr.com/</a:t>
            </a:r>
            <a:r>
              <a:rPr lang="en-CA" dirty="0" smtClean="0"/>
              <a:t> </a:t>
            </a:r>
          </a:p>
          <a:p>
            <a:endParaRPr lang="en-CA" dirty="0"/>
          </a:p>
          <a:p>
            <a:r>
              <a:rPr lang="en-CA" dirty="0" smtClean="0"/>
              <a:t>                                              </a:t>
            </a:r>
            <a:r>
              <a:rPr lang="en-CA" dirty="0" err="1" smtClean="0"/>
              <a:t>autopoesis</a:t>
            </a:r>
            <a:endParaRPr lang="en-CA" dirty="0"/>
          </a:p>
        </p:txBody>
      </p:sp>
    </p:spTree>
    <p:extLst>
      <p:ext uri="{BB962C8B-B14F-4D97-AF65-F5344CB8AC3E}">
        <p14:creationId xmlns:p14="http://schemas.microsoft.com/office/powerpoint/2010/main" val="32287164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Promoting Presence…</a:t>
            </a:r>
            <a:endParaRPr lang="en-CA" dirty="0"/>
          </a:p>
        </p:txBody>
      </p:sp>
      <p:sp>
        <p:nvSpPr>
          <p:cNvPr id="3" name="Content Placeholder 2"/>
          <p:cNvSpPr>
            <a:spLocks noGrp="1"/>
          </p:cNvSpPr>
          <p:nvPr>
            <p:ph idx="1"/>
          </p:nvPr>
        </p:nvSpPr>
        <p:spPr/>
        <p:txBody>
          <a:bodyPr>
            <a:normAutofit/>
          </a:bodyPr>
          <a:lstStyle/>
          <a:p>
            <a:r>
              <a:rPr lang="en-CA" dirty="0" smtClean="0"/>
              <a:t>Roger’s Innovation Diffusion Theory</a:t>
            </a:r>
          </a:p>
        </p:txBody>
      </p:sp>
      <p:sp>
        <p:nvSpPr>
          <p:cNvPr id="4" name="Rectangle 3"/>
          <p:cNvSpPr/>
          <p:nvPr/>
        </p:nvSpPr>
        <p:spPr>
          <a:xfrm>
            <a:off x="276585" y="6074620"/>
            <a:ext cx="6087116" cy="646331"/>
          </a:xfrm>
          <a:prstGeom prst="rect">
            <a:avLst/>
          </a:prstGeom>
        </p:spPr>
        <p:txBody>
          <a:bodyPr wrap="none">
            <a:spAutoFit/>
          </a:bodyPr>
          <a:lstStyle/>
          <a:p>
            <a:r>
              <a:rPr lang="en-CA" dirty="0" smtClean="0">
                <a:hlinkClick r:id="rId2"/>
              </a:rPr>
              <a:t>https://en.wikipedia.org/wiki/Diffusion_of_innovations</a:t>
            </a:r>
            <a:r>
              <a:rPr lang="en-CA" dirty="0" smtClean="0"/>
              <a:t> </a:t>
            </a:r>
          </a:p>
          <a:p>
            <a:r>
              <a:rPr lang="en-CA" dirty="0" smtClean="0">
                <a:hlinkClick r:id="rId3"/>
              </a:rPr>
              <a:t>https://online-journals.org/index.php/i-joe/article/view/11685</a:t>
            </a:r>
            <a:r>
              <a:rPr lang="en-CA" dirty="0" smtClean="0"/>
              <a:t> </a:t>
            </a:r>
            <a:endParaRPr lang="en-CA" dirty="0"/>
          </a:p>
        </p:txBody>
      </p:sp>
      <p:pic>
        <p:nvPicPr>
          <p:cNvPr id="5" name="Picture 4"/>
          <p:cNvPicPr>
            <a:picLocks noChangeAspect="1"/>
          </p:cNvPicPr>
          <p:nvPr/>
        </p:nvPicPr>
        <p:blipFill>
          <a:blip r:embed="rId4"/>
          <a:stretch>
            <a:fillRect/>
          </a:stretch>
        </p:blipFill>
        <p:spPr>
          <a:xfrm>
            <a:off x="6580414" y="748916"/>
            <a:ext cx="4479471" cy="4563311"/>
          </a:xfrm>
          <a:prstGeom prst="rect">
            <a:avLst/>
          </a:prstGeom>
        </p:spPr>
      </p:pic>
      <p:sp>
        <p:nvSpPr>
          <p:cNvPr id="6" name="Rectangle 5"/>
          <p:cNvSpPr/>
          <p:nvPr/>
        </p:nvSpPr>
        <p:spPr>
          <a:xfrm>
            <a:off x="1861458" y="2461736"/>
            <a:ext cx="3499757" cy="3139321"/>
          </a:xfrm>
          <a:prstGeom prst="rect">
            <a:avLst/>
          </a:prstGeom>
        </p:spPr>
        <p:txBody>
          <a:bodyPr wrap="square">
            <a:spAutoFit/>
          </a:bodyPr>
          <a:lstStyle/>
          <a:p>
            <a:r>
              <a:rPr lang="en-US" dirty="0" smtClean="0"/>
              <a:t>“In our categorization, with faster rate of diffusion, the adopters may show 1) having advantage relative to other innovations 2) compatibility with existing practices and values 3) not being very complex 4) tried on a limited basis before adoption, and 5) offered tangible results.”</a:t>
            </a:r>
          </a:p>
          <a:p>
            <a:endParaRPr lang="en-US" dirty="0"/>
          </a:p>
          <a:p>
            <a:r>
              <a:rPr lang="en-US" dirty="0" smtClean="0"/>
              <a:t>Virtual Labs in India</a:t>
            </a:r>
            <a:endParaRPr lang="en-CA" dirty="0"/>
          </a:p>
        </p:txBody>
      </p:sp>
    </p:spTree>
    <p:extLst>
      <p:ext uri="{BB962C8B-B14F-4D97-AF65-F5344CB8AC3E}">
        <p14:creationId xmlns:p14="http://schemas.microsoft.com/office/powerpoint/2010/main" val="29772838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There…</a:t>
            </a:r>
            <a:endParaRPr lang="en-CA" dirty="0"/>
          </a:p>
        </p:txBody>
      </p:sp>
      <p:sp>
        <p:nvSpPr>
          <p:cNvPr id="3" name="Content Placeholder 2"/>
          <p:cNvSpPr>
            <a:spLocks noGrp="1"/>
          </p:cNvSpPr>
          <p:nvPr>
            <p:ph idx="1"/>
          </p:nvPr>
        </p:nvSpPr>
        <p:spPr/>
        <p:txBody>
          <a:bodyPr/>
          <a:lstStyle/>
          <a:p>
            <a:r>
              <a:rPr lang="en-CA" dirty="0" smtClean="0"/>
              <a:t>Chance</a:t>
            </a:r>
            <a:endParaRPr lang="en-CA"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357" y="1825625"/>
            <a:ext cx="7478486" cy="4202470"/>
          </a:xfrm>
          <a:prstGeom prst="rect">
            <a:avLst/>
          </a:prstGeom>
        </p:spPr>
      </p:pic>
      <p:sp>
        <p:nvSpPr>
          <p:cNvPr id="8" name="Rectangle 7"/>
          <p:cNvSpPr/>
          <p:nvPr/>
        </p:nvSpPr>
        <p:spPr>
          <a:xfrm>
            <a:off x="918664" y="2618406"/>
            <a:ext cx="2276293" cy="646331"/>
          </a:xfrm>
          <a:prstGeom prst="rect">
            <a:avLst/>
          </a:prstGeom>
        </p:spPr>
        <p:txBody>
          <a:bodyPr wrap="square">
            <a:spAutoFit/>
          </a:bodyPr>
          <a:lstStyle/>
          <a:p>
            <a:r>
              <a:rPr lang="en-US" dirty="0" smtClean="0"/>
              <a:t>There is no there </a:t>
            </a:r>
            <a:r>
              <a:rPr lang="en-US" dirty="0" err="1" smtClean="0"/>
              <a:t>there</a:t>
            </a:r>
            <a:r>
              <a:rPr lang="en-US" dirty="0" smtClean="0"/>
              <a:t> in </a:t>
            </a:r>
            <a:r>
              <a:rPr lang="en-US" i="1" dirty="0" smtClean="0"/>
              <a:t>Being There</a:t>
            </a:r>
            <a:endParaRPr lang="en-CA" dirty="0"/>
          </a:p>
        </p:txBody>
      </p:sp>
      <p:sp>
        <p:nvSpPr>
          <p:cNvPr id="9" name="Rectangle 8"/>
          <p:cNvSpPr/>
          <p:nvPr/>
        </p:nvSpPr>
        <p:spPr>
          <a:xfrm>
            <a:off x="914990" y="3465195"/>
            <a:ext cx="2736577" cy="923330"/>
          </a:xfrm>
          <a:prstGeom prst="rect">
            <a:avLst/>
          </a:prstGeom>
        </p:spPr>
        <p:txBody>
          <a:bodyPr wrap="square">
            <a:spAutoFit/>
          </a:bodyPr>
          <a:lstStyle/>
          <a:p>
            <a:r>
              <a:rPr lang="en-CA" dirty="0" smtClean="0">
                <a:hlinkClick r:id="rId3"/>
              </a:rPr>
              <a:t>https://www.thedailybeast.com/being-there-is-the-trump-eras-bible</a:t>
            </a:r>
            <a:r>
              <a:rPr lang="en-CA" dirty="0" smtClean="0"/>
              <a:t> </a:t>
            </a:r>
            <a:endParaRPr lang="en-CA" dirty="0"/>
          </a:p>
        </p:txBody>
      </p:sp>
      <p:sp>
        <p:nvSpPr>
          <p:cNvPr id="10" name="TextBox 9"/>
          <p:cNvSpPr txBox="1"/>
          <p:nvPr/>
        </p:nvSpPr>
        <p:spPr>
          <a:xfrm>
            <a:off x="1028699" y="5225143"/>
            <a:ext cx="1845129" cy="369332"/>
          </a:xfrm>
          <a:prstGeom prst="rect">
            <a:avLst/>
          </a:prstGeom>
          <a:noFill/>
        </p:spPr>
        <p:txBody>
          <a:bodyPr wrap="square" rtlCol="0">
            <a:spAutoFit/>
          </a:bodyPr>
          <a:lstStyle/>
          <a:p>
            <a:r>
              <a:rPr lang="en-CA" dirty="0" smtClean="0"/>
              <a:t>What’s inside?</a:t>
            </a:r>
            <a:endParaRPr lang="en-CA" dirty="0"/>
          </a:p>
        </p:txBody>
      </p:sp>
    </p:spTree>
    <p:extLst>
      <p:ext uri="{BB962C8B-B14F-4D97-AF65-F5344CB8AC3E}">
        <p14:creationId xmlns:p14="http://schemas.microsoft.com/office/powerpoint/2010/main" val="31487528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Promoting Presence…</a:t>
            </a:r>
            <a:endParaRPr lang="en-CA" dirty="0"/>
          </a:p>
        </p:txBody>
      </p:sp>
      <p:sp>
        <p:nvSpPr>
          <p:cNvPr id="3" name="Content Placeholder 2"/>
          <p:cNvSpPr>
            <a:spLocks noGrp="1"/>
          </p:cNvSpPr>
          <p:nvPr>
            <p:ph idx="1"/>
          </p:nvPr>
        </p:nvSpPr>
        <p:spPr/>
        <p:txBody>
          <a:bodyPr>
            <a:normAutofit/>
          </a:bodyPr>
          <a:lstStyle/>
          <a:p>
            <a:r>
              <a:rPr lang="en-CA" dirty="0" smtClean="0"/>
              <a:t>Carpe Diem</a:t>
            </a:r>
            <a:endParaRPr lang="en-CA" dirty="0"/>
          </a:p>
        </p:txBody>
      </p:sp>
      <p:sp>
        <p:nvSpPr>
          <p:cNvPr id="6" name="Rectangle 5"/>
          <p:cNvSpPr/>
          <p:nvPr/>
        </p:nvSpPr>
        <p:spPr>
          <a:xfrm>
            <a:off x="702128" y="2742337"/>
            <a:ext cx="3962401" cy="2862322"/>
          </a:xfrm>
          <a:prstGeom prst="rect">
            <a:avLst/>
          </a:prstGeom>
        </p:spPr>
        <p:txBody>
          <a:bodyPr wrap="square">
            <a:spAutoFit/>
          </a:bodyPr>
          <a:lstStyle/>
          <a:p>
            <a:r>
              <a:rPr lang="en-US" dirty="0" smtClean="0"/>
              <a:t>This article (</a:t>
            </a:r>
            <a:r>
              <a:rPr lang="en-US" dirty="0" smtClean="0">
                <a:hlinkClick r:id="rId2"/>
              </a:rPr>
              <a:t>15 page PDF</a:t>
            </a:r>
            <a:r>
              <a:rPr lang="en-US" dirty="0" smtClean="0"/>
              <a:t>) describes the </a:t>
            </a:r>
            <a:r>
              <a:rPr lang="en-US" i="1" dirty="0" smtClean="0"/>
              <a:t>Carpe Diem</a:t>
            </a:r>
            <a:r>
              <a:rPr lang="en-US" dirty="0" smtClean="0"/>
              <a:t> design methodology and recounts its application at a South African university. The "process draws on agile collaborative project development, creative and visual techniques" such that "every moment during the workshop is spent on designing something that can be put into immediate use with learners."</a:t>
            </a:r>
            <a:endParaRPr lang="en-CA" dirty="0"/>
          </a:p>
        </p:txBody>
      </p:sp>
      <p:sp>
        <p:nvSpPr>
          <p:cNvPr id="7" name="Rectangle 6"/>
          <p:cNvSpPr/>
          <p:nvPr/>
        </p:nvSpPr>
        <p:spPr>
          <a:xfrm>
            <a:off x="702128" y="5992297"/>
            <a:ext cx="5328703" cy="369332"/>
          </a:xfrm>
          <a:prstGeom prst="rect">
            <a:avLst/>
          </a:prstGeom>
        </p:spPr>
        <p:txBody>
          <a:bodyPr wrap="none">
            <a:spAutoFit/>
          </a:bodyPr>
          <a:lstStyle/>
          <a:p>
            <a:r>
              <a:rPr lang="en-CA" dirty="0" smtClean="0">
                <a:hlinkClick r:id="rId3"/>
              </a:rPr>
              <a:t>https://jl4d.org/index.php/ejl4d/article/view/392/473</a:t>
            </a:r>
            <a:r>
              <a:rPr lang="en-CA" dirty="0" smtClean="0"/>
              <a:t> </a:t>
            </a:r>
            <a:endParaRPr lang="en-CA"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325" y="1905000"/>
            <a:ext cx="6015290" cy="3594723"/>
          </a:xfrm>
          <a:prstGeom prst="rect">
            <a:avLst/>
          </a:prstGeom>
        </p:spPr>
      </p:pic>
    </p:spTree>
    <p:extLst>
      <p:ext uri="{BB962C8B-B14F-4D97-AF65-F5344CB8AC3E}">
        <p14:creationId xmlns:p14="http://schemas.microsoft.com/office/powerpoint/2010/main" val="19040765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Promoting Presence…</a:t>
            </a:r>
            <a:endParaRPr lang="en-CA" dirty="0"/>
          </a:p>
        </p:txBody>
      </p:sp>
      <p:sp>
        <p:nvSpPr>
          <p:cNvPr id="3" name="Content Placeholder 2"/>
          <p:cNvSpPr>
            <a:spLocks noGrp="1"/>
          </p:cNvSpPr>
          <p:nvPr>
            <p:ph idx="1"/>
          </p:nvPr>
        </p:nvSpPr>
        <p:spPr/>
        <p:txBody>
          <a:bodyPr>
            <a:normAutofit/>
          </a:bodyPr>
          <a:lstStyle/>
          <a:p>
            <a:r>
              <a:rPr lang="en-CA" dirty="0" smtClean="0"/>
              <a:t>Critical Mass</a:t>
            </a:r>
          </a:p>
          <a:p>
            <a:endParaRPr lang="en-CA" dirty="0"/>
          </a:p>
        </p:txBody>
      </p:sp>
      <p:sp>
        <p:nvSpPr>
          <p:cNvPr id="4" name="Rectangle 3"/>
          <p:cNvSpPr/>
          <p:nvPr/>
        </p:nvSpPr>
        <p:spPr>
          <a:xfrm>
            <a:off x="728342" y="6237906"/>
            <a:ext cx="6087116" cy="369332"/>
          </a:xfrm>
          <a:prstGeom prst="rect">
            <a:avLst/>
          </a:prstGeom>
        </p:spPr>
        <p:txBody>
          <a:bodyPr wrap="none">
            <a:spAutoFit/>
          </a:bodyPr>
          <a:lstStyle/>
          <a:p>
            <a:r>
              <a:rPr lang="en-CA" dirty="0" smtClean="0">
                <a:hlinkClick r:id="rId2"/>
              </a:rPr>
              <a:t>https://online-journals.org/index.php/i-joe/article/view/11685</a:t>
            </a:r>
            <a:r>
              <a:rPr lang="en-CA" dirty="0" smtClean="0"/>
              <a:t> </a:t>
            </a:r>
            <a:endParaRPr lang="en-CA" dirty="0"/>
          </a:p>
        </p:txBody>
      </p:sp>
      <p:pic>
        <p:nvPicPr>
          <p:cNvPr id="6" name="Picture 5"/>
          <p:cNvPicPr>
            <a:picLocks noChangeAspect="1"/>
          </p:cNvPicPr>
          <p:nvPr/>
        </p:nvPicPr>
        <p:blipFill>
          <a:blip r:embed="rId3"/>
          <a:stretch>
            <a:fillRect/>
          </a:stretch>
        </p:blipFill>
        <p:spPr>
          <a:xfrm>
            <a:off x="838200" y="2637745"/>
            <a:ext cx="5208814" cy="3245335"/>
          </a:xfrm>
          <a:prstGeom prst="rect">
            <a:avLst/>
          </a:prstGeom>
        </p:spPr>
      </p:pic>
      <p:sp>
        <p:nvSpPr>
          <p:cNvPr id="7" name="Rectangle 6"/>
          <p:cNvSpPr/>
          <p:nvPr/>
        </p:nvSpPr>
        <p:spPr>
          <a:xfrm>
            <a:off x="6623957" y="1869821"/>
            <a:ext cx="3767458" cy="2862322"/>
          </a:xfrm>
          <a:prstGeom prst="rect">
            <a:avLst/>
          </a:prstGeom>
        </p:spPr>
        <p:txBody>
          <a:bodyPr wrap="square">
            <a:spAutoFit/>
          </a:bodyPr>
          <a:lstStyle/>
          <a:p>
            <a:r>
              <a:rPr lang="en-US" dirty="0" smtClean="0"/>
              <a:t>“Critical Mass of Adoption can be defined as a stage wherein at a given point, enough adopters have “adopted innovation such that the innovations further rate of adoption becomes self-sustaining” [7]. Until the critical ‘mass’ was achieved the rate of VL adoption remained slow [62], however adoption accelerated after the critical mass was achieved. .”</a:t>
            </a:r>
            <a:endParaRPr lang="en-CA" dirty="0"/>
          </a:p>
        </p:txBody>
      </p:sp>
    </p:spTree>
    <p:extLst>
      <p:ext uri="{BB962C8B-B14F-4D97-AF65-F5344CB8AC3E}">
        <p14:creationId xmlns:p14="http://schemas.microsoft.com/office/powerpoint/2010/main" val="31943688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Promoting Presence…</a:t>
            </a:r>
            <a:endParaRPr lang="en-CA" dirty="0"/>
          </a:p>
        </p:txBody>
      </p:sp>
      <p:sp>
        <p:nvSpPr>
          <p:cNvPr id="3" name="Content Placeholder 2"/>
          <p:cNvSpPr>
            <a:spLocks noGrp="1"/>
          </p:cNvSpPr>
          <p:nvPr>
            <p:ph idx="1"/>
          </p:nvPr>
        </p:nvSpPr>
        <p:spPr/>
        <p:txBody>
          <a:bodyPr/>
          <a:lstStyle/>
          <a:p>
            <a:r>
              <a:rPr lang="en-CA" dirty="0" smtClean="0"/>
              <a:t>Quiet Acts of Education</a:t>
            </a:r>
            <a:endParaRPr lang="en-CA" dirty="0"/>
          </a:p>
        </p:txBody>
      </p:sp>
      <p:sp>
        <p:nvSpPr>
          <p:cNvPr id="4" name="Rectangle 3"/>
          <p:cNvSpPr/>
          <p:nvPr/>
        </p:nvSpPr>
        <p:spPr>
          <a:xfrm>
            <a:off x="4354284" y="3314641"/>
            <a:ext cx="6569529" cy="2862322"/>
          </a:xfrm>
          <a:prstGeom prst="rect">
            <a:avLst/>
          </a:prstGeom>
        </p:spPr>
        <p:txBody>
          <a:bodyPr wrap="square">
            <a:spAutoFit/>
          </a:bodyPr>
          <a:lstStyle/>
          <a:p>
            <a:r>
              <a:rPr lang="en-US" dirty="0" smtClean="0">
                <a:effectLst/>
              </a:rPr>
              <a:t>Forms of activism that focus on quiet acts of caring rather than amplification of a message or platform. </a:t>
            </a:r>
            <a:r>
              <a:rPr lang="en-US" dirty="0" err="1" smtClean="0">
                <a:effectLst/>
              </a:rPr>
              <a:t>Rianka</a:t>
            </a:r>
            <a:r>
              <a:rPr lang="en-US" dirty="0" smtClean="0">
                <a:effectLst/>
              </a:rPr>
              <a:t> Singh takes as a starting point the work of </a:t>
            </a:r>
            <a:r>
              <a:rPr lang="en-US" dirty="0" err="1" smtClean="0">
                <a:effectLst/>
                <a:hlinkClick r:id="rId2"/>
              </a:rPr>
              <a:t>Saidiya</a:t>
            </a:r>
            <a:r>
              <a:rPr lang="en-US" dirty="0" smtClean="0">
                <a:effectLst/>
                <a:hlinkClick r:id="rId2"/>
              </a:rPr>
              <a:t> Hartman</a:t>
            </a:r>
            <a:r>
              <a:rPr lang="en-US" dirty="0" smtClean="0">
                <a:effectLst/>
              </a:rPr>
              <a:t>, who describes a movement "driven not by uplift or the struggle for recognition or citizenship, but by the vision of a world that would guarantee to every human being free access to earth and full enjoyment of the necessities of life, according to individual desires, tastes, and inclinations. </a:t>
            </a:r>
          </a:p>
          <a:p>
            <a:endParaRPr lang="en-US" dirty="0"/>
          </a:p>
          <a:p>
            <a:r>
              <a:rPr lang="en-US" dirty="0" smtClean="0">
                <a:effectLst/>
                <a:hlinkClick r:id="rId3"/>
              </a:rPr>
              <a:t>https://firstmonday.org/ojs/index.php/fm/article/view/10631/9418</a:t>
            </a:r>
            <a:r>
              <a:rPr lang="en-US" dirty="0" smtClean="0">
                <a:effectLst/>
              </a:rPr>
              <a:t> </a:t>
            </a:r>
            <a:endParaRPr lang="en-US" dirty="0">
              <a:effectLst/>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534" y="4693588"/>
            <a:ext cx="2777731" cy="1367909"/>
          </a:xfrm>
          <a:prstGeom prst="rect">
            <a:avLst/>
          </a:prstGeom>
        </p:spPr>
      </p:pic>
    </p:spTree>
    <p:extLst>
      <p:ext uri="{BB962C8B-B14F-4D97-AF65-F5344CB8AC3E}">
        <p14:creationId xmlns:p14="http://schemas.microsoft.com/office/powerpoint/2010/main" val="4182078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Promoting Presence…</a:t>
            </a:r>
            <a:endParaRPr lang="en-CA" dirty="0"/>
          </a:p>
        </p:txBody>
      </p:sp>
      <p:sp>
        <p:nvSpPr>
          <p:cNvPr id="3" name="Content Placeholder 2"/>
          <p:cNvSpPr>
            <a:spLocks noGrp="1"/>
          </p:cNvSpPr>
          <p:nvPr>
            <p:ph idx="1"/>
          </p:nvPr>
        </p:nvSpPr>
        <p:spPr/>
        <p:txBody>
          <a:bodyPr/>
          <a:lstStyle/>
          <a:p>
            <a:r>
              <a:rPr lang="en-CA" dirty="0" smtClean="0"/>
              <a:t>Responsibilities of Members of Society</a:t>
            </a:r>
            <a:endParaRPr lang="en-CA" dirty="0"/>
          </a:p>
        </p:txBody>
      </p:sp>
      <p:sp>
        <p:nvSpPr>
          <p:cNvPr id="4" name="Rectangle 3"/>
          <p:cNvSpPr/>
          <p:nvPr/>
        </p:nvSpPr>
        <p:spPr>
          <a:xfrm>
            <a:off x="7146471" y="458684"/>
            <a:ext cx="4566558" cy="5355312"/>
          </a:xfrm>
          <a:prstGeom prst="rect">
            <a:avLst/>
          </a:prstGeom>
        </p:spPr>
        <p:txBody>
          <a:bodyPr wrap="square">
            <a:spAutoFit/>
          </a:bodyPr>
          <a:lstStyle/>
          <a:p>
            <a:r>
              <a:rPr lang="en-US" dirty="0" smtClean="0"/>
              <a:t>While writing that "hierarchical organizations cause employees, including depression, anxiety and heart attacks, as well as being subjected to the inequality of privilege and income disparity" Nancy Dixon notes that these maladies inflict organizations as a whole, leading to what she depicts as a set of responsibilities for people trying to improve that organization. The responsibilities are such things as "function as a co-participant in the creation, maintenance, and transformation of organizational realities" and "willingly share what each knows with colleagues and create forums and systems by which that can be accomplished." In my first draft I wrote 'society' instead of 'organization', and while it's not what Dixon meant, these rules seem to be good starting points to define </a:t>
            </a:r>
            <a:r>
              <a:rPr lang="en-US" i="1" dirty="0" smtClean="0"/>
              <a:t>social</a:t>
            </a:r>
            <a:r>
              <a:rPr lang="en-US" dirty="0" smtClean="0"/>
              <a:t> responsibility. Image: </a:t>
            </a:r>
            <a:r>
              <a:rPr lang="en-US" dirty="0" smtClean="0">
                <a:hlinkClick r:id="rId2"/>
              </a:rPr>
              <a:t>Jason Westland</a:t>
            </a:r>
            <a:r>
              <a:rPr lang="en-US" dirty="0" smtClean="0"/>
              <a:t>.</a:t>
            </a:r>
            <a:endParaRPr lang="en-CA"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198" y="2639653"/>
            <a:ext cx="5502117" cy="3048264"/>
          </a:xfrm>
          <a:prstGeom prst="rect">
            <a:avLst/>
          </a:prstGeom>
        </p:spPr>
      </p:pic>
    </p:spTree>
    <p:extLst>
      <p:ext uri="{BB962C8B-B14F-4D97-AF65-F5344CB8AC3E}">
        <p14:creationId xmlns:p14="http://schemas.microsoft.com/office/powerpoint/2010/main" val="6132628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Promoting Presence…</a:t>
            </a:r>
            <a:endParaRPr lang="en-CA" dirty="0"/>
          </a:p>
        </p:txBody>
      </p:sp>
      <p:sp>
        <p:nvSpPr>
          <p:cNvPr id="3" name="Content Placeholder 2"/>
          <p:cNvSpPr>
            <a:spLocks noGrp="1"/>
          </p:cNvSpPr>
          <p:nvPr>
            <p:ph idx="1"/>
          </p:nvPr>
        </p:nvSpPr>
        <p:spPr/>
        <p:txBody>
          <a:bodyPr/>
          <a:lstStyle/>
          <a:p>
            <a:r>
              <a:rPr lang="en-CA" dirty="0" smtClean="0"/>
              <a:t>Responsibilities of Members of Society</a:t>
            </a:r>
            <a:endParaRPr lang="en-CA" dirty="0"/>
          </a:p>
        </p:txBody>
      </p:sp>
      <p:sp>
        <p:nvSpPr>
          <p:cNvPr id="6" name="Rectangle 5"/>
          <p:cNvSpPr/>
          <p:nvPr/>
        </p:nvSpPr>
        <p:spPr>
          <a:xfrm>
            <a:off x="1817940" y="3806825"/>
            <a:ext cx="6096000" cy="2862322"/>
          </a:xfrm>
          <a:prstGeom prst="rect">
            <a:avLst/>
          </a:prstGeom>
        </p:spPr>
        <p:txBody>
          <a:bodyPr>
            <a:spAutoFit/>
          </a:bodyPr>
          <a:lstStyle/>
          <a:p>
            <a:r>
              <a:rPr lang="en-US" dirty="0" smtClean="0">
                <a:effectLst/>
              </a:rPr>
              <a:t>It's the same with fake news and propaganda. And I have to wonder, if as a society we </a:t>
            </a:r>
            <a:r>
              <a:rPr lang="en-US" i="1" dirty="0" smtClean="0">
                <a:effectLst/>
              </a:rPr>
              <a:t>really</a:t>
            </a:r>
            <a:r>
              <a:rPr lang="en-US" dirty="0" smtClean="0">
                <a:effectLst/>
              </a:rPr>
              <a:t> wanted children to learn and be educated and know the truth, why do we make it so difficult and costly to obtain? As I've said numerous times: "Democracy dies behind a paywall.“</a:t>
            </a:r>
          </a:p>
          <a:p>
            <a:endParaRPr lang="en-US" dirty="0"/>
          </a:p>
          <a:p>
            <a:r>
              <a:rPr lang="en-US" dirty="0" smtClean="0">
                <a:effectLst/>
              </a:rPr>
              <a:t>The Truth Is </a:t>
            </a:r>
            <a:r>
              <a:rPr lang="en-US" dirty="0" err="1" smtClean="0">
                <a:effectLst/>
              </a:rPr>
              <a:t>Paywalled</a:t>
            </a:r>
            <a:r>
              <a:rPr lang="en-US" dirty="0" smtClean="0">
                <a:effectLst/>
              </a:rPr>
              <a:t> But The Lies Are Free</a:t>
            </a:r>
          </a:p>
          <a:p>
            <a:r>
              <a:rPr lang="en-US" dirty="0" smtClean="0">
                <a:effectLst/>
                <a:hlinkClick r:id="rId2"/>
              </a:rPr>
              <a:t>https://www.currentaffairs.org/2020/08/the-truth-is-paywalled-but-the-lies-are-free/</a:t>
            </a:r>
            <a:r>
              <a:rPr lang="en-US" dirty="0" smtClean="0">
                <a:effectLst/>
              </a:rPr>
              <a:t> </a:t>
            </a:r>
          </a:p>
          <a:p>
            <a:endParaRPr lang="en-US" dirty="0">
              <a:effectLs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479" y="1825625"/>
            <a:ext cx="3794074" cy="2394857"/>
          </a:xfrm>
          <a:prstGeom prst="rect">
            <a:avLst/>
          </a:prstGeom>
        </p:spPr>
      </p:pic>
      <p:sp>
        <p:nvSpPr>
          <p:cNvPr id="8" name="Rectangle 7"/>
          <p:cNvSpPr/>
          <p:nvPr/>
        </p:nvSpPr>
        <p:spPr>
          <a:xfrm>
            <a:off x="838200" y="2467178"/>
            <a:ext cx="6096000" cy="1200329"/>
          </a:xfrm>
          <a:prstGeom prst="rect">
            <a:avLst/>
          </a:prstGeom>
        </p:spPr>
        <p:txBody>
          <a:bodyPr>
            <a:spAutoFit/>
          </a:bodyPr>
          <a:lstStyle/>
          <a:p>
            <a:r>
              <a:rPr lang="en-US" dirty="0" smtClean="0">
                <a:effectLst/>
              </a:rPr>
              <a:t>Trevor Noah, </a:t>
            </a:r>
            <a:r>
              <a:rPr lang="en-US" i="1" dirty="0" smtClean="0">
                <a:effectLst/>
              </a:rPr>
              <a:t>Born a Crime</a:t>
            </a:r>
            <a:r>
              <a:rPr lang="en-US" dirty="0" smtClean="0">
                <a:effectLst/>
              </a:rPr>
              <a:t> </a:t>
            </a:r>
          </a:p>
          <a:p>
            <a:r>
              <a:rPr lang="en-US" dirty="0" smtClean="0">
                <a:effectLst/>
              </a:rPr>
              <a:t>"crime succeeds because crime does the one thing the government doesn’t do: crime cares. Crime is grassroots. Crime looks for the young kids who need support and a lifting hand." </a:t>
            </a:r>
            <a:endParaRPr lang="en-CA" dirty="0"/>
          </a:p>
        </p:txBody>
      </p:sp>
    </p:spTree>
    <p:extLst>
      <p:ext uri="{BB962C8B-B14F-4D97-AF65-F5344CB8AC3E}">
        <p14:creationId xmlns:p14="http://schemas.microsoft.com/office/powerpoint/2010/main" val="36811669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Presence and AI…</a:t>
            </a:r>
            <a:endParaRPr lang="en-CA" dirty="0"/>
          </a:p>
        </p:txBody>
      </p:sp>
      <p:sp>
        <p:nvSpPr>
          <p:cNvPr id="3" name="Content Placeholder 2"/>
          <p:cNvSpPr>
            <a:spLocks noGrp="1"/>
          </p:cNvSpPr>
          <p:nvPr>
            <p:ph idx="1"/>
          </p:nvPr>
        </p:nvSpPr>
        <p:spPr/>
        <p:txBody>
          <a:bodyPr/>
          <a:lstStyle/>
          <a:p>
            <a:r>
              <a:rPr lang="en-CA" dirty="0" smtClean="0"/>
              <a:t>What they can do (or perform)</a:t>
            </a:r>
            <a:endParaRPr lang="en-CA" dirty="0"/>
          </a:p>
        </p:txBody>
      </p:sp>
      <p:sp>
        <p:nvSpPr>
          <p:cNvPr id="6" name="Rectangle 5"/>
          <p:cNvSpPr/>
          <p:nvPr/>
        </p:nvSpPr>
        <p:spPr>
          <a:xfrm>
            <a:off x="838200" y="2396421"/>
            <a:ext cx="6096000" cy="1754326"/>
          </a:xfrm>
          <a:prstGeom prst="rect">
            <a:avLst/>
          </a:prstGeom>
        </p:spPr>
        <p:txBody>
          <a:bodyPr>
            <a:spAutoFit/>
          </a:bodyPr>
          <a:lstStyle/>
          <a:p>
            <a:r>
              <a:rPr lang="en-US" dirty="0" smtClean="0"/>
              <a:t>the highlights of the article are the </a:t>
            </a:r>
            <a:r>
              <a:rPr lang="en-US" dirty="0" smtClean="0">
                <a:hlinkClick r:id="rId2"/>
              </a:rPr>
              <a:t>responses</a:t>
            </a:r>
            <a:r>
              <a:rPr lang="en-US" dirty="0" smtClean="0"/>
              <a:t> from GPT-3 itself. "As I read the paper," it says, "a strange feeling came over me. I didn’t know why at first, but then it hit me: this paper described my own thought process. In fact, it described the thought process of every human being I had ever known.“ </a:t>
            </a:r>
            <a:r>
              <a:rPr lang="en-US" dirty="0" smtClean="0">
                <a:hlinkClick r:id="rId3"/>
              </a:rPr>
              <a:t>http://dailynous.com/2020/07/30/philosophers-gpt-3/</a:t>
            </a:r>
            <a:r>
              <a:rPr lang="en-US" dirty="0" smtClean="0"/>
              <a:t>  </a:t>
            </a:r>
            <a:endParaRPr lang="en-CA" dirty="0"/>
          </a:p>
        </p:txBody>
      </p:sp>
      <p:sp>
        <p:nvSpPr>
          <p:cNvPr id="4" name="Rectangle 3"/>
          <p:cNvSpPr/>
          <p:nvPr/>
        </p:nvSpPr>
        <p:spPr>
          <a:xfrm>
            <a:off x="838200" y="5992297"/>
            <a:ext cx="5836278" cy="369332"/>
          </a:xfrm>
          <a:prstGeom prst="rect">
            <a:avLst/>
          </a:prstGeom>
        </p:spPr>
        <p:txBody>
          <a:bodyPr wrap="none">
            <a:spAutoFit/>
          </a:bodyPr>
          <a:lstStyle/>
          <a:p>
            <a:r>
              <a:rPr lang="en-CA" dirty="0" smtClean="0"/>
              <a:t>GPT Crush </a:t>
            </a:r>
            <a:r>
              <a:rPr lang="en-CA" dirty="0" smtClean="0">
                <a:hlinkClick r:id="rId4"/>
              </a:rPr>
              <a:t>https://www.producthunt.com/posts/gpt3-crush</a:t>
            </a:r>
            <a:r>
              <a:rPr lang="en-CA" dirty="0" smtClean="0"/>
              <a:t> </a:t>
            </a:r>
            <a:endParaRPr lang="en-CA"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3544" y="3048794"/>
            <a:ext cx="3469492" cy="2522299"/>
          </a:xfrm>
          <a:prstGeom prst="rect">
            <a:avLst/>
          </a:prstGeom>
        </p:spPr>
      </p:pic>
    </p:spTree>
    <p:extLst>
      <p:ext uri="{BB962C8B-B14F-4D97-AF65-F5344CB8AC3E}">
        <p14:creationId xmlns:p14="http://schemas.microsoft.com/office/powerpoint/2010/main" val="12251779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Presence and AI…</a:t>
            </a:r>
            <a:endParaRPr lang="en-CA" dirty="0"/>
          </a:p>
        </p:txBody>
      </p:sp>
      <p:sp>
        <p:nvSpPr>
          <p:cNvPr id="3" name="Content Placeholder 2"/>
          <p:cNvSpPr>
            <a:spLocks noGrp="1"/>
          </p:cNvSpPr>
          <p:nvPr>
            <p:ph idx="1"/>
          </p:nvPr>
        </p:nvSpPr>
        <p:spPr/>
        <p:txBody>
          <a:bodyPr/>
          <a:lstStyle/>
          <a:p>
            <a:r>
              <a:rPr lang="en-CA" dirty="0" smtClean="0"/>
              <a:t>what they can detect (or intuit)</a:t>
            </a:r>
            <a:endParaRPr lang="en-CA" dirty="0"/>
          </a:p>
        </p:txBody>
      </p:sp>
      <p:sp>
        <p:nvSpPr>
          <p:cNvPr id="5" name="Rectangle 4"/>
          <p:cNvSpPr/>
          <p:nvPr/>
        </p:nvSpPr>
        <p:spPr>
          <a:xfrm>
            <a:off x="7048500" y="5290000"/>
            <a:ext cx="4773386" cy="1754326"/>
          </a:xfrm>
          <a:prstGeom prst="rect">
            <a:avLst/>
          </a:prstGeom>
        </p:spPr>
        <p:txBody>
          <a:bodyPr wrap="square">
            <a:spAutoFit/>
          </a:bodyPr>
          <a:lstStyle/>
          <a:p>
            <a:r>
              <a:rPr lang="en-US" dirty="0" smtClean="0"/>
              <a:t>Machines can spot mental health issues—if you hand over your personal data</a:t>
            </a:r>
          </a:p>
          <a:p>
            <a:r>
              <a:rPr lang="en-US" dirty="0" smtClean="0">
                <a:hlinkClick r:id="rId2"/>
              </a:rPr>
              <a:t>https://www.technologyreview.com/2020/08/13/1006573/digital-psychiatry-phenotyping-schizophrenia-bipolar-privacy/</a:t>
            </a:r>
            <a:r>
              <a:rPr lang="en-US" dirty="0" smtClean="0"/>
              <a:t> </a:t>
            </a:r>
          </a:p>
          <a:p>
            <a:endParaRPr lang="en-US" dirty="0"/>
          </a:p>
        </p:txBody>
      </p:sp>
      <p:sp>
        <p:nvSpPr>
          <p:cNvPr id="4" name="Rectangle 3"/>
          <p:cNvSpPr/>
          <p:nvPr/>
        </p:nvSpPr>
        <p:spPr>
          <a:xfrm>
            <a:off x="696685" y="2647866"/>
            <a:ext cx="6096000" cy="2308324"/>
          </a:xfrm>
          <a:prstGeom prst="rect">
            <a:avLst/>
          </a:prstGeom>
        </p:spPr>
        <p:txBody>
          <a:bodyPr>
            <a:spAutoFit/>
          </a:bodyPr>
          <a:lstStyle/>
          <a:p>
            <a:r>
              <a:rPr lang="en-US" dirty="0" smtClean="0"/>
              <a:t>Testing: "more importantly, a spring of protest reminded us to consider college-entrance requirements in their essential context: structural inequality.... If an admissions policy disproportionately harms low-income and underrepresented minority students, is it right, in this broken world, to cling to that policy?" </a:t>
            </a:r>
            <a:r>
              <a:rPr lang="en-US" dirty="0" smtClean="0">
                <a:hlinkClick r:id="rId3"/>
              </a:rPr>
              <a:t>https://www.chronicle.com/article/crisis-is-changing-the-debate-over-standardized-exams-but-our-relationship-with-them-is-as-conflicted-as-ever</a:t>
            </a:r>
            <a:r>
              <a:rPr lang="en-US" dirty="0" smtClean="0"/>
              <a:t> </a:t>
            </a:r>
            <a:endParaRPr lang="en-CA" dirty="0"/>
          </a:p>
        </p:txBody>
      </p:sp>
      <p:sp>
        <p:nvSpPr>
          <p:cNvPr id="8" name="Rectangle 7"/>
          <p:cNvSpPr/>
          <p:nvPr/>
        </p:nvSpPr>
        <p:spPr>
          <a:xfrm>
            <a:off x="7048500" y="3594923"/>
            <a:ext cx="4615543" cy="1754326"/>
          </a:xfrm>
          <a:prstGeom prst="rect">
            <a:avLst/>
          </a:prstGeom>
        </p:spPr>
        <p:txBody>
          <a:bodyPr wrap="square">
            <a:spAutoFit/>
          </a:bodyPr>
          <a:lstStyle/>
          <a:p>
            <a:r>
              <a:rPr lang="en-US" dirty="0" smtClean="0"/>
              <a:t>An AI hiring firm says it can predict job hopping based on your interviews </a:t>
            </a:r>
            <a:r>
              <a:rPr lang="en-US" dirty="0" smtClean="0">
                <a:hlinkClick r:id="rId4"/>
              </a:rPr>
              <a:t>https://www.technologyreview.com/2020/07/24/1005602/ai-hiring-promises-bias-free-job-hopping-prediction/</a:t>
            </a:r>
            <a:r>
              <a:rPr lang="en-US" dirty="0" smtClean="0"/>
              <a:t> </a:t>
            </a:r>
          </a:p>
          <a:p>
            <a:endParaRPr lang="en-US" dirty="0"/>
          </a:p>
        </p:txBody>
      </p:sp>
    </p:spTree>
    <p:extLst>
      <p:ext uri="{BB962C8B-B14F-4D97-AF65-F5344CB8AC3E}">
        <p14:creationId xmlns:p14="http://schemas.microsoft.com/office/powerpoint/2010/main" val="14054522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Being There…</a:t>
            </a:r>
            <a:endParaRPr lang="en-CA" dirty="0"/>
          </a:p>
        </p:txBody>
      </p:sp>
      <p:sp>
        <p:nvSpPr>
          <p:cNvPr id="6" name="Content Placeholder 5"/>
          <p:cNvSpPr>
            <a:spLocks noGrp="1"/>
          </p:cNvSpPr>
          <p:nvPr>
            <p:ph idx="1"/>
          </p:nvPr>
        </p:nvSpPr>
        <p:spPr>
          <a:xfrm>
            <a:off x="990601" y="1690688"/>
            <a:ext cx="10515600" cy="4351338"/>
          </a:xfrm>
        </p:spPr>
        <p:txBody>
          <a:bodyPr/>
          <a:lstStyle/>
          <a:p>
            <a:r>
              <a:rPr lang="en-CA" dirty="0" smtClean="0"/>
              <a:t>An Architecture of Participation</a:t>
            </a:r>
            <a:endParaRPr lang="en-CA" dirty="0"/>
          </a:p>
        </p:txBody>
      </p:sp>
      <p:sp>
        <p:nvSpPr>
          <p:cNvPr id="3" name="Rectangle 2"/>
          <p:cNvSpPr/>
          <p:nvPr/>
        </p:nvSpPr>
        <p:spPr>
          <a:xfrm>
            <a:off x="5562602" y="2241514"/>
            <a:ext cx="6096000" cy="3139321"/>
          </a:xfrm>
          <a:prstGeom prst="rect">
            <a:avLst/>
          </a:prstGeom>
        </p:spPr>
        <p:txBody>
          <a:bodyPr>
            <a:spAutoFit/>
          </a:bodyPr>
          <a:lstStyle/>
          <a:p>
            <a:r>
              <a:rPr lang="en-US" dirty="0" smtClean="0">
                <a:effectLst/>
              </a:rPr>
              <a:t>Doug </a:t>
            </a:r>
            <a:r>
              <a:rPr lang="en-US" dirty="0" err="1" smtClean="0">
                <a:effectLst/>
              </a:rPr>
              <a:t>Belshaw</a:t>
            </a:r>
            <a:r>
              <a:rPr lang="en-US" dirty="0" smtClean="0">
                <a:effectLst/>
              </a:rPr>
              <a:t> may be limiting his discussion to open source projects, but I see this as a blueprint for how to create learning environments that maximize learner autonomy and engagement. The architecture he describes has eight components, but what brings them together (in my mind) is that each represents an element of an open-ended negotiation between the participants. The rest of this post details some of the practical aspects of cooperative organization - knowing who is participating, clearly identifying a project home, pathways to participation, signposting and orientation, recognition, and more.</a:t>
            </a:r>
            <a:endParaRPr lang="en-US" dirty="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1816"/>
            <a:ext cx="5266110" cy="2959554"/>
          </a:xfrm>
          <a:prstGeom prst="rect">
            <a:avLst/>
          </a:prstGeom>
        </p:spPr>
      </p:pic>
      <p:sp>
        <p:nvSpPr>
          <p:cNvPr id="5" name="Rectangle 4"/>
          <p:cNvSpPr/>
          <p:nvPr/>
        </p:nvSpPr>
        <p:spPr>
          <a:xfrm>
            <a:off x="990601" y="5726290"/>
            <a:ext cx="6096000" cy="646331"/>
          </a:xfrm>
          <a:prstGeom prst="rect">
            <a:avLst/>
          </a:prstGeom>
        </p:spPr>
        <p:txBody>
          <a:bodyPr>
            <a:spAutoFit/>
          </a:bodyPr>
          <a:lstStyle/>
          <a:p>
            <a:r>
              <a:rPr lang="en-CA" dirty="0" smtClean="0">
                <a:hlinkClick r:id="rId3"/>
              </a:rPr>
              <a:t>https://blog.weareopen.coop/howto-create-an-architecture-of-participation-for-your-open-source-project-a38386c69fa5</a:t>
            </a:r>
            <a:r>
              <a:rPr lang="en-CA" dirty="0" smtClean="0"/>
              <a:t> </a:t>
            </a:r>
            <a:endParaRPr lang="en-CA" dirty="0"/>
          </a:p>
        </p:txBody>
      </p:sp>
    </p:spTree>
    <p:extLst>
      <p:ext uri="{BB962C8B-B14F-4D97-AF65-F5344CB8AC3E}">
        <p14:creationId xmlns:p14="http://schemas.microsoft.com/office/powerpoint/2010/main" val="27433871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Being There…</a:t>
            </a:r>
            <a:endParaRPr lang="en-CA" dirty="0"/>
          </a:p>
        </p:txBody>
      </p:sp>
      <p:sp>
        <p:nvSpPr>
          <p:cNvPr id="3" name="Content Placeholder 2"/>
          <p:cNvSpPr>
            <a:spLocks noGrp="1"/>
          </p:cNvSpPr>
          <p:nvPr>
            <p:ph idx="1"/>
          </p:nvPr>
        </p:nvSpPr>
        <p:spPr/>
        <p:txBody>
          <a:bodyPr/>
          <a:lstStyle/>
          <a:p>
            <a:r>
              <a:rPr lang="en-CA" dirty="0" smtClean="0"/>
              <a:t>What changes in the digital environment is not the modalities of feeling, but rather, how they’re produced</a:t>
            </a:r>
          </a:p>
          <a:p>
            <a:pPr lvl="1"/>
            <a:r>
              <a:rPr lang="en-CA" dirty="0" smtClean="0"/>
              <a:t>Some argument that different media produce different feelings</a:t>
            </a:r>
          </a:p>
          <a:p>
            <a:endParaRPr lang="en-CA" dirty="0" smtClean="0"/>
          </a:p>
        </p:txBody>
      </p:sp>
      <p:sp>
        <p:nvSpPr>
          <p:cNvPr id="4" name="Rectangle 3"/>
          <p:cNvSpPr/>
          <p:nvPr/>
        </p:nvSpPr>
        <p:spPr>
          <a:xfrm>
            <a:off x="2302328" y="3251459"/>
            <a:ext cx="6096000" cy="3139321"/>
          </a:xfrm>
          <a:prstGeom prst="rect">
            <a:avLst/>
          </a:prstGeom>
        </p:spPr>
        <p:txBody>
          <a:bodyPr>
            <a:spAutoFit/>
          </a:bodyPr>
          <a:lstStyle/>
          <a:p>
            <a:r>
              <a:rPr lang="en-CA" dirty="0" smtClean="0"/>
              <a:t>Unlike earlier communications theorists (Daft</a:t>
            </a:r>
          </a:p>
          <a:p>
            <a:r>
              <a:rPr lang="en-CA" dirty="0" smtClean="0"/>
              <a:t>&amp; </a:t>
            </a:r>
            <a:r>
              <a:rPr lang="en-CA" dirty="0" err="1" smtClean="0"/>
              <a:t>Lengel</a:t>
            </a:r>
            <a:r>
              <a:rPr lang="en-CA" dirty="0" smtClean="0"/>
              <a:t>, 1986; Short, Williams, &amp; Christie, 1976; </a:t>
            </a:r>
            <a:r>
              <a:rPr lang="en-CA" dirty="0" err="1" smtClean="0"/>
              <a:t>Sproull</a:t>
            </a:r>
            <a:r>
              <a:rPr lang="en-CA" dirty="0" smtClean="0"/>
              <a:t> &amp; </a:t>
            </a:r>
            <a:r>
              <a:rPr lang="en-CA" dirty="0" err="1" smtClean="0"/>
              <a:t>Kiesler</a:t>
            </a:r>
            <a:r>
              <a:rPr lang="en-CA" dirty="0" smtClean="0"/>
              <a:t>, 1986), we do not</a:t>
            </a:r>
          </a:p>
          <a:p>
            <a:r>
              <a:rPr lang="en-CA" dirty="0" smtClean="0"/>
              <a:t>believe that the effect of media per se is the most salient factor in determining the degree of</a:t>
            </a:r>
          </a:p>
          <a:p>
            <a:r>
              <a:rPr lang="en-CA" dirty="0" smtClean="0"/>
              <a:t>social presence that participants develop and share through the mediated discourse. Rather, the communication context created through familiarity, skills, motivation, organizational</a:t>
            </a:r>
          </a:p>
          <a:p>
            <a:r>
              <a:rPr lang="en-CA" dirty="0" smtClean="0"/>
              <a:t>commitment, activities, and length of time in using the media directly influence the social</a:t>
            </a:r>
          </a:p>
          <a:p>
            <a:r>
              <a:rPr lang="en-CA" dirty="0" smtClean="0"/>
              <a:t>presence that develops.  (Anderson, Archer, Garrison, </a:t>
            </a:r>
            <a:r>
              <a:rPr lang="en-CA" i="1" dirty="0" err="1" smtClean="0"/>
              <a:t>op.cit</a:t>
            </a:r>
            <a:r>
              <a:rPr lang="en-CA" i="1" dirty="0" smtClean="0"/>
              <a:t>.</a:t>
            </a:r>
            <a:r>
              <a:rPr lang="en-CA" dirty="0" smtClean="0"/>
              <a:t>)</a:t>
            </a:r>
            <a:endParaRPr lang="en-CA" dirty="0"/>
          </a:p>
        </p:txBody>
      </p:sp>
    </p:spTree>
    <p:extLst>
      <p:ext uri="{BB962C8B-B14F-4D97-AF65-F5344CB8AC3E}">
        <p14:creationId xmlns:p14="http://schemas.microsoft.com/office/powerpoint/2010/main" val="33552978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Being There…</a:t>
            </a:r>
            <a:endParaRPr lang="en-CA"/>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55217" y="590096"/>
            <a:ext cx="4351338" cy="4351338"/>
          </a:xfrm>
        </p:spPr>
      </p:pic>
      <p:sp>
        <p:nvSpPr>
          <p:cNvPr id="5" name="Rectangle 4"/>
          <p:cNvSpPr/>
          <p:nvPr/>
        </p:nvSpPr>
        <p:spPr>
          <a:xfrm>
            <a:off x="838200" y="1889063"/>
            <a:ext cx="3374322" cy="369332"/>
          </a:xfrm>
          <a:prstGeom prst="rect">
            <a:avLst/>
          </a:prstGeom>
        </p:spPr>
        <p:txBody>
          <a:bodyPr wrap="none">
            <a:spAutoFit/>
          </a:bodyPr>
          <a:lstStyle/>
          <a:p>
            <a:r>
              <a:rPr lang="en-CA" dirty="0" smtClean="0"/>
              <a:t>McLuhan – hot media, cool media</a:t>
            </a:r>
          </a:p>
        </p:txBody>
      </p:sp>
      <p:sp>
        <p:nvSpPr>
          <p:cNvPr id="3" name="Rectangle 2"/>
          <p:cNvSpPr/>
          <p:nvPr/>
        </p:nvSpPr>
        <p:spPr>
          <a:xfrm>
            <a:off x="838200" y="5166405"/>
            <a:ext cx="6096000" cy="923330"/>
          </a:xfrm>
          <a:prstGeom prst="rect">
            <a:avLst/>
          </a:prstGeom>
        </p:spPr>
        <p:txBody>
          <a:bodyPr>
            <a:spAutoFit/>
          </a:bodyPr>
          <a:lstStyle/>
          <a:p>
            <a:r>
              <a:rPr lang="en-CA" dirty="0" smtClean="0">
                <a:hlinkClick r:id="rId3"/>
              </a:rPr>
              <a:t>https://medium.com/mediascene/hot-and-cool-in-the-mediascene-a-mcluhan-style-art-and-theory-project-658ce02a6af8</a:t>
            </a:r>
            <a:r>
              <a:rPr lang="en-CA" dirty="0" smtClean="0"/>
              <a:t> </a:t>
            </a:r>
            <a:endParaRPr lang="en-CA" dirty="0"/>
          </a:p>
        </p:txBody>
      </p:sp>
    </p:spTree>
    <p:extLst>
      <p:ext uri="{BB962C8B-B14F-4D97-AF65-F5344CB8AC3E}">
        <p14:creationId xmlns:p14="http://schemas.microsoft.com/office/powerpoint/2010/main" val="2966859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Presence…</a:t>
            </a:r>
            <a:endParaRPr lang="en-CA" dirty="0"/>
          </a:p>
        </p:txBody>
      </p:sp>
      <p:sp>
        <p:nvSpPr>
          <p:cNvPr id="3" name="Content Placeholder 2"/>
          <p:cNvSpPr>
            <a:spLocks noGrp="1"/>
          </p:cNvSpPr>
          <p:nvPr>
            <p:ph idx="1"/>
          </p:nvPr>
        </p:nvSpPr>
        <p:spPr/>
        <p:txBody>
          <a:bodyPr/>
          <a:lstStyle/>
          <a:p>
            <a:r>
              <a:rPr lang="en-CA" dirty="0" smtClean="0"/>
              <a:t>Defined?		</a:t>
            </a:r>
            <a:endParaRPr lang="en-CA" dirty="0"/>
          </a:p>
        </p:txBody>
      </p:sp>
      <p:sp>
        <p:nvSpPr>
          <p:cNvPr id="6" name="Rectangle 5"/>
          <p:cNvSpPr/>
          <p:nvPr/>
        </p:nvSpPr>
        <p:spPr>
          <a:xfrm>
            <a:off x="4871357" y="1586466"/>
            <a:ext cx="7320643" cy="4247317"/>
          </a:xfrm>
          <a:prstGeom prst="rect">
            <a:avLst/>
          </a:prstGeom>
        </p:spPr>
        <p:txBody>
          <a:bodyPr wrap="square">
            <a:spAutoFit/>
          </a:bodyPr>
          <a:lstStyle/>
          <a:p>
            <a:endParaRPr lang="en-US" dirty="0" smtClean="0"/>
          </a:p>
          <a:p>
            <a:r>
              <a:rPr lang="en-US" dirty="0" smtClean="0"/>
              <a:t>1 : the fact or condition of being present (see present entry 3)</a:t>
            </a:r>
          </a:p>
          <a:p>
            <a:r>
              <a:rPr lang="en-US" dirty="0" smtClean="0"/>
              <a:t>2  a : the part of space within one's immediate vicinity</a:t>
            </a:r>
          </a:p>
          <a:p>
            <a:r>
              <a:rPr lang="en-US" dirty="0" smtClean="0"/>
              <a:t>    b : the neighborhood of one of superior especially royal rank</a:t>
            </a:r>
          </a:p>
          <a:p>
            <a:r>
              <a:rPr lang="en-US" dirty="0" smtClean="0"/>
              <a:t>3 archaic : company sense 2a</a:t>
            </a:r>
          </a:p>
          <a:p>
            <a:r>
              <a:rPr lang="en-US" dirty="0" smtClean="0"/>
              <a:t>4 : one that is present: such as</a:t>
            </a:r>
          </a:p>
          <a:p>
            <a:r>
              <a:rPr lang="en-US" dirty="0" smtClean="0"/>
              <a:t>    a : the actual person or thing that is present</a:t>
            </a:r>
          </a:p>
          <a:p>
            <a:r>
              <a:rPr lang="en-US" dirty="0" smtClean="0"/>
              <a:t>    b : something present of a visible or concrete nature</a:t>
            </a:r>
          </a:p>
          <a:p>
            <a:r>
              <a:rPr lang="en-US" dirty="0" smtClean="0"/>
              <a:t>5  a : the bearing, carriage, or air of a person especially </a:t>
            </a:r>
          </a:p>
          <a:p>
            <a:r>
              <a:rPr lang="en-US" dirty="0" smtClean="0"/>
              <a:t>            : stately or distinguished bearing</a:t>
            </a:r>
          </a:p>
          <a:p>
            <a:r>
              <a:rPr lang="en-US" dirty="0" smtClean="0"/>
              <a:t>     b : a noteworthy quality of poise and effectiveness </a:t>
            </a:r>
          </a:p>
          <a:p>
            <a:r>
              <a:rPr lang="en-US" dirty="0"/>
              <a:t> </a:t>
            </a:r>
            <a:r>
              <a:rPr lang="en-US" dirty="0" smtClean="0"/>
              <a:t>           : the actor's commanding presence</a:t>
            </a:r>
          </a:p>
          <a:p>
            <a:r>
              <a:rPr lang="en-US" dirty="0" smtClean="0"/>
              <a:t>6 : something (such as a spirit) felt or believed to be present</a:t>
            </a:r>
          </a:p>
          <a:p>
            <a:endParaRPr lang="en-US" dirty="0"/>
          </a:p>
          <a:p>
            <a:r>
              <a:rPr lang="en-CA" dirty="0" smtClean="0">
                <a:hlinkClick r:id="rId2"/>
              </a:rPr>
              <a:t>https://www.merriam-webster.com/dictionary/presence</a:t>
            </a:r>
            <a:r>
              <a:rPr lang="en-CA" dirty="0" smtClean="0"/>
              <a:t> </a:t>
            </a:r>
            <a:endParaRPr lang="en-CA"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16" y="2454728"/>
            <a:ext cx="3629103" cy="2210454"/>
          </a:xfrm>
          <a:prstGeom prst="rect">
            <a:avLst/>
          </a:prstGeom>
        </p:spPr>
      </p:pic>
      <p:sp>
        <p:nvSpPr>
          <p:cNvPr id="12" name="Rectangle 11"/>
          <p:cNvSpPr/>
          <p:nvPr/>
        </p:nvSpPr>
        <p:spPr>
          <a:xfrm>
            <a:off x="974270" y="4959407"/>
            <a:ext cx="2891851" cy="923330"/>
          </a:xfrm>
          <a:prstGeom prst="rect">
            <a:avLst/>
          </a:prstGeom>
        </p:spPr>
        <p:txBody>
          <a:bodyPr wrap="square">
            <a:spAutoFit/>
          </a:bodyPr>
          <a:lstStyle/>
          <a:p>
            <a:r>
              <a:rPr lang="en-CA" dirty="0" smtClean="0">
                <a:hlinkClick r:id="rId4"/>
              </a:rPr>
              <a:t>https://bodies-at-work.com/en/defining-presence/</a:t>
            </a:r>
            <a:r>
              <a:rPr lang="en-CA" dirty="0" smtClean="0"/>
              <a:t> </a:t>
            </a:r>
            <a:endParaRPr lang="en-CA" dirty="0"/>
          </a:p>
        </p:txBody>
      </p:sp>
    </p:spTree>
    <p:extLst>
      <p:ext uri="{BB962C8B-B14F-4D97-AF65-F5344CB8AC3E}">
        <p14:creationId xmlns:p14="http://schemas.microsoft.com/office/powerpoint/2010/main" val="10546258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Being There…</a:t>
            </a:r>
            <a:endParaRPr lang="en-CA" dirty="0"/>
          </a:p>
        </p:txBody>
      </p:sp>
      <p:sp>
        <p:nvSpPr>
          <p:cNvPr id="6" name="Content Placeholder 5"/>
          <p:cNvSpPr>
            <a:spLocks noGrp="1"/>
          </p:cNvSpPr>
          <p:nvPr>
            <p:ph idx="1"/>
          </p:nvPr>
        </p:nvSpPr>
        <p:spPr>
          <a:xfrm>
            <a:off x="990601" y="1690688"/>
            <a:ext cx="10515600" cy="4351338"/>
          </a:xfrm>
        </p:spPr>
        <p:txBody>
          <a:bodyPr/>
          <a:lstStyle/>
          <a:p>
            <a:r>
              <a:rPr lang="en-CA" dirty="0" smtClean="0"/>
              <a:t>Networking is Feeling</a:t>
            </a:r>
          </a:p>
          <a:p>
            <a:r>
              <a:rPr lang="en-CA" dirty="0" smtClean="0"/>
              <a:t>There’s no network without presence</a:t>
            </a:r>
            <a:endParaRPr lang="en-CA" dirty="0"/>
          </a:p>
        </p:txBody>
      </p:sp>
      <p:sp>
        <p:nvSpPr>
          <p:cNvPr id="7" name="Rectangle 6"/>
          <p:cNvSpPr/>
          <p:nvPr/>
        </p:nvSpPr>
        <p:spPr>
          <a:xfrm>
            <a:off x="734786" y="5999006"/>
            <a:ext cx="6096000" cy="646331"/>
          </a:xfrm>
          <a:prstGeom prst="rect">
            <a:avLst/>
          </a:prstGeom>
        </p:spPr>
        <p:txBody>
          <a:bodyPr>
            <a:spAutoFit/>
          </a:bodyPr>
          <a:lstStyle/>
          <a:p>
            <a:r>
              <a:rPr lang="en-CA" dirty="0" smtClean="0">
                <a:hlinkClick r:id="rId2"/>
              </a:rPr>
              <a:t>https://www.futurity.org/violin-synchronization-human-networks-2422592-2</a:t>
            </a:r>
            <a:r>
              <a:rPr lang="en-CA" dirty="0" smtClean="0"/>
              <a:t> </a:t>
            </a:r>
            <a:endParaRPr lang="en-CA"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929" y="2855756"/>
            <a:ext cx="4374164" cy="2908229"/>
          </a:xfrm>
          <a:prstGeom prst="rect">
            <a:avLst/>
          </a:prstGeom>
        </p:spPr>
      </p:pic>
    </p:spTree>
    <p:extLst>
      <p:ext uri="{BB962C8B-B14F-4D97-AF65-F5344CB8AC3E}">
        <p14:creationId xmlns:p14="http://schemas.microsoft.com/office/powerpoint/2010/main" val="29799213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7425"/>
            <a:ext cx="12192000" cy="6969854"/>
          </a:xfrm>
          <a:prstGeom prst="rect">
            <a:avLst/>
          </a:prstGeom>
        </p:spPr>
      </p:pic>
      <p:sp>
        <p:nvSpPr>
          <p:cNvPr id="3" name="Subtitle 2"/>
          <p:cNvSpPr>
            <a:spLocks noGrp="1"/>
          </p:cNvSpPr>
          <p:nvPr>
            <p:ph type="subTitle" idx="1"/>
          </p:nvPr>
        </p:nvSpPr>
        <p:spPr>
          <a:xfrm>
            <a:off x="7810499" y="4592638"/>
            <a:ext cx="3483429" cy="1655762"/>
          </a:xfrm>
        </p:spPr>
        <p:txBody>
          <a:bodyPr/>
          <a:lstStyle/>
          <a:p>
            <a:pPr algn="l"/>
            <a:r>
              <a:rPr lang="en-CA" dirty="0" smtClean="0">
                <a:solidFill>
                  <a:schemeClr val="bg1"/>
                </a:solidFill>
              </a:rPr>
              <a:t>Stephen Downes</a:t>
            </a:r>
          </a:p>
          <a:p>
            <a:pPr algn="l"/>
            <a:r>
              <a:rPr lang="en-CA" dirty="0" smtClean="0">
                <a:solidFill>
                  <a:schemeClr val="bg1"/>
                </a:solidFill>
              </a:rPr>
              <a:t>https://www.downes.ca</a:t>
            </a:r>
            <a:endParaRPr lang="en-CA" dirty="0">
              <a:solidFill>
                <a:schemeClr val="bg1"/>
              </a:solidFill>
            </a:endParaRPr>
          </a:p>
        </p:txBody>
      </p:sp>
    </p:spTree>
    <p:extLst>
      <p:ext uri="{BB962C8B-B14F-4D97-AF65-F5344CB8AC3E}">
        <p14:creationId xmlns:p14="http://schemas.microsoft.com/office/powerpoint/2010/main" val="3852319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Presence…</a:t>
            </a:r>
            <a:endParaRPr lang="en-CA" dirty="0"/>
          </a:p>
        </p:txBody>
      </p:sp>
      <p:sp>
        <p:nvSpPr>
          <p:cNvPr id="3" name="Content Placeholder 2"/>
          <p:cNvSpPr>
            <a:spLocks noGrp="1"/>
          </p:cNvSpPr>
          <p:nvPr>
            <p:ph idx="1"/>
          </p:nvPr>
        </p:nvSpPr>
        <p:spPr/>
        <p:txBody>
          <a:bodyPr/>
          <a:lstStyle/>
          <a:p>
            <a:r>
              <a:rPr lang="en-CA" dirty="0" smtClean="0"/>
              <a:t>Defined?		</a:t>
            </a:r>
            <a:endParaRPr lang="en-CA" dirty="0"/>
          </a:p>
        </p:txBody>
      </p:sp>
      <p:sp>
        <p:nvSpPr>
          <p:cNvPr id="12" name="Rectangle 11"/>
          <p:cNvSpPr/>
          <p:nvPr/>
        </p:nvSpPr>
        <p:spPr>
          <a:xfrm>
            <a:off x="838200" y="6127234"/>
            <a:ext cx="7168244" cy="369332"/>
          </a:xfrm>
          <a:prstGeom prst="rect">
            <a:avLst/>
          </a:prstGeom>
        </p:spPr>
        <p:txBody>
          <a:bodyPr wrap="square">
            <a:spAutoFit/>
          </a:bodyPr>
          <a:lstStyle/>
          <a:p>
            <a:r>
              <a:rPr lang="en-CA" dirty="0" smtClean="0">
                <a:hlinkClick r:id="rId2"/>
              </a:rPr>
              <a:t>https://bodies-at-work.com/en/defining-presence/</a:t>
            </a:r>
            <a:r>
              <a:rPr lang="en-CA" dirty="0" smtClean="0"/>
              <a:t> </a:t>
            </a:r>
            <a:endParaRPr lang="en-CA" dirty="0"/>
          </a:p>
        </p:txBody>
      </p:sp>
      <p:sp>
        <p:nvSpPr>
          <p:cNvPr id="4" name="Rectangle 3"/>
          <p:cNvSpPr/>
          <p:nvPr/>
        </p:nvSpPr>
        <p:spPr>
          <a:xfrm>
            <a:off x="3048000" y="2551837"/>
            <a:ext cx="3096986" cy="3416320"/>
          </a:xfrm>
          <a:prstGeom prst="rect">
            <a:avLst/>
          </a:prstGeom>
        </p:spPr>
        <p:txBody>
          <a:bodyPr wrap="square">
            <a:spAutoFit/>
          </a:bodyPr>
          <a:lstStyle/>
          <a:p>
            <a:r>
              <a:rPr lang="en-US" dirty="0" smtClean="0"/>
              <a:t>Presence is a state where I have my abilities and skills available in the moment so I can respond to life in an adequate way. I am present when my thinking, my emotional state and my physical being are aligned and when my perception of what’s going on inside my body and what’s going on around me are coherent.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943" y="1961013"/>
            <a:ext cx="2764627" cy="3826473"/>
          </a:xfrm>
          <a:prstGeom prst="rect">
            <a:avLst/>
          </a:prstGeom>
        </p:spPr>
      </p:pic>
    </p:spTree>
    <p:extLst>
      <p:ext uri="{BB962C8B-B14F-4D97-AF65-F5344CB8AC3E}">
        <p14:creationId xmlns:p14="http://schemas.microsoft.com/office/powerpoint/2010/main" val="390252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Presence…</a:t>
            </a:r>
            <a:endParaRPr lang="en-CA"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5621" y="1555323"/>
            <a:ext cx="4446013" cy="3747354"/>
          </a:xfrm>
        </p:spPr>
      </p:pic>
      <p:sp>
        <p:nvSpPr>
          <p:cNvPr id="4" name="Rectangle 3"/>
          <p:cNvSpPr/>
          <p:nvPr/>
        </p:nvSpPr>
        <p:spPr>
          <a:xfrm>
            <a:off x="6232071" y="1555323"/>
            <a:ext cx="3679371" cy="2031325"/>
          </a:xfrm>
          <a:prstGeom prst="rect">
            <a:avLst/>
          </a:prstGeom>
        </p:spPr>
        <p:txBody>
          <a:bodyPr wrap="square">
            <a:spAutoFit/>
          </a:bodyPr>
          <a:lstStyle/>
          <a:p>
            <a:r>
              <a:rPr lang="en-US" dirty="0" smtClean="0"/>
              <a:t>The </a:t>
            </a:r>
            <a:r>
              <a:rPr lang="en-US" dirty="0" smtClean="0">
                <a:hlinkClick r:id="rId3"/>
              </a:rPr>
              <a:t>Community of Inquiry</a:t>
            </a:r>
            <a:r>
              <a:rPr lang="en-US" dirty="0" smtClean="0"/>
              <a:t> has emerged as the most widely referenced (the seminal 1999 article approaches 3,000 citations) and arguably the most widely used model for constructivist based e-learning design and research.</a:t>
            </a:r>
            <a:endParaRPr lang="en-CA" dirty="0"/>
          </a:p>
        </p:txBody>
      </p:sp>
      <p:sp>
        <p:nvSpPr>
          <p:cNvPr id="5" name="Rectangle 4"/>
          <p:cNvSpPr/>
          <p:nvPr/>
        </p:nvSpPr>
        <p:spPr>
          <a:xfrm>
            <a:off x="930728" y="6021391"/>
            <a:ext cx="10602686" cy="369332"/>
          </a:xfrm>
          <a:prstGeom prst="rect">
            <a:avLst/>
          </a:prstGeom>
        </p:spPr>
        <p:txBody>
          <a:bodyPr wrap="square">
            <a:spAutoFit/>
          </a:bodyPr>
          <a:lstStyle/>
          <a:p>
            <a:r>
              <a:rPr lang="en-CA" dirty="0" smtClean="0">
                <a:hlinkClick r:id="rId4"/>
              </a:rPr>
              <a:t>https://virtualcanuck.ca/2016/01/04/a-fourth-presence-for-the-community-of-inquiry-model/</a:t>
            </a:r>
            <a:r>
              <a:rPr lang="en-CA" dirty="0" smtClean="0"/>
              <a:t> </a:t>
            </a:r>
            <a:endParaRPr lang="en-CA" dirty="0"/>
          </a:p>
        </p:txBody>
      </p:sp>
    </p:spTree>
    <p:extLst>
      <p:ext uri="{BB962C8B-B14F-4D97-AF65-F5344CB8AC3E}">
        <p14:creationId xmlns:p14="http://schemas.microsoft.com/office/powerpoint/2010/main" val="1819414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Presence…</a:t>
            </a:r>
            <a:endParaRPr lang="en-CA" dirty="0"/>
          </a:p>
        </p:txBody>
      </p:sp>
      <p:sp>
        <p:nvSpPr>
          <p:cNvPr id="3" name="Content Placeholder 2"/>
          <p:cNvSpPr>
            <a:spLocks noGrp="1"/>
          </p:cNvSpPr>
          <p:nvPr>
            <p:ph idx="1"/>
          </p:nvPr>
        </p:nvSpPr>
        <p:spPr>
          <a:xfrm>
            <a:off x="838200" y="1637396"/>
            <a:ext cx="10515600" cy="4351338"/>
          </a:xfrm>
        </p:spPr>
        <p:txBody>
          <a:bodyPr/>
          <a:lstStyle/>
          <a:p>
            <a:r>
              <a:rPr lang="en-CA" dirty="0" smtClean="0"/>
              <a:t>Community of Inquiry</a:t>
            </a:r>
            <a:endParaRPr lang="en-CA" dirty="0"/>
          </a:p>
        </p:txBody>
      </p:sp>
      <p:sp>
        <p:nvSpPr>
          <p:cNvPr id="7" name="Rectangle 6"/>
          <p:cNvSpPr/>
          <p:nvPr/>
        </p:nvSpPr>
        <p:spPr>
          <a:xfrm>
            <a:off x="838200" y="2305610"/>
            <a:ext cx="8567057" cy="2585323"/>
          </a:xfrm>
          <a:prstGeom prst="rect">
            <a:avLst/>
          </a:prstGeom>
        </p:spPr>
        <p:txBody>
          <a:bodyPr wrap="square">
            <a:spAutoFit/>
          </a:bodyPr>
          <a:lstStyle/>
          <a:p>
            <a:r>
              <a:rPr lang="en-US" b="1" dirty="0" smtClean="0"/>
              <a:t>Social presence</a:t>
            </a:r>
            <a:r>
              <a:rPr lang="en-US" dirty="0" smtClean="0"/>
              <a:t> is “the ability of participants to identify with the community (e.g., course of study), communicate purposefully in a trusting environment, and develop inter-personal relationships by way of projecting their individual personalities.” (Garrison, 2009)</a:t>
            </a:r>
          </a:p>
          <a:p>
            <a:r>
              <a:rPr lang="en-US" b="1" i="1" dirty="0" smtClean="0"/>
              <a:t>Teaching Presence</a:t>
            </a:r>
            <a:r>
              <a:rPr lang="en-US" dirty="0" smtClean="0"/>
              <a:t>  is the design, facilitation, and direction of cognitive and social processes for the purpose of realizing personally meaningful and educationally worthwhile learning outcomes (Anderson, Rourke, Garrison, &amp; Archer, 2001).</a:t>
            </a:r>
          </a:p>
          <a:p>
            <a:r>
              <a:rPr lang="en-US" b="1" i="1" dirty="0" smtClean="0"/>
              <a:t>Cognitive Presence</a:t>
            </a:r>
            <a:r>
              <a:rPr lang="en-US" dirty="0" smtClean="0"/>
              <a:t> is the extent to which learners are able to construct and confirm meaning through sustained reflection and discourse (Garrison, Anderson, &amp; Archer, 2001).</a:t>
            </a:r>
          </a:p>
          <a:p>
            <a:r>
              <a:rPr lang="en-US" dirty="0" smtClean="0"/>
              <a:t>Garrison, D. R., Anderson, T., &amp; Archer, W. (2000). </a:t>
            </a:r>
          </a:p>
        </p:txBody>
      </p:sp>
      <p:sp>
        <p:nvSpPr>
          <p:cNvPr id="8" name="Rectangle 7"/>
          <p:cNvSpPr/>
          <p:nvPr/>
        </p:nvSpPr>
        <p:spPr>
          <a:xfrm>
            <a:off x="838200" y="5549493"/>
            <a:ext cx="9742714" cy="646331"/>
          </a:xfrm>
          <a:prstGeom prst="rect">
            <a:avLst/>
          </a:prstGeom>
        </p:spPr>
        <p:txBody>
          <a:bodyPr wrap="square">
            <a:spAutoFit/>
          </a:bodyPr>
          <a:lstStyle/>
          <a:p>
            <a:r>
              <a:rPr lang="en-US" dirty="0" smtClean="0">
                <a:hlinkClick r:id="rId2" tooltip="Critical Inquiry in a Text-Based Environment: Computer Conferencing in Higher Education"/>
              </a:rPr>
              <a:t>Critical inquiry in a text-based environment: Computer conferencing in higher </a:t>
            </a:r>
            <a:r>
              <a:rPr lang="en-US" dirty="0" err="1" smtClean="0">
                <a:hlinkClick r:id="rId2" tooltip="Critical Inquiry in a Text-Based Environment: Computer Conferencing in Higher Education"/>
              </a:rPr>
              <a:t>educationmodel</a:t>
            </a:r>
            <a:r>
              <a:rPr lang="en-US" dirty="0" smtClean="0"/>
              <a:t>. </a:t>
            </a:r>
            <a:r>
              <a:rPr lang="en-US" i="1" dirty="0" smtClean="0"/>
              <a:t>The Internet and Higher Education</a:t>
            </a:r>
            <a:r>
              <a:rPr lang="en-US" dirty="0" smtClean="0"/>
              <a:t>, 2(2-3), 87-105.</a:t>
            </a:r>
            <a:endParaRPr lang="en-US" dirty="0"/>
          </a:p>
        </p:txBody>
      </p:sp>
    </p:spTree>
    <p:extLst>
      <p:ext uri="{BB962C8B-B14F-4D97-AF65-F5344CB8AC3E}">
        <p14:creationId xmlns:p14="http://schemas.microsoft.com/office/powerpoint/2010/main" val="29292491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Presence…</a:t>
            </a:r>
            <a:endParaRPr lang="en-CA" dirty="0"/>
          </a:p>
        </p:txBody>
      </p:sp>
      <p:sp>
        <p:nvSpPr>
          <p:cNvPr id="3" name="Content Placeholder 2"/>
          <p:cNvSpPr>
            <a:spLocks noGrp="1"/>
          </p:cNvSpPr>
          <p:nvPr>
            <p:ph idx="1"/>
          </p:nvPr>
        </p:nvSpPr>
        <p:spPr>
          <a:xfrm>
            <a:off x="838200" y="1637396"/>
            <a:ext cx="10515600" cy="4351338"/>
          </a:xfrm>
        </p:spPr>
        <p:txBody>
          <a:bodyPr/>
          <a:lstStyle/>
          <a:p>
            <a:r>
              <a:rPr lang="en-CA" dirty="0" smtClean="0"/>
              <a:t>Community of Inquiry</a:t>
            </a:r>
            <a:endParaRPr lang="en-CA" dirty="0"/>
          </a:p>
        </p:txBody>
      </p:sp>
      <p:sp>
        <p:nvSpPr>
          <p:cNvPr id="8" name="Rectangle 7"/>
          <p:cNvSpPr/>
          <p:nvPr/>
        </p:nvSpPr>
        <p:spPr>
          <a:xfrm>
            <a:off x="838200" y="5516253"/>
            <a:ext cx="8817428" cy="646331"/>
          </a:xfrm>
          <a:prstGeom prst="rect">
            <a:avLst/>
          </a:prstGeom>
        </p:spPr>
        <p:txBody>
          <a:bodyPr wrap="square">
            <a:spAutoFit/>
          </a:bodyPr>
          <a:lstStyle/>
          <a:p>
            <a:r>
              <a:rPr lang="en-US" dirty="0" smtClean="0">
                <a:hlinkClick r:id="rId2" tooltip="Critical Inquiry in a Text-Based Environment: Computer Conferencing in Higher Education"/>
              </a:rPr>
              <a:t>Critical inquiry in a text-based environment: Computer conferencing in higher </a:t>
            </a:r>
            <a:r>
              <a:rPr lang="en-US" dirty="0" err="1" smtClean="0">
                <a:hlinkClick r:id="rId2" tooltip="Critical Inquiry in a Text-Based Environment: Computer Conferencing in Higher Education"/>
              </a:rPr>
              <a:t>educationmodel</a:t>
            </a:r>
            <a:r>
              <a:rPr lang="en-US" dirty="0" smtClean="0"/>
              <a:t>. </a:t>
            </a:r>
            <a:r>
              <a:rPr lang="en-US" i="1" dirty="0" smtClean="0"/>
              <a:t>The Internet and Higher Education</a:t>
            </a:r>
            <a:r>
              <a:rPr lang="en-US" dirty="0" smtClean="0"/>
              <a:t>, 2(2-3), 87-105.</a:t>
            </a:r>
            <a:endParaRPr lang="en-US" dirty="0"/>
          </a:p>
        </p:txBody>
      </p:sp>
      <p:pic>
        <p:nvPicPr>
          <p:cNvPr id="4" name="Picture 3"/>
          <p:cNvPicPr>
            <a:picLocks noChangeAspect="1"/>
          </p:cNvPicPr>
          <p:nvPr/>
        </p:nvPicPr>
        <p:blipFill>
          <a:blip r:embed="rId3"/>
          <a:stretch>
            <a:fillRect/>
          </a:stretch>
        </p:blipFill>
        <p:spPr>
          <a:xfrm>
            <a:off x="919844" y="2047645"/>
            <a:ext cx="9971314" cy="3111651"/>
          </a:xfrm>
          <a:prstGeom prst="rect">
            <a:avLst/>
          </a:prstGeom>
        </p:spPr>
      </p:pic>
    </p:spTree>
    <p:extLst>
      <p:ext uri="{BB962C8B-B14F-4D97-AF65-F5344CB8AC3E}">
        <p14:creationId xmlns:p14="http://schemas.microsoft.com/office/powerpoint/2010/main" val="2844800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Presence…</a:t>
            </a:r>
            <a:endParaRPr lang="en-CA" dirty="0"/>
          </a:p>
        </p:txBody>
      </p:sp>
      <p:sp>
        <p:nvSpPr>
          <p:cNvPr id="3" name="Content Placeholder 2"/>
          <p:cNvSpPr>
            <a:spLocks noGrp="1"/>
          </p:cNvSpPr>
          <p:nvPr>
            <p:ph idx="1"/>
          </p:nvPr>
        </p:nvSpPr>
        <p:spPr>
          <a:xfrm>
            <a:off x="838200" y="1637396"/>
            <a:ext cx="10515600" cy="4351338"/>
          </a:xfrm>
        </p:spPr>
        <p:txBody>
          <a:bodyPr/>
          <a:lstStyle/>
          <a:p>
            <a:r>
              <a:rPr lang="en-CA" dirty="0" smtClean="0"/>
              <a:t>What is presence, then? The thing that makes you </a:t>
            </a:r>
            <a:r>
              <a:rPr lang="en-CA" i="1" dirty="0" smtClean="0"/>
              <a:t>feel</a:t>
            </a:r>
            <a:r>
              <a:rPr lang="en-CA" dirty="0" smtClean="0"/>
              <a:t> something</a:t>
            </a:r>
          </a:p>
          <a:p>
            <a:r>
              <a:rPr lang="en-CA" dirty="0" smtClean="0"/>
              <a:t>Creating presence acknowledges that there is a </a:t>
            </a:r>
            <a:r>
              <a:rPr lang="en-CA" i="1" dirty="0" smtClean="0"/>
              <a:t>person</a:t>
            </a:r>
            <a:r>
              <a:rPr lang="en-CA" dirty="0" smtClean="0"/>
              <a:t> at the other end of the line…</a:t>
            </a:r>
          </a:p>
          <a:p>
            <a:pPr lvl="1"/>
            <a:r>
              <a:rPr lang="en-CA" dirty="0" smtClean="0"/>
              <a:t>A thinking person</a:t>
            </a:r>
          </a:p>
          <a:p>
            <a:pPr lvl="1"/>
            <a:r>
              <a:rPr lang="en-CA" dirty="0" smtClean="0"/>
              <a:t>A feeling person</a:t>
            </a:r>
          </a:p>
          <a:p>
            <a:pPr lvl="1"/>
            <a:r>
              <a:rPr lang="en-CA" dirty="0" smtClean="0"/>
              <a:t>A guiding person</a:t>
            </a:r>
            <a:endParaRPr lang="en-CA" dirty="0"/>
          </a:p>
        </p:txBody>
      </p:sp>
      <p:pic>
        <p:nvPicPr>
          <p:cNvPr id="5" name="Picture 4"/>
          <p:cNvPicPr>
            <a:picLocks noChangeAspect="1"/>
          </p:cNvPicPr>
          <p:nvPr/>
        </p:nvPicPr>
        <p:blipFill>
          <a:blip r:embed="rId2"/>
          <a:stretch>
            <a:fillRect/>
          </a:stretch>
        </p:blipFill>
        <p:spPr>
          <a:xfrm>
            <a:off x="4207329" y="2829297"/>
            <a:ext cx="2847032" cy="3364674"/>
          </a:xfrm>
          <a:prstGeom prst="rect">
            <a:avLst/>
          </a:prstGeom>
        </p:spPr>
      </p:pic>
    </p:spTree>
    <p:extLst>
      <p:ext uri="{BB962C8B-B14F-4D97-AF65-F5344CB8AC3E}">
        <p14:creationId xmlns:p14="http://schemas.microsoft.com/office/powerpoint/2010/main" val="3025244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1516</TotalTime>
  <Words>2817</Words>
  <Application>Microsoft Office PowerPoint</Application>
  <PresentationFormat>Widescreen</PresentationFormat>
  <Paragraphs>219</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Being There What Presence Means in a Digital World</vt:lpstr>
      <vt:lpstr>There…</vt:lpstr>
      <vt:lpstr>There…</vt:lpstr>
      <vt:lpstr>Presence…</vt:lpstr>
      <vt:lpstr>Presence…</vt:lpstr>
      <vt:lpstr>Presence…</vt:lpstr>
      <vt:lpstr>Presence…</vt:lpstr>
      <vt:lpstr>Presence…</vt:lpstr>
      <vt:lpstr>Presence…</vt:lpstr>
      <vt:lpstr>Other Types of Presence…</vt:lpstr>
      <vt:lpstr>Other Types of Presence…</vt:lpstr>
      <vt:lpstr>Other Types of Presence…</vt:lpstr>
      <vt:lpstr>Other Types of Presence…</vt:lpstr>
      <vt:lpstr>Other Types of Presence…</vt:lpstr>
      <vt:lpstr>Other Types of Presence…</vt:lpstr>
      <vt:lpstr>Other Types of Presence…</vt:lpstr>
      <vt:lpstr>Creating Presence…</vt:lpstr>
      <vt:lpstr>Creating Presence…</vt:lpstr>
      <vt:lpstr>Creating Presence…</vt:lpstr>
      <vt:lpstr>Creating Presence…</vt:lpstr>
      <vt:lpstr>Creating Presence…</vt:lpstr>
      <vt:lpstr>Creating Presence…</vt:lpstr>
      <vt:lpstr>Creating Presence…</vt:lpstr>
      <vt:lpstr>Creating Presence…</vt:lpstr>
      <vt:lpstr>Creating Presence…</vt:lpstr>
      <vt:lpstr>Creating Presence…</vt:lpstr>
      <vt:lpstr>Network…</vt:lpstr>
      <vt:lpstr>Network…</vt:lpstr>
      <vt:lpstr>Promoting Presence…</vt:lpstr>
      <vt:lpstr>Promoting Presence…</vt:lpstr>
      <vt:lpstr>Promoting Presence…</vt:lpstr>
      <vt:lpstr>Promoting Presence…</vt:lpstr>
      <vt:lpstr>Promoting Presence…</vt:lpstr>
      <vt:lpstr>Promoting Presence…</vt:lpstr>
      <vt:lpstr>Presence and AI…</vt:lpstr>
      <vt:lpstr>Presence and AI…</vt:lpstr>
      <vt:lpstr>Being There…</vt:lpstr>
      <vt:lpstr>Being There…</vt:lpstr>
      <vt:lpstr>Being There…</vt:lpstr>
      <vt:lpstr>Being There…</vt:lpstr>
      <vt:lpstr>PowerPoint Presentation</vt:lpstr>
    </vt:vector>
  </TitlesOfParts>
  <Company>NRC-CNRC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Being There</dc:title>
  <dc:creator>Downes, Stephen</dc:creator>
  <cp:lastModifiedBy>Downes, Stephen</cp:lastModifiedBy>
  <cp:revision>33</cp:revision>
  <dcterms:created xsi:type="dcterms:W3CDTF">2020-08-14T15:27:28Z</dcterms:created>
  <dcterms:modified xsi:type="dcterms:W3CDTF">2020-08-31T18:08:40Z</dcterms:modified>
</cp:coreProperties>
</file>