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88"/>
  </p:notesMasterIdLst>
  <p:sldIdLst>
    <p:sldId id="256" r:id="rId2"/>
    <p:sldId id="257" r:id="rId3"/>
    <p:sldId id="258" r:id="rId4"/>
    <p:sldId id="259" r:id="rId5"/>
    <p:sldId id="260" r:id="rId6"/>
    <p:sldId id="342" r:id="rId7"/>
    <p:sldId id="301" r:id="rId8"/>
    <p:sldId id="302" r:id="rId9"/>
    <p:sldId id="303" r:id="rId10"/>
    <p:sldId id="304" r:id="rId11"/>
    <p:sldId id="305" r:id="rId12"/>
    <p:sldId id="306" r:id="rId13"/>
    <p:sldId id="307" r:id="rId14"/>
    <p:sldId id="308" r:id="rId15"/>
    <p:sldId id="309" r:id="rId16"/>
    <p:sldId id="311" r:id="rId17"/>
    <p:sldId id="312" r:id="rId18"/>
    <p:sldId id="313" r:id="rId19"/>
    <p:sldId id="314" r:id="rId20"/>
    <p:sldId id="315" r:id="rId21"/>
    <p:sldId id="316" r:id="rId22"/>
    <p:sldId id="317" r:id="rId23"/>
    <p:sldId id="318" r:id="rId24"/>
    <p:sldId id="319" r:id="rId25"/>
    <p:sldId id="320" r:id="rId26"/>
    <p:sldId id="321" r:id="rId27"/>
    <p:sldId id="322" r:id="rId28"/>
    <p:sldId id="323" r:id="rId29"/>
    <p:sldId id="324" r:id="rId30"/>
    <p:sldId id="325" r:id="rId31"/>
    <p:sldId id="326" r:id="rId32"/>
    <p:sldId id="327" r:id="rId33"/>
    <p:sldId id="328" r:id="rId34"/>
    <p:sldId id="329" r:id="rId35"/>
    <p:sldId id="330" r:id="rId36"/>
    <p:sldId id="331" r:id="rId37"/>
    <p:sldId id="332" r:id="rId38"/>
    <p:sldId id="333" r:id="rId39"/>
    <p:sldId id="334" r:id="rId40"/>
    <p:sldId id="335" r:id="rId41"/>
    <p:sldId id="336" r:id="rId42"/>
    <p:sldId id="337" r:id="rId43"/>
    <p:sldId id="338" r:id="rId44"/>
    <p:sldId id="339" r:id="rId45"/>
    <p:sldId id="340" r:id="rId46"/>
    <p:sldId id="341" r:id="rId47"/>
    <p:sldId id="261" r:id="rId48"/>
    <p:sldId id="262" r:id="rId49"/>
    <p:sldId id="263" r:id="rId50"/>
    <p:sldId id="264" r:id="rId51"/>
    <p:sldId id="265" r:id="rId52"/>
    <p:sldId id="266" r:id="rId53"/>
    <p:sldId id="267" r:id="rId54"/>
    <p:sldId id="268" r:id="rId55"/>
    <p:sldId id="269" r:id="rId56"/>
    <p:sldId id="270" r:id="rId57"/>
    <p:sldId id="271" r:id="rId58"/>
    <p:sldId id="272" r:id="rId59"/>
    <p:sldId id="273" r:id="rId60"/>
    <p:sldId id="274" r:id="rId61"/>
    <p:sldId id="275" r:id="rId62"/>
    <p:sldId id="276" r:id="rId63"/>
    <p:sldId id="277" r:id="rId64"/>
    <p:sldId id="278" r:id="rId65"/>
    <p:sldId id="279" r:id="rId66"/>
    <p:sldId id="280" r:id="rId67"/>
    <p:sldId id="281" r:id="rId68"/>
    <p:sldId id="282" r:id="rId69"/>
    <p:sldId id="283" r:id="rId70"/>
    <p:sldId id="284" r:id="rId71"/>
    <p:sldId id="285" r:id="rId72"/>
    <p:sldId id="286" r:id="rId73"/>
    <p:sldId id="287" r:id="rId74"/>
    <p:sldId id="288" r:id="rId75"/>
    <p:sldId id="289" r:id="rId76"/>
    <p:sldId id="290" r:id="rId77"/>
    <p:sldId id="291" r:id="rId78"/>
    <p:sldId id="292" r:id="rId79"/>
    <p:sldId id="293" r:id="rId80"/>
    <p:sldId id="294" r:id="rId81"/>
    <p:sldId id="295" r:id="rId82"/>
    <p:sldId id="296" r:id="rId83"/>
    <p:sldId id="297" r:id="rId84"/>
    <p:sldId id="298" r:id="rId85"/>
    <p:sldId id="299" r:id="rId86"/>
    <p:sldId id="300" r:id="rId87"/>
  </p:sldIdLst>
  <p:sldSz cx="9144000" cy="6858000" type="screen4x3"/>
  <p:notesSz cx="6858000" cy="9144000"/>
  <p:embeddedFontLst>
    <p:embeddedFont>
      <p:font typeface="Libre Franklin Medium" panose="020B0604020202020204" charset="0"/>
      <p:regular r:id="rId89"/>
      <p:bold r:id="rId90"/>
      <p:italic r:id="rId91"/>
      <p:boldItalic r:id="rId92"/>
    </p:embeddedFont>
    <p:embeddedFont>
      <p:font typeface="Verdana" panose="020B0604030504040204" pitchFamily="34" charset="0"/>
      <p:regular r:id="rId93"/>
      <p:bold r:id="rId94"/>
      <p:italic r:id="rId95"/>
      <p:boldItalic r:id="rId96"/>
    </p:embeddedFont>
    <p:embeddedFont>
      <p:font typeface="Roboto" panose="020B0604020202020204" charset="0"/>
      <p:regular r:id="rId97"/>
      <p:bold r:id="rId98"/>
      <p:italic r:id="rId99"/>
      <p:boldItalic r:id="rId100"/>
    </p:embeddedFont>
    <p:embeddedFont>
      <p:font typeface="Corbel" panose="020B0503020204020204" pitchFamily="34" charset="0"/>
      <p:regular r:id="rId101"/>
      <p:bold r:id="rId102"/>
      <p:italic r:id="rId103"/>
      <p:boldItalic r:id="rId104"/>
    </p:embeddedFont>
    <p:embeddedFont>
      <p:font typeface="Calibri" panose="020F0502020204030204" pitchFamily="34" charset="0"/>
      <p:regular r:id="rId105"/>
      <p:bold r:id="rId106"/>
      <p:italic r:id="rId107"/>
      <p:boldItalic r:id="rId108"/>
    </p:embeddedFont>
    <p:embeddedFont>
      <p:font typeface="Libre Franklin" panose="00000500000000000000" charset="0"/>
      <p:regular r:id="rId109"/>
      <p:bold r:id="rId110"/>
      <p:italic r:id="rId111"/>
      <p:boldItalic r:id="rId11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5" d="100"/>
          <a:sy n="115" d="100"/>
        </p:scale>
        <p:origin x="126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112" Type="http://schemas.openxmlformats.org/officeDocument/2006/relationships/font" Target="fonts/font24.fntdata"/><Relationship Id="rId16" Type="http://schemas.openxmlformats.org/officeDocument/2006/relationships/slide" Target="slides/slide15.xml"/><Relationship Id="rId107" Type="http://schemas.openxmlformats.org/officeDocument/2006/relationships/font" Target="fonts/font19.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14.fntdata"/><Relationship Id="rId110" Type="http://schemas.openxmlformats.org/officeDocument/2006/relationships/font" Target="fonts/font22.fntdata"/><Relationship Id="rId115"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2.fntdata"/><Relationship Id="rId95"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2.fntdata"/><Relationship Id="rId105" Type="http://schemas.openxmlformats.org/officeDocument/2006/relationships/font" Target="fonts/font17.fntdata"/><Relationship Id="rId11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5.fntdata"/><Relationship Id="rId108" Type="http://schemas.openxmlformats.org/officeDocument/2006/relationships/font" Target="fonts/font20.fntdata"/><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11"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8.fntdata"/><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1.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9.fntdata"/><Relationship Id="rId104"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33869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3638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52C664-5741-4C14-8953-A99F42521F26}" type="slidenum">
              <a:rPr lang="en-US" altLang="en-US"/>
              <a:pPr/>
              <a:t>10</a:t>
            </a:fld>
            <a:endParaRPr lang="en-US" altLang="en-US"/>
          </a:p>
        </p:txBody>
      </p:sp>
      <p:sp>
        <p:nvSpPr>
          <p:cNvPr id="78850" name="Rectangle 2"/>
          <p:cNvSpPr>
            <a:spLocks noRot="1" noChangeArrowheads="1" noTextEdit="1"/>
          </p:cNvSpPr>
          <p:nvPr>
            <p:ph type="sldImg"/>
          </p:nvPr>
        </p:nvSpPr>
        <p:spPr>
          <a:ln/>
        </p:spPr>
      </p:sp>
      <p:sp>
        <p:nvSpPr>
          <p:cNvPr id="788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93634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C029D3-FD15-48F9-8327-5A023BC5F86B}" type="slidenum">
              <a:rPr lang="en-US" altLang="en-US"/>
              <a:pPr/>
              <a:t>11</a:t>
            </a:fld>
            <a:endParaRPr lang="en-US" altLang="en-US"/>
          </a:p>
        </p:txBody>
      </p:sp>
      <p:sp>
        <p:nvSpPr>
          <p:cNvPr id="269314" name="Rectangle 2"/>
          <p:cNvSpPr>
            <a:spLocks noRot="1" noChangeArrowheads="1" noTextEdit="1"/>
          </p:cNvSpPr>
          <p:nvPr>
            <p:ph type="sldImg"/>
          </p:nvPr>
        </p:nvSpPr>
        <p:spPr>
          <a:ln/>
        </p:spPr>
      </p:sp>
      <p:sp>
        <p:nvSpPr>
          <p:cNvPr id="2693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52587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4938E2-8907-4B54-A126-B3C46CBC6275}" type="slidenum">
              <a:rPr lang="en-US" altLang="en-US"/>
              <a:pPr/>
              <a:t>12</a:t>
            </a:fld>
            <a:endParaRPr lang="en-US" altLang="en-US"/>
          </a:p>
        </p:txBody>
      </p:sp>
      <p:sp>
        <p:nvSpPr>
          <p:cNvPr id="271362" name="Rectangle 2"/>
          <p:cNvSpPr>
            <a:spLocks noRot="1" noChangeArrowheads="1" noTextEdit="1"/>
          </p:cNvSpPr>
          <p:nvPr>
            <p:ph type="sldImg"/>
          </p:nvPr>
        </p:nvSpPr>
        <p:spPr>
          <a:ln/>
        </p:spPr>
      </p:sp>
      <p:sp>
        <p:nvSpPr>
          <p:cNvPr id="2713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15805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0D1D56-440E-43E8-9128-141152A8BBB3}" type="slidenum">
              <a:rPr lang="en-US" altLang="en-US"/>
              <a:pPr/>
              <a:t>13</a:t>
            </a:fld>
            <a:endParaRPr lang="en-US" altLang="en-US"/>
          </a:p>
        </p:txBody>
      </p:sp>
      <p:sp>
        <p:nvSpPr>
          <p:cNvPr id="83970" name="Rectangle 2"/>
          <p:cNvSpPr>
            <a:spLocks noRot="1" noChangeArrowheads="1" noTextEdit="1"/>
          </p:cNvSpPr>
          <p:nvPr>
            <p:ph type="sldImg"/>
          </p:nvPr>
        </p:nvSpPr>
        <p:spPr>
          <a:ln/>
        </p:spPr>
      </p:sp>
      <p:sp>
        <p:nvSpPr>
          <p:cNvPr id="839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83005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47C251-A1AD-4396-8EA0-9C318EEF55D1}" type="slidenum">
              <a:rPr lang="en-US" altLang="en-US"/>
              <a:pPr/>
              <a:t>14</a:t>
            </a:fld>
            <a:endParaRPr lang="en-US" altLang="en-US"/>
          </a:p>
        </p:txBody>
      </p:sp>
      <p:sp>
        <p:nvSpPr>
          <p:cNvPr id="218114" name="Rectangle 2"/>
          <p:cNvSpPr>
            <a:spLocks noRo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08373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665E25-8413-4193-A329-61E38B6F9916}" type="slidenum">
              <a:rPr lang="en-US" altLang="en-US"/>
              <a:pPr/>
              <a:t>15</a:t>
            </a:fld>
            <a:endParaRPr lang="en-US" altLang="en-US"/>
          </a:p>
        </p:txBody>
      </p:sp>
      <p:sp>
        <p:nvSpPr>
          <p:cNvPr id="220162" name="Rectangle 2"/>
          <p:cNvSpPr>
            <a:spLocks noRo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02779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743D97-69B1-45F4-9746-583CDF2AF198}" type="slidenum">
              <a:rPr lang="en-US" altLang="en-US"/>
              <a:pPr/>
              <a:t>16</a:t>
            </a:fld>
            <a:endParaRPr lang="en-US" altLang="en-US"/>
          </a:p>
        </p:txBody>
      </p:sp>
      <p:sp>
        <p:nvSpPr>
          <p:cNvPr id="80898" name="Rectangle 2"/>
          <p:cNvSpPr>
            <a:spLocks noRot="1" noChangeArrowheads="1" noTextEdit="1"/>
          </p:cNvSpPr>
          <p:nvPr>
            <p:ph type="sldImg"/>
          </p:nvPr>
        </p:nvSpPr>
        <p:spPr>
          <a:ln/>
        </p:spPr>
      </p:sp>
      <p:sp>
        <p:nvSpPr>
          <p:cNvPr id="808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569228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239E37-BD86-4984-B65D-96EFC9911F10}" type="slidenum">
              <a:rPr lang="en-US" altLang="en-US"/>
              <a:pPr/>
              <a:t>17</a:t>
            </a:fld>
            <a:endParaRPr lang="en-US" altLang="en-US"/>
          </a:p>
        </p:txBody>
      </p:sp>
      <p:sp>
        <p:nvSpPr>
          <p:cNvPr id="81922" name="Rectangle 2"/>
          <p:cNvSpPr>
            <a:spLocks noRot="1" noChangeArrowheads="1" noTextEdit="1"/>
          </p:cNvSpPr>
          <p:nvPr>
            <p:ph type="sldImg"/>
          </p:nvPr>
        </p:nvSpPr>
        <p:spPr>
          <a:ln/>
        </p:spPr>
      </p:sp>
      <p:sp>
        <p:nvSpPr>
          <p:cNvPr id="819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215709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4AD73BA-2C6A-4549-82AC-9E99A97AAF8D}" type="slidenum">
              <a:rPr lang="en-US" altLang="en-US"/>
              <a:pPr/>
              <a:t>18</a:t>
            </a:fld>
            <a:endParaRPr lang="en-US" altLang="en-US"/>
          </a:p>
        </p:txBody>
      </p:sp>
      <p:sp>
        <p:nvSpPr>
          <p:cNvPr id="224258" name="Rectangle 2"/>
          <p:cNvSpPr>
            <a:spLocks noRo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418402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A6349A-F83D-4EC9-81C6-157C3E99BD71}" type="slidenum">
              <a:rPr lang="en-US" altLang="en-US"/>
              <a:pPr/>
              <a:t>19</a:t>
            </a:fld>
            <a:endParaRPr lang="en-US" altLang="en-US"/>
          </a:p>
        </p:txBody>
      </p:sp>
      <p:sp>
        <p:nvSpPr>
          <p:cNvPr id="226306" name="Rectangle 2"/>
          <p:cNvSpPr>
            <a:spLocks noRo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93802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016727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1E4A6D-1E3C-4645-B7C0-A2F255ECC202}" type="slidenum">
              <a:rPr lang="en-US" altLang="en-US"/>
              <a:pPr/>
              <a:t>20</a:t>
            </a:fld>
            <a:endParaRPr lang="en-US" altLang="en-US"/>
          </a:p>
        </p:txBody>
      </p:sp>
      <p:sp>
        <p:nvSpPr>
          <p:cNvPr id="84994" name="Rectangle 2"/>
          <p:cNvSpPr>
            <a:spLocks noRo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800655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3163E6-C356-4FE6-9627-34E0BCB58E90}" type="slidenum">
              <a:rPr lang="en-US" altLang="en-US"/>
              <a:pPr/>
              <a:t>21</a:t>
            </a:fld>
            <a:endParaRPr lang="en-US" altLang="en-US"/>
          </a:p>
        </p:txBody>
      </p:sp>
      <p:sp>
        <p:nvSpPr>
          <p:cNvPr id="86018" name="Rectangle 2"/>
          <p:cNvSpPr>
            <a:spLocks noRot="1" noChangeArrowheads="1" noTextEdit="1"/>
          </p:cNvSpPr>
          <p:nvPr>
            <p:ph type="sldImg"/>
          </p:nvPr>
        </p:nvSpPr>
        <p:spPr>
          <a:ln/>
        </p:spPr>
      </p:sp>
      <p:sp>
        <p:nvSpPr>
          <p:cNvPr id="860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11326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28612D-D048-491D-838F-2FE3796C6991}" type="slidenum">
              <a:rPr lang="en-US" altLang="en-US"/>
              <a:pPr/>
              <a:t>22</a:t>
            </a:fld>
            <a:endParaRPr lang="en-US" altLang="en-US"/>
          </a:p>
        </p:txBody>
      </p:sp>
      <p:sp>
        <p:nvSpPr>
          <p:cNvPr id="273410" name="Rectangle 2"/>
          <p:cNvSpPr>
            <a:spLocks noRot="1" noChangeArrowheads="1" noTextEdit="1"/>
          </p:cNvSpPr>
          <p:nvPr>
            <p:ph type="sldImg"/>
          </p:nvPr>
        </p:nvSpPr>
        <p:spPr>
          <a:ln/>
        </p:spPr>
      </p:sp>
      <p:sp>
        <p:nvSpPr>
          <p:cNvPr id="2734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172949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E9C631-C80E-49D6-883C-F03111427C54}" type="slidenum">
              <a:rPr lang="en-US" altLang="en-US"/>
              <a:pPr/>
              <a:t>23</a:t>
            </a:fld>
            <a:endParaRPr lang="en-US" altLang="en-US"/>
          </a:p>
        </p:txBody>
      </p:sp>
      <p:sp>
        <p:nvSpPr>
          <p:cNvPr id="275458" name="Rectangle 2"/>
          <p:cNvSpPr>
            <a:spLocks noRot="1" noChangeArrowheads="1" noTextEdit="1"/>
          </p:cNvSpPr>
          <p:nvPr>
            <p:ph type="sldImg"/>
          </p:nvPr>
        </p:nvSpPr>
        <p:spPr>
          <a:ln/>
        </p:spPr>
      </p:sp>
      <p:sp>
        <p:nvSpPr>
          <p:cNvPr id="27545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29116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E98942-FFBE-412D-A665-7CC1A647B0A1}" type="slidenum">
              <a:rPr lang="en-US" altLang="en-US"/>
              <a:pPr/>
              <a:t>24</a:t>
            </a:fld>
            <a:endParaRPr lang="en-US" altLang="en-US"/>
          </a:p>
        </p:txBody>
      </p:sp>
      <p:sp>
        <p:nvSpPr>
          <p:cNvPr id="87042" name="Rectangle 2"/>
          <p:cNvSpPr>
            <a:spLocks noRot="1" noChangeArrowheads="1" noTextEdit="1"/>
          </p:cNvSpPr>
          <p:nvPr>
            <p:ph type="sldImg"/>
          </p:nvPr>
        </p:nvSpPr>
        <p:spPr>
          <a:ln/>
        </p:spPr>
      </p:sp>
      <p:sp>
        <p:nvSpPr>
          <p:cNvPr id="870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73104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3C9E8B-134E-4E6A-A9B2-5B45B8C6F9B2}" type="slidenum">
              <a:rPr lang="en-US" altLang="en-US"/>
              <a:pPr/>
              <a:t>25</a:t>
            </a:fld>
            <a:endParaRPr lang="en-US" altLang="en-US"/>
          </a:p>
        </p:txBody>
      </p:sp>
      <p:sp>
        <p:nvSpPr>
          <p:cNvPr id="230402" name="Rectangle 2"/>
          <p:cNvSpPr>
            <a:spLocks noRot="1" noChangeArrowheads="1" noTextEdit="1"/>
          </p:cNvSpPr>
          <p:nvPr>
            <p:ph type="sldImg"/>
          </p:nvPr>
        </p:nvSpPr>
        <p:spPr>
          <a:ln/>
        </p:spPr>
      </p:sp>
      <p:sp>
        <p:nvSpPr>
          <p:cNvPr id="2304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644639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FFDCB9C-FBE8-4A1C-8768-EC888CB18282}" type="slidenum">
              <a:rPr lang="en-US" altLang="en-US"/>
              <a:pPr/>
              <a:t>26</a:t>
            </a:fld>
            <a:endParaRPr lang="en-US" altLang="en-US"/>
          </a:p>
        </p:txBody>
      </p:sp>
      <p:sp>
        <p:nvSpPr>
          <p:cNvPr id="232450" name="Rectangle 2"/>
          <p:cNvSpPr>
            <a:spLocks noRot="1" noChangeArrowheads="1" noTextEdit="1"/>
          </p:cNvSpPr>
          <p:nvPr>
            <p:ph type="sldImg"/>
          </p:nvPr>
        </p:nvSpPr>
        <p:spPr>
          <a:ln/>
        </p:spPr>
      </p:sp>
      <p:sp>
        <p:nvSpPr>
          <p:cNvPr id="2324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052330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254A72-A3E5-4B0A-9096-D37315243F3A}" type="slidenum">
              <a:rPr lang="en-US" altLang="en-US"/>
              <a:pPr/>
              <a:t>27</a:t>
            </a:fld>
            <a:endParaRPr lang="en-US" altLang="en-US"/>
          </a:p>
        </p:txBody>
      </p:sp>
      <p:sp>
        <p:nvSpPr>
          <p:cNvPr id="227330" name="Rectangle 2"/>
          <p:cNvSpPr>
            <a:spLocks noRo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491715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8F550C-5037-4316-AF78-6C694B1A80FB}" type="slidenum">
              <a:rPr lang="en-US" altLang="en-US"/>
              <a:pPr/>
              <a:t>28</a:t>
            </a:fld>
            <a:endParaRPr lang="en-US" altLang="en-US"/>
          </a:p>
        </p:txBody>
      </p:sp>
      <p:sp>
        <p:nvSpPr>
          <p:cNvPr id="228354" name="Rectangle 2"/>
          <p:cNvSpPr>
            <a:spLocks noRot="1" noChangeArrowheads="1" noTextEdit="1"/>
          </p:cNvSpPr>
          <p:nvPr>
            <p:ph type="sldImg"/>
          </p:nvPr>
        </p:nvSpPr>
        <p:spPr>
          <a:ln/>
        </p:spPr>
      </p:sp>
      <p:sp>
        <p:nvSpPr>
          <p:cNvPr id="2283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765163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2B9203-AE6E-4F31-8C47-E90C00A5F5A2}" type="slidenum">
              <a:rPr lang="en-US" altLang="en-US"/>
              <a:pPr/>
              <a:t>29</a:t>
            </a:fld>
            <a:endParaRPr lang="en-US" altLang="en-US"/>
          </a:p>
        </p:txBody>
      </p:sp>
      <p:sp>
        <p:nvSpPr>
          <p:cNvPr id="236546" name="Rectangle 2"/>
          <p:cNvSpPr>
            <a:spLocks noRot="1" noChangeArrowheads="1" noTextEdit="1"/>
          </p:cNvSpPr>
          <p:nvPr>
            <p:ph type="sldImg"/>
          </p:nvPr>
        </p:nvSpPr>
        <p:spPr>
          <a:ln/>
        </p:spPr>
      </p:sp>
      <p:sp>
        <p:nvSpPr>
          <p:cNvPr id="2365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129033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3233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D74181-1E7B-4D15-983D-EC065F492C6A}" type="slidenum">
              <a:rPr lang="en-US" altLang="en-US"/>
              <a:pPr/>
              <a:t>30</a:t>
            </a:fld>
            <a:endParaRPr lang="en-US" altLang="en-US"/>
          </a:p>
        </p:txBody>
      </p:sp>
      <p:sp>
        <p:nvSpPr>
          <p:cNvPr id="238594" name="Rectangle 2"/>
          <p:cNvSpPr>
            <a:spLocks noRot="1" noChangeArrowheads="1" noTextEdit="1"/>
          </p:cNvSpPr>
          <p:nvPr>
            <p:ph type="sldImg"/>
          </p:nvPr>
        </p:nvSpPr>
        <p:spPr>
          <a:ln/>
        </p:spPr>
      </p:sp>
      <p:sp>
        <p:nvSpPr>
          <p:cNvPr id="2385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43586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37075C-57D5-4AB1-89E0-1352712BF889}" type="slidenum">
              <a:rPr lang="en-US" altLang="en-US"/>
              <a:pPr/>
              <a:t>31</a:t>
            </a:fld>
            <a:endParaRPr lang="en-US" altLang="en-US"/>
          </a:p>
        </p:txBody>
      </p:sp>
      <p:sp>
        <p:nvSpPr>
          <p:cNvPr id="240642" name="Rectangle 2"/>
          <p:cNvSpPr>
            <a:spLocks noRot="1" noChangeArrowheads="1" noTextEdit="1"/>
          </p:cNvSpPr>
          <p:nvPr>
            <p:ph type="sldImg"/>
          </p:nvPr>
        </p:nvSpPr>
        <p:spPr>
          <a:ln/>
        </p:spPr>
      </p:sp>
      <p:sp>
        <p:nvSpPr>
          <p:cNvPr id="24064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48797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A7EA188-5905-42E7-994F-2E40ECB64DE7}" type="slidenum">
              <a:rPr lang="en-US" altLang="en-US"/>
              <a:pPr/>
              <a:t>32</a:t>
            </a:fld>
            <a:endParaRPr lang="en-US" altLang="en-US"/>
          </a:p>
        </p:txBody>
      </p:sp>
      <p:sp>
        <p:nvSpPr>
          <p:cNvPr id="242690" name="Rectangle 2"/>
          <p:cNvSpPr>
            <a:spLocks noRot="1" noChangeArrowheads="1" noTextEdit="1"/>
          </p:cNvSpPr>
          <p:nvPr>
            <p:ph type="sldImg"/>
          </p:nvPr>
        </p:nvSpPr>
        <p:spPr>
          <a:ln/>
        </p:spPr>
      </p:sp>
      <p:sp>
        <p:nvSpPr>
          <p:cNvPr id="2426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89222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439CC0-6AE0-451C-8F3D-1D57D1C5CBE2}" type="slidenum">
              <a:rPr lang="en-US" altLang="en-US"/>
              <a:pPr/>
              <a:t>33</a:t>
            </a:fld>
            <a:endParaRPr lang="en-US" altLang="en-US"/>
          </a:p>
        </p:txBody>
      </p:sp>
      <p:sp>
        <p:nvSpPr>
          <p:cNvPr id="234498" name="Rectangle 2"/>
          <p:cNvSpPr>
            <a:spLocks noRot="1" noChangeArrowheads="1" noTextEdit="1"/>
          </p:cNvSpPr>
          <p:nvPr>
            <p:ph type="sldImg"/>
          </p:nvPr>
        </p:nvSpPr>
        <p:spPr>
          <a:ln/>
        </p:spPr>
      </p:sp>
      <p:sp>
        <p:nvSpPr>
          <p:cNvPr id="2344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134946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AD6C47-F1E0-4CDF-9F06-27A0CB23222F}" type="slidenum">
              <a:rPr lang="en-US" altLang="en-US"/>
              <a:pPr/>
              <a:t>34</a:t>
            </a:fld>
            <a:endParaRPr lang="en-US" altLang="en-US"/>
          </a:p>
        </p:txBody>
      </p:sp>
      <p:sp>
        <p:nvSpPr>
          <p:cNvPr id="233474" name="Rectangle 2"/>
          <p:cNvSpPr>
            <a:spLocks noRot="1" noChangeArrowheads="1" noTextEdit="1"/>
          </p:cNvSpPr>
          <p:nvPr>
            <p:ph type="sldImg"/>
          </p:nvPr>
        </p:nvSpPr>
        <p:spPr>
          <a:ln/>
        </p:spPr>
      </p:sp>
      <p:sp>
        <p:nvSpPr>
          <p:cNvPr id="2334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29068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059104-D72F-4B6B-A7F0-CFCF89D34821}" type="slidenum">
              <a:rPr lang="en-US" altLang="en-US"/>
              <a:pPr/>
              <a:t>35</a:t>
            </a:fld>
            <a:endParaRPr lang="en-US" altLang="en-US"/>
          </a:p>
        </p:txBody>
      </p:sp>
      <p:sp>
        <p:nvSpPr>
          <p:cNvPr id="244738" name="Rectangle 2"/>
          <p:cNvSpPr>
            <a:spLocks noRot="1" noChangeArrowheads="1" noTextEdit="1"/>
          </p:cNvSpPr>
          <p:nvPr>
            <p:ph type="sldImg"/>
          </p:nvPr>
        </p:nvSpPr>
        <p:spPr>
          <a:ln/>
        </p:spPr>
      </p:sp>
      <p:sp>
        <p:nvSpPr>
          <p:cNvPr id="24473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9034264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9841C0-23F3-47FC-8F6B-288D86210A29}" type="slidenum">
              <a:rPr lang="en-US" altLang="en-US"/>
              <a:pPr/>
              <a:t>36</a:t>
            </a:fld>
            <a:endParaRPr lang="en-US" altLang="en-US"/>
          </a:p>
        </p:txBody>
      </p:sp>
      <p:sp>
        <p:nvSpPr>
          <p:cNvPr id="246786" name="Rectangle 2"/>
          <p:cNvSpPr>
            <a:spLocks noRot="1" noChangeArrowheads="1" noTextEdit="1"/>
          </p:cNvSpPr>
          <p:nvPr>
            <p:ph type="sldImg"/>
          </p:nvPr>
        </p:nvSpPr>
        <p:spPr>
          <a:ln/>
        </p:spPr>
      </p:sp>
      <p:sp>
        <p:nvSpPr>
          <p:cNvPr id="24678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8638961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8B67E2-1636-49EE-B183-DA7874986C7D}" type="slidenum">
              <a:rPr lang="en-US" altLang="en-US"/>
              <a:pPr/>
              <a:t>37</a:t>
            </a:fld>
            <a:endParaRPr lang="en-US" altLang="en-US"/>
          </a:p>
        </p:txBody>
      </p:sp>
      <p:sp>
        <p:nvSpPr>
          <p:cNvPr id="247810" name="Rectangle 2"/>
          <p:cNvSpPr>
            <a:spLocks noRo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3593683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08D2A9-D80F-4AB9-9379-FBF1C487CD33}" type="slidenum">
              <a:rPr lang="en-US" altLang="en-US"/>
              <a:pPr/>
              <a:t>38</a:t>
            </a:fld>
            <a:endParaRPr lang="en-US" altLang="en-US"/>
          </a:p>
        </p:txBody>
      </p:sp>
      <p:sp>
        <p:nvSpPr>
          <p:cNvPr id="250882" name="Rectangle 2"/>
          <p:cNvSpPr>
            <a:spLocks noRot="1" noChangeArrowheads="1" noTextEdit="1"/>
          </p:cNvSpPr>
          <p:nvPr>
            <p:ph type="sldImg"/>
          </p:nvPr>
        </p:nvSpPr>
        <p:spPr>
          <a:ln/>
        </p:spPr>
      </p:sp>
      <p:sp>
        <p:nvSpPr>
          <p:cNvPr id="25088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467721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EE6892-8A53-4455-9F20-82A417F1F936}" type="slidenum">
              <a:rPr lang="en-US" altLang="en-US"/>
              <a:pPr/>
              <a:t>39</a:t>
            </a:fld>
            <a:endParaRPr lang="en-US" altLang="en-US"/>
          </a:p>
        </p:txBody>
      </p:sp>
      <p:sp>
        <p:nvSpPr>
          <p:cNvPr id="248834" name="Rectangle 2"/>
          <p:cNvSpPr>
            <a:spLocks noRot="1" noChangeArrowheads="1" noTextEdit="1"/>
          </p:cNvSpPr>
          <p:nvPr>
            <p:ph type="sldImg"/>
          </p:nvPr>
        </p:nvSpPr>
        <p:spPr>
          <a:ln/>
        </p:spPr>
      </p:sp>
      <p:sp>
        <p:nvSpPr>
          <p:cNvPr id="24883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53671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d2dbae71f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g8d2dbae71f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9307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1F7FD2-90F3-4F53-B286-6F5BB2F1C89C}" type="slidenum">
              <a:rPr lang="en-US" altLang="en-US"/>
              <a:pPr/>
              <a:t>40</a:t>
            </a:fld>
            <a:endParaRPr lang="en-US" altLang="en-US"/>
          </a:p>
        </p:txBody>
      </p:sp>
      <p:sp>
        <p:nvSpPr>
          <p:cNvPr id="256002" name="Rectangle 2"/>
          <p:cNvSpPr>
            <a:spLocks noRot="1" noChangeArrowheads="1" noTextEdit="1"/>
          </p:cNvSpPr>
          <p:nvPr>
            <p:ph type="sldImg"/>
          </p:nvPr>
        </p:nvSpPr>
        <p:spPr>
          <a:ln/>
        </p:spPr>
      </p:sp>
      <p:sp>
        <p:nvSpPr>
          <p:cNvPr id="2560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176918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8D6580-7BEC-4C61-88FD-8B6A486E70C7}" type="slidenum">
              <a:rPr lang="en-US" altLang="en-US"/>
              <a:pPr/>
              <a:t>41</a:t>
            </a:fld>
            <a:endParaRPr lang="en-US" altLang="en-US"/>
          </a:p>
        </p:txBody>
      </p:sp>
      <p:sp>
        <p:nvSpPr>
          <p:cNvPr id="251906" name="Rectangle 2"/>
          <p:cNvSpPr>
            <a:spLocks noRot="1" noChangeArrowheads="1" noTextEdit="1"/>
          </p:cNvSpPr>
          <p:nvPr>
            <p:ph type="sldImg"/>
          </p:nvPr>
        </p:nvSpPr>
        <p:spPr>
          <a:ln/>
        </p:spPr>
      </p:sp>
      <p:sp>
        <p:nvSpPr>
          <p:cNvPr id="2519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6406433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734F9D-8B14-4B4B-803E-A82AE3EB3109}" type="slidenum">
              <a:rPr lang="en-US" altLang="en-US"/>
              <a:pPr/>
              <a:t>42</a:t>
            </a:fld>
            <a:endParaRPr lang="en-US" altLang="en-US"/>
          </a:p>
        </p:txBody>
      </p:sp>
      <p:sp>
        <p:nvSpPr>
          <p:cNvPr id="258050" name="Rectangle 2"/>
          <p:cNvSpPr>
            <a:spLocks noRot="1" noChangeArrowheads="1" noTextEdit="1"/>
          </p:cNvSpPr>
          <p:nvPr>
            <p:ph type="sldImg"/>
          </p:nvPr>
        </p:nvSpPr>
        <p:spPr>
          <a:ln/>
        </p:spPr>
      </p:sp>
      <p:sp>
        <p:nvSpPr>
          <p:cNvPr id="2580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61789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5E8C0A-074E-469D-AC62-81332A9DD61D}" type="slidenum">
              <a:rPr lang="en-US" altLang="en-US"/>
              <a:pPr/>
              <a:t>43</a:t>
            </a:fld>
            <a:endParaRPr lang="en-US" altLang="en-US"/>
          </a:p>
        </p:txBody>
      </p:sp>
      <p:sp>
        <p:nvSpPr>
          <p:cNvPr id="253954" name="Rectangle 2"/>
          <p:cNvSpPr>
            <a:spLocks noRo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481381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83BA20-FE33-4F9C-BD40-DC060FBD0E10}" type="slidenum">
              <a:rPr lang="en-US" altLang="en-US"/>
              <a:pPr/>
              <a:t>44</a:t>
            </a:fld>
            <a:endParaRPr lang="en-US" altLang="en-US"/>
          </a:p>
        </p:txBody>
      </p:sp>
      <p:sp>
        <p:nvSpPr>
          <p:cNvPr id="259074" name="Rectangle 2"/>
          <p:cNvSpPr>
            <a:spLocks noRot="1" noChangeArrowheads="1" noTextEdit="1"/>
          </p:cNvSpPr>
          <p:nvPr>
            <p:ph type="sldImg"/>
          </p:nvPr>
        </p:nvSpPr>
        <p:spPr>
          <a:ln/>
        </p:spPr>
      </p:sp>
      <p:sp>
        <p:nvSpPr>
          <p:cNvPr id="25907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7251526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1C4667-15F9-4936-8CBE-713038683C9C}" type="slidenum">
              <a:rPr lang="en-US" altLang="en-US"/>
              <a:pPr/>
              <a:t>45</a:t>
            </a:fld>
            <a:endParaRPr lang="en-US" altLang="en-US"/>
          </a:p>
        </p:txBody>
      </p:sp>
      <p:sp>
        <p:nvSpPr>
          <p:cNvPr id="261122" name="Rectangle 2"/>
          <p:cNvSpPr>
            <a:spLocks noRot="1" noChangeArrowheads="1" noTextEdit="1"/>
          </p:cNvSpPr>
          <p:nvPr>
            <p:ph type="sldImg"/>
          </p:nvPr>
        </p:nvSpPr>
        <p:spPr>
          <a:ln/>
        </p:spPr>
      </p:sp>
      <p:sp>
        <p:nvSpPr>
          <p:cNvPr id="2611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3643116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B3994E-E584-4968-9A55-7765FFC6CBB2}" type="slidenum">
              <a:rPr lang="en-US" altLang="en-US"/>
              <a:pPr/>
              <a:t>46</a:t>
            </a:fld>
            <a:endParaRPr lang="en-US" altLang="en-US"/>
          </a:p>
        </p:txBody>
      </p:sp>
      <p:sp>
        <p:nvSpPr>
          <p:cNvPr id="263170" name="Rectangle 2"/>
          <p:cNvSpPr>
            <a:spLocks noRot="1" noChangeArrowheads="1" noTextEdit="1"/>
          </p:cNvSpPr>
          <p:nvPr>
            <p:ph type="sldImg"/>
          </p:nvPr>
        </p:nvSpPr>
        <p:spPr>
          <a:ln/>
        </p:spPr>
      </p:sp>
      <p:sp>
        <p:nvSpPr>
          <p:cNvPr id="26317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600812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d2dbae71f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g8d2dbae71f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0990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d2dbae71f_0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g8d2dbae71f_0_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274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d2dbae71f_0_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g8d2dbae71f_0_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1093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d2dbae71f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g8d2dbae71f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10410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d2dbae71f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g8d2dbae71f_0_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8918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d2dbae71f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8d2dbae71f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5738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d2dbae71f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g8d2dbae71f_0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6158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d2dbae71f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g8d2dbae71f_0_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51160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8d2dbae71f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g8d2dbae71f_0_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4591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8d2dbae71f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g8d2dbae71f_0_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33186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d2dbae71f_0_3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g8d2dbae71f_0_3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49989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d2dbae71f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8d2dbae71f_0_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25872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d2dbae71f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8d2dbae71f_0_1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17789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8d2dbae71f_0_3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8d2dbae71f_0_3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4284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d2dbae71f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g8d2dbae71f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21984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d2dbae71f_0_4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International Science Council - https://council.science/call-for-nominations-covidea/</a:t>
            </a:r>
            <a:endParaRPr/>
          </a:p>
        </p:txBody>
      </p:sp>
      <p:sp>
        <p:nvSpPr>
          <p:cNvPr id="187" name="Google Shape;187;g8d2dbae71f_0_4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664716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d2dbae71f_0_3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8d2dbae71f_0_3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63309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8d2dbae71f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8d2dbae71f_0_1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90569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8d2dbae71f_0_3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8d2dbae71f_0_3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03902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d2dbae71f_0_4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8d2dbae71f_0_4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2327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8d2dbae71f_0_4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g8d2dbae71f_0_4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58389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8d2dbae71f_0_3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8d2dbae71f_0_3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81408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8d2dbae71f_0_4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g8d2dbae71f_0_4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44014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8d2dbae71f_0_4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g8d2dbae71f_0_4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25060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d2dbae71f_0_4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g8d2dbae71f_0_4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6194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01198D-FCF6-4FA1-96C3-8B7D73CABDD0}" type="slidenum">
              <a:rPr lang="en-US" altLang="en-US"/>
              <a:pPr/>
              <a:t>7</a:t>
            </a:fld>
            <a:endParaRPr lang="en-US" altLang="en-US"/>
          </a:p>
        </p:txBody>
      </p:sp>
      <p:sp>
        <p:nvSpPr>
          <p:cNvPr id="82946" name="Rectangle 2"/>
          <p:cNvSpPr>
            <a:spLocks noRot="1" noChangeArrowheads="1" noTextEdit="1"/>
          </p:cNvSpPr>
          <p:nvPr>
            <p:ph type="sldImg"/>
          </p:nvPr>
        </p:nvSpPr>
        <p:spPr>
          <a:ln/>
        </p:spPr>
      </p:sp>
      <p:sp>
        <p:nvSpPr>
          <p:cNvPr id="8294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2301818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d2dbae71f_0_2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g8d2dbae71f_0_2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88204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8d2dbae71f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g8d2dbae71f_0_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84435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8d2dbae71f_0_1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8d2dbae71f_0_1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7142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d2dbae71f_0_1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8d2dbae71f_0_1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918659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8d2dbae71f_0_2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g8d2dbae71f_0_2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93765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d2dbae71f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g8d2dbae71f_0_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35205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8d2dbae71f_0_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8d2dbae71f_0_1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15815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d2dbae71f_0_1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8d2dbae71f_0_1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98729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8d2dbae71f_0_1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8d2dbae71f_0_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63602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8d2dbae71f_0_1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g8d2dbae71f_0_1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55263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320B0C-8EB0-44EC-8413-0326BC9DA7AA}" type="slidenum">
              <a:rPr lang="en-US" altLang="en-US"/>
              <a:pPr/>
              <a:t>8</a:t>
            </a:fld>
            <a:endParaRPr lang="en-US" altLang="en-US"/>
          </a:p>
        </p:txBody>
      </p:sp>
      <p:sp>
        <p:nvSpPr>
          <p:cNvPr id="265218" name="Rectangle 2"/>
          <p:cNvSpPr>
            <a:spLocks noRot="1" noChangeArrowheads="1" noTextEdit="1"/>
          </p:cNvSpPr>
          <p:nvPr>
            <p:ph type="sldImg"/>
          </p:nvPr>
        </p:nvSpPr>
        <p:spPr>
          <a:ln/>
        </p:spPr>
      </p:sp>
      <p:sp>
        <p:nvSpPr>
          <p:cNvPr id="26521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8111381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8d2dbae71f_0_2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8d2dbae71f_0_2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6763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8d2dbae71f_0_2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8d2dbae71f_0_2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62268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8d2dbae71f_0_2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g8d2dbae71f_0_2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42537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8d2dbae71f_0_2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g8d2dbae71f_0_2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873450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d2dbae71f_0_3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g8d2dbae71f_0_3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41466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8d2dbae71f_0_2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g8d2dbae71f_0_2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47414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d2dbae71f_0_2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g8d2dbae71f_0_2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34626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266FE4-D16B-441A-B19A-33A58979E530}" type="slidenum">
              <a:rPr lang="en-US" altLang="en-US"/>
              <a:pPr/>
              <a:t>9</a:t>
            </a:fld>
            <a:endParaRPr lang="en-US" altLang="en-US"/>
          </a:p>
        </p:txBody>
      </p:sp>
      <p:sp>
        <p:nvSpPr>
          <p:cNvPr id="267266" name="Rectangle 2"/>
          <p:cNvSpPr>
            <a:spLocks noRot="1" noChangeArrowheads="1" noTextEdit="1"/>
          </p:cNvSpPr>
          <p:nvPr>
            <p:ph type="sldImg"/>
          </p:nvPr>
        </p:nvSpPr>
        <p:spPr>
          <a:ln/>
        </p:spPr>
      </p:sp>
      <p:sp>
        <p:nvSpPr>
          <p:cNvPr id="26726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62921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endParaRPr lang="en-CA"/>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CA"/>
          </a:p>
        </p:txBody>
      </p:sp>
      <p:sp>
        <p:nvSpPr>
          <p:cNvPr id="6" name="Slide Number Placeholder 5"/>
          <p:cNvSpPr>
            <a:spLocks noGrp="1"/>
          </p:cNvSpPr>
          <p:nvPr>
            <p:ph type="sldNum" sz="quarter" idx="12"/>
          </p:nvPr>
        </p:nvSpPr>
        <p:spPr/>
        <p:txBody>
          <a:bodyPr/>
          <a:lstStyle>
            <a:lvl1pPr>
              <a:defRPr>
                <a:solidFill>
                  <a:srgbClr val="FFFFFF"/>
                </a:solidFill>
              </a:defRPr>
            </a:lvl1pPr>
          </a:lstStyle>
          <a:p>
            <a:pPr marL="0" lvl="0" indent="0" algn="r" rtl="0">
              <a:spcBef>
                <a:spcPts val="0"/>
              </a:spcBef>
              <a:spcAft>
                <a:spcPts val="0"/>
              </a:spcAft>
              <a:buNone/>
            </a:pPr>
            <a:fld id="{00000000-1234-1234-1234-123412341234}"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12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69181944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077240710"/>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498225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408499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655740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2346893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862613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984572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3533535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204121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endParaRPr lang="en-CA"/>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n-CA"/>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99308464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ftr="0" dt="0"/>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it.ubc.ca/services/email-voice-internet/mailing-list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s://feedly.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www.ispi-frc.org/newsletter/features/featurearticle_brenda.htm"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pixabay.com/users/gdj-1086657/"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6.xml"/><Relationship Id="rId1" Type="http://schemas.openxmlformats.org/officeDocument/2006/relationships/slideLayout" Target="../slideLayouts/slideLayout6.xml"/><Relationship Id="rId4" Type="http://schemas.openxmlformats.org/officeDocument/2006/relationships/hyperlink" Target="https://www.downes.ca/files/TandS_Relationship_SoL_Preprint.pdf"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s://www.wise-qatar.org/what-if-kindness-is-the-new-normal-a-call-to-re-imagine-the-purpose-of-education-in-the-post-covid-world/" TargetMode="External"/><Relationship Id="rId2" Type="http://schemas.openxmlformats.org/officeDocument/2006/relationships/notesSlide" Target="../notesSlides/notesSlide59.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hyperlink" Target="https://pixabay.com/users/gdj-1086657/" TargetMode="External"/><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hyperlink" Target="https://colab.plymouthcreate.net/ace/"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3.xml"/><Relationship Id="rId1" Type="http://schemas.openxmlformats.org/officeDocument/2006/relationships/slideLayout" Target="../slideLayouts/slideLayout6.xml"/><Relationship Id="rId4" Type="http://schemas.openxmlformats.org/officeDocument/2006/relationships/hyperlink" Target="https://jl4d.org/index.php/ejl4d/article/view/391/485"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doi.org/10.1002/tea.21465" TargetMode="External"/><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5.xml"/><Relationship Id="rId1" Type="http://schemas.openxmlformats.org/officeDocument/2006/relationships/slideLayout" Target="../slideLayouts/slideLayout6.xml"/><Relationship Id="rId5" Type="http://schemas.openxmlformats.org/officeDocument/2006/relationships/hyperlink" Target="https://www.nomanssky.com/" TargetMode="External"/><Relationship Id="rId4" Type="http://schemas.openxmlformats.org/officeDocument/2006/relationships/image" Target="../media/image42.png"/></Relationships>
</file>

<file path=ppt/slides/_rels/slide6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hyperlink" Target="https://www.bera.ac.uk/blog/the-thin-line-between-gaming-and-learnin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7.xml"/><Relationship Id="rId1" Type="http://schemas.openxmlformats.org/officeDocument/2006/relationships/slideLayout" Target="../slideLayouts/slideLayout6.xml"/><Relationship Id="rId6" Type="http://schemas.openxmlformats.org/officeDocument/2006/relationships/hyperlink" Target="https://mailchi.mp/american/july-2020?e=6eb0d07479" TargetMode="External"/><Relationship Id="rId5" Type="http://schemas.openxmlformats.org/officeDocument/2006/relationships/image" Target="../media/image45.png"/><Relationship Id="rId4" Type="http://schemas.openxmlformats.org/officeDocument/2006/relationships/hyperlink" Target="https://medium.com/planet4/co-design-of-the-challenges-the-design-critique-a096b46b3e13"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hyperlink" Target="https://www.downes.ca/post/69410" TargetMode="External"/><Relationship Id="rId4" Type="http://schemas.openxmlformats.org/officeDocument/2006/relationships/hyperlink" Target="https://halfanhour.blogspot.com/2019/04/on-connectivism-and-scale.html"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6.xml"/><Relationship Id="rId4" Type="http://schemas.openxmlformats.org/officeDocument/2006/relationships/hyperlink" Target="https://arxiv.org/pdf/1906.09208.pdf"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6.xml"/><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9.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hyperlink" Target="http://bit.ly/quicktechguide" TargetMode="External"/><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57.png"/></Relationships>
</file>

<file path=ppt/slides/_rels/slide8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hyperlink" Target="https://creately.com/"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3.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hyperlink" Target="https://www.ijoer.org/accessible-open-educational-resources-and-librarian-involvement/"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5.xml"/><Relationship Id="rId1" Type="http://schemas.openxmlformats.org/officeDocument/2006/relationships/slideLayout" Target="../slideLayouts/slideLayout6.xml"/><Relationship Id="rId4" Type="http://schemas.openxmlformats.org/officeDocument/2006/relationships/hyperlink" Target="https://blog.weareopen.coop/howto-create-an-architecture-of-participation-for-your-open-source-project-a38386c69fa5"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hyperlink" Target="https://www.downes.c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0"/>
          <p:cNvSpPr txBox="1">
            <a:spLocks noGrp="1"/>
          </p:cNvSpPr>
          <p:nvPr>
            <p:ph type="ctrTitle"/>
          </p:nvPr>
        </p:nvSpPr>
        <p:spPr>
          <a:prstGeom prst="rect">
            <a:avLst/>
          </a:prstGeom>
          <a:noFill/>
          <a:ln>
            <a:noFill/>
          </a:ln>
        </p:spPr>
        <p:txBody>
          <a:bodyPr spcFirstLastPara="1" wrap="square" lIns="91425" tIns="45700" rIns="91425" bIns="45700" anchor="ctr" anchorCtr="0">
            <a:noAutofit/>
          </a:bodyPr>
          <a:lstStyle/>
          <a:p>
            <a:pPr lvl="0" algn="l">
              <a:lnSpc>
                <a:spcPct val="70000"/>
              </a:lnSpc>
              <a:spcBef>
                <a:spcPts val="0"/>
              </a:spcBef>
              <a:buClr>
                <a:srgbClr val="009944"/>
              </a:buClr>
              <a:buSzPts val="6500"/>
            </a:pPr>
            <a:r>
              <a:rPr lang="en-CA" sz="4400" b="0" dirty="0" smtClean="0"/>
              <a:t>Personal  </a:t>
            </a:r>
            <a:r>
              <a:rPr lang="en-CA" sz="4400" b="0" dirty="0"/>
              <a:t>Learning: </a:t>
            </a:r>
            <a:r>
              <a:rPr lang="en-CA" sz="4400" b="0" dirty="0" smtClean="0"/>
              <a:t/>
            </a:r>
            <a:br>
              <a:rPr lang="en-CA" sz="4400" b="0" dirty="0" smtClean="0"/>
            </a:br>
            <a:r>
              <a:rPr lang="en-CA" sz="4400" b="0" dirty="0"/>
              <a:t/>
            </a:r>
            <a:br>
              <a:rPr lang="en-CA" sz="4400" b="0" dirty="0"/>
            </a:br>
            <a:r>
              <a:rPr lang="en-CA" sz="4400" b="0" dirty="0" smtClean="0"/>
              <a:t>Taking  Ownership  of </a:t>
            </a:r>
            <a:br>
              <a:rPr lang="en-CA" sz="4400" b="0" dirty="0" smtClean="0"/>
            </a:br>
            <a:r>
              <a:rPr lang="en-CA" sz="4400" b="0" dirty="0"/>
              <a:t/>
            </a:r>
            <a:br>
              <a:rPr lang="en-CA" sz="4400" b="0" dirty="0"/>
            </a:br>
            <a:r>
              <a:rPr lang="en-CA" sz="4400" b="0" dirty="0" smtClean="0"/>
              <a:t>Learning  Online</a:t>
            </a:r>
            <a:endParaRPr sz="4100" b="0" dirty="0">
              <a:latin typeface="Libre Franklin"/>
              <a:ea typeface="Libre Franklin"/>
              <a:cs typeface="Libre Franklin"/>
              <a:sym typeface="Libre Franklin"/>
            </a:endParaRPr>
          </a:p>
        </p:txBody>
      </p:sp>
      <p:sp>
        <p:nvSpPr>
          <p:cNvPr id="74" name="Google Shape;74;p10"/>
          <p:cNvSpPr txBox="1">
            <a:spLocks noGrp="1"/>
          </p:cNvSpPr>
          <p:nvPr>
            <p:ph type="subTitle" idx="1"/>
          </p:nvPr>
        </p:nvSpPr>
        <p:spPr>
          <a:xfrm>
            <a:off x="1037975" y="4211673"/>
            <a:ext cx="7648800" cy="1768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7F7F7F"/>
              </a:buClr>
              <a:buSzPts val="4000"/>
              <a:buNone/>
            </a:pPr>
            <a:r>
              <a:rPr lang="en-US" sz="2600" dirty="0"/>
              <a:t>Stephen Downes</a:t>
            </a:r>
            <a:endParaRPr sz="2600" dirty="0"/>
          </a:p>
          <a:p>
            <a:pPr marL="0" lvl="0" indent="0" algn="l" rtl="0">
              <a:spcBef>
                <a:spcPts val="0"/>
              </a:spcBef>
              <a:spcAft>
                <a:spcPts val="0"/>
              </a:spcAft>
              <a:buClr>
                <a:srgbClr val="7F7F7F"/>
              </a:buClr>
              <a:buSzPts val="4000"/>
              <a:buNone/>
            </a:pPr>
            <a:r>
              <a:rPr lang="en-US" sz="2600" dirty="0" smtClean="0"/>
              <a:t>August 27, </a:t>
            </a:r>
            <a:r>
              <a:rPr lang="en-US" sz="2600" dirty="0"/>
              <a:t>2020</a:t>
            </a:r>
            <a:endParaRPr sz="2600" dirty="0"/>
          </a:p>
          <a:p>
            <a:pPr marL="0" lvl="0" indent="0" algn="l" rtl="0">
              <a:spcBef>
                <a:spcPts val="0"/>
              </a:spcBef>
              <a:spcAft>
                <a:spcPts val="0"/>
              </a:spcAft>
              <a:buClr>
                <a:srgbClr val="7F7F7F"/>
              </a:buClr>
              <a:buSzPts val="4000"/>
              <a:buNone/>
            </a:pPr>
            <a:r>
              <a:rPr lang="en-US" sz="1700" dirty="0"/>
              <a:t>                                                         https://</a:t>
            </a:r>
            <a:r>
              <a:rPr lang="en-US" sz="1700" dirty="0" smtClean="0"/>
              <a:t>www.downes.ca/presentation/525</a:t>
            </a:r>
            <a:endParaRPr sz="17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ChangeArrowheads="1"/>
          </p:cNvSpPr>
          <p:nvPr/>
        </p:nvSpPr>
        <p:spPr bwMode="auto">
          <a:xfrm>
            <a:off x="2667000" y="822960"/>
            <a:ext cx="6019800" cy="580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500" kern="1200" dirty="0">
                <a:solidFill>
                  <a:schemeClr val="accent1"/>
                </a:solidFill>
                <a:latin typeface="Libre Franklin"/>
                <a:ea typeface="Libre Franklin"/>
                <a:cs typeface="Libre Franklin"/>
              </a:rPr>
              <a:t>Interaction:</a:t>
            </a:r>
          </a:p>
          <a:p>
            <a:pPr eaLnBrk="1" hangingPunct="1">
              <a:spcBef>
                <a:spcPct val="65000"/>
              </a:spcBef>
              <a:buFontTx/>
              <a:buNone/>
            </a:pPr>
            <a:endParaRPr lang="en-US" altLang="en-US" sz="2400" dirty="0">
              <a:solidFill>
                <a:srgbClr val="008000"/>
              </a:solidFill>
            </a:endParaRPr>
          </a:p>
          <a:p>
            <a:pPr eaLnBrk="1" hangingPunct="1">
              <a:spcBef>
                <a:spcPct val="65000"/>
              </a:spcBef>
              <a:buFontTx/>
              <a:buNone/>
            </a:pPr>
            <a:endParaRPr lang="en-US" altLang="en-US" sz="2400" dirty="0"/>
          </a:p>
          <a:p>
            <a:pPr eaLnBrk="1" hangingPunct="1">
              <a:spcBef>
                <a:spcPct val="65000"/>
              </a:spcBef>
              <a:buFontTx/>
              <a:buNone/>
            </a:pPr>
            <a:endParaRPr lang="en-US" altLang="en-US" sz="2400" dirty="0"/>
          </a:p>
          <a:p>
            <a:pPr eaLnBrk="1" hangingPunct="1">
              <a:spcBef>
                <a:spcPct val="65000"/>
              </a:spcBef>
            </a:pPr>
            <a:r>
              <a:rPr lang="en-US" altLang="en-US" sz="2000" i="1" u="sng" dirty="0"/>
              <a:t>Why do we want it?</a:t>
            </a:r>
          </a:p>
          <a:p>
            <a:pPr lvl="1" eaLnBrk="1" hangingPunct="1">
              <a:spcBef>
                <a:spcPct val="65000"/>
              </a:spcBef>
            </a:pPr>
            <a:r>
              <a:rPr lang="en-US" altLang="en-US" sz="2000" b="1" dirty="0"/>
              <a:t>Human contact … </a:t>
            </a:r>
            <a:r>
              <a:rPr lang="en-US" altLang="en-US" sz="2000" i="1" dirty="0"/>
              <a:t>talk to me…</a:t>
            </a:r>
            <a:endParaRPr lang="en-US" altLang="en-US" sz="2000" b="1" dirty="0"/>
          </a:p>
          <a:p>
            <a:pPr lvl="1" eaLnBrk="1" hangingPunct="1">
              <a:spcBef>
                <a:spcPct val="65000"/>
              </a:spcBef>
            </a:pPr>
            <a:r>
              <a:rPr lang="en-US" altLang="en-US" sz="2000" b="1" dirty="0"/>
              <a:t>Human content … </a:t>
            </a:r>
            <a:r>
              <a:rPr lang="en-US" altLang="en-US" sz="2000" i="1" dirty="0"/>
              <a:t>teach me…</a:t>
            </a:r>
            <a:endParaRPr lang="en-US" altLang="en-US" sz="2000" b="1" dirty="0"/>
          </a:p>
        </p:txBody>
      </p:sp>
      <p:sp>
        <p:nvSpPr>
          <p:cNvPr id="56325" name="Text Box 5"/>
          <p:cNvSpPr txBox="1">
            <a:spLocks noChangeArrowheads="1"/>
          </p:cNvSpPr>
          <p:nvPr/>
        </p:nvSpPr>
        <p:spPr bwMode="auto">
          <a:xfrm>
            <a:off x="2769524" y="1524000"/>
            <a:ext cx="5257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rgbClr val="660033"/>
                </a:solidFill>
              </a:rPr>
              <a:t>“… the capacity to communicate with other people interested in the same topic or using the same online resource.”</a:t>
            </a:r>
          </a:p>
        </p:txBody>
      </p:sp>
      <p:pic>
        <p:nvPicPr>
          <p:cNvPr id="563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17145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555027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2" name="Rectangle 4"/>
          <p:cNvSpPr>
            <a:spLocks noChangeArrowheads="1"/>
          </p:cNvSpPr>
          <p:nvPr/>
        </p:nvSpPr>
        <p:spPr bwMode="auto">
          <a:xfrm>
            <a:off x="304800" y="1205344"/>
            <a:ext cx="8458200" cy="511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500" kern="1200" dirty="0">
                <a:solidFill>
                  <a:schemeClr val="accent1"/>
                </a:solidFill>
                <a:latin typeface="Libre Franklin"/>
                <a:ea typeface="Libre Franklin"/>
                <a:cs typeface="Libre Franklin"/>
              </a:rPr>
              <a:t>Interaction: How to Get It</a:t>
            </a:r>
          </a:p>
          <a:p>
            <a:pPr eaLnBrk="1" hangingPunct="1">
              <a:spcBef>
                <a:spcPct val="65000"/>
              </a:spcBef>
            </a:pPr>
            <a:r>
              <a:rPr lang="en-US" altLang="en-US" sz="2400" dirty="0"/>
              <a:t>You cannot depend on  traditional learning for interactivity…</a:t>
            </a:r>
          </a:p>
          <a:p>
            <a:pPr lvl="1" eaLnBrk="1" hangingPunct="1">
              <a:spcBef>
                <a:spcPct val="65000"/>
              </a:spcBef>
            </a:pPr>
            <a:r>
              <a:rPr lang="en-US" altLang="en-US" sz="1800" dirty="0"/>
              <a:t>Most learning based on the broadcast model</a:t>
            </a:r>
          </a:p>
          <a:p>
            <a:pPr lvl="1" eaLnBrk="1" hangingPunct="1">
              <a:spcBef>
                <a:spcPct val="65000"/>
              </a:spcBef>
            </a:pPr>
            <a:r>
              <a:rPr lang="en-US" altLang="en-US" sz="1800" dirty="0"/>
              <a:t>Most interactivity separated from learning</a:t>
            </a:r>
          </a:p>
        </p:txBody>
      </p:sp>
      <p:pic>
        <p:nvPicPr>
          <p:cNvPr id="2682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86200"/>
            <a:ext cx="3600450" cy="2700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591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0" name="Rectangle 4"/>
          <p:cNvSpPr>
            <a:spLocks noChangeArrowheads="1"/>
          </p:cNvSpPr>
          <p:nvPr/>
        </p:nvSpPr>
        <p:spPr bwMode="auto">
          <a:xfrm>
            <a:off x="304800" y="1496290"/>
            <a:ext cx="8458200" cy="4828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500" kern="1200" dirty="0">
                <a:solidFill>
                  <a:schemeClr val="accent1"/>
                </a:solidFill>
                <a:latin typeface="Libre Franklin"/>
                <a:ea typeface="Libre Franklin"/>
                <a:cs typeface="Libre Franklin"/>
              </a:rPr>
              <a:t>Interaction: How to Get It</a:t>
            </a:r>
          </a:p>
          <a:p>
            <a:pPr eaLnBrk="1" hangingPunct="1">
              <a:spcBef>
                <a:spcPct val="65000"/>
              </a:spcBef>
            </a:pPr>
            <a:r>
              <a:rPr lang="en-US" altLang="en-US" sz="2400" dirty="0"/>
              <a:t>Built your own interaction network</a:t>
            </a:r>
          </a:p>
          <a:p>
            <a:pPr lvl="1" eaLnBrk="1" hangingPunct="1">
              <a:spcBef>
                <a:spcPct val="65000"/>
              </a:spcBef>
            </a:pPr>
            <a:r>
              <a:rPr lang="en-US" altLang="en-US" sz="2000" dirty="0"/>
              <a:t>Place </a:t>
            </a:r>
            <a:r>
              <a:rPr lang="en-US" altLang="en-US" sz="2000" i="1" u="sng" dirty="0"/>
              <a:t>yourself</a:t>
            </a:r>
            <a:r>
              <a:rPr lang="en-US" altLang="en-US" sz="2000" dirty="0"/>
              <a:t>, not the content, at the </a:t>
            </a:r>
            <a:r>
              <a:rPr lang="en-US" altLang="en-US" sz="2000" dirty="0" err="1"/>
              <a:t>centre</a:t>
            </a:r>
            <a:endParaRPr lang="en-US" altLang="en-US" sz="2000" dirty="0"/>
          </a:p>
        </p:txBody>
      </p:sp>
      <p:pic>
        <p:nvPicPr>
          <p:cNvPr id="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76600"/>
            <a:ext cx="3333750"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78087" y="4239491"/>
            <a:ext cx="673331" cy="2410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dirty="0" smtClean="0"/>
              <a:t>YOU</a:t>
            </a:r>
            <a:endParaRPr lang="en-CA" dirty="0"/>
          </a:p>
        </p:txBody>
      </p:sp>
    </p:spTree>
    <p:extLst>
      <p:ext uri="{BB962C8B-B14F-4D97-AF65-F5344CB8AC3E}">
        <p14:creationId xmlns:p14="http://schemas.microsoft.com/office/powerpoint/2010/main" val="257858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7767" y="3616277"/>
            <a:ext cx="4837747" cy="2484869"/>
          </a:xfrm>
          <a:prstGeom prst="rect">
            <a:avLst/>
          </a:prstGeom>
        </p:spPr>
      </p:pic>
      <p:sp>
        <p:nvSpPr>
          <p:cNvPr id="60420" name="Rectangle 4"/>
          <p:cNvSpPr>
            <a:spLocks noChangeArrowheads="1"/>
          </p:cNvSpPr>
          <p:nvPr/>
        </p:nvSpPr>
        <p:spPr bwMode="auto">
          <a:xfrm>
            <a:off x="304800" y="1039090"/>
            <a:ext cx="8458200" cy="3228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500" kern="1200" dirty="0">
                <a:solidFill>
                  <a:schemeClr val="accent1"/>
                </a:solidFill>
                <a:latin typeface="Libre Franklin"/>
                <a:ea typeface="Libre Franklin"/>
                <a:cs typeface="Libre Franklin"/>
              </a:rPr>
              <a:t>Interaction: Your Personal Network</a:t>
            </a:r>
          </a:p>
          <a:p>
            <a:pPr eaLnBrk="1" hangingPunct="1">
              <a:spcBef>
                <a:spcPct val="65000"/>
              </a:spcBef>
            </a:pPr>
            <a:r>
              <a:rPr lang="en-US" altLang="en-US" sz="3300" dirty="0"/>
              <a:t>Email and mailing lists </a:t>
            </a:r>
            <a:endParaRPr lang="en-US" altLang="en-US" sz="3300" dirty="0" smtClean="0"/>
          </a:p>
          <a:p>
            <a:pPr lvl="1">
              <a:spcBef>
                <a:spcPct val="65000"/>
              </a:spcBef>
            </a:pPr>
            <a:r>
              <a:rPr lang="en-US" altLang="en-US" sz="2400" dirty="0" smtClean="0"/>
              <a:t>Google Groups</a:t>
            </a:r>
          </a:p>
          <a:p>
            <a:pPr lvl="1">
              <a:spcBef>
                <a:spcPct val="65000"/>
              </a:spcBef>
            </a:pPr>
            <a:r>
              <a:rPr lang="en-US" altLang="en-US" sz="2400" dirty="0" smtClean="0"/>
              <a:t>Institutional Lists</a:t>
            </a:r>
          </a:p>
        </p:txBody>
      </p:sp>
      <p:sp>
        <p:nvSpPr>
          <p:cNvPr id="2" name="Rectangle 1"/>
          <p:cNvSpPr/>
          <p:nvPr/>
        </p:nvSpPr>
        <p:spPr>
          <a:xfrm>
            <a:off x="1487979" y="3616277"/>
            <a:ext cx="5935286" cy="307777"/>
          </a:xfrm>
          <a:prstGeom prst="rect">
            <a:avLst/>
          </a:prstGeom>
        </p:spPr>
        <p:txBody>
          <a:bodyPr wrap="square">
            <a:spAutoFit/>
          </a:bodyPr>
          <a:lstStyle/>
          <a:p>
            <a:r>
              <a:rPr lang="en-CA" dirty="0">
                <a:hlinkClick r:id="rId4"/>
              </a:rPr>
              <a:t>https://</a:t>
            </a:r>
            <a:r>
              <a:rPr lang="en-CA" dirty="0" smtClean="0">
                <a:hlinkClick r:id="rId4"/>
              </a:rPr>
              <a:t>it.ubc.ca/services/email-voice-internet/mailing-lists</a:t>
            </a:r>
            <a:r>
              <a:rPr lang="en-CA" dirty="0" smtClean="0"/>
              <a:t> </a:t>
            </a:r>
            <a:endParaRPr lang="en-CA" dirty="0"/>
          </a:p>
        </p:txBody>
      </p:sp>
    </p:spTree>
    <p:extLst>
      <p:ext uri="{BB962C8B-B14F-4D97-AF65-F5344CB8AC3E}">
        <p14:creationId xmlns:p14="http://schemas.microsoft.com/office/powerpoint/2010/main" val="2715536394"/>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Rectangle 4"/>
          <p:cNvSpPr>
            <a:spLocks noChangeArrowheads="1"/>
          </p:cNvSpPr>
          <p:nvPr/>
        </p:nvSpPr>
        <p:spPr bwMode="auto">
          <a:xfrm>
            <a:off x="304800" y="1396538"/>
            <a:ext cx="8458200" cy="287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500" kern="1200" dirty="0">
                <a:solidFill>
                  <a:schemeClr val="accent1"/>
                </a:solidFill>
                <a:latin typeface="Libre Franklin"/>
                <a:ea typeface="Libre Franklin"/>
                <a:cs typeface="Libre Franklin"/>
              </a:rPr>
              <a:t>Interaction: Your Personal Network</a:t>
            </a:r>
          </a:p>
          <a:p>
            <a:pPr eaLnBrk="1" hangingPunct="1">
              <a:spcBef>
                <a:spcPct val="65000"/>
              </a:spcBef>
            </a:pPr>
            <a:r>
              <a:rPr lang="en-US" altLang="en-US" sz="3300" dirty="0" smtClean="0"/>
              <a:t>Blogging </a:t>
            </a:r>
            <a:r>
              <a:rPr lang="en-US" altLang="en-US" sz="3300" dirty="0"/>
              <a:t>– </a:t>
            </a:r>
            <a:r>
              <a:rPr lang="en-US" altLang="en-US" sz="2500" dirty="0"/>
              <a:t>reading your subscriptions, leaving comments, longer responses in your own </a:t>
            </a:r>
            <a:r>
              <a:rPr lang="en-US" altLang="en-US" sz="2500" dirty="0" smtClean="0"/>
              <a:t>blog</a:t>
            </a:r>
          </a:p>
          <a:p>
            <a:pPr lvl="1">
              <a:spcBef>
                <a:spcPct val="65000"/>
              </a:spcBef>
            </a:pPr>
            <a:r>
              <a:rPr lang="en-US" altLang="en-US" sz="2100" dirty="0" err="1" smtClean="0"/>
              <a:t>Wordpress</a:t>
            </a:r>
            <a:endParaRPr lang="en-US" altLang="en-US" sz="2100" dirty="0" smtClean="0"/>
          </a:p>
          <a:p>
            <a:pPr lvl="1">
              <a:spcBef>
                <a:spcPct val="65000"/>
              </a:spcBef>
            </a:pPr>
            <a:r>
              <a:rPr lang="en-US" altLang="en-US" sz="2100" dirty="0" err="1" smtClean="0"/>
              <a:t>Edublogs</a:t>
            </a:r>
            <a:endParaRPr lang="en-US" altLang="en-US" sz="2100" dirty="0" smtClean="0"/>
          </a:p>
          <a:p>
            <a:pPr lvl="1">
              <a:spcBef>
                <a:spcPct val="65000"/>
              </a:spcBef>
            </a:pPr>
            <a:r>
              <a:rPr lang="en-US" altLang="en-US" sz="2100" dirty="0" smtClean="0"/>
              <a:t>Blogger</a:t>
            </a:r>
            <a:endParaRPr lang="en-US" altLang="en-US" sz="2100" dirty="0"/>
          </a:p>
        </p:txBody>
      </p:sp>
    </p:spTree>
    <p:extLst>
      <p:ext uri="{BB962C8B-B14F-4D97-AF65-F5344CB8AC3E}">
        <p14:creationId xmlns:p14="http://schemas.microsoft.com/office/powerpoint/2010/main" val="34447594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40" name="Rectangle 4"/>
          <p:cNvSpPr>
            <a:spLocks noChangeArrowheads="1"/>
          </p:cNvSpPr>
          <p:nvPr/>
        </p:nvSpPr>
        <p:spPr bwMode="auto">
          <a:xfrm>
            <a:off x="304800" y="533400"/>
            <a:ext cx="84582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500" kern="1200" dirty="0">
                <a:solidFill>
                  <a:schemeClr val="accent1"/>
                </a:solidFill>
                <a:latin typeface="Libre Franklin"/>
                <a:ea typeface="Libre Franklin"/>
                <a:cs typeface="Libre Franklin"/>
              </a:rPr>
              <a:t>Interaction: Your Personal Network</a:t>
            </a:r>
          </a:p>
          <a:p>
            <a:pPr eaLnBrk="1" hangingPunct="1">
              <a:spcBef>
                <a:spcPct val="65000"/>
              </a:spcBef>
            </a:pPr>
            <a:r>
              <a:rPr lang="en-US" altLang="en-US" sz="2800" dirty="0"/>
              <a:t>Personal communication </a:t>
            </a:r>
            <a:r>
              <a:rPr lang="en-US" altLang="en-US" sz="3300" dirty="0"/>
              <a:t>– </a:t>
            </a:r>
            <a:r>
              <a:rPr lang="en-US" altLang="en-US" sz="2500" dirty="0"/>
              <a:t>instant messaging, </a:t>
            </a:r>
            <a:r>
              <a:rPr lang="en-US" altLang="en-US" sz="2500" dirty="0" smtClean="0"/>
              <a:t>Skype</a:t>
            </a:r>
          </a:p>
          <a:p>
            <a:pPr eaLnBrk="1" hangingPunct="1">
              <a:spcBef>
                <a:spcPct val="65000"/>
              </a:spcBef>
            </a:pPr>
            <a:r>
              <a:rPr lang="en-US" altLang="en-US" sz="2800" dirty="0" smtClean="0"/>
              <a:t>Social Networks – </a:t>
            </a:r>
            <a:r>
              <a:rPr lang="en-US" altLang="en-US" sz="2500" dirty="0" smtClean="0"/>
              <a:t>Twitter, Mastodon</a:t>
            </a:r>
          </a:p>
          <a:p>
            <a:pPr eaLnBrk="1" hangingPunct="1">
              <a:spcBef>
                <a:spcPct val="65000"/>
              </a:spcBef>
            </a:pPr>
            <a:r>
              <a:rPr lang="en-US" altLang="en-US" sz="2800" dirty="0" smtClean="0"/>
              <a:t>RSS</a:t>
            </a:r>
            <a:r>
              <a:rPr lang="en-US" altLang="en-US" sz="2500" dirty="0" smtClean="0"/>
              <a:t> – </a:t>
            </a:r>
            <a:r>
              <a:rPr lang="en-US" altLang="en-US" sz="2500" dirty="0" err="1" smtClean="0"/>
              <a:t>Feedly</a:t>
            </a:r>
            <a:endParaRPr lang="en-US" altLang="en-US" sz="2500" dirty="0"/>
          </a:p>
        </p:txBody>
      </p:sp>
      <p:sp>
        <p:nvSpPr>
          <p:cNvPr id="2" name="Rectangle 1"/>
          <p:cNvSpPr/>
          <p:nvPr/>
        </p:nvSpPr>
        <p:spPr>
          <a:xfrm>
            <a:off x="3778353" y="3275112"/>
            <a:ext cx="1636987" cy="307777"/>
          </a:xfrm>
          <a:prstGeom prst="rect">
            <a:avLst/>
          </a:prstGeom>
        </p:spPr>
        <p:txBody>
          <a:bodyPr wrap="none">
            <a:spAutoFit/>
          </a:bodyPr>
          <a:lstStyle/>
          <a:p>
            <a:r>
              <a:rPr lang="en-CA" dirty="0">
                <a:hlinkClick r:id="rId3"/>
              </a:rPr>
              <a:t>https://</a:t>
            </a:r>
            <a:r>
              <a:rPr lang="en-CA" dirty="0" smtClean="0">
                <a:hlinkClick r:id="rId3"/>
              </a:rPr>
              <a:t>feedly.com</a:t>
            </a:r>
            <a:r>
              <a:rPr lang="en-CA" dirty="0" smtClean="0"/>
              <a:t> </a:t>
            </a:r>
            <a:endParaRPr lang="en-CA" dirty="0"/>
          </a:p>
        </p:txBody>
      </p:sp>
      <p:pic>
        <p:nvPicPr>
          <p:cNvPr id="3" name="Picture 2"/>
          <p:cNvPicPr>
            <a:picLocks noChangeAspect="1"/>
          </p:cNvPicPr>
          <p:nvPr/>
        </p:nvPicPr>
        <p:blipFill>
          <a:blip r:embed="rId4"/>
          <a:stretch>
            <a:fillRect/>
          </a:stretch>
        </p:blipFill>
        <p:spPr>
          <a:xfrm>
            <a:off x="3778353" y="3880327"/>
            <a:ext cx="3507971" cy="1816845"/>
          </a:xfrm>
          <a:prstGeom prst="rect">
            <a:avLst/>
          </a:prstGeom>
        </p:spPr>
      </p:pic>
    </p:spTree>
    <p:extLst>
      <p:ext uri="{BB962C8B-B14F-4D97-AF65-F5344CB8AC3E}">
        <p14:creationId xmlns:p14="http://schemas.microsoft.com/office/powerpoint/2010/main" val="1621227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ChangeArrowheads="1"/>
          </p:cNvSpPr>
          <p:nvPr/>
        </p:nvSpPr>
        <p:spPr bwMode="auto">
          <a:xfrm>
            <a:off x="304800" y="1188720"/>
            <a:ext cx="5791200" cy="536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500" kern="1200" dirty="0">
                <a:solidFill>
                  <a:schemeClr val="accent1"/>
                </a:solidFill>
                <a:latin typeface="Libre Franklin"/>
                <a:ea typeface="Libre Franklin"/>
                <a:cs typeface="Libre Franklin"/>
              </a:rPr>
              <a:t>Interaction: Principles</a:t>
            </a:r>
          </a:p>
          <a:p>
            <a:pPr eaLnBrk="1" hangingPunct="1">
              <a:spcBef>
                <a:spcPct val="65000"/>
              </a:spcBef>
            </a:pPr>
            <a:r>
              <a:rPr lang="en-US" altLang="en-US" sz="2400" u="sng" dirty="0"/>
              <a:t>Pull</a:t>
            </a:r>
            <a:r>
              <a:rPr lang="en-US" altLang="en-US" sz="2400" dirty="0"/>
              <a:t> is better than </a:t>
            </a:r>
            <a:r>
              <a:rPr lang="en-US" altLang="en-US" sz="2400" u="sng" dirty="0"/>
              <a:t>push</a:t>
            </a:r>
            <a:r>
              <a:rPr lang="en-US" altLang="en-US" sz="2400" dirty="0"/>
              <a:t>…</a:t>
            </a:r>
          </a:p>
          <a:p>
            <a:pPr eaLnBrk="1" hangingPunct="1">
              <a:spcBef>
                <a:spcPct val="65000"/>
              </a:spcBef>
            </a:pPr>
            <a:r>
              <a:rPr lang="en-US" altLang="en-US" sz="2400" dirty="0"/>
              <a:t>Speak in your own (genuine) voice (and listen for authenticity)</a:t>
            </a:r>
          </a:p>
          <a:p>
            <a:pPr eaLnBrk="1" hangingPunct="1">
              <a:spcBef>
                <a:spcPct val="65000"/>
              </a:spcBef>
            </a:pPr>
            <a:r>
              <a:rPr lang="en-US" altLang="en-US" sz="2400" dirty="0"/>
              <a:t>Share your knowledge, your experiences, your opinions</a:t>
            </a:r>
          </a:p>
          <a:p>
            <a:pPr eaLnBrk="1" hangingPunct="1">
              <a:spcBef>
                <a:spcPct val="65000"/>
              </a:spcBef>
            </a:pPr>
            <a:r>
              <a:rPr lang="en-US" altLang="en-US" sz="2400" dirty="0"/>
              <a:t>Make it a habit and a priority</a:t>
            </a:r>
          </a:p>
        </p:txBody>
      </p:sp>
      <p:pic>
        <p:nvPicPr>
          <p:cNvPr id="614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1186" y="2980112"/>
            <a:ext cx="21717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018987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2" name="Rectangle 4"/>
          <p:cNvSpPr>
            <a:spLocks noChangeArrowheads="1"/>
          </p:cNvSpPr>
          <p:nvPr/>
        </p:nvSpPr>
        <p:spPr bwMode="auto">
          <a:xfrm>
            <a:off x="228600" y="1188720"/>
            <a:ext cx="6064135" cy="5669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500" kern="1200" dirty="0">
                <a:solidFill>
                  <a:schemeClr val="accent1"/>
                </a:solidFill>
                <a:latin typeface="Libre Franklin"/>
                <a:ea typeface="Libre Franklin"/>
                <a:cs typeface="Libre Franklin"/>
              </a:rPr>
              <a:t>Interaction: Guerilla Tactics</a:t>
            </a:r>
          </a:p>
          <a:p>
            <a:pPr eaLnBrk="1" hangingPunct="1">
              <a:spcBef>
                <a:spcPct val="65000"/>
              </a:spcBef>
            </a:pPr>
            <a:r>
              <a:rPr lang="en-US" altLang="en-US" sz="2800" dirty="0"/>
              <a:t>If interaction isn’t provided, create it…</a:t>
            </a:r>
          </a:p>
          <a:p>
            <a:pPr lvl="1" eaLnBrk="1" hangingPunct="1">
              <a:spcBef>
                <a:spcPct val="65000"/>
              </a:spcBef>
            </a:pPr>
            <a:r>
              <a:rPr lang="en-US" altLang="en-US" sz="2000" dirty="0" err="1"/>
              <a:t>Eg</a:t>
            </a:r>
            <a:r>
              <a:rPr lang="en-US" altLang="en-US" sz="2000" dirty="0"/>
              <a:t>., if you are at a lecture like this, blog it</a:t>
            </a:r>
          </a:p>
          <a:p>
            <a:pPr eaLnBrk="1" hangingPunct="1">
              <a:spcBef>
                <a:spcPct val="65000"/>
              </a:spcBef>
              <a:buFontTx/>
              <a:buNone/>
            </a:pPr>
            <a:endParaRPr lang="en-US" altLang="en-US" sz="2800" dirty="0"/>
          </a:p>
        </p:txBody>
      </p:sp>
      <p:pic>
        <p:nvPicPr>
          <p:cNvPr id="6349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671" y="1188720"/>
            <a:ext cx="2286497" cy="343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272376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8069" y="523701"/>
            <a:ext cx="1850166" cy="2794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3236" name="Rectangle 4"/>
          <p:cNvSpPr>
            <a:spLocks noChangeArrowheads="1"/>
          </p:cNvSpPr>
          <p:nvPr/>
        </p:nvSpPr>
        <p:spPr bwMode="auto">
          <a:xfrm>
            <a:off x="228600" y="1537854"/>
            <a:ext cx="8458200" cy="5320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500" kern="1200" dirty="0">
                <a:solidFill>
                  <a:schemeClr val="accent1"/>
                </a:solidFill>
                <a:latin typeface="Libre Franklin"/>
                <a:ea typeface="Libre Franklin"/>
                <a:cs typeface="Libre Franklin"/>
              </a:rPr>
              <a:t>Interaction: Guerilla Tactics</a:t>
            </a:r>
          </a:p>
          <a:p>
            <a:pPr eaLnBrk="1" hangingPunct="1">
              <a:spcBef>
                <a:spcPct val="65000"/>
              </a:spcBef>
            </a:pPr>
            <a:r>
              <a:rPr lang="en-US" altLang="en-US" sz="2800" dirty="0"/>
              <a:t>If your software doesn’t support interaction, add it</a:t>
            </a:r>
          </a:p>
          <a:p>
            <a:pPr lvl="1" eaLnBrk="1" hangingPunct="1">
              <a:spcBef>
                <a:spcPct val="65000"/>
              </a:spcBef>
            </a:pPr>
            <a:r>
              <a:rPr lang="en-US" altLang="en-US" sz="2000" dirty="0" err="1"/>
              <a:t>Eg</a:t>
            </a:r>
            <a:r>
              <a:rPr lang="en-US" altLang="en-US" sz="2000" dirty="0"/>
              <a:t>., embed </a:t>
            </a:r>
            <a:r>
              <a:rPr lang="en-US" altLang="en-US" sz="2000" dirty="0" err="1"/>
              <a:t>Javascript</a:t>
            </a:r>
            <a:r>
              <a:rPr lang="en-US" altLang="en-US" sz="2000" dirty="0"/>
              <a:t> comment, RSS in LMS pages</a:t>
            </a:r>
          </a:p>
        </p:txBody>
      </p:sp>
    </p:spTree>
    <p:extLst>
      <p:ext uri="{BB962C8B-B14F-4D97-AF65-F5344CB8AC3E}">
        <p14:creationId xmlns:p14="http://schemas.microsoft.com/office/powerpoint/2010/main" val="28681214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4" name="Rectangle 4"/>
          <p:cNvSpPr>
            <a:spLocks noChangeArrowheads="1"/>
          </p:cNvSpPr>
          <p:nvPr/>
        </p:nvSpPr>
        <p:spPr bwMode="auto">
          <a:xfrm>
            <a:off x="228600" y="1529542"/>
            <a:ext cx="8458200" cy="5328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500" kern="1200" dirty="0">
                <a:solidFill>
                  <a:schemeClr val="accent1"/>
                </a:solidFill>
                <a:latin typeface="Libre Franklin"/>
                <a:ea typeface="Libre Franklin"/>
                <a:cs typeface="Libre Franklin"/>
              </a:rPr>
              <a:t>Interaction: Guerilla Tactics</a:t>
            </a:r>
          </a:p>
          <a:p>
            <a:pPr eaLnBrk="1" hangingPunct="1">
              <a:spcBef>
                <a:spcPct val="65000"/>
              </a:spcBef>
            </a:pPr>
            <a:r>
              <a:rPr lang="en-US" altLang="en-US" sz="2900" dirty="0"/>
              <a:t>Use back-channels</a:t>
            </a:r>
          </a:p>
          <a:p>
            <a:pPr lvl="1" eaLnBrk="1" hangingPunct="1">
              <a:spcBef>
                <a:spcPct val="65000"/>
              </a:spcBef>
            </a:pPr>
            <a:r>
              <a:rPr lang="en-US" altLang="en-US" sz="2300" dirty="0"/>
              <a:t>Private lists, Gmail accounts</a:t>
            </a:r>
            <a:r>
              <a:rPr lang="en-US" altLang="en-US" sz="2300" dirty="0" smtClean="0"/>
              <a:t>,</a:t>
            </a:r>
          </a:p>
          <a:p>
            <a:pPr lvl="1" eaLnBrk="1" hangingPunct="1">
              <a:spcBef>
                <a:spcPct val="65000"/>
              </a:spcBef>
            </a:pPr>
            <a:r>
              <a:rPr lang="en-US" altLang="en-US" sz="2300" dirty="0" smtClean="0"/>
              <a:t> </a:t>
            </a:r>
            <a:r>
              <a:rPr lang="en-US" altLang="en-US" sz="2300" dirty="0"/>
              <a:t>Flickr, IM, more…</a:t>
            </a:r>
          </a:p>
        </p:txBody>
      </p:sp>
      <p:pic>
        <p:nvPicPr>
          <p:cNvPr id="22528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667000"/>
            <a:ext cx="236855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16755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1"/>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Three Decades of Enquiry</a:t>
            </a:r>
            <a:endParaRPr sz="3500" b="0">
              <a:latin typeface="Libre Franklin"/>
              <a:ea typeface="Libre Franklin"/>
              <a:cs typeface="Libre Franklin"/>
              <a:sym typeface="Libre Franklin"/>
            </a:endParaRPr>
          </a:p>
        </p:txBody>
      </p:sp>
      <p:pic>
        <p:nvPicPr>
          <p:cNvPr id="81" name="Google Shape;81;p11"/>
          <p:cNvPicPr preferRelativeResize="0"/>
          <p:nvPr/>
        </p:nvPicPr>
        <p:blipFill>
          <a:blip r:embed="rId3">
            <a:alphaModFix/>
          </a:blip>
          <a:stretch>
            <a:fillRect/>
          </a:stretch>
        </p:blipFill>
        <p:spPr>
          <a:xfrm>
            <a:off x="838725" y="1795750"/>
            <a:ext cx="7183883" cy="346217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ChangeArrowheads="1"/>
          </p:cNvSpPr>
          <p:nvPr/>
        </p:nvSpPr>
        <p:spPr bwMode="auto">
          <a:xfrm>
            <a:off x="304800" y="1471352"/>
            <a:ext cx="8458200" cy="5081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dirty="0">
                <a:solidFill>
                  <a:srgbClr val="008000"/>
                </a:solidFill>
              </a:rPr>
              <a:t>Usability:</a:t>
            </a:r>
          </a:p>
          <a:p>
            <a:pPr eaLnBrk="1" hangingPunct="1">
              <a:spcBef>
                <a:spcPct val="65000"/>
              </a:spcBef>
            </a:pPr>
            <a:endParaRPr lang="en-US" altLang="en-US" sz="3300" i="1" u="sng" dirty="0"/>
          </a:p>
          <a:p>
            <a:pPr eaLnBrk="1" hangingPunct="1">
              <a:spcBef>
                <a:spcPct val="65000"/>
              </a:spcBef>
            </a:pPr>
            <a:endParaRPr lang="en-US" altLang="en-US" sz="3300" i="1" u="sng" dirty="0"/>
          </a:p>
          <a:p>
            <a:pPr eaLnBrk="1" hangingPunct="1">
              <a:spcBef>
                <a:spcPct val="65000"/>
              </a:spcBef>
            </a:pPr>
            <a:r>
              <a:rPr lang="en-US" altLang="en-US" sz="2000" i="1" u="sng" dirty="0"/>
              <a:t>Elements of Usability</a:t>
            </a:r>
          </a:p>
          <a:p>
            <a:pPr lvl="1" eaLnBrk="1" hangingPunct="1">
              <a:spcBef>
                <a:spcPct val="65000"/>
              </a:spcBef>
            </a:pPr>
            <a:r>
              <a:rPr lang="en-US" altLang="en-US" sz="2000" b="1" dirty="0"/>
              <a:t>Consistency … </a:t>
            </a:r>
            <a:r>
              <a:rPr lang="en-US" altLang="en-US" sz="2000" i="1" dirty="0"/>
              <a:t>I know what to expect…</a:t>
            </a:r>
            <a:endParaRPr lang="en-US" altLang="en-US" sz="2000" b="1" dirty="0"/>
          </a:p>
          <a:p>
            <a:pPr lvl="1" eaLnBrk="1" hangingPunct="1">
              <a:spcBef>
                <a:spcPct val="65000"/>
              </a:spcBef>
            </a:pPr>
            <a:r>
              <a:rPr lang="en-US" altLang="en-US" sz="2000" b="1" dirty="0"/>
              <a:t>Simplicity … </a:t>
            </a:r>
            <a:r>
              <a:rPr lang="en-US" altLang="en-US" sz="2000" i="1" dirty="0"/>
              <a:t>I can understand how it works…</a:t>
            </a:r>
          </a:p>
        </p:txBody>
      </p:sp>
      <p:sp>
        <p:nvSpPr>
          <p:cNvPr id="57350" name="Text Box 6"/>
          <p:cNvSpPr txBox="1">
            <a:spLocks noChangeArrowheads="1"/>
          </p:cNvSpPr>
          <p:nvPr/>
        </p:nvSpPr>
        <p:spPr bwMode="auto">
          <a:xfrm>
            <a:off x="756459" y="2157152"/>
            <a:ext cx="4648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solidFill>
                  <a:srgbClr val="660033"/>
                </a:solidFill>
              </a:rPr>
              <a:t>“… probably the greatest usability experts are found in the design labs of Google and Yahoo!”</a:t>
            </a:r>
          </a:p>
          <a:p>
            <a:pPr>
              <a:spcBef>
                <a:spcPct val="50000"/>
              </a:spcBef>
            </a:pPr>
            <a:endParaRPr lang="en-US" altLang="en-US" sz="2400" dirty="0">
              <a:solidFill>
                <a:srgbClr val="660033"/>
              </a:solidFill>
            </a:endParaRPr>
          </a:p>
        </p:txBody>
      </p:sp>
    </p:spTree>
    <p:extLst>
      <p:ext uri="{BB962C8B-B14F-4D97-AF65-F5344CB8AC3E}">
        <p14:creationId xmlns:p14="http://schemas.microsoft.com/office/powerpoint/2010/main" val="233723731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ChangeArrowheads="1"/>
          </p:cNvSpPr>
          <p:nvPr/>
        </p:nvSpPr>
        <p:spPr bwMode="auto">
          <a:xfrm>
            <a:off x="228600" y="1421476"/>
            <a:ext cx="8458200" cy="5207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dirty="0">
                <a:solidFill>
                  <a:srgbClr val="008000"/>
                </a:solidFill>
              </a:rPr>
              <a:t>Consistency? As a Learner?</a:t>
            </a:r>
            <a:endParaRPr lang="en-US" altLang="en-US" sz="3500" dirty="0">
              <a:solidFill>
                <a:srgbClr val="008000"/>
              </a:solidFill>
            </a:endParaRPr>
          </a:p>
          <a:p>
            <a:pPr eaLnBrk="1" hangingPunct="1">
              <a:spcBef>
                <a:spcPct val="65000"/>
              </a:spcBef>
            </a:pPr>
            <a:r>
              <a:rPr lang="en-US" altLang="en-US" sz="2800" dirty="0"/>
              <a:t>Yes! </a:t>
            </a:r>
            <a:r>
              <a:rPr lang="en-US" altLang="en-US" sz="2800" u="sng" dirty="0"/>
              <a:t>Take charge</a:t>
            </a:r>
            <a:r>
              <a:rPr lang="en-US" altLang="en-US" sz="2800" dirty="0"/>
              <a:t> of your learning…</a:t>
            </a:r>
          </a:p>
        </p:txBody>
      </p:sp>
      <p:pic>
        <p:nvPicPr>
          <p:cNvPr id="624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138" y="3165764"/>
            <a:ext cx="2514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90393"/>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8" name="Rectangle 4"/>
          <p:cNvSpPr>
            <a:spLocks noChangeArrowheads="1"/>
          </p:cNvSpPr>
          <p:nvPr/>
        </p:nvSpPr>
        <p:spPr bwMode="auto">
          <a:xfrm>
            <a:off x="228600" y="228600"/>
            <a:ext cx="84582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Consistency? As a Learner?</a:t>
            </a:r>
          </a:p>
          <a:p>
            <a:pPr eaLnBrk="1" hangingPunct="1">
              <a:spcBef>
                <a:spcPct val="65000"/>
              </a:spcBef>
            </a:pPr>
            <a:r>
              <a:rPr lang="en-US" altLang="en-US" sz="3300"/>
              <a:t>Clarify first principles…</a:t>
            </a:r>
          </a:p>
          <a:p>
            <a:pPr lvl="1" eaLnBrk="1" hangingPunct="1">
              <a:spcBef>
                <a:spcPct val="65000"/>
              </a:spcBef>
            </a:pPr>
            <a:r>
              <a:rPr lang="en-US" altLang="en-US" sz="2700"/>
              <a:t>for example, how do </a:t>
            </a:r>
            <a:r>
              <a:rPr lang="en-US" altLang="en-US" sz="2700" i="1" u="sng"/>
              <a:t>you</a:t>
            </a:r>
            <a:r>
              <a:rPr lang="en-US" altLang="en-US" sz="2700"/>
              <a:t> understand learning theory? Eg. </a:t>
            </a:r>
            <a:r>
              <a:rPr lang="en-US" altLang="en-US" sz="2700">
                <a:hlinkClick r:id="rId3"/>
              </a:rPr>
              <a:t>Five Instructional Design Principles Worth Revisiting</a:t>
            </a:r>
            <a:endParaRPr lang="en-US" altLang="en-US" sz="3100"/>
          </a:p>
        </p:txBody>
      </p:sp>
      <p:pic>
        <p:nvPicPr>
          <p:cNvPr id="27238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733800"/>
            <a:ext cx="3429000"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85920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6" name="Rectangle 4"/>
          <p:cNvSpPr>
            <a:spLocks noChangeArrowheads="1"/>
          </p:cNvSpPr>
          <p:nvPr/>
        </p:nvSpPr>
        <p:spPr bwMode="auto">
          <a:xfrm>
            <a:off x="228600" y="228600"/>
            <a:ext cx="84582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Consistency? As a Learner?</a:t>
            </a:r>
            <a:endParaRPr lang="en-US" altLang="en-US" sz="3500">
              <a:solidFill>
                <a:srgbClr val="008000"/>
              </a:solidFill>
            </a:endParaRPr>
          </a:p>
          <a:p>
            <a:pPr eaLnBrk="1" hangingPunct="1">
              <a:spcBef>
                <a:spcPct val="65000"/>
              </a:spcBef>
            </a:pPr>
            <a:r>
              <a:rPr lang="en-US" altLang="en-US" sz="3300"/>
              <a:t>Organize your knowledge</a:t>
            </a:r>
          </a:p>
          <a:p>
            <a:pPr lvl="1" eaLnBrk="1" hangingPunct="1">
              <a:spcBef>
                <a:spcPct val="65000"/>
              </a:spcBef>
            </a:pPr>
            <a:r>
              <a:rPr lang="en-US" altLang="en-US" sz="2700"/>
              <a:t>For example, build your own CMS (using, say, Drupal)</a:t>
            </a:r>
          </a:p>
        </p:txBody>
      </p:sp>
    </p:spTree>
    <p:extLst>
      <p:ext uri="{BB962C8B-B14F-4D97-AF65-F5344CB8AC3E}">
        <p14:creationId xmlns:p14="http://schemas.microsoft.com/office/powerpoint/2010/main" val="24246845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ChangeArrowheads="1"/>
          </p:cNvSpPr>
          <p:nvPr/>
        </p:nvSpPr>
        <p:spPr bwMode="auto">
          <a:xfrm>
            <a:off x="304800" y="609600"/>
            <a:ext cx="84582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u="sng">
                <a:solidFill>
                  <a:srgbClr val="008000"/>
                </a:solidFill>
              </a:rPr>
              <a:t>Simplify the Message</a:t>
            </a:r>
          </a:p>
          <a:p>
            <a:pPr eaLnBrk="1" hangingPunct="1">
              <a:spcBef>
                <a:spcPct val="65000"/>
              </a:spcBef>
            </a:pPr>
            <a:r>
              <a:rPr lang="en-US" altLang="en-US" sz="3300"/>
              <a:t>Summarize, summarize, summarize</a:t>
            </a:r>
          </a:p>
          <a:p>
            <a:pPr lvl="1" eaLnBrk="1" hangingPunct="1">
              <a:spcBef>
                <a:spcPct val="65000"/>
              </a:spcBef>
            </a:pPr>
            <a:r>
              <a:rPr lang="en-US" altLang="en-US" sz="2700"/>
              <a:t>(and then put it into your own knowledge base)</a:t>
            </a:r>
          </a:p>
        </p:txBody>
      </p:sp>
    </p:spTree>
    <p:extLst>
      <p:ext uri="{BB962C8B-B14F-4D97-AF65-F5344CB8AC3E}">
        <p14:creationId xmlns:p14="http://schemas.microsoft.com/office/powerpoint/2010/main" val="177096760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0" name="Rectangle 4"/>
          <p:cNvSpPr>
            <a:spLocks noChangeArrowheads="1"/>
          </p:cNvSpPr>
          <p:nvPr/>
        </p:nvSpPr>
        <p:spPr bwMode="auto">
          <a:xfrm>
            <a:off x="304800" y="609600"/>
            <a:ext cx="84582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u="sng">
                <a:solidFill>
                  <a:srgbClr val="008000"/>
                </a:solidFill>
              </a:rPr>
              <a:t>Simplify the Message</a:t>
            </a:r>
          </a:p>
          <a:p>
            <a:pPr eaLnBrk="1" hangingPunct="1">
              <a:spcBef>
                <a:spcPct val="65000"/>
              </a:spcBef>
            </a:pPr>
            <a:r>
              <a:rPr lang="en-US" altLang="en-US" sz="3300"/>
              <a:t>Use your own vocabulary, examples</a:t>
            </a:r>
          </a:p>
          <a:p>
            <a:pPr lvl="1" eaLnBrk="1" hangingPunct="1">
              <a:spcBef>
                <a:spcPct val="65000"/>
              </a:spcBef>
            </a:pPr>
            <a:r>
              <a:rPr lang="en-US" altLang="en-US" sz="2700" i="1" u="sng"/>
              <a:t>You</a:t>
            </a:r>
            <a:r>
              <a:rPr lang="en-US" altLang="en-US" sz="2700"/>
              <a:t> own your language – don’t let academics and (especially) vendors tell you what jargon to use</a:t>
            </a:r>
          </a:p>
          <a:p>
            <a:pPr eaLnBrk="1" hangingPunct="1">
              <a:spcBef>
                <a:spcPct val="65000"/>
              </a:spcBef>
              <a:buFontTx/>
              <a:buNone/>
            </a:pPr>
            <a:endParaRPr lang="en-US" altLang="en-US" sz="3300"/>
          </a:p>
          <a:p>
            <a:pPr eaLnBrk="1" hangingPunct="1">
              <a:spcBef>
                <a:spcPct val="65000"/>
              </a:spcBef>
            </a:pPr>
            <a:endParaRPr lang="en-US" altLang="en-US" sz="3300"/>
          </a:p>
        </p:txBody>
      </p:sp>
    </p:spTree>
    <p:extLst>
      <p:ext uri="{BB962C8B-B14F-4D97-AF65-F5344CB8AC3E}">
        <p14:creationId xmlns:p14="http://schemas.microsoft.com/office/powerpoint/2010/main" val="9663476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8" name="Rectangle 4"/>
          <p:cNvSpPr>
            <a:spLocks noChangeArrowheads="1"/>
          </p:cNvSpPr>
          <p:nvPr/>
        </p:nvSpPr>
        <p:spPr bwMode="auto">
          <a:xfrm>
            <a:off x="304800" y="609600"/>
            <a:ext cx="84582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u="sng">
                <a:solidFill>
                  <a:srgbClr val="008000"/>
                </a:solidFill>
              </a:rPr>
              <a:t>Simplify the Message</a:t>
            </a:r>
          </a:p>
          <a:p>
            <a:pPr eaLnBrk="1" hangingPunct="1">
              <a:spcBef>
                <a:spcPct val="65000"/>
              </a:spcBef>
            </a:pPr>
            <a:r>
              <a:rPr lang="en-US" altLang="en-US" sz="3300"/>
              <a:t>Don’t compartmentalize (needlessly)</a:t>
            </a:r>
          </a:p>
          <a:p>
            <a:pPr eaLnBrk="1" hangingPunct="1">
              <a:spcBef>
                <a:spcPct val="65000"/>
              </a:spcBef>
            </a:pPr>
            <a:endParaRPr lang="en-US" altLang="en-US" sz="3300"/>
          </a:p>
        </p:txBody>
      </p:sp>
      <p:pic>
        <p:nvPicPr>
          <p:cNvPr id="2314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895600"/>
            <a:ext cx="25146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0888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ChangeArrowheads="1"/>
          </p:cNvSpPr>
          <p:nvPr/>
        </p:nvSpPr>
        <p:spPr bwMode="auto">
          <a:xfrm>
            <a:off x="381000" y="457200"/>
            <a:ext cx="55626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Usability: Principles</a:t>
            </a:r>
          </a:p>
          <a:p>
            <a:pPr eaLnBrk="1" hangingPunct="1">
              <a:spcBef>
                <a:spcPct val="65000"/>
              </a:spcBef>
            </a:pPr>
            <a:r>
              <a:rPr lang="en-US" altLang="en-US" sz="3300"/>
              <a:t>Usability is Social: </a:t>
            </a:r>
          </a:p>
          <a:p>
            <a:pPr lvl="1" eaLnBrk="1" hangingPunct="1">
              <a:spcBef>
                <a:spcPct val="65000"/>
              </a:spcBef>
            </a:pPr>
            <a:r>
              <a:rPr lang="en-US" altLang="en-US" sz="2700"/>
              <a:t>Can you search your own learning?</a:t>
            </a:r>
          </a:p>
          <a:p>
            <a:pPr lvl="1" eaLnBrk="1" hangingPunct="1">
              <a:spcBef>
                <a:spcPct val="65000"/>
              </a:spcBef>
            </a:pPr>
            <a:r>
              <a:rPr lang="en-US" altLang="en-US" sz="2700"/>
              <a:t>Do you represent similar things in similar ways? </a:t>
            </a:r>
          </a:p>
          <a:p>
            <a:pPr eaLnBrk="1" hangingPunct="1">
              <a:spcBef>
                <a:spcPct val="65000"/>
              </a:spcBef>
            </a:pPr>
            <a:r>
              <a:rPr lang="en-US" altLang="en-US" sz="3300"/>
              <a:t>Usability is Personal: </a:t>
            </a:r>
          </a:p>
          <a:p>
            <a:pPr lvl="1" eaLnBrk="1" hangingPunct="1">
              <a:spcBef>
                <a:spcPct val="65000"/>
              </a:spcBef>
            </a:pPr>
            <a:r>
              <a:rPr lang="en-US" altLang="en-US" sz="2900"/>
              <a:t>Listen to yourself</a:t>
            </a:r>
          </a:p>
          <a:p>
            <a:pPr lvl="1" eaLnBrk="1" hangingPunct="1">
              <a:spcBef>
                <a:spcPct val="65000"/>
              </a:spcBef>
            </a:pPr>
            <a:r>
              <a:rPr lang="en-US" altLang="en-US" sz="2700"/>
              <a:t>Be reflective – eg., is your desktop working for you?</a:t>
            </a:r>
          </a:p>
        </p:txBody>
      </p:sp>
    </p:spTree>
    <p:extLst>
      <p:ext uri="{BB962C8B-B14F-4D97-AF65-F5344CB8AC3E}">
        <p14:creationId xmlns:p14="http://schemas.microsoft.com/office/powerpoint/2010/main" val="240167405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ChangeArrowheads="1"/>
          </p:cNvSpPr>
          <p:nvPr/>
        </p:nvSpPr>
        <p:spPr bwMode="auto">
          <a:xfrm>
            <a:off x="304800" y="381000"/>
            <a:ext cx="6781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Usability: Guerilla Tactics</a:t>
            </a:r>
          </a:p>
          <a:p>
            <a:pPr lvl="1" eaLnBrk="1" hangingPunct="1">
              <a:spcBef>
                <a:spcPct val="65000"/>
              </a:spcBef>
            </a:pPr>
            <a:endParaRPr lang="en-US" altLang="en-US" sz="3100"/>
          </a:p>
        </p:txBody>
      </p:sp>
      <p:pic>
        <p:nvPicPr>
          <p:cNvPr id="6656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5500" y="1295400"/>
            <a:ext cx="32385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568" name="Text Box 8"/>
          <p:cNvSpPr txBox="1">
            <a:spLocks noChangeArrowheads="1"/>
          </p:cNvSpPr>
          <p:nvPr/>
        </p:nvSpPr>
        <p:spPr bwMode="auto">
          <a:xfrm>
            <a:off x="381000" y="1219200"/>
            <a:ext cx="5486400"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65000"/>
              </a:spcBef>
              <a:buFontTx/>
              <a:buChar char="•"/>
            </a:pPr>
            <a:r>
              <a:rPr lang="en-US" altLang="en-US" sz="2800"/>
              <a:t> </a:t>
            </a:r>
            <a:r>
              <a:rPr lang="en-US" altLang="en-US" sz="2800" u="sng"/>
              <a:t>Important</a:t>
            </a:r>
            <a:r>
              <a:rPr lang="en-US" altLang="en-US" sz="2800"/>
              <a:t>: your institutional CMS is almost certainly dysfunctional – create your own </a:t>
            </a:r>
            <a:r>
              <a:rPr lang="en-US" altLang="en-US" sz="2800" i="1"/>
              <a:t>distributed</a:t>
            </a:r>
            <a:r>
              <a:rPr lang="en-US" altLang="en-US" sz="2800"/>
              <a:t> knowledge management system…</a:t>
            </a:r>
          </a:p>
          <a:p>
            <a:pPr>
              <a:spcBef>
                <a:spcPct val="50000"/>
              </a:spcBef>
            </a:pPr>
            <a:endParaRPr lang="en-US" altLang="en-US" sz="2800"/>
          </a:p>
        </p:txBody>
      </p:sp>
    </p:spTree>
    <p:extLst>
      <p:ext uri="{BB962C8B-B14F-4D97-AF65-F5344CB8AC3E}">
        <p14:creationId xmlns:p14="http://schemas.microsoft.com/office/powerpoint/2010/main" val="21824702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4" name="Rectangle 4"/>
          <p:cNvSpPr>
            <a:spLocks noChangeArrowheads="1"/>
          </p:cNvSpPr>
          <p:nvPr/>
        </p:nvSpPr>
        <p:spPr bwMode="auto">
          <a:xfrm>
            <a:off x="304800" y="3810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Usability: Guerilla Tactics</a:t>
            </a:r>
          </a:p>
          <a:p>
            <a:pPr lvl="1" eaLnBrk="1" hangingPunct="1">
              <a:spcBef>
                <a:spcPct val="65000"/>
              </a:spcBef>
            </a:pPr>
            <a:r>
              <a:rPr lang="en-US" altLang="en-US" sz="3100"/>
              <a:t>Create a blog on Blogger, just to take notes</a:t>
            </a:r>
          </a:p>
        </p:txBody>
      </p:sp>
      <p:pic>
        <p:nvPicPr>
          <p:cNvPr id="2355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057400"/>
            <a:ext cx="3771900" cy="289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41611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2"/>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dirty="0">
                <a:latin typeface="Libre Franklin"/>
                <a:ea typeface="Libre Franklin"/>
                <a:cs typeface="Libre Franklin"/>
                <a:sym typeface="Libre Franklin"/>
              </a:rPr>
              <a:t>My Research Workflow</a:t>
            </a:r>
            <a:endParaRPr sz="3500" b="0" dirty="0">
              <a:latin typeface="Libre Franklin"/>
              <a:ea typeface="Libre Franklin"/>
              <a:cs typeface="Libre Franklin"/>
              <a:sym typeface="Libre Franklin"/>
            </a:endParaRPr>
          </a:p>
        </p:txBody>
      </p:sp>
      <p:pic>
        <p:nvPicPr>
          <p:cNvPr id="87" name="Google Shape;87;p12"/>
          <p:cNvPicPr preferRelativeResize="0"/>
          <p:nvPr/>
        </p:nvPicPr>
        <p:blipFill>
          <a:blip r:embed="rId3">
            <a:alphaModFix/>
          </a:blip>
          <a:stretch>
            <a:fillRect/>
          </a:stretch>
        </p:blipFill>
        <p:spPr>
          <a:xfrm>
            <a:off x="799175" y="1773125"/>
            <a:ext cx="7941024" cy="4232676"/>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2" name="Rectangle 4"/>
          <p:cNvSpPr>
            <a:spLocks noChangeArrowheads="1"/>
          </p:cNvSpPr>
          <p:nvPr/>
        </p:nvSpPr>
        <p:spPr bwMode="auto">
          <a:xfrm>
            <a:off x="304800" y="3810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Usability: Guerilla Tactics</a:t>
            </a:r>
          </a:p>
          <a:p>
            <a:pPr lvl="1" eaLnBrk="1" hangingPunct="1">
              <a:spcBef>
                <a:spcPct val="65000"/>
              </a:spcBef>
            </a:pPr>
            <a:r>
              <a:rPr lang="en-US" altLang="en-US" sz="3100"/>
              <a:t>Store photos on Flickr</a:t>
            </a:r>
          </a:p>
        </p:txBody>
      </p:sp>
      <p:pic>
        <p:nvPicPr>
          <p:cNvPr id="2375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33600"/>
            <a:ext cx="3924300" cy="279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43227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Rectangle 4"/>
          <p:cNvSpPr>
            <a:spLocks noChangeArrowheads="1"/>
          </p:cNvSpPr>
          <p:nvPr/>
        </p:nvSpPr>
        <p:spPr bwMode="auto">
          <a:xfrm>
            <a:off x="304800" y="3810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Usability: Guerilla Tactics</a:t>
            </a:r>
          </a:p>
          <a:p>
            <a:pPr lvl="1" eaLnBrk="1" hangingPunct="1">
              <a:spcBef>
                <a:spcPct val="65000"/>
              </a:spcBef>
            </a:pPr>
            <a:r>
              <a:rPr lang="en-US" altLang="en-US" sz="3100"/>
              <a:t>Create a GMail account and forward important emails to yourself (and take advantage of Google’s search)</a:t>
            </a:r>
          </a:p>
        </p:txBody>
      </p:sp>
      <p:pic>
        <p:nvPicPr>
          <p:cNvPr id="2396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276600"/>
            <a:ext cx="316230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9718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p:cNvSpPr>
            <a:spLocks noChangeArrowheads="1"/>
          </p:cNvSpPr>
          <p:nvPr/>
        </p:nvSpPr>
        <p:spPr bwMode="auto">
          <a:xfrm>
            <a:off x="304800" y="3810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Usability: Guerilla Tactics</a:t>
            </a:r>
            <a:endParaRPr lang="en-US" altLang="en-US" sz="3500">
              <a:solidFill>
                <a:srgbClr val="008000"/>
              </a:solidFill>
            </a:endParaRPr>
          </a:p>
          <a:p>
            <a:pPr lvl="1" eaLnBrk="1" hangingPunct="1">
              <a:spcBef>
                <a:spcPct val="65000"/>
              </a:spcBef>
            </a:pPr>
            <a:r>
              <a:rPr lang="en-US" altLang="en-US" sz="3100"/>
              <a:t>(Maybe) use Google desktop search</a:t>
            </a:r>
          </a:p>
        </p:txBody>
      </p:sp>
    </p:spTree>
    <p:extLst>
      <p:ext uri="{BB962C8B-B14F-4D97-AF65-F5344CB8AC3E}">
        <p14:creationId xmlns:p14="http://schemas.microsoft.com/office/powerpoint/2010/main" val="6798031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4" name="Rectangle 6"/>
          <p:cNvSpPr>
            <a:spLocks noChangeArrowheads="1"/>
          </p:cNvSpPr>
          <p:nvPr/>
        </p:nvSpPr>
        <p:spPr bwMode="auto">
          <a:xfrm>
            <a:off x="228600" y="2286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Relevance:</a:t>
            </a:r>
          </a:p>
          <a:p>
            <a:pPr eaLnBrk="1" hangingPunct="1">
              <a:spcBef>
                <a:spcPct val="65000"/>
              </a:spcBef>
            </a:pPr>
            <a:endParaRPr lang="en-US" altLang="en-US">
              <a:solidFill>
                <a:srgbClr val="008000"/>
              </a:solidFill>
            </a:endParaRPr>
          </a:p>
          <a:p>
            <a:pPr eaLnBrk="1" hangingPunct="1">
              <a:spcBef>
                <a:spcPct val="65000"/>
              </a:spcBef>
            </a:pPr>
            <a:endParaRPr lang="en-US" altLang="en-US"/>
          </a:p>
          <a:p>
            <a:pPr eaLnBrk="1" hangingPunct="1">
              <a:spcBef>
                <a:spcPct val="65000"/>
              </a:spcBef>
            </a:pPr>
            <a:endParaRPr lang="en-US" altLang="en-US"/>
          </a:p>
          <a:p>
            <a:pPr eaLnBrk="1" hangingPunct="1">
              <a:spcBef>
                <a:spcPct val="65000"/>
              </a:spcBef>
            </a:pPr>
            <a:r>
              <a:rPr lang="en-US" altLang="en-US" sz="3300" i="1" u="sng"/>
              <a:t>Generating Relevance</a:t>
            </a:r>
          </a:p>
          <a:p>
            <a:pPr lvl="1" eaLnBrk="1" hangingPunct="1">
              <a:spcBef>
                <a:spcPct val="65000"/>
              </a:spcBef>
            </a:pPr>
            <a:r>
              <a:rPr lang="en-US" altLang="en-US" sz="3400" b="1"/>
              <a:t>Content … </a:t>
            </a:r>
            <a:r>
              <a:rPr lang="en-US" altLang="en-US" sz="3400" i="1"/>
              <a:t>getting what you want</a:t>
            </a:r>
          </a:p>
          <a:p>
            <a:pPr lvl="1" eaLnBrk="1" hangingPunct="1">
              <a:spcBef>
                <a:spcPct val="65000"/>
              </a:spcBef>
            </a:pPr>
            <a:r>
              <a:rPr lang="en-US" altLang="en-US" sz="3400" b="1"/>
              <a:t>Location, location, location</a:t>
            </a:r>
            <a:r>
              <a:rPr lang="en-US" altLang="en-US" sz="3400" i="1"/>
              <a:t>…</a:t>
            </a:r>
          </a:p>
        </p:txBody>
      </p:sp>
      <p:sp>
        <p:nvSpPr>
          <p:cNvPr id="58375" name="Text Box 7"/>
          <p:cNvSpPr txBox="1">
            <a:spLocks noChangeArrowheads="1"/>
          </p:cNvSpPr>
          <p:nvPr/>
        </p:nvSpPr>
        <p:spPr bwMode="auto">
          <a:xfrm>
            <a:off x="381000" y="1295400"/>
            <a:ext cx="42672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800">
                <a:solidFill>
                  <a:srgbClr val="660033"/>
                </a:solidFill>
              </a:rPr>
              <a:t>“… learners should get what they want, when they want it, and where they want it “</a:t>
            </a:r>
          </a:p>
        </p:txBody>
      </p:sp>
    </p:spTree>
    <p:extLst>
      <p:ext uri="{BB962C8B-B14F-4D97-AF65-F5344CB8AC3E}">
        <p14:creationId xmlns:p14="http://schemas.microsoft.com/office/powerpoint/2010/main" val="48989444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ChangeArrowheads="1"/>
          </p:cNvSpPr>
          <p:nvPr/>
        </p:nvSpPr>
        <p:spPr bwMode="auto">
          <a:xfrm>
            <a:off x="381000" y="4572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Getting What You Want</a:t>
            </a:r>
          </a:p>
          <a:p>
            <a:pPr eaLnBrk="1" hangingPunct="1">
              <a:spcBef>
                <a:spcPct val="65000"/>
              </a:spcBef>
            </a:pPr>
            <a:r>
              <a:rPr lang="en-US" altLang="en-US" sz="3300" u="sng"/>
              <a:t>Step One</a:t>
            </a:r>
            <a:r>
              <a:rPr lang="en-US" altLang="en-US" sz="3300"/>
              <a:t>: maximize your sources – today’s best bet is RSS – go to </a:t>
            </a:r>
            <a:r>
              <a:rPr lang="en-US" altLang="en-US" sz="3300">
                <a:solidFill>
                  <a:srgbClr val="660033"/>
                </a:solidFill>
              </a:rPr>
              <a:t>www.google.com/reader</a:t>
            </a:r>
            <a:r>
              <a:rPr lang="en-US" altLang="en-US" sz="3300"/>
              <a:t>, set up an account, and search for topics of interest</a:t>
            </a:r>
          </a:p>
          <a:p>
            <a:pPr eaLnBrk="1" hangingPunct="1">
              <a:spcBef>
                <a:spcPct val="65000"/>
              </a:spcBef>
            </a:pPr>
            <a:endParaRPr lang="en-US" altLang="en-US" sz="3300"/>
          </a:p>
        </p:txBody>
      </p:sp>
    </p:spTree>
    <p:extLst>
      <p:ext uri="{BB962C8B-B14F-4D97-AF65-F5344CB8AC3E}">
        <p14:creationId xmlns:p14="http://schemas.microsoft.com/office/powerpoint/2010/main" val="320332618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Rectangle 4"/>
          <p:cNvSpPr>
            <a:spLocks noChangeArrowheads="1"/>
          </p:cNvSpPr>
          <p:nvPr/>
        </p:nvSpPr>
        <p:spPr bwMode="auto">
          <a:xfrm>
            <a:off x="381000" y="4572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Getting What You Want</a:t>
            </a:r>
          </a:p>
          <a:p>
            <a:pPr eaLnBrk="1" hangingPunct="1">
              <a:spcBef>
                <a:spcPct val="65000"/>
              </a:spcBef>
            </a:pPr>
            <a:r>
              <a:rPr lang="en-US" altLang="en-US" sz="3300" u="sng"/>
              <a:t>Step Two</a:t>
            </a:r>
            <a:r>
              <a:rPr lang="en-US" altLang="en-US" sz="3300"/>
              <a:t>: filter ruthlessly – if you don’t need it now, delete it (it will be online somewhere should you need it later)</a:t>
            </a:r>
          </a:p>
        </p:txBody>
      </p:sp>
    </p:spTree>
    <p:extLst>
      <p:ext uri="{BB962C8B-B14F-4D97-AF65-F5344CB8AC3E}">
        <p14:creationId xmlns:p14="http://schemas.microsoft.com/office/powerpoint/2010/main" val="40935751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4" name="Rectangle 4"/>
          <p:cNvSpPr>
            <a:spLocks noChangeArrowheads="1"/>
          </p:cNvSpPr>
          <p:nvPr/>
        </p:nvSpPr>
        <p:spPr bwMode="auto">
          <a:xfrm>
            <a:off x="381000" y="4572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Getting What You Want</a:t>
            </a:r>
          </a:p>
          <a:p>
            <a:pPr eaLnBrk="1" hangingPunct="1">
              <a:spcBef>
                <a:spcPct val="65000"/>
              </a:spcBef>
            </a:pPr>
            <a:r>
              <a:rPr lang="en-US" altLang="en-US" sz="3300" i="1" u="sng"/>
              <a:t>Important</a:t>
            </a:r>
            <a:r>
              <a:rPr lang="en-US" altLang="en-US" sz="3300"/>
              <a:t>: Don’t let someone else dictate your information priorities – only </a:t>
            </a:r>
            <a:r>
              <a:rPr lang="en-US" altLang="en-US" sz="3300" u="sng"/>
              <a:t>you</a:t>
            </a:r>
            <a:r>
              <a:rPr lang="en-US" altLang="en-US" sz="3300"/>
              <a:t> know what speaks to you</a:t>
            </a:r>
            <a:endParaRPr lang="en-US" altLang="en-US" sz="3300" i="1" u="sng"/>
          </a:p>
        </p:txBody>
      </p:sp>
      <p:pic>
        <p:nvPicPr>
          <p:cNvPr id="2457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200400"/>
            <a:ext cx="24003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04616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ChangeArrowheads="1"/>
          </p:cNvSpPr>
          <p:nvPr/>
        </p:nvSpPr>
        <p:spPr bwMode="auto">
          <a:xfrm>
            <a:off x="609600" y="304800"/>
            <a:ext cx="8534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Getting It Where </a:t>
            </a:r>
            <a:r>
              <a:rPr lang="en-US" altLang="en-US" sz="2400">
                <a:solidFill>
                  <a:srgbClr val="008000"/>
                </a:solidFill>
              </a:rPr>
              <a:t>(and When)</a:t>
            </a:r>
            <a:r>
              <a:rPr lang="en-US" altLang="en-US" sz="3600">
                <a:solidFill>
                  <a:srgbClr val="008000"/>
                </a:solidFill>
              </a:rPr>
              <a:t> You Want</a:t>
            </a:r>
          </a:p>
          <a:p>
            <a:pPr eaLnBrk="1" hangingPunct="1">
              <a:spcBef>
                <a:spcPct val="65000"/>
              </a:spcBef>
            </a:pPr>
            <a:r>
              <a:rPr lang="en-US" altLang="en-US" sz="3300"/>
              <a:t>Shun formal classes and sessions in favour of informal activities</a:t>
            </a:r>
          </a:p>
        </p:txBody>
      </p:sp>
      <p:pic>
        <p:nvPicPr>
          <p:cNvPr id="686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438400"/>
            <a:ext cx="3429000" cy="255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46083"/>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4"/>
          <p:cNvSpPr>
            <a:spLocks noChangeArrowheads="1"/>
          </p:cNvSpPr>
          <p:nvPr/>
        </p:nvSpPr>
        <p:spPr bwMode="auto">
          <a:xfrm>
            <a:off x="609600" y="304800"/>
            <a:ext cx="8534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Getting It Where </a:t>
            </a:r>
            <a:r>
              <a:rPr lang="en-US" altLang="en-US" sz="2400">
                <a:solidFill>
                  <a:srgbClr val="008000"/>
                </a:solidFill>
              </a:rPr>
              <a:t>(and When)</a:t>
            </a:r>
            <a:r>
              <a:rPr lang="en-US" altLang="en-US" sz="3600">
                <a:solidFill>
                  <a:srgbClr val="008000"/>
                </a:solidFill>
              </a:rPr>
              <a:t> You Want</a:t>
            </a:r>
          </a:p>
          <a:p>
            <a:pPr eaLnBrk="1" hangingPunct="1">
              <a:spcBef>
                <a:spcPct val="65000"/>
              </a:spcBef>
            </a:pPr>
            <a:r>
              <a:rPr lang="en-US" altLang="en-US" sz="3300" i="1" u="sng"/>
              <a:t>Do</a:t>
            </a:r>
            <a:r>
              <a:rPr lang="en-US" altLang="en-US" sz="3300"/>
              <a:t> connect to your work at home (and even on vacation) – </a:t>
            </a:r>
            <a:r>
              <a:rPr lang="en-US" altLang="en-US" sz="3300" i="1"/>
              <a:t>but</a:t>
            </a:r>
            <a:r>
              <a:rPr lang="en-US" altLang="en-US" sz="3300"/>
              <a:t> – feel free to sleep at the office </a:t>
            </a:r>
          </a:p>
          <a:p>
            <a:pPr lvl="1" eaLnBrk="1" hangingPunct="1">
              <a:spcBef>
                <a:spcPct val="65000"/>
              </a:spcBef>
            </a:pPr>
            <a:r>
              <a:rPr lang="en-US" altLang="en-US" sz="3100"/>
              <a:t>Most work environments are dysfunctional</a:t>
            </a:r>
          </a:p>
          <a:p>
            <a:pPr lvl="1" eaLnBrk="1" hangingPunct="1">
              <a:spcBef>
                <a:spcPct val="65000"/>
              </a:spcBef>
            </a:pPr>
            <a:r>
              <a:rPr lang="en-US" altLang="en-US" sz="3100"/>
              <a:t>Your best time might not be 9 to 5 …</a:t>
            </a:r>
          </a:p>
          <a:p>
            <a:pPr lvl="1" eaLnBrk="1" hangingPunct="1">
              <a:spcBef>
                <a:spcPct val="65000"/>
              </a:spcBef>
            </a:pPr>
            <a:r>
              <a:rPr lang="en-US" altLang="en-US" sz="3100"/>
              <a:t>Ideas (and learning) happen when they happen</a:t>
            </a:r>
          </a:p>
        </p:txBody>
      </p:sp>
    </p:spTree>
    <p:extLst>
      <p:ext uri="{BB962C8B-B14F-4D97-AF65-F5344CB8AC3E}">
        <p14:creationId xmlns:p14="http://schemas.microsoft.com/office/powerpoint/2010/main" val="12038065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ChangeArrowheads="1"/>
          </p:cNvSpPr>
          <p:nvPr/>
        </p:nvSpPr>
        <p:spPr bwMode="auto">
          <a:xfrm>
            <a:off x="228600" y="4572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Principles of Relevance</a:t>
            </a:r>
          </a:p>
          <a:p>
            <a:pPr eaLnBrk="1" hangingPunct="1">
              <a:spcBef>
                <a:spcPct val="65000"/>
              </a:spcBef>
            </a:pPr>
            <a:r>
              <a:rPr lang="en-US" altLang="en-US" sz="3300"/>
              <a:t>Information is a </a:t>
            </a:r>
            <a:r>
              <a:rPr lang="en-US" altLang="en-US" sz="3300" u="sng"/>
              <a:t>flow</a:t>
            </a:r>
            <a:r>
              <a:rPr lang="en-US" altLang="en-US" sz="3300"/>
              <a:t>, not a collection of objects</a:t>
            </a:r>
          </a:p>
          <a:p>
            <a:pPr lvl="1" eaLnBrk="1" hangingPunct="1">
              <a:spcBef>
                <a:spcPct val="65000"/>
              </a:spcBef>
            </a:pPr>
            <a:r>
              <a:rPr lang="en-US" altLang="en-US" sz="2700"/>
              <a:t>Don’t worry about remembering, worry about </a:t>
            </a:r>
            <a:r>
              <a:rPr lang="en-US" altLang="en-US" sz="2700" u="sng"/>
              <a:t>repeated exposure</a:t>
            </a:r>
            <a:r>
              <a:rPr lang="en-US" altLang="en-US" sz="2700"/>
              <a:t> to good information</a:t>
            </a:r>
          </a:p>
          <a:p>
            <a:pPr eaLnBrk="1" hangingPunct="1">
              <a:spcBef>
                <a:spcPct val="65000"/>
              </a:spcBef>
            </a:pPr>
            <a:r>
              <a:rPr lang="en-US" altLang="en-US" sz="3300"/>
              <a:t>Relevance is defined by </a:t>
            </a:r>
            <a:r>
              <a:rPr lang="en-US" altLang="en-US" sz="3300" u="sng"/>
              <a:t>function</a:t>
            </a:r>
            <a:r>
              <a:rPr lang="en-US" altLang="en-US" sz="3300"/>
              <a:t>, not topic or category </a:t>
            </a:r>
          </a:p>
          <a:p>
            <a:pPr eaLnBrk="1" hangingPunct="1">
              <a:spcBef>
                <a:spcPct val="65000"/>
              </a:spcBef>
            </a:pPr>
            <a:r>
              <a:rPr lang="en-US" altLang="en-US" sz="3300"/>
              <a:t>Information is relevant only if it is available </a:t>
            </a:r>
            <a:r>
              <a:rPr lang="en-US" altLang="en-US" sz="3300" u="sng"/>
              <a:t>where it is needed</a:t>
            </a:r>
            <a:r>
              <a:rPr lang="en-US" altLang="en-US" sz="3300"/>
              <a:t> </a:t>
            </a:r>
          </a:p>
        </p:txBody>
      </p:sp>
    </p:spTree>
    <p:extLst>
      <p:ext uri="{BB962C8B-B14F-4D97-AF65-F5344CB8AC3E}">
        <p14:creationId xmlns:p14="http://schemas.microsoft.com/office/powerpoint/2010/main" val="124630798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Takeaways for this Webinar</a:t>
            </a:r>
            <a:endParaRPr sz="3500" b="0">
              <a:latin typeface="Libre Franklin"/>
              <a:ea typeface="Libre Franklin"/>
              <a:cs typeface="Libre Franklin"/>
              <a:sym typeface="Libre Franklin"/>
            </a:endParaRPr>
          </a:p>
        </p:txBody>
      </p:sp>
      <p:sp>
        <p:nvSpPr>
          <p:cNvPr id="93" name="Google Shape;93;p13"/>
          <p:cNvSpPr txBox="1"/>
          <p:nvPr/>
        </p:nvSpPr>
        <p:spPr>
          <a:xfrm>
            <a:off x="734300" y="1963625"/>
            <a:ext cx="7347900" cy="270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a:latin typeface="Libre Franklin"/>
                <a:ea typeface="Libre Franklin"/>
                <a:cs typeface="Libre Franklin"/>
                <a:sym typeface="Libre Franklin"/>
              </a:rPr>
              <a:t>In this webinar, you learn:</a:t>
            </a:r>
            <a:endParaRPr sz="2000" dirty="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dirty="0">
                <a:latin typeface="Libre Franklin"/>
                <a:ea typeface="Libre Franklin"/>
                <a:cs typeface="Libre Franklin"/>
                <a:sym typeface="Libre Franklin"/>
              </a:rPr>
              <a:t>The difference between ‘personalized learning’ and ‘personal learning’.</a:t>
            </a:r>
            <a:endParaRPr sz="2000" dirty="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dirty="0">
                <a:latin typeface="Libre Franklin"/>
                <a:ea typeface="Libre Franklin"/>
                <a:cs typeface="Libre Franklin"/>
                <a:sym typeface="Libre Franklin"/>
              </a:rPr>
              <a:t>Why personal learning is the preferred concept for student success.</a:t>
            </a:r>
            <a:endParaRPr sz="2000" dirty="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dirty="0">
                <a:latin typeface="Libre Franklin"/>
                <a:ea typeface="Libre Franklin"/>
                <a:cs typeface="Libre Franklin"/>
                <a:sym typeface="Libre Franklin"/>
              </a:rPr>
              <a:t>Key starting points for personal learning, objectives, learning processes and forms of evaluation that best suit personal learning.</a:t>
            </a:r>
            <a:endParaRPr sz="2000" dirty="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dirty="0">
                <a:latin typeface="Libre Franklin"/>
                <a:ea typeface="Libre Franklin"/>
                <a:cs typeface="Libre Franklin"/>
                <a:sym typeface="Libre Franklin"/>
              </a:rPr>
              <a:t>Strategies to implement personal learning in the form of support for remote teaching, online learning, and lifelong learning. </a:t>
            </a:r>
            <a:endParaRPr sz="2000" dirty="0">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80" name="Rectangle 4"/>
          <p:cNvSpPr>
            <a:spLocks noChangeArrowheads="1"/>
          </p:cNvSpPr>
          <p:nvPr/>
        </p:nvSpPr>
        <p:spPr bwMode="auto">
          <a:xfrm>
            <a:off x="304800" y="5334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Relevance: Guerilla Tactics</a:t>
            </a:r>
          </a:p>
          <a:p>
            <a:pPr eaLnBrk="1" hangingPunct="1">
              <a:spcBef>
                <a:spcPct val="65000"/>
              </a:spcBef>
            </a:pPr>
            <a:r>
              <a:rPr lang="en-US" altLang="en-US" sz="3300"/>
              <a:t>Develop unofficial channels of information (and disregard most of the official ones)</a:t>
            </a:r>
          </a:p>
        </p:txBody>
      </p:sp>
      <p:pic>
        <p:nvPicPr>
          <p:cNvPr id="2549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581400"/>
            <a:ext cx="3924300" cy="2762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8676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ChangeArrowheads="1"/>
          </p:cNvSpPr>
          <p:nvPr/>
        </p:nvSpPr>
        <p:spPr bwMode="auto">
          <a:xfrm>
            <a:off x="304800" y="5334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Relevance: Guerilla Tactics</a:t>
            </a:r>
          </a:p>
          <a:p>
            <a:pPr lvl="1" eaLnBrk="1" hangingPunct="1">
              <a:spcBef>
                <a:spcPct val="65000"/>
              </a:spcBef>
            </a:pPr>
            <a:r>
              <a:rPr lang="en-US" altLang="en-US" sz="3100"/>
              <a:t>For example, I scan, then delete, almost all institutional emails (and </a:t>
            </a:r>
            <a:r>
              <a:rPr lang="en-US" altLang="en-US" sz="3100" u="sng"/>
              <a:t>everything</a:t>
            </a:r>
            <a:r>
              <a:rPr lang="en-US" altLang="en-US" sz="3100"/>
              <a:t> from the director)</a:t>
            </a:r>
          </a:p>
        </p:txBody>
      </p:sp>
    </p:spTree>
    <p:extLst>
      <p:ext uri="{BB962C8B-B14F-4D97-AF65-F5344CB8AC3E}">
        <p14:creationId xmlns:p14="http://schemas.microsoft.com/office/powerpoint/2010/main" val="32824927"/>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8" name="Rectangle 4"/>
          <p:cNvSpPr>
            <a:spLocks noChangeArrowheads="1"/>
          </p:cNvSpPr>
          <p:nvPr/>
        </p:nvSpPr>
        <p:spPr bwMode="auto">
          <a:xfrm>
            <a:off x="304800" y="5334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Relevance: Guerilla Tactics</a:t>
            </a:r>
          </a:p>
          <a:p>
            <a:pPr eaLnBrk="1" hangingPunct="1">
              <a:spcBef>
                <a:spcPct val="65000"/>
              </a:spcBef>
            </a:pPr>
            <a:r>
              <a:rPr lang="en-US" altLang="en-US" sz="3300"/>
              <a:t>Create ‘project pages’ on your wiki (you have a wiki, right?) with links to templates, forms, etc.</a:t>
            </a:r>
          </a:p>
          <a:p>
            <a:pPr eaLnBrk="1" hangingPunct="1">
              <a:spcBef>
                <a:spcPct val="65000"/>
              </a:spcBef>
            </a:pPr>
            <a:endParaRPr lang="en-US" altLang="en-US" sz="3300"/>
          </a:p>
        </p:txBody>
      </p:sp>
      <p:pic>
        <p:nvPicPr>
          <p:cNvPr id="257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962400"/>
            <a:ext cx="3390900" cy="222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8797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2" name="Rectangle 4"/>
          <p:cNvSpPr>
            <a:spLocks noChangeArrowheads="1"/>
          </p:cNvSpPr>
          <p:nvPr/>
        </p:nvSpPr>
        <p:spPr bwMode="auto">
          <a:xfrm>
            <a:off x="304800" y="533400"/>
            <a:ext cx="84582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Relevance: Guerilla Tactics</a:t>
            </a:r>
          </a:p>
          <a:p>
            <a:pPr eaLnBrk="1" hangingPunct="1">
              <a:spcBef>
                <a:spcPct val="65000"/>
              </a:spcBef>
            </a:pPr>
            <a:r>
              <a:rPr lang="en-US" altLang="en-US" sz="3300"/>
              <a:t>Demand access</a:t>
            </a:r>
          </a:p>
          <a:p>
            <a:pPr eaLnBrk="1" hangingPunct="1">
              <a:spcBef>
                <a:spcPct val="65000"/>
              </a:spcBef>
            </a:pPr>
            <a:endParaRPr lang="en-US" altLang="en-US" sz="3300"/>
          </a:p>
        </p:txBody>
      </p:sp>
      <p:pic>
        <p:nvPicPr>
          <p:cNvPr id="2529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514600"/>
            <a:ext cx="4762500" cy="337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66370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ChangeArrowheads="1"/>
          </p:cNvSpPr>
          <p:nvPr/>
        </p:nvSpPr>
        <p:spPr bwMode="auto">
          <a:xfrm>
            <a:off x="228600" y="533400"/>
            <a:ext cx="86868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19100" indent="-419100">
              <a:spcBef>
                <a:spcPct val="20000"/>
              </a:spcBef>
              <a:buChar char="•"/>
              <a:defRPr sz="3200">
                <a:solidFill>
                  <a:schemeClr val="tx1"/>
                </a:solidFill>
                <a:latin typeface="Verdana" panose="020B0604030504040204" pitchFamily="34" charset="0"/>
              </a:defRPr>
            </a:lvl1pPr>
            <a:lvl2pPr marL="857250" indent="-400050">
              <a:spcBef>
                <a:spcPct val="20000"/>
              </a:spcBef>
              <a:buChar char="–"/>
              <a:defRPr sz="2800">
                <a:solidFill>
                  <a:schemeClr val="tx1"/>
                </a:solidFill>
                <a:latin typeface="Verdana" panose="020B0604030504040204" pitchFamily="34" charset="0"/>
              </a:defRPr>
            </a:lvl2pPr>
            <a:lvl3pPr marL="1276350" indent="-361950">
              <a:spcBef>
                <a:spcPct val="20000"/>
              </a:spcBef>
              <a:buChar char="•"/>
              <a:defRPr sz="2400">
                <a:solidFill>
                  <a:schemeClr val="tx1"/>
                </a:solidFill>
                <a:latin typeface="Verdana" panose="020B0604030504040204" pitchFamily="34" charset="0"/>
              </a:defRPr>
            </a:lvl3pPr>
            <a:lvl4pPr marL="1695450" indent="-323850">
              <a:spcBef>
                <a:spcPct val="20000"/>
              </a:spcBef>
              <a:buChar char="–"/>
              <a:defRPr sz="2000">
                <a:solidFill>
                  <a:schemeClr val="tx1"/>
                </a:solidFill>
                <a:latin typeface="Verdana" panose="020B0604030504040204" pitchFamily="34" charset="0"/>
              </a:defRPr>
            </a:lvl4pPr>
            <a:lvl5pPr marL="2114550" indent="-285750">
              <a:spcBef>
                <a:spcPct val="20000"/>
              </a:spcBef>
              <a:buChar char="»"/>
              <a:defRPr sz="2000">
                <a:solidFill>
                  <a:schemeClr val="tx1"/>
                </a:solidFill>
                <a:latin typeface="Verdana" panose="020B0604030504040204" pitchFamily="34" charset="0"/>
              </a:defRPr>
            </a:lvl5pPr>
            <a:lvl6pPr marL="2571750" indent="-285750" fontAlgn="base">
              <a:spcBef>
                <a:spcPct val="20000"/>
              </a:spcBef>
              <a:spcAft>
                <a:spcPct val="0"/>
              </a:spcAft>
              <a:buChar char="»"/>
              <a:defRPr sz="2000">
                <a:solidFill>
                  <a:schemeClr val="tx1"/>
                </a:solidFill>
                <a:latin typeface="Verdana" panose="020B0604030504040204" pitchFamily="34" charset="0"/>
              </a:defRPr>
            </a:lvl6pPr>
            <a:lvl7pPr marL="3028950" indent="-285750" fontAlgn="base">
              <a:spcBef>
                <a:spcPct val="20000"/>
              </a:spcBef>
              <a:spcAft>
                <a:spcPct val="0"/>
              </a:spcAft>
              <a:buChar char="»"/>
              <a:defRPr sz="2000">
                <a:solidFill>
                  <a:schemeClr val="tx1"/>
                </a:solidFill>
                <a:latin typeface="Verdana" panose="020B0604030504040204" pitchFamily="34" charset="0"/>
              </a:defRPr>
            </a:lvl7pPr>
            <a:lvl8pPr marL="3486150" indent="-285750" fontAlgn="base">
              <a:spcBef>
                <a:spcPct val="20000"/>
              </a:spcBef>
              <a:spcAft>
                <a:spcPct val="0"/>
              </a:spcAft>
              <a:buChar char="»"/>
              <a:defRPr sz="2000">
                <a:solidFill>
                  <a:schemeClr val="tx1"/>
                </a:solidFill>
                <a:latin typeface="Verdana" panose="020B0604030504040204" pitchFamily="34" charset="0"/>
              </a:defRPr>
            </a:lvl8pPr>
            <a:lvl9pPr marL="3943350" indent="-28575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What I’m </a:t>
            </a:r>
            <a:r>
              <a:rPr lang="en-US" altLang="en-US" sz="3600" i="1" u="sng">
                <a:solidFill>
                  <a:srgbClr val="008000"/>
                </a:solidFill>
              </a:rPr>
              <a:t>Really</a:t>
            </a:r>
            <a:r>
              <a:rPr lang="en-US" altLang="en-US" sz="3600">
                <a:solidFill>
                  <a:srgbClr val="008000"/>
                </a:solidFill>
              </a:rPr>
              <a:t> Saying Here…</a:t>
            </a:r>
          </a:p>
          <a:p>
            <a:pPr eaLnBrk="1" hangingPunct="1">
              <a:spcBef>
                <a:spcPct val="65000"/>
              </a:spcBef>
              <a:buFontTx/>
              <a:buAutoNum type="arabicPeriod"/>
            </a:pPr>
            <a:r>
              <a:rPr lang="en-US" altLang="en-US" sz="3600"/>
              <a:t>You are at the centre of your own </a:t>
            </a:r>
            <a:r>
              <a:rPr lang="en-US" altLang="en-US" sz="3600" i="1"/>
              <a:t>personal learning network</a:t>
            </a:r>
          </a:p>
          <a:p>
            <a:pPr eaLnBrk="1" hangingPunct="1">
              <a:spcBef>
                <a:spcPct val="65000"/>
              </a:spcBef>
              <a:buFontTx/>
              <a:buAutoNum type="arabicPeriod"/>
            </a:pPr>
            <a:endParaRPr lang="en-US" altLang="en-US" sz="3600"/>
          </a:p>
          <a:p>
            <a:pPr eaLnBrk="1" hangingPunct="1">
              <a:spcBef>
                <a:spcPct val="65000"/>
              </a:spcBef>
            </a:pPr>
            <a:endParaRPr lang="en-US" altLang="en-US" sz="3300"/>
          </a:p>
        </p:txBody>
      </p:sp>
      <p:pic>
        <p:nvPicPr>
          <p:cNvPr id="716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124200"/>
            <a:ext cx="3752850" cy="281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2133081"/>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100" name="Rectangle 4"/>
          <p:cNvSpPr>
            <a:spLocks noChangeArrowheads="1"/>
          </p:cNvSpPr>
          <p:nvPr/>
        </p:nvSpPr>
        <p:spPr bwMode="auto">
          <a:xfrm>
            <a:off x="228600" y="533400"/>
            <a:ext cx="8915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Verdana" panose="020B0604030504040204" pitchFamily="34" charset="0"/>
              </a:defRPr>
            </a:lvl1pPr>
            <a:lvl2pPr marL="990600" indent="-533400">
              <a:spcBef>
                <a:spcPct val="20000"/>
              </a:spcBef>
              <a:buChar char="–"/>
              <a:defRPr sz="2800">
                <a:solidFill>
                  <a:schemeClr val="tx1"/>
                </a:solidFill>
                <a:latin typeface="Verdana" panose="020B0604030504040204" pitchFamily="34" charset="0"/>
              </a:defRPr>
            </a:lvl2pPr>
            <a:lvl3pPr marL="1371600" indent="-457200">
              <a:spcBef>
                <a:spcPct val="20000"/>
              </a:spcBef>
              <a:buChar char="•"/>
              <a:defRPr sz="2400">
                <a:solidFill>
                  <a:schemeClr val="tx1"/>
                </a:solidFill>
                <a:latin typeface="Verdana" panose="020B0604030504040204" pitchFamily="34" charset="0"/>
              </a:defRPr>
            </a:lvl3pPr>
            <a:lvl4pPr marL="1752600" indent="-381000">
              <a:spcBef>
                <a:spcPct val="20000"/>
              </a:spcBef>
              <a:buChar char="–"/>
              <a:defRPr sz="2000">
                <a:solidFill>
                  <a:schemeClr val="tx1"/>
                </a:solidFill>
                <a:latin typeface="Verdana" panose="020B0604030504040204" pitchFamily="34" charset="0"/>
              </a:defRPr>
            </a:lvl4pPr>
            <a:lvl5pPr marL="2209800" indent="-381000">
              <a:spcBef>
                <a:spcPct val="20000"/>
              </a:spcBef>
              <a:buChar char="»"/>
              <a:defRPr sz="2000">
                <a:solidFill>
                  <a:schemeClr val="tx1"/>
                </a:solidFill>
                <a:latin typeface="Verdana" panose="020B0604030504040204" pitchFamily="34" charset="0"/>
              </a:defRPr>
            </a:lvl5pPr>
            <a:lvl6pPr marL="2667000" indent="-381000" fontAlgn="base">
              <a:spcBef>
                <a:spcPct val="20000"/>
              </a:spcBef>
              <a:spcAft>
                <a:spcPct val="0"/>
              </a:spcAft>
              <a:buChar char="»"/>
              <a:defRPr sz="2000">
                <a:solidFill>
                  <a:schemeClr val="tx1"/>
                </a:solidFill>
                <a:latin typeface="Verdana" panose="020B0604030504040204" pitchFamily="34" charset="0"/>
              </a:defRPr>
            </a:lvl6pPr>
            <a:lvl7pPr marL="3124200" indent="-381000" fontAlgn="base">
              <a:spcBef>
                <a:spcPct val="20000"/>
              </a:spcBef>
              <a:spcAft>
                <a:spcPct val="0"/>
              </a:spcAft>
              <a:buChar char="»"/>
              <a:defRPr sz="2000">
                <a:solidFill>
                  <a:schemeClr val="tx1"/>
                </a:solidFill>
                <a:latin typeface="Verdana" panose="020B0604030504040204" pitchFamily="34" charset="0"/>
              </a:defRPr>
            </a:lvl7pPr>
            <a:lvl8pPr marL="3581400" indent="-381000" fontAlgn="base">
              <a:spcBef>
                <a:spcPct val="20000"/>
              </a:spcBef>
              <a:spcAft>
                <a:spcPct val="0"/>
              </a:spcAft>
              <a:buChar char="»"/>
              <a:defRPr sz="2000">
                <a:solidFill>
                  <a:schemeClr val="tx1"/>
                </a:solidFill>
                <a:latin typeface="Verdana" panose="020B0604030504040204" pitchFamily="34" charset="0"/>
              </a:defRPr>
            </a:lvl8pPr>
            <a:lvl9pPr marL="4038600" indent="-3810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What I’m </a:t>
            </a:r>
            <a:r>
              <a:rPr lang="en-US" altLang="en-US" sz="3600" i="1" u="sng">
                <a:solidFill>
                  <a:srgbClr val="008000"/>
                </a:solidFill>
              </a:rPr>
              <a:t>Really</a:t>
            </a:r>
            <a:r>
              <a:rPr lang="en-US" altLang="en-US" sz="3600">
                <a:solidFill>
                  <a:srgbClr val="008000"/>
                </a:solidFill>
              </a:rPr>
              <a:t> Saying Here…</a:t>
            </a:r>
          </a:p>
          <a:p>
            <a:pPr eaLnBrk="1" hangingPunct="1">
              <a:spcBef>
                <a:spcPct val="65000"/>
              </a:spcBef>
              <a:buFontTx/>
              <a:buAutoNum type="arabicPeriod" startAt="2"/>
            </a:pPr>
            <a:r>
              <a:rPr lang="en-US" altLang="en-US" sz="3600"/>
              <a:t>To gain from self-directed learning you must </a:t>
            </a:r>
            <a:r>
              <a:rPr lang="en-US" altLang="en-US" sz="3600" i="1"/>
              <a:t>be self-directed</a:t>
            </a:r>
            <a:endParaRPr lang="en-US" altLang="en-US" sz="3600"/>
          </a:p>
          <a:p>
            <a:pPr eaLnBrk="1" hangingPunct="1">
              <a:spcBef>
                <a:spcPct val="65000"/>
              </a:spcBef>
            </a:pPr>
            <a:endParaRPr lang="en-US" altLang="en-US" sz="3300"/>
          </a:p>
        </p:txBody>
      </p:sp>
      <p:pic>
        <p:nvPicPr>
          <p:cNvPr id="26010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743200"/>
            <a:ext cx="291465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15681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8" name="Rectangle 4"/>
          <p:cNvSpPr>
            <a:spLocks noChangeArrowheads="1"/>
          </p:cNvSpPr>
          <p:nvPr/>
        </p:nvSpPr>
        <p:spPr bwMode="auto">
          <a:xfrm>
            <a:off x="228600" y="533400"/>
            <a:ext cx="86868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609600" indent="-609600">
              <a:spcBef>
                <a:spcPct val="20000"/>
              </a:spcBef>
              <a:buChar char="•"/>
              <a:defRPr sz="3200">
                <a:solidFill>
                  <a:schemeClr val="tx1"/>
                </a:solidFill>
                <a:latin typeface="Verdana" panose="020B0604030504040204" pitchFamily="34" charset="0"/>
              </a:defRPr>
            </a:lvl1pPr>
            <a:lvl2pPr marL="990600" indent="-533400">
              <a:spcBef>
                <a:spcPct val="20000"/>
              </a:spcBef>
              <a:buChar char="–"/>
              <a:defRPr sz="2800">
                <a:solidFill>
                  <a:schemeClr val="tx1"/>
                </a:solidFill>
                <a:latin typeface="Verdana" panose="020B0604030504040204" pitchFamily="34" charset="0"/>
              </a:defRPr>
            </a:lvl2pPr>
            <a:lvl3pPr marL="1371600" indent="-457200">
              <a:spcBef>
                <a:spcPct val="20000"/>
              </a:spcBef>
              <a:buChar char="•"/>
              <a:defRPr sz="2400">
                <a:solidFill>
                  <a:schemeClr val="tx1"/>
                </a:solidFill>
                <a:latin typeface="Verdana" panose="020B0604030504040204" pitchFamily="34" charset="0"/>
              </a:defRPr>
            </a:lvl3pPr>
            <a:lvl4pPr marL="1752600" indent="-381000">
              <a:spcBef>
                <a:spcPct val="20000"/>
              </a:spcBef>
              <a:buChar char="–"/>
              <a:defRPr sz="2000">
                <a:solidFill>
                  <a:schemeClr val="tx1"/>
                </a:solidFill>
                <a:latin typeface="Verdana" panose="020B0604030504040204" pitchFamily="34" charset="0"/>
              </a:defRPr>
            </a:lvl4pPr>
            <a:lvl5pPr marL="2209800" indent="-381000">
              <a:spcBef>
                <a:spcPct val="20000"/>
              </a:spcBef>
              <a:buChar char="»"/>
              <a:defRPr sz="2000">
                <a:solidFill>
                  <a:schemeClr val="tx1"/>
                </a:solidFill>
                <a:latin typeface="Verdana" panose="020B0604030504040204" pitchFamily="34" charset="0"/>
              </a:defRPr>
            </a:lvl5pPr>
            <a:lvl6pPr marL="2667000" indent="-381000" fontAlgn="base">
              <a:spcBef>
                <a:spcPct val="20000"/>
              </a:spcBef>
              <a:spcAft>
                <a:spcPct val="0"/>
              </a:spcAft>
              <a:buChar char="»"/>
              <a:defRPr sz="2000">
                <a:solidFill>
                  <a:schemeClr val="tx1"/>
                </a:solidFill>
                <a:latin typeface="Verdana" panose="020B0604030504040204" pitchFamily="34" charset="0"/>
              </a:defRPr>
            </a:lvl6pPr>
            <a:lvl7pPr marL="3124200" indent="-381000" fontAlgn="base">
              <a:spcBef>
                <a:spcPct val="20000"/>
              </a:spcBef>
              <a:spcAft>
                <a:spcPct val="0"/>
              </a:spcAft>
              <a:buChar char="»"/>
              <a:defRPr sz="2000">
                <a:solidFill>
                  <a:schemeClr val="tx1"/>
                </a:solidFill>
                <a:latin typeface="Verdana" panose="020B0604030504040204" pitchFamily="34" charset="0"/>
              </a:defRPr>
            </a:lvl7pPr>
            <a:lvl8pPr marL="3581400" indent="-381000" fontAlgn="base">
              <a:spcBef>
                <a:spcPct val="20000"/>
              </a:spcBef>
              <a:spcAft>
                <a:spcPct val="0"/>
              </a:spcAft>
              <a:buChar char="»"/>
              <a:defRPr sz="2000">
                <a:solidFill>
                  <a:schemeClr val="tx1"/>
                </a:solidFill>
                <a:latin typeface="Verdana" panose="020B0604030504040204" pitchFamily="34" charset="0"/>
              </a:defRPr>
            </a:lvl8pPr>
            <a:lvl9pPr marL="4038600" indent="-3810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600">
                <a:solidFill>
                  <a:srgbClr val="008000"/>
                </a:solidFill>
              </a:rPr>
              <a:t>What I’m </a:t>
            </a:r>
            <a:r>
              <a:rPr lang="en-US" altLang="en-US" sz="3600" i="1" u="sng">
                <a:solidFill>
                  <a:srgbClr val="008000"/>
                </a:solidFill>
              </a:rPr>
              <a:t>Really</a:t>
            </a:r>
            <a:r>
              <a:rPr lang="en-US" altLang="en-US" sz="3600">
                <a:solidFill>
                  <a:srgbClr val="008000"/>
                </a:solidFill>
              </a:rPr>
              <a:t> Saying Here…</a:t>
            </a:r>
          </a:p>
          <a:p>
            <a:pPr eaLnBrk="1" hangingPunct="1">
              <a:spcBef>
                <a:spcPct val="65000"/>
              </a:spcBef>
              <a:buFontTx/>
              <a:buAutoNum type="arabicPeriod" startAt="3"/>
            </a:pPr>
            <a:r>
              <a:rPr lang="en-US" altLang="en-US" sz="3600"/>
              <a:t>These principles should guide </a:t>
            </a:r>
            <a:r>
              <a:rPr lang="en-US" altLang="en-US" sz="3600" i="1"/>
              <a:t>how we</a:t>
            </a:r>
            <a:r>
              <a:rPr lang="en-US" altLang="en-US" sz="3600"/>
              <a:t> </a:t>
            </a:r>
            <a:r>
              <a:rPr lang="en-US" altLang="en-US" sz="3600" i="1"/>
              <a:t>teach</a:t>
            </a:r>
            <a:r>
              <a:rPr lang="en-US" altLang="en-US" sz="3600"/>
              <a:t> as well as how we learn</a:t>
            </a:r>
          </a:p>
          <a:p>
            <a:pPr eaLnBrk="1" hangingPunct="1">
              <a:spcBef>
                <a:spcPct val="65000"/>
              </a:spcBef>
            </a:pPr>
            <a:endParaRPr lang="en-US" altLang="en-US" sz="3300"/>
          </a:p>
        </p:txBody>
      </p:sp>
      <p:pic>
        <p:nvPicPr>
          <p:cNvPr id="262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971800"/>
            <a:ext cx="4191000" cy="314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0941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What Is Personal Learning?</a:t>
            </a:r>
            <a:endParaRPr sz="3500" b="0">
              <a:latin typeface="Libre Franklin"/>
              <a:ea typeface="Libre Franklin"/>
              <a:cs typeface="Libre Franklin"/>
              <a:sym typeface="Libre Franklin"/>
            </a:endParaRPr>
          </a:p>
        </p:txBody>
      </p:sp>
      <p:pic>
        <p:nvPicPr>
          <p:cNvPr id="105" name="Google Shape;105;p15"/>
          <p:cNvPicPr preferRelativeResize="0"/>
          <p:nvPr/>
        </p:nvPicPr>
        <p:blipFill>
          <a:blip r:embed="rId3">
            <a:alphaModFix/>
          </a:blip>
          <a:stretch>
            <a:fillRect/>
          </a:stretch>
        </p:blipFill>
        <p:spPr>
          <a:xfrm>
            <a:off x="1420575" y="2253325"/>
            <a:ext cx="6073450" cy="3036725"/>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Personalized Learning</a:t>
            </a:r>
            <a:endParaRPr sz="3500" b="0">
              <a:latin typeface="Libre Franklin"/>
              <a:ea typeface="Libre Franklin"/>
              <a:cs typeface="Libre Franklin"/>
              <a:sym typeface="Libre Franklin"/>
            </a:endParaRPr>
          </a:p>
        </p:txBody>
      </p:sp>
      <p:pic>
        <p:nvPicPr>
          <p:cNvPr id="111" name="Google Shape;111;p16"/>
          <p:cNvPicPr preferRelativeResize="0"/>
          <p:nvPr/>
        </p:nvPicPr>
        <p:blipFill>
          <a:blip r:embed="rId3">
            <a:alphaModFix/>
          </a:blip>
          <a:stretch>
            <a:fillRect/>
          </a:stretch>
        </p:blipFill>
        <p:spPr>
          <a:xfrm>
            <a:off x="1526950" y="1780200"/>
            <a:ext cx="5990249" cy="3240525"/>
          </a:xfrm>
          <a:prstGeom prst="rect">
            <a:avLst/>
          </a:prstGeom>
          <a:noFill/>
          <a:ln>
            <a:noFill/>
          </a:ln>
        </p:spPr>
      </p:pic>
      <p:sp>
        <p:nvSpPr>
          <p:cNvPr id="112" name="Google Shape;112;p16"/>
          <p:cNvSpPr txBox="1"/>
          <p:nvPr/>
        </p:nvSpPr>
        <p:spPr>
          <a:xfrm>
            <a:off x="4391250" y="4814575"/>
            <a:ext cx="3000000" cy="115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i="1">
                <a:solidFill>
                  <a:schemeClr val="dk1"/>
                </a:solidFill>
              </a:rPr>
              <a:t>Image: Jie Lu, 2004. Framework for personalized learning recommender system. P. 376</a:t>
            </a:r>
            <a:endParaRPr sz="1200" i="1">
              <a:solidFill>
                <a:schemeClr val="dk1"/>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500" b="0">
                <a:latin typeface="Libre Franklin"/>
                <a:ea typeface="Libre Franklin"/>
                <a:cs typeface="Libre Franklin"/>
                <a:sym typeface="Libre Franklin"/>
              </a:rPr>
              <a:t>Learning Path Recommendation</a:t>
            </a:r>
            <a:endParaRPr sz="3500" b="0">
              <a:latin typeface="Libre Franklin"/>
              <a:ea typeface="Libre Franklin"/>
              <a:cs typeface="Libre Franklin"/>
              <a:sym typeface="Libre Franklin"/>
            </a:endParaRPr>
          </a:p>
        </p:txBody>
      </p:sp>
      <p:pic>
        <p:nvPicPr>
          <p:cNvPr id="118" name="Google Shape;118;p17"/>
          <p:cNvPicPr preferRelativeResize="0"/>
          <p:nvPr/>
        </p:nvPicPr>
        <p:blipFill>
          <a:blip r:embed="rId3">
            <a:alphaModFix/>
          </a:blip>
          <a:stretch>
            <a:fillRect/>
          </a:stretch>
        </p:blipFill>
        <p:spPr>
          <a:xfrm>
            <a:off x="1694900" y="1780225"/>
            <a:ext cx="5010549" cy="3751525"/>
          </a:xfrm>
          <a:prstGeom prst="rect">
            <a:avLst/>
          </a:prstGeom>
          <a:noFill/>
          <a:ln>
            <a:noFill/>
          </a:ln>
        </p:spPr>
      </p:pic>
      <p:sp>
        <p:nvSpPr>
          <p:cNvPr id="119" name="Google Shape;119;p17"/>
          <p:cNvSpPr txBox="1"/>
          <p:nvPr/>
        </p:nvSpPr>
        <p:spPr>
          <a:xfrm>
            <a:off x="4408700" y="5262475"/>
            <a:ext cx="3000000" cy="110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i="1">
                <a:solidFill>
                  <a:schemeClr val="dk1"/>
                </a:solidFill>
              </a:rPr>
              <a:t>Image: Bitnine Global, Inc. (2019). Personalized learning path recommendation.</a:t>
            </a:r>
            <a:endParaRPr sz="1300" i="1">
              <a:solidFill>
                <a:schemeClr val="dk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dirty="0">
                <a:latin typeface="Libre Franklin"/>
                <a:ea typeface="Libre Franklin"/>
                <a:cs typeface="Libre Franklin"/>
                <a:sym typeface="Libre Franklin"/>
              </a:rPr>
              <a:t>Topics for </a:t>
            </a:r>
            <a:r>
              <a:rPr lang="en-US" sz="3500" b="0" dirty="0" smtClean="0">
                <a:latin typeface="Libre Franklin"/>
                <a:ea typeface="Libre Franklin"/>
                <a:cs typeface="Libre Franklin"/>
                <a:sym typeface="Libre Franklin"/>
              </a:rPr>
              <a:t>Discussion - Practical</a:t>
            </a:r>
            <a:endParaRPr sz="3500" b="0" dirty="0">
              <a:latin typeface="Libre Franklin"/>
              <a:ea typeface="Libre Franklin"/>
              <a:cs typeface="Libre Franklin"/>
              <a:sym typeface="Libre Franklin"/>
            </a:endParaRPr>
          </a:p>
        </p:txBody>
      </p:sp>
      <p:sp>
        <p:nvSpPr>
          <p:cNvPr id="99" name="Google Shape;99;p14"/>
          <p:cNvSpPr txBox="1"/>
          <p:nvPr/>
        </p:nvSpPr>
        <p:spPr>
          <a:xfrm>
            <a:off x="734300" y="1963625"/>
            <a:ext cx="7347900" cy="27012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Libre Franklin"/>
              <a:buAutoNum type="arabicPeriod"/>
            </a:pPr>
            <a:r>
              <a:rPr lang="en-US" sz="2000" dirty="0">
                <a:latin typeface="Libre Franklin"/>
                <a:ea typeface="Libre Franklin"/>
                <a:cs typeface="Libre Franklin"/>
                <a:sym typeface="Libre Franklin"/>
              </a:rPr>
              <a:t>What </a:t>
            </a:r>
            <a:r>
              <a:rPr lang="en-US" sz="2000" dirty="0" smtClean="0">
                <a:latin typeface="Libre Franklin"/>
                <a:ea typeface="Libre Franklin"/>
                <a:cs typeface="Libre Franklin"/>
                <a:sym typeface="Libre Franklin"/>
              </a:rPr>
              <a:t>are relevance, usability, interactivity</a:t>
            </a:r>
            <a:r>
              <a:rPr lang="en-US" sz="2000" dirty="0" smtClean="0">
                <a:latin typeface="Libre Franklin"/>
                <a:ea typeface="Libre Franklin"/>
                <a:cs typeface="Libre Franklin"/>
                <a:sym typeface="Libre Franklin"/>
              </a:rPr>
              <a:t>?</a:t>
            </a:r>
            <a:endParaRPr sz="2000" dirty="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AutoNum type="arabicPeriod"/>
            </a:pPr>
            <a:r>
              <a:rPr lang="en-US" sz="2000" dirty="0" smtClean="0">
                <a:latin typeface="Libre Franklin"/>
                <a:ea typeface="Libre Franklin"/>
                <a:cs typeface="Libre Franklin"/>
                <a:sym typeface="Libre Franklin"/>
              </a:rPr>
              <a:t>Starting points</a:t>
            </a:r>
            <a:endParaRPr sz="2000" dirty="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AutoNum type="arabicPeriod"/>
            </a:pPr>
            <a:r>
              <a:rPr lang="en-CA" sz="2000" dirty="0" smtClean="0">
                <a:latin typeface="Libre Franklin"/>
                <a:ea typeface="Libre Franklin"/>
                <a:cs typeface="Libre Franklin"/>
                <a:sym typeface="Libre Franklin"/>
              </a:rPr>
              <a:t>Supporting them when they’re not supported (a.k.a. </a:t>
            </a:r>
            <a:r>
              <a:rPr lang="en-CA" sz="2000" dirty="0" err="1" smtClean="0">
                <a:latin typeface="Libre Franklin"/>
                <a:ea typeface="Libre Franklin"/>
                <a:cs typeface="Libre Franklin"/>
                <a:sym typeface="Libre Franklin"/>
              </a:rPr>
              <a:t>Geurilla</a:t>
            </a:r>
            <a:r>
              <a:rPr lang="en-CA" sz="2000" dirty="0" smtClean="0">
                <a:latin typeface="Libre Franklin"/>
                <a:ea typeface="Libre Franklin"/>
                <a:cs typeface="Libre Franklin"/>
                <a:sym typeface="Libre Franklin"/>
              </a:rPr>
              <a:t> Tactics)</a:t>
            </a:r>
            <a:endParaRPr sz="2000" dirty="0">
              <a:latin typeface="Libre Franklin"/>
              <a:ea typeface="Libre Franklin"/>
              <a:cs typeface="Libre Franklin"/>
              <a:sym typeface="Libre Franklin"/>
            </a:endParaRPr>
          </a:p>
          <a:p>
            <a:pPr marL="0" lvl="0" indent="0" algn="l" rtl="0">
              <a:spcBef>
                <a:spcPts val="0"/>
              </a:spcBef>
              <a:spcAft>
                <a:spcPts val="0"/>
              </a:spcAft>
              <a:buNone/>
            </a:pPr>
            <a:endParaRPr sz="2000" dirty="0">
              <a:latin typeface="Libre Franklin"/>
              <a:ea typeface="Libre Franklin"/>
              <a:cs typeface="Libre Franklin"/>
              <a:sym typeface="Libre Franklin"/>
            </a:endParaRPr>
          </a:p>
          <a:p>
            <a:pPr marL="0" lvl="0" indent="0" algn="l" rtl="0">
              <a:spcBef>
                <a:spcPts val="0"/>
              </a:spcBef>
              <a:spcAft>
                <a:spcPts val="0"/>
              </a:spcAft>
              <a:buNone/>
            </a:pPr>
            <a:r>
              <a:rPr lang="en-US" sz="2000" dirty="0">
                <a:latin typeface="Libre Franklin"/>
                <a:ea typeface="Libre Franklin"/>
                <a:cs typeface="Libre Franklin"/>
                <a:sym typeface="Libre Franklin"/>
              </a:rPr>
              <a:t>These slides will be available at: </a:t>
            </a:r>
            <a:r>
              <a:rPr lang="en-US" sz="2000" u="sng" dirty="0">
                <a:solidFill>
                  <a:schemeClr val="hlink"/>
                </a:solidFill>
                <a:latin typeface="Libre Franklin"/>
                <a:ea typeface="Libre Franklin"/>
                <a:cs typeface="Libre Franklin"/>
                <a:sym typeface="Libre Franklin"/>
              </a:rPr>
              <a:t>https://</a:t>
            </a:r>
            <a:r>
              <a:rPr lang="en-US" sz="2000" u="sng" dirty="0" smtClean="0">
                <a:solidFill>
                  <a:schemeClr val="hlink"/>
                </a:solidFill>
                <a:latin typeface="Libre Franklin"/>
                <a:ea typeface="Libre Franklin"/>
                <a:cs typeface="Libre Franklin"/>
                <a:sym typeface="Libre Franklin"/>
              </a:rPr>
              <a:t>www.downes.ca/presentation/525</a:t>
            </a:r>
            <a:endParaRPr sz="2000" dirty="0">
              <a:latin typeface="Libre Franklin"/>
              <a:ea typeface="Libre Franklin"/>
              <a:cs typeface="Libre Franklin"/>
              <a:sym typeface="Libre Franklin"/>
            </a:endParaRPr>
          </a:p>
          <a:p>
            <a:pPr marL="0" lvl="0" indent="0" algn="l" rtl="0">
              <a:spcBef>
                <a:spcPts val="0"/>
              </a:spcBef>
              <a:spcAft>
                <a:spcPts val="0"/>
              </a:spcAft>
              <a:buNone/>
            </a:pPr>
            <a:endParaRPr sz="2000" dirty="0">
              <a:latin typeface="Libre Franklin"/>
              <a:ea typeface="Libre Franklin"/>
              <a:cs typeface="Libre Franklin"/>
              <a:sym typeface="Libre Franklin"/>
            </a:endParaRPr>
          </a:p>
          <a:p>
            <a:pPr marL="0" lvl="0" indent="0" algn="l" rtl="0">
              <a:spcBef>
                <a:spcPts val="0"/>
              </a:spcBef>
              <a:spcAft>
                <a:spcPts val="0"/>
              </a:spcAft>
              <a:buNone/>
            </a:pPr>
            <a:r>
              <a:rPr lang="en-US" sz="1500" dirty="0">
                <a:latin typeface="Libre Franklin"/>
                <a:ea typeface="Libre Franklin"/>
                <a:cs typeface="Libre Franklin"/>
                <a:sym typeface="Libre Franklin"/>
              </a:rPr>
              <a:t>Silhouette Images via Gordon Johnson </a:t>
            </a:r>
            <a:r>
              <a:rPr lang="en-US" sz="1500" u="sng" dirty="0">
                <a:solidFill>
                  <a:schemeClr val="hlink"/>
                </a:solidFill>
                <a:latin typeface="Libre Franklin"/>
                <a:ea typeface="Libre Franklin"/>
                <a:cs typeface="Libre Franklin"/>
                <a:sym typeface="Libre Franklin"/>
                <a:hlinkClick r:id="rId3"/>
              </a:rPr>
              <a:t>https://pixabay.com/users/gdj-1086657/</a:t>
            </a:r>
            <a:r>
              <a:rPr lang="en-US" sz="1500" dirty="0">
                <a:latin typeface="Libre Franklin"/>
                <a:ea typeface="Libre Franklin"/>
                <a:cs typeface="Libre Franklin"/>
                <a:sym typeface="Libre Franklin"/>
              </a:rPr>
              <a:t>  </a:t>
            </a:r>
            <a:endParaRPr sz="1500" dirty="0">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500" b="0">
                <a:latin typeface="Libre Franklin"/>
                <a:ea typeface="Libre Franklin"/>
                <a:cs typeface="Libre Franklin"/>
                <a:sym typeface="Libre Franklin"/>
              </a:rPr>
              <a:t>Criticisms of Personalized Learning</a:t>
            </a:r>
            <a:endParaRPr sz="3500" b="0">
              <a:latin typeface="Libre Franklin"/>
              <a:ea typeface="Libre Franklin"/>
              <a:cs typeface="Libre Franklin"/>
              <a:sym typeface="Libre Franklin"/>
            </a:endParaRPr>
          </a:p>
        </p:txBody>
      </p:sp>
      <p:sp>
        <p:nvSpPr>
          <p:cNvPr id="125" name="Google Shape;125;p18"/>
          <p:cNvSpPr txBox="1"/>
          <p:nvPr/>
        </p:nvSpPr>
        <p:spPr>
          <a:xfrm>
            <a:off x="813175" y="1893725"/>
            <a:ext cx="7431600" cy="3191100"/>
          </a:xfrm>
          <a:prstGeom prst="rect">
            <a:avLst/>
          </a:prstGeom>
          <a:noFill/>
          <a:ln>
            <a:noFill/>
          </a:ln>
        </p:spPr>
        <p:txBody>
          <a:bodyPr spcFirstLastPara="1" wrap="square" lIns="91425" tIns="91425" rIns="91425" bIns="91425" anchor="t" anchorCtr="0">
            <a:noAutofit/>
          </a:bodyPr>
          <a:lstStyle/>
          <a:p>
            <a:pPr marL="457200" lvl="0" indent="-381000" algn="l" rtl="0">
              <a:lnSpc>
                <a:spcPct val="90000"/>
              </a:lnSpc>
              <a:spcBef>
                <a:spcPts val="100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Personalized learning is ineffective</a:t>
            </a:r>
            <a:endParaRPr sz="2400">
              <a:solidFill>
                <a:schemeClr val="dk1"/>
              </a:solidFill>
              <a:latin typeface="Libre Franklin"/>
              <a:ea typeface="Libre Franklin"/>
              <a:cs typeface="Libre Franklin"/>
              <a:sym typeface="Libre Franklin"/>
            </a:endParaRPr>
          </a:p>
          <a:p>
            <a:pPr marL="457200" lvl="0" indent="-381000" algn="l" rtl="0">
              <a:lnSpc>
                <a:spcPct val="90000"/>
              </a:lnSpc>
              <a:spcBef>
                <a:spcPts val="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Recommendations just aren’t very good</a:t>
            </a:r>
            <a:endParaRPr sz="2400">
              <a:solidFill>
                <a:schemeClr val="dk1"/>
              </a:solidFill>
              <a:latin typeface="Libre Franklin"/>
              <a:ea typeface="Libre Franklin"/>
              <a:cs typeface="Libre Franklin"/>
              <a:sym typeface="Libre Franklin"/>
            </a:endParaRPr>
          </a:p>
          <a:p>
            <a:pPr marL="457200" lvl="0" indent="-381000" algn="l" rtl="0">
              <a:lnSpc>
                <a:spcPct val="90000"/>
              </a:lnSpc>
              <a:spcBef>
                <a:spcPts val="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It’s isolating and depersonalizing</a:t>
            </a:r>
            <a:endParaRPr sz="2400">
              <a:solidFill>
                <a:schemeClr val="dk1"/>
              </a:solidFill>
              <a:latin typeface="Libre Franklin"/>
              <a:ea typeface="Libre Franklin"/>
              <a:cs typeface="Libre Franklin"/>
              <a:sym typeface="Libre Franklin"/>
            </a:endParaRPr>
          </a:p>
          <a:p>
            <a:pPr marL="457200" lvl="0" indent="-381000" algn="l" rtl="0">
              <a:lnSpc>
                <a:spcPct val="90000"/>
              </a:lnSpc>
              <a:spcBef>
                <a:spcPts val="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Personalized learning systems depend on surveillance and violates personal privacy</a:t>
            </a:r>
            <a:endParaRPr sz="2400">
              <a:solidFill>
                <a:schemeClr val="dk1"/>
              </a:solidFill>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Two Approaches</a:t>
            </a:r>
            <a:endParaRPr sz="3500" b="0">
              <a:latin typeface="Libre Franklin"/>
              <a:ea typeface="Libre Franklin"/>
              <a:cs typeface="Libre Franklin"/>
              <a:sym typeface="Libre Franklin"/>
            </a:endParaRPr>
          </a:p>
        </p:txBody>
      </p:sp>
      <p:pic>
        <p:nvPicPr>
          <p:cNvPr id="131" name="Google Shape;131;p19"/>
          <p:cNvPicPr preferRelativeResize="0"/>
          <p:nvPr/>
        </p:nvPicPr>
        <p:blipFill>
          <a:blip r:embed="rId3">
            <a:alphaModFix/>
          </a:blip>
          <a:stretch>
            <a:fillRect/>
          </a:stretch>
        </p:blipFill>
        <p:spPr>
          <a:xfrm>
            <a:off x="1909723" y="2397500"/>
            <a:ext cx="5085974" cy="2464225"/>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Two Approaches</a:t>
            </a:r>
            <a:endParaRPr sz="3500" b="0">
              <a:latin typeface="Libre Franklin"/>
              <a:ea typeface="Libre Franklin"/>
              <a:cs typeface="Libre Franklin"/>
              <a:sym typeface="Libre Franklin"/>
            </a:endParaRPr>
          </a:p>
        </p:txBody>
      </p:sp>
      <p:pic>
        <p:nvPicPr>
          <p:cNvPr id="137" name="Google Shape;137;p20"/>
          <p:cNvPicPr preferRelativeResize="0"/>
          <p:nvPr/>
        </p:nvPicPr>
        <p:blipFill>
          <a:blip r:embed="rId3">
            <a:alphaModFix/>
          </a:blip>
          <a:stretch>
            <a:fillRect/>
          </a:stretch>
        </p:blipFill>
        <p:spPr>
          <a:xfrm>
            <a:off x="964175" y="2057100"/>
            <a:ext cx="7033075" cy="3111600"/>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Two Approaches</a:t>
            </a:r>
            <a:endParaRPr sz="3500" b="0">
              <a:latin typeface="Libre Franklin"/>
              <a:ea typeface="Libre Franklin"/>
              <a:cs typeface="Libre Franklin"/>
              <a:sym typeface="Libre Franklin"/>
            </a:endParaRPr>
          </a:p>
        </p:txBody>
      </p:sp>
      <p:pic>
        <p:nvPicPr>
          <p:cNvPr id="143" name="Google Shape;143;p21"/>
          <p:cNvPicPr preferRelativeResize="0"/>
          <p:nvPr/>
        </p:nvPicPr>
        <p:blipFill>
          <a:blip r:embed="rId3">
            <a:alphaModFix/>
          </a:blip>
          <a:stretch>
            <a:fillRect/>
          </a:stretch>
        </p:blipFill>
        <p:spPr>
          <a:xfrm>
            <a:off x="949825" y="2075575"/>
            <a:ext cx="6974124" cy="3085525"/>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2"/>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     Library                        Environment</a:t>
            </a:r>
            <a:endParaRPr sz="3500" b="0">
              <a:latin typeface="Libre Franklin"/>
              <a:ea typeface="Libre Franklin"/>
              <a:cs typeface="Libre Franklin"/>
              <a:sym typeface="Libre Franklin"/>
            </a:endParaRPr>
          </a:p>
        </p:txBody>
      </p:sp>
      <p:pic>
        <p:nvPicPr>
          <p:cNvPr id="149" name="Google Shape;149;p22"/>
          <p:cNvPicPr preferRelativeResize="0"/>
          <p:nvPr/>
        </p:nvPicPr>
        <p:blipFill>
          <a:blip r:embed="rId3">
            <a:alphaModFix/>
          </a:blip>
          <a:stretch>
            <a:fillRect/>
          </a:stretch>
        </p:blipFill>
        <p:spPr>
          <a:xfrm>
            <a:off x="949825" y="2075575"/>
            <a:ext cx="6974124" cy="3085525"/>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3"/>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     Personalized          Personal</a:t>
            </a:r>
            <a:endParaRPr sz="3500" b="0">
              <a:latin typeface="Libre Franklin"/>
              <a:ea typeface="Libre Franklin"/>
              <a:cs typeface="Libre Franklin"/>
              <a:sym typeface="Libre Franklin"/>
            </a:endParaRPr>
          </a:p>
        </p:txBody>
      </p:sp>
      <p:pic>
        <p:nvPicPr>
          <p:cNvPr id="155" name="Google Shape;155;p23"/>
          <p:cNvPicPr preferRelativeResize="0"/>
          <p:nvPr/>
        </p:nvPicPr>
        <p:blipFill>
          <a:blip r:embed="rId3">
            <a:alphaModFix/>
          </a:blip>
          <a:stretch>
            <a:fillRect/>
          </a:stretch>
        </p:blipFill>
        <p:spPr>
          <a:xfrm>
            <a:off x="949825" y="2075575"/>
            <a:ext cx="6974124" cy="3085525"/>
          </a:xfrm>
          <a:prstGeom prst="rect">
            <a:avLst/>
          </a:prstGeom>
          <a:noFill/>
          <a:ln>
            <a:noFill/>
          </a:ln>
        </p:spPr>
      </p:pic>
      <p:sp>
        <p:nvSpPr>
          <p:cNvPr id="156" name="Google Shape;156;p23"/>
          <p:cNvSpPr txBox="1"/>
          <p:nvPr/>
        </p:nvSpPr>
        <p:spPr>
          <a:xfrm>
            <a:off x="1890850" y="1655700"/>
            <a:ext cx="61023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Libre Franklin"/>
                <a:ea typeface="Libre Franklin"/>
                <a:cs typeface="Libre Franklin"/>
                <a:sym typeface="Libre Franklin"/>
              </a:rPr>
              <a:t>We do for you (you consume)                            You do for yourself (we help)</a:t>
            </a:r>
            <a:endParaRPr>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Self-Directed Learning</a:t>
            </a:r>
            <a:endParaRPr sz="3500" b="0">
              <a:latin typeface="Libre Franklin"/>
              <a:ea typeface="Libre Franklin"/>
              <a:cs typeface="Libre Franklin"/>
              <a:sym typeface="Libre Franklin"/>
            </a:endParaRPr>
          </a:p>
        </p:txBody>
      </p:sp>
      <p:sp>
        <p:nvSpPr>
          <p:cNvPr id="162" name="Google Shape;162;p24"/>
          <p:cNvSpPr txBox="1"/>
          <p:nvPr/>
        </p:nvSpPr>
        <p:spPr>
          <a:xfrm>
            <a:off x="643800" y="1833450"/>
            <a:ext cx="3402300" cy="36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Students "will need to be self-directed in their learning. This includes making sound judgements about how much they know compared to how much they need to know, how they are progressing towards completing quality work and whether or not they need to shift strategies."</a:t>
            </a:r>
            <a:endParaRPr sz="1800"/>
          </a:p>
        </p:txBody>
      </p:sp>
      <p:pic>
        <p:nvPicPr>
          <p:cNvPr id="163" name="Google Shape;163;p24"/>
          <p:cNvPicPr preferRelativeResize="0"/>
          <p:nvPr/>
        </p:nvPicPr>
        <p:blipFill>
          <a:blip r:embed="rId3">
            <a:alphaModFix/>
          </a:blip>
          <a:stretch>
            <a:fillRect/>
          </a:stretch>
        </p:blipFill>
        <p:spPr>
          <a:xfrm>
            <a:off x="3929300" y="1990150"/>
            <a:ext cx="4429200" cy="2490641"/>
          </a:xfrm>
          <a:prstGeom prst="rect">
            <a:avLst/>
          </a:prstGeom>
          <a:noFill/>
          <a:ln>
            <a:noFill/>
          </a:ln>
        </p:spPr>
      </p:pic>
      <p:sp>
        <p:nvSpPr>
          <p:cNvPr id="164" name="Google Shape;164;p24"/>
          <p:cNvSpPr txBox="1"/>
          <p:nvPr/>
        </p:nvSpPr>
        <p:spPr>
          <a:xfrm>
            <a:off x="4478700" y="4577225"/>
            <a:ext cx="3000000" cy="144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Digital learning environments, the science of learning and the relationship between the teacher and the learner. Jason M Lodge, Gregor Kennedy, L. Lockyer. </a:t>
            </a:r>
            <a:r>
              <a:rPr lang="en-US" u="sng">
                <a:solidFill>
                  <a:schemeClr val="hlink"/>
                </a:solidFill>
                <a:hlinkClick r:id="rId4"/>
              </a:rPr>
              <a:t>https://www.downes.ca/files/TandS_Relationship_SoL_Preprint.pdf</a:t>
            </a:r>
            <a:r>
              <a:rPr lang="en-US"/>
              <a:t> </a:t>
            </a:r>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Personal Learning Starting Points</a:t>
            </a:r>
            <a:endParaRPr sz="3500" b="0">
              <a:latin typeface="Libre Franklin"/>
              <a:ea typeface="Libre Franklin"/>
              <a:cs typeface="Libre Franklin"/>
              <a:sym typeface="Libre Franklin"/>
            </a:endParaRPr>
          </a:p>
        </p:txBody>
      </p:sp>
      <p:pic>
        <p:nvPicPr>
          <p:cNvPr id="170" name="Google Shape;170;p25"/>
          <p:cNvPicPr preferRelativeResize="0"/>
          <p:nvPr/>
        </p:nvPicPr>
        <p:blipFill>
          <a:blip r:embed="rId3">
            <a:alphaModFix/>
          </a:blip>
          <a:stretch>
            <a:fillRect/>
          </a:stretch>
        </p:blipFill>
        <p:spPr>
          <a:xfrm>
            <a:off x="2615128" y="2102125"/>
            <a:ext cx="4357101" cy="3332499"/>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Items to Consider</a:t>
            </a:r>
            <a:endParaRPr sz="3500" b="0">
              <a:latin typeface="Libre Franklin"/>
              <a:ea typeface="Libre Franklin"/>
              <a:cs typeface="Libre Franklin"/>
              <a:sym typeface="Libre Franklin"/>
            </a:endParaRPr>
          </a:p>
        </p:txBody>
      </p:sp>
      <p:sp>
        <p:nvSpPr>
          <p:cNvPr id="176" name="Google Shape;176;p26"/>
          <p:cNvSpPr txBox="1"/>
          <p:nvPr/>
        </p:nvSpPr>
        <p:spPr>
          <a:xfrm>
            <a:off x="734300" y="1823750"/>
            <a:ext cx="6033600" cy="3000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Learning objectives</a:t>
            </a:r>
            <a:endParaRPr sz="2400">
              <a:solidFill>
                <a:schemeClr val="dk1"/>
              </a:solidFill>
              <a:latin typeface="Libre Franklin"/>
              <a:ea typeface="Libre Franklin"/>
              <a:cs typeface="Libre Franklin"/>
              <a:sym typeface="Libre Franklin"/>
            </a:endParaRPr>
          </a:p>
          <a:p>
            <a:pPr marL="457200" lvl="0" indent="-381000" algn="l" rtl="0">
              <a:spcBef>
                <a:spcPts val="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Learning processes</a:t>
            </a:r>
            <a:endParaRPr sz="2400">
              <a:solidFill>
                <a:schemeClr val="dk1"/>
              </a:solidFill>
              <a:latin typeface="Libre Franklin"/>
              <a:ea typeface="Libre Franklin"/>
              <a:cs typeface="Libre Franklin"/>
              <a:sym typeface="Libre Franklin"/>
            </a:endParaRPr>
          </a:p>
          <a:p>
            <a:pPr marL="457200" lvl="0" indent="-381000" algn="l" rtl="0">
              <a:spcBef>
                <a:spcPts val="0"/>
              </a:spcBef>
              <a:spcAft>
                <a:spcPts val="0"/>
              </a:spcAft>
              <a:buSzPts val="2400"/>
              <a:buFont typeface="Libre Franklin"/>
              <a:buChar char="●"/>
            </a:pPr>
            <a:r>
              <a:rPr lang="en-US" sz="2400">
                <a:latin typeface="Libre Franklin"/>
                <a:ea typeface="Libre Franklin"/>
                <a:cs typeface="Libre Franklin"/>
                <a:sym typeface="Libre Franklin"/>
              </a:rPr>
              <a:t>Forms of evaluation that best suit personal learning</a:t>
            </a:r>
            <a:endParaRPr sz="2400">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Learning Objectives</a:t>
            </a:r>
            <a:endParaRPr sz="3500" b="0">
              <a:latin typeface="Libre Franklin"/>
              <a:ea typeface="Libre Franklin"/>
              <a:cs typeface="Libre Franklin"/>
              <a:sym typeface="Libre Franklin"/>
            </a:endParaRPr>
          </a:p>
        </p:txBody>
      </p:sp>
      <p:sp>
        <p:nvSpPr>
          <p:cNvPr id="182" name="Google Shape;182;p27"/>
          <p:cNvSpPr txBox="1"/>
          <p:nvPr/>
        </p:nvSpPr>
        <p:spPr>
          <a:xfrm>
            <a:off x="4004225" y="4664850"/>
            <a:ext cx="4059000" cy="219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What if Kindness Is the New Normal? A Call to Re-Imagine the Purpose of Education in the Post-COVID World. Vishal Talreja, Sucheta Bhat, Qatar Foundation. </a:t>
            </a:r>
            <a:r>
              <a:rPr lang="en-US" u="sng">
                <a:solidFill>
                  <a:schemeClr val="hlink"/>
                </a:solidFill>
                <a:hlinkClick r:id="rId3"/>
              </a:rPr>
              <a:t>https://www.wise-qatar.org/what-if-kindness-is-the-new-normal-a-call-to-re-imagine-the-purpose-of-education-in-the-post-covid-world/</a:t>
            </a:r>
            <a:r>
              <a:rPr lang="en-US"/>
              <a:t> </a:t>
            </a:r>
            <a:endParaRPr/>
          </a:p>
        </p:txBody>
      </p:sp>
      <p:pic>
        <p:nvPicPr>
          <p:cNvPr id="183" name="Google Shape;183;p27"/>
          <p:cNvPicPr preferRelativeResize="0"/>
          <p:nvPr/>
        </p:nvPicPr>
        <p:blipFill>
          <a:blip r:embed="rId4">
            <a:alphaModFix/>
          </a:blip>
          <a:stretch>
            <a:fillRect/>
          </a:stretch>
        </p:blipFill>
        <p:spPr>
          <a:xfrm>
            <a:off x="5296425" y="1753750"/>
            <a:ext cx="2631675" cy="2841100"/>
          </a:xfrm>
          <a:prstGeom prst="rect">
            <a:avLst/>
          </a:prstGeom>
          <a:noFill/>
          <a:ln>
            <a:noFill/>
          </a:ln>
        </p:spPr>
      </p:pic>
      <p:sp>
        <p:nvSpPr>
          <p:cNvPr id="184" name="Google Shape;184;p27"/>
          <p:cNvSpPr txBox="1"/>
          <p:nvPr/>
        </p:nvSpPr>
        <p:spPr>
          <a:xfrm>
            <a:off x="603225" y="1753750"/>
            <a:ext cx="45207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t>"The oft-repeated assumption that children would have to face an uncertain job market and a fast-changing world a few years from now is already amidst us," write the authors. "Today we are rightly being forced to prioritize well-being over economic growth, for ourselves and the planet." </a:t>
            </a:r>
            <a:endParaRPr sz="19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dirty="0">
                <a:latin typeface="Libre Franklin"/>
                <a:ea typeface="Libre Franklin"/>
                <a:cs typeface="Libre Franklin"/>
                <a:sym typeface="Libre Franklin"/>
              </a:rPr>
              <a:t>Topics for </a:t>
            </a:r>
            <a:r>
              <a:rPr lang="en-US" sz="3500" b="0" dirty="0" smtClean="0">
                <a:latin typeface="Libre Franklin"/>
                <a:ea typeface="Libre Franklin"/>
                <a:cs typeface="Libre Franklin"/>
                <a:sym typeface="Libre Franklin"/>
              </a:rPr>
              <a:t>Discussion - Theory</a:t>
            </a:r>
            <a:endParaRPr sz="3500" b="0" dirty="0">
              <a:latin typeface="Libre Franklin"/>
              <a:ea typeface="Libre Franklin"/>
              <a:cs typeface="Libre Franklin"/>
              <a:sym typeface="Libre Franklin"/>
            </a:endParaRPr>
          </a:p>
        </p:txBody>
      </p:sp>
      <p:sp>
        <p:nvSpPr>
          <p:cNvPr id="99" name="Google Shape;99;p14"/>
          <p:cNvSpPr txBox="1"/>
          <p:nvPr/>
        </p:nvSpPr>
        <p:spPr>
          <a:xfrm>
            <a:off x="734300" y="1963625"/>
            <a:ext cx="7347900" cy="27012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Libre Franklin"/>
              <a:buAutoNum type="arabicPeriod"/>
            </a:pPr>
            <a:r>
              <a:rPr lang="en-US" sz="2000" dirty="0">
                <a:latin typeface="Libre Franklin"/>
                <a:ea typeface="Libre Franklin"/>
                <a:cs typeface="Libre Franklin"/>
                <a:sym typeface="Libre Franklin"/>
              </a:rPr>
              <a:t>What is personal learning</a:t>
            </a:r>
            <a:r>
              <a:rPr lang="en-US" sz="2000" dirty="0" smtClean="0">
                <a:latin typeface="Libre Franklin"/>
                <a:ea typeface="Libre Franklin"/>
                <a:cs typeface="Libre Franklin"/>
                <a:sym typeface="Libre Franklin"/>
              </a:rPr>
              <a:t>?</a:t>
            </a:r>
            <a:endParaRPr sz="2000" dirty="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AutoNum type="arabicPeriod"/>
            </a:pPr>
            <a:r>
              <a:rPr lang="en-US" sz="2000" dirty="0">
                <a:latin typeface="Libre Franklin"/>
                <a:ea typeface="Libre Franklin"/>
                <a:cs typeface="Libre Franklin"/>
                <a:sym typeface="Libre Franklin"/>
              </a:rPr>
              <a:t>Personal learning starting </a:t>
            </a:r>
            <a:r>
              <a:rPr lang="en-US" sz="2000" dirty="0" smtClean="0">
                <a:latin typeface="Libre Franklin"/>
                <a:ea typeface="Libre Franklin"/>
                <a:cs typeface="Libre Franklin"/>
                <a:sym typeface="Libre Franklin"/>
              </a:rPr>
              <a:t>points</a:t>
            </a:r>
            <a:endParaRPr sz="2000" dirty="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AutoNum type="arabicPeriod"/>
            </a:pPr>
            <a:r>
              <a:rPr lang="en-US" sz="2000" dirty="0">
                <a:latin typeface="Libre Franklin"/>
                <a:ea typeface="Libre Franklin"/>
                <a:cs typeface="Libre Franklin"/>
                <a:sym typeface="Libre Franklin"/>
              </a:rPr>
              <a:t>Supporting personal learning online</a:t>
            </a:r>
            <a:endParaRPr sz="2000" dirty="0">
              <a:latin typeface="Libre Franklin"/>
              <a:ea typeface="Libre Franklin"/>
              <a:cs typeface="Libre Franklin"/>
              <a:sym typeface="Libre Franklin"/>
            </a:endParaRPr>
          </a:p>
          <a:p>
            <a:pPr marL="0" lvl="0" indent="0" algn="l" rtl="0">
              <a:spcBef>
                <a:spcPts val="0"/>
              </a:spcBef>
              <a:spcAft>
                <a:spcPts val="0"/>
              </a:spcAft>
              <a:buNone/>
            </a:pPr>
            <a:endParaRPr sz="2000" dirty="0">
              <a:latin typeface="Libre Franklin"/>
              <a:ea typeface="Libre Franklin"/>
              <a:cs typeface="Libre Franklin"/>
              <a:sym typeface="Libre Franklin"/>
            </a:endParaRPr>
          </a:p>
          <a:p>
            <a:pPr marL="0" lvl="0" indent="0" algn="l" rtl="0">
              <a:spcBef>
                <a:spcPts val="0"/>
              </a:spcBef>
              <a:spcAft>
                <a:spcPts val="0"/>
              </a:spcAft>
              <a:buNone/>
            </a:pPr>
            <a:r>
              <a:rPr lang="en-US" sz="2000" dirty="0">
                <a:latin typeface="Libre Franklin"/>
                <a:ea typeface="Libre Franklin"/>
                <a:cs typeface="Libre Franklin"/>
                <a:sym typeface="Libre Franklin"/>
              </a:rPr>
              <a:t>These slides will be available at: </a:t>
            </a:r>
            <a:r>
              <a:rPr lang="en-US" sz="2000" u="sng" dirty="0">
                <a:solidFill>
                  <a:schemeClr val="hlink"/>
                </a:solidFill>
                <a:latin typeface="Libre Franklin"/>
                <a:ea typeface="Libre Franklin"/>
                <a:cs typeface="Libre Franklin"/>
                <a:sym typeface="Libre Franklin"/>
              </a:rPr>
              <a:t>https://</a:t>
            </a:r>
            <a:r>
              <a:rPr lang="en-US" sz="2000" u="sng" dirty="0" smtClean="0">
                <a:solidFill>
                  <a:schemeClr val="hlink"/>
                </a:solidFill>
                <a:latin typeface="Libre Franklin"/>
                <a:ea typeface="Libre Franklin"/>
                <a:cs typeface="Libre Franklin"/>
                <a:sym typeface="Libre Franklin"/>
              </a:rPr>
              <a:t>www.downes.ca/presentation/5245</a:t>
            </a:r>
            <a:endParaRPr sz="2000" dirty="0">
              <a:latin typeface="Libre Franklin"/>
              <a:ea typeface="Libre Franklin"/>
              <a:cs typeface="Libre Franklin"/>
              <a:sym typeface="Libre Franklin"/>
            </a:endParaRPr>
          </a:p>
          <a:p>
            <a:pPr marL="0" lvl="0" indent="0" algn="l" rtl="0">
              <a:spcBef>
                <a:spcPts val="0"/>
              </a:spcBef>
              <a:spcAft>
                <a:spcPts val="0"/>
              </a:spcAft>
              <a:buNone/>
            </a:pPr>
            <a:endParaRPr sz="2000" dirty="0">
              <a:latin typeface="Libre Franklin"/>
              <a:ea typeface="Libre Franklin"/>
              <a:cs typeface="Libre Franklin"/>
              <a:sym typeface="Libre Franklin"/>
            </a:endParaRPr>
          </a:p>
          <a:p>
            <a:pPr marL="0" lvl="0" indent="0" algn="l" rtl="0">
              <a:spcBef>
                <a:spcPts val="0"/>
              </a:spcBef>
              <a:spcAft>
                <a:spcPts val="0"/>
              </a:spcAft>
              <a:buNone/>
            </a:pPr>
            <a:r>
              <a:rPr lang="en-US" sz="1500" dirty="0">
                <a:latin typeface="Libre Franklin"/>
                <a:ea typeface="Libre Franklin"/>
                <a:cs typeface="Libre Franklin"/>
                <a:sym typeface="Libre Franklin"/>
              </a:rPr>
              <a:t>Silhouette Images via Gordon Johnson </a:t>
            </a:r>
            <a:r>
              <a:rPr lang="en-US" sz="1500" u="sng" dirty="0">
                <a:solidFill>
                  <a:schemeClr val="hlink"/>
                </a:solidFill>
                <a:latin typeface="Libre Franklin"/>
                <a:ea typeface="Libre Franklin"/>
                <a:cs typeface="Libre Franklin"/>
                <a:sym typeface="Libre Franklin"/>
                <a:hlinkClick r:id="rId3"/>
              </a:rPr>
              <a:t>https://pixabay.com/users/gdj-1086657/</a:t>
            </a:r>
            <a:r>
              <a:rPr lang="en-US" sz="1500" dirty="0">
                <a:latin typeface="Libre Franklin"/>
                <a:ea typeface="Libre Franklin"/>
                <a:cs typeface="Libre Franklin"/>
                <a:sym typeface="Libre Franklin"/>
              </a:rPr>
              <a:t>  </a:t>
            </a:r>
            <a:endParaRPr sz="1500" dirty="0">
              <a:latin typeface="Libre Franklin"/>
              <a:ea typeface="Libre Franklin"/>
              <a:cs typeface="Libre Franklin"/>
              <a:sym typeface="Libre Franklin"/>
            </a:endParaRPr>
          </a:p>
        </p:txBody>
      </p:sp>
    </p:spTree>
    <p:extLst>
      <p:ext uri="{BB962C8B-B14F-4D97-AF65-F5344CB8AC3E}">
        <p14:creationId xmlns:p14="http://schemas.microsoft.com/office/powerpoint/2010/main" val="385106147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8"/>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Objectives for Learners</a:t>
            </a:r>
            <a:endParaRPr sz="3500" b="0">
              <a:latin typeface="Libre Franklin"/>
              <a:ea typeface="Libre Franklin"/>
              <a:cs typeface="Libre Franklin"/>
              <a:sym typeface="Libre Franklin"/>
            </a:endParaRPr>
          </a:p>
        </p:txBody>
      </p:sp>
      <p:sp>
        <p:nvSpPr>
          <p:cNvPr id="190" name="Google Shape;190;p28"/>
          <p:cNvSpPr txBox="1"/>
          <p:nvPr/>
        </p:nvSpPr>
        <p:spPr>
          <a:xfrm>
            <a:off x="603225" y="1753750"/>
            <a:ext cx="7249800" cy="36810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en-US" sz="1900">
                <a:solidFill>
                  <a:srgbClr val="FF00FF"/>
                </a:solidFill>
              </a:rPr>
              <a:t>How to</a:t>
            </a:r>
            <a:r>
              <a:rPr lang="en-US" sz="1900"/>
              <a:t> BUILD AWARENESS (e.g. of contexts and environments, cultures, needs, change, circumstance)</a:t>
            </a:r>
            <a:endParaRPr sz="1900"/>
          </a:p>
          <a:p>
            <a:pPr marL="457200" lvl="0" indent="-349250" algn="l" rtl="0">
              <a:spcBef>
                <a:spcPts val="0"/>
              </a:spcBef>
              <a:spcAft>
                <a:spcPts val="0"/>
              </a:spcAft>
              <a:buSzPts val="1900"/>
              <a:buChar char="●"/>
            </a:pPr>
            <a:r>
              <a:rPr lang="en-US" sz="1900">
                <a:solidFill>
                  <a:srgbClr val="FF0000"/>
                </a:solidFill>
              </a:rPr>
              <a:t>How to</a:t>
            </a:r>
            <a:r>
              <a:rPr lang="en-US" sz="1900">
                <a:solidFill>
                  <a:schemeClr val="dk1"/>
                </a:solidFill>
              </a:rPr>
              <a:t> </a:t>
            </a:r>
            <a:r>
              <a:rPr lang="en-US" sz="1900"/>
              <a:t>BUILD KNOWLEDGE (e.g. of sciences and technologies, formalization, models, algorithms, etc)</a:t>
            </a:r>
            <a:endParaRPr sz="1900"/>
          </a:p>
          <a:p>
            <a:pPr marL="457200" lvl="0" indent="-349250" algn="l" rtl="0">
              <a:spcBef>
                <a:spcPts val="0"/>
              </a:spcBef>
              <a:spcAft>
                <a:spcPts val="0"/>
              </a:spcAft>
              <a:buSzPts val="1900"/>
              <a:buChar char="●"/>
            </a:pPr>
            <a:r>
              <a:rPr lang="en-US" sz="1900">
                <a:solidFill>
                  <a:srgbClr val="3C78D8"/>
                </a:solidFill>
              </a:rPr>
              <a:t>How to</a:t>
            </a:r>
            <a:r>
              <a:rPr lang="en-US" sz="1900">
                <a:solidFill>
                  <a:schemeClr val="dk1"/>
                </a:solidFill>
              </a:rPr>
              <a:t> </a:t>
            </a:r>
            <a:r>
              <a:rPr lang="en-US" sz="1900"/>
              <a:t>BUILD CHARACTER (e.g. purpose and value, ethics and emotional intelligence)</a:t>
            </a:r>
            <a:endParaRPr sz="1900"/>
          </a:p>
          <a:p>
            <a:pPr marL="457200" lvl="0" indent="-349250" algn="l" rtl="0">
              <a:spcBef>
                <a:spcPts val="0"/>
              </a:spcBef>
              <a:spcAft>
                <a:spcPts val="0"/>
              </a:spcAft>
              <a:buSzPts val="1900"/>
              <a:buChar char="●"/>
            </a:pPr>
            <a:r>
              <a:rPr lang="en-US" sz="1900">
                <a:solidFill>
                  <a:srgbClr val="FF9900"/>
                </a:solidFill>
              </a:rPr>
              <a:t>How to </a:t>
            </a:r>
            <a:r>
              <a:rPr lang="en-US" sz="1900"/>
              <a:t>BUILD JUDGMENT (e.g. recognizing and countering deception, inference and explanation)</a:t>
            </a:r>
            <a:endParaRPr sz="1900"/>
          </a:p>
          <a:p>
            <a:pPr marL="457200" lvl="0" indent="-349250" algn="l" rtl="0">
              <a:spcBef>
                <a:spcPts val="0"/>
              </a:spcBef>
              <a:spcAft>
                <a:spcPts val="0"/>
              </a:spcAft>
              <a:buSzPts val="1900"/>
              <a:buChar char="●"/>
            </a:pPr>
            <a:r>
              <a:rPr lang="en-US" sz="1900">
                <a:solidFill>
                  <a:srgbClr val="BF9000"/>
                </a:solidFill>
              </a:rPr>
              <a:t>How to</a:t>
            </a:r>
            <a:r>
              <a:rPr lang="en-US" sz="1900">
                <a:solidFill>
                  <a:schemeClr val="dk1"/>
                </a:solidFill>
              </a:rPr>
              <a:t> </a:t>
            </a:r>
            <a:r>
              <a:rPr lang="en-US" sz="1900"/>
              <a:t>BUILD RESILIENCE (e.g. global challenges and their impacts, sustainable development, stewardship)</a:t>
            </a:r>
            <a:endParaRPr sz="1900"/>
          </a:p>
          <a:p>
            <a:pPr marL="457200" lvl="0" indent="-349250" algn="l" rtl="0">
              <a:spcBef>
                <a:spcPts val="0"/>
              </a:spcBef>
              <a:spcAft>
                <a:spcPts val="0"/>
              </a:spcAft>
              <a:buSzPts val="1900"/>
              <a:buChar char="●"/>
            </a:pPr>
            <a:r>
              <a:rPr lang="en-US" sz="1900">
                <a:solidFill>
                  <a:srgbClr val="00FF00"/>
                </a:solidFill>
              </a:rPr>
              <a:t>How to </a:t>
            </a:r>
            <a:r>
              <a:rPr lang="en-US" sz="1900"/>
              <a:t>BUILD SOCIETY (e.g. develop consensus, collaborate and cooperate, responsible citizenship)</a:t>
            </a:r>
            <a:endParaRPr sz="190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9"/>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Objectives for Institutions</a:t>
            </a:r>
            <a:endParaRPr sz="3500" b="0">
              <a:latin typeface="Libre Franklin"/>
              <a:ea typeface="Libre Franklin"/>
              <a:cs typeface="Libre Franklin"/>
              <a:sym typeface="Libre Franklin"/>
            </a:endParaRPr>
          </a:p>
        </p:txBody>
      </p:sp>
      <p:pic>
        <p:nvPicPr>
          <p:cNvPr id="196" name="Google Shape;196;p29"/>
          <p:cNvPicPr preferRelativeResize="0"/>
          <p:nvPr/>
        </p:nvPicPr>
        <p:blipFill>
          <a:blip r:embed="rId3">
            <a:alphaModFix/>
          </a:blip>
          <a:stretch>
            <a:fillRect/>
          </a:stretch>
        </p:blipFill>
        <p:spPr>
          <a:xfrm>
            <a:off x="2176701" y="1893725"/>
            <a:ext cx="5355200" cy="3902575"/>
          </a:xfrm>
          <a:prstGeom prst="rect">
            <a:avLst/>
          </a:prstGeom>
          <a:noFill/>
          <a:ln>
            <a:noFill/>
          </a:ln>
        </p:spPr>
      </p:pic>
      <p:sp>
        <p:nvSpPr>
          <p:cNvPr id="197" name="Google Shape;197;p29"/>
          <p:cNvSpPr txBox="1"/>
          <p:nvPr/>
        </p:nvSpPr>
        <p:spPr>
          <a:xfrm>
            <a:off x="4674625" y="5684325"/>
            <a:ext cx="3472500" cy="9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t>ACE Framework. Robin DeRosa, Plymouth State University. </a:t>
            </a:r>
            <a:r>
              <a:rPr lang="en-US" sz="1200" u="sng">
                <a:solidFill>
                  <a:schemeClr val="hlink"/>
                </a:solidFill>
                <a:hlinkClick r:id="rId4"/>
              </a:rPr>
              <a:t>https://colab.plymouthcreate.net/ace/</a:t>
            </a:r>
            <a:r>
              <a:rPr lang="en-US" sz="1200"/>
              <a:t> </a:t>
            </a:r>
            <a:endParaRPr sz="1200"/>
          </a:p>
        </p:txBody>
      </p:sp>
      <p:sp>
        <p:nvSpPr>
          <p:cNvPr id="198" name="Google Shape;198;p29"/>
          <p:cNvSpPr txBox="1"/>
          <p:nvPr/>
        </p:nvSpPr>
        <p:spPr>
          <a:xfrm>
            <a:off x="981100" y="1893725"/>
            <a:ext cx="993600" cy="72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Libre Franklin"/>
                <a:ea typeface="Libre Franklin"/>
                <a:cs typeface="Libre Franklin"/>
                <a:sym typeface="Libre Franklin"/>
              </a:rPr>
              <a:t>ACE</a:t>
            </a:r>
            <a:endParaRPr sz="2400">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Learning Processes</a:t>
            </a:r>
            <a:endParaRPr sz="3500" b="0">
              <a:latin typeface="Libre Franklin"/>
              <a:ea typeface="Libre Franklin"/>
              <a:cs typeface="Libre Franklin"/>
              <a:sym typeface="Libre Franklin"/>
            </a:endParaRPr>
          </a:p>
        </p:txBody>
      </p:sp>
      <p:sp>
        <p:nvSpPr>
          <p:cNvPr id="204" name="Google Shape;204;p30"/>
          <p:cNvSpPr txBox="1"/>
          <p:nvPr/>
        </p:nvSpPr>
        <p:spPr>
          <a:xfrm>
            <a:off x="925100" y="1893725"/>
            <a:ext cx="7433400" cy="24774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Libre Franklin"/>
              <a:buChar char="●"/>
            </a:pPr>
            <a:r>
              <a:rPr lang="en-US" sz="2000">
                <a:latin typeface="Libre Franklin"/>
                <a:ea typeface="Libre Franklin"/>
                <a:cs typeface="Libre Franklin"/>
                <a:sym typeface="Libre Franklin"/>
              </a:rPr>
              <a:t>Learning when the learner is ready</a:t>
            </a:r>
            <a:endParaRPr sz="200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a:latin typeface="Libre Franklin"/>
                <a:ea typeface="Libre Franklin"/>
                <a:cs typeface="Libre Franklin"/>
                <a:sym typeface="Libre Franklin"/>
              </a:rPr>
              <a:t>Requires the learner to move beyond knowledge and</a:t>
            </a:r>
            <a:endParaRPr sz="200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a:latin typeface="Libre Franklin"/>
                <a:ea typeface="Libre Franklin"/>
                <a:cs typeface="Libre Franklin"/>
                <a:sym typeface="Libre Franklin"/>
              </a:rPr>
              <a:t>Learner does not depend solely on the teacher</a:t>
            </a:r>
            <a:endParaRPr sz="200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a:latin typeface="Libre Franklin"/>
                <a:ea typeface="Libre Franklin"/>
                <a:cs typeface="Libre Franklin"/>
                <a:sym typeface="Libre Franklin"/>
              </a:rPr>
              <a:t>Learning is focused on the student not on a syllabus</a:t>
            </a:r>
            <a:endParaRPr sz="2000">
              <a:latin typeface="Libre Franklin"/>
              <a:ea typeface="Libre Franklin"/>
              <a:cs typeface="Libre Franklin"/>
              <a:sym typeface="Libre Franklin"/>
            </a:endParaRPr>
          </a:p>
          <a:p>
            <a:pPr marL="0" lvl="0" indent="0" algn="l" rtl="0">
              <a:spcBef>
                <a:spcPts val="0"/>
              </a:spcBef>
              <a:spcAft>
                <a:spcPts val="0"/>
              </a:spcAft>
              <a:buNone/>
            </a:pPr>
            <a:endParaRPr>
              <a:latin typeface="Libre Franklin"/>
              <a:ea typeface="Libre Franklin"/>
              <a:cs typeface="Libre Franklin"/>
              <a:sym typeface="Libre Franklin"/>
            </a:endParaRPr>
          </a:p>
          <a:p>
            <a:pPr marL="0" lvl="0" indent="0" algn="l" rtl="0">
              <a:spcBef>
                <a:spcPts val="0"/>
              </a:spcBef>
              <a:spcAft>
                <a:spcPts val="0"/>
              </a:spcAft>
              <a:buNone/>
            </a:pPr>
            <a:endParaRPr>
              <a:latin typeface="Libre Franklin"/>
              <a:ea typeface="Libre Franklin"/>
              <a:cs typeface="Libre Franklin"/>
              <a:sym typeface="Libre Franklin"/>
            </a:endParaRPr>
          </a:p>
        </p:txBody>
      </p:sp>
      <p:pic>
        <p:nvPicPr>
          <p:cNvPr id="205" name="Google Shape;205;p30"/>
          <p:cNvPicPr preferRelativeResize="0"/>
          <p:nvPr/>
        </p:nvPicPr>
        <p:blipFill>
          <a:blip r:embed="rId3">
            <a:alphaModFix/>
          </a:blip>
          <a:stretch>
            <a:fillRect/>
          </a:stretch>
        </p:blipFill>
        <p:spPr>
          <a:xfrm>
            <a:off x="1510000" y="3308825"/>
            <a:ext cx="5531350" cy="1803875"/>
          </a:xfrm>
          <a:prstGeom prst="rect">
            <a:avLst/>
          </a:prstGeom>
          <a:noFill/>
          <a:ln>
            <a:noFill/>
          </a:ln>
        </p:spPr>
      </p:pic>
      <p:sp>
        <p:nvSpPr>
          <p:cNvPr id="206" name="Google Shape;206;p30"/>
          <p:cNvSpPr txBox="1"/>
          <p:nvPr/>
        </p:nvSpPr>
        <p:spPr>
          <a:xfrm>
            <a:off x="3918875" y="5112700"/>
            <a:ext cx="4298100" cy="13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The principles of </a:t>
            </a:r>
            <a:r>
              <a:rPr lang="en-US" sz="1200" u="sng">
                <a:solidFill>
                  <a:schemeClr val="dk1"/>
                </a:solidFill>
                <a:latin typeface="Calibri"/>
                <a:ea typeface="Calibri"/>
                <a:cs typeface="Calibri"/>
                <a:sym typeface="Calibri"/>
              </a:rPr>
              <a:t>heutagogy</a:t>
            </a:r>
            <a:r>
              <a:rPr lang="en-US" sz="1200">
                <a:solidFill>
                  <a:schemeClr val="dk1"/>
                </a:solidFill>
                <a:latin typeface="Calibri"/>
                <a:ea typeface="Calibri"/>
                <a:cs typeface="Calibri"/>
                <a:sym typeface="Calibri"/>
              </a:rPr>
              <a:t> as outlined in </a:t>
            </a:r>
            <a:r>
              <a:rPr lang="en-US" sz="1200" u="sng">
                <a:solidFill>
                  <a:schemeClr val="dk1"/>
                </a:solidFill>
                <a:latin typeface="Calibri"/>
                <a:ea typeface="Calibri"/>
                <a:cs typeface="Calibri"/>
                <a:sym typeface="Calibri"/>
              </a:rPr>
              <a:t>Hase and Kenyon (2013)</a:t>
            </a:r>
            <a:endParaRPr sz="1200" u="sng">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Image: Eachempati , et.al. Heutagogy through Facebook for the Millennial learners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u="sng">
                <a:solidFill>
                  <a:schemeClr val="dk1"/>
                </a:solidFill>
                <a:latin typeface="Calibri"/>
                <a:ea typeface="Calibri"/>
                <a:cs typeface="Calibri"/>
                <a:sym typeface="Calibri"/>
              </a:rPr>
              <a:t>https://www.mededpublish.org/manuscripts/1268</a:t>
            </a:r>
            <a:endParaRPr sz="1200" u="sng">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1"/>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Learning Processes</a:t>
            </a:r>
            <a:endParaRPr sz="3500" b="0">
              <a:latin typeface="Libre Franklin"/>
              <a:ea typeface="Libre Franklin"/>
              <a:cs typeface="Libre Franklin"/>
              <a:sym typeface="Libre Franklin"/>
            </a:endParaRPr>
          </a:p>
        </p:txBody>
      </p:sp>
      <p:pic>
        <p:nvPicPr>
          <p:cNvPr id="212" name="Google Shape;212;p31"/>
          <p:cNvPicPr preferRelativeResize="0"/>
          <p:nvPr/>
        </p:nvPicPr>
        <p:blipFill>
          <a:blip r:embed="rId3">
            <a:alphaModFix/>
          </a:blip>
          <a:stretch>
            <a:fillRect/>
          </a:stretch>
        </p:blipFill>
        <p:spPr>
          <a:xfrm>
            <a:off x="3248449" y="1893725"/>
            <a:ext cx="5240274" cy="3004650"/>
          </a:xfrm>
          <a:prstGeom prst="rect">
            <a:avLst/>
          </a:prstGeom>
          <a:noFill/>
          <a:ln>
            <a:noFill/>
          </a:ln>
        </p:spPr>
      </p:pic>
      <p:sp>
        <p:nvSpPr>
          <p:cNvPr id="213" name="Google Shape;213;p31"/>
          <p:cNvSpPr txBox="1"/>
          <p:nvPr/>
        </p:nvSpPr>
        <p:spPr>
          <a:xfrm>
            <a:off x="629800" y="1929000"/>
            <a:ext cx="24228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latin typeface="Libre Franklin"/>
                <a:ea typeface="Libre Franklin"/>
                <a:cs typeface="Libre Franklin"/>
                <a:sym typeface="Libre Franklin"/>
              </a:rPr>
              <a:t>Of these, only the third is employed to any significant degree. Andrew Chimpololo concludes, "training institutions need to create a conducive environment where learners are provided the freedom to define their own learning paths and determine individual learning styles."</a:t>
            </a:r>
            <a:endParaRPr sz="1500">
              <a:latin typeface="Libre Franklin"/>
              <a:ea typeface="Libre Franklin"/>
              <a:cs typeface="Libre Franklin"/>
              <a:sym typeface="Libre Franklin"/>
            </a:endParaRPr>
          </a:p>
        </p:txBody>
      </p:sp>
      <p:sp>
        <p:nvSpPr>
          <p:cNvPr id="214" name="Google Shape;214;p31"/>
          <p:cNvSpPr txBox="1"/>
          <p:nvPr/>
        </p:nvSpPr>
        <p:spPr>
          <a:xfrm>
            <a:off x="3546825" y="5070725"/>
            <a:ext cx="4941900" cy="11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t>An Analysis of Heutagogical Practices through Mobile Device Usage in a Teacher Training Programme in Malawi</a:t>
            </a:r>
            <a:endParaRPr sz="1000"/>
          </a:p>
          <a:p>
            <a:pPr marL="0" lvl="0" indent="0" algn="l" rtl="0">
              <a:spcBef>
                <a:spcPts val="0"/>
              </a:spcBef>
              <a:spcAft>
                <a:spcPts val="0"/>
              </a:spcAft>
              <a:buNone/>
            </a:pPr>
            <a:r>
              <a:rPr lang="en-US" sz="1000"/>
              <a:t>Andrew Chimpololo, Journal of Learning for Development, </a:t>
            </a:r>
            <a:r>
              <a:rPr lang="en-US" sz="1000" u="sng">
                <a:solidFill>
                  <a:schemeClr val="hlink"/>
                </a:solidFill>
                <a:hlinkClick r:id="rId4"/>
              </a:rPr>
              <a:t>https://jl4d.org/index.php/ejl4d/article/view/391/485</a:t>
            </a:r>
            <a:r>
              <a:rPr lang="en-US" sz="1000"/>
              <a:t> </a:t>
            </a:r>
            <a:endParaRPr sz="100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Learning in Context</a:t>
            </a:r>
            <a:endParaRPr sz="3500" b="0">
              <a:latin typeface="Libre Franklin"/>
              <a:ea typeface="Libre Franklin"/>
              <a:cs typeface="Libre Franklin"/>
              <a:sym typeface="Libre Franklin"/>
            </a:endParaRPr>
          </a:p>
        </p:txBody>
      </p:sp>
      <p:sp>
        <p:nvSpPr>
          <p:cNvPr id="220" name="Google Shape;220;p32"/>
          <p:cNvSpPr txBox="1"/>
          <p:nvPr/>
        </p:nvSpPr>
        <p:spPr>
          <a:xfrm>
            <a:off x="629800" y="1929000"/>
            <a:ext cx="3668400" cy="22320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457200" lvl="0" indent="-361950" algn="l" rtl="0">
              <a:spcBef>
                <a:spcPts val="0"/>
              </a:spcBef>
              <a:spcAft>
                <a:spcPts val="0"/>
              </a:spcAft>
              <a:buSzPts val="2100"/>
              <a:buFont typeface="Libre Franklin"/>
              <a:buChar char="●"/>
            </a:pPr>
            <a:r>
              <a:rPr lang="en-US" sz="2100">
                <a:latin typeface="Libre Franklin"/>
                <a:ea typeface="Libre Franklin"/>
                <a:cs typeface="Libre Franklin"/>
                <a:sym typeface="Libre Franklin"/>
              </a:rPr>
              <a:t>Active learning</a:t>
            </a:r>
            <a:endParaRPr sz="2100">
              <a:latin typeface="Libre Franklin"/>
              <a:ea typeface="Libre Franklin"/>
              <a:cs typeface="Libre Franklin"/>
              <a:sym typeface="Libre Franklin"/>
            </a:endParaRPr>
          </a:p>
          <a:p>
            <a:pPr marL="457200" lvl="0" indent="-361950" algn="l" rtl="0">
              <a:spcBef>
                <a:spcPts val="0"/>
              </a:spcBef>
              <a:spcAft>
                <a:spcPts val="0"/>
              </a:spcAft>
              <a:buSzPts val="2100"/>
              <a:buFont typeface="Libre Franklin"/>
              <a:buChar char="●"/>
            </a:pPr>
            <a:r>
              <a:rPr lang="en-US" sz="2100">
                <a:latin typeface="Libre Franklin"/>
                <a:ea typeface="Libre Franklin"/>
                <a:cs typeface="Libre Franklin"/>
                <a:sym typeface="Libre Franklin"/>
              </a:rPr>
              <a:t>Problem-based learning</a:t>
            </a:r>
            <a:endParaRPr sz="2100">
              <a:latin typeface="Libre Franklin"/>
              <a:ea typeface="Libre Franklin"/>
              <a:cs typeface="Libre Franklin"/>
              <a:sym typeface="Libre Franklin"/>
            </a:endParaRPr>
          </a:p>
          <a:p>
            <a:pPr marL="457200" lvl="0" indent="-361950" algn="l" rtl="0">
              <a:spcBef>
                <a:spcPts val="0"/>
              </a:spcBef>
              <a:spcAft>
                <a:spcPts val="0"/>
              </a:spcAft>
              <a:buSzPts val="2100"/>
              <a:buFont typeface="Libre Franklin"/>
              <a:buChar char="●"/>
            </a:pPr>
            <a:r>
              <a:rPr lang="en-US" sz="2100">
                <a:latin typeface="Libre Franklin"/>
                <a:ea typeface="Libre Franklin"/>
                <a:cs typeface="Libre Franklin"/>
                <a:sym typeface="Libre Franklin"/>
              </a:rPr>
              <a:t>Case studies</a:t>
            </a:r>
            <a:endParaRPr sz="2100">
              <a:latin typeface="Libre Franklin"/>
              <a:ea typeface="Libre Franklin"/>
              <a:cs typeface="Libre Franklin"/>
              <a:sym typeface="Libre Franklin"/>
            </a:endParaRPr>
          </a:p>
          <a:p>
            <a:pPr marL="457200" lvl="0" indent="-361950" algn="l" rtl="0">
              <a:spcBef>
                <a:spcPts val="0"/>
              </a:spcBef>
              <a:spcAft>
                <a:spcPts val="0"/>
              </a:spcAft>
              <a:buSzPts val="2100"/>
              <a:buFont typeface="Libre Franklin"/>
              <a:buChar char="●"/>
            </a:pPr>
            <a:r>
              <a:rPr lang="en-US" sz="2100">
                <a:latin typeface="Libre Franklin"/>
                <a:ea typeface="Libre Franklin"/>
                <a:cs typeface="Libre Franklin"/>
                <a:sym typeface="Libre Franklin"/>
              </a:rPr>
              <a:t>Work-integrated learning</a:t>
            </a:r>
            <a:endParaRPr sz="2100">
              <a:latin typeface="Libre Franklin"/>
              <a:ea typeface="Libre Franklin"/>
              <a:cs typeface="Libre Franklin"/>
              <a:sym typeface="Libre Franklin"/>
            </a:endParaRPr>
          </a:p>
          <a:p>
            <a:pPr marL="457200" lvl="0" indent="-361950" algn="l" rtl="0">
              <a:spcBef>
                <a:spcPts val="0"/>
              </a:spcBef>
              <a:spcAft>
                <a:spcPts val="0"/>
              </a:spcAft>
              <a:buSzPts val="2100"/>
              <a:buFont typeface="Libre Franklin"/>
              <a:buChar char="●"/>
            </a:pPr>
            <a:r>
              <a:rPr lang="en-US" sz="2100">
                <a:latin typeface="Libre Franklin"/>
                <a:ea typeface="Libre Franklin"/>
                <a:cs typeface="Libre Franklin"/>
                <a:sym typeface="Libre Franklin"/>
              </a:rPr>
              <a:t>Design and creation</a:t>
            </a:r>
            <a:endParaRPr sz="2100">
              <a:latin typeface="Libre Franklin"/>
              <a:ea typeface="Libre Franklin"/>
              <a:cs typeface="Libre Franklin"/>
              <a:sym typeface="Libre Franklin"/>
            </a:endParaRPr>
          </a:p>
        </p:txBody>
      </p:sp>
      <p:sp>
        <p:nvSpPr>
          <p:cNvPr id="221" name="Google Shape;221;p32"/>
          <p:cNvSpPr txBox="1"/>
          <p:nvPr/>
        </p:nvSpPr>
        <p:spPr>
          <a:xfrm>
            <a:off x="5263850" y="2649450"/>
            <a:ext cx="3345000" cy="20364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2200">
                <a:solidFill>
                  <a:srgbClr val="38761D"/>
                </a:solidFill>
                <a:latin typeface="Libre Franklin"/>
                <a:ea typeface="Libre Franklin"/>
                <a:cs typeface="Libre Franklin"/>
                <a:sym typeface="Libre Franklin"/>
              </a:rPr>
              <a:t>Learning Supports</a:t>
            </a:r>
            <a:endParaRPr sz="2200">
              <a:solidFill>
                <a:srgbClr val="38761D"/>
              </a:solidFill>
              <a:latin typeface="Libre Franklin"/>
              <a:ea typeface="Libre Franklin"/>
              <a:cs typeface="Libre Franklin"/>
              <a:sym typeface="Libre Franklin"/>
            </a:endParaRPr>
          </a:p>
          <a:p>
            <a:pPr marL="457200" lvl="0" indent="-330200" algn="l" rtl="0">
              <a:spcBef>
                <a:spcPts val="0"/>
              </a:spcBef>
              <a:spcAft>
                <a:spcPts val="0"/>
              </a:spcAft>
              <a:buSzPts val="1600"/>
              <a:buFont typeface="Libre Franklin"/>
              <a:buChar char="●"/>
            </a:pPr>
            <a:r>
              <a:rPr lang="en-US" sz="1600">
                <a:latin typeface="Libre Franklin"/>
                <a:ea typeface="Libre Franklin"/>
                <a:cs typeface="Libre Franklin"/>
                <a:sym typeface="Libre Franklin"/>
              </a:rPr>
              <a:t>Coaching and encouragement</a:t>
            </a:r>
            <a:endParaRPr sz="1600">
              <a:latin typeface="Libre Franklin"/>
              <a:ea typeface="Libre Franklin"/>
              <a:cs typeface="Libre Franklin"/>
              <a:sym typeface="Libre Franklin"/>
            </a:endParaRPr>
          </a:p>
          <a:p>
            <a:pPr marL="457200" lvl="0" indent="-330200" algn="l" rtl="0">
              <a:spcBef>
                <a:spcPts val="0"/>
              </a:spcBef>
              <a:spcAft>
                <a:spcPts val="0"/>
              </a:spcAft>
              <a:buSzPts val="1600"/>
              <a:buFont typeface="Libre Franklin"/>
              <a:buChar char="●"/>
            </a:pPr>
            <a:r>
              <a:rPr lang="en-US" sz="1600">
                <a:latin typeface="Libre Franklin"/>
                <a:ea typeface="Libre Franklin"/>
                <a:cs typeface="Libre Franklin"/>
                <a:sym typeface="Libre Franklin"/>
              </a:rPr>
              <a:t>Methods, tools and models</a:t>
            </a:r>
            <a:endParaRPr sz="1600">
              <a:latin typeface="Libre Franklin"/>
              <a:ea typeface="Libre Franklin"/>
              <a:cs typeface="Libre Franklin"/>
              <a:sym typeface="Libre Franklin"/>
            </a:endParaRPr>
          </a:p>
          <a:p>
            <a:pPr marL="457200" lvl="0" indent="-330200" algn="l" rtl="0">
              <a:spcBef>
                <a:spcPts val="0"/>
              </a:spcBef>
              <a:spcAft>
                <a:spcPts val="0"/>
              </a:spcAft>
              <a:buSzPts val="1600"/>
              <a:buFont typeface="Libre Franklin"/>
              <a:buChar char="●"/>
            </a:pPr>
            <a:r>
              <a:rPr lang="en-US" sz="1600">
                <a:latin typeface="Libre Franklin"/>
                <a:ea typeface="Libre Franklin"/>
                <a:cs typeface="Libre Franklin"/>
                <a:sym typeface="Libre Franklin"/>
              </a:rPr>
              <a:t>Access to learning resources</a:t>
            </a:r>
            <a:endParaRPr sz="1600">
              <a:latin typeface="Libre Franklin"/>
              <a:ea typeface="Libre Franklin"/>
              <a:cs typeface="Libre Franklin"/>
              <a:sym typeface="Libre Franklin"/>
            </a:endParaRPr>
          </a:p>
          <a:p>
            <a:pPr marL="457200" lvl="0" indent="-330200" algn="l" rtl="0">
              <a:spcBef>
                <a:spcPts val="0"/>
              </a:spcBef>
              <a:spcAft>
                <a:spcPts val="0"/>
              </a:spcAft>
              <a:buSzPts val="1600"/>
              <a:buFont typeface="Libre Franklin"/>
              <a:buChar char="●"/>
            </a:pPr>
            <a:r>
              <a:rPr lang="en-US" sz="1600">
                <a:latin typeface="Libre Franklin"/>
                <a:ea typeface="Libre Franklin"/>
                <a:cs typeface="Libre Franklin"/>
                <a:sym typeface="Libre Franklin"/>
              </a:rPr>
              <a:t>Connection to community</a:t>
            </a:r>
            <a:endParaRPr sz="1600">
              <a:latin typeface="Libre Franklin"/>
              <a:ea typeface="Libre Franklin"/>
              <a:cs typeface="Libre Franklin"/>
              <a:sym typeface="Libre Franklin"/>
            </a:endParaRPr>
          </a:p>
        </p:txBody>
      </p:sp>
      <p:cxnSp>
        <p:nvCxnSpPr>
          <p:cNvPr id="222" name="Google Shape;222;p32"/>
          <p:cNvCxnSpPr>
            <a:endCxn id="220" idx="3"/>
          </p:cNvCxnSpPr>
          <p:nvPr/>
        </p:nvCxnSpPr>
        <p:spPr>
          <a:xfrm rot="10800000">
            <a:off x="4298200" y="3045000"/>
            <a:ext cx="965700" cy="640200"/>
          </a:xfrm>
          <a:prstGeom prst="straightConnector1">
            <a:avLst/>
          </a:prstGeom>
          <a:noFill/>
          <a:ln w="76200" cap="flat" cmpd="sng">
            <a:solidFill>
              <a:srgbClr val="38761D"/>
            </a:solidFill>
            <a:prstDash val="solid"/>
            <a:round/>
            <a:headEnd type="none" w="med" len="med"/>
            <a:tailEnd type="triangle" w="med" len="med"/>
          </a:ln>
        </p:spPr>
      </p:cxnSp>
      <p:sp>
        <p:nvSpPr>
          <p:cNvPr id="223" name="Google Shape;223;p32"/>
          <p:cNvSpPr txBox="1"/>
          <p:nvPr/>
        </p:nvSpPr>
        <p:spPr>
          <a:xfrm>
            <a:off x="3834875" y="5220500"/>
            <a:ext cx="4186200" cy="7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The effect of authentic project‐based learning on attitudes and career aspirations in STEM. Margaret E. Beier, et.al. </a:t>
            </a:r>
            <a:r>
              <a:rPr lang="en-US" u="sng">
                <a:solidFill>
                  <a:schemeClr val="hlink"/>
                </a:solidFill>
                <a:hlinkClick r:id="rId3"/>
              </a:rPr>
              <a:t>https://doi.org/10.1002/tea.21465</a:t>
            </a:r>
            <a:r>
              <a:rPr lang="en-US"/>
              <a:t> </a:t>
            </a:r>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Learning in Context</a:t>
            </a:r>
            <a:endParaRPr sz="3500" b="0">
              <a:latin typeface="Libre Franklin"/>
              <a:ea typeface="Libre Franklin"/>
              <a:cs typeface="Libre Franklin"/>
              <a:sym typeface="Libre Franklin"/>
            </a:endParaRPr>
          </a:p>
        </p:txBody>
      </p:sp>
      <p:pic>
        <p:nvPicPr>
          <p:cNvPr id="229" name="Google Shape;229;p33"/>
          <p:cNvPicPr preferRelativeResize="0"/>
          <p:nvPr/>
        </p:nvPicPr>
        <p:blipFill>
          <a:blip r:embed="rId3">
            <a:alphaModFix/>
          </a:blip>
          <a:stretch>
            <a:fillRect/>
          </a:stretch>
        </p:blipFill>
        <p:spPr>
          <a:xfrm>
            <a:off x="306400" y="1893725"/>
            <a:ext cx="3515923" cy="2431176"/>
          </a:xfrm>
          <a:prstGeom prst="rect">
            <a:avLst/>
          </a:prstGeom>
          <a:noFill/>
          <a:ln>
            <a:noFill/>
          </a:ln>
        </p:spPr>
      </p:pic>
      <p:pic>
        <p:nvPicPr>
          <p:cNvPr id="230" name="Google Shape;230;p33"/>
          <p:cNvPicPr preferRelativeResize="0"/>
          <p:nvPr/>
        </p:nvPicPr>
        <p:blipFill>
          <a:blip r:embed="rId4">
            <a:alphaModFix/>
          </a:blip>
          <a:stretch>
            <a:fillRect/>
          </a:stretch>
        </p:blipFill>
        <p:spPr>
          <a:xfrm>
            <a:off x="4788025" y="2928500"/>
            <a:ext cx="4092876" cy="2329524"/>
          </a:xfrm>
          <a:prstGeom prst="rect">
            <a:avLst/>
          </a:prstGeom>
          <a:noFill/>
          <a:ln>
            <a:noFill/>
          </a:ln>
        </p:spPr>
      </p:pic>
      <p:cxnSp>
        <p:nvCxnSpPr>
          <p:cNvPr id="231" name="Google Shape;231;p33"/>
          <p:cNvCxnSpPr/>
          <p:nvPr/>
        </p:nvCxnSpPr>
        <p:spPr>
          <a:xfrm rot="10800000">
            <a:off x="3822325" y="3282925"/>
            <a:ext cx="965700" cy="640200"/>
          </a:xfrm>
          <a:prstGeom prst="straightConnector1">
            <a:avLst/>
          </a:prstGeom>
          <a:noFill/>
          <a:ln w="76200" cap="flat" cmpd="sng">
            <a:solidFill>
              <a:srgbClr val="38761D"/>
            </a:solidFill>
            <a:prstDash val="solid"/>
            <a:round/>
            <a:headEnd type="none" w="med" len="med"/>
            <a:tailEnd type="triangle" w="med" len="med"/>
          </a:ln>
        </p:spPr>
      </p:cxnSp>
      <p:sp>
        <p:nvSpPr>
          <p:cNvPr id="232" name="Google Shape;232;p33"/>
          <p:cNvSpPr txBox="1"/>
          <p:nvPr/>
        </p:nvSpPr>
        <p:spPr>
          <a:xfrm>
            <a:off x="734300" y="4800600"/>
            <a:ext cx="3000000" cy="3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5"/>
              </a:rPr>
              <a:t>https://www.nomanssky.com/</a:t>
            </a:r>
            <a:r>
              <a:rPr lang="en-US"/>
              <a:t> </a:t>
            </a:r>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4"/>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Gaming and Simulations</a:t>
            </a:r>
            <a:endParaRPr sz="3500" b="0">
              <a:latin typeface="Libre Franklin"/>
              <a:ea typeface="Libre Franklin"/>
              <a:cs typeface="Libre Franklin"/>
              <a:sym typeface="Libre Franklin"/>
            </a:endParaRPr>
          </a:p>
        </p:txBody>
      </p:sp>
      <p:pic>
        <p:nvPicPr>
          <p:cNvPr id="238" name="Google Shape;238;p34"/>
          <p:cNvPicPr preferRelativeResize="0"/>
          <p:nvPr/>
        </p:nvPicPr>
        <p:blipFill>
          <a:blip r:embed="rId3">
            <a:alphaModFix/>
          </a:blip>
          <a:stretch>
            <a:fillRect/>
          </a:stretch>
        </p:blipFill>
        <p:spPr>
          <a:xfrm>
            <a:off x="1674249" y="1767775"/>
            <a:ext cx="5795501" cy="3650301"/>
          </a:xfrm>
          <a:prstGeom prst="rect">
            <a:avLst/>
          </a:prstGeom>
          <a:noFill/>
          <a:ln>
            <a:noFill/>
          </a:ln>
        </p:spPr>
      </p:pic>
      <p:sp>
        <p:nvSpPr>
          <p:cNvPr id="239" name="Google Shape;239;p34"/>
          <p:cNvSpPr txBox="1"/>
          <p:nvPr/>
        </p:nvSpPr>
        <p:spPr>
          <a:xfrm>
            <a:off x="3402500" y="5348100"/>
            <a:ext cx="5248500" cy="16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t>Serious game in introductory psychology for professional awareness: Optimal learner control and authenticity. Hans Hummel, BERA Blog. </a:t>
            </a:r>
            <a:r>
              <a:rPr lang="en-US" sz="1200" u="sng">
                <a:solidFill>
                  <a:schemeClr val="hlink"/>
                </a:solidFill>
                <a:hlinkClick r:id="rId4"/>
              </a:rPr>
              <a:t>https://www.bera.ac.uk/blog/the-thin-line-between-gaming-and-learning</a:t>
            </a:r>
            <a:r>
              <a:rPr lang="en-US" sz="1200"/>
              <a:t> </a:t>
            </a:r>
            <a:endParaRPr sz="120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5"/>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Supporting Agency</a:t>
            </a:r>
            <a:endParaRPr sz="3500" b="0">
              <a:latin typeface="Libre Franklin"/>
              <a:ea typeface="Libre Franklin"/>
              <a:cs typeface="Libre Franklin"/>
              <a:sym typeface="Libre Franklin"/>
            </a:endParaRPr>
          </a:p>
        </p:txBody>
      </p:sp>
      <p:pic>
        <p:nvPicPr>
          <p:cNvPr id="245" name="Google Shape;245;p35"/>
          <p:cNvPicPr preferRelativeResize="0"/>
          <p:nvPr/>
        </p:nvPicPr>
        <p:blipFill>
          <a:blip r:embed="rId3">
            <a:alphaModFix/>
          </a:blip>
          <a:stretch>
            <a:fillRect/>
          </a:stretch>
        </p:blipFill>
        <p:spPr>
          <a:xfrm>
            <a:off x="4452123" y="1990125"/>
            <a:ext cx="4267200" cy="2630301"/>
          </a:xfrm>
          <a:prstGeom prst="rect">
            <a:avLst/>
          </a:prstGeom>
          <a:noFill/>
          <a:ln w="9525" cap="flat" cmpd="sng">
            <a:solidFill>
              <a:srgbClr val="000000"/>
            </a:solidFill>
            <a:prstDash val="solid"/>
            <a:round/>
            <a:headEnd type="none" w="sm" len="sm"/>
            <a:tailEnd type="none" w="sm" len="sm"/>
          </a:ln>
        </p:spPr>
      </p:pic>
      <p:sp>
        <p:nvSpPr>
          <p:cNvPr id="246" name="Google Shape;246;p35"/>
          <p:cNvSpPr txBox="1"/>
          <p:nvPr/>
        </p:nvSpPr>
        <p:spPr>
          <a:xfrm>
            <a:off x="4572000" y="4716825"/>
            <a:ext cx="3000000" cy="13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Co-design of the “Challenges”: the design critique. Magali Fatome. </a:t>
            </a:r>
            <a:r>
              <a:rPr lang="en-US" u="sng">
                <a:solidFill>
                  <a:schemeClr val="hlink"/>
                </a:solidFill>
                <a:hlinkClick r:id="rId4"/>
              </a:rPr>
              <a:t>https://medium.com/planet4/co-design-of-the-challenges-the-design-critique-a096b46b3e13</a:t>
            </a:r>
            <a:r>
              <a:rPr lang="en-US"/>
              <a:t> </a:t>
            </a:r>
            <a:endParaRPr/>
          </a:p>
        </p:txBody>
      </p:sp>
      <p:pic>
        <p:nvPicPr>
          <p:cNvPr id="247" name="Google Shape;247;p35"/>
          <p:cNvPicPr preferRelativeResize="0"/>
          <p:nvPr/>
        </p:nvPicPr>
        <p:blipFill>
          <a:blip r:embed="rId5">
            <a:alphaModFix/>
          </a:blip>
          <a:stretch>
            <a:fillRect/>
          </a:stretch>
        </p:blipFill>
        <p:spPr>
          <a:xfrm>
            <a:off x="306350" y="1893725"/>
            <a:ext cx="4366551" cy="2183276"/>
          </a:xfrm>
          <a:prstGeom prst="rect">
            <a:avLst/>
          </a:prstGeom>
          <a:noFill/>
          <a:ln>
            <a:noFill/>
          </a:ln>
        </p:spPr>
      </p:pic>
      <p:sp>
        <p:nvSpPr>
          <p:cNvPr id="248" name="Google Shape;248;p35"/>
          <p:cNvSpPr txBox="1"/>
          <p:nvPr/>
        </p:nvSpPr>
        <p:spPr>
          <a:xfrm>
            <a:off x="895750" y="4156800"/>
            <a:ext cx="3000000" cy="15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CMSI executive director, Caty Borum Chattoo joins host Rev. Lennox Yearwood Jr., President &amp; Founder of Hip Hop Caucus,.  </a:t>
            </a:r>
            <a:r>
              <a:rPr lang="en-US" u="sng">
                <a:solidFill>
                  <a:schemeClr val="hlink"/>
                </a:solidFill>
                <a:hlinkClick r:id="rId6"/>
              </a:rPr>
              <a:t>https://mailchi.mp/american/july-2020?e=6eb0d07479</a:t>
            </a:r>
            <a:r>
              <a:rPr lang="en-US"/>
              <a:t> </a:t>
            </a:r>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6"/>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Networks in Learning</a:t>
            </a:r>
            <a:endParaRPr sz="3500" b="0">
              <a:latin typeface="Libre Franklin"/>
              <a:ea typeface="Libre Franklin"/>
              <a:cs typeface="Libre Franklin"/>
              <a:sym typeface="Libre Franklin"/>
            </a:endParaRPr>
          </a:p>
        </p:txBody>
      </p:sp>
      <p:sp>
        <p:nvSpPr>
          <p:cNvPr id="254" name="Google Shape;254;p36"/>
          <p:cNvSpPr txBox="1"/>
          <p:nvPr/>
        </p:nvSpPr>
        <p:spPr>
          <a:xfrm>
            <a:off x="734300" y="1795675"/>
            <a:ext cx="7531200" cy="3527100"/>
          </a:xfrm>
          <a:prstGeom prst="rect">
            <a:avLst/>
          </a:prstGeom>
          <a:noFill/>
          <a:ln>
            <a:noFill/>
          </a:ln>
        </p:spPr>
        <p:txBody>
          <a:bodyPr spcFirstLastPara="1" wrap="square" lIns="91425" tIns="91425" rIns="91425" bIns="91425" anchor="t" anchorCtr="0">
            <a:noAutofit/>
          </a:bodyPr>
          <a:lstStyle/>
          <a:p>
            <a:pPr marL="457200" lvl="0" indent="-355600" algn="l" rtl="0">
              <a:lnSpc>
                <a:spcPct val="90000"/>
              </a:lnSpc>
              <a:spcBef>
                <a:spcPts val="100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The major value proposition offered by top tier universities isn't knowledge. This is available anywhere.</a:t>
            </a:r>
            <a:endParaRPr sz="2000">
              <a:solidFill>
                <a:schemeClr val="dk1"/>
              </a:solidFill>
              <a:latin typeface="Libre Franklin"/>
              <a:ea typeface="Libre Franklin"/>
              <a:cs typeface="Libre Franklin"/>
              <a:sym typeface="Libre Franklin"/>
            </a:endParaRPr>
          </a:p>
          <a:p>
            <a:pPr marL="457200" lvl="0" indent="-355600" algn="l" rtl="0">
              <a:lnSpc>
                <a:spcPct val="90000"/>
              </a:lnSpc>
              <a:spcBef>
                <a:spcPts val="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Nor is it even top-flight professors. Great teachers and researchers can be found in institutions large and small around the world.</a:t>
            </a:r>
            <a:endParaRPr sz="2000">
              <a:solidFill>
                <a:schemeClr val="dk1"/>
              </a:solidFill>
              <a:latin typeface="Libre Franklin"/>
              <a:ea typeface="Libre Franklin"/>
              <a:cs typeface="Libre Franklin"/>
              <a:sym typeface="Libre Franklin"/>
            </a:endParaRPr>
          </a:p>
          <a:p>
            <a:pPr marL="457200" lvl="0" indent="-355600" algn="l" rtl="0">
              <a:lnSpc>
                <a:spcPct val="90000"/>
              </a:lnSpc>
              <a:spcBef>
                <a:spcPts val="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No, the value proposition is access to the network of contacts, influencers, and collaborators. Access to networks matters, and it's this gap that isn't addressed in education reform programs ignore, to the detriment of participants.</a:t>
            </a:r>
            <a:endParaRPr sz="2000">
              <a:solidFill>
                <a:schemeClr val="dk1"/>
              </a:solidFill>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Networks in Learning</a:t>
            </a:r>
            <a:endParaRPr sz="3500" b="0">
              <a:latin typeface="Libre Franklin"/>
              <a:ea typeface="Libre Franklin"/>
              <a:cs typeface="Libre Franklin"/>
              <a:sym typeface="Libre Franklin"/>
            </a:endParaRPr>
          </a:p>
        </p:txBody>
      </p:sp>
      <p:pic>
        <p:nvPicPr>
          <p:cNvPr id="260" name="Google Shape;260;p37"/>
          <p:cNvPicPr preferRelativeResize="0"/>
          <p:nvPr/>
        </p:nvPicPr>
        <p:blipFill>
          <a:blip r:embed="rId3">
            <a:alphaModFix/>
          </a:blip>
          <a:stretch>
            <a:fillRect/>
          </a:stretch>
        </p:blipFill>
        <p:spPr>
          <a:xfrm>
            <a:off x="855176" y="1807400"/>
            <a:ext cx="6606349" cy="376455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609600" y="889462"/>
            <a:ext cx="8001000" cy="5166851"/>
          </a:xfrm>
        </p:spPr>
        <p:txBody>
          <a:bodyPr/>
          <a:lstStyle/>
          <a:p>
            <a:pPr>
              <a:spcBef>
                <a:spcPct val="65000"/>
              </a:spcBef>
              <a:buFontTx/>
              <a:buNone/>
            </a:pPr>
            <a:r>
              <a:rPr lang="en-US" altLang="en-US" sz="3500" dirty="0">
                <a:latin typeface="Libre Franklin"/>
                <a:ea typeface="Libre Franklin"/>
                <a:cs typeface="Libre Franklin"/>
              </a:rPr>
              <a:t>Three Principles:</a:t>
            </a:r>
          </a:p>
          <a:p>
            <a:pPr>
              <a:spcBef>
                <a:spcPct val="65000"/>
              </a:spcBef>
            </a:pPr>
            <a:r>
              <a:rPr lang="en-US" altLang="en-US" sz="3200" i="1" u="sng" dirty="0"/>
              <a:t>Interaction</a:t>
            </a:r>
            <a:r>
              <a:rPr lang="en-US" altLang="en-US" sz="3200" dirty="0"/>
              <a:t> – </a:t>
            </a:r>
            <a:r>
              <a:rPr lang="en-US" altLang="en-US" sz="2800" dirty="0"/>
              <a:t>participation in a learning community (or a community of practice)</a:t>
            </a:r>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276600"/>
            <a:ext cx="3333750"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0637491"/>
      </p:ext>
    </p:extLst>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8"/>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Personal Learning Environments</a:t>
            </a:r>
            <a:endParaRPr sz="3500" b="0">
              <a:latin typeface="Libre Franklin"/>
              <a:ea typeface="Libre Franklin"/>
              <a:cs typeface="Libre Franklin"/>
              <a:sym typeface="Libre Franklin"/>
            </a:endParaRPr>
          </a:p>
        </p:txBody>
      </p:sp>
      <p:pic>
        <p:nvPicPr>
          <p:cNvPr id="266" name="Google Shape;266;p38"/>
          <p:cNvPicPr preferRelativeResize="0"/>
          <p:nvPr/>
        </p:nvPicPr>
        <p:blipFill>
          <a:blip r:embed="rId3">
            <a:alphaModFix/>
          </a:blip>
          <a:stretch>
            <a:fillRect/>
          </a:stretch>
        </p:blipFill>
        <p:spPr>
          <a:xfrm>
            <a:off x="818677" y="1787750"/>
            <a:ext cx="6474600" cy="3164750"/>
          </a:xfrm>
          <a:prstGeom prst="rect">
            <a:avLst/>
          </a:prstGeom>
          <a:noFill/>
          <a:ln>
            <a:noFill/>
          </a:ln>
        </p:spPr>
      </p:pic>
      <p:sp>
        <p:nvSpPr>
          <p:cNvPr id="267" name="Google Shape;267;p38"/>
          <p:cNvSpPr txBox="1"/>
          <p:nvPr/>
        </p:nvSpPr>
        <p:spPr>
          <a:xfrm>
            <a:off x="3402375" y="4734825"/>
            <a:ext cx="5094600" cy="178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a:solidFill>
                  <a:schemeClr val="dk1"/>
                </a:solidFill>
                <a:latin typeface="Calibri"/>
                <a:ea typeface="Calibri"/>
                <a:cs typeface="Calibri"/>
                <a:sym typeface="Calibri"/>
              </a:rPr>
              <a:t>Martin Weller: "Open universities across the world have been operating large scale, open, equitable learning for decades." </a:t>
            </a:r>
            <a:r>
              <a:rPr lang="en-US" sz="1300" u="sng">
                <a:solidFill>
                  <a:schemeClr val="hlink"/>
                </a:solidFill>
                <a:latin typeface="Calibri"/>
                <a:ea typeface="Calibri"/>
                <a:cs typeface="Calibri"/>
                <a:sym typeface="Calibri"/>
                <a:hlinkClick r:id="rId4"/>
              </a:rPr>
              <a:t>My response</a:t>
            </a:r>
            <a:r>
              <a:rPr lang="en-US" sz="1300">
                <a:solidFill>
                  <a:schemeClr val="dk1"/>
                </a:solidFill>
                <a:latin typeface="Calibri"/>
                <a:ea typeface="Calibri"/>
                <a:cs typeface="Calibri"/>
                <a:sym typeface="Calibri"/>
              </a:rPr>
              <a:t>. I write, "</a:t>
            </a:r>
            <a:r>
              <a:rPr lang="en-US" sz="1300" i="1">
                <a:solidFill>
                  <a:schemeClr val="dk1"/>
                </a:solidFill>
                <a:latin typeface="Calibri"/>
                <a:ea typeface="Calibri"/>
                <a:cs typeface="Calibri"/>
                <a:sym typeface="Calibri"/>
              </a:rPr>
              <a:t>the cost of educational labour is what makes it so expensive</a:t>
            </a:r>
            <a:r>
              <a:rPr lang="en-US" sz="1300">
                <a:solidFill>
                  <a:schemeClr val="dk1"/>
                </a:solidFill>
                <a:latin typeface="Calibri"/>
                <a:ea typeface="Calibri"/>
                <a:cs typeface="Calibri"/>
                <a:sym typeface="Calibri"/>
              </a:rPr>
              <a:t>... (but) The connectivist approach is to do whatever can be done to help students perform this labour themselves." </a:t>
            </a:r>
            <a:r>
              <a:rPr lang="en-US" sz="1300" u="sng">
                <a:solidFill>
                  <a:schemeClr val="hlink"/>
                </a:solidFill>
                <a:latin typeface="Calibri"/>
                <a:ea typeface="Calibri"/>
                <a:cs typeface="Calibri"/>
                <a:sym typeface="Calibri"/>
                <a:hlinkClick r:id="rId5"/>
              </a:rPr>
              <a:t>https://www.downes.ca/post/69410</a:t>
            </a:r>
            <a:r>
              <a:rPr lang="en-US"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9"/>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Evaluation and Assessment</a:t>
            </a:r>
            <a:endParaRPr sz="3500" b="0">
              <a:latin typeface="Libre Franklin"/>
              <a:ea typeface="Libre Franklin"/>
              <a:cs typeface="Libre Franklin"/>
              <a:sym typeface="Libre Franklin"/>
            </a:endParaRPr>
          </a:p>
        </p:txBody>
      </p:sp>
      <p:pic>
        <p:nvPicPr>
          <p:cNvPr id="273" name="Google Shape;273;p39"/>
          <p:cNvPicPr preferRelativeResize="0"/>
          <p:nvPr/>
        </p:nvPicPr>
        <p:blipFill>
          <a:blip r:embed="rId3">
            <a:alphaModFix/>
          </a:blip>
          <a:stretch>
            <a:fillRect/>
          </a:stretch>
        </p:blipFill>
        <p:spPr>
          <a:xfrm>
            <a:off x="2002800" y="2383575"/>
            <a:ext cx="4731350" cy="2728425"/>
          </a:xfrm>
          <a:prstGeom prst="rect">
            <a:avLst/>
          </a:prstGeom>
          <a:noFill/>
          <a:ln>
            <a:noFill/>
          </a:ln>
        </p:spPr>
      </p:pic>
      <p:sp>
        <p:nvSpPr>
          <p:cNvPr id="274" name="Google Shape;274;p39"/>
          <p:cNvSpPr txBox="1"/>
          <p:nvPr/>
        </p:nvSpPr>
        <p:spPr>
          <a:xfrm>
            <a:off x="2100775" y="1769175"/>
            <a:ext cx="60885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Gap-Based Assessment - What You Know </a:t>
            </a:r>
            <a:endParaRPr/>
          </a:p>
        </p:txBody>
      </p:sp>
      <p:sp>
        <p:nvSpPr>
          <p:cNvPr id="275" name="Google Shape;275;p39"/>
          <p:cNvSpPr txBox="1"/>
          <p:nvPr/>
        </p:nvSpPr>
        <p:spPr>
          <a:xfrm>
            <a:off x="3472400" y="5168000"/>
            <a:ext cx="4731300" cy="106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a:solidFill>
                  <a:schemeClr val="dk1"/>
                </a:solidFill>
                <a:latin typeface="Calibri"/>
                <a:ea typeface="Calibri"/>
                <a:cs typeface="Calibri"/>
                <a:sym typeface="Calibri"/>
              </a:rPr>
              <a:t>Curtis, et.al. (2012). Development of evidence management and gap analysis tools for continuous improvement of engineering programs . American Society for Engineering Education. https://images.app.goo.gl/3XXtbRZ8KPxSHuRD8</a:t>
            </a:r>
            <a:endParaRPr sz="11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0"/>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Evaluation and Assessment</a:t>
            </a:r>
            <a:endParaRPr sz="3500" b="0">
              <a:latin typeface="Libre Franklin"/>
              <a:ea typeface="Libre Franklin"/>
              <a:cs typeface="Libre Franklin"/>
              <a:sym typeface="Libre Franklin"/>
            </a:endParaRPr>
          </a:p>
        </p:txBody>
      </p:sp>
      <p:sp>
        <p:nvSpPr>
          <p:cNvPr id="281" name="Google Shape;281;p40"/>
          <p:cNvSpPr txBox="1"/>
          <p:nvPr/>
        </p:nvSpPr>
        <p:spPr>
          <a:xfrm>
            <a:off x="1663950" y="1769175"/>
            <a:ext cx="65253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Iterative Assessment - What You Can Do </a:t>
            </a:r>
            <a:endParaRPr/>
          </a:p>
        </p:txBody>
      </p:sp>
      <p:sp>
        <p:nvSpPr>
          <p:cNvPr id="282" name="Google Shape;282;p40"/>
          <p:cNvSpPr txBox="1"/>
          <p:nvPr/>
        </p:nvSpPr>
        <p:spPr>
          <a:xfrm>
            <a:off x="3724325" y="5489900"/>
            <a:ext cx="4086900" cy="54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a:solidFill>
                  <a:schemeClr val="dk1"/>
                </a:solidFill>
                <a:latin typeface="Calibri"/>
                <a:ea typeface="Calibri"/>
                <a:cs typeface="Calibri"/>
                <a:sym typeface="Calibri"/>
              </a:rPr>
              <a:t>Image: Jeff Patton. (2015). Common Agile Practice Isn’t for Startups. https://www.jpattonassociates.com/common-agile-isnt-for-startups/</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100">
              <a:solidFill>
                <a:schemeClr val="dk1"/>
              </a:solidFill>
              <a:latin typeface="Calibri"/>
              <a:ea typeface="Calibri"/>
              <a:cs typeface="Calibri"/>
              <a:sym typeface="Calibri"/>
            </a:endParaRPr>
          </a:p>
        </p:txBody>
      </p:sp>
      <p:pic>
        <p:nvPicPr>
          <p:cNvPr id="283" name="Google Shape;283;p40"/>
          <p:cNvPicPr preferRelativeResize="0"/>
          <p:nvPr/>
        </p:nvPicPr>
        <p:blipFill>
          <a:blip r:embed="rId3">
            <a:alphaModFix/>
          </a:blip>
          <a:stretch>
            <a:fillRect/>
          </a:stretch>
        </p:blipFill>
        <p:spPr>
          <a:xfrm>
            <a:off x="1663950" y="2291050"/>
            <a:ext cx="5480149" cy="3198850"/>
          </a:xfrm>
          <a:prstGeom prst="rect">
            <a:avLst/>
          </a:prstGeom>
          <a:noFill/>
          <a:ln>
            <a:noFill/>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1"/>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Evaluation and Assessment</a:t>
            </a:r>
            <a:endParaRPr sz="3500" b="0">
              <a:latin typeface="Libre Franklin"/>
              <a:ea typeface="Libre Franklin"/>
              <a:cs typeface="Libre Franklin"/>
              <a:sym typeface="Libre Franklin"/>
            </a:endParaRPr>
          </a:p>
        </p:txBody>
      </p:sp>
      <p:sp>
        <p:nvSpPr>
          <p:cNvPr id="289" name="Google Shape;289;p41"/>
          <p:cNvSpPr txBox="1"/>
          <p:nvPr/>
        </p:nvSpPr>
        <p:spPr>
          <a:xfrm>
            <a:off x="1093075" y="1769175"/>
            <a:ext cx="7683900" cy="61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Assessing a physicist:</a:t>
            </a:r>
            <a:endParaRPr sz="28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Do they know a certain body of information</a:t>
            </a:r>
            <a:endParaRPr sz="2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vs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Do they see the world the way a physicists does?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Do they ask the same sorts of questions? Use words the same way?</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Do they accept the same sort of evidence to change their beliefs?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Can they do thing physicists can do?</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Have they actually done physics and shared the results?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Would other physicists recognize them as a physicist?</a:t>
            </a:r>
            <a:endParaRPr sz="2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2"/>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Algorithmic Assessment</a:t>
            </a:r>
            <a:endParaRPr sz="3500" b="0">
              <a:latin typeface="Libre Franklin"/>
              <a:ea typeface="Libre Franklin"/>
              <a:cs typeface="Libre Franklin"/>
              <a:sym typeface="Libre Franklin"/>
            </a:endParaRPr>
          </a:p>
        </p:txBody>
      </p:sp>
      <p:pic>
        <p:nvPicPr>
          <p:cNvPr id="295" name="Google Shape;295;p42"/>
          <p:cNvPicPr preferRelativeResize="0"/>
          <p:nvPr/>
        </p:nvPicPr>
        <p:blipFill>
          <a:blip r:embed="rId3">
            <a:alphaModFix/>
          </a:blip>
          <a:stretch>
            <a:fillRect/>
          </a:stretch>
        </p:blipFill>
        <p:spPr>
          <a:xfrm>
            <a:off x="1750158" y="1893725"/>
            <a:ext cx="5012742" cy="3276601"/>
          </a:xfrm>
          <a:prstGeom prst="rect">
            <a:avLst/>
          </a:prstGeom>
          <a:noFill/>
          <a:ln>
            <a:noFill/>
          </a:ln>
        </p:spPr>
      </p:pic>
      <p:sp>
        <p:nvSpPr>
          <p:cNvPr id="296" name="Google Shape;296;p42"/>
          <p:cNvSpPr txBox="1"/>
          <p:nvPr/>
        </p:nvSpPr>
        <p:spPr>
          <a:xfrm>
            <a:off x="3668600" y="5324275"/>
            <a:ext cx="4689900" cy="7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t>Mitigating Bias in Algorithmic Hiring: Evaluating Claims and Practices</a:t>
            </a:r>
            <a:endParaRPr sz="1000"/>
          </a:p>
          <a:p>
            <a:pPr marL="0" lvl="0" indent="0" algn="l" rtl="0">
              <a:spcBef>
                <a:spcPts val="0"/>
              </a:spcBef>
              <a:spcAft>
                <a:spcPts val="0"/>
              </a:spcAft>
              <a:buNone/>
            </a:pPr>
            <a:r>
              <a:rPr lang="en-US" sz="1000"/>
              <a:t>Manish Raghavan, Solon Barocas, Jon Kleinberg, Karen Levy, arXiv, Nov 23, 2019   </a:t>
            </a:r>
            <a:r>
              <a:rPr lang="en-US" sz="1000" u="sng">
                <a:solidFill>
                  <a:schemeClr val="hlink"/>
                </a:solidFill>
                <a:hlinkClick r:id="rId4"/>
              </a:rPr>
              <a:t>https://arxiv.org/pdf/1906.09208.pdf</a:t>
            </a:r>
            <a:r>
              <a:rPr lang="en-US" sz="1000"/>
              <a:t> </a:t>
            </a:r>
            <a:endParaRPr sz="100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3"/>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Supporting Personal Learning Online</a:t>
            </a:r>
            <a:endParaRPr sz="3500" b="0">
              <a:latin typeface="Libre Franklin"/>
              <a:ea typeface="Libre Franklin"/>
              <a:cs typeface="Libre Franklin"/>
              <a:sym typeface="Libre Franklin"/>
            </a:endParaRPr>
          </a:p>
        </p:txBody>
      </p:sp>
      <p:pic>
        <p:nvPicPr>
          <p:cNvPr id="302" name="Google Shape;302;p43"/>
          <p:cNvPicPr preferRelativeResize="0"/>
          <p:nvPr/>
        </p:nvPicPr>
        <p:blipFill>
          <a:blip r:embed="rId3">
            <a:alphaModFix/>
          </a:blip>
          <a:stretch>
            <a:fillRect/>
          </a:stretch>
        </p:blipFill>
        <p:spPr>
          <a:xfrm>
            <a:off x="1870337" y="2126300"/>
            <a:ext cx="5644624" cy="3739551"/>
          </a:xfrm>
          <a:prstGeom prst="rect">
            <a:avLst/>
          </a:prstGeom>
          <a:noFill/>
          <a:ln>
            <a:noFill/>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4"/>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Online Host-Provider Framework</a:t>
            </a:r>
            <a:endParaRPr sz="3500" b="0">
              <a:latin typeface="Libre Franklin"/>
              <a:ea typeface="Libre Franklin"/>
              <a:cs typeface="Libre Franklin"/>
              <a:sym typeface="Libre Franklin"/>
            </a:endParaRPr>
          </a:p>
        </p:txBody>
      </p:sp>
      <p:pic>
        <p:nvPicPr>
          <p:cNvPr id="308" name="Google Shape;308;p44"/>
          <p:cNvPicPr preferRelativeResize="0"/>
          <p:nvPr/>
        </p:nvPicPr>
        <p:blipFill>
          <a:blip r:embed="rId3">
            <a:alphaModFix/>
          </a:blip>
          <a:stretch>
            <a:fillRect/>
          </a:stretch>
        </p:blipFill>
        <p:spPr>
          <a:xfrm>
            <a:off x="813150" y="1800824"/>
            <a:ext cx="7366675" cy="3604175"/>
          </a:xfrm>
          <a:prstGeom prst="rect">
            <a:avLst/>
          </a:prstGeom>
          <a:noFill/>
          <a:ln>
            <a:noFill/>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5"/>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Online Host-Provider Framework</a:t>
            </a:r>
            <a:endParaRPr sz="3500" b="0">
              <a:latin typeface="Libre Franklin"/>
              <a:ea typeface="Libre Franklin"/>
              <a:cs typeface="Libre Franklin"/>
              <a:sym typeface="Libre Franklin"/>
            </a:endParaRPr>
          </a:p>
        </p:txBody>
      </p:sp>
      <p:pic>
        <p:nvPicPr>
          <p:cNvPr id="314" name="Google Shape;314;p45"/>
          <p:cNvPicPr preferRelativeResize="0"/>
          <p:nvPr/>
        </p:nvPicPr>
        <p:blipFill>
          <a:blip r:embed="rId3">
            <a:alphaModFix/>
          </a:blip>
          <a:stretch>
            <a:fillRect/>
          </a:stretch>
        </p:blipFill>
        <p:spPr>
          <a:xfrm>
            <a:off x="1009100" y="1822900"/>
            <a:ext cx="6360274" cy="3429776"/>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6"/>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Online Host-Provider Framework</a:t>
            </a:r>
            <a:endParaRPr sz="3500" b="0">
              <a:latin typeface="Libre Franklin"/>
              <a:ea typeface="Libre Franklin"/>
              <a:cs typeface="Libre Franklin"/>
              <a:sym typeface="Libre Franklin"/>
            </a:endParaRPr>
          </a:p>
        </p:txBody>
      </p:sp>
      <p:pic>
        <p:nvPicPr>
          <p:cNvPr id="320" name="Google Shape;320;p46"/>
          <p:cNvPicPr preferRelativeResize="0"/>
          <p:nvPr/>
        </p:nvPicPr>
        <p:blipFill>
          <a:blip r:embed="rId3">
            <a:alphaModFix/>
          </a:blip>
          <a:stretch>
            <a:fillRect/>
          </a:stretch>
        </p:blipFill>
        <p:spPr>
          <a:xfrm>
            <a:off x="1638925" y="2184375"/>
            <a:ext cx="5570326" cy="3237275"/>
          </a:xfrm>
          <a:prstGeom prst="rect">
            <a:avLst/>
          </a:prstGeom>
          <a:noFill/>
          <a:ln>
            <a:noFill/>
          </a:ln>
        </p:spPr>
      </p:pic>
      <p:sp>
        <p:nvSpPr>
          <p:cNvPr id="321" name="Google Shape;321;p46"/>
          <p:cNvSpPr txBox="1"/>
          <p:nvPr/>
        </p:nvSpPr>
        <p:spPr>
          <a:xfrm>
            <a:off x="1343600" y="1721500"/>
            <a:ext cx="7097400" cy="60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Community Learning Centres</a:t>
            </a:r>
            <a:endParaRPr/>
          </a:p>
        </p:txBody>
      </p:sp>
      <p:sp>
        <p:nvSpPr>
          <p:cNvPr id="322" name="Google Shape;322;p46"/>
          <p:cNvSpPr txBox="1"/>
          <p:nvPr/>
        </p:nvSpPr>
        <p:spPr>
          <a:xfrm>
            <a:off x="3900175" y="5421650"/>
            <a:ext cx="4204800" cy="1721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u="sng">
                <a:solidFill>
                  <a:schemeClr val="dk1"/>
                </a:solidFill>
                <a:latin typeface="Calibri"/>
                <a:ea typeface="Calibri"/>
                <a:cs typeface="Calibri"/>
                <a:sym typeface="Calibri"/>
              </a:rPr>
              <a:t>Image: Google Events</a:t>
            </a:r>
            <a:endParaRPr sz="1100" u="sng">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100" u="sng">
                <a:solidFill>
                  <a:schemeClr val="dk1"/>
                </a:solidFill>
                <a:latin typeface="Calibri"/>
                <a:ea typeface="Calibri"/>
                <a:cs typeface="Calibri"/>
                <a:sym typeface="Calibri"/>
              </a:rPr>
              <a:t>https://www.google.com/search?client=firefox-b-d&amp;q=shopify+ottawa+meetups&amp;ibp=htl;events </a:t>
            </a:r>
            <a:endParaRPr sz="1100" u="sng">
              <a:solidFill>
                <a:schemeClr val="dk1"/>
              </a:solidFill>
              <a:latin typeface="Calibri"/>
              <a:ea typeface="Calibri"/>
              <a:cs typeface="Calibri"/>
              <a:sym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7"/>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Online Host-Provider Framework</a:t>
            </a:r>
            <a:endParaRPr sz="3500" b="0">
              <a:latin typeface="Libre Franklin"/>
              <a:ea typeface="Libre Franklin"/>
              <a:cs typeface="Libre Franklin"/>
              <a:sym typeface="Libre Franklin"/>
            </a:endParaRPr>
          </a:p>
        </p:txBody>
      </p:sp>
      <p:pic>
        <p:nvPicPr>
          <p:cNvPr id="328" name="Google Shape;328;p47"/>
          <p:cNvPicPr preferRelativeResize="0"/>
          <p:nvPr/>
        </p:nvPicPr>
        <p:blipFill>
          <a:blip r:embed="rId3">
            <a:alphaModFix/>
          </a:blip>
          <a:stretch>
            <a:fillRect/>
          </a:stretch>
        </p:blipFill>
        <p:spPr>
          <a:xfrm>
            <a:off x="1638925" y="1893725"/>
            <a:ext cx="6278324" cy="38793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6" name="Rectangle 4"/>
          <p:cNvSpPr>
            <a:spLocks noChangeArrowheads="1"/>
          </p:cNvSpPr>
          <p:nvPr/>
        </p:nvSpPr>
        <p:spPr bwMode="auto">
          <a:xfrm>
            <a:off x="609600" y="1230284"/>
            <a:ext cx="8001000" cy="482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500" kern="1200" dirty="0">
                <a:solidFill>
                  <a:schemeClr val="accent1"/>
                </a:solidFill>
                <a:latin typeface="Libre Franklin"/>
                <a:ea typeface="Libre Franklin"/>
                <a:cs typeface="Libre Franklin"/>
              </a:rPr>
              <a:t>Three Principles:</a:t>
            </a:r>
          </a:p>
          <a:p>
            <a:pPr eaLnBrk="1" hangingPunct="1">
              <a:spcBef>
                <a:spcPct val="65000"/>
              </a:spcBef>
            </a:pPr>
            <a:r>
              <a:rPr lang="en-US" altLang="en-US" sz="3600" i="1" u="sng" dirty="0"/>
              <a:t>Usability</a:t>
            </a:r>
            <a:r>
              <a:rPr lang="en-US" altLang="en-US" sz="3300" dirty="0"/>
              <a:t> – </a:t>
            </a:r>
            <a:r>
              <a:rPr lang="en-US" altLang="en-US" sz="2900" dirty="0"/>
              <a:t>simplicity and consistency</a:t>
            </a:r>
          </a:p>
          <a:p>
            <a:pPr eaLnBrk="1" hangingPunct="1">
              <a:buFontTx/>
              <a:buNone/>
            </a:pPr>
            <a:endParaRPr lang="en-US" altLang="en-US" sz="2900" dirty="0"/>
          </a:p>
        </p:txBody>
      </p:sp>
      <p:pic>
        <p:nvPicPr>
          <p:cNvPr id="264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0188" y="3129742"/>
            <a:ext cx="3942311" cy="2956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354387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8"/>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pic>
        <p:nvPicPr>
          <p:cNvPr id="334" name="Google Shape;334;p48"/>
          <p:cNvPicPr preferRelativeResize="0"/>
          <p:nvPr/>
        </p:nvPicPr>
        <p:blipFill>
          <a:blip r:embed="rId3">
            <a:alphaModFix/>
          </a:blip>
          <a:stretch>
            <a:fillRect/>
          </a:stretch>
        </p:blipFill>
        <p:spPr>
          <a:xfrm>
            <a:off x="1206675" y="1718900"/>
            <a:ext cx="6632450" cy="3729701"/>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9"/>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sp>
        <p:nvSpPr>
          <p:cNvPr id="340" name="Google Shape;340;p49"/>
          <p:cNvSpPr txBox="1"/>
          <p:nvPr/>
        </p:nvSpPr>
        <p:spPr>
          <a:xfrm>
            <a:off x="1091675" y="1823650"/>
            <a:ext cx="5725800" cy="1287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50">
                <a:solidFill>
                  <a:schemeClr val="dk1"/>
                </a:solidFill>
                <a:highlight>
                  <a:srgbClr val="FFFFFF"/>
                </a:highlight>
                <a:latin typeface="Libre Franklin"/>
                <a:ea typeface="Libre Franklin"/>
                <a:cs typeface="Libre Franklin"/>
                <a:sym typeface="Libre Franklin"/>
              </a:rPr>
              <a:t>Teaching from Home</a:t>
            </a: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r>
              <a:rPr lang="en-US" sz="1350">
                <a:solidFill>
                  <a:schemeClr val="dk1"/>
                </a:solidFill>
                <a:highlight>
                  <a:srgbClr val="FFFFFF"/>
                </a:highlight>
                <a:latin typeface="Libre Franklin"/>
                <a:ea typeface="Libre Franklin"/>
                <a:cs typeface="Libre Franklin"/>
                <a:sym typeface="Libre Franklin"/>
              </a:rPr>
              <a:t>Creating an Online Community, Class or Conference - Quick Tech Guide - </a:t>
            </a:r>
            <a:r>
              <a:rPr lang="en-US" sz="1350" u="sng">
                <a:solidFill>
                  <a:schemeClr val="hlink"/>
                </a:solidFill>
                <a:highlight>
                  <a:srgbClr val="FFFFFF"/>
                </a:highlight>
                <a:latin typeface="Libre Franklin"/>
                <a:ea typeface="Libre Franklin"/>
                <a:cs typeface="Libre Franklin"/>
                <a:sym typeface="Libre Franklin"/>
                <a:hlinkClick r:id="rId3"/>
              </a:rPr>
              <a:t>http://bit.ly/quicktechguide</a:t>
            </a:r>
            <a:r>
              <a:rPr lang="en-US" sz="1350">
                <a:solidFill>
                  <a:schemeClr val="dk1"/>
                </a:solidFill>
                <a:highlight>
                  <a:srgbClr val="FFFFFF"/>
                </a:highlight>
                <a:latin typeface="Libre Franklin"/>
                <a:ea typeface="Libre Franklin"/>
                <a:cs typeface="Libre Franklin"/>
                <a:sym typeface="Libre Franklin"/>
              </a:rPr>
              <a:t> </a:t>
            </a:r>
            <a:endParaRPr sz="13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1000"/>
              </a:spcAft>
              <a:buNone/>
            </a:pPr>
            <a:endParaRPr sz="1350">
              <a:solidFill>
                <a:schemeClr val="dk1"/>
              </a:solidFill>
              <a:highlight>
                <a:srgbClr val="FFFFFF"/>
              </a:highlight>
              <a:latin typeface="Roboto"/>
              <a:ea typeface="Roboto"/>
              <a:cs typeface="Roboto"/>
              <a:sym typeface="Roboto"/>
            </a:endParaRPr>
          </a:p>
        </p:txBody>
      </p:sp>
      <p:pic>
        <p:nvPicPr>
          <p:cNvPr id="341" name="Google Shape;341;p49"/>
          <p:cNvPicPr preferRelativeResize="0"/>
          <p:nvPr/>
        </p:nvPicPr>
        <p:blipFill>
          <a:blip r:embed="rId4">
            <a:alphaModFix/>
          </a:blip>
          <a:stretch>
            <a:fillRect/>
          </a:stretch>
        </p:blipFill>
        <p:spPr>
          <a:xfrm>
            <a:off x="1869738" y="2283925"/>
            <a:ext cx="5404525" cy="28427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0"/>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pic>
        <p:nvPicPr>
          <p:cNvPr id="347" name="Google Shape;347;p50"/>
          <p:cNvPicPr preferRelativeResize="0"/>
          <p:nvPr/>
        </p:nvPicPr>
        <p:blipFill>
          <a:blip r:embed="rId3">
            <a:alphaModFix/>
          </a:blip>
          <a:stretch>
            <a:fillRect/>
          </a:stretch>
        </p:blipFill>
        <p:spPr>
          <a:xfrm>
            <a:off x="4032221" y="2075112"/>
            <a:ext cx="3874850" cy="2992575"/>
          </a:xfrm>
          <a:prstGeom prst="rect">
            <a:avLst/>
          </a:prstGeom>
          <a:noFill/>
          <a:ln>
            <a:noFill/>
          </a:ln>
        </p:spPr>
      </p:pic>
      <p:sp>
        <p:nvSpPr>
          <p:cNvPr id="348" name="Google Shape;348;p50"/>
          <p:cNvSpPr txBox="1"/>
          <p:nvPr/>
        </p:nvSpPr>
        <p:spPr>
          <a:xfrm>
            <a:off x="811750" y="20714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latin typeface="Libre Franklin"/>
                <a:ea typeface="Libre Franklin"/>
                <a:cs typeface="Libre Franklin"/>
                <a:sym typeface="Libre Franklin"/>
              </a:rPr>
              <a:t>Collaborative Tools</a:t>
            </a:r>
            <a:endParaRPr sz="2100">
              <a:latin typeface="Libre Franklin"/>
              <a:ea typeface="Libre Franklin"/>
              <a:cs typeface="Libre Franklin"/>
              <a:sym typeface="Libre Franklin"/>
            </a:endParaRPr>
          </a:p>
          <a:p>
            <a:pPr marL="0" lvl="0" indent="0" algn="l" rtl="0">
              <a:spcBef>
                <a:spcPts val="0"/>
              </a:spcBef>
              <a:spcAft>
                <a:spcPts val="0"/>
              </a:spcAft>
              <a:buNone/>
            </a:pPr>
            <a:endParaRPr>
              <a:latin typeface="Libre Franklin"/>
              <a:ea typeface="Libre Franklin"/>
              <a:cs typeface="Libre Franklin"/>
              <a:sym typeface="Libre Franklin"/>
            </a:endParaRPr>
          </a:p>
          <a:p>
            <a:pPr marL="0" lvl="0" indent="0" algn="l" rtl="0">
              <a:spcBef>
                <a:spcPts val="0"/>
              </a:spcBef>
              <a:spcAft>
                <a:spcPts val="0"/>
              </a:spcAft>
              <a:buNone/>
            </a:pPr>
            <a:r>
              <a:rPr lang="en-US">
                <a:latin typeface="Libre Franklin"/>
                <a:ea typeface="Libre Franklin"/>
                <a:cs typeface="Libre Franklin"/>
                <a:sym typeface="Libre Franklin"/>
              </a:rPr>
              <a:t>For example, </a:t>
            </a:r>
            <a:r>
              <a:rPr lang="en-US" u="sng">
                <a:solidFill>
                  <a:schemeClr val="hlink"/>
                </a:solidFill>
                <a:latin typeface="Libre Franklin"/>
                <a:ea typeface="Libre Franklin"/>
                <a:cs typeface="Libre Franklin"/>
                <a:sym typeface="Libre Franklin"/>
                <a:hlinkClick r:id="rId4"/>
              </a:rPr>
              <a:t>Creately</a:t>
            </a:r>
            <a:r>
              <a:rPr lang="en-US">
                <a:solidFill>
                  <a:schemeClr val="dk1"/>
                </a:solidFill>
                <a:latin typeface="Libre Franklin"/>
                <a:ea typeface="Libre Franklin"/>
                <a:cs typeface="Libre Franklin"/>
                <a:sym typeface="Libre Franklin"/>
              </a:rPr>
              <a:t>, a web-based tool that allows users to collaboratively create designs using a common interface.</a:t>
            </a:r>
            <a:endParaRPr sz="1700">
              <a:latin typeface="Libre Franklin"/>
              <a:ea typeface="Libre Franklin"/>
              <a:cs typeface="Libre Franklin"/>
              <a:sym typeface="Libre Franklin"/>
            </a:endParaRPr>
          </a:p>
        </p:txBody>
      </p:sp>
      <p:sp>
        <p:nvSpPr>
          <p:cNvPr id="349" name="Google Shape;349;p50"/>
          <p:cNvSpPr txBox="1"/>
          <p:nvPr/>
        </p:nvSpPr>
        <p:spPr>
          <a:xfrm>
            <a:off x="5332450" y="5249050"/>
            <a:ext cx="30000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4"/>
              </a:rPr>
              <a:t>https://creately.com/</a:t>
            </a:r>
            <a:r>
              <a:rPr lang="en-US"/>
              <a:t> </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1"/>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pic>
        <p:nvPicPr>
          <p:cNvPr id="355" name="Google Shape;355;p51"/>
          <p:cNvPicPr preferRelativeResize="0"/>
          <p:nvPr/>
        </p:nvPicPr>
        <p:blipFill>
          <a:blip r:embed="rId3">
            <a:alphaModFix/>
          </a:blip>
          <a:stretch>
            <a:fillRect/>
          </a:stretch>
        </p:blipFill>
        <p:spPr>
          <a:xfrm>
            <a:off x="918563" y="1893725"/>
            <a:ext cx="7548171" cy="3223124"/>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2"/>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pic>
        <p:nvPicPr>
          <p:cNvPr id="361" name="Google Shape;361;p52"/>
          <p:cNvPicPr preferRelativeResize="0"/>
          <p:nvPr/>
        </p:nvPicPr>
        <p:blipFill>
          <a:blip r:embed="rId3">
            <a:alphaModFix/>
          </a:blip>
          <a:stretch>
            <a:fillRect/>
          </a:stretch>
        </p:blipFill>
        <p:spPr>
          <a:xfrm>
            <a:off x="2611425" y="1893725"/>
            <a:ext cx="5535724" cy="3451525"/>
          </a:xfrm>
          <a:prstGeom prst="rect">
            <a:avLst/>
          </a:prstGeom>
          <a:noFill/>
          <a:ln>
            <a:noFill/>
          </a:ln>
        </p:spPr>
      </p:pic>
      <p:sp>
        <p:nvSpPr>
          <p:cNvPr id="362" name="Google Shape;362;p52"/>
          <p:cNvSpPr txBox="1"/>
          <p:nvPr/>
        </p:nvSpPr>
        <p:spPr>
          <a:xfrm>
            <a:off x="3666950" y="5178475"/>
            <a:ext cx="4480200" cy="12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t>Accessible Open Educational Resources and Librarian Involvement</a:t>
            </a:r>
            <a:endParaRPr sz="1100"/>
          </a:p>
          <a:p>
            <a:pPr marL="0" lvl="0" indent="0" algn="l" rtl="0">
              <a:spcBef>
                <a:spcPts val="0"/>
              </a:spcBef>
              <a:spcAft>
                <a:spcPts val="0"/>
              </a:spcAft>
              <a:buNone/>
            </a:pPr>
            <a:r>
              <a:rPr lang="en-US" sz="1100"/>
              <a:t>Silvana Temesio, International Journal of Open Educational Resources. </a:t>
            </a:r>
            <a:r>
              <a:rPr lang="en-US" sz="1100" u="sng">
                <a:solidFill>
                  <a:schemeClr val="hlink"/>
                </a:solidFill>
                <a:hlinkClick r:id="rId4"/>
              </a:rPr>
              <a:t>https://www.ijoer.org/accessible-open-educational-resources-and-librarian-involvement/</a:t>
            </a:r>
            <a:r>
              <a:rPr lang="en-US" sz="1100"/>
              <a:t> </a:t>
            </a:r>
            <a:endParaRPr sz="1100"/>
          </a:p>
        </p:txBody>
      </p:sp>
      <p:sp>
        <p:nvSpPr>
          <p:cNvPr id="363" name="Google Shape;363;p52"/>
          <p:cNvSpPr txBox="1"/>
          <p:nvPr/>
        </p:nvSpPr>
        <p:spPr>
          <a:xfrm>
            <a:off x="827150" y="2019600"/>
            <a:ext cx="2435400" cy="26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latin typeface="Libre Franklin"/>
                <a:ea typeface="Libre Franklin"/>
                <a:cs typeface="Libre Franklin"/>
                <a:sym typeface="Libre Franklin"/>
              </a:rPr>
              <a:t>OERs</a:t>
            </a:r>
            <a:endParaRPr sz="2500">
              <a:latin typeface="Libre Franklin"/>
              <a:ea typeface="Libre Franklin"/>
              <a:cs typeface="Libre Franklin"/>
              <a:sym typeface="Libre Franklin"/>
            </a:endParaRPr>
          </a:p>
          <a:p>
            <a:pPr marL="0" lvl="0" indent="0" algn="l" rtl="0">
              <a:spcBef>
                <a:spcPts val="0"/>
              </a:spcBef>
              <a:spcAft>
                <a:spcPts val="0"/>
              </a:spcAft>
              <a:buNone/>
            </a:pPr>
            <a:r>
              <a:rPr lang="en-US" sz="1500">
                <a:latin typeface="Libre Franklin"/>
                <a:ea typeface="Libre Franklin"/>
                <a:cs typeface="Libre Franklin"/>
                <a:sym typeface="Libre Franklin"/>
              </a:rPr>
              <a:t>Support for community  in the development, discovery, use and sharing of open educational resources</a:t>
            </a:r>
            <a:endParaRPr sz="1500">
              <a:latin typeface="Libre Franklin"/>
              <a:ea typeface="Libre Franklin"/>
              <a:cs typeface="Libre Franklin"/>
              <a:sym typeface="Libre Franklin"/>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3"/>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pic>
        <p:nvPicPr>
          <p:cNvPr id="369" name="Google Shape;369;p53"/>
          <p:cNvPicPr preferRelativeResize="0"/>
          <p:nvPr/>
        </p:nvPicPr>
        <p:blipFill>
          <a:blip r:embed="rId3">
            <a:alphaModFix/>
          </a:blip>
          <a:stretch>
            <a:fillRect/>
          </a:stretch>
        </p:blipFill>
        <p:spPr>
          <a:xfrm>
            <a:off x="1428976" y="1893725"/>
            <a:ext cx="6034575" cy="3391426"/>
          </a:xfrm>
          <a:prstGeom prst="rect">
            <a:avLst/>
          </a:prstGeom>
          <a:noFill/>
          <a:ln>
            <a:noFill/>
          </a:ln>
        </p:spPr>
      </p:pic>
      <p:sp>
        <p:nvSpPr>
          <p:cNvPr id="370" name="Google Shape;370;p53"/>
          <p:cNvSpPr txBox="1"/>
          <p:nvPr/>
        </p:nvSpPr>
        <p:spPr>
          <a:xfrm>
            <a:off x="3641275" y="5080525"/>
            <a:ext cx="4925700" cy="131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Doug Belshaw - </a:t>
            </a:r>
            <a:r>
              <a:rPr lang="en-US" u="sng">
                <a:solidFill>
                  <a:schemeClr val="hlink"/>
                </a:solidFill>
                <a:hlinkClick r:id="rId4"/>
              </a:rPr>
              <a:t>https://blog.weareopen.coop/howto-create-an-architecture-of-participation-for-your-open-source-project-a38386c69fa5</a:t>
            </a:r>
            <a:r>
              <a:rPr lang="en-US"/>
              <a:t>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4"/>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Stephen Downes</a:t>
            </a:r>
            <a:endParaRPr sz="3500" b="0">
              <a:latin typeface="Libre Franklin"/>
              <a:ea typeface="Libre Franklin"/>
              <a:cs typeface="Libre Franklin"/>
              <a:sym typeface="Libre Franklin"/>
            </a:endParaRPr>
          </a:p>
        </p:txBody>
      </p:sp>
      <p:pic>
        <p:nvPicPr>
          <p:cNvPr id="376" name="Google Shape;376;p54"/>
          <p:cNvPicPr preferRelativeResize="0"/>
          <p:nvPr/>
        </p:nvPicPr>
        <p:blipFill>
          <a:blip r:embed="rId3">
            <a:alphaModFix/>
          </a:blip>
          <a:stretch>
            <a:fillRect/>
          </a:stretch>
        </p:blipFill>
        <p:spPr>
          <a:xfrm>
            <a:off x="4572000" y="2088125"/>
            <a:ext cx="3086100" cy="2933700"/>
          </a:xfrm>
          <a:prstGeom prst="rect">
            <a:avLst/>
          </a:prstGeom>
          <a:noFill/>
          <a:ln>
            <a:noFill/>
          </a:ln>
        </p:spPr>
      </p:pic>
      <p:sp>
        <p:nvSpPr>
          <p:cNvPr id="377" name="Google Shape;377;p54"/>
          <p:cNvSpPr txBox="1"/>
          <p:nvPr/>
        </p:nvSpPr>
        <p:spPr>
          <a:xfrm>
            <a:off x="911125" y="2271550"/>
            <a:ext cx="2785200" cy="51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u="sng">
                <a:solidFill>
                  <a:schemeClr val="hlink"/>
                </a:solidFill>
                <a:latin typeface="Libre Franklin"/>
                <a:ea typeface="Libre Franklin"/>
                <a:cs typeface="Libre Franklin"/>
                <a:sym typeface="Libre Franklin"/>
                <a:hlinkClick r:id="rId4"/>
              </a:rPr>
              <a:t>https://www.downes.ca</a:t>
            </a:r>
            <a:endParaRPr sz="1800">
              <a:latin typeface="Libre Franklin"/>
              <a:ea typeface="Libre Franklin"/>
              <a:cs typeface="Libre Franklin"/>
              <a:sym typeface="Libre Franklin"/>
            </a:endParaRPr>
          </a:p>
          <a:p>
            <a:pPr marL="0" lvl="0" indent="0" algn="l" rtl="0">
              <a:spcBef>
                <a:spcPts val="0"/>
              </a:spcBef>
              <a:spcAft>
                <a:spcPts val="0"/>
              </a:spcAft>
              <a:buNone/>
            </a:pPr>
            <a:endParaRPr>
              <a:latin typeface="Libre Franklin"/>
              <a:ea typeface="Libre Franklin"/>
              <a:cs typeface="Libre Franklin"/>
              <a:sym typeface="Libre Frankli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4" name="Rectangle 4"/>
          <p:cNvSpPr>
            <a:spLocks noChangeArrowheads="1"/>
          </p:cNvSpPr>
          <p:nvPr/>
        </p:nvSpPr>
        <p:spPr bwMode="auto">
          <a:xfrm>
            <a:off x="609600" y="1039091"/>
            <a:ext cx="8001000" cy="5017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fontAlgn="base">
              <a:spcBef>
                <a:spcPct val="20000"/>
              </a:spcBef>
              <a:spcAft>
                <a:spcPct val="0"/>
              </a:spcAft>
              <a:buChar char="»"/>
              <a:defRPr sz="2000">
                <a:solidFill>
                  <a:schemeClr val="tx1"/>
                </a:solidFill>
                <a:latin typeface="Verdana" panose="020B0604030504040204" pitchFamily="34" charset="0"/>
              </a:defRPr>
            </a:lvl6pPr>
            <a:lvl7pPr marL="2971800" indent="-228600" fontAlgn="base">
              <a:spcBef>
                <a:spcPct val="20000"/>
              </a:spcBef>
              <a:spcAft>
                <a:spcPct val="0"/>
              </a:spcAft>
              <a:buChar char="»"/>
              <a:defRPr sz="2000">
                <a:solidFill>
                  <a:schemeClr val="tx1"/>
                </a:solidFill>
                <a:latin typeface="Verdana" panose="020B0604030504040204" pitchFamily="34" charset="0"/>
              </a:defRPr>
            </a:lvl7pPr>
            <a:lvl8pPr marL="3429000" indent="-228600" fontAlgn="base">
              <a:spcBef>
                <a:spcPct val="20000"/>
              </a:spcBef>
              <a:spcAft>
                <a:spcPct val="0"/>
              </a:spcAft>
              <a:buChar char="»"/>
              <a:defRPr sz="2000">
                <a:solidFill>
                  <a:schemeClr val="tx1"/>
                </a:solidFill>
                <a:latin typeface="Verdana" panose="020B0604030504040204" pitchFamily="34" charset="0"/>
              </a:defRPr>
            </a:lvl8pPr>
            <a:lvl9pPr marL="3886200" indent="-228600" fontAlgn="base">
              <a:spcBef>
                <a:spcPct val="20000"/>
              </a:spcBef>
              <a:spcAft>
                <a:spcPct val="0"/>
              </a:spcAft>
              <a:buChar char="»"/>
              <a:defRPr sz="2000">
                <a:solidFill>
                  <a:schemeClr val="tx1"/>
                </a:solidFill>
                <a:latin typeface="Verdana" panose="020B0604030504040204" pitchFamily="34" charset="0"/>
              </a:defRPr>
            </a:lvl9pPr>
          </a:lstStyle>
          <a:p>
            <a:pPr eaLnBrk="1" hangingPunct="1">
              <a:spcBef>
                <a:spcPct val="65000"/>
              </a:spcBef>
              <a:buFontTx/>
              <a:buNone/>
            </a:pPr>
            <a:r>
              <a:rPr lang="en-US" altLang="en-US" sz="3500" kern="1200" dirty="0">
                <a:solidFill>
                  <a:schemeClr val="accent1"/>
                </a:solidFill>
                <a:latin typeface="Libre Franklin"/>
                <a:ea typeface="Libre Franklin"/>
                <a:cs typeface="Libre Franklin"/>
              </a:rPr>
              <a:t>Three Principles:</a:t>
            </a:r>
          </a:p>
          <a:p>
            <a:pPr eaLnBrk="1" hangingPunct="1">
              <a:spcBef>
                <a:spcPct val="65000"/>
              </a:spcBef>
            </a:pPr>
            <a:r>
              <a:rPr lang="en-US" altLang="en-US" sz="3600" i="1" u="sng" dirty="0"/>
              <a:t>Relevance</a:t>
            </a:r>
            <a:r>
              <a:rPr lang="en-US" altLang="en-US" sz="3600" dirty="0"/>
              <a:t> </a:t>
            </a:r>
            <a:r>
              <a:rPr lang="en-US" altLang="en-US" sz="3300" dirty="0"/>
              <a:t>– </a:t>
            </a:r>
            <a:r>
              <a:rPr lang="en-US" altLang="en-US" sz="2900" dirty="0"/>
              <a:t>or </a:t>
            </a:r>
            <a:r>
              <a:rPr lang="en-US" altLang="en-US" sz="2900" i="1" dirty="0"/>
              <a:t>salience</a:t>
            </a:r>
            <a:r>
              <a:rPr lang="en-US" altLang="en-US" sz="2900" dirty="0"/>
              <a:t>, that is, learning that is relevant to you, now</a:t>
            </a:r>
          </a:p>
          <a:p>
            <a:pPr eaLnBrk="1" hangingPunct="1">
              <a:buFontTx/>
              <a:buNone/>
            </a:pPr>
            <a:endParaRPr lang="en-US" altLang="en-US" sz="2900" dirty="0"/>
          </a:p>
        </p:txBody>
      </p:sp>
      <p:pic>
        <p:nvPicPr>
          <p:cNvPr id="266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3429000"/>
            <a:ext cx="33528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399596"/>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TM03457444[[fn=Basis]]</Template>
  <TotalTime>167</TotalTime>
  <Words>2342</Words>
  <Application>Microsoft Office PowerPoint</Application>
  <PresentationFormat>On-screen Show (4:3)</PresentationFormat>
  <Paragraphs>330</Paragraphs>
  <Slides>86</Slides>
  <Notes>86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86</vt:i4>
      </vt:variant>
    </vt:vector>
  </HeadingPairs>
  <TitlesOfParts>
    <vt:vector size="94" baseType="lpstr">
      <vt:lpstr>Libre Franklin Medium</vt:lpstr>
      <vt:lpstr>Verdana</vt:lpstr>
      <vt:lpstr>Arial</vt:lpstr>
      <vt:lpstr>Roboto</vt:lpstr>
      <vt:lpstr>Corbel</vt:lpstr>
      <vt:lpstr>Calibri</vt:lpstr>
      <vt:lpstr>Libre Franklin</vt:lpstr>
      <vt:lpstr>Basis</vt:lpstr>
      <vt:lpstr>Personal  Learning:   Taking  Ownership  of   Learning  Online</vt:lpstr>
      <vt:lpstr>Three Decades of Enquiry</vt:lpstr>
      <vt:lpstr>My Research Workflow</vt:lpstr>
      <vt:lpstr>Takeaways for this Webinar</vt:lpstr>
      <vt:lpstr>Topics for Discussion - Practical</vt:lpstr>
      <vt:lpstr>Topics for Discussion - Theory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Personal Learning?</vt:lpstr>
      <vt:lpstr>Personalized Learning</vt:lpstr>
      <vt:lpstr>Learning Path Recommendation</vt:lpstr>
      <vt:lpstr>Criticisms of Personalized Learning</vt:lpstr>
      <vt:lpstr>Two Approaches</vt:lpstr>
      <vt:lpstr>Two Approaches</vt:lpstr>
      <vt:lpstr>Two Approaches</vt:lpstr>
      <vt:lpstr>     Library                        Environment</vt:lpstr>
      <vt:lpstr>     Personalized          Personal</vt:lpstr>
      <vt:lpstr>Self-Directed Learning</vt:lpstr>
      <vt:lpstr>Personal Learning Starting Points</vt:lpstr>
      <vt:lpstr>Items to Consider</vt:lpstr>
      <vt:lpstr>Learning Objectives</vt:lpstr>
      <vt:lpstr>Objectives for Learners</vt:lpstr>
      <vt:lpstr>Objectives for Institutions</vt:lpstr>
      <vt:lpstr>Learning Processes</vt:lpstr>
      <vt:lpstr>Learning Processes</vt:lpstr>
      <vt:lpstr>Learning in Context</vt:lpstr>
      <vt:lpstr>Learning in Context</vt:lpstr>
      <vt:lpstr>Gaming and Simulations</vt:lpstr>
      <vt:lpstr>Supporting Agency</vt:lpstr>
      <vt:lpstr>Networks in Learning</vt:lpstr>
      <vt:lpstr>Networks in Learning</vt:lpstr>
      <vt:lpstr>Personal Learning Environments</vt:lpstr>
      <vt:lpstr>Evaluation and Assessment</vt:lpstr>
      <vt:lpstr>Evaluation and Assessment</vt:lpstr>
      <vt:lpstr>Evaluation and Assessment</vt:lpstr>
      <vt:lpstr>Algorithmic Assessment</vt:lpstr>
      <vt:lpstr>Supporting Personal Learning Online</vt:lpstr>
      <vt:lpstr>Online Host-Provider Framework</vt:lpstr>
      <vt:lpstr>Online Host-Provider Framework</vt:lpstr>
      <vt:lpstr>Online Host-Provider Framework</vt:lpstr>
      <vt:lpstr>Online Host-Provider Framework</vt:lpstr>
      <vt:lpstr>Education Providers...</vt:lpstr>
      <vt:lpstr>Education Providers...</vt:lpstr>
      <vt:lpstr>Education Providers...</vt:lpstr>
      <vt:lpstr>Education Providers...</vt:lpstr>
      <vt:lpstr>Education Providers...</vt:lpstr>
      <vt:lpstr>Education Providers...</vt:lpstr>
      <vt:lpstr>Stephen Downes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Help Students Succeed by Taking Ownership of Their Learning Online Through Personal Learning</dc:title>
  <dc:creator>Downes, Stephen</dc:creator>
  <cp:lastModifiedBy>Downes, Stephen</cp:lastModifiedBy>
  <cp:revision>5</cp:revision>
  <dcterms:modified xsi:type="dcterms:W3CDTF">2020-08-27T17:20:57Z</dcterms:modified>
</cp:coreProperties>
</file>