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342" r:id="rId7"/>
    <p:sldId id="301" r:id="rId8"/>
    <p:sldId id="302" r:id="rId9"/>
    <p:sldId id="303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00" r:id="rId22"/>
  </p:sldIdLst>
  <p:sldSz cx="9144000" cy="6858000" type="screen4x3"/>
  <p:notesSz cx="6858000" cy="9144000"/>
  <p:embeddedFontLs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Libre Franklin Medium" panose="020B0604020202020204" charset="0"/>
      <p:regular r:id="rId36"/>
      <p:bold r:id="rId37"/>
      <p:italic r:id="rId38"/>
      <p:boldItalic r:id="rId39"/>
    </p:embeddedFont>
    <p:embeddedFont>
      <p:font typeface="Libre Franklin" panose="00000500000000000000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386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63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39CC0-6AE0-451C-8F3D-1D57D1C5CBE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49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D6C47-F1E0-4CDF-9F06-27A0CB23222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06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59104-D72F-4B6B-A7F0-CFCF89D3482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42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841C0-23F3-47FC-8F6B-288D86210A2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89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B67E2-1636-49EE-B183-DA7874986C7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6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8D2A9-D80F-4AB9-9379-FBF1C487CD3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772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E6892-8A53-4455-9F20-82A417F1F93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F7FD2-90F3-4F53-B286-6F5BB2F1C89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918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D6580-7BEC-4C61-88FD-8B6A486E70C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643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34F9D-8B14-4B4B-803E-A82AE3EB310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78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727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E8C0A-074E-469D-AC62-81332A9DD61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13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d2dbae71f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8d2dbae71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46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23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2dbae71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d2dbae7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30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04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9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1198D-FCF6-4FA1-96C3-8B7D73CABDD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20B0C-8EB0-44EC-8413-0326BC9DA7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11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6FE4-D16B-441A-B19A-33A58979E53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2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07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84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edl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wnes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dj-1086657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dj-108665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70000"/>
              </a:lnSpc>
              <a:spcBef>
                <a:spcPts val="0"/>
              </a:spcBef>
              <a:buClr>
                <a:srgbClr val="009944"/>
              </a:buClr>
              <a:buSzPts val="6500"/>
            </a:pPr>
            <a:r>
              <a:rPr lang="en-CA" sz="4400" b="0" dirty="0" smtClean="0"/>
              <a:t>Personal  </a:t>
            </a:r>
            <a:r>
              <a:rPr lang="en-CA" sz="4400" b="0" dirty="0"/>
              <a:t>Learning: </a:t>
            </a:r>
            <a:r>
              <a:rPr lang="en-CA" sz="4400" b="0" dirty="0" smtClean="0"/>
              <a:t/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Taking  Ownership  of </a:t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Learning  Online – Part  2</a:t>
            </a:r>
            <a:endParaRPr sz="41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037975" y="4211673"/>
            <a:ext cx="76488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/>
              <a:t>Stephen Downes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 smtClean="0"/>
              <a:t>September 10, </a:t>
            </a:r>
            <a:r>
              <a:rPr lang="en-US" sz="2600" dirty="0"/>
              <a:t>2020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1700" dirty="0"/>
              <a:t>                                                        </a:t>
            </a:r>
            <a:r>
              <a:rPr lang="en-US" sz="1700" dirty="0" smtClean="0"/>
              <a:t>Previously: </a:t>
            </a:r>
            <a:r>
              <a:rPr lang="en-US" sz="1700" dirty="0"/>
              <a:t>https://</a:t>
            </a:r>
            <a:r>
              <a:rPr lang="en-US" sz="1700" dirty="0" smtClean="0"/>
              <a:t>www.downes.ca/presentation/525</a:t>
            </a:r>
          </a:p>
          <a:p>
            <a:pPr lvl="0" algn="r">
              <a:spcBef>
                <a:spcPts val="0"/>
              </a:spcBef>
              <a:buClr>
                <a:srgbClr val="7F7F7F"/>
              </a:buClr>
              <a:buSzPts val="4000"/>
            </a:pPr>
            <a:r>
              <a:rPr lang="en-US" sz="1700" dirty="0"/>
              <a:t>This one: https</a:t>
            </a:r>
            <a:r>
              <a:rPr lang="en-US" sz="1700"/>
              <a:t>://</a:t>
            </a:r>
            <a:r>
              <a:rPr lang="en-US" sz="1700" smtClean="0"/>
              <a:t>www.downes.ca/presentation/528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228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Relevance:</a:t>
            </a:r>
          </a:p>
          <a:p>
            <a:pPr eaLnBrk="1" hangingPunct="1">
              <a:spcBef>
                <a:spcPct val="65000"/>
              </a:spcBef>
            </a:pPr>
            <a:endParaRPr lang="en-US" altLang="en-US">
              <a:solidFill>
                <a:srgbClr val="008000"/>
              </a:solidFill>
            </a:endParaRPr>
          </a:p>
          <a:p>
            <a:pPr eaLnBrk="1" hangingPunct="1">
              <a:spcBef>
                <a:spcPct val="65000"/>
              </a:spcBef>
            </a:pPr>
            <a:endParaRPr lang="en-US" altLang="en-US"/>
          </a:p>
          <a:p>
            <a:pPr eaLnBrk="1" hangingPunct="1">
              <a:spcBef>
                <a:spcPct val="65000"/>
              </a:spcBef>
            </a:pPr>
            <a:endParaRPr lang="en-US" altLang="en-US"/>
          </a:p>
          <a:p>
            <a:pPr eaLnBrk="1" hangingPunct="1">
              <a:spcBef>
                <a:spcPct val="65000"/>
              </a:spcBef>
            </a:pPr>
            <a:r>
              <a:rPr lang="en-US" altLang="en-US" sz="3300" i="1" u="sng"/>
              <a:t>Generating Relevance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400" b="1"/>
              <a:t>Content … </a:t>
            </a:r>
            <a:r>
              <a:rPr lang="en-US" altLang="en-US" sz="3400" i="1"/>
              <a:t>getting what you want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400" b="1"/>
              <a:t>Location, location, location</a:t>
            </a:r>
            <a:r>
              <a:rPr lang="en-US" altLang="en-US" sz="3400" i="1"/>
              <a:t>…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4267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660033"/>
                </a:solidFill>
              </a:rPr>
              <a:t>“… learners should get what they want, when they want it, and where they want it “</a:t>
            </a:r>
          </a:p>
        </p:txBody>
      </p:sp>
    </p:spTree>
    <p:extLst>
      <p:ext uri="{BB962C8B-B14F-4D97-AF65-F5344CB8AC3E}">
        <p14:creationId xmlns:p14="http://schemas.microsoft.com/office/powerpoint/2010/main" val="48989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457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</a:rPr>
              <a:t>Getting What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u="sng" dirty="0"/>
              <a:t>Step One</a:t>
            </a:r>
            <a:r>
              <a:rPr lang="en-US" altLang="en-US" sz="3300" dirty="0"/>
              <a:t>: maximize your sources – today’s best bet is RSS – </a:t>
            </a:r>
            <a:r>
              <a:rPr lang="en-US" altLang="en-US" sz="3300" dirty="0" smtClean="0"/>
              <a:t>go </a:t>
            </a:r>
            <a:r>
              <a:rPr lang="en-US" altLang="en-US" sz="3300" dirty="0" smtClean="0">
                <a:hlinkClick r:id="rId3"/>
              </a:rPr>
              <a:t>http://www.feedly.com</a:t>
            </a:r>
            <a:r>
              <a:rPr lang="en-US" altLang="en-US" sz="3300" dirty="0" smtClean="0"/>
              <a:t> , </a:t>
            </a:r>
            <a:r>
              <a:rPr lang="en-US" altLang="en-US" sz="3300" dirty="0"/>
              <a:t>set up an account, and search for topics of interest</a:t>
            </a:r>
          </a:p>
          <a:p>
            <a:pPr eaLnBrk="1" hangingPunct="1">
              <a:spcBef>
                <a:spcPct val="65000"/>
              </a:spcBef>
            </a:pPr>
            <a:endParaRPr lang="en-US" altLang="en-US" sz="3300" dirty="0"/>
          </a:p>
        </p:txBody>
      </p:sp>
    </p:spTree>
    <p:extLst>
      <p:ext uri="{BB962C8B-B14F-4D97-AF65-F5344CB8AC3E}">
        <p14:creationId xmlns:p14="http://schemas.microsoft.com/office/powerpoint/2010/main" val="320332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81000" y="457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Getting What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u="sng"/>
              <a:t>Step Two</a:t>
            </a:r>
            <a:r>
              <a:rPr lang="en-US" altLang="en-US" sz="3300"/>
              <a:t>: filter ruthlessly – if you don’t need it now, delete it (it will be online somewhere should you need it later)</a:t>
            </a:r>
          </a:p>
        </p:txBody>
      </p:sp>
    </p:spTree>
    <p:extLst>
      <p:ext uri="{BB962C8B-B14F-4D97-AF65-F5344CB8AC3E}">
        <p14:creationId xmlns:p14="http://schemas.microsoft.com/office/powerpoint/2010/main" val="40935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381000" y="457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Getting What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i="1" u="sng"/>
              <a:t>Important</a:t>
            </a:r>
            <a:r>
              <a:rPr lang="en-US" altLang="en-US" sz="3300"/>
              <a:t>: Don’t let someone else dictate your information priorities – only </a:t>
            </a:r>
            <a:r>
              <a:rPr lang="en-US" altLang="en-US" sz="3300" u="sng"/>
              <a:t>you</a:t>
            </a:r>
            <a:r>
              <a:rPr lang="en-US" altLang="en-US" sz="3300"/>
              <a:t> know what speaks to you</a:t>
            </a:r>
            <a:endParaRPr lang="en-US" altLang="en-US" sz="3300" i="1" u="sng"/>
          </a:p>
        </p:txBody>
      </p:sp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4003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09600" y="3048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Getting It Where </a:t>
            </a:r>
            <a:r>
              <a:rPr lang="en-US" altLang="en-US" sz="2400">
                <a:solidFill>
                  <a:srgbClr val="008000"/>
                </a:solidFill>
              </a:rPr>
              <a:t>(and When)</a:t>
            </a:r>
            <a:r>
              <a:rPr lang="en-US" altLang="en-US" sz="3600">
                <a:solidFill>
                  <a:srgbClr val="008000"/>
                </a:solidFill>
              </a:rPr>
              <a:t>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Shun formal classes and sessions in favour of informal activities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29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609600" y="3048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Getting It Where </a:t>
            </a:r>
            <a:r>
              <a:rPr lang="en-US" altLang="en-US" sz="2400">
                <a:solidFill>
                  <a:srgbClr val="008000"/>
                </a:solidFill>
              </a:rPr>
              <a:t>(and When)</a:t>
            </a:r>
            <a:r>
              <a:rPr lang="en-US" altLang="en-US" sz="3600">
                <a:solidFill>
                  <a:srgbClr val="008000"/>
                </a:solidFill>
              </a:rPr>
              <a:t> You Want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 i="1" u="sng"/>
              <a:t>Do</a:t>
            </a:r>
            <a:r>
              <a:rPr lang="en-US" altLang="en-US" sz="3300"/>
              <a:t> connect to your work at home (and even on vacation) – </a:t>
            </a:r>
            <a:r>
              <a:rPr lang="en-US" altLang="en-US" sz="3300" i="1"/>
              <a:t>but</a:t>
            </a:r>
            <a:r>
              <a:rPr lang="en-US" altLang="en-US" sz="3300"/>
              <a:t> – feel free to sleep at the office 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Most work environments are dysfunctional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Your best time might not be 9 to 5 …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Ideas (and learning) happen when they happen</a:t>
            </a:r>
          </a:p>
        </p:txBody>
      </p:sp>
    </p:spTree>
    <p:extLst>
      <p:ext uri="{BB962C8B-B14F-4D97-AF65-F5344CB8AC3E}">
        <p14:creationId xmlns:p14="http://schemas.microsoft.com/office/powerpoint/2010/main" val="12038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28600" y="457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Principles of Relevance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Information is a </a:t>
            </a:r>
            <a:r>
              <a:rPr lang="en-US" altLang="en-US" sz="3300" u="sng"/>
              <a:t>flow</a:t>
            </a:r>
            <a:r>
              <a:rPr lang="en-US" altLang="en-US" sz="3300"/>
              <a:t>, not a collection of objects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2700"/>
              <a:t>Don’t worry about remembering, worry about </a:t>
            </a:r>
            <a:r>
              <a:rPr lang="en-US" altLang="en-US" sz="2700" u="sng"/>
              <a:t>repeated exposure</a:t>
            </a:r>
            <a:r>
              <a:rPr lang="en-US" altLang="en-US" sz="2700"/>
              <a:t> to good information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Relevance is defined by </a:t>
            </a:r>
            <a:r>
              <a:rPr lang="en-US" altLang="en-US" sz="3300" u="sng"/>
              <a:t>function</a:t>
            </a:r>
            <a:r>
              <a:rPr lang="en-US" altLang="en-US" sz="3300"/>
              <a:t>, not topic or category 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Information is relevant only if it is available </a:t>
            </a:r>
            <a:r>
              <a:rPr lang="en-US" altLang="en-US" sz="3300" u="sng"/>
              <a:t>where it is needed</a:t>
            </a:r>
            <a:r>
              <a:rPr lang="en-US" altLang="en-US" sz="3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307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04800" y="5334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Relevance: Guerilla Tactics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Develop unofficial channels of information (and disregard most of the official ones)</a:t>
            </a: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9243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04800" y="5334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Relevance: Guerilla Tactics</a:t>
            </a:r>
          </a:p>
          <a:p>
            <a:pPr lvl="1" eaLnBrk="1" hangingPunct="1">
              <a:spcBef>
                <a:spcPct val="65000"/>
              </a:spcBef>
            </a:pPr>
            <a:r>
              <a:rPr lang="en-US" altLang="en-US" sz="3100"/>
              <a:t>For example, I scan, then delete, almost all institutional emails (and </a:t>
            </a:r>
            <a:r>
              <a:rPr lang="en-US" altLang="en-US" sz="3100" u="sng"/>
              <a:t>everything</a:t>
            </a:r>
            <a:r>
              <a:rPr lang="en-US" altLang="en-US" sz="3100"/>
              <a:t> from the director)</a:t>
            </a:r>
          </a:p>
        </p:txBody>
      </p:sp>
    </p:spTree>
    <p:extLst>
      <p:ext uri="{BB962C8B-B14F-4D97-AF65-F5344CB8AC3E}">
        <p14:creationId xmlns:p14="http://schemas.microsoft.com/office/powerpoint/2010/main" val="328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04800" y="5334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Relevance: Guerilla Tactics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Create ‘project pages’ on your wiki (you have a wiki, right?) with links to templates, forms, etc.</a:t>
            </a:r>
          </a:p>
          <a:p>
            <a:pPr eaLnBrk="1" hangingPunct="1">
              <a:spcBef>
                <a:spcPct val="65000"/>
              </a:spcBef>
            </a:pPr>
            <a:endParaRPr lang="en-US" altLang="en-US" sz="3300"/>
          </a:p>
        </p:txBody>
      </p:sp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3909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Three Decades of Enquiry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725" y="1795750"/>
            <a:ext cx="7183883" cy="34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04800" y="5334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600">
                <a:solidFill>
                  <a:srgbClr val="008000"/>
                </a:solidFill>
              </a:rPr>
              <a:t>Relevance: Guerilla Tactics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300"/>
              <a:t>Demand access</a:t>
            </a:r>
          </a:p>
          <a:p>
            <a:pPr eaLnBrk="1" hangingPunct="1">
              <a:spcBef>
                <a:spcPct val="65000"/>
              </a:spcBef>
            </a:pPr>
            <a:endParaRPr lang="en-US" altLang="en-US" sz="3300"/>
          </a:p>
        </p:txBody>
      </p:sp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762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Stephen Downes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6" name="Google Shape;3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88125"/>
            <a:ext cx="30861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4"/>
          <p:cNvSpPr txBox="1"/>
          <p:nvPr/>
        </p:nvSpPr>
        <p:spPr>
          <a:xfrm>
            <a:off x="911125" y="2271550"/>
            <a:ext cx="27852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https://www.downes.ca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My Research Workflow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75" y="1773125"/>
            <a:ext cx="7941024" cy="423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Takeaways for this Webinar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34300" y="1963625"/>
            <a:ext cx="7347900" cy="2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In this webinar, you learn: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The difference between ‘personalized learning’ and ‘personal learning’.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Why personal learning is the preferred concept for student success.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Key starting points for personal learning, objectives, learning processes and forms of evaluation that best suit personal learning.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Strategies to implement personal learning in the form of support for remote teaching, online learning, and lifelong learning. 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Practical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5"/>
            <a:ext cx="7347900" cy="2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What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are relevance, usability, interactivity?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Starting points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Supporting them when they’re not supported (a.k.a. </a:t>
            </a:r>
            <a:r>
              <a:rPr lang="en-CA" sz="2000" dirty="0" err="1" smtClean="0">
                <a:latin typeface="Libre Franklin"/>
                <a:ea typeface="Libre Franklin"/>
                <a:cs typeface="Libre Franklin"/>
                <a:sym typeface="Libre Franklin"/>
              </a:rPr>
              <a:t>Geurilla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 Tactics)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These slides will be available at: </a:t>
            </a: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www.downes.ca/presentation/525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Silhouette Images via Gordon Johnson </a:t>
            </a:r>
            <a:r>
              <a:rPr lang="en-US" sz="15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https://pixabay.com/users/gdj-1086657/</a:t>
            </a: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5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Theory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5"/>
            <a:ext cx="7347900" cy="2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What is personal learning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?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Personal learning starting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personal learning online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These slides will be available at: </a:t>
            </a: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www.downes.ca/presentation/5245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Silhouette Images via Gordon Johnson </a:t>
            </a:r>
            <a:r>
              <a:rPr lang="en-US" sz="15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https://pixabay.com/users/gdj-1086657/</a:t>
            </a:r>
            <a:r>
              <a:rPr lang="en-US" sz="1500" dirty="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5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851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89462"/>
            <a:ext cx="8001000" cy="5166851"/>
          </a:xfrm>
        </p:spPr>
        <p:txBody>
          <a:bodyPr/>
          <a:lstStyle/>
          <a:p>
            <a:pPr>
              <a:spcBef>
                <a:spcPct val="65000"/>
              </a:spcBef>
              <a:buFontTx/>
              <a:buNone/>
            </a:pPr>
            <a:r>
              <a:rPr lang="en-US" altLang="en-US" sz="3500" dirty="0">
                <a:latin typeface="Libre Franklin"/>
                <a:ea typeface="Libre Franklin"/>
                <a:cs typeface="Libre Franklin"/>
              </a:rPr>
              <a:t>Three Principles:</a:t>
            </a:r>
          </a:p>
          <a:p>
            <a:pPr>
              <a:spcBef>
                <a:spcPct val="65000"/>
              </a:spcBef>
            </a:pPr>
            <a:r>
              <a:rPr lang="en-US" altLang="en-US" sz="3200" i="1" u="sng" dirty="0"/>
              <a:t>Interaction</a:t>
            </a:r>
            <a:r>
              <a:rPr lang="en-US" altLang="en-US" sz="3200" dirty="0"/>
              <a:t> – </a:t>
            </a:r>
            <a:r>
              <a:rPr lang="en-US" altLang="en-US" sz="2800" dirty="0"/>
              <a:t>participation in a learning community (or a community of practice)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333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63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609600" y="1230284"/>
            <a:ext cx="8001000" cy="48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Three Principles: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600" i="1" u="sng" dirty="0"/>
              <a:t>Usability</a:t>
            </a:r>
            <a:r>
              <a:rPr lang="en-US" altLang="en-US" sz="3300" dirty="0"/>
              <a:t> – </a:t>
            </a:r>
            <a:r>
              <a:rPr lang="en-US" altLang="en-US" sz="2900" dirty="0"/>
              <a:t>simplicity and consistency</a:t>
            </a:r>
          </a:p>
          <a:p>
            <a:pPr eaLnBrk="1" hangingPunct="1">
              <a:buFontTx/>
              <a:buNone/>
            </a:pPr>
            <a:endParaRPr lang="en-US" altLang="en-US" sz="2900" dirty="0"/>
          </a:p>
        </p:txBody>
      </p:sp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8" y="3129742"/>
            <a:ext cx="3942311" cy="29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609600" y="1039091"/>
            <a:ext cx="8001000" cy="501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3500" kern="12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</a:rPr>
              <a:t>Three Principles:</a:t>
            </a:r>
          </a:p>
          <a:p>
            <a:pPr eaLnBrk="1" hangingPunct="1">
              <a:spcBef>
                <a:spcPct val="65000"/>
              </a:spcBef>
            </a:pPr>
            <a:r>
              <a:rPr lang="en-US" altLang="en-US" sz="3600" i="1" u="sng" dirty="0"/>
              <a:t>Relevance</a:t>
            </a:r>
            <a:r>
              <a:rPr lang="en-US" altLang="en-US" sz="3600" dirty="0"/>
              <a:t> </a:t>
            </a:r>
            <a:r>
              <a:rPr lang="en-US" altLang="en-US" sz="3300" dirty="0"/>
              <a:t>– </a:t>
            </a:r>
            <a:r>
              <a:rPr lang="en-US" altLang="en-US" sz="2900" dirty="0"/>
              <a:t>or </a:t>
            </a:r>
            <a:r>
              <a:rPr lang="en-US" altLang="en-US" sz="2900" i="1" dirty="0"/>
              <a:t>salience</a:t>
            </a:r>
            <a:r>
              <a:rPr lang="en-US" altLang="en-US" sz="2900" dirty="0"/>
              <a:t>, that is, learning that is relevant to you, now</a:t>
            </a:r>
          </a:p>
          <a:p>
            <a:pPr eaLnBrk="1" hangingPunct="1">
              <a:buFontTx/>
              <a:buNone/>
            </a:pPr>
            <a:endParaRPr lang="en-US" altLang="en-US" sz="2900" dirty="0"/>
          </a:p>
        </p:txBody>
      </p:sp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189</TotalTime>
  <Words>571</Words>
  <Application>Microsoft Office PowerPoint</Application>
  <PresentationFormat>On-screen Show (4:3)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Corbel</vt:lpstr>
      <vt:lpstr>Calibri</vt:lpstr>
      <vt:lpstr>Verdana</vt:lpstr>
      <vt:lpstr>Libre Franklin Medium</vt:lpstr>
      <vt:lpstr>Arial</vt:lpstr>
      <vt:lpstr>Libre Franklin</vt:lpstr>
      <vt:lpstr>Basis</vt:lpstr>
      <vt:lpstr>Personal  Learning:   Taking  Ownership  of   Learning  Online – Part  2</vt:lpstr>
      <vt:lpstr>Three Decades of Enquiry</vt:lpstr>
      <vt:lpstr>My Research Workflow</vt:lpstr>
      <vt:lpstr>Takeaways for this Webinar</vt:lpstr>
      <vt:lpstr>Topics for Discussion - Practical</vt:lpstr>
      <vt:lpstr>Topics for Discussion -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Stephen Downes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Help Students Succeed by Taking Ownership of Their Learning Online Through Personal Learning</dc:title>
  <dc:creator>Downes, Stephen</dc:creator>
  <cp:lastModifiedBy>Downes, Stephen</cp:lastModifiedBy>
  <cp:revision>8</cp:revision>
  <dcterms:modified xsi:type="dcterms:W3CDTF">2020-09-28T14:37:20Z</dcterms:modified>
</cp:coreProperties>
</file>