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6" r:id="rId1"/>
  </p:sldMasterIdLst>
  <p:notesMasterIdLst>
    <p:notesMasterId r:id="rId4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Lst>
  <p:sldSz cx="9144000" cy="6858000" type="screen4x3"/>
  <p:notesSz cx="6858000" cy="9144000"/>
  <p:embeddedFontLst>
    <p:embeddedFont>
      <p:font typeface="Libre Franklin Medium" panose="020B0604020202020204" charset="0"/>
      <p:regular r:id="rId48"/>
      <p:bold r:id="rId49"/>
      <p:italic r:id="rId50"/>
      <p:boldItalic r:id="rId51"/>
    </p:embeddedFont>
    <p:embeddedFont>
      <p:font typeface="Roboto" panose="020B0604020202020204" charset="0"/>
      <p:regular r:id="rId52"/>
      <p:bold r:id="rId53"/>
      <p:italic r:id="rId54"/>
      <p:boldItalic r:id="rId55"/>
    </p:embeddedFont>
    <p:embeddedFont>
      <p:font typeface="Calibri" panose="020F0502020204030204" pitchFamily="34" charset="0"/>
      <p:regular r:id="rId56"/>
      <p:bold r:id="rId57"/>
      <p:italic r:id="rId58"/>
      <p:boldItalic r:id="rId59"/>
    </p:embeddedFont>
    <p:embeddedFont>
      <p:font typeface="Libre Franklin" panose="00000500000000000000" charset="0"/>
      <p:regular r:id="rId60"/>
      <p:bold r:id="rId61"/>
      <p:italic r:id="rId62"/>
      <p:boldItalic r:id="rId6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571" y="-67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font" Target="fonts/font1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61" Type="http://schemas.openxmlformats.org/officeDocument/2006/relationships/font" Target="fonts/font1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font" Target="fonts/font13.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033869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 name="Google Shape;71;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13638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8d2dbae71f_0_3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8" name="Google Shape;128;g8d2dbae71f_0_3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5738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8d2dbae71f_0_3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g8d2dbae71f_0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10615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8d2dbae71f_0_4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 name="Google Shape;140;g8d2dbae71f_0_4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5116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8d2dbae71f_0_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 name="Google Shape;146;g8d2dbae71f_0_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591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8d2dbae71f_0_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 name="Google Shape;152;g8d2dbae71f_0_5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833186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8d2dbae71f_0_37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g8d2dbae71f_0_37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49989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8d2dbae71f_0_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g8d2dbae71f_0_6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22587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8d2dbae71f_0_1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3" name="Google Shape;173;g8d2dbae71f_0_1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117789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d2dbae71f_0_39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g8d2dbae71f_0_39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4284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8d2dbae71f_0_40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International Science Council - https://council.science/call-for-nominations-covidea/</a:t>
            </a:r>
            <a:endParaRPr/>
          </a:p>
        </p:txBody>
      </p:sp>
      <p:sp>
        <p:nvSpPr>
          <p:cNvPr id="187" name="Google Shape;187;g8d2dbae71f_0_40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06647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 name="Google Shape;7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 name="Google Shape;7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3016727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8d2dbae71f_0_35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3" name="Google Shape;193;g8d2dbae71f_0_3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6330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8d2dbae71f_0_1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g8d2dbae71f_0_13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9056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8d2dbae71f_0_31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9" name="Google Shape;209;g8d2dbae71f_0_3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0390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8d2dbae71f_0_41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g8d2dbae71f_0_4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62327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8d2dbae71f_0_4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6" name="Google Shape;226;g8d2dbae71f_0_4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5838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8d2dbae71f_0_30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5" name="Google Shape;235;g8d2dbae71f_0_30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681408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8d2dbae71f_0_44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g8d2dbae71f_0_44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444014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8d2dbae71f_0_4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1" name="Google Shape;251;g8d2dbae71f_0_4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5060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8d2dbae71f_0_42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7" name="Google Shape;257;g8d2dbae71f_0_4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1947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8d2dbae71f_0_23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g8d2dbae71f_0_23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8820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 name="Google Shape;84;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432331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8d2dbae71f_0_12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0" name="Google Shape;270;g8d2dbae71f_0_12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8443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8d2dbae71f_0_1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g8d2dbae71f_0_15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1971424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8d2dbae71f_0_1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6" name="Google Shape;286;g8d2dbae71f_0_16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691865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8d2dbae71f_0_26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g8d2dbae71f_0_26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893765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8d2dbae71f_0_6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g8d2dbae71f_0_6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3520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8d2dbae71f_0_1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8d2dbae71f_0_17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1581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8d2dbae71f_0_1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g8d2dbae71f_0_17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998729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8d2dbae71f_0_1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g8d2dbae71f_0_1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63602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8d2dbae71f_0_1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g8d2dbae71f_0_1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5526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8d2dbae71f_0_2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 name="Google Shape;331;g8d2dbae71f_0_24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1676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8d2dbae71f_0_1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 name="Google Shape;90;g8d2dbae71f_0_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893076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8d2dbae71f_0_2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g8d2dbae71f_0_2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2268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8d2dbae71f_0_2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4" name="Google Shape;344;g8d2dbae71f_0_2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042537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8d2dbae71f_0_25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8d2dbae71f_0_25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87345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8d2dbae71f_0_33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g8d2dbae71f_0_33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84146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8d2dbae71f_0_2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g8d2dbae71f_0_2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64741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8d2dbae71f_0_25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3" name="Google Shape;373;g8d2dbae71f_0_25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23462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8d2dbae71f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 name="Google Shape;96;g8d2dbae71f_0_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1041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8d2dbae71f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 name="Google Shape;102;g8d2dbae71f_0_2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40990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8d2dbae71f_0_7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 name="Google Shape;108;g8d2dbae71f_0_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0274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d2dbae71f_0_8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 name="Google Shape;115;g8d2dbae71f_0_8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10931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8d2dbae71f_0_9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g8d2dbae71f_0_9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58918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2"/>
          <p:cNvSpPr txBox="1">
            <a:spLocks noGrp="1"/>
          </p:cNvSpPr>
          <p:nvPr>
            <p:ph type="dt" idx="10"/>
          </p:nvPr>
        </p:nvSpPr>
        <p:spPr>
          <a:xfrm>
            <a:off x="1037968"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solidFill>
                  <a:srgbClr val="7F7F7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7F7F7F"/>
                </a:solidFill>
                <a:latin typeface="Libre Franklin"/>
                <a:ea typeface="Libre Franklin"/>
                <a:cs typeface="Libre Franklin"/>
                <a:sym typeface="Libre Franklin"/>
              </a:defRPr>
            </a:lvl1pPr>
            <a:lvl2pPr marL="0" lvl="1" indent="0" algn="r">
              <a:spcBef>
                <a:spcPts val="0"/>
              </a:spcBef>
              <a:buNone/>
              <a:defRPr sz="1200" b="0" i="0" u="none" strike="noStrike" cap="none">
                <a:solidFill>
                  <a:srgbClr val="7F7F7F"/>
                </a:solidFill>
                <a:latin typeface="Libre Franklin"/>
                <a:ea typeface="Libre Franklin"/>
                <a:cs typeface="Libre Franklin"/>
                <a:sym typeface="Libre Franklin"/>
              </a:defRPr>
            </a:lvl2pPr>
            <a:lvl3pPr marL="0" lvl="2" indent="0" algn="r">
              <a:spcBef>
                <a:spcPts val="0"/>
              </a:spcBef>
              <a:buNone/>
              <a:defRPr sz="1200" b="0" i="0" u="none" strike="noStrike" cap="none">
                <a:solidFill>
                  <a:srgbClr val="7F7F7F"/>
                </a:solidFill>
                <a:latin typeface="Libre Franklin"/>
                <a:ea typeface="Libre Franklin"/>
                <a:cs typeface="Libre Franklin"/>
                <a:sym typeface="Libre Franklin"/>
              </a:defRPr>
            </a:lvl3pPr>
            <a:lvl4pPr marL="0" lvl="3" indent="0" algn="r">
              <a:spcBef>
                <a:spcPts val="0"/>
              </a:spcBef>
              <a:buNone/>
              <a:defRPr sz="1200" b="0" i="0" u="none" strike="noStrike" cap="none">
                <a:solidFill>
                  <a:srgbClr val="7F7F7F"/>
                </a:solidFill>
                <a:latin typeface="Libre Franklin"/>
                <a:ea typeface="Libre Franklin"/>
                <a:cs typeface="Libre Franklin"/>
                <a:sym typeface="Libre Franklin"/>
              </a:defRPr>
            </a:lvl4pPr>
            <a:lvl5pPr marL="0" lvl="4" indent="0" algn="r">
              <a:spcBef>
                <a:spcPts val="0"/>
              </a:spcBef>
              <a:buNone/>
              <a:defRPr sz="1200" b="0" i="0" u="none" strike="noStrike" cap="none">
                <a:solidFill>
                  <a:srgbClr val="7F7F7F"/>
                </a:solidFill>
                <a:latin typeface="Libre Franklin"/>
                <a:ea typeface="Libre Franklin"/>
                <a:cs typeface="Libre Franklin"/>
                <a:sym typeface="Libre Franklin"/>
              </a:defRPr>
            </a:lvl5pPr>
            <a:lvl6pPr marL="0" lvl="5" indent="0" algn="r">
              <a:spcBef>
                <a:spcPts val="0"/>
              </a:spcBef>
              <a:buNone/>
              <a:defRPr sz="1200" b="0" i="0" u="none" strike="noStrike" cap="none">
                <a:solidFill>
                  <a:srgbClr val="7F7F7F"/>
                </a:solidFill>
                <a:latin typeface="Libre Franklin"/>
                <a:ea typeface="Libre Franklin"/>
                <a:cs typeface="Libre Franklin"/>
                <a:sym typeface="Libre Franklin"/>
              </a:defRPr>
            </a:lvl6pPr>
            <a:lvl7pPr marL="0" lvl="6" indent="0" algn="r">
              <a:spcBef>
                <a:spcPts val="0"/>
              </a:spcBef>
              <a:buNone/>
              <a:defRPr sz="1200" b="0" i="0" u="none" strike="noStrike" cap="none">
                <a:solidFill>
                  <a:srgbClr val="7F7F7F"/>
                </a:solidFill>
                <a:latin typeface="Libre Franklin"/>
                <a:ea typeface="Libre Franklin"/>
                <a:cs typeface="Libre Franklin"/>
                <a:sym typeface="Libre Franklin"/>
              </a:defRPr>
            </a:lvl7pPr>
            <a:lvl8pPr marL="0" lvl="7" indent="0" algn="r">
              <a:spcBef>
                <a:spcPts val="0"/>
              </a:spcBef>
              <a:buNone/>
              <a:defRPr sz="1200" b="0" i="0" u="none" strike="noStrike" cap="none">
                <a:solidFill>
                  <a:srgbClr val="7F7F7F"/>
                </a:solidFill>
                <a:latin typeface="Libre Franklin"/>
                <a:ea typeface="Libre Franklin"/>
                <a:cs typeface="Libre Franklin"/>
                <a:sym typeface="Libre Franklin"/>
              </a:defRPr>
            </a:lvl8pPr>
            <a:lvl9pPr marL="0" lvl="8" indent="0" algn="r">
              <a:spcBef>
                <a:spcPts val="0"/>
              </a:spcBef>
              <a:buNone/>
              <a:defRPr sz="1200" b="0" i="0" u="none" strike="noStrike" cap="none">
                <a:solidFill>
                  <a:srgbClr val="7F7F7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sp>
        <p:nvSpPr>
          <p:cNvPr id="20" name="Google Shape;20;p2"/>
          <p:cNvSpPr/>
          <p:nvPr/>
        </p:nvSpPr>
        <p:spPr>
          <a:xfrm>
            <a:off x="0" y="0"/>
            <a:ext cx="9144000" cy="252744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2"/>
          <p:cNvSpPr txBox="1">
            <a:spLocks noGrp="1"/>
          </p:cNvSpPr>
          <p:nvPr>
            <p:ph type="ctrTitle"/>
          </p:nvPr>
        </p:nvSpPr>
        <p:spPr>
          <a:xfrm>
            <a:off x="1037968" y="1880893"/>
            <a:ext cx="7648832" cy="2143730"/>
          </a:xfrm>
          <a:prstGeom prst="rect">
            <a:avLst/>
          </a:prstGeom>
          <a:noFill/>
          <a:ln>
            <a:noFill/>
          </a:ln>
        </p:spPr>
        <p:txBody>
          <a:bodyPr spcFirstLastPara="1" wrap="square" lIns="91425" tIns="45700" rIns="91425" bIns="45700" anchor="ctr" anchorCtr="0">
            <a:noAutofit/>
          </a:bodyPr>
          <a:lstStyle>
            <a:lvl1pPr lvl="0" algn="l">
              <a:lnSpc>
                <a:spcPct val="70000"/>
              </a:lnSpc>
              <a:spcBef>
                <a:spcPts val="0"/>
              </a:spcBef>
              <a:spcAft>
                <a:spcPts val="0"/>
              </a:spcAft>
              <a:buClr>
                <a:srgbClr val="009944"/>
              </a:buClr>
              <a:buSzPts val="6500"/>
              <a:buFont typeface="Libre Franklin Medium"/>
              <a:buNone/>
              <a:defRPr sz="6500" b="1">
                <a:solidFill>
                  <a:srgbClr val="00994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2"/>
          <p:cNvSpPr txBox="1">
            <a:spLocks noGrp="1"/>
          </p:cNvSpPr>
          <p:nvPr>
            <p:ph type="subTitle" idx="1"/>
          </p:nvPr>
        </p:nvSpPr>
        <p:spPr>
          <a:xfrm>
            <a:off x="1037968" y="4211684"/>
            <a:ext cx="7648832" cy="1429777"/>
          </a:xfrm>
          <a:prstGeom prst="rect">
            <a:avLst/>
          </a:prstGeom>
          <a:noFill/>
          <a:ln>
            <a:noFill/>
          </a:ln>
        </p:spPr>
        <p:txBody>
          <a:bodyPr spcFirstLastPara="1" wrap="square" lIns="91425" tIns="45700" rIns="91425" bIns="45700" anchor="t" anchorCtr="0">
            <a:noAutofit/>
          </a:bodyPr>
          <a:lstStyle>
            <a:lvl1pPr lvl="0" algn="l">
              <a:spcBef>
                <a:spcPts val="800"/>
              </a:spcBef>
              <a:spcAft>
                <a:spcPts val="0"/>
              </a:spcAft>
              <a:buClr>
                <a:srgbClr val="7F7F7F"/>
              </a:buClr>
              <a:buSzPts val="4000"/>
              <a:buNone/>
              <a:defRPr sz="4000">
                <a:solidFill>
                  <a:srgbClr val="7F7F7F"/>
                </a:solidFill>
                <a:latin typeface="Libre Franklin Medium"/>
                <a:ea typeface="Libre Franklin Medium"/>
                <a:cs typeface="Libre Franklin Medium"/>
                <a:sym typeface="Libre Franklin Medium"/>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3" name="Google Shape;23;p2"/>
          <p:cNvSpPr txBox="1">
            <a:spLocks noGrp="1"/>
          </p:cNvSpPr>
          <p:nvPr>
            <p:ph type="ftr" idx="11"/>
          </p:nvPr>
        </p:nvSpPr>
        <p:spPr>
          <a:xfrm>
            <a:off x="3414584"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1200">
                <a:solidFill>
                  <a:srgbClr val="7F7F7F"/>
                </a:solidFill>
                <a:latin typeface="Libre Franklin"/>
                <a:ea typeface="Libre Franklin"/>
                <a:cs typeface="Libre Franklin"/>
                <a:sym typeface="Libre Franklin"/>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pic>
        <p:nvPicPr>
          <p:cNvPr id="24" name="Google Shape;24;p2"/>
          <p:cNvPicPr preferRelativeResize="0"/>
          <p:nvPr/>
        </p:nvPicPr>
        <p:blipFill rotWithShape="1">
          <a:blip r:embed="rId2">
            <a:alphaModFix/>
          </a:blip>
          <a:srcRect/>
          <a:stretch/>
        </p:blipFill>
        <p:spPr>
          <a:xfrm>
            <a:off x="0" y="393339"/>
            <a:ext cx="9144000" cy="67235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3"/>
          <p:cNvSpPr txBox="1">
            <a:spLocks noGrp="1"/>
          </p:cNvSpPr>
          <p:nvPr>
            <p:ph type="title"/>
          </p:nvPr>
        </p:nvSpPr>
        <p:spPr>
          <a:xfrm>
            <a:off x="1062680" y="1370013"/>
            <a:ext cx="762411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994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
          <p:cNvSpPr txBox="1">
            <a:spLocks noGrp="1"/>
          </p:cNvSpPr>
          <p:nvPr>
            <p:ph type="body" idx="1"/>
          </p:nvPr>
        </p:nvSpPr>
        <p:spPr>
          <a:xfrm>
            <a:off x="1062680" y="2513013"/>
            <a:ext cx="7624120" cy="361315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rgbClr val="595959"/>
              </a:buClr>
              <a:buSzPts val="1800"/>
              <a:buChar char="•"/>
              <a:defRPr/>
            </a:lvl1pPr>
            <a:lvl2pPr marL="914400" lvl="1" indent="-342900" algn="l">
              <a:spcBef>
                <a:spcPts val="360"/>
              </a:spcBef>
              <a:spcAft>
                <a:spcPts val="0"/>
              </a:spcAft>
              <a:buClr>
                <a:srgbClr val="595959"/>
              </a:buClr>
              <a:buSzPts val="1800"/>
              <a:buChar char="–"/>
              <a:defRPr/>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3"/>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
          <p:cNvSpPr txBox="1">
            <a:spLocks noGrp="1"/>
          </p:cNvSpPr>
          <p:nvPr>
            <p:ph type="title"/>
          </p:nvPr>
        </p:nvSpPr>
        <p:spPr>
          <a:xfrm>
            <a:off x="1062680" y="1370013"/>
            <a:ext cx="762411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994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
        <p:cNvGrpSpPr/>
        <p:nvPr/>
      </p:nvGrpSpPr>
      <p:grpSpPr>
        <a:xfrm>
          <a:off x="0" y="0"/>
          <a:ext cx="0" cy="0"/>
          <a:chOff x="0" y="0"/>
          <a:chExt cx="0" cy="0"/>
        </a:xfrm>
      </p:grpSpPr>
      <p:sp>
        <p:nvSpPr>
          <p:cNvPr id="37" name="Google Shape;37;p5"/>
          <p:cNvSpPr txBox="1">
            <a:spLocks noGrp="1"/>
          </p:cNvSpPr>
          <p:nvPr>
            <p:ph type="title"/>
          </p:nvPr>
        </p:nvSpPr>
        <p:spPr>
          <a:xfrm>
            <a:off x="457200" y="1692876"/>
            <a:ext cx="3008313" cy="1030202"/>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009944"/>
              </a:buClr>
              <a:buSzPts val="2400"/>
              <a:buFont typeface="Libre Franklin Medium"/>
              <a:buNone/>
              <a:defRPr sz="2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5"/>
          <p:cNvSpPr txBox="1">
            <a:spLocks noGrp="1"/>
          </p:cNvSpPr>
          <p:nvPr>
            <p:ph type="body" idx="1"/>
          </p:nvPr>
        </p:nvSpPr>
        <p:spPr>
          <a:xfrm>
            <a:off x="3575050" y="1692876"/>
            <a:ext cx="5111750" cy="4433287"/>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rgbClr val="595959"/>
              </a:buClr>
              <a:buSzPts val="3200"/>
              <a:buChar char="•"/>
              <a:defRPr sz="3200"/>
            </a:lvl1pPr>
            <a:lvl2pPr marL="914400" lvl="1" indent="-406400" algn="l">
              <a:spcBef>
                <a:spcPts val="560"/>
              </a:spcBef>
              <a:spcAft>
                <a:spcPts val="0"/>
              </a:spcAft>
              <a:buClr>
                <a:srgbClr val="595959"/>
              </a:buClr>
              <a:buSzPts val="2800"/>
              <a:buChar char="–"/>
              <a:defRPr sz="2800"/>
            </a:lvl2pPr>
            <a:lvl3pPr marL="1371600" lvl="2" indent="-381000" algn="l">
              <a:spcBef>
                <a:spcPts val="480"/>
              </a:spcBef>
              <a:spcAft>
                <a:spcPts val="0"/>
              </a:spcAft>
              <a:buClr>
                <a:srgbClr val="595959"/>
              </a:buClr>
              <a:buSzPts val="2400"/>
              <a:buChar char="•"/>
              <a:defRPr sz="2400"/>
            </a:lvl3pPr>
            <a:lvl4pPr marL="1828800" lvl="3" indent="-355600" algn="l">
              <a:spcBef>
                <a:spcPts val="400"/>
              </a:spcBef>
              <a:spcAft>
                <a:spcPts val="0"/>
              </a:spcAft>
              <a:buClr>
                <a:srgbClr val="595959"/>
              </a:buClr>
              <a:buSzPts val="2000"/>
              <a:buChar char="–"/>
              <a:defRPr sz="2000"/>
            </a:lvl4pPr>
            <a:lvl5pPr marL="2286000" lvl="4" indent="-355600" algn="l">
              <a:spcBef>
                <a:spcPts val="400"/>
              </a:spcBef>
              <a:spcAft>
                <a:spcPts val="0"/>
              </a:spcAft>
              <a:buClr>
                <a:srgbClr val="595959"/>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39" name="Google Shape;39;p5"/>
          <p:cNvSpPr txBox="1">
            <a:spLocks noGrp="1"/>
          </p:cNvSpPr>
          <p:nvPr>
            <p:ph type="body" idx="2"/>
          </p:nvPr>
        </p:nvSpPr>
        <p:spPr>
          <a:xfrm>
            <a:off x="457200" y="2842054"/>
            <a:ext cx="3008313" cy="3284109"/>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595959"/>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rgbClr val="595959"/>
              </a:buClr>
              <a:buSzPts val="900"/>
              <a:buNone/>
              <a:defRPr sz="900"/>
            </a:lvl4pPr>
            <a:lvl5pPr marL="2286000" lvl="4" indent="-228600" algn="l">
              <a:spcBef>
                <a:spcPts val="180"/>
              </a:spcBef>
              <a:spcAft>
                <a:spcPts val="0"/>
              </a:spcAft>
              <a:buClr>
                <a:srgbClr val="595959"/>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0" name="Google Shape;40;p5"/>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5"/>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1062680" y="1370013"/>
            <a:ext cx="7624119"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009944"/>
              </a:buClr>
              <a:buSzPts val="4400"/>
              <a:buFont typeface="Libre Franklin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6"/>
          <p:cNvSpPr txBox="1">
            <a:spLocks noGrp="1"/>
          </p:cNvSpPr>
          <p:nvPr>
            <p:ph type="body" idx="1"/>
          </p:nvPr>
        </p:nvSpPr>
        <p:spPr>
          <a:xfrm>
            <a:off x="1062678" y="2770789"/>
            <a:ext cx="3434709" cy="63976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595959"/>
              </a:buClr>
              <a:buSzPts val="2000"/>
              <a:buNone/>
              <a:defRPr sz="2000" b="1">
                <a:latin typeface="Libre Franklin Medium"/>
                <a:ea typeface="Libre Franklin Medium"/>
                <a:cs typeface="Libre Franklin Medium"/>
                <a:sym typeface="Libre Franklin Medium"/>
              </a:defRPr>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rgbClr val="595959"/>
              </a:buClr>
              <a:buSzPts val="1600"/>
              <a:buNone/>
              <a:defRPr sz="1600" b="1"/>
            </a:lvl4pPr>
            <a:lvl5pPr marL="2286000" lvl="4" indent="-228600" algn="l">
              <a:spcBef>
                <a:spcPts val="320"/>
              </a:spcBef>
              <a:spcAft>
                <a:spcPts val="0"/>
              </a:spcAft>
              <a:buClr>
                <a:srgbClr val="595959"/>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6" name="Google Shape;46;p6"/>
          <p:cNvSpPr txBox="1">
            <a:spLocks noGrp="1"/>
          </p:cNvSpPr>
          <p:nvPr>
            <p:ph type="body" idx="2"/>
          </p:nvPr>
        </p:nvSpPr>
        <p:spPr>
          <a:xfrm>
            <a:off x="1062678" y="3410551"/>
            <a:ext cx="3434709" cy="2715612"/>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595959"/>
              </a:buClr>
              <a:buSzPts val="2000"/>
              <a:buChar char="•"/>
              <a:defRPr sz="20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rgbClr val="595959"/>
              </a:buClr>
              <a:buSzPts val="1600"/>
              <a:buChar char="–"/>
              <a:defRPr sz="1600"/>
            </a:lvl4pPr>
            <a:lvl5pPr marL="2286000" lvl="4" indent="-330200" algn="l">
              <a:spcBef>
                <a:spcPts val="320"/>
              </a:spcBef>
              <a:spcAft>
                <a:spcPts val="0"/>
              </a:spcAft>
              <a:buClr>
                <a:srgbClr val="595959"/>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7" name="Google Shape;47;p6"/>
          <p:cNvSpPr txBox="1">
            <a:spLocks noGrp="1"/>
          </p:cNvSpPr>
          <p:nvPr>
            <p:ph type="body" idx="3"/>
          </p:nvPr>
        </p:nvSpPr>
        <p:spPr>
          <a:xfrm>
            <a:off x="4806778" y="2770789"/>
            <a:ext cx="3880022" cy="639762"/>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595959"/>
              </a:buClr>
              <a:buSzPts val="2000"/>
              <a:buNone/>
              <a:defRPr sz="2000" b="1">
                <a:latin typeface="Libre Franklin Medium"/>
                <a:ea typeface="Libre Franklin Medium"/>
                <a:cs typeface="Libre Franklin Medium"/>
                <a:sym typeface="Libre Franklin Medium"/>
              </a:defRPr>
            </a:lvl1pPr>
            <a:lvl2pPr marL="914400" lvl="1" indent="-228600" algn="l">
              <a:spcBef>
                <a:spcPts val="400"/>
              </a:spcBef>
              <a:spcAft>
                <a:spcPts val="0"/>
              </a:spcAft>
              <a:buClr>
                <a:srgbClr val="595959"/>
              </a:buClr>
              <a:buSzPts val="2000"/>
              <a:buNone/>
              <a:defRPr sz="2000" b="1"/>
            </a:lvl2pPr>
            <a:lvl3pPr marL="1371600" lvl="2" indent="-228600" algn="l">
              <a:spcBef>
                <a:spcPts val="360"/>
              </a:spcBef>
              <a:spcAft>
                <a:spcPts val="0"/>
              </a:spcAft>
              <a:buClr>
                <a:srgbClr val="595959"/>
              </a:buClr>
              <a:buSzPts val="1800"/>
              <a:buNone/>
              <a:defRPr sz="1800" b="1"/>
            </a:lvl3pPr>
            <a:lvl4pPr marL="1828800" lvl="3" indent="-228600" algn="l">
              <a:spcBef>
                <a:spcPts val="320"/>
              </a:spcBef>
              <a:spcAft>
                <a:spcPts val="0"/>
              </a:spcAft>
              <a:buClr>
                <a:srgbClr val="595959"/>
              </a:buClr>
              <a:buSzPts val="1600"/>
              <a:buNone/>
              <a:defRPr sz="1600" b="1"/>
            </a:lvl4pPr>
            <a:lvl5pPr marL="2286000" lvl="4" indent="-228600" algn="l">
              <a:spcBef>
                <a:spcPts val="320"/>
              </a:spcBef>
              <a:spcAft>
                <a:spcPts val="0"/>
              </a:spcAft>
              <a:buClr>
                <a:srgbClr val="595959"/>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8" name="Google Shape;48;p6"/>
          <p:cNvSpPr txBox="1">
            <a:spLocks noGrp="1"/>
          </p:cNvSpPr>
          <p:nvPr>
            <p:ph type="body" idx="4"/>
          </p:nvPr>
        </p:nvSpPr>
        <p:spPr>
          <a:xfrm>
            <a:off x="4806778" y="3410551"/>
            <a:ext cx="3880022" cy="2715612"/>
          </a:xfrm>
          <a:prstGeom prst="rect">
            <a:avLst/>
          </a:prstGeom>
          <a:noFill/>
          <a:ln>
            <a:noFill/>
          </a:ln>
        </p:spPr>
        <p:txBody>
          <a:bodyPr spcFirstLastPara="1" wrap="square" lIns="91425" tIns="45700" rIns="91425" bIns="45700" anchor="t" anchorCtr="0">
            <a:noAutofit/>
          </a:bodyPr>
          <a:lstStyle>
            <a:lvl1pPr marL="457200" lvl="0" indent="-355600" algn="l">
              <a:spcBef>
                <a:spcPts val="400"/>
              </a:spcBef>
              <a:spcAft>
                <a:spcPts val="0"/>
              </a:spcAft>
              <a:buClr>
                <a:srgbClr val="595959"/>
              </a:buClr>
              <a:buSzPts val="2000"/>
              <a:buChar char="•"/>
              <a:defRPr sz="2000"/>
            </a:lvl1pPr>
            <a:lvl2pPr marL="914400" lvl="1" indent="-355600" algn="l">
              <a:spcBef>
                <a:spcPts val="400"/>
              </a:spcBef>
              <a:spcAft>
                <a:spcPts val="0"/>
              </a:spcAft>
              <a:buClr>
                <a:srgbClr val="595959"/>
              </a:buClr>
              <a:buSzPts val="2000"/>
              <a:buChar char="–"/>
              <a:defRPr sz="2000"/>
            </a:lvl2pPr>
            <a:lvl3pPr marL="1371600" lvl="2" indent="-342900" algn="l">
              <a:spcBef>
                <a:spcPts val="360"/>
              </a:spcBef>
              <a:spcAft>
                <a:spcPts val="0"/>
              </a:spcAft>
              <a:buClr>
                <a:srgbClr val="595959"/>
              </a:buClr>
              <a:buSzPts val="1800"/>
              <a:buChar char="•"/>
              <a:defRPr sz="1800"/>
            </a:lvl3pPr>
            <a:lvl4pPr marL="1828800" lvl="3" indent="-330200" algn="l">
              <a:spcBef>
                <a:spcPts val="320"/>
              </a:spcBef>
              <a:spcAft>
                <a:spcPts val="0"/>
              </a:spcAft>
              <a:buClr>
                <a:srgbClr val="595959"/>
              </a:buClr>
              <a:buSzPts val="1600"/>
              <a:buChar char="–"/>
              <a:defRPr sz="1600"/>
            </a:lvl4pPr>
            <a:lvl5pPr marL="2286000" lvl="4" indent="-330200" algn="l">
              <a:spcBef>
                <a:spcPts val="320"/>
              </a:spcBef>
              <a:spcAft>
                <a:spcPts val="0"/>
              </a:spcAft>
              <a:buClr>
                <a:srgbClr val="595959"/>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9" name="Google Shape;49;p6"/>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2"/>
        <p:cNvGrpSpPr/>
        <p:nvPr/>
      </p:nvGrpSpPr>
      <p:grpSpPr>
        <a:xfrm>
          <a:off x="0" y="0"/>
          <a:ext cx="0" cy="0"/>
          <a:chOff x="0" y="0"/>
          <a:chExt cx="0" cy="0"/>
        </a:xfrm>
      </p:grpSpPr>
      <p:sp>
        <p:nvSpPr>
          <p:cNvPr id="53" name="Google Shape;53;p7"/>
          <p:cNvSpPr txBox="1">
            <a:spLocks noGrp="1"/>
          </p:cNvSpPr>
          <p:nvPr>
            <p:ph type="title"/>
          </p:nvPr>
        </p:nvSpPr>
        <p:spPr>
          <a:xfrm>
            <a:off x="1062680" y="4800600"/>
            <a:ext cx="762412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000000"/>
              </a:buClr>
              <a:buSzPts val="2000"/>
              <a:buFont typeface="Libre Franklin Medium"/>
              <a:buNone/>
              <a:defRPr sz="2000" b="1">
                <a:solidFill>
                  <a:srgbClr val="000000"/>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7"/>
          <p:cNvSpPr>
            <a:spLocks noGrp="1"/>
          </p:cNvSpPr>
          <p:nvPr>
            <p:ph type="pic" idx="2"/>
          </p:nvPr>
        </p:nvSpPr>
        <p:spPr>
          <a:xfrm>
            <a:off x="1062680" y="1564246"/>
            <a:ext cx="7624120" cy="3052204"/>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rgbClr val="595959"/>
              </a:buClr>
              <a:buSzPts val="3200"/>
              <a:buFont typeface="Arial"/>
              <a:buNone/>
              <a:defRPr sz="3200" b="0" i="0" u="none" strike="noStrike" cap="none">
                <a:solidFill>
                  <a:srgbClr val="595959"/>
                </a:solidFill>
                <a:latin typeface="Libre Franklin"/>
                <a:ea typeface="Libre Franklin"/>
                <a:cs typeface="Libre Franklin"/>
                <a:sym typeface="Libre Franklin"/>
              </a:defRPr>
            </a:lvl1pPr>
            <a:lvl2pPr marR="0" lvl="1" algn="l" rtl="0">
              <a:spcBef>
                <a:spcPts val="560"/>
              </a:spcBef>
              <a:spcAft>
                <a:spcPts val="0"/>
              </a:spcAft>
              <a:buClr>
                <a:srgbClr val="595959"/>
              </a:buClr>
              <a:buSzPts val="2800"/>
              <a:buFont typeface="Arial"/>
              <a:buNone/>
              <a:defRPr sz="2800" b="0" i="0" u="none" strike="noStrike" cap="none">
                <a:solidFill>
                  <a:srgbClr val="595959"/>
                </a:solidFill>
                <a:latin typeface="Libre Franklin"/>
                <a:ea typeface="Libre Franklin"/>
                <a:cs typeface="Libre Franklin"/>
                <a:sym typeface="Libre Franklin"/>
              </a:defRPr>
            </a:lvl2pPr>
            <a:lvl3pPr marR="0" lvl="2" algn="l" rtl="0">
              <a:spcBef>
                <a:spcPts val="480"/>
              </a:spcBef>
              <a:spcAft>
                <a:spcPts val="0"/>
              </a:spcAft>
              <a:buClr>
                <a:srgbClr val="595959"/>
              </a:buClr>
              <a:buSzPts val="2400"/>
              <a:buFont typeface="Arial"/>
              <a:buNone/>
              <a:defRPr sz="2400" b="0" i="0" u="none" strike="noStrike" cap="none">
                <a:solidFill>
                  <a:srgbClr val="595959"/>
                </a:solidFill>
                <a:latin typeface="Libre Franklin"/>
                <a:ea typeface="Libre Franklin"/>
                <a:cs typeface="Libre Franklin"/>
                <a:sym typeface="Libre Franklin"/>
              </a:defRPr>
            </a:lvl3pPr>
            <a:lvl4pPr marR="0" lvl="3" algn="l" rtl="0">
              <a:spcBef>
                <a:spcPts val="400"/>
              </a:spcBef>
              <a:spcAft>
                <a:spcPts val="0"/>
              </a:spcAft>
              <a:buClr>
                <a:srgbClr val="595959"/>
              </a:buClr>
              <a:buSzPts val="2000"/>
              <a:buFont typeface="Arial"/>
              <a:buNone/>
              <a:defRPr sz="2000" b="0" i="0" u="none" strike="noStrike" cap="none">
                <a:solidFill>
                  <a:srgbClr val="595959"/>
                </a:solidFill>
                <a:latin typeface="Libre Franklin"/>
                <a:ea typeface="Libre Franklin"/>
                <a:cs typeface="Libre Franklin"/>
                <a:sym typeface="Libre Franklin"/>
              </a:defRPr>
            </a:lvl4pPr>
            <a:lvl5pPr marR="0" lvl="4" algn="l" rtl="0">
              <a:spcBef>
                <a:spcPts val="400"/>
              </a:spcBef>
              <a:spcAft>
                <a:spcPts val="0"/>
              </a:spcAft>
              <a:buClr>
                <a:srgbClr val="595959"/>
              </a:buClr>
              <a:buSzPts val="2000"/>
              <a:buFont typeface="Arial"/>
              <a:buNone/>
              <a:defRPr sz="2000" b="0" i="0" u="none" strike="noStrike" cap="none">
                <a:solidFill>
                  <a:srgbClr val="595959"/>
                </a:solidFill>
                <a:latin typeface="Libre Franklin"/>
                <a:ea typeface="Libre Franklin"/>
                <a:cs typeface="Libre Franklin"/>
                <a:sym typeface="Libre Franklin"/>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5" name="Google Shape;55;p7"/>
          <p:cNvSpPr txBox="1">
            <a:spLocks noGrp="1"/>
          </p:cNvSpPr>
          <p:nvPr>
            <p:ph type="body" idx="1"/>
          </p:nvPr>
        </p:nvSpPr>
        <p:spPr>
          <a:xfrm>
            <a:off x="1062680" y="5367338"/>
            <a:ext cx="762412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rgbClr val="595959"/>
              </a:buClr>
              <a:buSzPts val="1400"/>
              <a:buNone/>
              <a:defRPr sz="1400"/>
            </a:lvl1pPr>
            <a:lvl2pPr marL="914400" lvl="1" indent="-228600" algn="l">
              <a:spcBef>
                <a:spcPts val="240"/>
              </a:spcBef>
              <a:spcAft>
                <a:spcPts val="0"/>
              </a:spcAft>
              <a:buClr>
                <a:srgbClr val="595959"/>
              </a:buClr>
              <a:buSzPts val="1200"/>
              <a:buNone/>
              <a:defRPr sz="1200"/>
            </a:lvl2pPr>
            <a:lvl3pPr marL="1371600" lvl="2" indent="-228600" algn="l">
              <a:spcBef>
                <a:spcPts val="200"/>
              </a:spcBef>
              <a:spcAft>
                <a:spcPts val="0"/>
              </a:spcAft>
              <a:buClr>
                <a:srgbClr val="595959"/>
              </a:buClr>
              <a:buSzPts val="1000"/>
              <a:buNone/>
              <a:defRPr sz="1000"/>
            </a:lvl3pPr>
            <a:lvl4pPr marL="1828800" lvl="3" indent="-228600" algn="l">
              <a:spcBef>
                <a:spcPts val="180"/>
              </a:spcBef>
              <a:spcAft>
                <a:spcPts val="0"/>
              </a:spcAft>
              <a:buClr>
                <a:srgbClr val="595959"/>
              </a:buClr>
              <a:buSzPts val="900"/>
              <a:buNone/>
              <a:defRPr sz="900"/>
            </a:lvl4pPr>
            <a:lvl5pPr marL="2286000" lvl="4" indent="-228600" algn="l">
              <a:spcBef>
                <a:spcPts val="180"/>
              </a:spcBef>
              <a:spcAft>
                <a:spcPts val="0"/>
              </a:spcAft>
              <a:buClr>
                <a:srgbClr val="595959"/>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6" name="Google Shape;56;p7"/>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7"/>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59"/>
        <p:cNvGrpSpPr/>
        <p:nvPr/>
      </p:nvGrpSpPr>
      <p:grpSpPr>
        <a:xfrm>
          <a:off x="0" y="0"/>
          <a:ext cx="0" cy="0"/>
          <a:chOff x="0" y="0"/>
          <a:chExt cx="0" cy="0"/>
        </a:xfrm>
      </p:grpSpPr>
      <p:sp>
        <p:nvSpPr>
          <p:cNvPr id="60" name="Google Shape;60;p8"/>
          <p:cNvSpPr txBox="1">
            <a:spLocks noGrp="1"/>
          </p:cNvSpPr>
          <p:nvPr>
            <p:ph type="body" idx="1"/>
          </p:nvPr>
        </p:nvSpPr>
        <p:spPr>
          <a:xfrm>
            <a:off x="1062679" y="2513014"/>
            <a:ext cx="7624120" cy="3690078"/>
          </a:xfrm>
          <a:prstGeom prst="rect">
            <a:avLst/>
          </a:prstGeom>
          <a:noFill/>
          <a:ln>
            <a:noFill/>
          </a:ln>
        </p:spPr>
        <p:txBody>
          <a:bodyPr spcFirstLastPara="1" wrap="square" lIns="91425" tIns="45700" rIns="91425" bIns="45700" anchor="t" anchorCtr="0">
            <a:noAutofit/>
          </a:bodyPr>
          <a:lstStyle>
            <a:lvl1pPr marL="457200" lvl="0" indent="-228600" algn="l">
              <a:spcBef>
                <a:spcPts val="400"/>
              </a:spcBef>
              <a:spcAft>
                <a:spcPts val="0"/>
              </a:spcAft>
              <a:buClr>
                <a:srgbClr val="7F7F7F"/>
              </a:buClr>
              <a:buSzPts val="2000"/>
              <a:buNone/>
              <a:defRPr sz="2000">
                <a:solidFill>
                  <a:srgbClr val="7F7F7F"/>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61" name="Google Shape;61;p8"/>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8"/>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4" name="Google Shape;64;p8"/>
          <p:cNvSpPr txBox="1"/>
          <p:nvPr/>
        </p:nvSpPr>
        <p:spPr>
          <a:xfrm>
            <a:off x="1062680" y="1370013"/>
            <a:ext cx="7624119" cy="11430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Clr>
                <a:srgbClr val="009944"/>
              </a:buClr>
              <a:buSzPts val="4400"/>
              <a:buFont typeface="Libre Franklin Medium"/>
              <a:buNone/>
            </a:pPr>
            <a:r>
              <a:rPr lang="en-US" sz="4400" b="1" i="0" u="none" strike="noStrike" cap="none">
                <a:solidFill>
                  <a:srgbClr val="009944"/>
                </a:solidFill>
                <a:latin typeface="Libre Franklin Medium"/>
                <a:ea typeface="Libre Franklin Medium"/>
                <a:cs typeface="Libre Franklin Medium"/>
                <a:sym typeface="Libre Franklin Medium"/>
              </a:rPr>
              <a:t>Click to edit Master title style</a:t>
            </a:r>
            <a:endParaRPr sz="4400" b="1" i="0" u="none" strike="noStrike" cap="none">
              <a:solidFill>
                <a:srgbClr val="009944"/>
              </a:solidFill>
              <a:latin typeface="Libre Franklin Medium"/>
              <a:ea typeface="Libre Franklin Medium"/>
              <a:cs typeface="Libre Franklin Medium"/>
              <a:sym typeface="Libre Franklin Medium"/>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5"/>
        <p:cNvGrpSpPr/>
        <p:nvPr/>
      </p:nvGrpSpPr>
      <p:grpSpPr>
        <a:xfrm>
          <a:off x="0" y="0"/>
          <a:ext cx="0" cy="0"/>
          <a:chOff x="0" y="0"/>
          <a:chExt cx="0" cy="0"/>
        </a:xfrm>
      </p:grpSpPr>
      <p:sp>
        <p:nvSpPr>
          <p:cNvPr id="66" name="Google Shape;66;p9"/>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9"/>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1062680" y="1370013"/>
            <a:ext cx="7624119"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009944"/>
              </a:buClr>
              <a:buSzPts val="4400"/>
              <a:buFont typeface="Libre Franklin Medium"/>
              <a:buNone/>
              <a:defRPr sz="4400" b="1" i="0" u="none" strike="noStrike" cap="none">
                <a:solidFill>
                  <a:srgbClr val="009944"/>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1062680" y="2513013"/>
            <a:ext cx="7624120" cy="361315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rgbClr val="595959"/>
              </a:buClr>
              <a:buSzPts val="3200"/>
              <a:buFont typeface="Arial"/>
              <a:buChar char="•"/>
              <a:defRPr sz="3200" b="0" i="0" u="none" strike="noStrike" cap="none">
                <a:solidFill>
                  <a:srgbClr val="595959"/>
                </a:solidFill>
                <a:latin typeface="Libre Franklin"/>
                <a:ea typeface="Libre Franklin"/>
                <a:cs typeface="Libre Franklin"/>
                <a:sym typeface="Libre Franklin"/>
              </a:defRPr>
            </a:lvl1pPr>
            <a:lvl2pPr marL="914400" marR="0" lvl="1" indent="-406400" algn="l" rtl="0">
              <a:spcBef>
                <a:spcPts val="560"/>
              </a:spcBef>
              <a:spcAft>
                <a:spcPts val="0"/>
              </a:spcAft>
              <a:buClr>
                <a:srgbClr val="595959"/>
              </a:buClr>
              <a:buSzPts val="2800"/>
              <a:buFont typeface="Arial"/>
              <a:buChar char="–"/>
              <a:defRPr sz="2800" b="0" i="0" u="none" strike="noStrike" cap="none">
                <a:solidFill>
                  <a:srgbClr val="595959"/>
                </a:solidFill>
                <a:latin typeface="Libre Franklin"/>
                <a:ea typeface="Libre Franklin"/>
                <a:cs typeface="Libre Franklin"/>
                <a:sym typeface="Libre Franklin"/>
              </a:defRPr>
            </a:lvl2pPr>
            <a:lvl3pPr marL="1371600" marR="0" lvl="2" indent="-381000" algn="l" rtl="0">
              <a:spcBef>
                <a:spcPts val="480"/>
              </a:spcBef>
              <a:spcAft>
                <a:spcPts val="0"/>
              </a:spcAft>
              <a:buClr>
                <a:srgbClr val="595959"/>
              </a:buClr>
              <a:buSzPts val="2400"/>
              <a:buFont typeface="Arial"/>
              <a:buChar char="•"/>
              <a:defRPr sz="2400" b="0" i="0" u="none" strike="noStrike" cap="none">
                <a:solidFill>
                  <a:srgbClr val="595959"/>
                </a:solidFill>
                <a:latin typeface="Libre Franklin"/>
                <a:ea typeface="Libre Franklin"/>
                <a:cs typeface="Libre Franklin"/>
                <a:sym typeface="Libre Franklin"/>
              </a:defRPr>
            </a:lvl3pPr>
            <a:lvl4pPr marL="1828800" marR="0" lvl="3" indent="-355600" algn="l" rtl="0">
              <a:spcBef>
                <a:spcPts val="400"/>
              </a:spcBef>
              <a:spcAft>
                <a:spcPts val="0"/>
              </a:spcAft>
              <a:buClr>
                <a:srgbClr val="595959"/>
              </a:buClr>
              <a:buSzPts val="2000"/>
              <a:buFont typeface="Arial"/>
              <a:buChar char="–"/>
              <a:defRPr sz="2000" b="0" i="0" u="none" strike="noStrike" cap="none">
                <a:solidFill>
                  <a:srgbClr val="595959"/>
                </a:solidFill>
                <a:latin typeface="Libre Franklin"/>
                <a:ea typeface="Libre Franklin"/>
                <a:cs typeface="Libre Franklin"/>
                <a:sym typeface="Libre Franklin"/>
              </a:defRPr>
            </a:lvl4pPr>
            <a:lvl5pPr marL="2286000" marR="0" lvl="4" indent="-355600" algn="l" rtl="0">
              <a:spcBef>
                <a:spcPts val="400"/>
              </a:spcBef>
              <a:spcAft>
                <a:spcPts val="0"/>
              </a:spcAft>
              <a:buClr>
                <a:srgbClr val="595959"/>
              </a:buClr>
              <a:buSzPts val="2000"/>
              <a:buFont typeface="Arial"/>
              <a:buChar char="»"/>
              <a:defRPr sz="2000" b="0" i="0" u="none" strike="noStrike" cap="none">
                <a:solidFill>
                  <a:srgbClr val="595959"/>
                </a:solidFill>
                <a:latin typeface="Libre Franklin"/>
                <a:ea typeface="Libre Franklin"/>
                <a:cs typeface="Libre Franklin"/>
                <a:sym typeface="Libre Franklin"/>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106268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F7F7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426939"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F7F7F"/>
                </a:solidFill>
                <a:latin typeface="Libre Franklin"/>
                <a:ea typeface="Libre Franklin"/>
                <a:cs typeface="Libre Franklin"/>
                <a:sym typeface="Libre Franklin"/>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F7F7F"/>
                </a:solidFill>
                <a:latin typeface="Libre Franklin"/>
                <a:ea typeface="Libre Franklin"/>
                <a:cs typeface="Libre Franklin"/>
                <a:sym typeface="Libre Franklin"/>
              </a:defRPr>
            </a:lvl1pPr>
            <a:lvl2pPr marL="0" marR="0" lvl="1" indent="0" algn="r" rtl="0">
              <a:spcBef>
                <a:spcPts val="0"/>
              </a:spcBef>
              <a:buNone/>
              <a:defRPr sz="1200" b="0" i="0" u="none" strike="noStrike" cap="none">
                <a:solidFill>
                  <a:srgbClr val="7F7F7F"/>
                </a:solidFill>
                <a:latin typeface="Libre Franklin"/>
                <a:ea typeface="Libre Franklin"/>
                <a:cs typeface="Libre Franklin"/>
                <a:sym typeface="Libre Franklin"/>
              </a:defRPr>
            </a:lvl2pPr>
            <a:lvl3pPr marL="0" marR="0" lvl="2" indent="0" algn="r" rtl="0">
              <a:spcBef>
                <a:spcPts val="0"/>
              </a:spcBef>
              <a:buNone/>
              <a:defRPr sz="1200" b="0" i="0" u="none" strike="noStrike" cap="none">
                <a:solidFill>
                  <a:srgbClr val="7F7F7F"/>
                </a:solidFill>
                <a:latin typeface="Libre Franklin"/>
                <a:ea typeface="Libre Franklin"/>
                <a:cs typeface="Libre Franklin"/>
                <a:sym typeface="Libre Franklin"/>
              </a:defRPr>
            </a:lvl3pPr>
            <a:lvl4pPr marL="0" marR="0" lvl="3" indent="0" algn="r" rtl="0">
              <a:spcBef>
                <a:spcPts val="0"/>
              </a:spcBef>
              <a:buNone/>
              <a:defRPr sz="1200" b="0" i="0" u="none" strike="noStrike" cap="none">
                <a:solidFill>
                  <a:srgbClr val="7F7F7F"/>
                </a:solidFill>
                <a:latin typeface="Libre Franklin"/>
                <a:ea typeface="Libre Franklin"/>
                <a:cs typeface="Libre Franklin"/>
                <a:sym typeface="Libre Franklin"/>
              </a:defRPr>
            </a:lvl4pPr>
            <a:lvl5pPr marL="0" marR="0" lvl="4" indent="0" algn="r" rtl="0">
              <a:spcBef>
                <a:spcPts val="0"/>
              </a:spcBef>
              <a:buNone/>
              <a:defRPr sz="1200" b="0" i="0" u="none" strike="noStrike" cap="none">
                <a:solidFill>
                  <a:srgbClr val="7F7F7F"/>
                </a:solidFill>
                <a:latin typeface="Libre Franklin"/>
                <a:ea typeface="Libre Franklin"/>
                <a:cs typeface="Libre Franklin"/>
                <a:sym typeface="Libre Franklin"/>
              </a:defRPr>
            </a:lvl5pPr>
            <a:lvl6pPr marL="0" marR="0" lvl="5" indent="0" algn="r" rtl="0">
              <a:spcBef>
                <a:spcPts val="0"/>
              </a:spcBef>
              <a:buNone/>
              <a:defRPr sz="1200" b="0" i="0" u="none" strike="noStrike" cap="none">
                <a:solidFill>
                  <a:srgbClr val="7F7F7F"/>
                </a:solidFill>
                <a:latin typeface="Libre Franklin"/>
                <a:ea typeface="Libre Franklin"/>
                <a:cs typeface="Libre Franklin"/>
                <a:sym typeface="Libre Franklin"/>
              </a:defRPr>
            </a:lvl6pPr>
            <a:lvl7pPr marL="0" marR="0" lvl="6" indent="0" algn="r" rtl="0">
              <a:spcBef>
                <a:spcPts val="0"/>
              </a:spcBef>
              <a:buNone/>
              <a:defRPr sz="1200" b="0" i="0" u="none" strike="noStrike" cap="none">
                <a:solidFill>
                  <a:srgbClr val="7F7F7F"/>
                </a:solidFill>
                <a:latin typeface="Libre Franklin"/>
                <a:ea typeface="Libre Franklin"/>
                <a:cs typeface="Libre Franklin"/>
                <a:sym typeface="Libre Franklin"/>
              </a:defRPr>
            </a:lvl7pPr>
            <a:lvl8pPr marL="0" marR="0" lvl="7" indent="0" algn="r" rtl="0">
              <a:spcBef>
                <a:spcPts val="0"/>
              </a:spcBef>
              <a:buNone/>
              <a:defRPr sz="1200" b="0" i="0" u="none" strike="noStrike" cap="none">
                <a:solidFill>
                  <a:srgbClr val="7F7F7F"/>
                </a:solidFill>
                <a:latin typeface="Libre Franklin"/>
                <a:ea typeface="Libre Franklin"/>
                <a:cs typeface="Libre Franklin"/>
                <a:sym typeface="Libre Franklin"/>
              </a:defRPr>
            </a:lvl8pPr>
            <a:lvl9pPr marL="0" marR="0" lvl="8" indent="0" algn="r" rtl="0">
              <a:spcBef>
                <a:spcPts val="0"/>
              </a:spcBef>
              <a:buNone/>
              <a:defRPr sz="1200" b="0" i="0" u="none" strike="noStrike" cap="none">
                <a:solidFill>
                  <a:srgbClr val="7F7F7F"/>
                </a:solidFill>
                <a:latin typeface="Libre Franklin"/>
                <a:ea typeface="Libre Franklin"/>
                <a:cs typeface="Libre Franklin"/>
                <a:sym typeface="Libre Franklin"/>
              </a:defRPr>
            </a:lvl9pPr>
          </a:lstStyle>
          <a:p>
            <a:pPr marL="0" lvl="0" indent="0" algn="r" rtl="0">
              <a:spcBef>
                <a:spcPts val="0"/>
              </a:spcBef>
              <a:spcAft>
                <a:spcPts val="0"/>
              </a:spcAft>
              <a:buNone/>
            </a:pPr>
            <a:fld id="{00000000-1234-1234-1234-123412341234}" type="slidenum">
              <a:rPr lang="en-US"/>
              <a:t>‹#›</a:t>
            </a:fld>
            <a:endParaRPr/>
          </a:p>
        </p:txBody>
      </p:sp>
      <p:pic>
        <p:nvPicPr>
          <p:cNvPr id="15" name="Google Shape;15;p1"/>
          <p:cNvPicPr preferRelativeResize="0"/>
          <p:nvPr/>
        </p:nvPicPr>
        <p:blipFill rotWithShape="1">
          <a:blip r:embed="rId10">
            <a:alphaModFix/>
          </a:blip>
          <a:srcRect/>
          <a:stretch/>
        </p:blipFill>
        <p:spPr>
          <a:xfrm>
            <a:off x="0" y="397669"/>
            <a:ext cx="9144000" cy="672353"/>
          </a:xfrm>
          <a:prstGeom prst="rect">
            <a:avLst/>
          </a:prstGeom>
          <a:noFill/>
          <a:ln>
            <a:noFill/>
          </a:ln>
        </p:spPr>
      </p:pic>
      <p:pic>
        <p:nvPicPr>
          <p:cNvPr id="16" name="Google Shape;16;p1"/>
          <p:cNvPicPr preferRelativeResize="0"/>
          <p:nvPr/>
        </p:nvPicPr>
        <p:blipFill>
          <a:blip r:embed="rId11">
            <a:alphaModFix/>
          </a:blip>
          <a:stretch>
            <a:fillRect/>
          </a:stretch>
        </p:blipFill>
        <p:spPr>
          <a:xfrm flipH="1">
            <a:off x="-1" y="3739300"/>
            <a:ext cx="9144000" cy="457200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downes.ca/files/TandS_Relationship_SoL_Preprint.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hyperlink" Target="https://www.wise-qatar.org/what-if-kindness-is-the-new-normal-a-call-to-re-imagine-the-purpose-of-education-in-the-post-covid-world/"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hyperlink" Target="https://colab.plymouthcreate.net/ac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hyperlink" Target="https://jl4d.org/index.php/ejl4d/article/view/391/485"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1002/tea.21465"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hyperlink" Target="https://www.nomanssky.com/" TargetMode="External"/><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hyperlink" Target="https://www.bera.ac.uk/blog/the-thin-line-between-gaming-and-learni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hyperlink" Target="https://mailchi.mp/american/july-2020?e=6eb0d07479" TargetMode="External"/><Relationship Id="rId5" Type="http://schemas.openxmlformats.org/officeDocument/2006/relationships/image" Target="../media/image21.png"/><Relationship Id="rId4" Type="http://schemas.openxmlformats.org/officeDocument/2006/relationships/hyperlink" Target="https://medium.com/planet4/co-design-of-the-challenges-the-design-critique-a096b46b3e13"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hyperlink" Target="https://www.downes.ca/post/69410" TargetMode="External"/><Relationship Id="rId4" Type="http://schemas.openxmlformats.org/officeDocument/2006/relationships/hyperlink" Target="https://halfanhour.blogspot.com/2019/04/on-connectivism-and-scale.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arxiv.org/pdf/1906.09208.pdf"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bit.ly/quicktechguide"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hyperlink" Target="https://creately.com/"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www.ijoer.org/accessible-open-educational-resources-and-librarian-involvement/"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hyperlink" Target="https://blog.weareopen.coop/howto-create-an-architecture-of-participation-for-your-open-source-project-a38386c69fa5"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hyperlink" Target="https://www.downes.ca"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downes.ca/presentation/524"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pixabay.com/users/gdj-1086657/"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0"/>
          <p:cNvSpPr txBox="1">
            <a:spLocks noGrp="1"/>
          </p:cNvSpPr>
          <p:nvPr>
            <p:ph type="ctrTitle"/>
          </p:nvPr>
        </p:nvSpPr>
        <p:spPr>
          <a:xfrm>
            <a:off x="1037968" y="1880893"/>
            <a:ext cx="7648832" cy="2143730"/>
          </a:xfrm>
          <a:prstGeom prst="rect">
            <a:avLst/>
          </a:prstGeom>
          <a:noFill/>
          <a:ln>
            <a:noFill/>
          </a:ln>
        </p:spPr>
        <p:txBody>
          <a:bodyPr spcFirstLastPara="1" wrap="square" lIns="91425" tIns="45700" rIns="91425" bIns="45700" anchor="ctr" anchorCtr="0">
            <a:noAutofit/>
          </a:bodyPr>
          <a:lstStyle/>
          <a:p>
            <a:pPr marL="0" lvl="0" indent="0" algn="l" rtl="0">
              <a:lnSpc>
                <a:spcPct val="70000"/>
              </a:lnSpc>
              <a:spcBef>
                <a:spcPts val="0"/>
              </a:spcBef>
              <a:spcAft>
                <a:spcPts val="0"/>
              </a:spcAft>
              <a:buClr>
                <a:srgbClr val="009944"/>
              </a:buClr>
              <a:buSzPts val="6500"/>
              <a:buFont typeface="Libre Franklin Medium"/>
              <a:buNone/>
            </a:pPr>
            <a:r>
              <a:rPr lang="en-US" sz="4100" b="0">
                <a:latin typeface="Libre Franklin"/>
                <a:ea typeface="Libre Franklin"/>
                <a:cs typeface="Libre Franklin"/>
                <a:sym typeface="Libre Franklin"/>
              </a:rPr>
              <a:t>How to Help Students Succeed by Taking Ownership of Their Learning Online Through Personal Learning</a:t>
            </a:r>
            <a:endParaRPr sz="4100" b="0">
              <a:latin typeface="Libre Franklin"/>
              <a:ea typeface="Libre Franklin"/>
              <a:cs typeface="Libre Franklin"/>
              <a:sym typeface="Libre Franklin"/>
            </a:endParaRPr>
          </a:p>
        </p:txBody>
      </p:sp>
      <p:sp>
        <p:nvSpPr>
          <p:cNvPr id="74" name="Google Shape;74;p10"/>
          <p:cNvSpPr txBox="1">
            <a:spLocks noGrp="1"/>
          </p:cNvSpPr>
          <p:nvPr>
            <p:ph type="subTitle" idx="1"/>
          </p:nvPr>
        </p:nvSpPr>
        <p:spPr>
          <a:xfrm>
            <a:off x="1037975" y="4211673"/>
            <a:ext cx="7648800" cy="1768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7F7F7F"/>
              </a:buClr>
              <a:buSzPts val="4000"/>
              <a:buNone/>
            </a:pPr>
            <a:r>
              <a:rPr lang="en-US" sz="2600"/>
              <a:t>Stephen Downes</a:t>
            </a:r>
            <a:endParaRPr sz="2600"/>
          </a:p>
          <a:p>
            <a:pPr marL="0" lvl="0" indent="0" algn="l" rtl="0">
              <a:spcBef>
                <a:spcPts val="0"/>
              </a:spcBef>
              <a:spcAft>
                <a:spcPts val="0"/>
              </a:spcAft>
              <a:buClr>
                <a:srgbClr val="7F7F7F"/>
              </a:buClr>
              <a:buSzPts val="4000"/>
              <a:buNone/>
            </a:pPr>
            <a:r>
              <a:rPr lang="en-US" sz="2600"/>
              <a:t>July 29, 2020</a:t>
            </a:r>
            <a:endParaRPr sz="2600"/>
          </a:p>
          <a:p>
            <a:pPr marL="0" lvl="0" indent="0" algn="l" rtl="0">
              <a:spcBef>
                <a:spcPts val="0"/>
              </a:spcBef>
              <a:spcAft>
                <a:spcPts val="0"/>
              </a:spcAft>
              <a:buClr>
                <a:srgbClr val="7F7F7F"/>
              </a:buClr>
              <a:buSzPts val="4000"/>
              <a:buNone/>
            </a:pPr>
            <a:r>
              <a:rPr lang="en-US" sz="1700"/>
              <a:t>                                                         https://www.downes.ca/presentation/524</a:t>
            </a:r>
            <a:endParaRPr sz="17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31" name="Google Shape;131;p19"/>
          <p:cNvPicPr preferRelativeResize="0"/>
          <p:nvPr/>
        </p:nvPicPr>
        <p:blipFill>
          <a:blip r:embed="rId3">
            <a:alphaModFix/>
          </a:blip>
          <a:stretch>
            <a:fillRect/>
          </a:stretch>
        </p:blipFill>
        <p:spPr>
          <a:xfrm>
            <a:off x="1909723" y="2397500"/>
            <a:ext cx="5085974" cy="2464225"/>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37" name="Google Shape;137;p20"/>
          <p:cNvPicPr preferRelativeResize="0"/>
          <p:nvPr/>
        </p:nvPicPr>
        <p:blipFill>
          <a:blip r:embed="rId3">
            <a:alphaModFix/>
          </a:blip>
          <a:stretch>
            <a:fillRect/>
          </a:stretch>
        </p:blipFill>
        <p:spPr>
          <a:xfrm>
            <a:off x="964175" y="2057100"/>
            <a:ext cx="7033075" cy="3111600"/>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Two Approaches</a:t>
            </a:r>
            <a:endParaRPr sz="3500" b="0">
              <a:latin typeface="Libre Franklin"/>
              <a:ea typeface="Libre Franklin"/>
              <a:cs typeface="Libre Franklin"/>
              <a:sym typeface="Libre Franklin"/>
            </a:endParaRPr>
          </a:p>
        </p:txBody>
      </p:sp>
      <p:pic>
        <p:nvPicPr>
          <p:cNvPr id="143" name="Google Shape;143;p21"/>
          <p:cNvPicPr preferRelativeResize="0"/>
          <p:nvPr/>
        </p:nvPicPr>
        <p:blipFill>
          <a:blip r:embed="rId3">
            <a:alphaModFix/>
          </a:blip>
          <a:stretch>
            <a:fillRect/>
          </a:stretch>
        </p:blipFill>
        <p:spPr>
          <a:xfrm>
            <a:off x="949825" y="2075575"/>
            <a:ext cx="6974124" cy="3085525"/>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     Library                        Environment</a:t>
            </a:r>
            <a:endParaRPr sz="3500" b="0">
              <a:latin typeface="Libre Franklin"/>
              <a:ea typeface="Libre Franklin"/>
              <a:cs typeface="Libre Franklin"/>
              <a:sym typeface="Libre Franklin"/>
            </a:endParaRPr>
          </a:p>
        </p:txBody>
      </p:sp>
      <p:pic>
        <p:nvPicPr>
          <p:cNvPr id="149" name="Google Shape;149;p22"/>
          <p:cNvPicPr preferRelativeResize="0"/>
          <p:nvPr/>
        </p:nvPicPr>
        <p:blipFill>
          <a:blip r:embed="rId3">
            <a:alphaModFix/>
          </a:blip>
          <a:stretch>
            <a:fillRect/>
          </a:stretch>
        </p:blipFill>
        <p:spPr>
          <a:xfrm>
            <a:off x="949825" y="2075575"/>
            <a:ext cx="6974124" cy="308552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     Personalized          Personal</a:t>
            </a:r>
            <a:endParaRPr sz="3500" b="0">
              <a:latin typeface="Libre Franklin"/>
              <a:ea typeface="Libre Franklin"/>
              <a:cs typeface="Libre Franklin"/>
              <a:sym typeface="Libre Franklin"/>
            </a:endParaRPr>
          </a:p>
        </p:txBody>
      </p:sp>
      <p:pic>
        <p:nvPicPr>
          <p:cNvPr id="155" name="Google Shape;155;p23"/>
          <p:cNvPicPr preferRelativeResize="0"/>
          <p:nvPr/>
        </p:nvPicPr>
        <p:blipFill>
          <a:blip r:embed="rId3">
            <a:alphaModFix/>
          </a:blip>
          <a:stretch>
            <a:fillRect/>
          </a:stretch>
        </p:blipFill>
        <p:spPr>
          <a:xfrm>
            <a:off x="949825" y="2075575"/>
            <a:ext cx="6974124" cy="3085525"/>
          </a:xfrm>
          <a:prstGeom prst="rect">
            <a:avLst/>
          </a:prstGeom>
          <a:noFill/>
          <a:ln>
            <a:noFill/>
          </a:ln>
        </p:spPr>
      </p:pic>
      <p:sp>
        <p:nvSpPr>
          <p:cNvPr id="156" name="Google Shape;156;p23"/>
          <p:cNvSpPr txBox="1"/>
          <p:nvPr/>
        </p:nvSpPr>
        <p:spPr>
          <a:xfrm>
            <a:off x="1890850" y="1655700"/>
            <a:ext cx="61023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Libre Franklin"/>
                <a:ea typeface="Libre Franklin"/>
                <a:cs typeface="Libre Franklin"/>
                <a:sym typeface="Libre Franklin"/>
              </a:rPr>
              <a:t>We do for you (you consume)                            You do for yourself (we help)</a:t>
            </a:r>
            <a:endParaRPr>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Self-Directed Learning</a:t>
            </a:r>
            <a:endParaRPr sz="3500" b="0">
              <a:latin typeface="Libre Franklin"/>
              <a:ea typeface="Libre Franklin"/>
              <a:cs typeface="Libre Franklin"/>
              <a:sym typeface="Libre Franklin"/>
            </a:endParaRPr>
          </a:p>
        </p:txBody>
      </p:sp>
      <p:sp>
        <p:nvSpPr>
          <p:cNvPr id="162" name="Google Shape;162;p24"/>
          <p:cNvSpPr txBox="1"/>
          <p:nvPr/>
        </p:nvSpPr>
        <p:spPr>
          <a:xfrm>
            <a:off x="643800" y="1833450"/>
            <a:ext cx="3402300" cy="3685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t>Students "will need to be self-directed in their learning. This includes making sound judgements about how much they know compared to how much they need to know, how they are progressing towards completing quality work and whether or not they need to shift strategies."</a:t>
            </a:r>
            <a:endParaRPr sz="1800"/>
          </a:p>
        </p:txBody>
      </p:sp>
      <p:pic>
        <p:nvPicPr>
          <p:cNvPr id="163" name="Google Shape;163;p24"/>
          <p:cNvPicPr preferRelativeResize="0"/>
          <p:nvPr/>
        </p:nvPicPr>
        <p:blipFill>
          <a:blip r:embed="rId3">
            <a:alphaModFix/>
          </a:blip>
          <a:stretch>
            <a:fillRect/>
          </a:stretch>
        </p:blipFill>
        <p:spPr>
          <a:xfrm>
            <a:off x="3929300" y="1990150"/>
            <a:ext cx="4429200" cy="2490641"/>
          </a:xfrm>
          <a:prstGeom prst="rect">
            <a:avLst/>
          </a:prstGeom>
          <a:noFill/>
          <a:ln>
            <a:noFill/>
          </a:ln>
        </p:spPr>
      </p:pic>
      <p:sp>
        <p:nvSpPr>
          <p:cNvPr id="164" name="Google Shape;164;p24"/>
          <p:cNvSpPr txBox="1"/>
          <p:nvPr/>
        </p:nvSpPr>
        <p:spPr>
          <a:xfrm>
            <a:off x="4478700" y="4577225"/>
            <a:ext cx="3000000" cy="1442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Digital learning environments, the science of learning and the relationship between the teacher and the learner. Jason M Lodge, Gregor Kennedy, L. Lockyer. </a:t>
            </a:r>
            <a:r>
              <a:rPr lang="en-US" u="sng">
                <a:solidFill>
                  <a:schemeClr val="hlink"/>
                </a:solidFill>
                <a:hlinkClick r:id="rId4"/>
              </a:rPr>
              <a:t>https://www.downes.ca/files/TandS_Relationship_SoL_Preprint.pdf</a:t>
            </a:r>
            <a:r>
              <a:rPr lang="en-US"/>
              <a:t> </a:t>
            </a:r>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5"/>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Starting Points</a:t>
            </a:r>
            <a:endParaRPr sz="3500" b="0">
              <a:latin typeface="Libre Franklin"/>
              <a:ea typeface="Libre Franklin"/>
              <a:cs typeface="Libre Franklin"/>
              <a:sym typeface="Libre Franklin"/>
            </a:endParaRPr>
          </a:p>
        </p:txBody>
      </p:sp>
      <p:pic>
        <p:nvPicPr>
          <p:cNvPr id="170" name="Google Shape;170;p25"/>
          <p:cNvPicPr preferRelativeResize="0"/>
          <p:nvPr/>
        </p:nvPicPr>
        <p:blipFill>
          <a:blip r:embed="rId3">
            <a:alphaModFix/>
          </a:blip>
          <a:stretch>
            <a:fillRect/>
          </a:stretch>
        </p:blipFill>
        <p:spPr>
          <a:xfrm>
            <a:off x="2615128" y="2102125"/>
            <a:ext cx="4357101" cy="3332499"/>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6"/>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Items to Consider</a:t>
            </a:r>
            <a:endParaRPr sz="3500" b="0">
              <a:latin typeface="Libre Franklin"/>
              <a:ea typeface="Libre Franklin"/>
              <a:cs typeface="Libre Franklin"/>
              <a:sym typeface="Libre Franklin"/>
            </a:endParaRPr>
          </a:p>
        </p:txBody>
      </p:sp>
      <p:sp>
        <p:nvSpPr>
          <p:cNvPr id="176" name="Google Shape;176;p26"/>
          <p:cNvSpPr txBox="1"/>
          <p:nvPr/>
        </p:nvSpPr>
        <p:spPr>
          <a:xfrm>
            <a:off x="734300" y="1823750"/>
            <a:ext cx="6033600" cy="30000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objectives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Learning processes</a:t>
            </a:r>
            <a:endParaRPr sz="2400">
              <a:solidFill>
                <a:schemeClr val="dk1"/>
              </a:solidFill>
              <a:latin typeface="Libre Franklin"/>
              <a:ea typeface="Libre Franklin"/>
              <a:cs typeface="Libre Franklin"/>
              <a:sym typeface="Libre Franklin"/>
            </a:endParaRPr>
          </a:p>
          <a:p>
            <a:pPr marL="457200" lvl="0" indent="-381000" algn="l" rtl="0">
              <a:spcBef>
                <a:spcPts val="0"/>
              </a:spcBef>
              <a:spcAft>
                <a:spcPts val="0"/>
              </a:spcAft>
              <a:buSzPts val="2400"/>
              <a:buFont typeface="Libre Franklin"/>
              <a:buChar char="●"/>
            </a:pPr>
            <a:r>
              <a:rPr lang="en-US" sz="2400">
                <a:latin typeface="Libre Franklin"/>
                <a:ea typeface="Libre Franklin"/>
                <a:cs typeface="Libre Franklin"/>
                <a:sym typeface="Libre Franklin"/>
              </a:rPr>
              <a:t>Forms of evaluation that best suit personal learning</a:t>
            </a:r>
            <a:endParaRPr sz="24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7"/>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Objectives</a:t>
            </a:r>
            <a:endParaRPr sz="3500" b="0">
              <a:latin typeface="Libre Franklin"/>
              <a:ea typeface="Libre Franklin"/>
              <a:cs typeface="Libre Franklin"/>
              <a:sym typeface="Libre Franklin"/>
            </a:endParaRPr>
          </a:p>
        </p:txBody>
      </p:sp>
      <p:sp>
        <p:nvSpPr>
          <p:cNvPr id="182" name="Google Shape;182;p27"/>
          <p:cNvSpPr txBox="1"/>
          <p:nvPr/>
        </p:nvSpPr>
        <p:spPr>
          <a:xfrm>
            <a:off x="4004225" y="4664850"/>
            <a:ext cx="4059000" cy="21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What if Kindness Is the New Normal? A Call to Re-Imagine the Purpose of Education in the Post-COVID World. Vishal Talreja, Sucheta Bhat, Qatar Foundation. </a:t>
            </a:r>
            <a:r>
              <a:rPr lang="en-US" u="sng">
                <a:solidFill>
                  <a:schemeClr val="hlink"/>
                </a:solidFill>
                <a:hlinkClick r:id="rId3"/>
              </a:rPr>
              <a:t>https://www.wise-qatar.org/what-if-kindness-is-the-new-normal-a-call-to-re-imagine-the-purpose-of-education-in-the-post-covid-world/</a:t>
            </a:r>
            <a:r>
              <a:rPr lang="en-US"/>
              <a:t> </a:t>
            </a:r>
            <a:endParaRPr/>
          </a:p>
        </p:txBody>
      </p:sp>
      <p:pic>
        <p:nvPicPr>
          <p:cNvPr id="183" name="Google Shape;183;p27"/>
          <p:cNvPicPr preferRelativeResize="0"/>
          <p:nvPr/>
        </p:nvPicPr>
        <p:blipFill>
          <a:blip r:embed="rId4">
            <a:alphaModFix/>
          </a:blip>
          <a:stretch>
            <a:fillRect/>
          </a:stretch>
        </p:blipFill>
        <p:spPr>
          <a:xfrm>
            <a:off x="5296425" y="1753750"/>
            <a:ext cx="2631675" cy="2841100"/>
          </a:xfrm>
          <a:prstGeom prst="rect">
            <a:avLst/>
          </a:prstGeom>
          <a:noFill/>
          <a:ln>
            <a:noFill/>
          </a:ln>
        </p:spPr>
      </p:pic>
      <p:sp>
        <p:nvSpPr>
          <p:cNvPr id="184" name="Google Shape;184;p27"/>
          <p:cNvSpPr txBox="1"/>
          <p:nvPr/>
        </p:nvSpPr>
        <p:spPr>
          <a:xfrm>
            <a:off x="603225" y="1753750"/>
            <a:ext cx="45207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900"/>
              <a:t>"The oft-repeated assumption that children would have to face an uncertain job market and a fast-changing world a few years from now is already amidst us," write the authors. "Today we are rightly being forced to prioritize well-being over economic growth, for ourselves and the planet." </a:t>
            </a:r>
            <a:endParaRPr sz="19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8"/>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Learners</a:t>
            </a:r>
            <a:endParaRPr sz="3500" b="0">
              <a:latin typeface="Libre Franklin"/>
              <a:ea typeface="Libre Franklin"/>
              <a:cs typeface="Libre Franklin"/>
              <a:sym typeface="Libre Franklin"/>
            </a:endParaRPr>
          </a:p>
        </p:txBody>
      </p:sp>
      <p:sp>
        <p:nvSpPr>
          <p:cNvPr id="190" name="Google Shape;190;p28"/>
          <p:cNvSpPr txBox="1"/>
          <p:nvPr/>
        </p:nvSpPr>
        <p:spPr>
          <a:xfrm>
            <a:off x="603225" y="1753750"/>
            <a:ext cx="7249800" cy="3681000"/>
          </a:xfrm>
          <a:prstGeom prst="rect">
            <a:avLst/>
          </a:prstGeom>
          <a:noFill/>
          <a:ln>
            <a:noFill/>
          </a:ln>
        </p:spPr>
        <p:txBody>
          <a:bodyPr spcFirstLastPara="1" wrap="square" lIns="91425" tIns="91425" rIns="91425" bIns="91425" anchor="t" anchorCtr="0">
            <a:noAutofit/>
          </a:bodyPr>
          <a:lstStyle/>
          <a:p>
            <a:pPr marL="457200" lvl="0" indent="-349250" algn="l" rtl="0">
              <a:spcBef>
                <a:spcPts val="0"/>
              </a:spcBef>
              <a:spcAft>
                <a:spcPts val="0"/>
              </a:spcAft>
              <a:buSzPts val="1900"/>
              <a:buChar char="●"/>
            </a:pPr>
            <a:r>
              <a:rPr lang="en-US" sz="1900">
                <a:solidFill>
                  <a:srgbClr val="FF00FF"/>
                </a:solidFill>
              </a:rPr>
              <a:t>How to</a:t>
            </a:r>
            <a:r>
              <a:rPr lang="en-US" sz="1900"/>
              <a:t> BUILD AWARENESS (e.g. of contexts and environments, cultures, needs, change, circumstance)</a:t>
            </a:r>
            <a:endParaRPr sz="1900"/>
          </a:p>
          <a:p>
            <a:pPr marL="457200" lvl="0" indent="-349250" algn="l" rtl="0">
              <a:spcBef>
                <a:spcPts val="0"/>
              </a:spcBef>
              <a:spcAft>
                <a:spcPts val="0"/>
              </a:spcAft>
              <a:buSzPts val="1900"/>
              <a:buChar char="●"/>
            </a:pPr>
            <a:r>
              <a:rPr lang="en-US" sz="1900">
                <a:solidFill>
                  <a:srgbClr val="FF0000"/>
                </a:solidFill>
              </a:rPr>
              <a:t>How to</a:t>
            </a:r>
            <a:r>
              <a:rPr lang="en-US" sz="1900">
                <a:solidFill>
                  <a:schemeClr val="dk1"/>
                </a:solidFill>
              </a:rPr>
              <a:t> </a:t>
            </a:r>
            <a:r>
              <a:rPr lang="en-US" sz="1900"/>
              <a:t>BUILD KNOWLEDGE (e.g. of sciences and technologies, formalization, models, algorithms, etc)</a:t>
            </a:r>
            <a:endParaRPr sz="1900"/>
          </a:p>
          <a:p>
            <a:pPr marL="457200" lvl="0" indent="-349250" algn="l" rtl="0">
              <a:spcBef>
                <a:spcPts val="0"/>
              </a:spcBef>
              <a:spcAft>
                <a:spcPts val="0"/>
              </a:spcAft>
              <a:buSzPts val="1900"/>
              <a:buChar char="●"/>
            </a:pPr>
            <a:r>
              <a:rPr lang="en-US" sz="1900">
                <a:solidFill>
                  <a:srgbClr val="3C78D8"/>
                </a:solidFill>
              </a:rPr>
              <a:t>How to</a:t>
            </a:r>
            <a:r>
              <a:rPr lang="en-US" sz="1900">
                <a:solidFill>
                  <a:schemeClr val="dk1"/>
                </a:solidFill>
              </a:rPr>
              <a:t> </a:t>
            </a:r>
            <a:r>
              <a:rPr lang="en-US" sz="1900"/>
              <a:t>BUILD CHARACTER (e.g. purpose and value, ethics and emotional intelligence)</a:t>
            </a:r>
            <a:endParaRPr sz="1900"/>
          </a:p>
          <a:p>
            <a:pPr marL="457200" lvl="0" indent="-349250" algn="l" rtl="0">
              <a:spcBef>
                <a:spcPts val="0"/>
              </a:spcBef>
              <a:spcAft>
                <a:spcPts val="0"/>
              </a:spcAft>
              <a:buSzPts val="1900"/>
              <a:buChar char="●"/>
            </a:pPr>
            <a:r>
              <a:rPr lang="en-US" sz="1900">
                <a:solidFill>
                  <a:srgbClr val="FF9900"/>
                </a:solidFill>
              </a:rPr>
              <a:t>How to </a:t>
            </a:r>
            <a:r>
              <a:rPr lang="en-US" sz="1900"/>
              <a:t>BUILD JUDGMENT (e.g. recognizing and countering deception, inference and explanation)</a:t>
            </a:r>
            <a:endParaRPr sz="1900"/>
          </a:p>
          <a:p>
            <a:pPr marL="457200" lvl="0" indent="-349250" algn="l" rtl="0">
              <a:spcBef>
                <a:spcPts val="0"/>
              </a:spcBef>
              <a:spcAft>
                <a:spcPts val="0"/>
              </a:spcAft>
              <a:buSzPts val="1900"/>
              <a:buChar char="●"/>
            </a:pPr>
            <a:r>
              <a:rPr lang="en-US" sz="1900">
                <a:solidFill>
                  <a:srgbClr val="BF9000"/>
                </a:solidFill>
              </a:rPr>
              <a:t>How to</a:t>
            </a:r>
            <a:r>
              <a:rPr lang="en-US" sz="1900">
                <a:solidFill>
                  <a:schemeClr val="dk1"/>
                </a:solidFill>
              </a:rPr>
              <a:t> </a:t>
            </a:r>
            <a:r>
              <a:rPr lang="en-US" sz="1900"/>
              <a:t>BUILD RESILIENCE (e.g. global challenges and their impacts, sustainable development, stewardship)</a:t>
            </a:r>
            <a:endParaRPr sz="1900"/>
          </a:p>
          <a:p>
            <a:pPr marL="457200" lvl="0" indent="-349250" algn="l" rtl="0">
              <a:spcBef>
                <a:spcPts val="0"/>
              </a:spcBef>
              <a:spcAft>
                <a:spcPts val="0"/>
              </a:spcAft>
              <a:buSzPts val="1900"/>
              <a:buChar char="●"/>
            </a:pPr>
            <a:r>
              <a:rPr lang="en-US" sz="1900">
                <a:solidFill>
                  <a:srgbClr val="00FF00"/>
                </a:solidFill>
              </a:rPr>
              <a:t>How to </a:t>
            </a:r>
            <a:r>
              <a:rPr lang="en-US" sz="1900"/>
              <a:t>BUILD SOCIETY (e.g. develop consensus, collaborate and cooperate, responsible citizenship)</a:t>
            </a:r>
            <a:endParaRPr sz="19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Google Shape;80;p1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Three Decades of Enquiry</a:t>
            </a:r>
            <a:endParaRPr sz="3500" b="0">
              <a:latin typeface="Libre Franklin"/>
              <a:ea typeface="Libre Franklin"/>
              <a:cs typeface="Libre Franklin"/>
              <a:sym typeface="Libre Franklin"/>
            </a:endParaRPr>
          </a:p>
        </p:txBody>
      </p:sp>
      <p:pic>
        <p:nvPicPr>
          <p:cNvPr id="81" name="Google Shape;81;p11"/>
          <p:cNvPicPr preferRelativeResize="0"/>
          <p:nvPr/>
        </p:nvPicPr>
        <p:blipFill>
          <a:blip r:embed="rId3">
            <a:alphaModFix/>
          </a:blip>
          <a:stretch>
            <a:fillRect/>
          </a:stretch>
        </p:blipFill>
        <p:spPr>
          <a:xfrm>
            <a:off x="838725" y="1795750"/>
            <a:ext cx="7183883" cy="3462175"/>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Objectives for Institutions</a:t>
            </a:r>
            <a:endParaRPr sz="3500" b="0">
              <a:latin typeface="Libre Franklin"/>
              <a:ea typeface="Libre Franklin"/>
              <a:cs typeface="Libre Franklin"/>
              <a:sym typeface="Libre Franklin"/>
            </a:endParaRPr>
          </a:p>
        </p:txBody>
      </p:sp>
      <p:pic>
        <p:nvPicPr>
          <p:cNvPr id="196" name="Google Shape;196;p29"/>
          <p:cNvPicPr preferRelativeResize="0"/>
          <p:nvPr/>
        </p:nvPicPr>
        <p:blipFill>
          <a:blip r:embed="rId3">
            <a:alphaModFix/>
          </a:blip>
          <a:stretch>
            <a:fillRect/>
          </a:stretch>
        </p:blipFill>
        <p:spPr>
          <a:xfrm>
            <a:off x="2176701" y="1893725"/>
            <a:ext cx="5355200" cy="3902575"/>
          </a:xfrm>
          <a:prstGeom prst="rect">
            <a:avLst/>
          </a:prstGeom>
          <a:noFill/>
          <a:ln>
            <a:noFill/>
          </a:ln>
        </p:spPr>
      </p:pic>
      <p:sp>
        <p:nvSpPr>
          <p:cNvPr id="197" name="Google Shape;197;p29"/>
          <p:cNvSpPr txBox="1"/>
          <p:nvPr/>
        </p:nvSpPr>
        <p:spPr>
          <a:xfrm>
            <a:off x="4674625" y="5684325"/>
            <a:ext cx="3472500" cy="91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ACE Framework. Robin DeRosa, Plymouth State University. </a:t>
            </a:r>
            <a:r>
              <a:rPr lang="en-US" sz="1200" u="sng">
                <a:solidFill>
                  <a:schemeClr val="hlink"/>
                </a:solidFill>
                <a:hlinkClick r:id="rId4"/>
              </a:rPr>
              <a:t>https://colab.plymouthcreate.net/ace/</a:t>
            </a:r>
            <a:r>
              <a:rPr lang="en-US" sz="1200"/>
              <a:t> </a:t>
            </a:r>
            <a:endParaRPr sz="1200"/>
          </a:p>
        </p:txBody>
      </p:sp>
      <p:sp>
        <p:nvSpPr>
          <p:cNvPr id="198" name="Google Shape;198;p29"/>
          <p:cNvSpPr txBox="1"/>
          <p:nvPr/>
        </p:nvSpPr>
        <p:spPr>
          <a:xfrm>
            <a:off x="981100" y="1893725"/>
            <a:ext cx="993600" cy="72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a:latin typeface="Libre Franklin"/>
                <a:ea typeface="Libre Franklin"/>
                <a:cs typeface="Libre Franklin"/>
                <a:sym typeface="Libre Franklin"/>
              </a:rPr>
              <a:t>ACE</a:t>
            </a:r>
            <a:endParaRPr sz="24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sp>
        <p:nvSpPr>
          <p:cNvPr id="204" name="Google Shape;204;p30"/>
          <p:cNvSpPr txBox="1"/>
          <p:nvPr/>
        </p:nvSpPr>
        <p:spPr>
          <a:xfrm>
            <a:off x="925100" y="1893725"/>
            <a:ext cx="7433400" cy="24774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when the learner is ready</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Requires the learner to move beyond knowledge and</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Learner does not depend solely on the teacher</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Learning is focused on the student not on a syllabus</a:t>
            </a:r>
            <a:endParaRPr sz="20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pic>
        <p:nvPicPr>
          <p:cNvPr id="205" name="Google Shape;205;p30"/>
          <p:cNvPicPr preferRelativeResize="0"/>
          <p:nvPr/>
        </p:nvPicPr>
        <p:blipFill>
          <a:blip r:embed="rId3">
            <a:alphaModFix/>
          </a:blip>
          <a:stretch>
            <a:fillRect/>
          </a:stretch>
        </p:blipFill>
        <p:spPr>
          <a:xfrm>
            <a:off x="1510000" y="3308825"/>
            <a:ext cx="5531350" cy="1803875"/>
          </a:xfrm>
          <a:prstGeom prst="rect">
            <a:avLst/>
          </a:prstGeom>
          <a:noFill/>
          <a:ln>
            <a:noFill/>
          </a:ln>
        </p:spPr>
      </p:pic>
      <p:sp>
        <p:nvSpPr>
          <p:cNvPr id="206" name="Google Shape;206;p30"/>
          <p:cNvSpPr txBox="1"/>
          <p:nvPr/>
        </p:nvSpPr>
        <p:spPr>
          <a:xfrm>
            <a:off x="3918875" y="5112700"/>
            <a:ext cx="4298100" cy="1316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The principles of </a:t>
            </a:r>
            <a:r>
              <a:rPr lang="en-US" sz="1200" u="sng">
                <a:solidFill>
                  <a:schemeClr val="dk1"/>
                </a:solidFill>
                <a:latin typeface="Calibri"/>
                <a:ea typeface="Calibri"/>
                <a:cs typeface="Calibri"/>
                <a:sym typeface="Calibri"/>
              </a:rPr>
              <a:t>heutagogy</a:t>
            </a:r>
            <a:r>
              <a:rPr lang="en-US" sz="1200">
                <a:solidFill>
                  <a:schemeClr val="dk1"/>
                </a:solidFill>
                <a:latin typeface="Calibri"/>
                <a:ea typeface="Calibri"/>
                <a:cs typeface="Calibri"/>
                <a:sym typeface="Calibri"/>
              </a:rPr>
              <a:t> as outlined in </a:t>
            </a:r>
            <a:r>
              <a:rPr lang="en-US" sz="1200" u="sng">
                <a:solidFill>
                  <a:schemeClr val="dk1"/>
                </a:solidFill>
                <a:latin typeface="Calibri"/>
                <a:ea typeface="Calibri"/>
                <a:cs typeface="Calibri"/>
                <a:sym typeface="Calibri"/>
              </a:rPr>
              <a:t>Hase and Kenyon (2013)</a:t>
            </a:r>
            <a:endParaRPr sz="12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a:solidFill>
                  <a:schemeClr val="dk1"/>
                </a:solidFill>
                <a:latin typeface="Calibri"/>
                <a:ea typeface="Calibri"/>
                <a:cs typeface="Calibri"/>
                <a:sym typeface="Calibri"/>
              </a:rPr>
              <a:t>Image: Eachempati , et.al. Heutagogy through Facebook for the Millennial learners</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200" u="sng">
                <a:solidFill>
                  <a:schemeClr val="dk1"/>
                </a:solidFill>
                <a:latin typeface="Calibri"/>
                <a:ea typeface="Calibri"/>
                <a:cs typeface="Calibri"/>
                <a:sym typeface="Calibri"/>
              </a:rPr>
              <a:t>https://www.mededpublish.org/manuscripts/1268</a:t>
            </a:r>
            <a:endParaRPr sz="1200" u="sng">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Processes</a:t>
            </a:r>
            <a:endParaRPr sz="3500" b="0">
              <a:latin typeface="Libre Franklin"/>
              <a:ea typeface="Libre Franklin"/>
              <a:cs typeface="Libre Franklin"/>
              <a:sym typeface="Libre Franklin"/>
            </a:endParaRPr>
          </a:p>
        </p:txBody>
      </p:sp>
      <p:pic>
        <p:nvPicPr>
          <p:cNvPr id="212" name="Google Shape;212;p31"/>
          <p:cNvPicPr preferRelativeResize="0"/>
          <p:nvPr/>
        </p:nvPicPr>
        <p:blipFill>
          <a:blip r:embed="rId3">
            <a:alphaModFix/>
          </a:blip>
          <a:stretch>
            <a:fillRect/>
          </a:stretch>
        </p:blipFill>
        <p:spPr>
          <a:xfrm>
            <a:off x="3248449" y="1893725"/>
            <a:ext cx="5240274" cy="3004650"/>
          </a:xfrm>
          <a:prstGeom prst="rect">
            <a:avLst/>
          </a:prstGeom>
          <a:noFill/>
          <a:ln>
            <a:noFill/>
          </a:ln>
        </p:spPr>
      </p:pic>
      <p:sp>
        <p:nvSpPr>
          <p:cNvPr id="213" name="Google Shape;213;p31"/>
          <p:cNvSpPr txBox="1"/>
          <p:nvPr/>
        </p:nvSpPr>
        <p:spPr>
          <a:xfrm>
            <a:off x="629800" y="1929000"/>
            <a:ext cx="24228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500">
                <a:latin typeface="Libre Franklin"/>
                <a:ea typeface="Libre Franklin"/>
                <a:cs typeface="Libre Franklin"/>
                <a:sym typeface="Libre Franklin"/>
              </a:rPr>
              <a:t>Of these, only the third is employed to any significant degree. Andrew Chimpololo concludes, "training institutions need to create a conducive environment where learners are provided the freedom to define their own learning paths and determine individual learning styles."</a:t>
            </a:r>
            <a:endParaRPr sz="1500">
              <a:latin typeface="Libre Franklin"/>
              <a:ea typeface="Libre Franklin"/>
              <a:cs typeface="Libre Franklin"/>
              <a:sym typeface="Libre Franklin"/>
            </a:endParaRPr>
          </a:p>
        </p:txBody>
      </p:sp>
      <p:sp>
        <p:nvSpPr>
          <p:cNvPr id="214" name="Google Shape;214;p31"/>
          <p:cNvSpPr txBox="1"/>
          <p:nvPr/>
        </p:nvSpPr>
        <p:spPr>
          <a:xfrm>
            <a:off x="3546825" y="5070725"/>
            <a:ext cx="4941900" cy="113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An Analysis of Heutagogical Practices through Mobile Device Usage in a Teacher Training Programme in Malawi</a:t>
            </a:r>
            <a:endParaRPr sz="1000"/>
          </a:p>
          <a:p>
            <a:pPr marL="0" lvl="0" indent="0" algn="l" rtl="0">
              <a:spcBef>
                <a:spcPts val="0"/>
              </a:spcBef>
              <a:spcAft>
                <a:spcPts val="0"/>
              </a:spcAft>
              <a:buNone/>
            </a:pPr>
            <a:r>
              <a:rPr lang="en-US" sz="1000"/>
              <a:t>Andrew Chimpololo, Journal of Learning for Development, </a:t>
            </a:r>
            <a:r>
              <a:rPr lang="en-US" sz="1000" u="sng">
                <a:solidFill>
                  <a:schemeClr val="hlink"/>
                </a:solidFill>
                <a:hlinkClick r:id="rId4"/>
              </a:rPr>
              <a:t>https://jl4d.org/index.php/ejl4d/article/view/391/485</a:t>
            </a:r>
            <a:r>
              <a:rPr lang="en-US" sz="1000"/>
              <a:t> </a:t>
            </a:r>
            <a:endParaRPr sz="100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sp>
        <p:nvSpPr>
          <p:cNvPr id="220" name="Google Shape;220;p32"/>
          <p:cNvSpPr txBox="1"/>
          <p:nvPr/>
        </p:nvSpPr>
        <p:spPr>
          <a:xfrm>
            <a:off x="629800" y="1929000"/>
            <a:ext cx="3668400" cy="22320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Active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Problem-based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Case studies</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Work-integrated learning</a:t>
            </a:r>
            <a:endParaRPr sz="2100">
              <a:latin typeface="Libre Franklin"/>
              <a:ea typeface="Libre Franklin"/>
              <a:cs typeface="Libre Franklin"/>
              <a:sym typeface="Libre Franklin"/>
            </a:endParaRPr>
          </a:p>
          <a:p>
            <a:pPr marL="457200" lvl="0" indent="-361950" algn="l" rtl="0">
              <a:spcBef>
                <a:spcPts val="0"/>
              </a:spcBef>
              <a:spcAft>
                <a:spcPts val="0"/>
              </a:spcAft>
              <a:buSzPts val="2100"/>
              <a:buFont typeface="Libre Franklin"/>
              <a:buChar char="●"/>
            </a:pPr>
            <a:r>
              <a:rPr lang="en-US" sz="2100">
                <a:latin typeface="Libre Franklin"/>
                <a:ea typeface="Libre Franklin"/>
                <a:cs typeface="Libre Franklin"/>
                <a:sym typeface="Libre Franklin"/>
              </a:rPr>
              <a:t>Design and creation</a:t>
            </a:r>
            <a:endParaRPr sz="2100">
              <a:latin typeface="Libre Franklin"/>
              <a:ea typeface="Libre Franklin"/>
              <a:cs typeface="Libre Franklin"/>
              <a:sym typeface="Libre Franklin"/>
            </a:endParaRPr>
          </a:p>
        </p:txBody>
      </p:sp>
      <p:sp>
        <p:nvSpPr>
          <p:cNvPr id="221" name="Google Shape;221;p32"/>
          <p:cNvSpPr txBox="1"/>
          <p:nvPr/>
        </p:nvSpPr>
        <p:spPr>
          <a:xfrm>
            <a:off x="5263850" y="2649450"/>
            <a:ext cx="3345000" cy="2036400"/>
          </a:xfrm>
          <a:prstGeom prst="rect">
            <a:avLst/>
          </a:prstGeom>
          <a:noFill/>
          <a:ln w="9525" cap="flat" cmpd="sng">
            <a:solidFill>
              <a:srgbClr val="38761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US" sz="2200">
                <a:solidFill>
                  <a:srgbClr val="38761D"/>
                </a:solidFill>
                <a:latin typeface="Libre Franklin"/>
                <a:ea typeface="Libre Franklin"/>
                <a:cs typeface="Libre Franklin"/>
                <a:sym typeface="Libre Franklin"/>
              </a:rPr>
              <a:t>Learning Supports</a:t>
            </a:r>
            <a:endParaRPr sz="2200">
              <a:solidFill>
                <a:srgbClr val="38761D"/>
              </a:solidFill>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Coaching and encouragement</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Methods, tools and models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Access to learning resources</a:t>
            </a:r>
            <a:endParaRPr sz="1600">
              <a:latin typeface="Libre Franklin"/>
              <a:ea typeface="Libre Franklin"/>
              <a:cs typeface="Libre Franklin"/>
              <a:sym typeface="Libre Franklin"/>
            </a:endParaRPr>
          </a:p>
          <a:p>
            <a:pPr marL="457200" lvl="0" indent="-330200" algn="l" rtl="0">
              <a:spcBef>
                <a:spcPts val="0"/>
              </a:spcBef>
              <a:spcAft>
                <a:spcPts val="0"/>
              </a:spcAft>
              <a:buSzPts val="1600"/>
              <a:buFont typeface="Libre Franklin"/>
              <a:buChar char="●"/>
            </a:pPr>
            <a:r>
              <a:rPr lang="en-US" sz="1600">
                <a:latin typeface="Libre Franklin"/>
                <a:ea typeface="Libre Franklin"/>
                <a:cs typeface="Libre Franklin"/>
                <a:sym typeface="Libre Franklin"/>
              </a:rPr>
              <a:t>Connection to community</a:t>
            </a:r>
            <a:endParaRPr sz="1600">
              <a:latin typeface="Libre Franklin"/>
              <a:ea typeface="Libre Franklin"/>
              <a:cs typeface="Libre Franklin"/>
              <a:sym typeface="Libre Franklin"/>
            </a:endParaRPr>
          </a:p>
        </p:txBody>
      </p:sp>
      <p:cxnSp>
        <p:nvCxnSpPr>
          <p:cNvPr id="222" name="Google Shape;222;p32"/>
          <p:cNvCxnSpPr>
            <a:endCxn id="220" idx="3"/>
          </p:cNvCxnSpPr>
          <p:nvPr/>
        </p:nvCxnSpPr>
        <p:spPr>
          <a:xfrm rot="10800000">
            <a:off x="4298200" y="3045000"/>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23" name="Google Shape;223;p32"/>
          <p:cNvSpPr txBox="1"/>
          <p:nvPr/>
        </p:nvSpPr>
        <p:spPr>
          <a:xfrm>
            <a:off x="3834875" y="5220500"/>
            <a:ext cx="41862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The effect of authentic project‐based learning on attitudes and career aspirations in STEM. Margaret E. Beier, et.al. </a:t>
            </a:r>
            <a:r>
              <a:rPr lang="en-US" u="sng">
                <a:solidFill>
                  <a:schemeClr val="hlink"/>
                </a:solidFill>
                <a:hlinkClick r:id="rId3"/>
              </a:rPr>
              <a:t>https://doi.org/10.1002/tea.21465</a:t>
            </a:r>
            <a:r>
              <a:rPr lang="en-US"/>
              <a:t> </a:t>
            </a:r>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Learning in Context</a:t>
            </a:r>
            <a:endParaRPr sz="3500" b="0">
              <a:latin typeface="Libre Franklin"/>
              <a:ea typeface="Libre Franklin"/>
              <a:cs typeface="Libre Franklin"/>
              <a:sym typeface="Libre Franklin"/>
            </a:endParaRPr>
          </a:p>
        </p:txBody>
      </p:sp>
      <p:pic>
        <p:nvPicPr>
          <p:cNvPr id="229" name="Google Shape;229;p33"/>
          <p:cNvPicPr preferRelativeResize="0"/>
          <p:nvPr/>
        </p:nvPicPr>
        <p:blipFill>
          <a:blip r:embed="rId3">
            <a:alphaModFix/>
          </a:blip>
          <a:stretch>
            <a:fillRect/>
          </a:stretch>
        </p:blipFill>
        <p:spPr>
          <a:xfrm>
            <a:off x="306400" y="1893725"/>
            <a:ext cx="3515923" cy="2431176"/>
          </a:xfrm>
          <a:prstGeom prst="rect">
            <a:avLst/>
          </a:prstGeom>
          <a:noFill/>
          <a:ln>
            <a:noFill/>
          </a:ln>
        </p:spPr>
      </p:pic>
      <p:pic>
        <p:nvPicPr>
          <p:cNvPr id="230" name="Google Shape;230;p33"/>
          <p:cNvPicPr preferRelativeResize="0"/>
          <p:nvPr/>
        </p:nvPicPr>
        <p:blipFill>
          <a:blip r:embed="rId4">
            <a:alphaModFix/>
          </a:blip>
          <a:stretch>
            <a:fillRect/>
          </a:stretch>
        </p:blipFill>
        <p:spPr>
          <a:xfrm>
            <a:off x="4788025" y="2928500"/>
            <a:ext cx="4092876" cy="2329524"/>
          </a:xfrm>
          <a:prstGeom prst="rect">
            <a:avLst/>
          </a:prstGeom>
          <a:noFill/>
          <a:ln>
            <a:noFill/>
          </a:ln>
        </p:spPr>
      </p:pic>
      <p:cxnSp>
        <p:nvCxnSpPr>
          <p:cNvPr id="231" name="Google Shape;231;p33"/>
          <p:cNvCxnSpPr/>
          <p:nvPr/>
        </p:nvCxnSpPr>
        <p:spPr>
          <a:xfrm rot="10800000">
            <a:off x="3822325" y="3282925"/>
            <a:ext cx="965700" cy="640200"/>
          </a:xfrm>
          <a:prstGeom prst="straightConnector1">
            <a:avLst/>
          </a:prstGeom>
          <a:noFill/>
          <a:ln w="76200" cap="flat" cmpd="sng">
            <a:solidFill>
              <a:srgbClr val="38761D"/>
            </a:solidFill>
            <a:prstDash val="solid"/>
            <a:round/>
            <a:headEnd type="none" w="med" len="med"/>
            <a:tailEnd type="triangle" w="med" len="med"/>
          </a:ln>
        </p:spPr>
      </p:cxnSp>
      <p:sp>
        <p:nvSpPr>
          <p:cNvPr id="232" name="Google Shape;232;p33"/>
          <p:cNvSpPr txBox="1"/>
          <p:nvPr/>
        </p:nvSpPr>
        <p:spPr>
          <a:xfrm>
            <a:off x="734300" y="4800600"/>
            <a:ext cx="3000000" cy="38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5"/>
              </a:rPr>
              <a:t>https://www.nomanssky.com/</a:t>
            </a:r>
            <a:r>
              <a:rPr lang="en-US"/>
              <a:t> </a:t>
            </a:r>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Gaming and Simulations</a:t>
            </a:r>
            <a:endParaRPr sz="3500" b="0">
              <a:latin typeface="Libre Franklin"/>
              <a:ea typeface="Libre Franklin"/>
              <a:cs typeface="Libre Franklin"/>
              <a:sym typeface="Libre Franklin"/>
            </a:endParaRPr>
          </a:p>
        </p:txBody>
      </p:sp>
      <p:pic>
        <p:nvPicPr>
          <p:cNvPr id="238" name="Google Shape;238;p34"/>
          <p:cNvPicPr preferRelativeResize="0"/>
          <p:nvPr/>
        </p:nvPicPr>
        <p:blipFill>
          <a:blip r:embed="rId3">
            <a:alphaModFix/>
          </a:blip>
          <a:stretch>
            <a:fillRect/>
          </a:stretch>
        </p:blipFill>
        <p:spPr>
          <a:xfrm>
            <a:off x="1674249" y="1767775"/>
            <a:ext cx="5795501" cy="3650301"/>
          </a:xfrm>
          <a:prstGeom prst="rect">
            <a:avLst/>
          </a:prstGeom>
          <a:noFill/>
          <a:ln>
            <a:noFill/>
          </a:ln>
        </p:spPr>
      </p:pic>
      <p:sp>
        <p:nvSpPr>
          <p:cNvPr id="239" name="Google Shape;239;p34"/>
          <p:cNvSpPr txBox="1"/>
          <p:nvPr/>
        </p:nvSpPr>
        <p:spPr>
          <a:xfrm>
            <a:off x="3402500" y="5348100"/>
            <a:ext cx="5248500" cy="163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t>Serious game in introductory psychology for professional awareness: Optimal learner control and authenticity. Hans Hummel, BERA Blog. </a:t>
            </a:r>
            <a:r>
              <a:rPr lang="en-US" sz="1200" u="sng">
                <a:solidFill>
                  <a:schemeClr val="hlink"/>
                </a:solidFill>
                <a:hlinkClick r:id="rId4"/>
              </a:rPr>
              <a:t>https://www.bera.ac.uk/blog/the-thin-line-between-gaming-and-learning</a:t>
            </a:r>
            <a:r>
              <a:rPr lang="en-US" sz="1200"/>
              <a:t> </a:t>
            </a:r>
            <a:endParaRPr sz="120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Agency</a:t>
            </a:r>
            <a:endParaRPr sz="3500" b="0">
              <a:latin typeface="Libre Franklin"/>
              <a:ea typeface="Libre Franklin"/>
              <a:cs typeface="Libre Franklin"/>
              <a:sym typeface="Libre Franklin"/>
            </a:endParaRPr>
          </a:p>
        </p:txBody>
      </p:sp>
      <p:pic>
        <p:nvPicPr>
          <p:cNvPr id="245" name="Google Shape;245;p35"/>
          <p:cNvPicPr preferRelativeResize="0"/>
          <p:nvPr/>
        </p:nvPicPr>
        <p:blipFill>
          <a:blip r:embed="rId3">
            <a:alphaModFix/>
          </a:blip>
          <a:stretch>
            <a:fillRect/>
          </a:stretch>
        </p:blipFill>
        <p:spPr>
          <a:xfrm>
            <a:off x="4452123" y="1990125"/>
            <a:ext cx="4267200" cy="2630301"/>
          </a:xfrm>
          <a:prstGeom prst="rect">
            <a:avLst/>
          </a:prstGeom>
          <a:noFill/>
          <a:ln w="9525" cap="flat" cmpd="sng">
            <a:solidFill>
              <a:srgbClr val="000000"/>
            </a:solidFill>
            <a:prstDash val="solid"/>
            <a:round/>
            <a:headEnd type="none" w="sm" len="sm"/>
            <a:tailEnd type="none" w="sm" len="sm"/>
          </a:ln>
        </p:spPr>
      </p:pic>
      <p:sp>
        <p:nvSpPr>
          <p:cNvPr id="246" name="Google Shape;246;p35"/>
          <p:cNvSpPr txBox="1"/>
          <p:nvPr/>
        </p:nvSpPr>
        <p:spPr>
          <a:xfrm>
            <a:off x="4572000" y="4716825"/>
            <a:ext cx="3000000" cy="134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Co-design of the “Challenges”: the design critique. Magali Fatome. </a:t>
            </a:r>
            <a:r>
              <a:rPr lang="en-US" u="sng">
                <a:solidFill>
                  <a:schemeClr val="hlink"/>
                </a:solidFill>
                <a:hlinkClick r:id="rId4"/>
              </a:rPr>
              <a:t>https://medium.com/planet4/co-design-of-the-challenges-the-design-critique-a096b46b3e13</a:t>
            </a:r>
            <a:r>
              <a:rPr lang="en-US"/>
              <a:t> </a:t>
            </a:r>
            <a:endParaRPr/>
          </a:p>
        </p:txBody>
      </p:sp>
      <p:pic>
        <p:nvPicPr>
          <p:cNvPr id="247" name="Google Shape;247;p35"/>
          <p:cNvPicPr preferRelativeResize="0"/>
          <p:nvPr/>
        </p:nvPicPr>
        <p:blipFill>
          <a:blip r:embed="rId5">
            <a:alphaModFix/>
          </a:blip>
          <a:stretch>
            <a:fillRect/>
          </a:stretch>
        </p:blipFill>
        <p:spPr>
          <a:xfrm>
            <a:off x="306350" y="1893725"/>
            <a:ext cx="4366551" cy="2183276"/>
          </a:xfrm>
          <a:prstGeom prst="rect">
            <a:avLst/>
          </a:prstGeom>
          <a:noFill/>
          <a:ln>
            <a:noFill/>
          </a:ln>
        </p:spPr>
      </p:pic>
      <p:sp>
        <p:nvSpPr>
          <p:cNvPr id="248" name="Google Shape;248;p35"/>
          <p:cNvSpPr txBox="1"/>
          <p:nvPr/>
        </p:nvSpPr>
        <p:spPr>
          <a:xfrm>
            <a:off x="895750" y="4156800"/>
            <a:ext cx="3000000" cy="152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CMSI executive director, Caty Borum Chattoo joins host Rev. Lennox Yearwood Jr., President &amp; Founder of Hip Hop Caucus,.  </a:t>
            </a:r>
            <a:r>
              <a:rPr lang="en-US" u="sng">
                <a:solidFill>
                  <a:schemeClr val="hlink"/>
                </a:solidFill>
                <a:hlinkClick r:id="rId6"/>
              </a:rPr>
              <a:t>https://mailchi.mp/american/july-2020?e=6eb0d07479</a:t>
            </a:r>
            <a:r>
              <a:rPr lang="en-US"/>
              <a:t> </a:t>
            </a:r>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sp>
        <p:nvSpPr>
          <p:cNvPr id="254" name="Google Shape;254;p36"/>
          <p:cNvSpPr txBox="1"/>
          <p:nvPr/>
        </p:nvSpPr>
        <p:spPr>
          <a:xfrm>
            <a:off x="734300" y="1795675"/>
            <a:ext cx="7531200" cy="3527100"/>
          </a:xfrm>
          <a:prstGeom prst="rect">
            <a:avLst/>
          </a:prstGeom>
          <a:noFill/>
          <a:ln>
            <a:noFill/>
          </a:ln>
        </p:spPr>
        <p:txBody>
          <a:bodyPr spcFirstLastPara="1" wrap="square" lIns="91425" tIns="91425" rIns="91425" bIns="91425" anchor="t" anchorCtr="0">
            <a:noAutofit/>
          </a:bodyPr>
          <a:lstStyle/>
          <a:p>
            <a:pPr marL="457200" lvl="0" indent="-355600" algn="l" rtl="0">
              <a:lnSpc>
                <a:spcPct val="90000"/>
              </a:lnSpc>
              <a:spcBef>
                <a:spcPts val="100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The major value proposition offered by top tier universities isn't knowledge. This is available anywhere.</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Nor is it even top-flight professors. Great teachers and researchers can be found in institutions large and small around the world.</a:t>
            </a:r>
            <a:endParaRPr sz="2000">
              <a:solidFill>
                <a:schemeClr val="dk1"/>
              </a:solidFill>
              <a:latin typeface="Libre Franklin"/>
              <a:ea typeface="Libre Franklin"/>
              <a:cs typeface="Libre Franklin"/>
              <a:sym typeface="Libre Franklin"/>
            </a:endParaRPr>
          </a:p>
          <a:p>
            <a:pPr marL="457200" lvl="0" indent="-355600" algn="l" rtl="0">
              <a:lnSpc>
                <a:spcPct val="90000"/>
              </a:lnSpc>
              <a:spcBef>
                <a:spcPts val="0"/>
              </a:spcBef>
              <a:spcAft>
                <a:spcPts val="0"/>
              </a:spcAft>
              <a:buClr>
                <a:schemeClr val="dk1"/>
              </a:buClr>
              <a:buSzPts val="2000"/>
              <a:buFont typeface="Libre Franklin"/>
              <a:buChar char="●"/>
            </a:pPr>
            <a:r>
              <a:rPr lang="en-US" sz="2000">
                <a:solidFill>
                  <a:schemeClr val="dk1"/>
                </a:solidFill>
                <a:latin typeface="Libre Franklin"/>
                <a:ea typeface="Libre Franklin"/>
                <a:cs typeface="Libre Franklin"/>
                <a:sym typeface="Libre Franklin"/>
              </a:rPr>
              <a:t>No, the value proposition is access to the network of contacts, influencers, and collaborators. Access to networks matters, and it's this gap that isn't addressed in education reform programs ignore, to the detriment of participants.</a:t>
            </a:r>
            <a:endParaRPr sz="2000">
              <a:solidFill>
                <a:schemeClr val="dk1"/>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Networks in Learning</a:t>
            </a:r>
            <a:endParaRPr sz="3500" b="0">
              <a:latin typeface="Libre Franklin"/>
              <a:ea typeface="Libre Franklin"/>
              <a:cs typeface="Libre Franklin"/>
              <a:sym typeface="Libre Franklin"/>
            </a:endParaRPr>
          </a:p>
        </p:txBody>
      </p:sp>
      <p:pic>
        <p:nvPicPr>
          <p:cNvPr id="260" name="Google Shape;260;p37"/>
          <p:cNvPicPr preferRelativeResize="0"/>
          <p:nvPr/>
        </p:nvPicPr>
        <p:blipFill>
          <a:blip r:embed="rId3">
            <a:alphaModFix/>
          </a:blip>
          <a:stretch>
            <a:fillRect/>
          </a:stretch>
        </p:blipFill>
        <p:spPr>
          <a:xfrm>
            <a:off x="855176" y="1807400"/>
            <a:ext cx="6606349" cy="3764550"/>
          </a:xfrm>
          <a:prstGeom prst="rect">
            <a:avLst/>
          </a:prstGeom>
          <a:noFill/>
          <a:ln>
            <a:noFill/>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 Learning Environments</a:t>
            </a:r>
            <a:endParaRPr sz="3500" b="0">
              <a:latin typeface="Libre Franklin"/>
              <a:ea typeface="Libre Franklin"/>
              <a:cs typeface="Libre Franklin"/>
              <a:sym typeface="Libre Franklin"/>
            </a:endParaRPr>
          </a:p>
        </p:txBody>
      </p:sp>
      <p:pic>
        <p:nvPicPr>
          <p:cNvPr id="266" name="Google Shape;266;p38"/>
          <p:cNvPicPr preferRelativeResize="0"/>
          <p:nvPr/>
        </p:nvPicPr>
        <p:blipFill>
          <a:blip r:embed="rId3">
            <a:alphaModFix/>
          </a:blip>
          <a:stretch>
            <a:fillRect/>
          </a:stretch>
        </p:blipFill>
        <p:spPr>
          <a:xfrm>
            <a:off x="818677" y="1787750"/>
            <a:ext cx="6474600" cy="3164750"/>
          </a:xfrm>
          <a:prstGeom prst="rect">
            <a:avLst/>
          </a:prstGeom>
          <a:noFill/>
          <a:ln>
            <a:noFill/>
          </a:ln>
        </p:spPr>
      </p:pic>
      <p:sp>
        <p:nvSpPr>
          <p:cNvPr id="267" name="Google Shape;267;p38"/>
          <p:cNvSpPr txBox="1"/>
          <p:nvPr/>
        </p:nvSpPr>
        <p:spPr>
          <a:xfrm>
            <a:off x="3402375" y="4734825"/>
            <a:ext cx="5094600" cy="1787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a:solidFill>
                  <a:schemeClr val="dk1"/>
                </a:solidFill>
                <a:latin typeface="Calibri"/>
                <a:ea typeface="Calibri"/>
                <a:cs typeface="Calibri"/>
                <a:sym typeface="Calibri"/>
              </a:rPr>
              <a:t>Martin Weller: "Open universities across the world have been operating large scale, open, equitable learning for decades." </a:t>
            </a:r>
            <a:r>
              <a:rPr lang="en-US" sz="1300" u="sng">
                <a:solidFill>
                  <a:schemeClr val="hlink"/>
                </a:solidFill>
                <a:latin typeface="Calibri"/>
                <a:ea typeface="Calibri"/>
                <a:cs typeface="Calibri"/>
                <a:sym typeface="Calibri"/>
                <a:hlinkClick r:id="rId4"/>
              </a:rPr>
              <a:t>My response</a:t>
            </a:r>
            <a:r>
              <a:rPr lang="en-US" sz="1300">
                <a:solidFill>
                  <a:schemeClr val="dk1"/>
                </a:solidFill>
                <a:latin typeface="Calibri"/>
                <a:ea typeface="Calibri"/>
                <a:cs typeface="Calibri"/>
                <a:sym typeface="Calibri"/>
              </a:rPr>
              <a:t>. I write, "</a:t>
            </a:r>
            <a:r>
              <a:rPr lang="en-US" sz="1300" i="1">
                <a:solidFill>
                  <a:schemeClr val="dk1"/>
                </a:solidFill>
                <a:latin typeface="Calibri"/>
                <a:ea typeface="Calibri"/>
                <a:cs typeface="Calibri"/>
                <a:sym typeface="Calibri"/>
              </a:rPr>
              <a:t>the cost of educational labour is what makes it so expensive</a:t>
            </a:r>
            <a:r>
              <a:rPr lang="en-US" sz="1300">
                <a:solidFill>
                  <a:schemeClr val="dk1"/>
                </a:solidFill>
                <a:latin typeface="Calibri"/>
                <a:ea typeface="Calibri"/>
                <a:cs typeface="Calibri"/>
                <a:sym typeface="Calibri"/>
              </a:rPr>
              <a:t>... (but) The connectivist approach is to do whatever can be done to help students perform this labour themselves." </a:t>
            </a:r>
            <a:r>
              <a:rPr lang="en-US" sz="1300" u="sng">
                <a:solidFill>
                  <a:schemeClr val="hlink"/>
                </a:solidFill>
                <a:latin typeface="Calibri"/>
                <a:ea typeface="Calibri"/>
                <a:cs typeface="Calibri"/>
                <a:sym typeface="Calibri"/>
                <a:hlinkClick r:id="rId5"/>
              </a:rPr>
              <a:t>https://www.downes.ca/post/69410</a:t>
            </a:r>
            <a:r>
              <a:rPr lang="en-US"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My Research Workflow</a:t>
            </a:r>
            <a:endParaRPr sz="3500" b="0">
              <a:latin typeface="Libre Franklin"/>
              <a:ea typeface="Libre Franklin"/>
              <a:cs typeface="Libre Franklin"/>
              <a:sym typeface="Libre Franklin"/>
            </a:endParaRPr>
          </a:p>
        </p:txBody>
      </p:sp>
      <p:pic>
        <p:nvPicPr>
          <p:cNvPr id="87" name="Google Shape;87;p12"/>
          <p:cNvPicPr preferRelativeResize="0"/>
          <p:nvPr/>
        </p:nvPicPr>
        <p:blipFill>
          <a:blip r:embed="rId3">
            <a:alphaModFix/>
          </a:blip>
          <a:stretch>
            <a:fillRect/>
          </a:stretch>
        </p:blipFill>
        <p:spPr>
          <a:xfrm>
            <a:off x="799175" y="1773125"/>
            <a:ext cx="7941024" cy="4232676"/>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9"/>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pic>
        <p:nvPicPr>
          <p:cNvPr id="273" name="Google Shape;273;p39"/>
          <p:cNvPicPr preferRelativeResize="0"/>
          <p:nvPr/>
        </p:nvPicPr>
        <p:blipFill>
          <a:blip r:embed="rId3">
            <a:alphaModFix/>
          </a:blip>
          <a:stretch>
            <a:fillRect/>
          </a:stretch>
        </p:blipFill>
        <p:spPr>
          <a:xfrm>
            <a:off x="2002800" y="2383575"/>
            <a:ext cx="4731350" cy="2728425"/>
          </a:xfrm>
          <a:prstGeom prst="rect">
            <a:avLst/>
          </a:prstGeom>
          <a:noFill/>
          <a:ln>
            <a:noFill/>
          </a:ln>
        </p:spPr>
      </p:pic>
      <p:sp>
        <p:nvSpPr>
          <p:cNvPr id="274" name="Google Shape;274;p39"/>
          <p:cNvSpPr txBox="1"/>
          <p:nvPr/>
        </p:nvSpPr>
        <p:spPr>
          <a:xfrm>
            <a:off x="2100775" y="1769175"/>
            <a:ext cx="60885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Gap-Based Assessment - What You Know </a:t>
            </a:r>
            <a:endParaRPr/>
          </a:p>
        </p:txBody>
      </p:sp>
      <p:sp>
        <p:nvSpPr>
          <p:cNvPr id="275" name="Google Shape;275;p39"/>
          <p:cNvSpPr txBox="1"/>
          <p:nvPr/>
        </p:nvSpPr>
        <p:spPr>
          <a:xfrm>
            <a:off x="3472400" y="5168000"/>
            <a:ext cx="4731300" cy="1064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Curtis, et.al. (2012). Development of evidence management and gap analysis tools for continuous improvement of engineering programs . American Society for Engineering Education. https://images.app.goo.gl/3XXtbRZ8KPxSHuRD8</a:t>
            </a:r>
            <a:endParaRPr sz="11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0"/>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1" name="Google Shape;281;p40"/>
          <p:cNvSpPr txBox="1"/>
          <p:nvPr/>
        </p:nvSpPr>
        <p:spPr>
          <a:xfrm>
            <a:off x="1663950" y="1769175"/>
            <a:ext cx="6525300" cy="6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Iterative Assessment - What You Can Do </a:t>
            </a:r>
            <a:endParaRPr/>
          </a:p>
        </p:txBody>
      </p:sp>
      <p:sp>
        <p:nvSpPr>
          <p:cNvPr id="282" name="Google Shape;282;p40"/>
          <p:cNvSpPr txBox="1"/>
          <p:nvPr/>
        </p:nvSpPr>
        <p:spPr>
          <a:xfrm>
            <a:off x="3724325" y="5489900"/>
            <a:ext cx="4086900" cy="546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a:solidFill>
                  <a:schemeClr val="dk1"/>
                </a:solidFill>
                <a:latin typeface="Calibri"/>
                <a:ea typeface="Calibri"/>
                <a:cs typeface="Calibri"/>
                <a:sym typeface="Calibri"/>
              </a:rPr>
              <a:t>Image: Jeff Patton. (2015). Common Agile Practice Isn’t for Startups. https://www.jpattonassociates.com/common-agile-isnt-for-startups/</a:t>
            </a: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endParaRPr sz="1100">
              <a:solidFill>
                <a:schemeClr val="dk1"/>
              </a:solidFill>
              <a:latin typeface="Calibri"/>
              <a:ea typeface="Calibri"/>
              <a:cs typeface="Calibri"/>
              <a:sym typeface="Calibri"/>
            </a:endParaRPr>
          </a:p>
        </p:txBody>
      </p:sp>
      <p:pic>
        <p:nvPicPr>
          <p:cNvPr id="283" name="Google Shape;283;p40"/>
          <p:cNvPicPr preferRelativeResize="0"/>
          <p:nvPr/>
        </p:nvPicPr>
        <p:blipFill>
          <a:blip r:embed="rId3">
            <a:alphaModFix/>
          </a:blip>
          <a:stretch>
            <a:fillRect/>
          </a:stretch>
        </p:blipFill>
        <p:spPr>
          <a:xfrm>
            <a:off x="1663950" y="2291050"/>
            <a:ext cx="5480149" cy="3198850"/>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1"/>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Evaluation and Assessment</a:t>
            </a:r>
            <a:endParaRPr sz="3500" b="0">
              <a:latin typeface="Libre Franklin"/>
              <a:ea typeface="Libre Franklin"/>
              <a:cs typeface="Libre Franklin"/>
              <a:sym typeface="Libre Franklin"/>
            </a:endParaRPr>
          </a:p>
        </p:txBody>
      </p:sp>
      <p:sp>
        <p:nvSpPr>
          <p:cNvPr id="289" name="Google Shape;289;p41"/>
          <p:cNvSpPr txBox="1"/>
          <p:nvPr/>
        </p:nvSpPr>
        <p:spPr>
          <a:xfrm>
            <a:off x="1093075" y="1769175"/>
            <a:ext cx="7683900" cy="612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2800">
                <a:solidFill>
                  <a:schemeClr val="dk1"/>
                </a:solidFill>
                <a:latin typeface="Calibri"/>
                <a:ea typeface="Calibri"/>
                <a:cs typeface="Calibri"/>
                <a:sym typeface="Calibri"/>
              </a:rPr>
              <a:t>Assessing a physicist:</a:t>
            </a:r>
            <a:endParaRPr sz="28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know a certain body of information</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a:solidFill>
                  <a:schemeClr val="dk1"/>
                </a:solidFill>
                <a:latin typeface="Calibri"/>
                <a:ea typeface="Calibri"/>
                <a:cs typeface="Calibri"/>
                <a:sym typeface="Calibri"/>
              </a:rPr>
              <a:t>vs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see the world the way a physicists does?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ask the same sorts of questions? Use words the same way?</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Do they accept the same sort of evidence to change their beliefs?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Can they do thing physicists can do?</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Have they actually done physics and shared the results?</a:t>
            </a:r>
            <a:endParaRPr sz="2000">
              <a:solidFill>
                <a:schemeClr val="dk1"/>
              </a:solidFill>
              <a:latin typeface="Calibri"/>
              <a:ea typeface="Calibri"/>
              <a:cs typeface="Calibri"/>
              <a:sym typeface="Calibri"/>
            </a:endParaRPr>
          </a:p>
          <a:p>
            <a:pPr marL="457200" lvl="0" indent="-355600" algn="l" rtl="0">
              <a:spcBef>
                <a:spcPts val="0"/>
              </a:spcBef>
              <a:spcAft>
                <a:spcPts val="0"/>
              </a:spcAft>
              <a:buClr>
                <a:schemeClr val="dk1"/>
              </a:buClr>
              <a:buSzPts val="2000"/>
              <a:buFont typeface="Calibri"/>
              <a:buChar char="●"/>
            </a:pPr>
            <a:r>
              <a:rPr lang="en-US" sz="2000">
                <a:solidFill>
                  <a:schemeClr val="dk1"/>
                </a:solidFill>
                <a:latin typeface="Calibri"/>
                <a:ea typeface="Calibri"/>
                <a:cs typeface="Calibri"/>
                <a:sym typeface="Calibri"/>
              </a:rPr>
              <a:t>Would other physicists recognize them as a physicist?</a:t>
            </a:r>
            <a:endParaRPr sz="20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solidFill>
                <a:schemeClr val="dk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Algorithmic Assessment</a:t>
            </a:r>
            <a:endParaRPr sz="3500" b="0">
              <a:latin typeface="Libre Franklin"/>
              <a:ea typeface="Libre Franklin"/>
              <a:cs typeface="Libre Franklin"/>
              <a:sym typeface="Libre Franklin"/>
            </a:endParaRPr>
          </a:p>
        </p:txBody>
      </p:sp>
      <p:pic>
        <p:nvPicPr>
          <p:cNvPr id="295" name="Google Shape;295;p42"/>
          <p:cNvPicPr preferRelativeResize="0"/>
          <p:nvPr/>
        </p:nvPicPr>
        <p:blipFill>
          <a:blip r:embed="rId3">
            <a:alphaModFix/>
          </a:blip>
          <a:stretch>
            <a:fillRect/>
          </a:stretch>
        </p:blipFill>
        <p:spPr>
          <a:xfrm>
            <a:off x="1750158" y="1893725"/>
            <a:ext cx="5012742" cy="3276601"/>
          </a:xfrm>
          <a:prstGeom prst="rect">
            <a:avLst/>
          </a:prstGeom>
          <a:noFill/>
          <a:ln>
            <a:noFill/>
          </a:ln>
        </p:spPr>
      </p:pic>
      <p:sp>
        <p:nvSpPr>
          <p:cNvPr id="296" name="Google Shape;296;p42"/>
          <p:cNvSpPr txBox="1"/>
          <p:nvPr/>
        </p:nvSpPr>
        <p:spPr>
          <a:xfrm>
            <a:off x="3668600" y="5324275"/>
            <a:ext cx="4689900" cy="78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000"/>
              <a:t>Mitigating Bias in Algorithmic Hiring: Evaluating Claims and Practices</a:t>
            </a:r>
            <a:endParaRPr sz="1000"/>
          </a:p>
          <a:p>
            <a:pPr marL="0" lvl="0" indent="0" algn="l" rtl="0">
              <a:spcBef>
                <a:spcPts val="0"/>
              </a:spcBef>
              <a:spcAft>
                <a:spcPts val="0"/>
              </a:spcAft>
              <a:buNone/>
            </a:pPr>
            <a:r>
              <a:rPr lang="en-US" sz="1000"/>
              <a:t>Manish Raghavan, Solon Barocas, Jon Kleinberg, Karen Levy, arXiv, Nov 23, 2019   </a:t>
            </a:r>
            <a:r>
              <a:rPr lang="en-US" sz="1000" u="sng">
                <a:solidFill>
                  <a:schemeClr val="hlink"/>
                </a:solidFill>
                <a:hlinkClick r:id="rId4"/>
              </a:rPr>
              <a:t>https://arxiv.org/pdf/1906.09208.pdf</a:t>
            </a:r>
            <a:r>
              <a:rPr lang="en-US" sz="1000"/>
              <a:t> </a:t>
            </a:r>
            <a:endParaRPr sz="100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Supporting Personal Learning Online</a:t>
            </a:r>
            <a:endParaRPr sz="3500" b="0">
              <a:latin typeface="Libre Franklin"/>
              <a:ea typeface="Libre Franklin"/>
              <a:cs typeface="Libre Franklin"/>
              <a:sym typeface="Libre Franklin"/>
            </a:endParaRPr>
          </a:p>
        </p:txBody>
      </p:sp>
      <p:pic>
        <p:nvPicPr>
          <p:cNvPr id="302" name="Google Shape;302;p43"/>
          <p:cNvPicPr preferRelativeResize="0"/>
          <p:nvPr/>
        </p:nvPicPr>
        <p:blipFill>
          <a:blip r:embed="rId3">
            <a:alphaModFix/>
          </a:blip>
          <a:stretch>
            <a:fillRect/>
          </a:stretch>
        </p:blipFill>
        <p:spPr>
          <a:xfrm>
            <a:off x="1870337" y="2126300"/>
            <a:ext cx="5644624" cy="3739551"/>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08" name="Google Shape;308;p44"/>
          <p:cNvPicPr preferRelativeResize="0"/>
          <p:nvPr/>
        </p:nvPicPr>
        <p:blipFill>
          <a:blip r:embed="rId3">
            <a:alphaModFix/>
          </a:blip>
          <a:stretch>
            <a:fillRect/>
          </a:stretch>
        </p:blipFill>
        <p:spPr>
          <a:xfrm>
            <a:off x="813150" y="1800824"/>
            <a:ext cx="7366675" cy="3604175"/>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45"/>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14" name="Google Shape;314;p45"/>
          <p:cNvPicPr preferRelativeResize="0"/>
          <p:nvPr/>
        </p:nvPicPr>
        <p:blipFill>
          <a:blip r:embed="rId3">
            <a:alphaModFix/>
          </a:blip>
          <a:stretch>
            <a:fillRect/>
          </a:stretch>
        </p:blipFill>
        <p:spPr>
          <a:xfrm>
            <a:off x="1009100" y="1822900"/>
            <a:ext cx="6360274" cy="34297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0" name="Google Shape;320;p46"/>
          <p:cNvPicPr preferRelativeResize="0"/>
          <p:nvPr/>
        </p:nvPicPr>
        <p:blipFill>
          <a:blip r:embed="rId3">
            <a:alphaModFix/>
          </a:blip>
          <a:stretch>
            <a:fillRect/>
          </a:stretch>
        </p:blipFill>
        <p:spPr>
          <a:xfrm>
            <a:off x="1638925" y="2184375"/>
            <a:ext cx="5570326" cy="3237275"/>
          </a:xfrm>
          <a:prstGeom prst="rect">
            <a:avLst/>
          </a:prstGeom>
          <a:noFill/>
          <a:ln>
            <a:noFill/>
          </a:ln>
        </p:spPr>
      </p:pic>
      <p:sp>
        <p:nvSpPr>
          <p:cNvPr id="321" name="Google Shape;321;p46"/>
          <p:cNvSpPr txBox="1"/>
          <p:nvPr/>
        </p:nvSpPr>
        <p:spPr>
          <a:xfrm>
            <a:off x="1343600" y="1721500"/>
            <a:ext cx="7097400" cy="60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800">
                <a:solidFill>
                  <a:schemeClr val="dk1"/>
                </a:solidFill>
                <a:latin typeface="Calibri"/>
                <a:ea typeface="Calibri"/>
                <a:cs typeface="Calibri"/>
                <a:sym typeface="Calibri"/>
              </a:rPr>
              <a:t>Community Learning Centres</a:t>
            </a:r>
            <a:endParaRPr/>
          </a:p>
        </p:txBody>
      </p:sp>
      <p:sp>
        <p:nvSpPr>
          <p:cNvPr id="322" name="Google Shape;322;p46"/>
          <p:cNvSpPr txBox="1"/>
          <p:nvPr/>
        </p:nvSpPr>
        <p:spPr>
          <a:xfrm>
            <a:off x="3900175" y="5421650"/>
            <a:ext cx="4204800" cy="1721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Image: Google Events</a:t>
            </a:r>
            <a:endParaRPr sz="1100" u="sng">
              <a:solidFill>
                <a:schemeClr val="dk1"/>
              </a:solidFill>
              <a:latin typeface="Calibri"/>
              <a:ea typeface="Calibri"/>
              <a:cs typeface="Calibri"/>
              <a:sym typeface="Calibri"/>
            </a:endParaRPr>
          </a:p>
          <a:p>
            <a:pPr marL="0" lvl="0" indent="0" algn="l" rtl="0">
              <a:lnSpc>
                <a:spcPct val="115000"/>
              </a:lnSpc>
              <a:spcBef>
                <a:spcPts val="0"/>
              </a:spcBef>
              <a:spcAft>
                <a:spcPts val="0"/>
              </a:spcAft>
              <a:buNone/>
            </a:pPr>
            <a:r>
              <a:rPr lang="en-US" sz="1100" u="sng">
                <a:solidFill>
                  <a:schemeClr val="dk1"/>
                </a:solidFill>
                <a:latin typeface="Calibri"/>
                <a:ea typeface="Calibri"/>
                <a:cs typeface="Calibri"/>
                <a:sym typeface="Calibri"/>
              </a:rPr>
              <a:t>https://www.google.com/search?client=firefox-b-d&amp;q=shopify+ottawa+meetups&amp;ibp=htl;events </a:t>
            </a:r>
            <a:endParaRPr sz="1100" u="sng">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7"/>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Online Host-Provider Framework</a:t>
            </a:r>
            <a:endParaRPr sz="3500" b="0">
              <a:latin typeface="Libre Franklin"/>
              <a:ea typeface="Libre Franklin"/>
              <a:cs typeface="Libre Franklin"/>
              <a:sym typeface="Libre Franklin"/>
            </a:endParaRPr>
          </a:p>
        </p:txBody>
      </p:sp>
      <p:pic>
        <p:nvPicPr>
          <p:cNvPr id="328" name="Google Shape;328;p47"/>
          <p:cNvPicPr preferRelativeResize="0"/>
          <p:nvPr/>
        </p:nvPicPr>
        <p:blipFill>
          <a:blip r:embed="rId3">
            <a:alphaModFix/>
          </a:blip>
          <a:stretch>
            <a:fillRect/>
          </a:stretch>
        </p:blipFill>
        <p:spPr>
          <a:xfrm>
            <a:off x="1638925" y="1893725"/>
            <a:ext cx="6278324" cy="3879351"/>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34" name="Google Shape;334;p48"/>
          <p:cNvPicPr preferRelativeResize="0"/>
          <p:nvPr/>
        </p:nvPicPr>
        <p:blipFill>
          <a:blip r:embed="rId3">
            <a:alphaModFix/>
          </a:blip>
          <a:stretch>
            <a:fillRect/>
          </a:stretch>
        </p:blipFill>
        <p:spPr>
          <a:xfrm>
            <a:off x="1206675" y="1718900"/>
            <a:ext cx="6632450" cy="37297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3"/>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Takeaways for this Webinar</a:t>
            </a:r>
            <a:endParaRPr sz="3500" b="0">
              <a:latin typeface="Libre Franklin"/>
              <a:ea typeface="Libre Franklin"/>
              <a:cs typeface="Libre Franklin"/>
              <a:sym typeface="Libre Franklin"/>
            </a:endParaRPr>
          </a:p>
        </p:txBody>
      </p:sp>
      <p:sp>
        <p:nvSpPr>
          <p:cNvPr id="93" name="Google Shape;93;p13"/>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000">
                <a:latin typeface="Libre Franklin"/>
                <a:ea typeface="Libre Franklin"/>
                <a:cs typeface="Libre Franklin"/>
                <a:sym typeface="Libre Franklin"/>
              </a:rPr>
              <a:t>In this webinar, you learn:</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The difference between ‘personalized learning’ and ‘personal learning’.</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Why personal learning is the preferred concept for student success.</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Key starting points for personal learning, objectives, learning processes and forms of evaluation that best suit personal learning.</a:t>
            </a: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Char char="●"/>
            </a:pPr>
            <a:r>
              <a:rPr lang="en-US" sz="2000">
                <a:latin typeface="Libre Franklin"/>
                <a:ea typeface="Libre Franklin"/>
                <a:cs typeface="Libre Franklin"/>
                <a:sym typeface="Libre Franklin"/>
              </a:rPr>
              <a:t>Strategies to implement personal learning in the form of support for remote teaching, online learning, and lifelong learning. </a:t>
            </a:r>
            <a:endParaRPr sz="20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9"/>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sp>
        <p:nvSpPr>
          <p:cNvPr id="340" name="Google Shape;340;p49"/>
          <p:cNvSpPr txBox="1"/>
          <p:nvPr/>
        </p:nvSpPr>
        <p:spPr>
          <a:xfrm>
            <a:off x="1091675" y="1823650"/>
            <a:ext cx="5725800" cy="1287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850">
                <a:solidFill>
                  <a:schemeClr val="dk1"/>
                </a:solidFill>
                <a:highlight>
                  <a:srgbClr val="FFFFFF"/>
                </a:highlight>
                <a:latin typeface="Libre Franklin"/>
                <a:ea typeface="Libre Franklin"/>
                <a:cs typeface="Libre Franklin"/>
                <a:sym typeface="Libre Franklin"/>
              </a:rPr>
              <a:t>Teaching from Home</a:t>
            </a: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endParaRPr sz="18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0"/>
              </a:spcAft>
              <a:buNone/>
            </a:pPr>
            <a:r>
              <a:rPr lang="en-US" sz="1350">
                <a:solidFill>
                  <a:schemeClr val="dk1"/>
                </a:solidFill>
                <a:highlight>
                  <a:srgbClr val="FFFFFF"/>
                </a:highlight>
                <a:latin typeface="Libre Franklin"/>
                <a:ea typeface="Libre Franklin"/>
                <a:cs typeface="Libre Franklin"/>
                <a:sym typeface="Libre Franklin"/>
              </a:rPr>
              <a:t>Creating an Online Community, Class or Conference - Quick Tech Guide - </a:t>
            </a:r>
            <a:r>
              <a:rPr lang="en-US" sz="1350" u="sng">
                <a:solidFill>
                  <a:schemeClr val="hlink"/>
                </a:solidFill>
                <a:highlight>
                  <a:srgbClr val="FFFFFF"/>
                </a:highlight>
                <a:latin typeface="Libre Franklin"/>
                <a:ea typeface="Libre Franklin"/>
                <a:cs typeface="Libre Franklin"/>
                <a:sym typeface="Libre Franklin"/>
                <a:hlinkClick r:id="rId3"/>
              </a:rPr>
              <a:t>http://bit.ly/quicktechguide</a:t>
            </a:r>
            <a:r>
              <a:rPr lang="en-US" sz="1350">
                <a:solidFill>
                  <a:schemeClr val="dk1"/>
                </a:solidFill>
                <a:highlight>
                  <a:srgbClr val="FFFFFF"/>
                </a:highlight>
                <a:latin typeface="Libre Franklin"/>
                <a:ea typeface="Libre Franklin"/>
                <a:cs typeface="Libre Franklin"/>
                <a:sym typeface="Libre Franklin"/>
              </a:rPr>
              <a:t> </a:t>
            </a:r>
            <a:endParaRPr sz="1350">
              <a:solidFill>
                <a:schemeClr val="dk1"/>
              </a:solidFill>
              <a:highlight>
                <a:srgbClr val="FFFFFF"/>
              </a:highlight>
              <a:latin typeface="Libre Franklin"/>
              <a:ea typeface="Libre Franklin"/>
              <a:cs typeface="Libre Franklin"/>
              <a:sym typeface="Libre Franklin"/>
            </a:endParaRPr>
          </a:p>
          <a:p>
            <a:pPr marL="0" lvl="0" indent="0" algn="l" rtl="0">
              <a:lnSpc>
                <a:spcPct val="115000"/>
              </a:lnSpc>
              <a:spcBef>
                <a:spcPts val="1000"/>
              </a:spcBef>
              <a:spcAft>
                <a:spcPts val="1000"/>
              </a:spcAft>
              <a:buNone/>
            </a:pPr>
            <a:endParaRPr sz="1350">
              <a:solidFill>
                <a:schemeClr val="dk1"/>
              </a:solidFill>
              <a:highlight>
                <a:srgbClr val="FFFFFF"/>
              </a:highlight>
              <a:latin typeface="Roboto"/>
              <a:ea typeface="Roboto"/>
              <a:cs typeface="Roboto"/>
              <a:sym typeface="Roboto"/>
            </a:endParaRPr>
          </a:p>
        </p:txBody>
      </p:sp>
      <p:pic>
        <p:nvPicPr>
          <p:cNvPr id="341" name="Google Shape;341;p49"/>
          <p:cNvPicPr preferRelativeResize="0"/>
          <p:nvPr/>
        </p:nvPicPr>
        <p:blipFill>
          <a:blip r:embed="rId4">
            <a:alphaModFix/>
          </a:blip>
          <a:stretch>
            <a:fillRect/>
          </a:stretch>
        </p:blipFill>
        <p:spPr>
          <a:xfrm>
            <a:off x="1869738" y="2283925"/>
            <a:ext cx="5404525" cy="28427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50"/>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47" name="Google Shape;347;p50"/>
          <p:cNvPicPr preferRelativeResize="0"/>
          <p:nvPr/>
        </p:nvPicPr>
        <p:blipFill>
          <a:blip r:embed="rId3">
            <a:alphaModFix/>
          </a:blip>
          <a:stretch>
            <a:fillRect/>
          </a:stretch>
        </p:blipFill>
        <p:spPr>
          <a:xfrm>
            <a:off x="4032221" y="2075112"/>
            <a:ext cx="3874850" cy="2992575"/>
          </a:xfrm>
          <a:prstGeom prst="rect">
            <a:avLst/>
          </a:prstGeom>
          <a:noFill/>
          <a:ln>
            <a:noFill/>
          </a:ln>
        </p:spPr>
      </p:pic>
      <p:sp>
        <p:nvSpPr>
          <p:cNvPr id="348" name="Google Shape;348;p50"/>
          <p:cNvSpPr txBox="1"/>
          <p:nvPr/>
        </p:nvSpPr>
        <p:spPr>
          <a:xfrm>
            <a:off x="811750" y="2071400"/>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a:latin typeface="Libre Franklin"/>
                <a:ea typeface="Libre Franklin"/>
                <a:cs typeface="Libre Franklin"/>
                <a:sym typeface="Libre Franklin"/>
              </a:rPr>
              <a:t>Collaborative Tools</a:t>
            </a:r>
            <a:endParaRPr sz="21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a:p>
            <a:pPr marL="0" lvl="0" indent="0" algn="l" rtl="0">
              <a:spcBef>
                <a:spcPts val="0"/>
              </a:spcBef>
              <a:spcAft>
                <a:spcPts val="0"/>
              </a:spcAft>
              <a:buNone/>
            </a:pPr>
            <a:r>
              <a:rPr lang="en-US">
                <a:latin typeface="Libre Franklin"/>
                <a:ea typeface="Libre Franklin"/>
                <a:cs typeface="Libre Franklin"/>
                <a:sym typeface="Libre Franklin"/>
              </a:rPr>
              <a:t>For example, </a:t>
            </a:r>
            <a:r>
              <a:rPr lang="en-US" u="sng">
                <a:solidFill>
                  <a:schemeClr val="hlink"/>
                </a:solidFill>
                <a:latin typeface="Libre Franklin"/>
                <a:ea typeface="Libre Franklin"/>
                <a:cs typeface="Libre Franklin"/>
                <a:sym typeface="Libre Franklin"/>
                <a:hlinkClick r:id="rId4"/>
              </a:rPr>
              <a:t>Creately</a:t>
            </a:r>
            <a:r>
              <a:rPr lang="en-US">
                <a:solidFill>
                  <a:schemeClr val="dk1"/>
                </a:solidFill>
                <a:latin typeface="Libre Franklin"/>
                <a:ea typeface="Libre Franklin"/>
                <a:cs typeface="Libre Franklin"/>
                <a:sym typeface="Libre Franklin"/>
              </a:rPr>
              <a:t>, a web-based tool that allows users to collaboratively create designs using a common interface.</a:t>
            </a:r>
            <a:endParaRPr sz="1700">
              <a:latin typeface="Libre Franklin"/>
              <a:ea typeface="Libre Franklin"/>
              <a:cs typeface="Libre Franklin"/>
              <a:sym typeface="Libre Franklin"/>
            </a:endParaRPr>
          </a:p>
        </p:txBody>
      </p:sp>
      <p:sp>
        <p:nvSpPr>
          <p:cNvPr id="349" name="Google Shape;349;p50"/>
          <p:cNvSpPr txBox="1"/>
          <p:nvPr/>
        </p:nvSpPr>
        <p:spPr>
          <a:xfrm>
            <a:off x="5332450" y="5249050"/>
            <a:ext cx="3000000" cy="35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u="sng">
                <a:solidFill>
                  <a:schemeClr val="hlink"/>
                </a:solidFill>
                <a:hlinkClick r:id="rId4"/>
              </a:rPr>
              <a:t>https://creately.com/</a:t>
            </a:r>
            <a:r>
              <a:rPr lang="en-US"/>
              <a: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51"/>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55" name="Google Shape;355;p51"/>
          <p:cNvPicPr preferRelativeResize="0"/>
          <p:nvPr/>
        </p:nvPicPr>
        <p:blipFill>
          <a:blip r:embed="rId3">
            <a:alphaModFix/>
          </a:blip>
          <a:stretch>
            <a:fillRect/>
          </a:stretch>
        </p:blipFill>
        <p:spPr>
          <a:xfrm>
            <a:off x="918563" y="1893725"/>
            <a:ext cx="7548171" cy="32231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52"/>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1" name="Google Shape;361;p52"/>
          <p:cNvPicPr preferRelativeResize="0"/>
          <p:nvPr/>
        </p:nvPicPr>
        <p:blipFill>
          <a:blip r:embed="rId3">
            <a:alphaModFix/>
          </a:blip>
          <a:stretch>
            <a:fillRect/>
          </a:stretch>
        </p:blipFill>
        <p:spPr>
          <a:xfrm>
            <a:off x="2611425" y="1893725"/>
            <a:ext cx="5535724" cy="3451525"/>
          </a:xfrm>
          <a:prstGeom prst="rect">
            <a:avLst/>
          </a:prstGeom>
          <a:noFill/>
          <a:ln>
            <a:noFill/>
          </a:ln>
        </p:spPr>
      </p:pic>
      <p:sp>
        <p:nvSpPr>
          <p:cNvPr id="362" name="Google Shape;362;p52"/>
          <p:cNvSpPr txBox="1"/>
          <p:nvPr/>
        </p:nvSpPr>
        <p:spPr>
          <a:xfrm>
            <a:off x="3666950" y="5178475"/>
            <a:ext cx="4480200" cy="126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100"/>
              <a:t>Accessible Open Educational Resources and Librarian Involvement</a:t>
            </a:r>
            <a:endParaRPr sz="1100"/>
          </a:p>
          <a:p>
            <a:pPr marL="0" lvl="0" indent="0" algn="l" rtl="0">
              <a:spcBef>
                <a:spcPts val="0"/>
              </a:spcBef>
              <a:spcAft>
                <a:spcPts val="0"/>
              </a:spcAft>
              <a:buNone/>
            </a:pPr>
            <a:r>
              <a:rPr lang="en-US" sz="1100"/>
              <a:t>Silvana Temesio, International Journal of Open Educational Resources. </a:t>
            </a:r>
            <a:r>
              <a:rPr lang="en-US" sz="1100" u="sng">
                <a:solidFill>
                  <a:schemeClr val="hlink"/>
                </a:solidFill>
                <a:hlinkClick r:id="rId4"/>
              </a:rPr>
              <a:t>https://www.ijoer.org/accessible-open-educational-resources-and-librarian-involvement/</a:t>
            </a:r>
            <a:r>
              <a:rPr lang="en-US" sz="1100"/>
              <a:t> </a:t>
            </a:r>
            <a:endParaRPr sz="1100"/>
          </a:p>
        </p:txBody>
      </p:sp>
      <p:sp>
        <p:nvSpPr>
          <p:cNvPr id="363" name="Google Shape;363;p52"/>
          <p:cNvSpPr txBox="1"/>
          <p:nvPr/>
        </p:nvSpPr>
        <p:spPr>
          <a:xfrm>
            <a:off x="827150" y="2019600"/>
            <a:ext cx="2435400" cy="263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a:latin typeface="Libre Franklin"/>
                <a:ea typeface="Libre Franklin"/>
                <a:cs typeface="Libre Franklin"/>
                <a:sym typeface="Libre Franklin"/>
              </a:rPr>
              <a:t>OERs</a:t>
            </a:r>
            <a:endParaRPr sz="2500">
              <a:latin typeface="Libre Franklin"/>
              <a:ea typeface="Libre Franklin"/>
              <a:cs typeface="Libre Franklin"/>
              <a:sym typeface="Libre Franklin"/>
            </a:endParaRPr>
          </a:p>
          <a:p>
            <a:pPr marL="0" lvl="0" indent="0" algn="l" rtl="0">
              <a:spcBef>
                <a:spcPts val="0"/>
              </a:spcBef>
              <a:spcAft>
                <a:spcPts val="0"/>
              </a:spcAft>
              <a:buNone/>
            </a:pPr>
            <a:r>
              <a:rPr lang="en-US" sz="1500">
                <a:latin typeface="Libre Franklin"/>
                <a:ea typeface="Libre Franklin"/>
                <a:cs typeface="Libre Franklin"/>
                <a:sym typeface="Libre Franklin"/>
              </a:rPr>
              <a:t>Support for community  in the development, discovery, use and sharing of open educational resources</a:t>
            </a:r>
            <a:endParaRPr sz="1500">
              <a:latin typeface="Libre Franklin"/>
              <a:ea typeface="Libre Franklin"/>
              <a:cs typeface="Libre Franklin"/>
              <a:sym typeface="Libre Franklin"/>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53"/>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Education Providers...</a:t>
            </a:r>
            <a:endParaRPr sz="3500" b="0">
              <a:latin typeface="Libre Franklin"/>
              <a:ea typeface="Libre Franklin"/>
              <a:cs typeface="Libre Franklin"/>
              <a:sym typeface="Libre Franklin"/>
            </a:endParaRPr>
          </a:p>
        </p:txBody>
      </p:sp>
      <p:pic>
        <p:nvPicPr>
          <p:cNvPr id="369" name="Google Shape;369;p53"/>
          <p:cNvPicPr preferRelativeResize="0"/>
          <p:nvPr/>
        </p:nvPicPr>
        <p:blipFill>
          <a:blip r:embed="rId3">
            <a:alphaModFix/>
          </a:blip>
          <a:stretch>
            <a:fillRect/>
          </a:stretch>
        </p:blipFill>
        <p:spPr>
          <a:xfrm>
            <a:off x="1428976" y="1893725"/>
            <a:ext cx="6034575" cy="3391426"/>
          </a:xfrm>
          <a:prstGeom prst="rect">
            <a:avLst/>
          </a:prstGeom>
          <a:noFill/>
          <a:ln>
            <a:noFill/>
          </a:ln>
        </p:spPr>
      </p:pic>
      <p:sp>
        <p:nvSpPr>
          <p:cNvPr id="370" name="Google Shape;370;p53"/>
          <p:cNvSpPr txBox="1"/>
          <p:nvPr/>
        </p:nvSpPr>
        <p:spPr>
          <a:xfrm>
            <a:off x="3641275" y="5080525"/>
            <a:ext cx="4925700" cy="131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Doug Belshaw - </a:t>
            </a:r>
            <a:r>
              <a:rPr lang="en-US" u="sng">
                <a:solidFill>
                  <a:schemeClr val="hlink"/>
                </a:solidFill>
                <a:hlinkClick r:id="rId4"/>
              </a:rPr>
              <a:t>https://blog.weareopen.coop/howto-create-an-architecture-of-participation-for-your-open-source-project-a38386c69fa5</a:t>
            </a:r>
            <a:r>
              <a:rPr lang="en-US"/>
              <a:t>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54"/>
          <p:cNvSpPr txBox="1">
            <a:spLocks noGrp="1"/>
          </p:cNvSpPr>
          <p:nvPr>
            <p:ph type="title"/>
          </p:nvPr>
        </p:nvSpPr>
        <p:spPr>
          <a:xfrm>
            <a:off x="734300" y="1104125"/>
            <a:ext cx="79167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Stephen Downes</a:t>
            </a:r>
            <a:endParaRPr sz="3500" b="0">
              <a:latin typeface="Libre Franklin"/>
              <a:ea typeface="Libre Franklin"/>
              <a:cs typeface="Libre Franklin"/>
              <a:sym typeface="Libre Franklin"/>
            </a:endParaRPr>
          </a:p>
        </p:txBody>
      </p:sp>
      <p:pic>
        <p:nvPicPr>
          <p:cNvPr id="376" name="Google Shape;376;p54"/>
          <p:cNvPicPr preferRelativeResize="0"/>
          <p:nvPr/>
        </p:nvPicPr>
        <p:blipFill>
          <a:blip r:embed="rId3">
            <a:alphaModFix/>
          </a:blip>
          <a:stretch>
            <a:fillRect/>
          </a:stretch>
        </p:blipFill>
        <p:spPr>
          <a:xfrm>
            <a:off x="4572000" y="2088125"/>
            <a:ext cx="3086100" cy="2933700"/>
          </a:xfrm>
          <a:prstGeom prst="rect">
            <a:avLst/>
          </a:prstGeom>
          <a:noFill/>
          <a:ln>
            <a:noFill/>
          </a:ln>
        </p:spPr>
      </p:pic>
      <p:sp>
        <p:nvSpPr>
          <p:cNvPr id="377" name="Google Shape;377;p54"/>
          <p:cNvSpPr txBox="1"/>
          <p:nvPr/>
        </p:nvSpPr>
        <p:spPr>
          <a:xfrm>
            <a:off x="911125" y="2271550"/>
            <a:ext cx="2785200" cy="51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u="sng">
                <a:solidFill>
                  <a:schemeClr val="hlink"/>
                </a:solidFill>
                <a:latin typeface="Libre Franklin"/>
                <a:ea typeface="Libre Franklin"/>
                <a:cs typeface="Libre Franklin"/>
                <a:sym typeface="Libre Franklin"/>
                <a:hlinkClick r:id="rId4"/>
              </a:rPr>
              <a:t>https://www.downes.ca</a:t>
            </a:r>
            <a:endParaRPr sz="1800">
              <a:latin typeface="Libre Franklin"/>
              <a:ea typeface="Libre Franklin"/>
              <a:cs typeface="Libre Franklin"/>
              <a:sym typeface="Libre Franklin"/>
            </a:endParaRPr>
          </a:p>
          <a:p>
            <a:pPr marL="0" lvl="0" indent="0" algn="l" rtl="0">
              <a:spcBef>
                <a:spcPts val="0"/>
              </a:spcBef>
              <a:spcAft>
                <a:spcPts val="0"/>
              </a:spcAft>
              <a:buNone/>
            </a:pPr>
            <a:endParaRPr>
              <a:latin typeface="Libre Franklin"/>
              <a:ea typeface="Libre Franklin"/>
              <a:cs typeface="Libre Franklin"/>
              <a:sym typeface="Libre Frankli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4"/>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Topics for Discussion</a:t>
            </a:r>
            <a:endParaRPr sz="3500" b="0">
              <a:latin typeface="Libre Franklin"/>
              <a:ea typeface="Libre Franklin"/>
              <a:cs typeface="Libre Franklin"/>
              <a:sym typeface="Libre Franklin"/>
            </a:endParaRPr>
          </a:p>
        </p:txBody>
      </p:sp>
      <p:sp>
        <p:nvSpPr>
          <p:cNvPr id="99" name="Google Shape;99;p14"/>
          <p:cNvSpPr txBox="1"/>
          <p:nvPr/>
        </p:nvSpPr>
        <p:spPr>
          <a:xfrm>
            <a:off x="734300" y="1963625"/>
            <a:ext cx="7347900" cy="27012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SzPts val="2000"/>
              <a:buFont typeface="Libre Franklin"/>
              <a:buAutoNum type="arabicPeriod"/>
            </a:pPr>
            <a:r>
              <a:rPr lang="en-US" sz="2000">
                <a:latin typeface="Libre Franklin"/>
                <a:ea typeface="Libre Franklin"/>
                <a:cs typeface="Libre Franklin"/>
                <a:sym typeface="Libre Franklin"/>
              </a:rPr>
              <a:t>What is personal learning?</a:t>
            </a:r>
            <a:endParaRPr sz="2000">
              <a:latin typeface="Libre Franklin"/>
              <a:ea typeface="Libre Franklin"/>
              <a:cs typeface="Libre Franklin"/>
              <a:sym typeface="Libre Franklin"/>
            </a:endParaRPr>
          </a:p>
          <a:p>
            <a:pPr marL="0" lvl="0" indent="0" algn="l" rtl="0">
              <a:spcBef>
                <a:spcPts val="0"/>
              </a:spcBef>
              <a:spcAft>
                <a:spcPts val="0"/>
              </a:spcAft>
              <a:buNone/>
            </a:pP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US" sz="2000">
                <a:latin typeface="Libre Franklin"/>
                <a:ea typeface="Libre Franklin"/>
                <a:cs typeface="Libre Franklin"/>
                <a:sym typeface="Libre Franklin"/>
              </a:rPr>
              <a:t>Personal learning starting points</a:t>
            </a:r>
            <a:endParaRPr sz="2000">
              <a:latin typeface="Libre Franklin"/>
              <a:ea typeface="Libre Franklin"/>
              <a:cs typeface="Libre Franklin"/>
              <a:sym typeface="Libre Franklin"/>
            </a:endParaRPr>
          </a:p>
          <a:p>
            <a:pPr marL="0" lvl="0" indent="0" algn="l" rtl="0">
              <a:spcBef>
                <a:spcPts val="0"/>
              </a:spcBef>
              <a:spcAft>
                <a:spcPts val="0"/>
              </a:spcAft>
              <a:buNone/>
            </a:pPr>
            <a:endParaRPr sz="2000">
              <a:latin typeface="Libre Franklin"/>
              <a:ea typeface="Libre Franklin"/>
              <a:cs typeface="Libre Franklin"/>
              <a:sym typeface="Libre Franklin"/>
            </a:endParaRPr>
          </a:p>
          <a:p>
            <a:pPr marL="457200" lvl="0" indent="-355600" algn="l" rtl="0">
              <a:spcBef>
                <a:spcPts val="0"/>
              </a:spcBef>
              <a:spcAft>
                <a:spcPts val="0"/>
              </a:spcAft>
              <a:buSzPts val="2000"/>
              <a:buFont typeface="Libre Franklin"/>
              <a:buAutoNum type="arabicPeriod"/>
            </a:pPr>
            <a:r>
              <a:rPr lang="en-US" sz="2000">
                <a:latin typeface="Libre Franklin"/>
                <a:ea typeface="Libre Franklin"/>
                <a:cs typeface="Libre Franklin"/>
                <a:sym typeface="Libre Franklin"/>
              </a:rPr>
              <a:t>Supporting personal learning online</a:t>
            </a:r>
            <a:endParaRPr sz="2000">
              <a:latin typeface="Libre Franklin"/>
              <a:ea typeface="Libre Franklin"/>
              <a:cs typeface="Libre Franklin"/>
              <a:sym typeface="Libre Franklin"/>
            </a:endParaRPr>
          </a:p>
          <a:p>
            <a:pPr marL="0" lvl="0" indent="0" algn="l" rtl="0">
              <a:spcBef>
                <a:spcPts val="0"/>
              </a:spcBef>
              <a:spcAft>
                <a:spcPts val="0"/>
              </a:spcAft>
              <a:buNone/>
            </a:pPr>
            <a:endParaRPr sz="2000">
              <a:latin typeface="Libre Franklin"/>
              <a:ea typeface="Libre Franklin"/>
              <a:cs typeface="Libre Franklin"/>
              <a:sym typeface="Libre Franklin"/>
            </a:endParaRPr>
          </a:p>
          <a:p>
            <a:pPr marL="0" lvl="0" indent="0" algn="l" rtl="0">
              <a:spcBef>
                <a:spcPts val="0"/>
              </a:spcBef>
              <a:spcAft>
                <a:spcPts val="0"/>
              </a:spcAft>
              <a:buNone/>
            </a:pPr>
            <a:r>
              <a:rPr lang="en-US" sz="2000">
                <a:latin typeface="Libre Franklin"/>
                <a:ea typeface="Libre Franklin"/>
                <a:cs typeface="Libre Franklin"/>
                <a:sym typeface="Libre Franklin"/>
              </a:rPr>
              <a:t>These slides will be available at: </a:t>
            </a:r>
            <a:r>
              <a:rPr lang="en-US" sz="2000" u="sng">
                <a:solidFill>
                  <a:schemeClr val="hlink"/>
                </a:solidFill>
                <a:latin typeface="Libre Franklin"/>
                <a:ea typeface="Libre Franklin"/>
                <a:cs typeface="Libre Franklin"/>
                <a:sym typeface="Libre Franklin"/>
                <a:hlinkClick r:id="rId3"/>
              </a:rPr>
              <a:t>https://www.downes.ca/presentation/524</a:t>
            </a:r>
            <a:endParaRPr sz="2000">
              <a:latin typeface="Libre Franklin"/>
              <a:ea typeface="Libre Franklin"/>
              <a:cs typeface="Libre Franklin"/>
              <a:sym typeface="Libre Franklin"/>
            </a:endParaRPr>
          </a:p>
          <a:p>
            <a:pPr marL="0" lvl="0" indent="0" algn="l" rtl="0">
              <a:spcBef>
                <a:spcPts val="0"/>
              </a:spcBef>
              <a:spcAft>
                <a:spcPts val="0"/>
              </a:spcAft>
              <a:buNone/>
            </a:pPr>
            <a:endParaRPr sz="2000">
              <a:latin typeface="Libre Franklin"/>
              <a:ea typeface="Libre Franklin"/>
              <a:cs typeface="Libre Franklin"/>
              <a:sym typeface="Libre Franklin"/>
            </a:endParaRPr>
          </a:p>
          <a:p>
            <a:pPr marL="0" lvl="0" indent="0" algn="l" rtl="0">
              <a:spcBef>
                <a:spcPts val="0"/>
              </a:spcBef>
              <a:spcAft>
                <a:spcPts val="0"/>
              </a:spcAft>
              <a:buNone/>
            </a:pPr>
            <a:r>
              <a:rPr lang="en-US" sz="1500">
                <a:latin typeface="Libre Franklin"/>
                <a:ea typeface="Libre Franklin"/>
                <a:cs typeface="Libre Franklin"/>
                <a:sym typeface="Libre Franklin"/>
              </a:rPr>
              <a:t>Silhouette Images via Gordon Johnson </a:t>
            </a:r>
            <a:r>
              <a:rPr lang="en-US" sz="1500" u="sng">
                <a:solidFill>
                  <a:schemeClr val="hlink"/>
                </a:solidFill>
                <a:latin typeface="Libre Franklin"/>
                <a:ea typeface="Libre Franklin"/>
                <a:cs typeface="Libre Franklin"/>
                <a:sym typeface="Libre Franklin"/>
                <a:hlinkClick r:id="rId4"/>
              </a:rPr>
              <a:t>https://pixabay.com/users/gdj-1086657/</a:t>
            </a:r>
            <a:r>
              <a:rPr lang="en-US" sz="1500">
                <a:latin typeface="Libre Franklin"/>
                <a:ea typeface="Libre Franklin"/>
                <a:cs typeface="Libre Franklin"/>
                <a:sym typeface="Libre Franklin"/>
              </a:rPr>
              <a:t>  </a:t>
            </a:r>
            <a:endParaRPr sz="1500">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What Is Personal Learning?</a:t>
            </a:r>
            <a:endParaRPr sz="3500" b="0">
              <a:latin typeface="Libre Franklin"/>
              <a:ea typeface="Libre Franklin"/>
              <a:cs typeface="Libre Franklin"/>
              <a:sym typeface="Libre Franklin"/>
            </a:endParaRPr>
          </a:p>
        </p:txBody>
      </p:sp>
      <p:pic>
        <p:nvPicPr>
          <p:cNvPr id="105" name="Google Shape;105;p15"/>
          <p:cNvPicPr preferRelativeResize="0"/>
          <p:nvPr/>
        </p:nvPicPr>
        <p:blipFill>
          <a:blip r:embed="rId3">
            <a:alphaModFix/>
          </a:blip>
          <a:stretch>
            <a:fillRect/>
          </a:stretch>
        </p:blipFill>
        <p:spPr>
          <a:xfrm>
            <a:off x="1420575" y="2253325"/>
            <a:ext cx="6073450" cy="3036725"/>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16"/>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009944"/>
              </a:buClr>
              <a:buSzPts val="4400"/>
              <a:buFont typeface="Libre Franklin Medium"/>
              <a:buNone/>
            </a:pPr>
            <a:r>
              <a:rPr lang="en-US" sz="3500" b="0">
                <a:latin typeface="Libre Franklin"/>
                <a:ea typeface="Libre Franklin"/>
                <a:cs typeface="Libre Franklin"/>
                <a:sym typeface="Libre Franklin"/>
              </a:rPr>
              <a:t>Personalized Learning</a:t>
            </a:r>
            <a:endParaRPr sz="3500" b="0">
              <a:latin typeface="Libre Franklin"/>
              <a:ea typeface="Libre Franklin"/>
              <a:cs typeface="Libre Franklin"/>
              <a:sym typeface="Libre Franklin"/>
            </a:endParaRPr>
          </a:p>
        </p:txBody>
      </p:sp>
      <p:pic>
        <p:nvPicPr>
          <p:cNvPr id="111" name="Google Shape;111;p16"/>
          <p:cNvPicPr preferRelativeResize="0"/>
          <p:nvPr/>
        </p:nvPicPr>
        <p:blipFill>
          <a:blip r:embed="rId3">
            <a:alphaModFix/>
          </a:blip>
          <a:stretch>
            <a:fillRect/>
          </a:stretch>
        </p:blipFill>
        <p:spPr>
          <a:xfrm>
            <a:off x="1526950" y="1780200"/>
            <a:ext cx="5990249" cy="3240525"/>
          </a:xfrm>
          <a:prstGeom prst="rect">
            <a:avLst/>
          </a:prstGeom>
          <a:noFill/>
          <a:ln>
            <a:noFill/>
          </a:ln>
        </p:spPr>
      </p:pic>
      <p:sp>
        <p:nvSpPr>
          <p:cNvPr id="112" name="Google Shape;112;p16"/>
          <p:cNvSpPr txBox="1"/>
          <p:nvPr/>
        </p:nvSpPr>
        <p:spPr>
          <a:xfrm>
            <a:off x="4391250" y="4814575"/>
            <a:ext cx="3000000" cy="1152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i="1">
                <a:solidFill>
                  <a:schemeClr val="dk1"/>
                </a:solidFill>
              </a:rPr>
              <a:t>Image: Jie Lu, 2004. Framework for personalized learning recommender system. P. 376</a:t>
            </a:r>
            <a:endParaRPr sz="1200" i="1">
              <a:solidFill>
                <a:schemeClr val="dk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7"/>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500" b="0">
                <a:latin typeface="Libre Franklin"/>
                <a:ea typeface="Libre Franklin"/>
                <a:cs typeface="Libre Franklin"/>
                <a:sym typeface="Libre Franklin"/>
              </a:rPr>
              <a:t>Learning Path Recommendation</a:t>
            </a:r>
            <a:endParaRPr sz="3500" b="0">
              <a:latin typeface="Libre Franklin"/>
              <a:ea typeface="Libre Franklin"/>
              <a:cs typeface="Libre Franklin"/>
              <a:sym typeface="Libre Franklin"/>
            </a:endParaRPr>
          </a:p>
        </p:txBody>
      </p:sp>
      <p:pic>
        <p:nvPicPr>
          <p:cNvPr id="118" name="Google Shape;118;p17"/>
          <p:cNvPicPr preferRelativeResize="0"/>
          <p:nvPr/>
        </p:nvPicPr>
        <p:blipFill>
          <a:blip r:embed="rId3">
            <a:alphaModFix/>
          </a:blip>
          <a:stretch>
            <a:fillRect/>
          </a:stretch>
        </p:blipFill>
        <p:spPr>
          <a:xfrm>
            <a:off x="1694900" y="1780225"/>
            <a:ext cx="5010549" cy="3751525"/>
          </a:xfrm>
          <a:prstGeom prst="rect">
            <a:avLst/>
          </a:prstGeom>
          <a:noFill/>
          <a:ln>
            <a:noFill/>
          </a:ln>
        </p:spPr>
      </p:pic>
      <p:sp>
        <p:nvSpPr>
          <p:cNvPr id="119" name="Google Shape;119;p17"/>
          <p:cNvSpPr txBox="1"/>
          <p:nvPr/>
        </p:nvSpPr>
        <p:spPr>
          <a:xfrm>
            <a:off x="4408700" y="5262475"/>
            <a:ext cx="3000000" cy="1104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300" i="1">
                <a:solidFill>
                  <a:schemeClr val="dk1"/>
                </a:solidFill>
              </a:rPr>
              <a:t>Image: Bitnine Global, Inc. (2019). Personalized learning path recommendation.</a:t>
            </a:r>
            <a:endParaRPr sz="1300" i="1">
              <a:solidFill>
                <a:schemeClr val="dk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18"/>
          <p:cNvSpPr txBox="1">
            <a:spLocks noGrp="1"/>
          </p:cNvSpPr>
          <p:nvPr>
            <p:ph type="title"/>
          </p:nvPr>
        </p:nvSpPr>
        <p:spPr>
          <a:xfrm>
            <a:off x="734300" y="1104125"/>
            <a:ext cx="7624200" cy="7896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1100"/>
              <a:buFont typeface="Arial"/>
              <a:buNone/>
            </a:pPr>
            <a:r>
              <a:rPr lang="en-US" sz="3500" b="0">
                <a:latin typeface="Libre Franklin"/>
                <a:ea typeface="Libre Franklin"/>
                <a:cs typeface="Libre Franklin"/>
                <a:sym typeface="Libre Franklin"/>
              </a:rPr>
              <a:t>Criticisms of Personalized Learning</a:t>
            </a:r>
            <a:endParaRPr sz="3500" b="0">
              <a:latin typeface="Libre Franklin"/>
              <a:ea typeface="Libre Franklin"/>
              <a:cs typeface="Libre Franklin"/>
              <a:sym typeface="Libre Franklin"/>
            </a:endParaRPr>
          </a:p>
        </p:txBody>
      </p:sp>
      <p:sp>
        <p:nvSpPr>
          <p:cNvPr id="125" name="Google Shape;125;p18"/>
          <p:cNvSpPr txBox="1"/>
          <p:nvPr/>
        </p:nvSpPr>
        <p:spPr>
          <a:xfrm>
            <a:off x="813175" y="1893725"/>
            <a:ext cx="7431600" cy="3191100"/>
          </a:xfrm>
          <a:prstGeom prst="rect">
            <a:avLst/>
          </a:prstGeom>
          <a:noFill/>
          <a:ln>
            <a:noFill/>
          </a:ln>
        </p:spPr>
        <p:txBody>
          <a:bodyPr spcFirstLastPara="1" wrap="square" lIns="91425" tIns="91425" rIns="91425" bIns="91425" anchor="t" anchorCtr="0">
            <a:noAutofit/>
          </a:bodyPr>
          <a:lstStyle/>
          <a:p>
            <a:pPr marL="457200" lvl="0" indent="-381000" algn="l" rtl="0">
              <a:lnSpc>
                <a:spcPct val="90000"/>
              </a:lnSpc>
              <a:spcBef>
                <a:spcPts val="100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Personalized learning is ineffective</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Recommendations just aren’t very good</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It’s isolating and depersonalizing</a:t>
            </a:r>
            <a:endParaRPr sz="2400">
              <a:solidFill>
                <a:schemeClr val="dk1"/>
              </a:solidFill>
              <a:latin typeface="Libre Franklin"/>
              <a:ea typeface="Libre Franklin"/>
              <a:cs typeface="Libre Franklin"/>
              <a:sym typeface="Libre Franklin"/>
            </a:endParaRPr>
          </a:p>
          <a:p>
            <a:pPr marL="457200" lvl="0" indent="-381000" algn="l" rtl="0">
              <a:lnSpc>
                <a:spcPct val="90000"/>
              </a:lnSpc>
              <a:spcBef>
                <a:spcPts val="0"/>
              </a:spcBef>
              <a:spcAft>
                <a:spcPts val="0"/>
              </a:spcAft>
              <a:buClr>
                <a:schemeClr val="dk1"/>
              </a:buClr>
              <a:buSzPts val="2400"/>
              <a:buFont typeface="Libre Franklin"/>
              <a:buChar char="●"/>
            </a:pPr>
            <a:r>
              <a:rPr lang="en-US" sz="2400">
                <a:solidFill>
                  <a:schemeClr val="dk1"/>
                </a:solidFill>
                <a:latin typeface="Libre Franklin"/>
                <a:ea typeface="Libre Franklin"/>
                <a:cs typeface="Libre Franklin"/>
                <a:sym typeface="Libre Franklin"/>
              </a:rPr>
              <a:t>Personalized learning systems depend on surveillance and violates personal privacy</a:t>
            </a:r>
            <a:endParaRPr sz="2400">
              <a:solidFill>
                <a:schemeClr val="dk1"/>
              </a:solidFill>
              <a:latin typeface="Libre Franklin"/>
              <a:ea typeface="Libre Franklin"/>
              <a:cs typeface="Libre Franklin"/>
              <a:sym typeface="Libre Franklin"/>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1314</Words>
  <Application>Microsoft Office PowerPoint</Application>
  <PresentationFormat>On-screen Show (4:3)</PresentationFormat>
  <Paragraphs>152</Paragraphs>
  <Slides>45</Slides>
  <Notes>45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45</vt:i4>
      </vt:variant>
    </vt:vector>
  </HeadingPairs>
  <TitlesOfParts>
    <vt:vector size="51" baseType="lpstr">
      <vt:lpstr>Libre Franklin Medium</vt:lpstr>
      <vt:lpstr>Roboto</vt:lpstr>
      <vt:lpstr>Arial</vt:lpstr>
      <vt:lpstr>Calibri</vt:lpstr>
      <vt:lpstr>Libre Franklin</vt:lpstr>
      <vt:lpstr>Office Theme</vt:lpstr>
      <vt:lpstr>How to Help Students Succeed by Taking Ownership of Their Learning Online Through Personal Learning</vt:lpstr>
      <vt:lpstr>Three Decades of Enquiry</vt:lpstr>
      <vt:lpstr>My Research Workflow</vt:lpstr>
      <vt:lpstr>Takeaways for this Webinar</vt:lpstr>
      <vt:lpstr>Topics for Discussion</vt:lpstr>
      <vt:lpstr>What Is Personal Learning?</vt:lpstr>
      <vt:lpstr>Personalized Learning</vt:lpstr>
      <vt:lpstr>Learning Path Recommendation</vt:lpstr>
      <vt:lpstr>Criticisms of Personalized Learning</vt:lpstr>
      <vt:lpstr>Two Approaches</vt:lpstr>
      <vt:lpstr>Two Approaches</vt:lpstr>
      <vt:lpstr>Two Approaches</vt:lpstr>
      <vt:lpstr>     Library                        Environment</vt:lpstr>
      <vt:lpstr>     Personalized          Personal</vt:lpstr>
      <vt:lpstr>Self-Directed Learning</vt:lpstr>
      <vt:lpstr>Personal Learning Starting Points</vt:lpstr>
      <vt:lpstr>Items to Consider</vt:lpstr>
      <vt:lpstr>Learning Objectives</vt:lpstr>
      <vt:lpstr>Objectives for Learners</vt:lpstr>
      <vt:lpstr>Objectives for Institutions</vt:lpstr>
      <vt:lpstr>Learning Processes</vt:lpstr>
      <vt:lpstr>Learning Processes</vt:lpstr>
      <vt:lpstr>Learning in Context</vt:lpstr>
      <vt:lpstr>Learning in Context</vt:lpstr>
      <vt:lpstr>Gaming and Simulations</vt:lpstr>
      <vt:lpstr>Supporting Agency</vt:lpstr>
      <vt:lpstr>Networks in Learning</vt:lpstr>
      <vt:lpstr>Networks in Learning</vt:lpstr>
      <vt:lpstr>Personal Learning Environments</vt:lpstr>
      <vt:lpstr>Evaluation and Assessment</vt:lpstr>
      <vt:lpstr>Evaluation and Assessment</vt:lpstr>
      <vt:lpstr>Evaluation and Assessment</vt:lpstr>
      <vt:lpstr>Algorithmic Assessment</vt:lpstr>
      <vt:lpstr>Supporting Personal Learning Online</vt:lpstr>
      <vt:lpstr>Online Host-Provider Framework</vt:lpstr>
      <vt:lpstr>Online Host-Provider Framework</vt:lpstr>
      <vt:lpstr>Online Host-Provider Framework</vt:lpstr>
      <vt:lpstr>Online Host-Provider Framework</vt:lpstr>
      <vt:lpstr>Education Providers...</vt:lpstr>
      <vt:lpstr>Education Providers...</vt:lpstr>
      <vt:lpstr>Education Providers...</vt:lpstr>
      <vt:lpstr>Education Providers...</vt:lpstr>
      <vt:lpstr>Education Providers...</vt:lpstr>
      <vt:lpstr>Education Providers...</vt:lpstr>
      <vt:lpstr>Stephen Downes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Help Students Succeed by Taking Ownership of Their Learning Online Through Personal Learning</dc:title>
  <dc:creator>Downes, Stephen</dc:creator>
  <cp:lastModifiedBy>Downes, Stephen</cp:lastModifiedBy>
  <cp:revision>1</cp:revision>
  <dcterms:modified xsi:type="dcterms:W3CDTF">2020-07-30T20:08:16Z</dcterms:modified>
</cp:coreProperties>
</file>