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9"/>
  </p:notesMasterIdLst>
  <p:sldIdLst>
    <p:sldId id="256" r:id="rId2"/>
    <p:sldId id="257" r:id="rId3"/>
    <p:sldId id="342" r:id="rId4"/>
    <p:sldId id="258" r:id="rId5"/>
    <p:sldId id="259" r:id="rId6"/>
    <p:sldId id="260" r:id="rId7"/>
    <p:sldId id="262" r:id="rId8"/>
    <p:sldId id="261" r:id="rId9"/>
    <p:sldId id="263" r:id="rId10"/>
    <p:sldId id="264" r:id="rId11"/>
    <p:sldId id="334" r:id="rId12"/>
    <p:sldId id="266" r:id="rId13"/>
    <p:sldId id="265" r:id="rId14"/>
    <p:sldId id="267" r:id="rId15"/>
    <p:sldId id="331" r:id="rId16"/>
    <p:sldId id="340" r:id="rId17"/>
    <p:sldId id="341" r:id="rId18"/>
    <p:sldId id="268" r:id="rId19"/>
    <p:sldId id="332" r:id="rId20"/>
    <p:sldId id="269" r:id="rId21"/>
    <p:sldId id="333" r:id="rId22"/>
    <p:sldId id="335" r:id="rId23"/>
    <p:sldId id="270" r:id="rId24"/>
    <p:sldId id="338" r:id="rId25"/>
    <p:sldId id="337" r:id="rId26"/>
    <p:sldId id="336" r:id="rId27"/>
    <p:sldId id="339" r:id="rId28"/>
    <p:sldId id="288" r:id="rId29"/>
    <p:sldId id="295" r:id="rId30"/>
    <p:sldId id="289" r:id="rId31"/>
    <p:sldId id="290" r:id="rId32"/>
    <p:sldId id="291" r:id="rId33"/>
    <p:sldId id="292" r:id="rId34"/>
    <p:sldId id="293" r:id="rId35"/>
    <p:sldId id="294" r:id="rId36"/>
    <p:sldId id="296" r:id="rId37"/>
    <p:sldId id="297" r:id="rId38"/>
    <p:sldId id="298" r:id="rId39"/>
    <p:sldId id="329" r:id="rId40"/>
    <p:sldId id="330" r:id="rId41"/>
    <p:sldId id="299" r:id="rId42"/>
    <p:sldId id="328" r:id="rId43"/>
    <p:sldId id="300" r:id="rId44"/>
    <p:sldId id="326" r:id="rId45"/>
    <p:sldId id="327" r:id="rId46"/>
    <p:sldId id="315" r:id="rId47"/>
    <p:sldId id="271" r:id="rId48"/>
    <p:sldId id="272" r:id="rId49"/>
    <p:sldId id="343" r:id="rId50"/>
    <p:sldId id="344" r:id="rId51"/>
    <p:sldId id="346" r:id="rId52"/>
    <p:sldId id="347" r:id="rId53"/>
    <p:sldId id="348" r:id="rId54"/>
    <p:sldId id="273" r:id="rId55"/>
    <p:sldId id="275" r:id="rId56"/>
    <p:sldId id="276" r:id="rId57"/>
    <p:sldId id="277" r:id="rId58"/>
    <p:sldId id="278" r:id="rId59"/>
    <p:sldId id="316" r:id="rId60"/>
    <p:sldId id="317" r:id="rId61"/>
    <p:sldId id="353" r:id="rId62"/>
    <p:sldId id="279" r:id="rId63"/>
    <p:sldId id="311" r:id="rId64"/>
    <p:sldId id="281" r:id="rId65"/>
    <p:sldId id="282" r:id="rId66"/>
    <p:sldId id="283" r:id="rId67"/>
    <p:sldId id="284" r:id="rId68"/>
    <p:sldId id="323" r:id="rId69"/>
    <p:sldId id="324" r:id="rId70"/>
    <p:sldId id="321" r:id="rId71"/>
    <p:sldId id="302" r:id="rId72"/>
    <p:sldId id="320" r:id="rId73"/>
    <p:sldId id="322" r:id="rId74"/>
    <p:sldId id="304" r:id="rId75"/>
    <p:sldId id="285" r:id="rId76"/>
    <p:sldId id="286" r:id="rId77"/>
    <p:sldId id="287" r:id="rId78"/>
    <p:sldId id="325" r:id="rId79"/>
    <p:sldId id="303" r:id="rId80"/>
    <p:sldId id="318" r:id="rId81"/>
    <p:sldId id="305" r:id="rId82"/>
    <p:sldId id="319" r:id="rId83"/>
    <p:sldId id="306" r:id="rId84"/>
    <p:sldId id="314" r:id="rId85"/>
    <p:sldId id="309" r:id="rId86"/>
    <p:sldId id="310" r:id="rId87"/>
    <p:sldId id="349" r:id="rId8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9414" autoAdjust="0"/>
    <p:restoredTop sz="93470" autoAdjust="0"/>
  </p:normalViewPr>
  <p:slideViewPr>
    <p:cSldViewPr snapToGrid="0">
      <p:cViewPr>
        <p:scale>
          <a:sx n="92" d="100"/>
          <a:sy n="92" d="100"/>
        </p:scale>
        <p:origin x="-51" y="3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194864-9ECD-4C15-96BB-690F9FBDEE3A}" type="datetimeFigureOut">
              <a:rPr lang="en-US" smtClean="0"/>
              <a:t>11/28/2019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613557-22CE-48A4-B6AF-C6F0763C6AD6}" type="slidenum">
              <a:rPr lang="en-US" smtClean="0"/>
              <a:t>‹#›</a:t>
            </a:fld>
            <a:endParaRPr lang="en-US"/>
          </a:p>
        </p:txBody>
      </p:sp>
    </p:spTree>
    <p:extLst>
      <p:ext uri="{BB962C8B-B14F-4D97-AF65-F5344CB8AC3E}">
        <p14:creationId xmlns:p14="http://schemas.microsoft.com/office/powerpoint/2010/main" val="2434469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13557-22CE-48A4-B6AF-C6F0763C6AD6}" type="slidenum">
              <a:rPr lang="en-US" smtClean="0"/>
              <a:t>1</a:t>
            </a:fld>
            <a:endParaRPr lang="en-US"/>
          </a:p>
        </p:txBody>
      </p:sp>
    </p:spTree>
    <p:extLst>
      <p:ext uri="{BB962C8B-B14F-4D97-AF65-F5344CB8AC3E}">
        <p14:creationId xmlns:p14="http://schemas.microsoft.com/office/powerpoint/2010/main" val="14425613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Through the last few decades we have been subject to increasingly complex definitions of ethical </a:t>
            </a:r>
            <a:r>
              <a:rPr lang="en-US" dirty="0" err="1"/>
              <a:t>behaviour</a:t>
            </a:r>
            <a:r>
              <a:rPr lang="en-US" dirty="0"/>
              <a:t> with respect to learning, data, and analytics. </a:t>
            </a:r>
            <a:r>
              <a:rPr lang="en-CA" dirty="0"/>
              <a:t>But there ought to be more than rules. There ought to be humanity, life.</a:t>
            </a:r>
          </a:p>
          <a:p>
            <a:pPr marL="0" indent="0">
              <a:buNone/>
            </a:pPr>
            <a:endParaRPr lang="en-CA" dirty="0"/>
          </a:p>
          <a:p>
            <a:pPr marL="0" indent="0">
              <a:buNone/>
            </a:pPr>
            <a:r>
              <a:rPr lang="en-CA" dirty="0"/>
              <a:t>This talk is about a way to redefine ethics, drawing from the moral intuitions of philosophers, feminists, practitioners and teachers. It embraces the idea that morality and ethics are not requirements, not ways in which we judge each other, but opportunities, ways of letting us know how we can do good in this world, and a little bit about why.</a:t>
            </a:r>
          </a:p>
          <a:p>
            <a:pPr rtl="0"/>
            <a:endParaRPr lang="en-CA" sz="1200" b="0" i="0" u="none" strike="noStrike" kern="1200" dirty="0">
              <a:solidFill>
                <a:schemeClr val="tx1"/>
              </a:solidFill>
              <a:effectLst/>
              <a:latin typeface="+mn-lt"/>
              <a:ea typeface="+mn-ea"/>
              <a:cs typeface="+mn-cs"/>
            </a:endParaRPr>
          </a:p>
          <a:p>
            <a:pPr rtl="0"/>
            <a:endParaRPr lang="en-CA" sz="1200" b="0" i="0" u="none" strike="noStrike" kern="1200" dirty="0">
              <a:solidFill>
                <a:schemeClr val="tx1"/>
              </a:solidFill>
              <a:effectLst/>
              <a:latin typeface="+mn-lt"/>
              <a:ea typeface="+mn-ea"/>
              <a:cs typeface="+mn-cs"/>
            </a:endParaRPr>
          </a:p>
          <a:p>
            <a:pPr rtl="0"/>
            <a:r>
              <a:rPr lang="en-CA" sz="1200" b="0" i="0" u="none" strike="noStrike" kern="1200" dirty="0">
                <a:solidFill>
                  <a:schemeClr val="tx1"/>
                </a:solidFill>
                <a:effectLst/>
                <a:latin typeface="+mn-lt"/>
                <a:ea typeface="+mn-ea"/>
                <a:cs typeface="+mn-cs"/>
              </a:rPr>
              <a:t>Here are some examples of ethically questionable practices in education, drawn from actual examples taking place today:</a:t>
            </a:r>
            <a:endParaRPr lang="en-CA" b="0" dirty="0">
              <a:effectLst/>
            </a:endParaRPr>
          </a:p>
          <a:p>
            <a:pPr rtl="0" fontAlgn="base"/>
            <a:r>
              <a:rPr lang="en-CA" sz="1200" b="0" i="0" u="none" strike="noStrike" kern="1200" dirty="0">
                <a:solidFill>
                  <a:schemeClr val="tx1"/>
                </a:solidFill>
                <a:effectLst/>
                <a:latin typeface="+mn-lt"/>
                <a:ea typeface="+mn-ea"/>
                <a:cs typeface="+mn-cs"/>
              </a:rPr>
              <a:t>A patient is required to see a healthcare robot instead of a human (</a:t>
            </a:r>
            <a:r>
              <a:rPr lang="en-CA" sz="1200" b="0" i="0" u="none" strike="noStrike" kern="1200" dirty="0" err="1">
                <a:solidFill>
                  <a:schemeClr val="tx1"/>
                </a:solidFill>
                <a:effectLst/>
                <a:latin typeface="+mn-lt"/>
                <a:ea typeface="+mn-ea"/>
                <a:cs typeface="+mn-cs"/>
              </a:rPr>
              <a:t>Bresnick</a:t>
            </a:r>
            <a:r>
              <a:rPr lang="en-CA" sz="1200" b="0" i="0" u="none" strike="noStrike" kern="1200" dirty="0">
                <a:solidFill>
                  <a:schemeClr val="tx1"/>
                </a:solidFill>
                <a:effectLst/>
                <a:latin typeface="+mn-lt"/>
                <a:ea typeface="+mn-ea"/>
                <a:cs typeface="+mn-cs"/>
              </a:rPr>
              <a:t>, 2018); we can imagine students being required to use robot tutors (Eicher, </a:t>
            </a:r>
            <a:r>
              <a:rPr lang="en-CA" sz="1200" b="0" i="0" u="none" strike="noStrike" kern="1200" dirty="0" err="1">
                <a:solidFill>
                  <a:schemeClr val="tx1"/>
                </a:solidFill>
                <a:effectLst/>
                <a:latin typeface="+mn-lt"/>
                <a:ea typeface="+mn-ea"/>
                <a:cs typeface="+mn-cs"/>
              </a:rPr>
              <a:t>Polepeddi</a:t>
            </a:r>
            <a:r>
              <a:rPr lang="en-CA" sz="1200" b="0" i="0" u="none" strike="noStrike" kern="1200" dirty="0">
                <a:solidFill>
                  <a:schemeClr val="tx1"/>
                </a:solidFill>
                <a:effectLst/>
                <a:latin typeface="+mn-lt"/>
                <a:ea typeface="+mn-ea"/>
                <a:cs typeface="+mn-cs"/>
              </a:rPr>
              <a:t>, &amp; Goel, 2018) without being told that they are robots.</a:t>
            </a:r>
          </a:p>
          <a:p>
            <a:pPr rtl="0" fontAlgn="base"/>
            <a:r>
              <a:rPr lang="en-CA" sz="1200" b="0" i="0" u="none" strike="noStrike" kern="1200" dirty="0">
                <a:solidFill>
                  <a:schemeClr val="tx1"/>
                </a:solidFill>
                <a:effectLst/>
                <a:latin typeface="+mn-lt"/>
                <a:ea typeface="+mn-ea"/>
                <a:cs typeface="+mn-cs"/>
              </a:rPr>
              <a:t>Google reveals ‘Project Nightingale’ after being accused of secretly gathering personal health records (Griggs, 2019); Google also offers a ‘Classroom’ application.</a:t>
            </a:r>
          </a:p>
          <a:p>
            <a:pPr rtl="0" fontAlgn="base"/>
            <a:r>
              <a:rPr lang="en-CA" sz="1200" b="0" i="0" u="none" strike="noStrike" kern="1200" dirty="0">
                <a:solidFill>
                  <a:schemeClr val="tx1"/>
                </a:solidFill>
                <a:effectLst/>
                <a:latin typeface="+mn-lt"/>
                <a:ea typeface="+mn-ea"/>
                <a:cs typeface="+mn-cs"/>
              </a:rPr>
              <a:t>Analytics data is being used to adjust health insurance rates (Davenport &amp; Harris, 2007); it is no stretch to imagine learning analytics data being used for this purpose.</a:t>
            </a:r>
          </a:p>
          <a:p>
            <a:pPr rtl="0" fontAlgn="base"/>
            <a:r>
              <a:rPr lang="en-CA" sz="1200" b="0" i="0" u="none" strike="noStrike" kern="1200" dirty="0">
                <a:solidFill>
                  <a:schemeClr val="tx1"/>
                </a:solidFill>
                <a:effectLst/>
                <a:latin typeface="+mn-lt"/>
                <a:ea typeface="+mn-ea"/>
                <a:cs typeface="+mn-cs"/>
              </a:rPr>
              <a:t>A company experiments on the use of news feeds and other data to alter the emotional states of users (Kramer, Guillory &amp; Hancock, 2014); we can foresee similar experiments aimed at keeping classes in order.</a:t>
            </a:r>
          </a:p>
          <a:p>
            <a:pPr rtl="0" fontAlgn="base"/>
            <a:r>
              <a:rPr lang="en-CA" sz="1200" b="0" i="0" u="none" strike="noStrike" kern="1200" dirty="0">
                <a:solidFill>
                  <a:schemeClr val="tx1"/>
                </a:solidFill>
                <a:effectLst/>
                <a:latin typeface="+mn-lt"/>
                <a:ea typeface="+mn-ea"/>
                <a:cs typeface="+mn-cs"/>
              </a:rPr>
              <a:t>A cafe in Delhi uses facial recognition software to bill its customers. (Sullivan &amp; Suri, 2019); educational institutions may do the same to take attendance and proctor tests.</a:t>
            </a:r>
          </a:p>
          <a:p>
            <a:pPr rtl="0" fontAlgn="base"/>
            <a:r>
              <a:rPr lang="en-CA" sz="1200" b="0" i="0" u="none" strike="noStrike" kern="1200" dirty="0">
                <a:solidFill>
                  <a:schemeClr val="tx1"/>
                </a:solidFill>
                <a:effectLst/>
                <a:latin typeface="+mn-lt"/>
                <a:ea typeface="+mn-ea"/>
                <a:cs typeface="+mn-cs"/>
              </a:rPr>
              <a:t>A physician refuses to apply a certain life-saving technology because of his religion (Kemp, 2013). Educators may refuse to use learning analytics for similar reasons.</a:t>
            </a:r>
          </a:p>
          <a:p>
            <a:pPr rtl="0"/>
            <a:br>
              <a:rPr lang="en-CA" b="0" dirty="0">
                <a:effectLst/>
              </a:rPr>
            </a:br>
            <a:r>
              <a:rPr lang="en-CA" sz="1200" b="0" i="0" u="none" strike="noStrike" kern="1200" dirty="0">
                <a:solidFill>
                  <a:schemeClr val="tx1"/>
                </a:solidFill>
                <a:effectLst/>
                <a:latin typeface="+mn-lt"/>
                <a:ea typeface="+mn-ea"/>
                <a:cs typeface="+mn-cs"/>
              </a:rPr>
              <a:t>All of these are cases where advanced computing applications (herein called ‘analytics’ for brevity) are being used. How do we address these practices? Are they ethically acceptable in education? On what basis should we decide, one way or another? That is the topic of this essay.</a:t>
            </a:r>
            <a:endParaRPr lang="en-CA" b="0" dirty="0">
              <a:effectLst/>
            </a:endParaRPr>
          </a:p>
          <a:p>
            <a:br>
              <a:rPr lang="en-CA" dirty="0"/>
            </a:br>
            <a:endParaRPr lang="en-US" dirty="0"/>
          </a:p>
        </p:txBody>
      </p:sp>
      <p:sp>
        <p:nvSpPr>
          <p:cNvPr id="4" name="Slide Number Placeholder 3"/>
          <p:cNvSpPr>
            <a:spLocks noGrp="1"/>
          </p:cNvSpPr>
          <p:nvPr>
            <p:ph type="sldNum" sz="quarter" idx="5"/>
          </p:nvPr>
        </p:nvSpPr>
        <p:spPr/>
        <p:txBody>
          <a:bodyPr/>
          <a:lstStyle/>
          <a:p>
            <a:fld id="{B8613557-22CE-48A4-B6AF-C6F0763C6AD6}" type="slidenum">
              <a:rPr lang="en-US" smtClean="0"/>
              <a:t>2</a:t>
            </a:fld>
            <a:endParaRPr lang="en-US"/>
          </a:p>
        </p:txBody>
      </p:sp>
    </p:spTree>
    <p:extLst>
      <p:ext uri="{BB962C8B-B14F-4D97-AF65-F5344CB8AC3E}">
        <p14:creationId xmlns:p14="http://schemas.microsoft.com/office/powerpoint/2010/main" val="2053937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13557-22CE-48A4-B6AF-C6F0763C6AD6}" type="slidenum">
              <a:rPr lang="en-US" smtClean="0"/>
              <a:t>16</a:t>
            </a:fld>
            <a:endParaRPr lang="en-US"/>
          </a:p>
        </p:txBody>
      </p:sp>
    </p:spTree>
    <p:extLst>
      <p:ext uri="{BB962C8B-B14F-4D97-AF65-F5344CB8AC3E}">
        <p14:creationId xmlns:p14="http://schemas.microsoft.com/office/powerpoint/2010/main" val="1477631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CA" sz="1200" b="0" i="0" u="none" strike="noStrike" kern="1200" dirty="0">
                <a:solidFill>
                  <a:schemeClr val="tx1"/>
                </a:solidFill>
                <a:effectLst/>
                <a:latin typeface="+mn-lt"/>
                <a:ea typeface="+mn-ea"/>
                <a:cs typeface="+mn-cs"/>
              </a:rPr>
              <a:t>A cafe in Delhi uses facial recognition software to bill its customers. (Sullivan &amp; Suri, 2019); educational institutions may do the same to take attendance and proctor tests.</a:t>
            </a:r>
          </a:p>
          <a:p>
            <a:pPr rtl="0" fontAlgn="base"/>
            <a:r>
              <a:rPr lang="en-CA" sz="1200" b="0" i="0" u="none" strike="noStrike" kern="1200" dirty="0">
                <a:solidFill>
                  <a:schemeClr val="tx1"/>
                </a:solidFill>
                <a:effectLst/>
                <a:latin typeface="+mn-lt"/>
                <a:ea typeface="+mn-ea"/>
                <a:cs typeface="+mn-cs"/>
              </a:rPr>
              <a:t>A physician refuses to apply a certain life-saving technology because of his religion (Kemp, 2013). Educators may refuse to use learning analytics for similar reasons.</a:t>
            </a:r>
          </a:p>
          <a:p>
            <a:endParaRPr lang="en-US" dirty="0"/>
          </a:p>
        </p:txBody>
      </p:sp>
      <p:sp>
        <p:nvSpPr>
          <p:cNvPr id="4" name="Slide Number Placeholder 3"/>
          <p:cNvSpPr>
            <a:spLocks noGrp="1"/>
          </p:cNvSpPr>
          <p:nvPr>
            <p:ph type="sldNum" sz="quarter" idx="5"/>
          </p:nvPr>
        </p:nvSpPr>
        <p:spPr/>
        <p:txBody>
          <a:bodyPr/>
          <a:lstStyle/>
          <a:p>
            <a:fld id="{B8613557-22CE-48A4-B6AF-C6F0763C6AD6}" type="slidenum">
              <a:rPr lang="en-US" smtClean="0"/>
              <a:t>17</a:t>
            </a:fld>
            <a:endParaRPr lang="en-US"/>
          </a:p>
        </p:txBody>
      </p:sp>
    </p:spTree>
    <p:extLst>
      <p:ext uri="{BB962C8B-B14F-4D97-AF65-F5344CB8AC3E}">
        <p14:creationId xmlns:p14="http://schemas.microsoft.com/office/powerpoint/2010/main" val="2152455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13557-22CE-48A4-B6AF-C6F0763C6AD6}" type="slidenum">
              <a:rPr lang="en-US" smtClean="0"/>
              <a:t>24</a:t>
            </a:fld>
            <a:endParaRPr lang="en-US"/>
          </a:p>
        </p:txBody>
      </p:sp>
    </p:spTree>
    <p:extLst>
      <p:ext uri="{BB962C8B-B14F-4D97-AF65-F5344CB8AC3E}">
        <p14:creationId xmlns:p14="http://schemas.microsoft.com/office/powerpoint/2010/main" val="16489566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13557-22CE-48A4-B6AF-C6F0763C6AD6}" type="slidenum">
              <a:rPr lang="en-US" smtClean="0"/>
              <a:t>43</a:t>
            </a:fld>
            <a:endParaRPr lang="en-US"/>
          </a:p>
        </p:txBody>
      </p:sp>
    </p:spTree>
    <p:extLst>
      <p:ext uri="{BB962C8B-B14F-4D97-AF65-F5344CB8AC3E}">
        <p14:creationId xmlns:p14="http://schemas.microsoft.com/office/powerpoint/2010/main" val="37013330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13557-22CE-48A4-B6AF-C6F0763C6AD6}" type="slidenum">
              <a:rPr lang="en-US" smtClean="0"/>
              <a:t>61</a:t>
            </a:fld>
            <a:endParaRPr lang="en-US"/>
          </a:p>
        </p:txBody>
      </p:sp>
    </p:spTree>
    <p:extLst>
      <p:ext uri="{BB962C8B-B14F-4D97-AF65-F5344CB8AC3E}">
        <p14:creationId xmlns:p14="http://schemas.microsoft.com/office/powerpoint/2010/main" val="8445515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13557-22CE-48A4-B6AF-C6F0763C6AD6}" type="slidenum">
              <a:rPr lang="en-US" smtClean="0"/>
              <a:t>86</a:t>
            </a:fld>
            <a:endParaRPr lang="en-US"/>
          </a:p>
        </p:txBody>
      </p:sp>
    </p:spTree>
    <p:extLst>
      <p:ext uri="{BB962C8B-B14F-4D97-AF65-F5344CB8AC3E}">
        <p14:creationId xmlns:p14="http://schemas.microsoft.com/office/powerpoint/2010/main" val="40064121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13557-22CE-48A4-B6AF-C6F0763C6AD6}" type="slidenum">
              <a:rPr lang="en-US" smtClean="0"/>
              <a:t>87</a:t>
            </a:fld>
            <a:endParaRPr lang="en-US"/>
          </a:p>
        </p:txBody>
      </p:sp>
    </p:spTree>
    <p:extLst>
      <p:ext uri="{BB962C8B-B14F-4D97-AF65-F5344CB8AC3E}">
        <p14:creationId xmlns:p14="http://schemas.microsoft.com/office/powerpoint/2010/main" val="507885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B786F-7A7C-442D-AC2D-BDB016D281F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2C09DAE-92D0-44C6-B387-7C765843F3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5A17C-C4F4-4DFF-8A8F-B049687FAB2C}"/>
              </a:ext>
            </a:extLst>
          </p:cNvPr>
          <p:cNvSpPr>
            <a:spLocks noGrp="1"/>
          </p:cNvSpPr>
          <p:nvPr>
            <p:ph type="dt" sz="half" idx="10"/>
          </p:nvPr>
        </p:nvSpPr>
        <p:spPr/>
        <p:txBody>
          <a:bodyPr/>
          <a:lstStyle/>
          <a:p>
            <a:fld id="{A41181EE-7446-4741-A5BF-58BAE62985B2}" type="datetimeFigureOut">
              <a:rPr lang="en-US" smtClean="0"/>
              <a:t>11/28/2019</a:t>
            </a:fld>
            <a:endParaRPr lang="en-US"/>
          </a:p>
        </p:txBody>
      </p:sp>
      <p:sp>
        <p:nvSpPr>
          <p:cNvPr id="5" name="Footer Placeholder 4">
            <a:extLst>
              <a:ext uri="{FF2B5EF4-FFF2-40B4-BE49-F238E27FC236}">
                <a16:creationId xmlns:a16="http://schemas.microsoft.com/office/drawing/2014/main" id="{1B55C316-E062-42A4-A81A-77595F2557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832891-0E8E-499E-85E9-423A1BCCE9B8}"/>
              </a:ext>
            </a:extLst>
          </p:cNvPr>
          <p:cNvSpPr>
            <a:spLocks noGrp="1"/>
          </p:cNvSpPr>
          <p:nvPr>
            <p:ph type="sldNum" sz="quarter" idx="12"/>
          </p:nvPr>
        </p:nvSpPr>
        <p:spPr/>
        <p:txBody>
          <a:bodyPr/>
          <a:lstStyle/>
          <a:p>
            <a:fld id="{C7C42377-CDE0-4D5F-B31C-BFB05E470798}" type="slidenum">
              <a:rPr lang="en-US" smtClean="0"/>
              <a:t>‹#›</a:t>
            </a:fld>
            <a:endParaRPr lang="en-US"/>
          </a:p>
        </p:txBody>
      </p:sp>
    </p:spTree>
    <p:extLst>
      <p:ext uri="{BB962C8B-B14F-4D97-AF65-F5344CB8AC3E}">
        <p14:creationId xmlns:p14="http://schemas.microsoft.com/office/powerpoint/2010/main" val="2732414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D9DE2-58E7-48C2-9B91-542FFB4DE63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475BE0-4D76-4A83-B529-0BE7FA0CDB8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E093DB-E368-4E04-ADA5-07D476D30419}"/>
              </a:ext>
            </a:extLst>
          </p:cNvPr>
          <p:cNvSpPr>
            <a:spLocks noGrp="1"/>
          </p:cNvSpPr>
          <p:nvPr>
            <p:ph type="dt" sz="half" idx="10"/>
          </p:nvPr>
        </p:nvSpPr>
        <p:spPr/>
        <p:txBody>
          <a:bodyPr/>
          <a:lstStyle/>
          <a:p>
            <a:fld id="{A41181EE-7446-4741-A5BF-58BAE62985B2}" type="datetimeFigureOut">
              <a:rPr lang="en-US" smtClean="0"/>
              <a:t>11/28/2019</a:t>
            </a:fld>
            <a:endParaRPr lang="en-US"/>
          </a:p>
        </p:txBody>
      </p:sp>
      <p:sp>
        <p:nvSpPr>
          <p:cNvPr id="5" name="Footer Placeholder 4">
            <a:extLst>
              <a:ext uri="{FF2B5EF4-FFF2-40B4-BE49-F238E27FC236}">
                <a16:creationId xmlns:a16="http://schemas.microsoft.com/office/drawing/2014/main" id="{AD486955-DD1E-45AC-A0CA-68A9E31CC8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92D237-8A3C-4149-AE59-A6F3E1C09C92}"/>
              </a:ext>
            </a:extLst>
          </p:cNvPr>
          <p:cNvSpPr>
            <a:spLocks noGrp="1"/>
          </p:cNvSpPr>
          <p:nvPr>
            <p:ph type="sldNum" sz="quarter" idx="12"/>
          </p:nvPr>
        </p:nvSpPr>
        <p:spPr/>
        <p:txBody>
          <a:bodyPr/>
          <a:lstStyle/>
          <a:p>
            <a:fld id="{C7C42377-CDE0-4D5F-B31C-BFB05E470798}" type="slidenum">
              <a:rPr lang="en-US" smtClean="0"/>
              <a:t>‹#›</a:t>
            </a:fld>
            <a:endParaRPr lang="en-US"/>
          </a:p>
        </p:txBody>
      </p:sp>
    </p:spTree>
    <p:extLst>
      <p:ext uri="{BB962C8B-B14F-4D97-AF65-F5344CB8AC3E}">
        <p14:creationId xmlns:p14="http://schemas.microsoft.com/office/powerpoint/2010/main" val="1626588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30CC0D-84D2-4E0D-A2B4-B0D1114DD1A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43B812-6184-4C0A-8B4C-9ECD9CA23A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771767-769A-4C8B-A6C5-3B9D50BA4489}"/>
              </a:ext>
            </a:extLst>
          </p:cNvPr>
          <p:cNvSpPr>
            <a:spLocks noGrp="1"/>
          </p:cNvSpPr>
          <p:nvPr>
            <p:ph type="dt" sz="half" idx="10"/>
          </p:nvPr>
        </p:nvSpPr>
        <p:spPr/>
        <p:txBody>
          <a:bodyPr/>
          <a:lstStyle/>
          <a:p>
            <a:fld id="{A41181EE-7446-4741-A5BF-58BAE62985B2}" type="datetimeFigureOut">
              <a:rPr lang="en-US" smtClean="0"/>
              <a:t>11/28/2019</a:t>
            </a:fld>
            <a:endParaRPr lang="en-US"/>
          </a:p>
        </p:txBody>
      </p:sp>
      <p:sp>
        <p:nvSpPr>
          <p:cNvPr id="5" name="Footer Placeholder 4">
            <a:extLst>
              <a:ext uri="{FF2B5EF4-FFF2-40B4-BE49-F238E27FC236}">
                <a16:creationId xmlns:a16="http://schemas.microsoft.com/office/drawing/2014/main" id="{E1DBB3BB-9644-4C73-A620-114E24C10A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EC482C-6C3B-4E53-B59C-3357AD8DFC32}"/>
              </a:ext>
            </a:extLst>
          </p:cNvPr>
          <p:cNvSpPr>
            <a:spLocks noGrp="1"/>
          </p:cNvSpPr>
          <p:nvPr>
            <p:ph type="sldNum" sz="quarter" idx="12"/>
          </p:nvPr>
        </p:nvSpPr>
        <p:spPr/>
        <p:txBody>
          <a:bodyPr/>
          <a:lstStyle/>
          <a:p>
            <a:fld id="{C7C42377-CDE0-4D5F-B31C-BFB05E470798}" type="slidenum">
              <a:rPr lang="en-US" smtClean="0"/>
              <a:t>‹#›</a:t>
            </a:fld>
            <a:endParaRPr lang="en-US"/>
          </a:p>
        </p:txBody>
      </p:sp>
    </p:spTree>
    <p:extLst>
      <p:ext uri="{BB962C8B-B14F-4D97-AF65-F5344CB8AC3E}">
        <p14:creationId xmlns:p14="http://schemas.microsoft.com/office/powerpoint/2010/main" val="661744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40BB4-23C9-4025-86B8-C38521DCA7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58B8CD-01AA-4011-BED1-6D1C9F99ACC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EB9EAE-EAAE-4F9E-A411-793458845E79}"/>
              </a:ext>
            </a:extLst>
          </p:cNvPr>
          <p:cNvSpPr>
            <a:spLocks noGrp="1"/>
          </p:cNvSpPr>
          <p:nvPr>
            <p:ph type="dt" sz="half" idx="10"/>
          </p:nvPr>
        </p:nvSpPr>
        <p:spPr/>
        <p:txBody>
          <a:bodyPr/>
          <a:lstStyle/>
          <a:p>
            <a:fld id="{A41181EE-7446-4741-A5BF-58BAE62985B2}" type="datetimeFigureOut">
              <a:rPr lang="en-US" smtClean="0"/>
              <a:t>11/28/2019</a:t>
            </a:fld>
            <a:endParaRPr lang="en-US"/>
          </a:p>
        </p:txBody>
      </p:sp>
      <p:sp>
        <p:nvSpPr>
          <p:cNvPr id="5" name="Footer Placeholder 4">
            <a:extLst>
              <a:ext uri="{FF2B5EF4-FFF2-40B4-BE49-F238E27FC236}">
                <a16:creationId xmlns:a16="http://schemas.microsoft.com/office/drawing/2014/main" id="{EA2032C0-A0DD-498C-B72E-ECA0DE6E50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6E24ED-B992-4092-8822-0BB16613562E}"/>
              </a:ext>
            </a:extLst>
          </p:cNvPr>
          <p:cNvSpPr>
            <a:spLocks noGrp="1"/>
          </p:cNvSpPr>
          <p:nvPr>
            <p:ph type="sldNum" sz="quarter" idx="12"/>
          </p:nvPr>
        </p:nvSpPr>
        <p:spPr/>
        <p:txBody>
          <a:bodyPr/>
          <a:lstStyle/>
          <a:p>
            <a:fld id="{C7C42377-CDE0-4D5F-B31C-BFB05E470798}" type="slidenum">
              <a:rPr lang="en-US" smtClean="0"/>
              <a:t>‹#›</a:t>
            </a:fld>
            <a:endParaRPr lang="en-US"/>
          </a:p>
        </p:txBody>
      </p:sp>
    </p:spTree>
    <p:extLst>
      <p:ext uri="{BB962C8B-B14F-4D97-AF65-F5344CB8AC3E}">
        <p14:creationId xmlns:p14="http://schemas.microsoft.com/office/powerpoint/2010/main" val="1887557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BC432-FC45-4245-A208-E07109D6BE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24F0868-4A60-4767-BD10-F6E81D10BA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732EF2-AB0D-4BFC-8109-28257E4736E8}"/>
              </a:ext>
            </a:extLst>
          </p:cNvPr>
          <p:cNvSpPr>
            <a:spLocks noGrp="1"/>
          </p:cNvSpPr>
          <p:nvPr>
            <p:ph type="dt" sz="half" idx="10"/>
          </p:nvPr>
        </p:nvSpPr>
        <p:spPr/>
        <p:txBody>
          <a:bodyPr/>
          <a:lstStyle/>
          <a:p>
            <a:fld id="{A41181EE-7446-4741-A5BF-58BAE62985B2}" type="datetimeFigureOut">
              <a:rPr lang="en-US" smtClean="0"/>
              <a:t>11/28/2019</a:t>
            </a:fld>
            <a:endParaRPr lang="en-US"/>
          </a:p>
        </p:txBody>
      </p:sp>
      <p:sp>
        <p:nvSpPr>
          <p:cNvPr id="5" name="Footer Placeholder 4">
            <a:extLst>
              <a:ext uri="{FF2B5EF4-FFF2-40B4-BE49-F238E27FC236}">
                <a16:creationId xmlns:a16="http://schemas.microsoft.com/office/drawing/2014/main" id="{F5B2FA3E-2421-4136-8FB9-20EA12CF4B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912D39-0814-423A-B1FF-7E2324046EF2}"/>
              </a:ext>
            </a:extLst>
          </p:cNvPr>
          <p:cNvSpPr>
            <a:spLocks noGrp="1"/>
          </p:cNvSpPr>
          <p:nvPr>
            <p:ph type="sldNum" sz="quarter" idx="12"/>
          </p:nvPr>
        </p:nvSpPr>
        <p:spPr/>
        <p:txBody>
          <a:bodyPr/>
          <a:lstStyle/>
          <a:p>
            <a:fld id="{C7C42377-CDE0-4D5F-B31C-BFB05E470798}" type="slidenum">
              <a:rPr lang="en-US" smtClean="0"/>
              <a:t>‹#›</a:t>
            </a:fld>
            <a:endParaRPr lang="en-US"/>
          </a:p>
        </p:txBody>
      </p:sp>
    </p:spTree>
    <p:extLst>
      <p:ext uri="{BB962C8B-B14F-4D97-AF65-F5344CB8AC3E}">
        <p14:creationId xmlns:p14="http://schemas.microsoft.com/office/powerpoint/2010/main" val="1774194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797FB-0E85-40F5-9CD6-173396F64E7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411401-9E86-413F-B9EF-081D12BEFE4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C454CE-CE5A-4314-ADEC-1723B9303EA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132762C-FD87-4022-9D33-BE0F61EDE752}"/>
              </a:ext>
            </a:extLst>
          </p:cNvPr>
          <p:cNvSpPr>
            <a:spLocks noGrp="1"/>
          </p:cNvSpPr>
          <p:nvPr>
            <p:ph type="dt" sz="half" idx="10"/>
          </p:nvPr>
        </p:nvSpPr>
        <p:spPr/>
        <p:txBody>
          <a:bodyPr/>
          <a:lstStyle/>
          <a:p>
            <a:fld id="{A41181EE-7446-4741-A5BF-58BAE62985B2}" type="datetimeFigureOut">
              <a:rPr lang="en-US" smtClean="0"/>
              <a:t>11/28/2019</a:t>
            </a:fld>
            <a:endParaRPr lang="en-US"/>
          </a:p>
        </p:txBody>
      </p:sp>
      <p:sp>
        <p:nvSpPr>
          <p:cNvPr id="6" name="Footer Placeholder 5">
            <a:extLst>
              <a:ext uri="{FF2B5EF4-FFF2-40B4-BE49-F238E27FC236}">
                <a16:creationId xmlns:a16="http://schemas.microsoft.com/office/drawing/2014/main" id="{8EC4CF60-CEE6-48AB-96B6-89531E3A0C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1A0ACD-DA56-448B-A51C-1BCABAAF47C8}"/>
              </a:ext>
            </a:extLst>
          </p:cNvPr>
          <p:cNvSpPr>
            <a:spLocks noGrp="1"/>
          </p:cNvSpPr>
          <p:nvPr>
            <p:ph type="sldNum" sz="quarter" idx="12"/>
          </p:nvPr>
        </p:nvSpPr>
        <p:spPr/>
        <p:txBody>
          <a:bodyPr/>
          <a:lstStyle/>
          <a:p>
            <a:fld id="{C7C42377-CDE0-4D5F-B31C-BFB05E470798}" type="slidenum">
              <a:rPr lang="en-US" smtClean="0"/>
              <a:t>‹#›</a:t>
            </a:fld>
            <a:endParaRPr lang="en-US"/>
          </a:p>
        </p:txBody>
      </p:sp>
    </p:spTree>
    <p:extLst>
      <p:ext uri="{BB962C8B-B14F-4D97-AF65-F5344CB8AC3E}">
        <p14:creationId xmlns:p14="http://schemas.microsoft.com/office/powerpoint/2010/main" val="3637530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90237-E22D-41BC-A256-04A269B132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92E2440-19B1-440D-B303-86581DC6C1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ACCB18-5C25-4719-B436-53A70EC72C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41B8C23-062D-4533-9FB5-646EA67FFC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9217E2-9FF4-42B9-941A-108CC50909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B0F329-1EE8-418F-9ECA-5305DFFD6EEC}"/>
              </a:ext>
            </a:extLst>
          </p:cNvPr>
          <p:cNvSpPr>
            <a:spLocks noGrp="1"/>
          </p:cNvSpPr>
          <p:nvPr>
            <p:ph type="dt" sz="half" idx="10"/>
          </p:nvPr>
        </p:nvSpPr>
        <p:spPr/>
        <p:txBody>
          <a:bodyPr/>
          <a:lstStyle/>
          <a:p>
            <a:fld id="{A41181EE-7446-4741-A5BF-58BAE62985B2}" type="datetimeFigureOut">
              <a:rPr lang="en-US" smtClean="0"/>
              <a:t>11/28/2019</a:t>
            </a:fld>
            <a:endParaRPr lang="en-US"/>
          </a:p>
        </p:txBody>
      </p:sp>
      <p:sp>
        <p:nvSpPr>
          <p:cNvPr id="8" name="Footer Placeholder 7">
            <a:extLst>
              <a:ext uri="{FF2B5EF4-FFF2-40B4-BE49-F238E27FC236}">
                <a16:creationId xmlns:a16="http://schemas.microsoft.com/office/drawing/2014/main" id="{83D3FDFF-FE2B-476B-9FA6-F128C52D87E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5E4B08-98FA-4155-9715-AE10D5630D3F}"/>
              </a:ext>
            </a:extLst>
          </p:cNvPr>
          <p:cNvSpPr>
            <a:spLocks noGrp="1"/>
          </p:cNvSpPr>
          <p:nvPr>
            <p:ph type="sldNum" sz="quarter" idx="12"/>
          </p:nvPr>
        </p:nvSpPr>
        <p:spPr/>
        <p:txBody>
          <a:bodyPr/>
          <a:lstStyle/>
          <a:p>
            <a:fld id="{C7C42377-CDE0-4D5F-B31C-BFB05E470798}" type="slidenum">
              <a:rPr lang="en-US" smtClean="0"/>
              <a:t>‹#›</a:t>
            </a:fld>
            <a:endParaRPr lang="en-US"/>
          </a:p>
        </p:txBody>
      </p:sp>
    </p:spTree>
    <p:extLst>
      <p:ext uri="{BB962C8B-B14F-4D97-AF65-F5344CB8AC3E}">
        <p14:creationId xmlns:p14="http://schemas.microsoft.com/office/powerpoint/2010/main" val="2459031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E8315-730C-480D-B12E-45D2900FE0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CD6158-174F-4679-A779-AC42CE8DC4C5}"/>
              </a:ext>
            </a:extLst>
          </p:cNvPr>
          <p:cNvSpPr>
            <a:spLocks noGrp="1"/>
          </p:cNvSpPr>
          <p:nvPr>
            <p:ph type="dt" sz="half" idx="10"/>
          </p:nvPr>
        </p:nvSpPr>
        <p:spPr/>
        <p:txBody>
          <a:bodyPr/>
          <a:lstStyle/>
          <a:p>
            <a:fld id="{A41181EE-7446-4741-A5BF-58BAE62985B2}" type="datetimeFigureOut">
              <a:rPr lang="en-US" smtClean="0"/>
              <a:t>11/28/2019</a:t>
            </a:fld>
            <a:endParaRPr lang="en-US"/>
          </a:p>
        </p:txBody>
      </p:sp>
      <p:sp>
        <p:nvSpPr>
          <p:cNvPr id="4" name="Footer Placeholder 3">
            <a:extLst>
              <a:ext uri="{FF2B5EF4-FFF2-40B4-BE49-F238E27FC236}">
                <a16:creationId xmlns:a16="http://schemas.microsoft.com/office/drawing/2014/main" id="{CD6DFF0E-B063-47F3-A70D-A612F5D98ED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29A17F1-8C14-49E8-9A59-4700E779B2D8}"/>
              </a:ext>
            </a:extLst>
          </p:cNvPr>
          <p:cNvSpPr>
            <a:spLocks noGrp="1"/>
          </p:cNvSpPr>
          <p:nvPr>
            <p:ph type="sldNum" sz="quarter" idx="12"/>
          </p:nvPr>
        </p:nvSpPr>
        <p:spPr/>
        <p:txBody>
          <a:bodyPr/>
          <a:lstStyle/>
          <a:p>
            <a:fld id="{C7C42377-CDE0-4D5F-B31C-BFB05E470798}" type="slidenum">
              <a:rPr lang="en-US" smtClean="0"/>
              <a:t>‹#›</a:t>
            </a:fld>
            <a:endParaRPr lang="en-US"/>
          </a:p>
        </p:txBody>
      </p:sp>
    </p:spTree>
    <p:extLst>
      <p:ext uri="{BB962C8B-B14F-4D97-AF65-F5344CB8AC3E}">
        <p14:creationId xmlns:p14="http://schemas.microsoft.com/office/powerpoint/2010/main" val="2252998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B9CF7E-691E-4C56-9A2D-8E34FA86ED93}"/>
              </a:ext>
            </a:extLst>
          </p:cNvPr>
          <p:cNvSpPr>
            <a:spLocks noGrp="1"/>
          </p:cNvSpPr>
          <p:nvPr>
            <p:ph type="dt" sz="half" idx="10"/>
          </p:nvPr>
        </p:nvSpPr>
        <p:spPr/>
        <p:txBody>
          <a:bodyPr/>
          <a:lstStyle/>
          <a:p>
            <a:fld id="{A41181EE-7446-4741-A5BF-58BAE62985B2}" type="datetimeFigureOut">
              <a:rPr lang="en-US" smtClean="0"/>
              <a:t>11/28/2019</a:t>
            </a:fld>
            <a:endParaRPr lang="en-US"/>
          </a:p>
        </p:txBody>
      </p:sp>
      <p:sp>
        <p:nvSpPr>
          <p:cNvPr id="3" name="Footer Placeholder 2">
            <a:extLst>
              <a:ext uri="{FF2B5EF4-FFF2-40B4-BE49-F238E27FC236}">
                <a16:creationId xmlns:a16="http://schemas.microsoft.com/office/drawing/2014/main" id="{6853122A-85D1-40B1-ACEB-51D65A81F8B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25FDF95-EF14-4EA6-AB92-0A51871C35F7}"/>
              </a:ext>
            </a:extLst>
          </p:cNvPr>
          <p:cNvSpPr>
            <a:spLocks noGrp="1"/>
          </p:cNvSpPr>
          <p:nvPr>
            <p:ph type="sldNum" sz="quarter" idx="12"/>
          </p:nvPr>
        </p:nvSpPr>
        <p:spPr/>
        <p:txBody>
          <a:bodyPr/>
          <a:lstStyle/>
          <a:p>
            <a:fld id="{C7C42377-CDE0-4D5F-B31C-BFB05E470798}" type="slidenum">
              <a:rPr lang="en-US" smtClean="0"/>
              <a:t>‹#›</a:t>
            </a:fld>
            <a:endParaRPr lang="en-US"/>
          </a:p>
        </p:txBody>
      </p:sp>
    </p:spTree>
    <p:extLst>
      <p:ext uri="{BB962C8B-B14F-4D97-AF65-F5344CB8AC3E}">
        <p14:creationId xmlns:p14="http://schemas.microsoft.com/office/powerpoint/2010/main" val="422048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61D22-4747-491F-9AA6-D5E13639A5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0ED86B-B674-4326-8E71-29E203DC72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D5D59D5-A028-4CAC-B192-4DE8110BE8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7277AA-DE79-4479-BD6F-1EFE0EE668D0}"/>
              </a:ext>
            </a:extLst>
          </p:cNvPr>
          <p:cNvSpPr>
            <a:spLocks noGrp="1"/>
          </p:cNvSpPr>
          <p:nvPr>
            <p:ph type="dt" sz="half" idx="10"/>
          </p:nvPr>
        </p:nvSpPr>
        <p:spPr/>
        <p:txBody>
          <a:bodyPr/>
          <a:lstStyle/>
          <a:p>
            <a:fld id="{A41181EE-7446-4741-A5BF-58BAE62985B2}" type="datetimeFigureOut">
              <a:rPr lang="en-US" smtClean="0"/>
              <a:t>11/28/2019</a:t>
            </a:fld>
            <a:endParaRPr lang="en-US"/>
          </a:p>
        </p:txBody>
      </p:sp>
      <p:sp>
        <p:nvSpPr>
          <p:cNvPr id="6" name="Footer Placeholder 5">
            <a:extLst>
              <a:ext uri="{FF2B5EF4-FFF2-40B4-BE49-F238E27FC236}">
                <a16:creationId xmlns:a16="http://schemas.microsoft.com/office/drawing/2014/main" id="{E23348CA-E45B-48C8-B435-3F24003888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318338-99FE-4D21-941A-CF71914E4970}"/>
              </a:ext>
            </a:extLst>
          </p:cNvPr>
          <p:cNvSpPr>
            <a:spLocks noGrp="1"/>
          </p:cNvSpPr>
          <p:nvPr>
            <p:ph type="sldNum" sz="quarter" idx="12"/>
          </p:nvPr>
        </p:nvSpPr>
        <p:spPr/>
        <p:txBody>
          <a:bodyPr/>
          <a:lstStyle/>
          <a:p>
            <a:fld id="{C7C42377-CDE0-4D5F-B31C-BFB05E470798}" type="slidenum">
              <a:rPr lang="en-US" smtClean="0"/>
              <a:t>‹#›</a:t>
            </a:fld>
            <a:endParaRPr lang="en-US"/>
          </a:p>
        </p:txBody>
      </p:sp>
    </p:spTree>
    <p:extLst>
      <p:ext uri="{BB962C8B-B14F-4D97-AF65-F5344CB8AC3E}">
        <p14:creationId xmlns:p14="http://schemas.microsoft.com/office/powerpoint/2010/main" val="3895673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6199F-7ACC-48D8-B37E-7EB4494667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56CDD0F-C51E-45EE-8F27-A9D30B957C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9B95465-F66D-433A-96E2-90866DB2A3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F9C333-6C6A-413F-B50B-C7C80A399034}"/>
              </a:ext>
            </a:extLst>
          </p:cNvPr>
          <p:cNvSpPr>
            <a:spLocks noGrp="1"/>
          </p:cNvSpPr>
          <p:nvPr>
            <p:ph type="dt" sz="half" idx="10"/>
          </p:nvPr>
        </p:nvSpPr>
        <p:spPr/>
        <p:txBody>
          <a:bodyPr/>
          <a:lstStyle/>
          <a:p>
            <a:fld id="{A41181EE-7446-4741-A5BF-58BAE62985B2}" type="datetimeFigureOut">
              <a:rPr lang="en-US" smtClean="0"/>
              <a:t>11/28/2019</a:t>
            </a:fld>
            <a:endParaRPr lang="en-US"/>
          </a:p>
        </p:txBody>
      </p:sp>
      <p:sp>
        <p:nvSpPr>
          <p:cNvPr id="6" name="Footer Placeholder 5">
            <a:extLst>
              <a:ext uri="{FF2B5EF4-FFF2-40B4-BE49-F238E27FC236}">
                <a16:creationId xmlns:a16="http://schemas.microsoft.com/office/drawing/2014/main" id="{2F435A37-D2D1-43FE-AF62-F2E0F4AD51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1E7D8E-3F65-4509-BE0B-8191ACDC5F1A}"/>
              </a:ext>
            </a:extLst>
          </p:cNvPr>
          <p:cNvSpPr>
            <a:spLocks noGrp="1"/>
          </p:cNvSpPr>
          <p:nvPr>
            <p:ph type="sldNum" sz="quarter" idx="12"/>
          </p:nvPr>
        </p:nvSpPr>
        <p:spPr/>
        <p:txBody>
          <a:bodyPr/>
          <a:lstStyle/>
          <a:p>
            <a:fld id="{C7C42377-CDE0-4D5F-B31C-BFB05E470798}" type="slidenum">
              <a:rPr lang="en-US" smtClean="0"/>
              <a:t>‹#›</a:t>
            </a:fld>
            <a:endParaRPr lang="en-US"/>
          </a:p>
        </p:txBody>
      </p:sp>
    </p:spTree>
    <p:extLst>
      <p:ext uri="{BB962C8B-B14F-4D97-AF65-F5344CB8AC3E}">
        <p14:creationId xmlns:p14="http://schemas.microsoft.com/office/powerpoint/2010/main" val="2447389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9F9C8B-561D-41D2-8039-964891C716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2E1189A-B7C9-486F-868B-691DB26E25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3810D0-E0FD-48F6-A08B-EAF48F1BD0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1181EE-7446-4741-A5BF-58BAE62985B2}" type="datetimeFigureOut">
              <a:rPr lang="en-US" smtClean="0"/>
              <a:t>11/28/2019</a:t>
            </a:fld>
            <a:endParaRPr lang="en-US"/>
          </a:p>
        </p:txBody>
      </p:sp>
      <p:sp>
        <p:nvSpPr>
          <p:cNvPr id="5" name="Footer Placeholder 4">
            <a:extLst>
              <a:ext uri="{FF2B5EF4-FFF2-40B4-BE49-F238E27FC236}">
                <a16:creationId xmlns:a16="http://schemas.microsoft.com/office/drawing/2014/main" id="{4588F0CF-13FD-476E-94D1-10503A56A8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9FE0E0F-62F6-4935-B6D7-A3765DA06B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C42377-CDE0-4D5F-B31C-BFB05E470798}" type="slidenum">
              <a:rPr lang="en-US" smtClean="0"/>
              <a:t>‹#›</a:t>
            </a:fld>
            <a:endParaRPr lang="en-US"/>
          </a:p>
        </p:txBody>
      </p:sp>
    </p:spTree>
    <p:extLst>
      <p:ext uri="{BB962C8B-B14F-4D97-AF65-F5344CB8AC3E}">
        <p14:creationId xmlns:p14="http://schemas.microsoft.com/office/powerpoint/2010/main" val="233634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link.springer.com/content/pdf/10.1007%2Fs11528-014-0822-x.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chieflearningofficer.com/2019/11/25/ai-enabled-coachin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2.econ.iastate.edu/classes/econ362/hallam/Readings/FootDoubleEffect.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docs.google.com/document/d/1s_AgoeL2y_4iuedGuQNH6Fl1744twhe8Kj2qSfTqyHg/edit?fbclid=IwAR0QSuS-QXJB8rxgni_zGm5KU0oQPa9AJPFv-NpKcBlOkKIJZ0J4uefhg0o#heading=h.ypt4v4y21eo5"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laceproject.eu/learning-analytics-review/files/2016/04/LACE-review-6_privacy-show-stopper.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hbr.org/2007/05/the-dark-side-of-customer-analytic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pnas.org/content/111/24/8788"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hbr.org/2019/11/4-ways-to-address-gender-bias-in-a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tandfonline.com/doi/full/10.1080/17439884.2020.1686014"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radical-analytics.com/the-elasticity-of-analytics-ethics-7d8ac253a3b9"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boingboing.net/2019/11/11/ethnicity-detection-camera.html" TargetMode="External"/><Relationship Id="rId2" Type="http://schemas.openxmlformats.org/officeDocument/2006/relationships/hyperlink" Target="https://ipvm.com/reports/hikvision-Uyghur"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healthitanalytics.com/news/arguing-the-pros-and-cons-of-artificial-intelligence-in-healthcare"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www.theverge.com/2019/11/11/20959771/google-health-records-project-nightingale-privacy-ascension" TargetMode="External"/><Relationship Id="rId4" Type="http://schemas.openxmlformats.org/officeDocument/2006/relationships/hyperlink" Target="https://doi.org/10.1145/3278721.3278760"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ijoc.org/index.php/ijoc/article/view/5527" TargetMode="External"/><Relationship Id="rId2" Type="http://schemas.openxmlformats.org/officeDocument/2006/relationships/hyperlink" Target="https://www.theguardian.com/commentisfree/2019/may/19/as-surveillance-culture-grows-can-we-even-hope-to-escape-its-reach"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hewn.substack.com/p/hewn-no-317"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aeon.co/ideas/believing-without-evidence-is-always-morally-wrong" TargetMode="External"/><Relationship Id="rId2" Type="http://schemas.openxmlformats.org/officeDocument/2006/relationships/hyperlink" Target="http://people.brandeis.edu/~teuber/Clifford_ethics.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aeon.co/essays/hume-is-the-amiable-modest-generous-philosopher-we-need-today" TargetMode="External"/><Relationship Id="rId2" Type="http://schemas.openxmlformats.org/officeDocument/2006/relationships/hyperlink" Target="https://www.downes.ca/presentation/517"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scu.edu/ethics/ethics-resources/ethical-decision-making/a-framework-for-ethical-decision-making/"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scu.edu/ethics/ethics-resources/ethical-decision-making/a-framework-for-ethical-decision-making/"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scu.edu/ethics/ethics-resources/ethical-decision-making/a-framework-for-ethical-decision-making/"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www.scu.edu/ethics/ethics-resources/ethical-decision-making/a-framework-for-ethical-decision-making/"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ce.cn/xwzx/gnsz/szyw/201801/30/t20180130_27970996.shtml" TargetMode="External"/><Relationship Id="rId2" Type="http://schemas.openxmlformats.org/officeDocument/2006/relationships/hyperlink" Target="https://www.scu.edu/ethics/ethics-resources/ethical-decision-making/a-framework-for-ethical-decision-making/"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hhs.gov/ohrp/regulations-and-policy/regulations/45-cfr-46/index.html#46.101" TargetMode="External"/><Relationship Id="rId2" Type="http://schemas.openxmlformats.org/officeDocument/2006/relationships/hyperlink" Target="http://publications.cetis.org.uk/2012/500"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online.sju.edu/graduate/masters-health-administration/resources/articles/four-principles-of-health-care-ethics-improve-patient-care"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www.insightsassociation.org/issues-policies/insights-association-code-standards-and-ethics-market-research-and-data-analytics-0"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rsta.royalsocietypublishing.org/content/roypta/374/2083/20160119.full.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bdes.datasociety.net/wp-content/uploads/2016/10/EthicsCodes.pdf"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help.open.ac.uk/documents/policies/ethical-use-of-student-data/files/22/ethical-use-of-student-data-policy.pdf"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doi.org/10.1371/journal.pcbi.1005399"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static1.squarespace.com/static/5b99664675f9eea7a3ecee82/t/5ca37c2a24a694a94e0e515c/1554218087775/Global+guidelines+for+Ethics+in+Learning+Analytics+Web+ready+March+2019.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s://www.jisc.ac.uk/guides/code-of-practice-for-learning-analytics"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s://hbr.org/2007/05/the-dark-side-of-customer-analytics"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pdfs.semanticscholar.org/98ab/3fbde3c583d30adf8e660a30e840ebaf2bf0.pdf" TargetMode="External"/><Relationship Id="rId2" Type="http://schemas.openxmlformats.org/officeDocument/2006/relationships/hyperlink" Target="https://www.researchgate.net/publication/258206917_The_Evolution_of_Big_Data_and_Learning_Analytics_in_American_Higher_Education"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hyperlink" Target="https://doi.org/10.1089/big.2018.0083"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s://battellemedia.com/archives/2007/02/a_brief_interview_with_michael_wesch_the_creator_of_that_wonderful_video" TargetMode="External"/><Relationship Id="rId2" Type="http://schemas.openxmlformats.org/officeDocument/2006/relationships/hyperlink" Target="https://www.youtube.com/watch?v=NLlGopyXT_g"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hyperlink" Target="https://hbr.org/2019/11/4-ways-to-address-gender-bias-in-ai"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library.educause.edu/resources/2012/1/analytics-in-higher-education-establishing-a-common-language"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hyperlink" Target="https://en.wikipedia.org/wiki/Duty_of_care"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hyperlink" Target="https://www.investopedia.com/terms/d/duty-care.asp"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hyperlink" Target="https://www.iep.utm.edu/care-eth/"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hyperlink" Target="https://www.britannica.com/topic/ethics-of-care"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hyperlink" Target="https://www.iep.utm.edu/care-eth/"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s://books.google.com.br/books?hl=en&amp;lr=&amp;id=wYBLxZcU8zYC&amp;oi=fnd&amp;pg=PA60&amp;dq=tronto+care+ethics&amp;ots=8m-5tOWTIe&amp;sig=z6rRbR-63R-XXXVFHa6ISHQC6Gw#v=onepage&amp;q=tronto%20care%20ethics&amp;f=false" TargetMode="External"/><Relationship Id="rId2" Type="http://schemas.openxmlformats.org/officeDocument/2006/relationships/hyperlink" Target="https://www.iep.utm.edu/care-eth/"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http://citeseerx.ist.psu.edu/viewdoc/download?doi=10.1.1.597.4676&amp;rep=rep1&amp;type=pdf"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hyperlink" Target="https://www.shrm.org/resourcesandtools/hr-topics/behavioral-competencies/ethical-practice/pages/ethical-and-legal-responsibilities-for-hr-professionals.aspx"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hyperlink" Target="https://doi.org/10.1080/03605310590926849" TargetMode="Externa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hyperlink" Target="http://oro.open.ac.uk/49091/3/Duty%20of%20care%20-%20Cornock.pdf" TargetMode="Externa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hyperlink" Target="https://www.downes.ca/author/20681" TargetMode="External"/><Relationship Id="rId2" Type="http://schemas.openxmlformats.org/officeDocument/2006/relationships/hyperlink" Target="http://www.downes.ca/post/70139/rd" TargetMode="External"/><Relationship Id="rId1" Type="http://schemas.openxmlformats.org/officeDocument/2006/relationships/slideLayout" Target="../slideLayouts/slideLayout2.xml"/><Relationship Id="rId4" Type="http://schemas.openxmlformats.org/officeDocument/2006/relationships/hyperlink" Target="https://www.downes.ca/feed/7618" TargetMode="External"/></Relationships>
</file>

<file path=ppt/slides/_rels/slide75.xml.rels><?xml version="1.0" encoding="UTF-8" standalone="yes"?>
<Relationships xmlns="http://schemas.openxmlformats.org/package/2006/relationships"><Relationship Id="rId2" Type="http://schemas.openxmlformats.org/officeDocument/2006/relationships/hyperlink" Target="https://www.britannica.com/topic/ethics-of-care" TargetMode="Externa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hyperlink" Target="https://www.cairn.info/revue-internationale-de-philosophie-2013-1-page-9.htm" TargetMode="Externa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hyperlink" Target="https://www.cairn-int.info/focus-E_RIP_263_0081--hume-on-the-importance-of-humanity.htm" TargetMode="Externa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hyperlink" Target="https://www.scu.edu/ethics/ethics-resources/ethical-decision-making/a-framework-for-ethical-decision-makin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hyperlink" Target="https://www.businessofficermagazine.org/features/ethics-at-the-core/" TargetMode="Externa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hyperlink" Target="https://philosophicaldisquisitions.blogspot.com/2019/11/the-case-against-righteous-anger.html" TargetMode="Externa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hyperlink" Target="https://arxiv.org/pdf/1906.09208.pdf" TargetMode="Externa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hyperlink" Target="https://zenhabits.net/openness/" TargetMode="Externa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hyperlink" Target="https://hybridpedagogy.org/disruptive-pedagogy-and-the-practice-of-freedom/" TargetMode="External"/><Relationship Id="rId2" Type="http://schemas.openxmlformats.org/officeDocument/2006/relationships/hyperlink" Target="https://books.google.com/books?id=z5wiAwAAQBAJ" TargetMode="Externa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hyperlink" Target="https://julianstodd.wordpress.com/2017/06/26/a-state-of-kindness-a-shared-humanity/" TargetMode="Externa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ui.adsabs.harvard.edu/abs/2019arXiv191105652P/abstrac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6D633-5EF5-4481-97AF-442BB9B21160}"/>
              </a:ext>
            </a:extLst>
          </p:cNvPr>
          <p:cNvSpPr>
            <a:spLocks noGrp="1"/>
          </p:cNvSpPr>
          <p:nvPr>
            <p:ph type="ctrTitle"/>
          </p:nvPr>
        </p:nvSpPr>
        <p:spPr>
          <a:xfrm>
            <a:off x="1577975" y="3313246"/>
            <a:ext cx="9144000" cy="2387600"/>
          </a:xfrm>
        </p:spPr>
        <p:txBody>
          <a:bodyPr/>
          <a:lstStyle/>
          <a:p>
            <a:r>
              <a:rPr lang="en-US" dirty="0"/>
              <a:t>Ethics, Analytics and the Duty of Care</a:t>
            </a:r>
          </a:p>
        </p:txBody>
      </p:sp>
      <p:sp>
        <p:nvSpPr>
          <p:cNvPr id="3" name="Subtitle 2">
            <a:extLst>
              <a:ext uri="{FF2B5EF4-FFF2-40B4-BE49-F238E27FC236}">
                <a16:creationId xmlns:a16="http://schemas.microsoft.com/office/drawing/2014/main" id="{DF1705F0-A21F-4BEE-89DD-4B219BB5B5F0}"/>
              </a:ext>
            </a:extLst>
          </p:cNvPr>
          <p:cNvSpPr>
            <a:spLocks noGrp="1"/>
          </p:cNvSpPr>
          <p:nvPr>
            <p:ph type="subTitle" idx="1"/>
          </p:nvPr>
        </p:nvSpPr>
        <p:spPr>
          <a:xfrm>
            <a:off x="1663700" y="5700846"/>
            <a:ext cx="9144000" cy="1157153"/>
          </a:xfrm>
        </p:spPr>
        <p:txBody>
          <a:bodyPr/>
          <a:lstStyle/>
          <a:p>
            <a:r>
              <a:rPr lang="en-US" dirty="0"/>
              <a:t>Stephen Downes</a:t>
            </a:r>
          </a:p>
          <a:p>
            <a:r>
              <a:rPr lang="en-US" dirty="0"/>
              <a:t>Teresina, Brazil, November 29, 2019</a:t>
            </a:r>
          </a:p>
        </p:txBody>
      </p:sp>
      <p:pic>
        <p:nvPicPr>
          <p:cNvPr id="5" name="Picture 4">
            <a:extLst>
              <a:ext uri="{FF2B5EF4-FFF2-40B4-BE49-F238E27FC236}">
                <a16:creationId xmlns:a16="http://schemas.microsoft.com/office/drawing/2014/main" id="{7179BF5B-237B-4F79-8B79-0CBF0CC50A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78225" y="541404"/>
            <a:ext cx="5035550" cy="3156084"/>
          </a:xfrm>
          <a:prstGeom prst="rect">
            <a:avLst/>
          </a:prstGeom>
        </p:spPr>
      </p:pic>
    </p:spTree>
    <p:extLst>
      <p:ext uri="{BB962C8B-B14F-4D97-AF65-F5344CB8AC3E}">
        <p14:creationId xmlns:p14="http://schemas.microsoft.com/office/powerpoint/2010/main" val="3643584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435B8-5B31-4176-A1CA-61110E39D210}"/>
              </a:ext>
            </a:extLst>
          </p:cNvPr>
          <p:cNvSpPr>
            <a:spLocks noGrp="1"/>
          </p:cNvSpPr>
          <p:nvPr>
            <p:ph type="title"/>
          </p:nvPr>
        </p:nvSpPr>
        <p:spPr/>
        <p:txBody>
          <a:bodyPr/>
          <a:lstStyle/>
          <a:p>
            <a:r>
              <a:rPr lang="en-US" dirty="0"/>
              <a:t>		Predictive Analytics</a:t>
            </a:r>
          </a:p>
        </p:txBody>
      </p:sp>
      <p:sp>
        <p:nvSpPr>
          <p:cNvPr id="3" name="Content Placeholder 2">
            <a:extLst>
              <a:ext uri="{FF2B5EF4-FFF2-40B4-BE49-F238E27FC236}">
                <a16:creationId xmlns:a16="http://schemas.microsoft.com/office/drawing/2014/main" id="{C537478A-8DDA-4EA5-9844-4DBCBC2E1007}"/>
              </a:ext>
            </a:extLst>
          </p:cNvPr>
          <p:cNvSpPr>
            <a:spLocks noGrp="1"/>
          </p:cNvSpPr>
          <p:nvPr>
            <p:ph idx="1"/>
          </p:nvPr>
        </p:nvSpPr>
        <p:spPr/>
        <p:txBody>
          <a:bodyPr/>
          <a:lstStyle/>
          <a:p>
            <a:r>
              <a:rPr lang="en-US" dirty="0"/>
              <a:t>For example, “p</a:t>
            </a:r>
            <a:r>
              <a:rPr lang="en-CA" dirty="0" err="1"/>
              <a:t>redicting</a:t>
            </a:r>
            <a:r>
              <a:rPr lang="en-CA" dirty="0"/>
              <a:t>  student learning success and providing  proactive feedback have  been two of the most frequently adopted tasks associated with learning  analytics.”</a:t>
            </a:r>
          </a:p>
          <a:p>
            <a:endParaRPr lang="en-CA" dirty="0"/>
          </a:p>
        </p:txBody>
      </p:sp>
      <p:sp>
        <p:nvSpPr>
          <p:cNvPr id="4" name="Rectangle 3">
            <a:extLst>
              <a:ext uri="{FF2B5EF4-FFF2-40B4-BE49-F238E27FC236}">
                <a16:creationId xmlns:a16="http://schemas.microsoft.com/office/drawing/2014/main" id="{15299BE5-1574-4421-AC93-6DD240DE7A4C}"/>
              </a:ext>
            </a:extLst>
          </p:cNvPr>
          <p:cNvSpPr/>
          <p:nvPr/>
        </p:nvSpPr>
        <p:spPr>
          <a:xfrm>
            <a:off x="838200" y="5569545"/>
            <a:ext cx="10325838" cy="923330"/>
          </a:xfrm>
          <a:prstGeom prst="rect">
            <a:avLst/>
          </a:prstGeom>
        </p:spPr>
        <p:txBody>
          <a:bodyPr wrap="square">
            <a:spAutoFit/>
          </a:bodyPr>
          <a:lstStyle/>
          <a:p>
            <a:r>
              <a:rPr lang="en-CA" dirty="0">
                <a:solidFill>
                  <a:srgbClr val="000000"/>
                </a:solidFill>
                <a:latin typeface="Arial" panose="020B0604020202020204" pitchFamily="34" charset="0"/>
              </a:rPr>
              <a:t>Dragan </a:t>
            </a:r>
            <a:r>
              <a:rPr lang="en-CA" dirty="0" err="1">
                <a:solidFill>
                  <a:srgbClr val="000000"/>
                </a:solidFill>
                <a:latin typeface="Arial" panose="020B0604020202020204" pitchFamily="34" charset="0"/>
              </a:rPr>
              <a:t>Gašević</a:t>
            </a:r>
            <a:r>
              <a:rPr lang="en-CA" dirty="0">
                <a:solidFill>
                  <a:srgbClr val="000000"/>
                </a:solidFill>
                <a:latin typeface="Arial" panose="020B0604020202020204" pitchFamily="34" charset="0"/>
              </a:rPr>
              <a:t>, Shane Dawson and George Siemens. (2015). Let’s not forget: Learning analytics are about learning. </a:t>
            </a:r>
            <a:r>
              <a:rPr lang="en-CA" i="1" dirty="0" err="1">
                <a:solidFill>
                  <a:srgbClr val="000000"/>
                </a:solidFill>
                <a:latin typeface="Arial" panose="020B0604020202020204" pitchFamily="34" charset="0"/>
              </a:rPr>
              <a:t>TechTrends</a:t>
            </a:r>
            <a:r>
              <a:rPr lang="en-CA" dirty="0">
                <a:solidFill>
                  <a:srgbClr val="000000"/>
                </a:solidFill>
                <a:latin typeface="Arial" panose="020B0604020202020204" pitchFamily="34" charset="0"/>
              </a:rPr>
              <a:t> Volume 59, Number 1, January/February 2015 </a:t>
            </a:r>
            <a:r>
              <a:rPr lang="en-CA" u="sng" dirty="0">
                <a:solidFill>
                  <a:srgbClr val="1155CC"/>
                </a:solidFill>
                <a:latin typeface="Arial" panose="020B0604020202020204" pitchFamily="34" charset="0"/>
                <a:hlinkClick r:id="rId2"/>
              </a:rPr>
              <a:t>https://link.springer.com/content/pdf/10.1007%2Fs11528-014-0822-x.pdf</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1485391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1F899-9340-4463-A31A-7B2E5410BBD2}"/>
              </a:ext>
            </a:extLst>
          </p:cNvPr>
          <p:cNvSpPr>
            <a:spLocks noGrp="1"/>
          </p:cNvSpPr>
          <p:nvPr>
            <p:ph type="title"/>
          </p:nvPr>
        </p:nvSpPr>
        <p:spPr/>
        <p:txBody>
          <a:bodyPr/>
          <a:lstStyle/>
          <a:p>
            <a:r>
              <a:rPr lang="en-US" dirty="0"/>
              <a:t>		Prescriptive Analytics</a:t>
            </a:r>
          </a:p>
        </p:txBody>
      </p:sp>
      <p:sp>
        <p:nvSpPr>
          <p:cNvPr id="3" name="Content Placeholder 2">
            <a:extLst>
              <a:ext uri="{FF2B5EF4-FFF2-40B4-BE49-F238E27FC236}">
                <a16:creationId xmlns:a16="http://schemas.microsoft.com/office/drawing/2014/main" id="{DC501B5C-0254-4A0F-A3E3-FFB98224C013}"/>
              </a:ext>
            </a:extLst>
          </p:cNvPr>
          <p:cNvSpPr>
            <a:spLocks noGrp="1"/>
          </p:cNvSpPr>
          <p:nvPr>
            <p:ph idx="1"/>
          </p:nvPr>
        </p:nvSpPr>
        <p:spPr/>
        <p:txBody>
          <a:bodyPr/>
          <a:lstStyle/>
          <a:p>
            <a:r>
              <a:rPr lang="en-CA" dirty="0"/>
              <a:t>E.g. AI-based coaching. </a:t>
            </a:r>
          </a:p>
          <a:p>
            <a:pPr lvl="1"/>
            <a:r>
              <a:rPr lang="en-CA" dirty="0" err="1"/>
              <a:t>Loutfi</a:t>
            </a:r>
            <a:r>
              <a:rPr lang="en-CA" dirty="0"/>
              <a:t>:  because of the cost, workplace coaching is often limited to higher-level executives. </a:t>
            </a:r>
          </a:p>
          <a:p>
            <a:pPr lvl="1"/>
            <a:r>
              <a:rPr lang="en-CA" dirty="0"/>
              <a:t>Companies such as </a:t>
            </a:r>
            <a:r>
              <a:rPr lang="en-CA" dirty="0" err="1"/>
              <a:t>LeaderAmp</a:t>
            </a:r>
            <a:r>
              <a:rPr lang="en-CA" dirty="0"/>
              <a:t>, which offers an AI-based coaching service, may change that. </a:t>
            </a:r>
            <a:endParaRPr lang="en-US" dirty="0"/>
          </a:p>
        </p:txBody>
      </p:sp>
      <p:sp>
        <p:nvSpPr>
          <p:cNvPr id="4" name="Rectangle 3">
            <a:extLst>
              <a:ext uri="{FF2B5EF4-FFF2-40B4-BE49-F238E27FC236}">
                <a16:creationId xmlns:a16="http://schemas.microsoft.com/office/drawing/2014/main" id="{F9874B77-4B31-4E33-991E-968FD2245CCA}"/>
              </a:ext>
            </a:extLst>
          </p:cNvPr>
          <p:cNvSpPr/>
          <p:nvPr/>
        </p:nvSpPr>
        <p:spPr>
          <a:xfrm>
            <a:off x="838200" y="5454049"/>
            <a:ext cx="8756609" cy="923330"/>
          </a:xfrm>
          <a:prstGeom prst="rect">
            <a:avLst/>
          </a:prstGeom>
        </p:spPr>
        <p:txBody>
          <a:bodyPr wrap="square">
            <a:spAutoFit/>
          </a:bodyPr>
          <a:lstStyle/>
          <a:p>
            <a:r>
              <a:rPr lang="en-CA" dirty="0">
                <a:solidFill>
                  <a:srgbClr val="000000"/>
                </a:solidFill>
                <a:latin typeface="Arial" panose="020B0604020202020204" pitchFamily="34" charset="0"/>
              </a:rPr>
              <a:t>Elizabeth </a:t>
            </a:r>
            <a:r>
              <a:rPr lang="en-CA" dirty="0" err="1">
                <a:solidFill>
                  <a:srgbClr val="000000"/>
                </a:solidFill>
                <a:latin typeface="Arial" panose="020B0604020202020204" pitchFamily="34" charset="0"/>
              </a:rPr>
              <a:t>Loutfi</a:t>
            </a:r>
            <a:r>
              <a:rPr lang="en-CA" dirty="0">
                <a:solidFill>
                  <a:srgbClr val="000000"/>
                </a:solidFill>
                <a:latin typeface="Arial" panose="020B0604020202020204" pitchFamily="34" charset="0"/>
              </a:rPr>
              <a:t>. (2019). What does the future hold for AI-enabled coaching? Chief Learning Officer. November 25, 2019. </a:t>
            </a:r>
            <a:r>
              <a:rPr lang="en-CA" u="sng" dirty="0">
                <a:solidFill>
                  <a:srgbClr val="1155CC"/>
                </a:solidFill>
                <a:latin typeface="Arial" panose="020B0604020202020204" pitchFamily="34" charset="0"/>
                <a:hlinkClick r:id="rId2"/>
              </a:rPr>
              <a:t>https://www.chieflearningofficer.com/2019/11/25/ai-enabled-coaching/</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3652748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EFFE9-D870-4583-9873-F5A81FA197AA}"/>
              </a:ext>
            </a:extLst>
          </p:cNvPr>
          <p:cNvSpPr>
            <a:spLocks noGrp="1"/>
          </p:cNvSpPr>
          <p:nvPr>
            <p:ph type="title"/>
          </p:nvPr>
        </p:nvSpPr>
        <p:spPr/>
        <p:txBody>
          <a:bodyPr/>
          <a:lstStyle/>
          <a:p>
            <a:r>
              <a:rPr lang="en-US" dirty="0"/>
              <a:t>		Deontic Analytics</a:t>
            </a:r>
          </a:p>
        </p:txBody>
      </p:sp>
      <p:sp>
        <p:nvSpPr>
          <p:cNvPr id="3" name="Content Placeholder 2">
            <a:extLst>
              <a:ext uri="{FF2B5EF4-FFF2-40B4-BE49-F238E27FC236}">
                <a16:creationId xmlns:a16="http://schemas.microsoft.com/office/drawing/2014/main" id="{02346F10-952B-4354-898D-FAD87563A2C8}"/>
              </a:ext>
            </a:extLst>
          </p:cNvPr>
          <p:cNvSpPr>
            <a:spLocks noGrp="1"/>
          </p:cNvSpPr>
          <p:nvPr>
            <p:ph idx="1"/>
          </p:nvPr>
        </p:nvSpPr>
        <p:spPr/>
        <p:txBody>
          <a:bodyPr>
            <a:normAutofit/>
          </a:bodyPr>
          <a:lstStyle/>
          <a:p>
            <a:r>
              <a:rPr lang="en-CA" dirty="0"/>
              <a:t>an additional question that needs to be answered, and has been increasingly entrusted to analytics: “what ought to happen?” </a:t>
            </a:r>
          </a:p>
          <a:p>
            <a:r>
              <a:rPr lang="en-CA" dirty="0"/>
              <a:t>Recently the question has been asked with respect to self-driving vehicles in the context of Philippa Foot’s ‘trolley problem’. (Foot, 1967).</a:t>
            </a:r>
          </a:p>
          <a:p>
            <a:r>
              <a:rPr lang="en-CA" dirty="0"/>
              <a:t>More questions of this sort will come to the fore as analytics improves.</a:t>
            </a:r>
          </a:p>
        </p:txBody>
      </p:sp>
      <p:sp>
        <p:nvSpPr>
          <p:cNvPr id="4" name="Rectangle 3">
            <a:extLst>
              <a:ext uri="{FF2B5EF4-FFF2-40B4-BE49-F238E27FC236}">
                <a16:creationId xmlns:a16="http://schemas.microsoft.com/office/drawing/2014/main" id="{45EDC16F-62E9-4DD5-8CB7-28F5F00829A1}"/>
              </a:ext>
            </a:extLst>
          </p:cNvPr>
          <p:cNvSpPr/>
          <p:nvPr/>
        </p:nvSpPr>
        <p:spPr>
          <a:xfrm>
            <a:off x="838200" y="5525112"/>
            <a:ext cx="10689139" cy="923330"/>
          </a:xfrm>
          <a:prstGeom prst="rect">
            <a:avLst/>
          </a:prstGeom>
        </p:spPr>
        <p:txBody>
          <a:bodyPr wrap="square">
            <a:spAutoFit/>
          </a:bodyPr>
          <a:lstStyle/>
          <a:p>
            <a:r>
              <a:rPr lang="en-CA" dirty="0">
                <a:solidFill>
                  <a:srgbClr val="000000"/>
                </a:solidFill>
                <a:latin typeface="Arial" panose="020B0604020202020204" pitchFamily="34" charset="0"/>
              </a:rPr>
              <a:t>Philippa Foot. (1967). The Problem of Abortion and the Doctrine of the Double Effect in Virtues and Vices (Oxford: Basil Blackwell, 1978) (originally appeared in the Oxford Review, Number 5, 1967.) </a:t>
            </a:r>
            <a:r>
              <a:rPr lang="en-CA" u="sng" dirty="0">
                <a:solidFill>
                  <a:srgbClr val="1155CC"/>
                </a:solidFill>
                <a:latin typeface="Arial" panose="020B0604020202020204" pitchFamily="34" charset="0"/>
                <a:hlinkClick r:id="rId2"/>
              </a:rPr>
              <a:t>http://www2.econ.iastate.edu/classes/econ362/hallam/Readings/FootDoubleEffect.pdf</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813792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3E253-3A9B-474C-A27B-06AD28E2C76D}"/>
              </a:ext>
            </a:extLst>
          </p:cNvPr>
          <p:cNvSpPr>
            <a:spLocks noGrp="1"/>
          </p:cNvSpPr>
          <p:nvPr>
            <p:ph type="title"/>
          </p:nvPr>
        </p:nvSpPr>
        <p:spPr/>
        <p:txBody>
          <a:bodyPr/>
          <a:lstStyle/>
          <a:p>
            <a:r>
              <a:rPr lang="en-US" dirty="0"/>
              <a:t>	Ethics in Learning Analytics</a:t>
            </a:r>
          </a:p>
        </p:txBody>
      </p:sp>
      <p:sp>
        <p:nvSpPr>
          <p:cNvPr id="3" name="Content Placeholder 2">
            <a:extLst>
              <a:ext uri="{FF2B5EF4-FFF2-40B4-BE49-F238E27FC236}">
                <a16:creationId xmlns:a16="http://schemas.microsoft.com/office/drawing/2014/main" id="{AC35237C-0004-4697-B3A7-7A9B90C44C7A}"/>
              </a:ext>
            </a:extLst>
          </p:cNvPr>
          <p:cNvSpPr>
            <a:spLocks noGrp="1"/>
          </p:cNvSpPr>
          <p:nvPr>
            <p:ph idx="1"/>
          </p:nvPr>
        </p:nvSpPr>
        <p:spPr/>
        <p:txBody>
          <a:bodyPr/>
          <a:lstStyle/>
          <a:p>
            <a:r>
              <a:rPr lang="en-CA" dirty="0"/>
              <a:t>The ethics of analytics is particularly complex because issues arise when it works, and when it doesn’t. </a:t>
            </a:r>
          </a:p>
          <a:p>
            <a:r>
              <a:rPr lang="en-CA" dirty="0"/>
              <a:t>Consequently, Narayan (2019) have classified these issues under three headings: </a:t>
            </a:r>
          </a:p>
          <a:p>
            <a:pPr lvl="1"/>
            <a:r>
              <a:rPr lang="en-CA" dirty="0"/>
              <a:t>issues that arise when analytics works, </a:t>
            </a:r>
          </a:p>
          <a:p>
            <a:pPr lvl="1"/>
            <a:r>
              <a:rPr lang="en-CA" dirty="0"/>
              <a:t>issues that arise because analytics are not yet reliable, </a:t>
            </a:r>
          </a:p>
          <a:p>
            <a:pPr lvl="1"/>
            <a:r>
              <a:rPr lang="en-CA" dirty="0"/>
              <a:t>and issues that arise in cases where the use of analytics seems fundamentally wrong.</a:t>
            </a:r>
            <a:br>
              <a:rPr lang="en-CA" dirty="0"/>
            </a:br>
            <a:endParaRPr lang="en-US" dirty="0"/>
          </a:p>
        </p:txBody>
      </p:sp>
      <p:sp>
        <p:nvSpPr>
          <p:cNvPr id="4" name="Rectangle 3">
            <a:extLst>
              <a:ext uri="{FF2B5EF4-FFF2-40B4-BE49-F238E27FC236}">
                <a16:creationId xmlns:a16="http://schemas.microsoft.com/office/drawing/2014/main" id="{FF2A7682-2388-4C05-886E-721FD2C99AE4}"/>
              </a:ext>
            </a:extLst>
          </p:cNvPr>
          <p:cNvSpPr/>
          <p:nvPr/>
        </p:nvSpPr>
        <p:spPr>
          <a:xfrm>
            <a:off x="342900" y="5139889"/>
            <a:ext cx="11633200" cy="1477328"/>
          </a:xfrm>
          <a:prstGeom prst="rect">
            <a:avLst/>
          </a:prstGeom>
        </p:spPr>
        <p:txBody>
          <a:bodyPr wrap="square">
            <a:spAutoFit/>
          </a:bodyPr>
          <a:lstStyle/>
          <a:p>
            <a:r>
              <a:rPr lang="en-US" dirty="0">
                <a:solidFill>
                  <a:srgbClr val="000000"/>
                </a:solidFill>
                <a:latin typeface="Arial" panose="020B0604020202020204" pitchFamily="34" charset="0"/>
              </a:rPr>
              <a:t>Arvind Narayan. (2019) How to Recognize AI Snake Oil. Summarized in Promises and Perils of AI Mar Hicks, Arvind Narayan, Sherry Turkle, Eden Medina. Collaborative panel summary on Google Docs. Accessed November 27, 2019. </a:t>
            </a:r>
            <a:r>
              <a:rPr lang="en-US" dirty="0">
                <a:solidFill>
                  <a:schemeClr val="accent1">
                    <a:lumMod val="75000"/>
                  </a:schemeClr>
                </a:solidFill>
                <a:latin typeface="Arial" panose="020B0604020202020204" pitchFamily="34" charset="0"/>
                <a:hlinkClick r:id="rId2"/>
              </a:rPr>
              <a:t>https://docs.google.com/document/d/1s_AgoeL2y_4iuedGuQNH6Fl1744twhe8Kj2qSfTqyHg/edit?fbclid=IwAR0QSuS-QXJB8rxgni_zGm5KU0oQPa9AJPFv-NpKcBlOkKIJZ0J4uefhg0o#heading=h.ypt4v4y21eo5</a:t>
            </a:r>
            <a:r>
              <a:rPr lang="en-US" dirty="0">
                <a:solidFill>
                  <a:srgbClr val="000000"/>
                </a:solidFill>
                <a:latin typeface="Arial" panose="020B0604020202020204" pitchFamily="34" charset="0"/>
                <a:hlinkClick r:id="rId2"/>
              </a:rPr>
              <a:t>  </a:t>
            </a:r>
            <a:endParaRPr lang="en-US" dirty="0"/>
          </a:p>
        </p:txBody>
      </p:sp>
    </p:spTree>
    <p:extLst>
      <p:ext uri="{BB962C8B-B14F-4D97-AF65-F5344CB8AC3E}">
        <p14:creationId xmlns:p14="http://schemas.microsoft.com/office/powerpoint/2010/main" val="2196533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CE907-CB12-4BEA-93E9-F0F766071350}"/>
              </a:ext>
            </a:extLst>
          </p:cNvPr>
          <p:cNvSpPr>
            <a:spLocks noGrp="1"/>
          </p:cNvSpPr>
          <p:nvPr>
            <p:ph type="title"/>
          </p:nvPr>
        </p:nvSpPr>
        <p:spPr/>
        <p:txBody>
          <a:bodyPr/>
          <a:lstStyle/>
          <a:p>
            <a:r>
              <a:rPr lang="en-US" dirty="0"/>
              <a:t>		When Analytics Works</a:t>
            </a:r>
          </a:p>
        </p:txBody>
      </p:sp>
      <p:sp>
        <p:nvSpPr>
          <p:cNvPr id="3" name="Content Placeholder 2">
            <a:extLst>
              <a:ext uri="{FF2B5EF4-FFF2-40B4-BE49-F238E27FC236}">
                <a16:creationId xmlns:a16="http://schemas.microsoft.com/office/drawing/2014/main" id="{54D45DF2-D6F8-4023-827E-B878E2A302F9}"/>
              </a:ext>
            </a:extLst>
          </p:cNvPr>
          <p:cNvSpPr>
            <a:spLocks noGrp="1"/>
          </p:cNvSpPr>
          <p:nvPr>
            <p:ph idx="1"/>
          </p:nvPr>
        </p:nvSpPr>
        <p:spPr/>
        <p:txBody>
          <a:bodyPr/>
          <a:lstStyle/>
          <a:p>
            <a:r>
              <a:rPr lang="en-US" dirty="0"/>
              <a:t>A lot of the time, analytics works really well, and this is a problem</a:t>
            </a:r>
          </a:p>
          <a:p>
            <a:pPr lvl="1" fontAlgn="base"/>
            <a:r>
              <a:rPr lang="en-CA" dirty="0"/>
              <a:t>Content identification (reverse image search, Shazam) </a:t>
            </a:r>
          </a:p>
          <a:p>
            <a:pPr lvl="1" fontAlgn="base"/>
            <a:r>
              <a:rPr lang="en-CA" dirty="0"/>
              <a:t>Face recognition, medical diagnosis from scans</a:t>
            </a:r>
          </a:p>
          <a:p>
            <a:pPr lvl="1" fontAlgn="base"/>
            <a:r>
              <a:rPr lang="en-CA" dirty="0"/>
              <a:t>Creative functions and </a:t>
            </a:r>
            <a:r>
              <a:rPr lang="en-CA" dirty="0" err="1"/>
              <a:t>deepfakes</a:t>
            </a:r>
            <a:r>
              <a:rPr lang="en-CA" dirty="0"/>
              <a:t>  </a:t>
            </a:r>
          </a:p>
          <a:p>
            <a:pPr lvl="1" fontAlgn="base"/>
            <a:r>
              <a:rPr lang="en-CA" dirty="0"/>
              <a:t>Speech to text</a:t>
            </a:r>
          </a:p>
          <a:p>
            <a:endParaRPr lang="en-US" dirty="0"/>
          </a:p>
        </p:txBody>
      </p:sp>
      <p:sp>
        <p:nvSpPr>
          <p:cNvPr id="4" name="Rectangle 3">
            <a:extLst>
              <a:ext uri="{FF2B5EF4-FFF2-40B4-BE49-F238E27FC236}">
                <a16:creationId xmlns:a16="http://schemas.microsoft.com/office/drawing/2014/main" id="{3BA8D448-DE3A-48FF-846E-90C97D01FA0F}"/>
              </a:ext>
            </a:extLst>
          </p:cNvPr>
          <p:cNvSpPr/>
          <p:nvPr/>
        </p:nvSpPr>
        <p:spPr>
          <a:xfrm>
            <a:off x="711855" y="4863527"/>
            <a:ext cx="9446834" cy="369332"/>
          </a:xfrm>
          <a:prstGeom prst="rect">
            <a:avLst/>
          </a:prstGeom>
        </p:spPr>
        <p:txBody>
          <a:bodyPr wrap="square">
            <a:spAutoFit/>
          </a:bodyPr>
          <a:lstStyle/>
          <a:p>
            <a:r>
              <a:rPr lang="en-CA" dirty="0"/>
              <a:t>Narayan (2019)</a:t>
            </a:r>
            <a:endParaRPr lang="en-US" dirty="0">
              <a:solidFill>
                <a:srgbClr val="000000"/>
              </a:solidFill>
              <a:latin typeface="Arial" panose="020B0604020202020204" pitchFamily="34" charset="0"/>
            </a:endParaRPr>
          </a:p>
        </p:txBody>
      </p:sp>
    </p:spTree>
    <p:extLst>
      <p:ext uri="{BB962C8B-B14F-4D97-AF65-F5344CB8AC3E}">
        <p14:creationId xmlns:p14="http://schemas.microsoft.com/office/powerpoint/2010/main" val="1961657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0C01-AFFB-4EAD-A472-3DBD53622B05}"/>
              </a:ext>
            </a:extLst>
          </p:cNvPr>
          <p:cNvSpPr>
            <a:spLocks noGrp="1"/>
          </p:cNvSpPr>
          <p:nvPr>
            <p:ph type="title"/>
          </p:nvPr>
        </p:nvSpPr>
        <p:spPr/>
        <p:txBody>
          <a:bodyPr/>
          <a:lstStyle/>
          <a:p>
            <a:r>
              <a:rPr lang="en-US" dirty="0"/>
              <a:t>			 Privacy</a:t>
            </a:r>
          </a:p>
        </p:txBody>
      </p:sp>
      <p:sp>
        <p:nvSpPr>
          <p:cNvPr id="3" name="Content Placeholder 2">
            <a:extLst>
              <a:ext uri="{FF2B5EF4-FFF2-40B4-BE49-F238E27FC236}">
                <a16:creationId xmlns:a16="http://schemas.microsoft.com/office/drawing/2014/main" id="{61AC92DE-B16B-41EE-A6C3-051CA0624514}"/>
              </a:ext>
            </a:extLst>
          </p:cNvPr>
          <p:cNvSpPr>
            <a:spLocks noGrp="1"/>
          </p:cNvSpPr>
          <p:nvPr>
            <p:ph idx="1"/>
          </p:nvPr>
        </p:nvSpPr>
        <p:spPr/>
        <p:txBody>
          <a:bodyPr/>
          <a:lstStyle/>
          <a:p>
            <a:r>
              <a:rPr lang="en-CA" dirty="0"/>
              <a:t>in one of the most high profile examples of the impact of privacy concerns on learning analytics, </a:t>
            </a:r>
            <a:r>
              <a:rPr lang="en-CA" dirty="0" err="1"/>
              <a:t>inBloom</a:t>
            </a:r>
            <a:r>
              <a:rPr lang="en-CA" dirty="0"/>
              <a:t> was dramatically closed down on April 21, 2014 (Kharif 2014).</a:t>
            </a:r>
          </a:p>
          <a:p>
            <a:endParaRPr lang="en-CA" dirty="0"/>
          </a:p>
        </p:txBody>
      </p:sp>
      <p:sp>
        <p:nvSpPr>
          <p:cNvPr id="4" name="Rectangle 3">
            <a:extLst>
              <a:ext uri="{FF2B5EF4-FFF2-40B4-BE49-F238E27FC236}">
                <a16:creationId xmlns:a16="http://schemas.microsoft.com/office/drawing/2014/main" id="{1AC2BAB1-37C8-493F-908E-1E092DA8975D}"/>
              </a:ext>
            </a:extLst>
          </p:cNvPr>
          <p:cNvSpPr/>
          <p:nvPr/>
        </p:nvSpPr>
        <p:spPr>
          <a:xfrm>
            <a:off x="1044678" y="4649694"/>
            <a:ext cx="8992583" cy="1477328"/>
          </a:xfrm>
          <a:prstGeom prst="rect">
            <a:avLst/>
          </a:prstGeom>
        </p:spPr>
        <p:txBody>
          <a:bodyPr wrap="square">
            <a:spAutoFit/>
          </a:bodyPr>
          <a:lstStyle/>
          <a:p>
            <a:r>
              <a:rPr lang="en-US" dirty="0">
                <a:solidFill>
                  <a:srgbClr val="000000"/>
                </a:solidFill>
                <a:latin typeface="Arial" panose="020B0604020202020204" pitchFamily="34" charset="0"/>
              </a:rPr>
              <a:t>Dai Griffiths, Hendrik </a:t>
            </a:r>
            <a:r>
              <a:rPr lang="en-US" dirty="0" err="1">
                <a:solidFill>
                  <a:srgbClr val="000000"/>
                </a:solidFill>
                <a:latin typeface="Arial" panose="020B0604020202020204" pitchFamily="34" charset="0"/>
              </a:rPr>
              <a:t>Drachsler</a:t>
            </a:r>
            <a:r>
              <a:rPr lang="en-US" dirty="0">
                <a:solidFill>
                  <a:srgbClr val="000000"/>
                </a:solidFill>
                <a:latin typeface="Arial" panose="020B0604020202020204" pitchFamily="34" charset="0"/>
              </a:rPr>
              <a:t>, Michael </a:t>
            </a:r>
            <a:r>
              <a:rPr lang="en-US" dirty="0" err="1">
                <a:solidFill>
                  <a:srgbClr val="000000"/>
                </a:solidFill>
                <a:latin typeface="Arial" panose="020B0604020202020204" pitchFamily="34" charset="0"/>
              </a:rPr>
              <a:t>Kickmeier</a:t>
            </a:r>
            <a:r>
              <a:rPr lang="en-US" dirty="0">
                <a:solidFill>
                  <a:srgbClr val="000000"/>
                </a:solidFill>
                <a:latin typeface="Arial" panose="020B0604020202020204" pitchFamily="34" charset="0"/>
              </a:rPr>
              <a:t>-Rust, Christina Steiner, Tore </a:t>
            </a:r>
            <a:r>
              <a:rPr lang="en-US" dirty="0" err="1">
                <a:solidFill>
                  <a:srgbClr val="000000"/>
                </a:solidFill>
                <a:latin typeface="Arial" panose="020B0604020202020204" pitchFamily="34" charset="0"/>
              </a:rPr>
              <a:t>Hoel</a:t>
            </a:r>
            <a:r>
              <a:rPr lang="en-US" dirty="0">
                <a:solidFill>
                  <a:srgbClr val="000000"/>
                </a:solidFill>
                <a:latin typeface="Arial" panose="020B0604020202020204" pitchFamily="34" charset="0"/>
              </a:rPr>
              <a:t>, Wolfgang Greller. (2016). Is Privacy A Show-Stopper For Learning Analytics? A Review Of Current Issues And Solutions.   Learning Analytics Community Exchange. Learning Analytics Review 6. 15 February 2016. </a:t>
            </a:r>
            <a:r>
              <a:rPr lang="en-US" u="sng" dirty="0">
                <a:solidFill>
                  <a:srgbClr val="1155CC"/>
                </a:solidFill>
                <a:latin typeface="Arial" panose="020B0604020202020204" pitchFamily="34" charset="0"/>
                <a:hlinkClick r:id="rId2"/>
              </a:rPr>
              <a:t>http://www.laceproject.eu/learning-analytics-review/files/2016/04/LACE-review-6_privacy-show-stopper.pdf</a:t>
            </a:r>
            <a:r>
              <a:rPr lang="en-US"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20384478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EE8C7-F8AE-49D1-A521-384573F2AB15}"/>
              </a:ext>
            </a:extLst>
          </p:cNvPr>
          <p:cNvSpPr>
            <a:spLocks noGrp="1"/>
          </p:cNvSpPr>
          <p:nvPr>
            <p:ph type="title"/>
          </p:nvPr>
        </p:nvSpPr>
        <p:spPr/>
        <p:txBody>
          <a:bodyPr/>
          <a:lstStyle/>
          <a:p>
            <a:r>
              <a:rPr lang="en-US" dirty="0"/>
              <a:t>			</a:t>
            </a:r>
            <a:r>
              <a:rPr lang="en-US" dirty="0" err="1"/>
              <a:t>Assssment</a:t>
            </a:r>
            <a:endParaRPr lang="en-US" dirty="0"/>
          </a:p>
        </p:txBody>
      </p:sp>
      <p:sp>
        <p:nvSpPr>
          <p:cNvPr id="3" name="Content Placeholder 2">
            <a:extLst>
              <a:ext uri="{FF2B5EF4-FFF2-40B4-BE49-F238E27FC236}">
                <a16:creationId xmlns:a16="http://schemas.microsoft.com/office/drawing/2014/main" id="{3D098E6E-9CBB-4CE9-8FE3-0918EF5C5526}"/>
              </a:ext>
            </a:extLst>
          </p:cNvPr>
          <p:cNvSpPr>
            <a:spLocks noGrp="1"/>
          </p:cNvSpPr>
          <p:nvPr>
            <p:ph idx="1"/>
          </p:nvPr>
        </p:nvSpPr>
        <p:spPr/>
        <p:txBody>
          <a:bodyPr/>
          <a:lstStyle/>
          <a:p>
            <a:r>
              <a:rPr lang="en-CA" dirty="0"/>
              <a:t>Analytics data is being used to adjust health insurance rates (Davenport &amp; Harris, 2007); it is no stretch to imagine learning analytics data being used for this purpose.</a:t>
            </a:r>
          </a:p>
          <a:p>
            <a:endParaRPr lang="en-US" dirty="0"/>
          </a:p>
        </p:txBody>
      </p:sp>
      <p:sp>
        <p:nvSpPr>
          <p:cNvPr id="4" name="Rectangle 3">
            <a:extLst>
              <a:ext uri="{FF2B5EF4-FFF2-40B4-BE49-F238E27FC236}">
                <a16:creationId xmlns:a16="http://schemas.microsoft.com/office/drawing/2014/main" id="{DA76390B-6DCC-40C5-99DE-507F46295A09}"/>
              </a:ext>
            </a:extLst>
          </p:cNvPr>
          <p:cNvSpPr/>
          <p:nvPr/>
        </p:nvSpPr>
        <p:spPr>
          <a:xfrm>
            <a:off x="1098550" y="5846544"/>
            <a:ext cx="10198100" cy="646331"/>
          </a:xfrm>
          <a:prstGeom prst="rect">
            <a:avLst/>
          </a:prstGeom>
        </p:spPr>
        <p:txBody>
          <a:bodyPr wrap="square">
            <a:spAutoFit/>
          </a:bodyPr>
          <a:lstStyle/>
          <a:p>
            <a:r>
              <a:rPr lang="en-CA" dirty="0">
                <a:solidFill>
                  <a:srgbClr val="000000"/>
                </a:solidFill>
                <a:latin typeface="Arial" panose="020B0604020202020204" pitchFamily="34" charset="0"/>
              </a:rPr>
              <a:t>Thomas H. Davenport and Jeanne Harris. (2007). The Dark Side of Customer Analytics. </a:t>
            </a:r>
            <a:r>
              <a:rPr lang="en-CA" i="1" dirty="0">
                <a:solidFill>
                  <a:srgbClr val="000000"/>
                </a:solidFill>
                <a:latin typeface="Arial" panose="020B0604020202020204" pitchFamily="34" charset="0"/>
              </a:rPr>
              <a:t>Harvard Business Review</a:t>
            </a:r>
            <a:r>
              <a:rPr lang="en-CA" dirty="0">
                <a:solidFill>
                  <a:srgbClr val="000000"/>
                </a:solidFill>
                <a:latin typeface="Arial" panose="020B0604020202020204" pitchFamily="34" charset="0"/>
              </a:rPr>
              <a:t>. May, 2007. </a:t>
            </a:r>
            <a:r>
              <a:rPr lang="en-CA" u="sng" dirty="0">
                <a:solidFill>
                  <a:srgbClr val="1155CC"/>
                </a:solidFill>
                <a:latin typeface="Arial" panose="020B0604020202020204" pitchFamily="34" charset="0"/>
                <a:hlinkClick r:id="rId3"/>
              </a:rPr>
              <a:t>https://hbr.org/2007/05/the-dark-side-of-customer-analytics</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1373689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F268B-32EE-47A8-BC86-2F935FBC67A0}"/>
              </a:ext>
            </a:extLst>
          </p:cNvPr>
          <p:cNvSpPr>
            <a:spLocks noGrp="1"/>
          </p:cNvSpPr>
          <p:nvPr>
            <p:ph type="title"/>
          </p:nvPr>
        </p:nvSpPr>
        <p:spPr/>
        <p:txBody>
          <a:bodyPr/>
          <a:lstStyle/>
          <a:p>
            <a:r>
              <a:rPr lang="en-US" dirty="0"/>
              <a:t>			Manipulation</a:t>
            </a:r>
          </a:p>
        </p:txBody>
      </p:sp>
      <p:sp>
        <p:nvSpPr>
          <p:cNvPr id="3" name="Content Placeholder 2">
            <a:extLst>
              <a:ext uri="{FF2B5EF4-FFF2-40B4-BE49-F238E27FC236}">
                <a16:creationId xmlns:a16="http://schemas.microsoft.com/office/drawing/2014/main" id="{C862589F-8F4A-4542-A389-A5BDF04DDD46}"/>
              </a:ext>
            </a:extLst>
          </p:cNvPr>
          <p:cNvSpPr>
            <a:spLocks noGrp="1"/>
          </p:cNvSpPr>
          <p:nvPr>
            <p:ph idx="1"/>
          </p:nvPr>
        </p:nvSpPr>
        <p:spPr/>
        <p:txBody>
          <a:bodyPr/>
          <a:lstStyle/>
          <a:p>
            <a:r>
              <a:rPr lang="en-CA" dirty="0"/>
              <a:t>Analytics is used to create misleading images and videos (.</a:t>
            </a:r>
            <a:r>
              <a:rPr lang="en-CA" dirty="0" err="1"/>
              <a:t>k.a</a:t>
            </a:r>
            <a:r>
              <a:rPr lang="en-CA" dirty="0"/>
              <a:t>. </a:t>
            </a:r>
            <a:r>
              <a:rPr lang="en-CA" dirty="0" err="1"/>
              <a:t>Deepfakes</a:t>
            </a:r>
            <a:r>
              <a:rPr lang="en-CA" dirty="0"/>
              <a:t>)</a:t>
            </a:r>
          </a:p>
          <a:p>
            <a:r>
              <a:rPr lang="en-CA" dirty="0"/>
              <a:t>A company experiments on the use of Facebook news feeds and other data to alter the emotional states of users (Kramer, Guillory &amp; Hancock, 2014); we can foresee similar experiments aimed at keeping classes in order.</a:t>
            </a:r>
          </a:p>
          <a:p>
            <a:endParaRPr lang="en-US" dirty="0"/>
          </a:p>
        </p:txBody>
      </p:sp>
      <p:sp>
        <p:nvSpPr>
          <p:cNvPr id="4" name="Rectangle 3">
            <a:extLst>
              <a:ext uri="{FF2B5EF4-FFF2-40B4-BE49-F238E27FC236}">
                <a16:creationId xmlns:a16="http://schemas.microsoft.com/office/drawing/2014/main" id="{743508F9-9C7A-4CD6-A9E9-B2EA8D6E9B9D}"/>
              </a:ext>
            </a:extLst>
          </p:cNvPr>
          <p:cNvSpPr/>
          <p:nvPr/>
        </p:nvSpPr>
        <p:spPr>
          <a:xfrm>
            <a:off x="1047750" y="5388570"/>
            <a:ext cx="10591800" cy="923330"/>
          </a:xfrm>
          <a:prstGeom prst="rect">
            <a:avLst/>
          </a:prstGeom>
        </p:spPr>
        <p:txBody>
          <a:bodyPr wrap="square">
            <a:spAutoFit/>
          </a:bodyPr>
          <a:lstStyle/>
          <a:p>
            <a:r>
              <a:rPr lang="en-CA" dirty="0">
                <a:solidFill>
                  <a:srgbClr val="000000"/>
                </a:solidFill>
                <a:latin typeface="Arial" panose="020B0604020202020204" pitchFamily="34" charset="0"/>
              </a:rPr>
              <a:t>Adam D. I. Kramer, Jamie E. Guillory, and Jeffrey T. Hancock. Experimental evidence of massive-scale emotional contagion through social networks. </a:t>
            </a:r>
            <a:r>
              <a:rPr lang="en-CA" i="1" dirty="0">
                <a:solidFill>
                  <a:srgbClr val="000000"/>
                </a:solidFill>
                <a:latin typeface="Arial" panose="020B0604020202020204" pitchFamily="34" charset="0"/>
              </a:rPr>
              <a:t>Proceedings of the National Academy of Sciences</a:t>
            </a:r>
            <a:r>
              <a:rPr lang="en-CA" dirty="0">
                <a:solidFill>
                  <a:srgbClr val="000000"/>
                </a:solidFill>
                <a:latin typeface="Arial" panose="020B0604020202020204" pitchFamily="34" charset="0"/>
              </a:rPr>
              <a:t> 2014;111:8788–8790. </a:t>
            </a:r>
            <a:r>
              <a:rPr lang="en-CA" u="sng" dirty="0">
                <a:solidFill>
                  <a:srgbClr val="1155CC"/>
                </a:solidFill>
                <a:latin typeface="Arial" panose="020B0604020202020204" pitchFamily="34" charset="0"/>
                <a:hlinkClick r:id="rId3"/>
              </a:rPr>
              <a:t>https://www.pnas.org/content/111/24/8788</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18392677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D95CB-3FFF-4951-8C88-0EB4CC30BE6F}"/>
              </a:ext>
            </a:extLst>
          </p:cNvPr>
          <p:cNvSpPr>
            <a:spLocks noGrp="1"/>
          </p:cNvSpPr>
          <p:nvPr>
            <p:ph type="title"/>
          </p:nvPr>
        </p:nvSpPr>
        <p:spPr/>
        <p:txBody>
          <a:bodyPr/>
          <a:lstStyle/>
          <a:p>
            <a:r>
              <a:rPr lang="en-US" dirty="0"/>
              <a:t>		When It Doesn’t</a:t>
            </a:r>
          </a:p>
        </p:txBody>
      </p:sp>
      <p:sp>
        <p:nvSpPr>
          <p:cNvPr id="3" name="Content Placeholder 2">
            <a:extLst>
              <a:ext uri="{FF2B5EF4-FFF2-40B4-BE49-F238E27FC236}">
                <a16:creationId xmlns:a16="http://schemas.microsoft.com/office/drawing/2014/main" id="{718B757F-AE44-4D7E-8895-A411443494D6}"/>
              </a:ext>
            </a:extLst>
          </p:cNvPr>
          <p:cNvSpPr>
            <a:spLocks noGrp="1"/>
          </p:cNvSpPr>
          <p:nvPr>
            <p:ph idx="1"/>
          </p:nvPr>
        </p:nvSpPr>
        <p:spPr/>
        <p:txBody>
          <a:bodyPr/>
          <a:lstStyle/>
          <a:p>
            <a:pPr fontAlgn="base"/>
            <a:r>
              <a:rPr lang="en-CA" dirty="0"/>
              <a:t>In cases involving automated judgement, AI needs improvement</a:t>
            </a:r>
          </a:p>
          <a:p>
            <a:pPr lvl="1" fontAlgn="base"/>
            <a:r>
              <a:rPr lang="en-CA" dirty="0"/>
              <a:t>Spam detection, detection of copyrighted materials</a:t>
            </a:r>
          </a:p>
          <a:p>
            <a:pPr lvl="1" fontAlgn="base"/>
            <a:r>
              <a:rPr lang="en-CA" dirty="0"/>
              <a:t>Automated essay grading </a:t>
            </a:r>
          </a:p>
          <a:p>
            <a:pPr lvl="1" fontAlgn="base"/>
            <a:r>
              <a:rPr lang="en-CA" dirty="0"/>
              <a:t>Hate speech detection</a:t>
            </a:r>
          </a:p>
          <a:p>
            <a:pPr lvl="1" fontAlgn="base"/>
            <a:r>
              <a:rPr lang="en-CA" dirty="0"/>
              <a:t>Content recommendation</a:t>
            </a:r>
          </a:p>
          <a:p>
            <a:pPr marL="0" indent="0">
              <a:buNone/>
            </a:pPr>
            <a:endParaRPr lang="en-US" dirty="0"/>
          </a:p>
        </p:txBody>
      </p:sp>
      <p:sp>
        <p:nvSpPr>
          <p:cNvPr id="4" name="Rectangle 3">
            <a:extLst>
              <a:ext uri="{FF2B5EF4-FFF2-40B4-BE49-F238E27FC236}">
                <a16:creationId xmlns:a16="http://schemas.microsoft.com/office/drawing/2014/main" id="{667EC646-2024-42DC-BF15-9150972E2D9B}"/>
              </a:ext>
            </a:extLst>
          </p:cNvPr>
          <p:cNvSpPr/>
          <p:nvPr/>
        </p:nvSpPr>
        <p:spPr>
          <a:xfrm>
            <a:off x="729552" y="5569545"/>
            <a:ext cx="10515599" cy="369332"/>
          </a:xfrm>
          <a:prstGeom prst="rect">
            <a:avLst/>
          </a:prstGeom>
        </p:spPr>
        <p:txBody>
          <a:bodyPr wrap="square">
            <a:spAutoFit/>
          </a:bodyPr>
          <a:lstStyle/>
          <a:p>
            <a:r>
              <a:rPr lang="en-CA" dirty="0"/>
              <a:t>Narayan (2019)</a:t>
            </a:r>
            <a:endParaRPr lang="en-US" dirty="0"/>
          </a:p>
        </p:txBody>
      </p:sp>
    </p:spTree>
    <p:extLst>
      <p:ext uri="{BB962C8B-B14F-4D97-AF65-F5344CB8AC3E}">
        <p14:creationId xmlns:p14="http://schemas.microsoft.com/office/powerpoint/2010/main" val="25973007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CEB64-A374-4CD7-97A7-F7EF1E7F640E}"/>
              </a:ext>
            </a:extLst>
          </p:cNvPr>
          <p:cNvSpPr>
            <a:spLocks noGrp="1"/>
          </p:cNvSpPr>
          <p:nvPr>
            <p:ph type="title"/>
          </p:nvPr>
        </p:nvSpPr>
        <p:spPr/>
        <p:txBody>
          <a:bodyPr/>
          <a:lstStyle/>
          <a:p>
            <a:r>
              <a:rPr lang="en-US" dirty="0"/>
              <a:t>			Bias</a:t>
            </a:r>
          </a:p>
        </p:txBody>
      </p:sp>
      <p:sp>
        <p:nvSpPr>
          <p:cNvPr id="3" name="Content Placeholder 2">
            <a:extLst>
              <a:ext uri="{FF2B5EF4-FFF2-40B4-BE49-F238E27FC236}">
                <a16:creationId xmlns:a16="http://schemas.microsoft.com/office/drawing/2014/main" id="{04751AE8-6ABE-4413-90FE-49FEEEF5F688}"/>
              </a:ext>
            </a:extLst>
          </p:cNvPr>
          <p:cNvSpPr>
            <a:spLocks noGrp="1"/>
          </p:cNvSpPr>
          <p:nvPr>
            <p:ph idx="1"/>
          </p:nvPr>
        </p:nvSpPr>
        <p:spPr/>
        <p:txBody>
          <a:bodyPr/>
          <a:lstStyle/>
          <a:p>
            <a:r>
              <a:rPr lang="en-CA" dirty="0"/>
              <a:t>What Causes AI Bias?</a:t>
            </a:r>
          </a:p>
          <a:p>
            <a:pPr lvl="1" fontAlgn="base"/>
            <a:r>
              <a:rPr lang="en-CA" dirty="0"/>
              <a:t>An incomplete or skewed training dataset</a:t>
            </a:r>
          </a:p>
          <a:p>
            <a:pPr lvl="1" fontAlgn="base"/>
            <a:r>
              <a:rPr lang="en-CA" dirty="0"/>
              <a:t>Labels used for training</a:t>
            </a:r>
          </a:p>
          <a:p>
            <a:pPr lvl="1" fontAlgn="base"/>
            <a:r>
              <a:rPr lang="en-CA" dirty="0"/>
              <a:t>Features, measuring and modeling technique</a:t>
            </a:r>
          </a:p>
          <a:p>
            <a:endParaRPr lang="en-US" dirty="0"/>
          </a:p>
        </p:txBody>
      </p:sp>
      <p:sp>
        <p:nvSpPr>
          <p:cNvPr id="4" name="Rectangle 3">
            <a:extLst>
              <a:ext uri="{FF2B5EF4-FFF2-40B4-BE49-F238E27FC236}">
                <a16:creationId xmlns:a16="http://schemas.microsoft.com/office/drawing/2014/main" id="{B8F44D59-AD7C-4C73-AB84-06CD5683A05A}"/>
              </a:ext>
            </a:extLst>
          </p:cNvPr>
          <p:cNvSpPr/>
          <p:nvPr/>
        </p:nvSpPr>
        <p:spPr>
          <a:xfrm>
            <a:off x="953728" y="5436351"/>
            <a:ext cx="8373151" cy="923330"/>
          </a:xfrm>
          <a:prstGeom prst="rect">
            <a:avLst/>
          </a:prstGeom>
        </p:spPr>
        <p:txBody>
          <a:bodyPr wrap="square">
            <a:spAutoFit/>
          </a:bodyPr>
          <a:lstStyle/>
          <a:p>
            <a:r>
              <a:rPr lang="en-CA" dirty="0">
                <a:solidFill>
                  <a:srgbClr val="000000"/>
                </a:solidFill>
                <a:latin typeface="Arial" panose="020B0604020202020204" pitchFamily="34" charset="0"/>
              </a:rPr>
              <a:t>Josh Feast. (2019). 4 Ways to Address Gender Bias in AI. Harvard Business Review Online. November 20, 2019. </a:t>
            </a:r>
            <a:r>
              <a:rPr lang="en-CA" u="sng" dirty="0">
                <a:solidFill>
                  <a:srgbClr val="1155CC"/>
                </a:solidFill>
                <a:latin typeface="Arial" panose="020B0604020202020204" pitchFamily="34" charset="0"/>
                <a:hlinkClick r:id="rId2"/>
              </a:rPr>
              <a:t>https://hbr.org/2019/11/4-ways-to-address-gender-bias-in-ai</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778767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47D37-0FA1-41FA-B9E3-8A3AED043133}"/>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4C0EDE44-105B-4670-B902-F0512BCA5C97}"/>
              </a:ext>
            </a:extLst>
          </p:cNvPr>
          <p:cNvSpPr>
            <a:spLocks noGrp="1"/>
          </p:cNvSpPr>
          <p:nvPr>
            <p:ph idx="1"/>
          </p:nvPr>
        </p:nvSpPr>
        <p:spPr/>
        <p:txBody>
          <a:bodyPr/>
          <a:lstStyle/>
          <a:p>
            <a:pPr marL="0" indent="0">
              <a:buNone/>
            </a:pPr>
            <a:r>
              <a:rPr lang="en-US" dirty="0"/>
              <a:t>Through the last few decades we have been subject to increasingly complex definitions of ethical </a:t>
            </a:r>
            <a:r>
              <a:rPr lang="en-US" dirty="0" err="1"/>
              <a:t>behaviour</a:t>
            </a:r>
            <a:r>
              <a:rPr lang="en-US" dirty="0"/>
              <a:t> with respect to learning, data, and analytics. </a:t>
            </a:r>
            <a:r>
              <a:rPr lang="en-CA" dirty="0"/>
              <a:t>But there ought to be more than rules. There ought to be humanity, life.</a:t>
            </a:r>
          </a:p>
          <a:p>
            <a:pPr marL="0" indent="0">
              <a:buNone/>
            </a:pPr>
            <a:endParaRPr lang="en-CA" dirty="0"/>
          </a:p>
          <a:p>
            <a:pPr marL="0" indent="0">
              <a:buNone/>
            </a:pPr>
            <a:r>
              <a:rPr lang="en-CA" dirty="0"/>
              <a:t>This talk is about a way to redefine ethics, drawing from the moral intuitions of philosophers, feminists, practitioners and teachers. It embraces the idea that morality and ethics are not requirements, not ways in which we judge each other, but opportunities, ways of letting us know how we can do good in this world, and a little bit about why.</a:t>
            </a:r>
          </a:p>
        </p:txBody>
      </p:sp>
    </p:spTree>
    <p:extLst>
      <p:ext uri="{BB962C8B-B14F-4D97-AF65-F5344CB8AC3E}">
        <p14:creationId xmlns:p14="http://schemas.microsoft.com/office/powerpoint/2010/main" val="2593298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F52DE-9F76-4548-897A-D9384BC15412}"/>
              </a:ext>
            </a:extLst>
          </p:cNvPr>
          <p:cNvSpPr>
            <a:spLocks noGrp="1"/>
          </p:cNvSpPr>
          <p:nvPr>
            <p:ph type="title"/>
          </p:nvPr>
        </p:nvSpPr>
        <p:spPr/>
        <p:txBody>
          <a:bodyPr/>
          <a:lstStyle/>
          <a:p>
            <a:r>
              <a:rPr lang="en-US" dirty="0"/>
              <a:t>		When It’s Fundamentally Dubious</a:t>
            </a:r>
          </a:p>
        </p:txBody>
      </p:sp>
      <p:sp>
        <p:nvSpPr>
          <p:cNvPr id="3" name="Content Placeholder 2">
            <a:extLst>
              <a:ext uri="{FF2B5EF4-FFF2-40B4-BE49-F238E27FC236}">
                <a16:creationId xmlns:a16="http://schemas.microsoft.com/office/drawing/2014/main" id="{102670BA-B012-4AB1-81F9-1FB25AA9ECD0}"/>
              </a:ext>
            </a:extLst>
          </p:cNvPr>
          <p:cNvSpPr>
            <a:spLocks noGrp="1"/>
          </p:cNvSpPr>
          <p:nvPr>
            <p:ph idx="1"/>
          </p:nvPr>
        </p:nvSpPr>
        <p:spPr/>
        <p:txBody>
          <a:bodyPr>
            <a:normAutofit/>
          </a:bodyPr>
          <a:lstStyle/>
          <a:p>
            <a:pPr fontAlgn="base"/>
            <a:r>
              <a:rPr lang="en-CA" dirty="0"/>
              <a:t>Predicting criminal recidivism, policing, terrorist risk, at-risk kids </a:t>
            </a:r>
          </a:p>
          <a:p>
            <a:pPr fontAlgn="base"/>
            <a:r>
              <a:rPr lang="en-CA" dirty="0"/>
              <a:t>Predicting job performance </a:t>
            </a:r>
          </a:p>
          <a:p>
            <a:pPr fontAlgn="base"/>
            <a:r>
              <a:rPr lang="en-CA" dirty="0"/>
              <a:t>Predicting learning outcomes??</a:t>
            </a:r>
          </a:p>
          <a:p>
            <a:r>
              <a:rPr lang="en-CA" dirty="0"/>
              <a:t>AI is especially ill-suited for the prediction of social outcomes</a:t>
            </a:r>
            <a:endParaRPr lang="en-US" dirty="0"/>
          </a:p>
          <a:p>
            <a:endParaRPr lang="en-US" dirty="0"/>
          </a:p>
          <a:p>
            <a:pPr marL="0" indent="0">
              <a:buNone/>
            </a:pPr>
            <a:endParaRPr lang="en-US" dirty="0"/>
          </a:p>
          <a:p>
            <a:r>
              <a:rPr lang="en-US" dirty="0"/>
              <a:t>Facial recognition analytics? </a:t>
            </a:r>
          </a:p>
          <a:p>
            <a:endParaRPr lang="en-US" dirty="0"/>
          </a:p>
        </p:txBody>
      </p:sp>
      <p:sp>
        <p:nvSpPr>
          <p:cNvPr id="4" name="Rectangle 3">
            <a:extLst>
              <a:ext uri="{FF2B5EF4-FFF2-40B4-BE49-F238E27FC236}">
                <a16:creationId xmlns:a16="http://schemas.microsoft.com/office/drawing/2014/main" id="{943702AB-0228-4C9B-9DED-12B15C96B378}"/>
              </a:ext>
            </a:extLst>
          </p:cNvPr>
          <p:cNvSpPr/>
          <p:nvPr/>
        </p:nvSpPr>
        <p:spPr>
          <a:xfrm>
            <a:off x="711856" y="5569545"/>
            <a:ext cx="8951288" cy="923330"/>
          </a:xfrm>
          <a:prstGeom prst="rect">
            <a:avLst/>
          </a:prstGeom>
        </p:spPr>
        <p:txBody>
          <a:bodyPr wrap="square">
            <a:spAutoFit/>
          </a:bodyPr>
          <a:lstStyle/>
          <a:p>
            <a:r>
              <a:rPr lang="en-CA" dirty="0">
                <a:solidFill>
                  <a:srgbClr val="000000"/>
                </a:solidFill>
                <a:latin typeface="Arial" panose="020B0604020202020204" pitchFamily="34" charset="0"/>
              </a:rPr>
              <a:t>Mark </a:t>
            </a:r>
            <a:r>
              <a:rPr lang="en-CA" dirty="0" err="1">
                <a:solidFill>
                  <a:srgbClr val="000000"/>
                </a:solidFill>
                <a:latin typeface="Arial" panose="020B0604020202020204" pitchFamily="34" charset="0"/>
              </a:rPr>
              <a:t>Andrejevic</a:t>
            </a:r>
            <a:r>
              <a:rPr lang="en-CA" dirty="0">
                <a:solidFill>
                  <a:srgbClr val="000000"/>
                </a:solidFill>
                <a:latin typeface="Arial" panose="020B0604020202020204" pitchFamily="34" charset="0"/>
              </a:rPr>
              <a:t> &amp; Neil Selwyn. (2019) Facial recognition technology in schools: critical questions and concerns, Learning, Media and Technology.  Published online: 05 Nov 2019. </a:t>
            </a:r>
            <a:r>
              <a:rPr lang="en-CA" u="sng" dirty="0">
                <a:solidFill>
                  <a:srgbClr val="1155CC"/>
                </a:solidFill>
                <a:latin typeface="Arial" panose="020B0604020202020204" pitchFamily="34" charset="0"/>
                <a:hlinkClick r:id="rId2"/>
              </a:rPr>
              <a:t>https://www.tandfonline.com/doi/full/10.1080/17439884.2020.1686014</a:t>
            </a:r>
            <a:r>
              <a:rPr lang="en-CA" dirty="0">
                <a:solidFill>
                  <a:srgbClr val="000000"/>
                </a:solidFill>
                <a:latin typeface="Arial" panose="020B0604020202020204" pitchFamily="34" charset="0"/>
              </a:rPr>
              <a:t> </a:t>
            </a:r>
            <a:endParaRPr lang="en-US" dirty="0"/>
          </a:p>
        </p:txBody>
      </p:sp>
      <p:sp>
        <p:nvSpPr>
          <p:cNvPr id="5" name="Rectangle 4">
            <a:extLst>
              <a:ext uri="{FF2B5EF4-FFF2-40B4-BE49-F238E27FC236}">
                <a16:creationId xmlns:a16="http://schemas.microsoft.com/office/drawing/2014/main" id="{A30FC2BE-D6D5-4266-B5B2-960786FFADF7}"/>
              </a:ext>
            </a:extLst>
          </p:cNvPr>
          <p:cNvSpPr/>
          <p:nvPr/>
        </p:nvSpPr>
        <p:spPr>
          <a:xfrm>
            <a:off x="711856" y="3890720"/>
            <a:ext cx="9144000" cy="369332"/>
          </a:xfrm>
          <a:prstGeom prst="rect">
            <a:avLst/>
          </a:prstGeom>
        </p:spPr>
        <p:txBody>
          <a:bodyPr wrap="square">
            <a:spAutoFit/>
          </a:bodyPr>
          <a:lstStyle/>
          <a:p>
            <a:r>
              <a:rPr lang="en-CA" dirty="0"/>
              <a:t>Narayan (2019)</a:t>
            </a:r>
            <a:endParaRPr lang="en-US" dirty="0"/>
          </a:p>
        </p:txBody>
      </p:sp>
    </p:spTree>
    <p:extLst>
      <p:ext uri="{BB962C8B-B14F-4D97-AF65-F5344CB8AC3E}">
        <p14:creationId xmlns:p14="http://schemas.microsoft.com/office/powerpoint/2010/main" val="14287447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6F375-BDD4-4019-A977-A370BAD8BB85}"/>
              </a:ext>
            </a:extLst>
          </p:cNvPr>
          <p:cNvSpPr>
            <a:spLocks noGrp="1"/>
          </p:cNvSpPr>
          <p:nvPr>
            <p:ph type="title"/>
          </p:nvPr>
        </p:nvSpPr>
        <p:spPr/>
        <p:txBody>
          <a:bodyPr/>
          <a:lstStyle/>
          <a:p>
            <a:r>
              <a:rPr lang="en-US" dirty="0"/>
              <a:t>			Identity</a:t>
            </a:r>
            <a:r>
              <a:rPr lang="en-US" baseline="0" dirty="0"/>
              <a:t> Graphs</a:t>
            </a:r>
            <a:endParaRPr lang="en-US" dirty="0"/>
          </a:p>
        </p:txBody>
      </p:sp>
      <p:sp>
        <p:nvSpPr>
          <p:cNvPr id="3" name="Content Placeholder 2">
            <a:extLst>
              <a:ext uri="{FF2B5EF4-FFF2-40B4-BE49-F238E27FC236}">
                <a16:creationId xmlns:a16="http://schemas.microsoft.com/office/drawing/2014/main" id="{AD27E223-8D55-4BE8-8B1C-264940911A60}"/>
              </a:ext>
            </a:extLst>
          </p:cNvPr>
          <p:cNvSpPr>
            <a:spLocks noGrp="1"/>
          </p:cNvSpPr>
          <p:nvPr>
            <p:ph idx="1"/>
          </p:nvPr>
        </p:nvSpPr>
        <p:spPr/>
        <p:txBody>
          <a:bodyPr/>
          <a:lstStyle/>
          <a:p>
            <a:r>
              <a:rPr lang="en-CA" dirty="0"/>
              <a:t>Is it legal and ethical for 3rd parties to build consumer profiles from your social and online presence, merge it with their own internal data, credit scores and any other data sources they can find, and potentially sell back the enriched data to avid marketers? </a:t>
            </a:r>
          </a:p>
        </p:txBody>
      </p:sp>
      <p:sp>
        <p:nvSpPr>
          <p:cNvPr id="4" name="Rectangle 3">
            <a:extLst>
              <a:ext uri="{FF2B5EF4-FFF2-40B4-BE49-F238E27FC236}">
                <a16:creationId xmlns:a16="http://schemas.microsoft.com/office/drawing/2014/main" id="{88004345-B322-4E10-B105-8D85ACB89FD1}"/>
              </a:ext>
            </a:extLst>
          </p:cNvPr>
          <p:cNvSpPr/>
          <p:nvPr/>
        </p:nvSpPr>
        <p:spPr>
          <a:xfrm>
            <a:off x="838200" y="5336062"/>
            <a:ext cx="10193594" cy="646331"/>
          </a:xfrm>
          <a:prstGeom prst="rect">
            <a:avLst/>
          </a:prstGeom>
        </p:spPr>
        <p:txBody>
          <a:bodyPr wrap="square">
            <a:spAutoFit/>
          </a:bodyPr>
          <a:lstStyle/>
          <a:p>
            <a:r>
              <a:rPr lang="en-CA" dirty="0">
                <a:solidFill>
                  <a:srgbClr val="000000"/>
                </a:solidFill>
                <a:latin typeface="Arial" panose="020B0604020202020204" pitchFamily="34" charset="0"/>
              </a:rPr>
              <a:t>Stéphane Hamel. (2016). The Elasticity of Analytics Ethics. Radical Analytics (weblog). </a:t>
            </a:r>
            <a:endParaRPr lang="en-CA" dirty="0"/>
          </a:p>
          <a:p>
            <a:r>
              <a:rPr lang="en-CA" dirty="0">
                <a:solidFill>
                  <a:srgbClr val="000000"/>
                </a:solidFill>
                <a:latin typeface="Arial" panose="020B0604020202020204" pitchFamily="34" charset="0"/>
              </a:rPr>
              <a:t>Jun 28, 2016. </a:t>
            </a:r>
            <a:r>
              <a:rPr lang="en-CA" u="sng" dirty="0">
                <a:solidFill>
                  <a:srgbClr val="1155CC"/>
                </a:solidFill>
                <a:latin typeface="Arial" panose="020B0604020202020204" pitchFamily="34" charset="0"/>
                <a:hlinkClick r:id="rId2"/>
              </a:rPr>
              <a:t>https://radical-analytics.com/the-elasticity-of-analytics-ethics-7d8ac253a3b9</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40081016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66A5F-46EB-4D97-9352-6C423FD7059B}"/>
              </a:ext>
            </a:extLst>
          </p:cNvPr>
          <p:cNvSpPr>
            <a:spLocks noGrp="1"/>
          </p:cNvSpPr>
          <p:nvPr>
            <p:ph type="title"/>
          </p:nvPr>
        </p:nvSpPr>
        <p:spPr/>
        <p:txBody>
          <a:bodyPr/>
          <a:lstStyle/>
          <a:p>
            <a:r>
              <a:rPr lang="en-US" dirty="0"/>
              <a:t>			Racial Profiling</a:t>
            </a:r>
          </a:p>
        </p:txBody>
      </p:sp>
      <p:sp>
        <p:nvSpPr>
          <p:cNvPr id="3" name="Content Placeholder 2">
            <a:extLst>
              <a:ext uri="{FF2B5EF4-FFF2-40B4-BE49-F238E27FC236}">
                <a16:creationId xmlns:a16="http://schemas.microsoft.com/office/drawing/2014/main" id="{02A4573B-F711-451B-96D8-29F492E0ECB3}"/>
              </a:ext>
            </a:extLst>
          </p:cNvPr>
          <p:cNvSpPr>
            <a:spLocks noGrp="1"/>
          </p:cNvSpPr>
          <p:nvPr>
            <p:ph idx="1"/>
          </p:nvPr>
        </p:nvSpPr>
        <p:spPr/>
        <p:txBody>
          <a:bodyPr/>
          <a:lstStyle/>
          <a:p>
            <a:r>
              <a:rPr lang="en-US" dirty="0"/>
              <a:t>Analytics used to identify specific races for special treatment</a:t>
            </a:r>
          </a:p>
          <a:p>
            <a:r>
              <a:rPr lang="en-US" dirty="0"/>
              <a:t>“</a:t>
            </a:r>
            <a:r>
              <a:rPr lang="en-CA" dirty="0"/>
              <a:t>Imagine a billboard that alternated between advertising Cabernet Sauvignon or Malt Liquor depending on the skin tone of the person looking at it.”</a:t>
            </a:r>
            <a:endParaRPr lang="en-US" dirty="0"/>
          </a:p>
          <a:p>
            <a:endParaRPr lang="en-US" dirty="0"/>
          </a:p>
          <a:p>
            <a:endParaRPr lang="en-US" dirty="0"/>
          </a:p>
        </p:txBody>
      </p:sp>
      <p:sp>
        <p:nvSpPr>
          <p:cNvPr id="4" name="Rectangle 3">
            <a:extLst>
              <a:ext uri="{FF2B5EF4-FFF2-40B4-BE49-F238E27FC236}">
                <a16:creationId xmlns:a16="http://schemas.microsoft.com/office/drawing/2014/main" id="{027EC0A3-0858-41B2-924C-DCD48AD3C230}"/>
              </a:ext>
            </a:extLst>
          </p:cNvPr>
          <p:cNvSpPr/>
          <p:nvPr/>
        </p:nvSpPr>
        <p:spPr>
          <a:xfrm>
            <a:off x="1017434" y="5027243"/>
            <a:ext cx="8544232" cy="1200329"/>
          </a:xfrm>
          <a:prstGeom prst="rect">
            <a:avLst/>
          </a:prstGeom>
        </p:spPr>
        <p:txBody>
          <a:bodyPr wrap="square">
            <a:spAutoFit/>
          </a:bodyPr>
          <a:lstStyle/>
          <a:p>
            <a:r>
              <a:rPr lang="en-CA" dirty="0">
                <a:solidFill>
                  <a:srgbClr val="000000"/>
                </a:solidFill>
                <a:latin typeface="Arial" panose="020B0604020202020204" pitchFamily="34" charset="0"/>
              </a:rPr>
              <a:t>Hikvision Markets Uyghur Ethnicity Analytics, Now Covers Up</a:t>
            </a:r>
            <a:endParaRPr lang="en-CA" dirty="0"/>
          </a:p>
          <a:p>
            <a:r>
              <a:rPr lang="en-CA" dirty="0">
                <a:solidFill>
                  <a:srgbClr val="000000"/>
                </a:solidFill>
                <a:latin typeface="Arial" panose="020B0604020202020204" pitchFamily="34" charset="0"/>
              </a:rPr>
              <a:t>IPVM: </a:t>
            </a:r>
            <a:r>
              <a:rPr lang="en-CA" dirty="0">
                <a:solidFill>
                  <a:schemeClr val="accent1">
                    <a:lumMod val="75000"/>
                  </a:schemeClr>
                </a:solidFill>
                <a:latin typeface="Arial" panose="020B0604020202020204" pitchFamily="34" charset="0"/>
                <a:hlinkClick r:id="rId2"/>
              </a:rPr>
              <a:t>https://ipvm.com/reports/hikvision-Uyghur</a:t>
            </a:r>
            <a:endParaRPr lang="en-CA" dirty="0">
              <a:solidFill>
                <a:schemeClr val="accent1">
                  <a:lumMod val="75000"/>
                </a:schemeClr>
              </a:solidFill>
              <a:latin typeface="Arial" panose="020B0604020202020204" pitchFamily="34" charset="0"/>
            </a:endParaRPr>
          </a:p>
          <a:p>
            <a:endParaRPr lang="en-CA" dirty="0">
              <a:solidFill>
                <a:schemeClr val="accent1">
                  <a:lumMod val="75000"/>
                </a:schemeClr>
              </a:solidFill>
            </a:endParaRPr>
          </a:p>
          <a:p>
            <a:r>
              <a:rPr lang="en-CA" dirty="0">
                <a:solidFill>
                  <a:schemeClr val="accent1">
                    <a:lumMod val="75000"/>
                  </a:schemeClr>
                </a:solidFill>
                <a:latin typeface="Arial" panose="020B0604020202020204" pitchFamily="34" charset="0"/>
                <a:hlinkClick r:id="rId3">
                  <a:extLst>
                    <a:ext uri="{A12FA001-AC4F-418D-AE19-62706E023703}">
                      <ahyp:hlinkClr xmlns:ahyp="http://schemas.microsoft.com/office/drawing/2018/hyperlinkcolor" val="tx"/>
                    </a:ext>
                  </a:extLst>
                </a:hlinkClick>
              </a:rPr>
              <a:t>https://boingboing.net/2019/11/11/ethnicity-detection-camera.html </a:t>
            </a:r>
            <a:endParaRPr lang="en-US" dirty="0">
              <a:solidFill>
                <a:schemeClr val="accent1">
                  <a:lumMod val="75000"/>
                </a:schemeClr>
              </a:solidFill>
            </a:endParaRPr>
          </a:p>
        </p:txBody>
      </p:sp>
    </p:spTree>
    <p:extLst>
      <p:ext uri="{BB962C8B-B14F-4D97-AF65-F5344CB8AC3E}">
        <p14:creationId xmlns:p14="http://schemas.microsoft.com/office/powerpoint/2010/main" val="11974711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EBD93-25E9-44DE-9F5E-1A0C8DFB20A6}"/>
              </a:ext>
            </a:extLst>
          </p:cNvPr>
          <p:cNvSpPr>
            <a:spLocks noGrp="1"/>
          </p:cNvSpPr>
          <p:nvPr>
            <p:ph type="title"/>
          </p:nvPr>
        </p:nvSpPr>
        <p:spPr/>
        <p:txBody>
          <a:bodyPr/>
          <a:lstStyle/>
          <a:p>
            <a:r>
              <a:rPr lang="en-US" dirty="0"/>
              <a:t>		Social and Cultural</a:t>
            </a:r>
            <a:r>
              <a:rPr lang="en-US" baseline="0" dirty="0"/>
              <a:t> Issues</a:t>
            </a:r>
            <a:endParaRPr lang="en-US" dirty="0"/>
          </a:p>
        </p:txBody>
      </p:sp>
      <p:sp>
        <p:nvSpPr>
          <p:cNvPr id="3" name="Content Placeholder 2">
            <a:extLst>
              <a:ext uri="{FF2B5EF4-FFF2-40B4-BE49-F238E27FC236}">
                <a16:creationId xmlns:a16="http://schemas.microsoft.com/office/drawing/2014/main" id="{2964F931-E5AF-4EB4-B2BE-DE6B03B1E1E8}"/>
              </a:ext>
            </a:extLst>
          </p:cNvPr>
          <p:cNvSpPr>
            <a:spLocks noGrp="1"/>
          </p:cNvSpPr>
          <p:nvPr>
            <p:ph idx="1"/>
          </p:nvPr>
        </p:nvSpPr>
        <p:spPr/>
        <p:txBody>
          <a:bodyPr>
            <a:normAutofit/>
          </a:bodyPr>
          <a:lstStyle/>
          <a:p>
            <a:r>
              <a:rPr lang="en-US" dirty="0"/>
              <a:t>A fourth class addresses the social and cultural infrastructure that builds up around analytics</a:t>
            </a:r>
          </a:p>
          <a:p>
            <a:r>
              <a:rPr lang="en-US" dirty="0"/>
              <a:t>These are not issues with analytic itself, but with the way analytics changes learning and society</a:t>
            </a:r>
          </a:p>
          <a:p>
            <a:endParaRPr lang="en-US" dirty="0"/>
          </a:p>
        </p:txBody>
      </p:sp>
    </p:spTree>
    <p:extLst>
      <p:ext uri="{BB962C8B-B14F-4D97-AF65-F5344CB8AC3E}">
        <p14:creationId xmlns:p14="http://schemas.microsoft.com/office/powerpoint/2010/main" val="1979772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BAC5F-057F-48A2-8E3D-292CB2780EB2}"/>
              </a:ext>
            </a:extLst>
          </p:cNvPr>
          <p:cNvSpPr>
            <a:spLocks noGrp="1"/>
          </p:cNvSpPr>
          <p:nvPr>
            <p:ph type="title"/>
          </p:nvPr>
        </p:nvSpPr>
        <p:spPr/>
        <p:txBody>
          <a:bodyPr/>
          <a:lstStyle/>
          <a:p>
            <a:r>
              <a:rPr lang="en-US" dirty="0"/>
              <a:t>			Consent</a:t>
            </a:r>
          </a:p>
        </p:txBody>
      </p:sp>
      <p:sp>
        <p:nvSpPr>
          <p:cNvPr id="3" name="Content Placeholder 2">
            <a:extLst>
              <a:ext uri="{FF2B5EF4-FFF2-40B4-BE49-F238E27FC236}">
                <a16:creationId xmlns:a16="http://schemas.microsoft.com/office/drawing/2014/main" id="{106348CD-D615-4683-BE5A-5EB0D243DA90}"/>
              </a:ext>
            </a:extLst>
          </p:cNvPr>
          <p:cNvSpPr>
            <a:spLocks noGrp="1"/>
          </p:cNvSpPr>
          <p:nvPr>
            <p:ph idx="1"/>
          </p:nvPr>
        </p:nvSpPr>
        <p:spPr>
          <a:xfrm>
            <a:off x="774700" y="1564481"/>
            <a:ext cx="10515600" cy="4351338"/>
          </a:xfrm>
        </p:spPr>
        <p:txBody>
          <a:bodyPr/>
          <a:lstStyle/>
          <a:p>
            <a:r>
              <a:rPr lang="en-CA" dirty="0"/>
              <a:t>A patient is required to see a healthcare robot instead of a human (</a:t>
            </a:r>
            <a:r>
              <a:rPr lang="en-CA" dirty="0" err="1"/>
              <a:t>Bresnick</a:t>
            </a:r>
            <a:r>
              <a:rPr lang="en-CA" dirty="0"/>
              <a:t>, 2018); we can imagine students being required to use robot tutors (Eicher, </a:t>
            </a:r>
            <a:r>
              <a:rPr lang="en-CA" dirty="0" err="1"/>
              <a:t>Polepeddi</a:t>
            </a:r>
            <a:r>
              <a:rPr lang="en-CA" dirty="0"/>
              <a:t>, &amp; Goel, 2018) without being told.</a:t>
            </a:r>
          </a:p>
          <a:p>
            <a:r>
              <a:rPr lang="en-CA" dirty="0"/>
              <a:t>Google reveals ‘Project Nightingale’ after being accused of secretly gathering personal health records (Griggs, 2019); Google also offers a ‘Classroom’ application.</a:t>
            </a:r>
          </a:p>
          <a:p>
            <a:endParaRPr lang="en-CA" dirty="0"/>
          </a:p>
          <a:p>
            <a:endParaRPr lang="en-US" dirty="0"/>
          </a:p>
        </p:txBody>
      </p:sp>
      <p:sp>
        <p:nvSpPr>
          <p:cNvPr id="4" name="Rectangle 3">
            <a:extLst>
              <a:ext uri="{FF2B5EF4-FFF2-40B4-BE49-F238E27FC236}">
                <a16:creationId xmlns:a16="http://schemas.microsoft.com/office/drawing/2014/main" id="{D239135D-35CA-448F-BC7E-283F5A5CD8F8}"/>
              </a:ext>
            </a:extLst>
          </p:cNvPr>
          <p:cNvSpPr/>
          <p:nvPr/>
        </p:nvSpPr>
        <p:spPr>
          <a:xfrm>
            <a:off x="1022350" y="4138136"/>
            <a:ext cx="10394950" cy="2585323"/>
          </a:xfrm>
          <a:prstGeom prst="rect">
            <a:avLst/>
          </a:prstGeom>
        </p:spPr>
        <p:txBody>
          <a:bodyPr wrap="square">
            <a:spAutoFit/>
          </a:bodyPr>
          <a:lstStyle/>
          <a:p>
            <a:r>
              <a:rPr lang="en-CA" dirty="0">
                <a:solidFill>
                  <a:srgbClr val="000000"/>
                </a:solidFill>
                <a:latin typeface="Arial" panose="020B0604020202020204" pitchFamily="34" charset="0"/>
              </a:rPr>
              <a:t>Jennifer </a:t>
            </a:r>
            <a:r>
              <a:rPr lang="en-CA" dirty="0" err="1">
                <a:solidFill>
                  <a:srgbClr val="000000"/>
                </a:solidFill>
                <a:latin typeface="Arial" panose="020B0604020202020204" pitchFamily="34" charset="0"/>
              </a:rPr>
              <a:t>Bresnick</a:t>
            </a:r>
            <a:r>
              <a:rPr lang="en-CA" dirty="0">
                <a:solidFill>
                  <a:srgbClr val="000000"/>
                </a:solidFill>
                <a:latin typeface="Arial" panose="020B0604020202020204" pitchFamily="34" charset="0"/>
              </a:rPr>
              <a:t>. (2018). Arguing the Pros and Cons of Artificial Intelligence in Healthcare</a:t>
            </a:r>
            <a:r>
              <a:rPr lang="en-CA" i="1" dirty="0">
                <a:solidFill>
                  <a:srgbClr val="000000"/>
                </a:solidFill>
                <a:latin typeface="Arial" panose="020B0604020202020204" pitchFamily="34" charset="0"/>
              </a:rPr>
              <a:t>. Health IT Analytics</a:t>
            </a:r>
            <a:r>
              <a:rPr lang="en-CA" dirty="0">
                <a:solidFill>
                  <a:srgbClr val="000000"/>
                </a:solidFill>
                <a:latin typeface="Arial" panose="020B0604020202020204" pitchFamily="34" charset="0"/>
              </a:rPr>
              <a:t>. September 17, 2018.</a:t>
            </a:r>
            <a:endParaRPr lang="en-CA" dirty="0"/>
          </a:p>
          <a:p>
            <a:r>
              <a:rPr lang="en-CA" u="sng" dirty="0">
                <a:solidFill>
                  <a:srgbClr val="1155CC"/>
                </a:solidFill>
                <a:latin typeface="Arial" panose="020B0604020202020204" pitchFamily="34" charset="0"/>
                <a:hlinkClick r:id="rId3"/>
              </a:rPr>
              <a:t>https://healthitanalytics.com/news/arguing-the-pros-and-cons-of-artificial-intelligence-in-healthcare</a:t>
            </a:r>
            <a:r>
              <a:rPr lang="en-CA" dirty="0">
                <a:solidFill>
                  <a:srgbClr val="000000"/>
                </a:solidFill>
                <a:latin typeface="Arial" panose="020B0604020202020204" pitchFamily="34" charset="0"/>
              </a:rPr>
              <a:t> </a:t>
            </a:r>
          </a:p>
          <a:p>
            <a:r>
              <a:rPr lang="en-US" dirty="0"/>
              <a:t>Bobbie Eicher, Lalith </a:t>
            </a:r>
            <a:r>
              <a:rPr lang="en-US" dirty="0" err="1"/>
              <a:t>Polepeddi</a:t>
            </a:r>
            <a:r>
              <a:rPr lang="en-US" dirty="0"/>
              <a:t>, and Ashok Goel. 2018. Jill Watson Doesn't Care if You're Pregnant: Grounding AI Ethics in Empirical Studies. In </a:t>
            </a:r>
            <a:r>
              <a:rPr lang="en-US" i="1" dirty="0"/>
              <a:t>Proceedings of the 2018 AAAI/ACM Conference on AI, Ethics, and Society</a:t>
            </a:r>
            <a:r>
              <a:rPr lang="en-US" dirty="0"/>
              <a:t> (AIES '18). ACM, New York, NY, USA, 88-94. DOI: </a:t>
            </a:r>
            <a:r>
              <a:rPr lang="en-US" u="sng" dirty="0">
                <a:hlinkClick r:id="rId4"/>
              </a:rPr>
              <a:t>https://doi.org/10.1145/3278721.3278760</a:t>
            </a:r>
            <a:r>
              <a:rPr lang="en-US" dirty="0"/>
              <a:t> </a:t>
            </a:r>
          </a:p>
          <a:p>
            <a:r>
              <a:rPr lang="en-CA" dirty="0"/>
              <a:t>Mary Beth Griggs. (2019). Google reveals ‘Project Nightingale’ after being accused of secretly gathering personal health records. </a:t>
            </a:r>
            <a:r>
              <a:rPr lang="en-CA" i="1" dirty="0"/>
              <a:t>The Verge</a:t>
            </a:r>
            <a:r>
              <a:rPr lang="en-CA" dirty="0"/>
              <a:t>, Nov 14, 2019. </a:t>
            </a:r>
            <a:r>
              <a:rPr lang="en-CA" u="sng" dirty="0">
                <a:hlinkClick r:id="rId5"/>
              </a:rPr>
              <a:t>https://www.theverge.com/2019/11/11/20959771/google-health-records-project-nightingale-privacy-ascension</a:t>
            </a:r>
            <a:endParaRPr lang="en-US" dirty="0"/>
          </a:p>
        </p:txBody>
      </p:sp>
    </p:spTree>
    <p:extLst>
      <p:ext uri="{BB962C8B-B14F-4D97-AF65-F5344CB8AC3E}">
        <p14:creationId xmlns:p14="http://schemas.microsoft.com/office/powerpoint/2010/main" val="11580127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4DC42-28C9-4300-A3FA-F23F597344DB}"/>
              </a:ext>
            </a:extLst>
          </p:cNvPr>
          <p:cNvSpPr>
            <a:spLocks noGrp="1"/>
          </p:cNvSpPr>
          <p:nvPr>
            <p:ph type="title"/>
          </p:nvPr>
        </p:nvSpPr>
        <p:spPr/>
        <p:txBody>
          <a:bodyPr/>
          <a:lstStyle/>
          <a:p>
            <a:r>
              <a:rPr lang="en-US" dirty="0"/>
              <a:t>			Surveillance Culture</a:t>
            </a:r>
          </a:p>
        </p:txBody>
      </p:sp>
      <p:sp>
        <p:nvSpPr>
          <p:cNvPr id="3" name="Content Placeholder 2">
            <a:extLst>
              <a:ext uri="{FF2B5EF4-FFF2-40B4-BE49-F238E27FC236}">
                <a16:creationId xmlns:a16="http://schemas.microsoft.com/office/drawing/2014/main" id="{2AEE24B4-F01F-49E9-B998-20737E0BF9A5}"/>
              </a:ext>
            </a:extLst>
          </p:cNvPr>
          <p:cNvSpPr>
            <a:spLocks noGrp="1"/>
          </p:cNvSpPr>
          <p:nvPr>
            <p:ph idx="1"/>
          </p:nvPr>
        </p:nvSpPr>
        <p:spPr/>
        <p:txBody>
          <a:bodyPr/>
          <a:lstStyle/>
          <a:p>
            <a:r>
              <a:rPr lang="en-US" dirty="0"/>
              <a:t>“</a:t>
            </a:r>
            <a:r>
              <a:rPr lang="en-CA" dirty="0"/>
              <a:t>A man tries to avoid the cameras, covering his face by pulling up his fleece. He is stopped by the police and forced to have his photo taken. He is then fined £90 for ‘disorderly behaviour’.”</a:t>
            </a:r>
          </a:p>
          <a:p>
            <a:r>
              <a:rPr lang="en-CA" dirty="0"/>
              <a:t>An unprecedented surveillance culture is emerging. Its key feature is that people actively participate in an attempt to regulate their own surveillance and the surveillance of others. (Lyon, 2017)</a:t>
            </a:r>
            <a:endParaRPr lang="en-US" dirty="0"/>
          </a:p>
        </p:txBody>
      </p:sp>
      <p:sp>
        <p:nvSpPr>
          <p:cNvPr id="6" name="Rectangle 5">
            <a:extLst>
              <a:ext uri="{FF2B5EF4-FFF2-40B4-BE49-F238E27FC236}">
                <a16:creationId xmlns:a16="http://schemas.microsoft.com/office/drawing/2014/main" id="{BF08FA93-4EB4-40B4-B872-5ED1657855EB}"/>
              </a:ext>
            </a:extLst>
          </p:cNvPr>
          <p:cNvSpPr/>
          <p:nvPr/>
        </p:nvSpPr>
        <p:spPr>
          <a:xfrm>
            <a:off x="1088413" y="4647684"/>
            <a:ext cx="9833587" cy="2031325"/>
          </a:xfrm>
          <a:prstGeom prst="rect">
            <a:avLst/>
          </a:prstGeom>
        </p:spPr>
        <p:txBody>
          <a:bodyPr wrap="square">
            <a:spAutoFit/>
          </a:bodyPr>
          <a:lstStyle/>
          <a:p>
            <a:r>
              <a:rPr lang="en-US" dirty="0"/>
              <a:t>Kenan Malik. (2019). </a:t>
            </a:r>
            <a:r>
              <a:rPr lang="en-CA" dirty="0"/>
              <a:t>As surveillance culture grows, can we even hope to escape its reach?  </a:t>
            </a:r>
            <a:r>
              <a:rPr lang="en-CA" i="1" dirty="0"/>
              <a:t>The Guardian</a:t>
            </a:r>
            <a:r>
              <a:rPr lang="en-CA" dirty="0"/>
              <a:t>. May 19, 2019. </a:t>
            </a:r>
            <a:r>
              <a:rPr lang="en-US" dirty="0">
                <a:hlinkClick r:id="rId2"/>
              </a:rPr>
              <a:t>https://www.theguardian.com/commentisfree/2019/may/19/as-surveillance-culture-grows-can-we-even-hope-to-escape-its-reach</a:t>
            </a:r>
            <a:r>
              <a:rPr lang="en-US" dirty="0"/>
              <a:t> </a:t>
            </a:r>
          </a:p>
          <a:p>
            <a:endParaRPr lang="en-US" dirty="0"/>
          </a:p>
          <a:p>
            <a:r>
              <a:rPr lang="en-US" dirty="0"/>
              <a:t>David Lyon. (2017). </a:t>
            </a:r>
            <a:r>
              <a:rPr lang="fr-FR" dirty="0"/>
              <a:t>Surveillance Culture:  Engagement, </a:t>
            </a:r>
            <a:r>
              <a:rPr lang="fr-FR" dirty="0" err="1"/>
              <a:t>Exposure</a:t>
            </a:r>
            <a:r>
              <a:rPr lang="fr-FR" dirty="0"/>
              <a:t>, and </a:t>
            </a:r>
            <a:r>
              <a:rPr lang="fr-FR" dirty="0" err="1"/>
              <a:t>Ethics</a:t>
            </a:r>
            <a:r>
              <a:rPr lang="fr-FR" dirty="0"/>
              <a:t> in Digital </a:t>
            </a:r>
            <a:r>
              <a:rPr lang="fr-FR" dirty="0" err="1"/>
              <a:t>Modernity</a:t>
            </a:r>
            <a:r>
              <a:rPr lang="fr-FR" dirty="0"/>
              <a:t>. International Journal of Communication 11(2017), 824-842. </a:t>
            </a:r>
            <a:r>
              <a:rPr lang="fr-FR" dirty="0">
                <a:solidFill>
                  <a:schemeClr val="accent5">
                    <a:lumMod val="75000"/>
                  </a:schemeClr>
                </a:solidFill>
                <a:hlinkClick r:id="rId3">
                  <a:extLst>
                    <a:ext uri="{A12FA001-AC4F-418D-AE19-62706E023703}">
                      <ahyp:hlinkClr xmlns:ahyp="http://schemas.microsoft.com/office/drawing/2018/hyperlinkcolor" val="tx"/>
                    </a:ext>
                  </a:extLst>
                </a:hlinkClick>
              </a:rPr>
              <a:t>https://ijoc.org/index.php/ijoc/article/view/5527</a:t>
            </a:r>
            <a:r>
              <a:rPr lang="fr-FR" dirty="0">
                <a:solidFill>
                  <a:schemeClr val="accent5">
                    <a:lumMod val="75000"/>
                  </a:schemeClr>
                </a:solidFill>
              </a:rPr>
              <a:t> </a:t>
            </a:r>
            <a:endParaRPr lang="en-US" dirty="0">
              <a:solidFill>
                <a:schemeClr val="accent5">
                  <a:lumMod val="75000"/>
                </a:schemeClr>
              </a:solidFill>
            </a:endParaRPr>
          </a:p>
        </p:txBody>
      </p:sp>
    </p:spTree>
    <p:extLst>
      <p:ext uri="{BB962C8B-B14F-4D97-AF65-F5344CB8AC3E}">
        <p14:creationId xmlns:p14="http://schemas.microsoft.com/office/powerpoint/2010/main" val="22723329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7B3F2-FDBF-49B3-BDFE-C1BE48FB1792}"/>
              </a:ext>
            </a:extLst>
          </p:cNvPr>
          <p:cNvSpPr>
            <a:spLocks noGrp="1"/>
          </p:cNvSpPr>
          <p:nvPr>
            <p:ph type="title"/>
          </p:nvPr>
        </p:nvSpPr>
        <p:spPr/>
        <p:txBody>
          <a:bodyPr/>
          <a:lstStyle/>
          <a:p>
            <a:pPr lvl="0"/>
            <a:r>
              <a:rPr lang="en-US" dirty="0"/>
              <a:t>			An oppressive economy</a:t>
            </a:r>
          </a:p>
        </p:txBody>
      </p:sp>
      <p:sp>
        <p:nvSpPr>
          <p:cNvPr id="3" name="Content Placeholder 2">
            <a:extLst>
              <a:ext uri="{FF2B5EF4-FFF2-40B4-BE49-F238E27FC236}">
                <a16:creationId xmlns:a16="http://schemas.microsoft.com/office/drawing/2014/main" id="{FAB23B47-C71B-4413-9369-860914FDC626}"/>
              </a:ext>
            </a:extLst>
          </p:cNvPr>
          <p:cNvSpPr>
            <a:spLocks noGrp="1"/>
          </p:cNvSpPr>
          <p:nvPr>
            <p:ph idx="1"/>
          </p:nvPr>
        </p:nvSpPr>
        <p:spPr/>
        <p:txBody>
          <a:bodyPr/>
          <a:lstStyle/>
          <a:p>
            <a:pPr lvl="0"/>
            <a:r>
              <a:rPr lang="en-CA" dirty="0"/>
              <a:t>These products — plagiarism detection, automated essay grading, and writing assistance software — are built using algorithms that are in turn built on students’ work. It is taken without our consent. </a:t>
            </a:r>
          </a:p>
          <a:p>
            <a:pPr lvl="0"/>
            <a:r>
              <a:rPr lang="en-CA" dirty="0"/>
              <a:t>Scholarship — both the content and the structure — is reduced to data, to a raw material used to produce a product sold back to the very institutions where scholars teach and learn.</a:t>
            </a:r>
          </a:p>
        </p:txBody>
      </p:sp>
      <p:sp>
        <p:nvSpPr>
          <p:cNvPr id="4" name="Rectangle 3">
            <a:extLst>
              <a:ext uri="{FF2B5EF4-FFF2-40B4-BE49-F238E27FC236}">
                <a16:creationId xmlns:a16="http://schemas.microsoft.com/office/drawing/2014/main" id="{110DFC09-134B-4427-B18C-BCD81D8854C7}"/>
              </a:ext>
            </a:extLst>
          </p:cNvPr>
          <p:cNvSpPr/>
          <p:nvPr/>
        </p:nvSpPr>
        <p:spPr>
          <a:xfrm>
            <a:off x="1168728" y="5530632"/>
            <a:ext cx="6096000" cy="646331"/>
          </a:xfrm>
          <a:prstGeom prst="rect">
            <a:avLst/>
          </a:prstGeom>
        </p:spPr>
        <p:txBody>
          <a:bodyPr>
            <a:spAutoFit/>
          </a:bodyPr>
          <a:lstStyle/>
          <a:p>
            <a:r>
              <a:rPr lang="en-CA" dirty="0"/>
              <a:t>Audrey Watters (2019). HEWN 317. </a:t>
            </a:r>
            <a:r>
              <a:rPr lang="en-CA" u="sng" dirty="0">
                <a:hlinkClick r:id="rId2"/>
              </a:rPr>
              <a:t>https://hewn.substack.com/p/hewn-no-317</a:t>
            </a:r>
            <a:r>
              <a:rPr lang="en-CA" dirty="0"/>
              <a:t> </a:t>
            </a:r>
          </a:p>
        </p:txBody>
      </p:sp>
    </p:spTree>
    <p:extLst>
      <p:ext uri="{BB962C8B-B14F-4D97-AF65-F5344CB8AC3E}">
        <p14:creationId xmlns:p14="http://schemas.microsoft.com/office/powerpoint/2010/main" val="9761562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0AA9A-4770-4729-A51E-F948B483E1B6}"/>
              </a:ext>
            </a:extLst>
          </p:cNvPr>
          <p:cNvSpPr>
            <a:spLocks noGrp="1"/>
          </p:cNvSpPr>
          <p:nvPr>
            <p:ph type="title"/>
          </p:nvPr>
        </p:nvSpPr>
        <p:spPr/>
        <p:txBody>
          <a:bodyPr/>
          <a:lstStyle/>
          <a:p>
            <a:r>
              <a:rPr lang="en-US" dirty="0"/>
              <a:t>			Loss of Sense of Right and Wrong</a:t>
            </a:r>
          </a:p>
        </p:txBody>
      </p:sp>
      <p:sp>
        <p:nvSpPr>
          <p:cNvPr id="3" name="Content Placeholder 2">
            <a:extLst>
              <a:ext uri="{FF2B5EF4-FFF2-40B4-BE49-F238E27FC236}">
                <a16:creationId xmlns:a16="http://schemas.microsoft.com/office/drawing/2014/main" id="{97213C6B-306C-4B1A-B83A-13BCF82AA004}"/>
              </a:ext>
            </a:extLst>
          </p:cNvPr>
          <p:cNvSpPr>
            <a:spLocks noGrp="1"/>
          </p:cNvSpPr>
          <p:nvPr>
            <p:ph idx="1"/>
          </p:nvPr>
        </p:nvSpPr>
        <p:spPr/>
        <p:txBody>
          <a:bodyPr/>
          <a:lstStyle/>
          <a:p>
            <a:r>
              <a:rPr lang="en-US" dirty="0"/>
              <a:t>Does right and wrong become what the machine allows it to be?</a:t>
            </a:r>
          </a:p>
          <a:p>
            <a:r>
              <a:rPr lang="en-US" dirty="0"/>
              <a:t>I think this is the intuition being captured by people who are concerned that AI results in a loss of humanity.</a:t>
            </a:r>
          </a:p>
        </p:txBody>
      </p:sp>
    </p:spTree>
    <p:extLst>
      <p:ext uri="{BB962C8B-B14F-4D97-AF65-F5344CB8AC3E}">
        <p14:creationId xmlns:p14="http://schemas.microsoft.com/office/powerpoint/2010/main" val="6061275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F1A31-5592-48DF-AFF3-851F786264AF}"/>
              </a:ext>
            </a:extLst>
          </p:cNvPr>
          <p:cNvSpPr>
            <a:spLocks noGrp="1"/>
          </p:cNvSpPr>
          <p:nvPr>
            <p:ph type="title"/>
          </p:nvPr>
        </p:nvSpPr>
        <p:spPr/>
        <p:txBody>
          <a:bodyPr/>
          <a:lstStyle/>
          <a:p>
            <a:r>
              <a:rPr lang="en-US" dirty="0"/>
              <a:t>B. Approaches to Ethics</a:t>
            </a:r>
          </a:p>
        </p:txBody>
      </p:sp>
      <p:pic>
        <p:nvPicPr>
          <p:cNvPr id="5" name="Content Placeholder 4" descr="A picture containing food&#10;&#10;Description automatically generated">
            <a:extLst>
              <a:ext uri="{FF2B5EF4-FFF2-40B4-BE49-F238E27FC236}">
                <a16:creationId xmlns:a16="http://schemas.microsoft.com/office/drawing/2014/main" id="{5491B4C1-4289-48DF-9C36-01152CC7AA1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11275" y="1552058"/>
            <a:ext cx="9569449" cy="4799818"/>
          </a:xfrm>
        </p:spPr>
      </p:pic>
    </p:spTree>
    <p:extLst>
      <p:ext uri="{BB962C8B-B14F-4D97-AF65-F5344CB8AC3E}">
        <p14:creationId xmlns:p14="http://schemas.microsoft.com/office/powerpoint/2010/main" val="41172557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AF541-DE01-4246-A741-591DAECF86D4}"/>
              </a:ext>
            </a:extLst>
          </p:cNvPr>
          <p:cNvSpPr>
            <a:spLocks noGrp="1"/>
          </p:cNvSpPr>
          <p:nvPr>
            <p:ph type="title"/>
          </p:nvPr>
        </p:nvSpPr>
        <p:spPr/>
        <p:txBody>
          <a:bodyPr/>
          <a:lstStyle/>
          <a:p>
            <a:r>
              <a:rPr lang="en-US" dirty="0"/>
              <a:t>	Ethical Theory</a:t>
            </a:r>
          </a:p>
        </p:txBody>
      </p:sp>
      <p:sp>
        <p:nvSpPr>
          <p:cNvPr id="3" name="Content Placeholder 2">
            <a:extLst>
              <a:ext uri="{FF2B5EF4-FFF2-40B4-BE49-F238E27FC236}">
                <a16:creationId xmlns:a16="http://schemas.microsoft.com/office/drawing/2014/main" id="{9CF0EF7A-ED60-476F-945C-91EFD947FFEE}"/>
              </a:ext>
            </a:extLst>
          </p:cNvPr>
          <p:cNvSpPr>
            <a:spLocks noGrp="1"/>
          </p:cNvSpPr>
          <p:nvPr>
            <p:ph idx="1"/>
          </p:nvPr>
        </p:nvSpPr>
        <p:spPr/>
        <p:txBody>
          <a:bodyPr>
            <a:normAutofit/>
          </a:bodyPr>
          <a:lstStyle/>
          <a:p>
            <a:r>
              <a:rPr lang="en-CA" dirty="0"/>
              <a:t>In ‘</a:t>
            </a:r>
            <a:r>
              <a:rPr lang="en-CA" u="sng" dirty="0">
                <a:hlinkClick r:id="rId2"/>
              </a:rPr>
              <a:t>The Ethics of Belief</a:t>
            </a:r>
            <a:r>
              <a:rPr lang="en-CA" dirty="0"/>
              <a:t>’ (1877), Clifford gives three arguments as to why we have a moral obligation to believe </a:t>
            </a:r>
            <a:r>
              <a:rPr lang="en-CA" i="1" dirty="0"/>
              <a:t>responsibly</a:t>
            </a:r>
            <a:r>
              <a:rPr lang="en-CA" dirty="0"/>
              <a:t>, that is, to believe only what we have sufficient evidence for, and what we have diligently investigated.</a:t>
            </a:r>
          </a:p>
          <a:p>
            <a:pPr lvl="1" fontAlgn="base"/>
            <a:r>
              <a:rPr lang="en-CA" dirty="0"/>
              <a:t>Beliefs lead to actions, and false beliefs about physical or social facts lead us into poor habits of action that in the most extreme cases could threaten our survival.</a:t>
            </a:r>
          </a:p>
          <a:p>
            <a:pPr lvl="1" fontAlgn="base"/>
            <a:r>
              <a:rPr lang="en-CA" dirty="0"/>
              <a:t>poor practices of belief-formation turn us into careless, credulous believers. </a:t>
            </a:r>
          </a:p>
          <a:p>
            <a:pPr lvl="1" fontAlgn="base"/>
            <a:r>
              <a:rPr lang="en-CA" dirty="0"/>
              <a:t>in our capacity as communicators of belief, we have the moral responsibility not to pollute the well of collective knowledge. </a:t>
            </a:r>
          </a:p>
          <a:p>
            <a:endParaRPr lang="en-US" dirty="0"/>
          </a:p>
        </p:txBody>
      </p:sp>
      <p:sp>
        <p:nvSpPr>
          <p:cNvPr id="4" name="Rectangle 3">
            <a:extLst>
              <a:ext uri="{FF2B5EF4-FFF2-40B4-BE49-F238E27FC236}">
                <a16:creationId xmlns:a16="http://schemas.microsoft.com/office/drawing/2014/main" id="{84DA13BA-50E5-4494-830C-50FBFD5BE9B5}"/>
              </a:ext>
            </a:extLst>
          </p:cNvPr>
          <p:cNvSpPr/>
          <p:nvPr/>
        </p:nvSpPr>
        <p:spPr>
          <a:xfrm>
            <a:off x="838200" y="5988734"/>
            <a:ext cx="10683240" cy="646331"/>
          </a:xfrm>
          <a:prstGeom prst="rect">
            <a:avLst/>
          </a:prstGeom>
        </p:spPr>
        <p:txBody>
          <a:bodyPr wrap="square">
            <a:spAutoFit/>
          </a:bodyPr>
          <a:lstStyle/>
          <a:p>
            <a:r>
              <a:rPr lang="en-CA" dirty="0">
                <a:solidFill>
                  <a:srgbClr val="000000"/>
                </a:solidFill>
                <a:latin typeface="Arial" panose="020B0604020202020204" pitchFamily="34" charset="0"/>
              </a:rPr>
              <a:t>Francisco Mejia Uribe. (2018). Believing without evidence is always morally wrong. Aeon (Weblog). November 5, 2018. </a:t>
            </a:r>
            <a:r>
              <a:rPr lang="en-CA" u="sng" dirty="0">
                <a:solidFill>
                  <a:srgbClr val="1155CC"/>
                </a:solidFill>
                <a:latin typeface="Arial" panose="020B0604020202020204" pitchFamily="34" charset="0"/>
                <a:hlinkClick r:id="rId3"/>
              </a:rPr>
              <a:t>https://aeon.co/ideas/believing-without-evidence-is-always-morally-wrong</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3624320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061EE-5C02-4D87-8625-FE6436803A90}"/>
              </a:ext>
            </a:extLst>
          </p:cNvPr>
          <p:cNvSpPr>
            <a:spLocks noGrp="1"/>
          </p:cNvSpPr>
          <p:nvPr>
            <p:ph type="title"/>
          </p:nvPr>
        </p:nvSpPr>
        <p:spPr/>
        <p:txBody>
          <a:bodyPr/>
          <a:lstStyle/>
          <a:p>
            <a:r>
              <a:rPr lang="en-US" dirty="0"/>
              <a:t>This Presentation</a:t>
            </a:r>
          </a:p>
        </p:txBody>
      </p:sp>
      <p:sp>
        <p:nvSpPr>
          <p:cNvPr id="3" name="Content Placeholder 2">
            <a:extLst>
              <a:ext uri="{FF2B5EF4-FFF2-40B4-BE49-F238E27FC236}">
                <a16:creationId xmlns:a16="http://schemas.microsoft.com/office/drawing/2014/main" id="{1EB315E9-2677-4E56-9F1E-F98B1A1AF0A2}"/>
              </a:ext>
            </a:extLst>
          </p:cNvPr>
          <p:cNvSpPr>
            <a:spLocks noGrp="1"/>
          </p:cNvSpPr>
          <p:nvPr>
            <p:ph idx="1"/>
          </p:nvPr>
        </p:nvSpPr>
        <p:spPr>
          <a:xfrm>
            <a:off x="838200" y="1825624"/>
            <a:ext cx="10515600" cy="4778375"/>
          </a:xfrm>
        </p:spPr>
        <p:txBody>
          <a:bodyPr>
            <a:normAutofit/>
          </a:bodyPr>
          <a:lstStyle/>
          <a:p>
            <a:pPr marL="0" indent="0">
              <a:buNone/>
            </a:pPr>
            <a:r>
              <a:rPr lang="en-US" dirty="0"/>
              <a:t>Slides, </a:t>
            </a:r>
            <a:r>
              <a:rPr lang="en-US" dirty="0" err="1"/>
              <a:t>audion</a:t>
            </a:r>
            <a:r>
              <a:rPr lang="en-US" dirty="0"/>
              <a:t> and video are available at:</a:t>
            </a:r>
          </a:p>
          <a:p>
            <a:pPr marL="0" indent="0">
              <a:buNone/>
            </a:pPr>
            <a:r>
              <a:rPr lang="en-US" dirty="0"/>
              <a:t>               </a:t>
            </a:r>
            <a:r>
              <a:rPr lang="en-US" dirty="0">
                <a:hlinkClick r:id="rId2"/>
              </a:rPr>
              <a:t>https://www.downes.ca/presentation/517</a:t>
            </a:r>
            <a:endParaRPr lang="en-US" dirty="0"/>
          </a:p>
          <a:p>
            <a:pPr marL="0" indent="0">
              <a:buNone/>
            </a:pPr>
            <a:r>
              <a:rPr lang="en-US" dirty="0"/>
              <a:t>Your homework assignment     </a:t>
            </a:r>
            <a:r>
              <a:rPr lang="en-US" dirty="0">
                <a:sym typeface="Wingdings" panose="05000000000000000000" pitchFamily="2" charset="2"/>
              </a:rPr>
              <a:t></a:t>
            </a:r>
          </a:p>
          <a:p>
            <a:r>
              <a:rPr lang="en-US" dirty="0">
                <a:sym typeface="Wingdings" panose="05000000000000000000" pitchFamily="2" charset="2"/>
              </a:rPr>
              <a:t>This presentation has been extensively documented with readings and resources. As much as possible, review these resources</a:t>
            </a:r>
          </a:p>
          <a:p>
            <a:r>
              <a:rPr lang="en-US" dirty="0">
                <a:sym typeface="Wingdings" panose="05000000000000000000" pitchFamily="2" charset="2"/>
              </a:rPr>
              <a:t>Find some resources that seem relevant to you</a:t>
            </a:r>
          </a:p>
          <a:p>
            <a:r>
              <a:rPr lang="en-US" dirty="0">
                <a:sym typeface="Wingdings" panose="05000000000000000000" pitchFamily="2" charset="2"/>
              </a:rPr>
              <a:t>Document the resource, and draw your own conclusions about it in a blog post, mailing list post, Twitter thread, whatever…</a:t>
            </a:r>
            <a:endParaRPr lang="en-US" dirty="0"/>
          </a:p>
          <a:p>
            <a:pPr marL="0" indent="0">
              <a:buNone/>
            </a:pPr>
            <a:endParaRPr lang="en-US" dirty="0"/>
          </a:p>
        </p:txBody>
      </p:sp>
      <p:sp>
        <p:nvSpPr>
          <p:cNvPr id="5" name="Rectangle 4">
            <a:extLst>
              <a:ext uri="{FF2B5EF4-FFF2-40B4-BE49-F238E27FC236}">
                <a16:creationId xmlns:a16="http://schemas.microsoft.com/office/drawing/2014/main" id="{C8CC9C80-9789-4FB7-BD4E-DECEBD1A5FC4}"/>
              </a:ext>
            </a:extLst>
          </p:cNvPr>
          <p:cNvSpPr/>
          <p:nvPr/>
        </p:nvSpPr>
        <p:spPr>
          <a:xfrm>
            <a:off x="536767" y="6026545"/>
            <a:ext cx="10967124" cy="646331"/>
          </a:xfrm>
          <a:prstGeom prst="rect">
            <a:avLst/>
          </a:prstGeom>
        </p:spPr>
        <p:txBody>
          <a:bodyPr wrap="square">
            <a:spAutoFit/>
          </a:bodyPr>
          <a:lstStyle/>
          <a:p>
            <a:r>
              <a:rPr lang="en-US" dirty="0"/>
              <a:t>Front page Illustration by Petra Eriksson at Handsome Frank. </a:t>
            </a:r>
            <a:r>
              <a:rPr lang="en-US" dirty="0">
                <a:hlinkClick r:id="rId3"/>
              </a:rPr>
              <a:t>https://aeon.co/essays/hume-is-the-amiable-modest-generous-philosopher-we-need-today</a:t>
            </a:r>
            <a:r>
              <a:rPr lang="en-US" dirty="0"/>
              <a:t> </a:t>
            </a:r>
          </a:p>
        </p:txBody>
      </p:sp>
    </p:spTree>
    <p:extLst>
      <p:ext uri="{BB962C8B-B14F-4D97-AF65-F5344CB8AC3E}">
        <p14:creationId xmlns:p14="http://schemas.microsoft.com/office/powerpoint/2010/main" val="36985816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B9222-FD1B-40F9-BE25-76CBB7AD2445}"/>
              </a:ext>
            </a:extLst>
          </p:cNvPr>
          <p:cNvSpPr>
            <a:spLocks noGrp="1"/>
          </p:cNvSpPr>
          <p:nvPr>
            <p:ph type="title"/>
          </p:nvPr>
        </p:nvSpPr>
        <p:spPr/>
        <p:txBody>
          <a:bodyPr/>
          <a:lstStyle/>
          <a:p>
            <a:r>
              <a:rPr lang="en-US" dirty="0"/>
              <a:t>		Moral Virtues</a:t>
            </a:r>
          </a:p>
        </p:txBody>
      </p:sp>
      <p:sp>
        <p:nvSpPr>
          <p:cNvPr id="3" name="Content Placeholder 2">
            <a:extLst>
              <a:ext uri="{FF2B5EF4-FFF2-40B4-BE49-F238E27FC236}">
                <a16:creationId xmlns:a16="http://schemas.microsoft.com/office/drawing/2014/main" id="{309FED9D-966D-4FF3-9DC8-11768208998E}"/>
              </a:ext>
            </a:extLst>
          </p:cNvPr>
          <p:cNvSpPr>
            <a:spLocks noGrp="1"/>
          </p:cNvSpPr>
          <p:nvPr>
            <p:ph idx="1"/>
          </p:nvPr>
        </p:nvSpPr>
        <p:spPr>
          <a:xfrm>
            <a:off x="838200" y="1825624"/>
            <a:ext cx="10515600" cy="5032375"/>
          </a:xfrm>
        </p:spPr>
        <p:txBody>
          <a:bodyPr>
            <a:normAutofit/>
          </a:bodyPr>
          <a:lstStyle/>
          <a:p>
            <a:r>
              <a:rPr lang="en-CA" dirty="0"/>
              <a:t>Ethical actions ought to be consistent with certain ideal virtues that provide for the full development of our humanity – Plato, Aristotle </a:t>
            </a:r>
          </a:p>
          <a:p>
            <a:r>
              <a:rPr lang="en-CA" dirty="0"/>
              <a:t>These virtues are dispositions and habits that enable us to act according to the highest potential of our character and on behalf of values like truth and beauty. </a:t>
            </a:r>
          </a:p>
          <a:p>
            <a:r>
              <a:rPr lang="en-CA" dirty="0"/>
              <a:t>Honesty, courage, compassion, generosity, tolerance, love, fidelity, integrity, fairness, self-control, and prudence are all examples of virtues. </a:t>
            </a:r>
          </a:p>
          <a:p>
            <a:endParaRPr lang="en-CA" dirty="0"/>
          </a:p>
          <a:p>
            <a:r>
              <a:rPr lang="en-CA" dirty="0"/>
              <a:t>For the opposing view, see Friedrich Nietzsche – Beyond Good and Evil, Man and Superman</a:t>
            </a:r>
          </a:p>
          <a:p>
            <a:endParaRPr lang="en-US" dirty="0"/>
          </a:p>
        </p:txBody>
      </p:sp>
      <p:sp>
        <p:nvSpPr>
          <p:cNvPr id="4" name="Rectangle 3">
            <a:extLst>
              <a:ext uri="{FF2B5EF4-FFF2-40B4-BE49-F238E27FC236}">
                <a16:creationId xmlns:a16="http://schemas.microsoft.com/office/drawing/2014/main" id="{B09CFE70-9CDA-4BDF-ACF5-0E5D6CE57FB9}"/>
              </a:ext>
            </a:extLst>
          </p:cNvPr>
          <p:cNvSpPr/>
          <p:nvPr/>
        </p:nvSpPr>
        <p:spPr>
          <a:xfrm>
            <a:off x="428686" y="5294496"/>
            <a:ext cx="11452614" cy="369332"/>
          </a:xfrm>
          <a:prstGeom prst="rect">
            <a:avLst/>
          </a:prstGeom>
        </p:spPr>
        <p:txBody>
          <a:bodyPr wrap="square">
            <a:spAutoFit/>
          </a:bodyPr>
          <a:lstStyle/>
          <a:p>
            <a:r>
              <a:rPr lang="en-US" u="sng" dirty="0">
                <a:solidFill>
                  <a:srgbClr val="1155CC"/>
                </a:solidFill>
                <a:latin typeface="Arial" panose="020B0604020202020204" pitchFamily="34" charset="0"/>
                <a:hlinkClick r:id="rId2"/>
              </a:rPr>
              <a:t>https://www.scu.edu/ethics/ethics-resources/ethical-decision-making/a-framework-for-ethical-decision-making/</a:t>
            </a:r>
            <a:endParaRPr lang="en-US" dirty="0"/>
          </a:p>
        </p:txBody>
      </p:sp>
    </p:spTree>
    <p:extLst>
      <p:ext uri="{BB962C8B-B14F-4D97-AF65-F5344CB8AC3E}">
        <p14:creationId xmlns:p14="http://schemas.microsoft.com/office/powerpoint/2010/main" val="24926090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CCB55-E14E-4F31-8B7F-28E27B99D8EF}"/>
              </a:ext>
            </a:extLst>
          </p:cNvPr>
          <p:cNvSpPr>
            <a:spLocks noGrp="1"/>
          </p:cNvSpPr>
          <p:nvPr>
            <p:ph type="title"/>
          </p:nvPr>
        </p:nvSpPr>
        <p:spPr/>
        <p:txBody>
          <a:bodyPr/>
          <a:lstStyle/>
          <a:p>
            <a:r>
              <a:rPr lang="en-US" dirty="0"/>
              <a:t>		Consequentialism</a:t>
            </a:r>
          </a:p>
        </p:txBody>
      </p:sp>
      <p:sp>
        <p:nvSpPr>
          <p:cNvPr id="3" name="Content Placeholder 2">
            <a:extLst>
              <a:ext uri="{FF2B5EF4-FFF2-40B4-BE49-F238E27FC236}">
                <a16:creationId xmlns:a16="http://schemas.microsoft.com/office/drawing/2014/main" id="{DA53E473-5AD4-4A97-BD19-2E11845DF186}"/>
              </a:ext>
            </a:extLst>
          </p:cNvPr>
          <p:cNvSpPr>
            <a:spLocks noGrp="1"/>
          </p:cNvSpPr>
          <p:nvPr>
            <p:ph idx="1"/>
          </p:nvPr>
        </p:nvSpPr>
        <p:spPr/>
        <p:txBody>
          <a:bodyPr/>
          <a:lstStyle/>
          <a:p>
            <a:r>
              <a:rPr lang="en-CA" dirty="0"/>
              <a:t>the ethical action is the one that provides the most good or does the least harm, or, to put it another way, produces the greatest balance of good over harm. </a:t>
            </a:r>
          </a:p>
          <a:p>
            <a:endParaRPr lang="en-US" dirty="0"/>
          </a:p>
          <a:p>
            <a:r>
              <a:rPr lang="en-US" dirty="0"/>
              <a:t>Most common form: utilitarianism</a:t>
            </a:r>
          </a:p>
          <a:p>
            <a:pPr lvl="1"/>
            <a:r>
              <a:rPr lang="en-US" dirty="0"/>
              <a:t>The pursuit of pleasure – hedonism</a:t>
            </a:r>
          </a:p>
          <a:p>
            <a:pPr lvl="1"/>
            <a:r>
              <a:rPr lang="en-US" dirty="0"/>
              <a:t>The ‘higher’ pleasures – John Stuart Mill</a:t>
            </a:r>
          </a:p>
          <a:p>
            <a:pPr lvl="1"/>
            <a:r>
              <a:rPr lang="en-US" dirty="0"/>
              <a:t>The ‘right of each person to pursue his own good in his own way, provided this does not infringe on the right of the other doing the same’</a:t>
            </a:r>
          </a:p>
          <a:p>
            <a:endParaRPr lang="en-US" dirty="0"/>
          </a:p>
          <a:p>
            <a:endParaRPr lang="en-US" dirty="0"/>
          </a:p>
        </p:txBody>
      </p:sp>
      <p:sp>
        <p:nvSpPr>
          <p:cNvPr id="4" name="Rectangle 3">
            <a:extLst>
              <a:ext uri="{FF2B5EF4-FFF2-40B4-BE49-F238E27FC236}">
                <a16:creationId xmlns:a16="http://schemas.microsoft.com/office/drawing/2014/main" id="{301E8865-C769-4484-A0AC-5064A902B846}"/>
              </a:ext>
            </a:extLst>
          </p:cNvPr>
          <p:cNvSpPr/>
          <p:nvPr/>
        </p:nvSpPr>
        <p:spPr>
          <a:xfrm>
            <a:off x="448350" y="3111735"/>
            <a:ext cx="11637461" cy="369332"/>
          </a:xfrm>
          <a:prstGeom prst="rect">
            <a:avLst/>
          </a:prstGeom>
        </p:spPr>
        <p:txBody>
          <a:bodyPr wrap="square">
            <a:spAutoFit/>
          </a:bodyPr>
          <a:lstStyle/>
          <a:p>
            <a:r>
              <a:rPr lang="en-US" u="sng" dirty="0">
                <a:solidFill>
                  <a:srgbClr val="1155CC"/>
                </a:solidFill>
                <a:latin typeface="Arial" panose="020B0604020202020204" pitchFamily="34" charset="0"/>
                <a:hlinkClick r:id="rId2"/>
              </a:rPr>
              <a:t>https://www.scu.edu/ethics/ethics-resources/ethical-decision-making/a-framework-for-ethical-decision-making/</a:t>
            </a:r>
            <a:endParaRPr lang="en-US" dirty="0"/>
          </a:p>
        </p:txBody>
      </p:sp>
    </p:spTree>
    <p:extLst>
      <p:ext uri="{BB962C8B-B14F-4D97-AF65-F5344CB8AC3E}">
        <p14:creationId xmlns:p14="http://schemas.microsoft.com/office/powerpoint/2010/main" val="9582050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A68B3-DC88-4734-938A-41511F03F451}"/>
              </a:ext>
            </a:extLst>
          </p:cNvPr>
          <p:cNvSpPr>
            <a:spLocks noGrp="1"/>
          </p:cNvSpPr>
          <p:nvPr>
            <p:ph type="title"/>
          </p:nvPr>
        </p:nvSpPr>
        <p:spPr/>
        <p:txBody>
          <a:bodyPr/>
          <a:lstStyle/>
          <a:p>
            <a:r>
              <a:rPr lang="en-US" dirty="0"/>
              <a:t>		Rights</a:t>
            </a:r>
          </a:p>
        </p:txBody>
      </p:sp>
      <p:sp>
        <p:nvSpPr>
          <p:cNvPr id="3" name="Content Placeholder 2">
            <a:extLst>
              <a:ext uri="{FF2B5EF4-FFF2-40B4-BE49-F238E27FC236}">
                <a16:creationId xmlns:a16="http://schemas.microsoft.com/office/drawing/2014/main" id="{8CF30599-FA3B-42D9-8341-586F45F29CAF}"/>
              </a:ext>
            </a:extLst>
          </p:cNvPr>
          <p:cNvSpPr>
            <a:spLocks noGrp="1"/>
          </p:cNvSpPr>
          <p:nvPr>
            <p:ph idx="1"/>
          </p:nvPr>
        </p:nvSpPr>
        <p:spPr>
          <a:xfrm>
            <a:off x="838200" y="1825624"/>
            <a:ext cx="10515600" cy="4923237"/>
          </a:xfrm>
        </p:spPr>
        <p:txBody>
          <a:bodyPr>
            <a:normAutofit/>
          </a:bodyPr>
          <a:lstStyle/>
          <a:p>
            <a:r>
              <a:rPr lang="en-CA" dirty="0"/>
              <a:t>the ethical action is the one that best protects and respects the moral rights of those affected. </a:t>
            </a:r>
          </a:p>
          <a:p>
            <a:r>
              <a:rPr lang="en-CA" dirty="0"/>
              <a:t>starts from the belief that humans have a dignity based on their human nature per se or on their ability to choose freely what they do with their lives. </a:t>
            </a:r>
          </a:p>
          <a:p>
            <a:r>
              <a:rPr lang="en-CA" dirty="0"/>
              <a:t>on the basis of such dignity, they have a right to be treated as ends and not merely as means to other ends</a:t>
            </a:r>
          </a:p>
          <a:p>
            <a:pPr marL="0" indent="0">
              <a:buNone/>
            </a:pPr>
            <a:endParaRPr lang="en-CA" dirty="0"/>
          </a:p>
          <a:p>
            <a:r>
              <a:rPr lang="en-CA" dirty="0"/>
              <a:t>This is, in essence, Immanuel Kant</a:t>
            </a:r>
          </a:p>
          <a:p>
            <a:r>
              <a:rPr lang="en-CA" dirty="0"/>
              <a:t>Also has a basis in Constitution Theory, Libertarianism</a:t>
            </a:r>
          </a:p>
          <a:p>
            <a:pPr marL="0" indent="0">
              <a:buNone/>
            </a:pPr>
            <a:endParaRPr lang="en-CA" dirty="0"/>
          </a:p>
          <a:p>
            <a:endParaRPr lang="en-US" dirty="0"/>
          </a:p>
        </p:txBody>
      </p:sp>
      <p:sp>
        <p:nvSpPr>
          <p:cNvPr id="4" name="Rectangle 3">
            <a:extLst>
              <a:ext uri="{FF2B5EF4-FFF2-40B4-BE49-F238E27FC236}">
                <a16:creationId xmlns:a16="http://schemas.microsoft.com/office/drawing/2014/main" id="{FED1FD0C-BF18-4F71-B882-33A2DA1D6832}"/>
              </a:ext>
            </a:extLst>
          </p:cNvPr>
          <p:cNvSpPr/>
          <p:nvPr/>
        </p:nvSpPr>
        <p:spPr>
          <a:xfrm>
            <a:off x="546673" y="4833046"/>
            <a:ext cx="11358224" cy="369332"/>
          </a:xfrm>
          <a:prstGeom prst="rect">
            <a:avLst/>
          </a:prstGeom>
        </p:spPr>
        <p:txBody>
          <a:bodyPr wrap="square">
            <a:spAutoFit/>
          </a:bodyPr>
          <a:lstStyle/>
          <a:p>
            <a:r>
              <a:rPr lang="en-US" u="sng" dirty="0">
                <a:solidFill>
                  <a:srgbClr val="1155CC"/>
                </a:solidFill>
                <a:latin typeface="Arial" panose="020B0604020202020204" pitchFamily="34" charset="0"/>
                <a:hlinkClick r:id="rId2"/>
              </a:rPr>
              <a:t>https://www.scu.edu/ethics/ethics-resources/ethical-decision-making/a-framework-for-ethical-decision-making/</a:t>
            </a:r>
            <a:endParaRPr lang="en-US" dirty="0"/>
          </a:p>
        </p:txBody>
      </p:sp>
    </p:spTree>
    <p:extLst>
      <p:ext uri="{BB962C8B-B14F-4D97-AF65-F5344CB8AC3E}">
        <p14:creationId xmlns:p14="http://schemas.microsoft.com/office/powerpoint/2010/main" val="34686719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537D9-5C59-4D61-9EC4-387EFA600B96}"/>
              </a:ext>
            </a:extLst>
          </p:cNvPr>
          <p:cNvSpPr>
            <a:spLocks noGrp="1"/>
          </p:cNvSpPr>
          <p:nvPr>
            <p:ph type="title"/>
          </p:nvPr>
        </p:nvSpPr>
        <p:spPr/>
        <p:txBody>
          <a:bodyPr/>
          <a:lstStyle/>
          <a:p>
            <a:r>
              <a:rPr lang="en-US" dirty="0"/>
              <a:t>		Fairness</a:t>
            </a:r>
          </a:p>
        </p:txBody>
      </p:sp>
      <p:sp>
        <p:nvSpPr>
          <p:cNvPr id="3" name="Content Placeholder 2">
            <a:extLst>
              <a:ext uri="{FF2B5EF4-FFF2-40B4-BE49-F238E27FC236}">
                <a16:creationId xmlns:a16="http://schemas.microsoft.com/office/drawing/2014/main" id="{FDBEBFA1-4BFD-460F-B660-B84CE8633A0E}"/>
              </a:ext>
            </a:extLst>
          </p:cNvPr>
          <p:cNvSpPr>
            <a:spLocks noGrp="1"/>
          </p:cNvSpPr>
          <p:nvPr>
            <p:ph idx="1"/>
          </p:nvPr>
        </p:nvSpPr>
        <p:spPr/>
        <p:txBody>
          <a:bodyPr/>
          <a:lstStyle/>
          <a:p>
            <a:r>
              <a:rPr lang="en-CA" dirty="0"/>
              <a:t>all equals should be treated equally. </a:t>
            </a:r>
          </a:p>
          <a:p>
            <a:r>
              <a:rPr lang="en-CA" dirty="0"/>
              <a:t>today we use this idea to say that ethical actions treat all human beings equally-or if unequally, then fairly based on some standard that is defensible.</a:t>
            </a:r>
          </a:p>
          <a:p>
            <a:endParaRPr lang="en-CA" dirty="0"/>
          </a:p>
          <a:p>
            <a:endParaRPr lang="en-CA" dirty="0"/>
          </a:p>
          <a:p>
            <a:r>
              <a:rPr lang="en-CA" dirty="0"/>
              <a:t>Has roots in the law codes of Solon and the idea of universal law</a:t>
            </a:r>
          </a:p>
          <a:p>
            <a:r>
              <a:rPr lang="en-CA" dirty="0"/>
              <a:t>Also based in social contract theory – Locke, Hobbes</a:t>
            </a:r>
          </a:p>
          <a:p>
            <a:r>
              <a:rPr lang="en-CA" dirty="0"/>
              <a:t>Current: John Rawls, A Theory of Justice (‘justice as fairness’)</a:t>
            </a:r>
            <a:endParaRPr lang="en-US" dirty="0"/>
          </a:p>
        </p:txBody>
      </p:sp>
      <p:sp>
        <p:nvSpPr>
          <p:cNvPr id="4" name="Rectangle 3">
            <a:extLst>
              <a:ext uri="{FF2B5EF4-FFF2-40B4-BE49-F238E27FC236}">
                <a16:creationId xmlns:a16="http://schemas.microsoft.com/office/drawing/2014/main" id="{29E41BA0-6BEA-46AB-AB33-C4175942491F}"/>
              </a:ext>
            </a:extLst>
          </p:cNvPr>
          <p:cNvSpPr/>
          <p:nvPr/>
        </p:nvSpPr>
        <p:spPr>
          <a:xfrm>
            <a:off x="552574" y="3790160"/>
            <a:ext cx="10095762" cy="646331"/>
          </a:xfrm>
          <a:prstGeom prst="rect">
            <a:avLst/>
          </a:prstGeom>
        </p:spPr>
        <p:txBody>
          <a:bodyPr wrap="square">
            <a:spAutoFit/>
          </a:bodyPr>
          <a:lstStyle/>
          <a:p>
            <a:r>
              <a:rPr lang="en-US" u="sng" dirty="0">
                <a:solidFill>
                  <a:srgbClr val="1155CC"/>
                </a:solidFill>
                <a:latin typeface="Arial" panose="020B0604020202020204" pitchFamily="34" charset="0"/>
                <a:hlinkClick r:id="rId2"/>
              </a:rPr>
              <a:t>https://www.scu.edu/ethics/ethics-resources/ethical-decision-making/a-framework-for-ethical-decision-making/</a:t>
            </a:r>
            <a:endParaRPr lang="en-US" dirty="0"/>
          </a:p>
        </p:txBody>
      </p:sp>
    </p:spTree>
    <p:extLst>
      <p:ext uri="{BB962C8B-B14F-4D97-AF65-F5344CB8AC3E}">
        <p14:creationId xmlns:p14="http://schemas.microsoft.com/office/powerpoint/2010/main" val="42894372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EDF45-16CD-43EF-B9D2-5976258F7086}"/>
              </a:ext>
            </a:extLst>
          </p:cNvPr>
          <p:cNvSpPr>
            <a:spLocks noGrp="1"/>
          </p:cNvSpPr>
          <p:nvPr>
            <p:ph type="title"/>
          </p:nvPr>
        </p:nvSpPr>
        <p:spPr/>
        <p:txBody>
          <a:bodyPr/>
          <a:lstStyle/>
          <a:p>
            <a:r>
              <a:rPr lang="en-US" dirty="0"/>
              <a:t>		The Common Good</a:t>
            </a:r>
          </a:p>
        </p:txBody>
      </p:sp>
      <p:sp>
        <p:nvSpPr>
          <p:cNvPr id="3" name="Content Placeholder 2">
            <a:extLst>
              <a:ext uri="{FF2B5EF4-FFF2-40B4-BE49-F238E27FC236}">
                <a16:creationId xmlns:a16="http://schemas.microsoft.com/office/drawing/2014/main" id="{9D17A2FA-41C3-4AB8-AC64-F1EACFD866BD}"/>
              </a:ext>
            </a:extLst>
          </p:cNvPr>
          <p:cNvSpPr>
            <a:spLocks noGrp="1"/>
          </p:cNvSpPr>
          <p:nvPr>
            <p:ph idx="1"/>
          </p:nvPr>
        </p:nvSpPr>
        <p:spPr>
          <a:xfrm>
            <a:off x="838200" y="1825624"/>
            <a:ext cx="10515600" cy="5032375"/>
          </a:xfrm>
        </p:spPr>
        <p:txBody>
          <a:bodyPr>
            <a:normAutofit/>
          </a:bodyPr>
          <a:lstStyle/>
          <a:p>
            <a:r>
              <a:rPr lang="en-CA" dirty="0"/>
              <a:t>life in community is a good in itself and our actions should contribute to that life. </a:t>
            </a:r>
          </a:p>
          <a:p>
            <a:r>
              <a:rPr lang="en-CA" dirty="0"/>
              <a:t>the relationships of society are the basis of ethical reasoning</a:t>
            </a:r>
          </a:p>
          <a:p>
            <a:r>
              <a:rPr lang="en-CA" dirty="0"/>
              <a:t>respect and compassion for all others -- especially the vulnerable </a:t>
            </a:r>
          </a:p>
          <a:p>
            <a:endParaRPr lang="en-CA" dirty="0"/>
          </a:p>
          <a:p>
            <a:r>
              <a:rPr lang="en-CA" dirty="0"/>
              <a:t>Examples include Ubuntu philosophy, </a:t>
            </a:r>
            <a:r>
              <a:rPr lang="en-CA" dirty="0" err="1"/>
              <a:t>cooperativism</a:t>
            </a:r>
            <a:r>
              <a:rPr lang="en-CA" dirty="0"/>
              <a:t>, and collectivism. Social cohesion and social order are </a:t>
            </a:r>
            <a:r>
              <a:rPr lang="en-CA" dirty="0" err="1"/>
              <a:t>primry</a:t>
            </a:r>
            <a:r>
              <a:rPr lang="en-CA" dirty="0"/>
              <a:t> values. E.g. Xi Jinping - “seven years of rural life [that] gave me something mysterious and sacred.”</a:t>
            </a:r>
            <a:endParaRPr lang="en-US" dirty="0"/>
          </a:p>
        </p:txBody>
      </p:sp>
      <p:sp>
        <p:nvSpPr>
          <p:cNvPr id="4" name="Rectangle 3">
            <a:extLst>
              <a:ext uri="{FF2B5EF4-FFF2-40B4-BE49-F238E27FC236}">
                <a16:creationId xmlns:a16="http://schemas.microsoft.com/office/drawing/2014/main" id="{CF5DC548-6FC8-462B-B160-C1F857EE28A4}"/>
              </a:ext>
            </a:extLst>
          </p:cNvPr>
          <p:cNvSpPr/>
          <p:nvPr/>
        </p:nvSpPr>
        <p:spPr>
          <a:xfrm>
            <a:off x="684325" y="3716482"/>
            <a:ext cx="11441307" cy="369332"/>
          </a:xfrm>
          <a:prstGeom prst="rect">
            <a:avLst/>
          </a:prstGeom>
        </p:spPr>
        <p:txBody>
          <a:bodyPr wrap="square">
            <a:spAutoFit/>
          </a:bodyPr>
          <a:lstStyle/>
          <a:p>
            <a:r>
              <a:rPr lang="en-US" u="sng" dirty="0">
                <a:solidFill>
                  <a:srgbClr val="1155CC"/>
                </a:solidFill>
                <a:latin typeface="Arial" panose="020B0604020202020204" pitchFamily="34" charset="0"/>
                <a:hlinkClick r:id="rId2"/>
              </a:rPr>
              <a:t>https://www.scu.edu/ethics/ethics-resources/ethical-decision-making/a-framework-for-ethical-decision-making/</a:t>
            </a:r>
            <a:endParaRPr lang="en-US" dirty="0"/>
          </a:p>
        </p:txBody>
      </p:sp>
      <p:sp>
        <p:nvSpPr>
          <p:cNvPr id="5" name="Rectangle 4">
            <a:extLst>
              <a:ext uri="{FF2B5EF4-FFF2-40B4-BE49-F238E27FC236}">
                <a16:creationId xmlns:a16="http://schemas.microsoft.com/office/drawing/2014/main" id="{DA7928A8-3ED4-4FD3-B961-48BEF22357BB}"/>
              </a:ext>
            </a:extLst>
          </p:cNvPr>
          <p:cNvSpPr/>
          <p:nvPr/>
        </p:nvSpPr>
        <p:spPr>
          <a:xfrm>
            <a:off x="714559" y="5976672"/>
            <a:ext cx="7350105" cy="369332"/>
          </a:xfrm>
          <a:prstGeom prst="rect">
            <a:avLst/>
          </a:prstGeom>
        </p:spPr>
        <p:txBody>
          <a:bodyPr wrap="square">
            <a:spAutoFit/>
          </a:bodyPr>
          <a:lstStyle/>
          <a:p>
            <a:r>
              <a:rPr lang="en-US" dirty="0">
                <a:hlinkClick r:id="rId3"/>
              </a:rPr>
              <a:t>http://www.ce.cn/xwzx/gnsz/szyw/201801/30/t20180130_27970996.shtml</a:t>
            </a:r>
            <a:endParaRPr lang="en-US" dirty="0"/>
          </a:p>
        </p:txBody>
      </p:sp>
    </p:spTree>
    <p:extLst>
      <p:ext uri="{BB962C8B-B14F-4D97-AF65-F5344CB8AC3E}">
        <p14:creationId xmlns:p14="http://schemas.microsoft.com/office/powerpoint/2010/main" val="29837685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8CDF4-1E5F-411A-95EE-E36DBF8E04C4}"/>
              </a:ext>
            </a:extLst>
          </p:cNvPr>
          <p:cNvSpPr>
            <a:spLocks noGrp="1"/>
          </p:cNvSpPr>
          <p:nvPr>
            <p:ph type="title"/>
          </p:nvPr>
        </p:nvSpPr>
        <p:spPr/>
        <p:txBody>
          <a:bodyPr/>
          <a:lstStyle/>
          <a:p>
            <a:r>
              <a:rPr lang="en-US" dirty="0"/>
              <a:t>	Ethical Codes</a:t>
            </a:r>
          </a:p>
        </p:txBody>
      </p:sp>
      <p:sp>
        <p:nvSpPr>
          <p:cNvPr id="3" name="Content Placeholder 2">
            <a:extLst>
              <a:ext uri="{FF2B5EF4-FFF2-40B4-BE49-F238E27FC236}">
                <a16:creationId xmlns:a16="http://schemas.microsoft.com/office/drawing/2014/main" id="{9B71BCA5-C283-44F2-8D75-D842A74318E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8105243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07616-2053-4B53-BEE7-F0F4809ED8C5}"/>
              </a:ext>
            </a:extLst>
          </p:cNvPr>
          <p:cNvSpPr>
            <a:spLocks noGrp="1"/>
          </p:cNvSpPr>
          <p:nvPr>
            <p:ph type="title"/>
          </p:nvPr>
        </p:nvSpPr>
        <p:spPr/>
        <p:txBody>
          <a:bodyPr/>
          <a:lstStyle/>
          <a:p>
            <a:r>
              <a:rPr lang="en-US" dirty="0"/>
              <a:t>		Research Ethics</a:t>
            </a:r>
          </a:p>
        </p:txBody>
      </p:sp>
      <p:sp>
        <p:nvSpPr>
          <p:cNvPr id="3" name="Content Placeholder 2">
            <a:extLst>
              <a:ext uri="{FF2B5EF4-FFF2-40B4-BE49-F238E27FC236}">
                <a16:creationId xmlns:a16="http://schemas.microsoft.com/office/drawing/2014/main" id="{D5069EAD-F58C-4CDA-B104-20053C088571}"/>
              </a:ext>
            </a:extLst>
          </p:cNvPr>
          <p:cNvSpPr>
            <a:spLocks noGrp="1"/>
          </p:cNvSpPr>
          <p:nvPr>
            <p:ph idx="1"/>
          </p:nvPr>
        </p:nvSpPr>
        <p:spPr/>
        <p:txBody>
          <a:bodyPr>
            <a:normAutofit/>
          </a:bodyPr>
          <a:lstStyle/>
          <a:p>
            <a:r>
              <a:rPr lang="en-US" dirty="0"/>
              <a:t>Nuremberg Code:</a:t>
            </a:r>
          </a:p>
          <a:p>
            <a:pPr lvl="1" fontAlgn="base"/>
            <a:r>
              <a:rPr lang="en-CA" dirty="0"/>
              <a:t>Voluntary participation in research;</a:t>
            </a:r>
          </a:p>
          <a:p>
            <a:pPr lvl="1" fontAlgn="base"/>
            <a:r>
              <a:rPr lang="en-CA" dirty="0"/>
              <a:t>Informed consent of the participants, and, with respect to minors, the informed consent of their parents or guardians; </a:t>
            </a:r>
          </a:p>
          <a:p>
            <a:pPr lvl="1" fontAlgn="base"/>
            <a:r>
              <a:rPr lang="en-CA" dirty="0"/>
              <a:t>Experimental results are for the larger good of society;</a:t>
            </a:r>
          </a:p>
          <a:p>
            <a:pPr lvl="1" fontAlgn="base"/>
            <a:r>
              <a:rPr lang="en-CA" dirty="0"/>
              <a:t>Not putting participants in situations where they might be at risk of harm (either physical or psychological) as a result of participation in the research; </a:t>
            </a:r>
          </a:p>
          <a:p>
            <a:pPr lvl="1" fontAlgn="base"/>
            <a:r>
              <a:rPr lang="en-CA" dirty="0"/>
              <a:t>Protected privacy and confidentiality of the information; </a:t>
            </a:r>
          </a:p>
          <a:p>
            <a:pPr lvl="1" fontAlgn="base"/>
            <a:r>
              <a:rPr lang="en-CA" dirty="0"/>
              <a:t>Option to opt-out</a:t>
            </a:r>
          </a:p>
          <a:p>
            <a:pPr lvl="1"/>
            <a:endParaRPr lang="en-US" dirty="0"/>
          </a:p>
        </p:txBody>
      </p:sp>
      <p:sp>
        <p:nvSpPr>
          <p:cNvPr id="4" name="Rectangle 3">
            <a:extLst>
              <a:ext uri="{FF2B5EF4-FFF2-40B4-BE49-F238E27FC236}">
                <a16:creationId xmlns:a16="http://schemas.microsoft.com/office/drawing/2014/main" id="{3283CF60-91A2-45F8-808C-34BEBD273810}"/>
              </a:ext>
            </a:extLst>
          </p:cNvPr>
          <p:cNvSpPr/>
          <p:nvPr/>
        </p:nvSpPr>
        <p:spPr>
          <a:xfrm>
            <a:off x="838200" y="5380172"/>
            <a:ext cx="10966409" cy="1754326"/>
          </a:xfrm>
          <a:prstGeom prst="rect">
            <a:avLst/>
          </a:prstGeom>
        </p:spPr>
        <p:txBody>
          <a:bodyPr wrap="square">
            <a:spAutoFit/>
          </a:bodyPr>
          <a:lstStyle/>
          <a:p>
            <a:r>
              <a:rPr lang="en-CA" dirty="0">
                <a:solidFill>
                  <a:srgbClr val="000000"/>
                </a:solidFill>
                <a:latin typeface="Arial" panose="020B0604020202020204" pitchFamily="34" charset="0"/>
              </a:rPr>
              <a:t>Kay, D., Korn, N. &amp; Oppenheim, C., 2012. Legal, Risk and Ethical Aspects of Analytics in Higher Education, Available at: </a:t>
            </a:r>
            <a:r>
              <a:rPr lang="en-CA" u="sng" dirty="0">
                <a:solidFill>
                  <a:srgbClr val="1155CC"/>
                </a:solidFill>
                <a:latin typeface="Arial" panose="020B0604020202020204" pitchFamily="34" charset="0"/>
                <a:hlinkClick r:id="rId2"/>
              </a:rPr>
              <a:t>http://publications.cetis.org.uk/2012/500</a:t>
            </a:r>
            <a:r>
              <a:rPr lang="en-CA" dirty="0">
                <a:solidFill>
                  <a:srgbClr val="000000"/>
                </a:solidFill>
                <a:latin typeface="Arial" panose="020B0604020202020204" pitchFamily="34" charset="0"/>
              </a:rPr>
              <a:t> </a:t>
            </a:r>
          </a:p>
          <a:p>
            <a:r>
              <a:rPr lang="en-CA" dirty="0">
                <a:solidFill>
                  <a:srgbClr val="000000"/>
                </a:solidFill>
                <a:latin typeface="Arial" panose="020B0604020202020204" pitchFamily="34" charset="0"/>
              </a:rPr>
              <a:t>Also: </a:t>
            </a:r>
            <a:r>
              <a:rPr lang="en-CA" dirty="0"/>
              <a:t>HHS. 2009. Code of Federal Regulations. Available online at </a:t>
            </a:r>
            <a:r>
              <a:rPr lang="en-CA" u="sng" dirty="0">
                <a:hlinkClick r:id="rId3"/>
              </a:rPr>
              <a:t>www.hhs.gov/ohrp/regulations-and-policy/regulations/45-cfr-46/index.html#46.101</a:t>
            </a:r>
            <a:r>
              <a:rPr lang="en-CA" dirty="0"/>
              <a:t>  The ‘Common Rule’</a:t>
            </a:r>
          </a:p>
          <a:p>
            <a:br>
              <a:rPr lang="en-CA" dirty="0"/>
            </a:br>
            <a:endParaRPr lang="en-US" dirty="0"/>
          </a:p>
        </p:txBody>
      </p:sp>
    </p:spTree>
    <p:extLst>
      <p:ext uri="{BB962C8B-B14F-4D97-AF65-F5344CB8AC3E}">
        <p14:creationId xmlns:p14="http://schemas.microsoft.com/office/powerpoint/2010/main" val="15886122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AFB3D-5700-4DD2-8B3E-FDFDDBFE98DF}"/>
              </a:ext>
            </a:extLst>
          </p:cNvPr>
          <p:cNvSpPr>
            <a:spLocks noGrp="1"/>
          </p:cNvSpPr>
          <p:nvPr>
            <p:ph type="title"/>
          </p:nvPr>
        </p:nvSpPr>
        <p:spPr/>
        <p:txBody>
          <a:bodyPr/>
          <a:lstStyle/>
          <a:p>
            <a:r>
              <a:rPr lang="en-US" dirty="0"/>
              <a:t>		Health Care Ethics</a:t>
            </a:r>
          </a:p>
        </p:txBody>
      </p:sp>
      <p:sp>
        <p:nvSpPr>
          <p:cNvPr id="3" name="Content Placeholder 2">
            <a:extLst>
              <a:ext uri="{FF2B5EF4-FFF2-40B4-BE49-F238E27FC236}">
                <a16:creationId xmlns:a16="http://schemas.microsoft.com/office/drawing/2014/main" id="{B1B80AE1-7662-48B7-A4C9-17DD791FD2A6}"/>
              </a:ext>
            </a:extLst>
          </p:cNvPr>
          <p:cNvSpPr>
            <a:spLocks noGrp="1"/>
          </p:cNvSpPr>
          <p:nvPr>
            <p:ph idx="1"/>
          </p:nvPr>
        </p:nvSpPr>
        <p:spPr/>
        <p:txBody>
          <a:bodyPr/>
          <a:lstStyle/>
          <a:p>
            <a:r>
              <a:rPr lang="en-US" dirty="0"/>
              <a:t>Principles of Biomedical Ethics</a:t>
            </a:r>
          </a:p>
          <a:p>
            <a:pPr lvl="1"/>
            <a:r>
              <a:rPr lang="en-CA" dirty="0"/>
              <a:t>autonomy, </a:t>
            </a:r>
          </a:p>
          <a:p>
            <a:pPr lvl="1"/>
            <a:r>
              <a:rPr lang="en-CA" dirty="0"/>
              <a:t>beneficence, </a:t>
            </a:r>
          </a:p>
          <a:p>
            <a:pPr lvl="1"/>
            <a:r>
              <a:rPr lang="en-CA" dirty="0"/>
              <a:t>non-maleficence, </a:t>
            </a:r>
          </a:p>
          <a:p>
            <a:pPr lvl="1"/>
            <a:r>
              <a:rPr lang="en-CA" dirty="0"/>
              <a:t>and justice.</a:t>
            </a:r>
            <a:endParaRPr lang="en-US" dirty="0"/>
          </a:p>
        </p:txBody>
      </p:sp>
      <p:sp>
        <p:nvSpPr>
          <p:cNvPr id="4" name="Rectangle 3">
            <a:extLst>
              <a:ext uri="{FF2B5EF4-FFF2-40B4-BE49-F238E27FC236}">
                <a16:creationId xmlns:a16="http://schemas.microsoft.com/office/drawing/2014/main" id="{C1B99F5B-1DCC-4F6E-B31C-015C605CA74C}"/>
              </a:ext>
            </a:extLst>
          </p:cNvPr>
          <p:cNvSpPr/>
          <p:nvPr/>
        </p:nvSpPr>
        <p:spPr>
          <a:xfrm>
            <a:off x="912432" y="5450963"/>
            <a:ext cx="10184253" cy="646331"/>
          </a:xfrm>
          <a:prstGeom prst="rect">
            <a:avLst/>
          </a:prstGeom>
        </p:spPr>
        <p:txBody>
          <a:bodyPr wrap="square">
            <a:spAutoFit/>
          </a:bodyPr>
          <a:lstStyle/>
          <a:p>
            <a:r>
              <a:rPr lang="en-US" u="sng" dirty="0">
                <a:solidFill>
                  <a:srgbClr val="1155CC"/>
                </a:solidFill>
                <a:latin typeface="Arial" panose="020B0604020202020204" pitchFamily="34" charset="0"/>
                <a:hlinkClick r:id="rId2"/>
              </a:rPr>
              <a:t>https://online.sju.edu/graduate/masters-health-administration/resources/articles/four-principles-of-health-care-ethics-improve-patient-care</a:t>
            </a:r>
            <a:r>
              <a:rPr lang="en-US"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35681019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A24C4-40D9-463E-BC9F-F86C7B3F0639}"/>
              </a:ext>
            </a:extLst>
          </p:cNvPr>
          <p:cNvSpPr>
            <a:spLocks noGrp="1"/>
          </p:cNvSpPr>
          <p:nvPr>
            <p:ph type="title"/>
          </p:nvPr>
        </p:nvSpPr>
        <p:spPr/>
        <p:txBody>
          <a:bodyPr/>
          <a:lstStyle/>
          <a:p>
            <a:r>
              <a:rPr lang="en-US" dirty="0"/>
              <a:t>		Data Analytics Ethics</a:t>
            </a:r>
          </a:p>
        </p:txBody>
      </p:sp>
      <p:sp>
        <p:nvSpPr>
          <p:cNvPr id="3" name="Content Placeholder 2">
            <a:extLst>
              <a:ext uri="{FF2B5EF4-FFF2-40B4-BE49-F238E27FC236}">
                <a16:creationId xmlns:a16="http://schemas.microsoft.com/office/drawing/2014/main" id="{DA5385C0-C92F-4C8E-AB62-844E9551C2F7}"/>
              </a:ext>
            </a:extLst>
          </p:cNvPr>
          <p:cNvSpPr>
            <a:spLocks noGrp="1"/>
          </p:cNvSpPr>
          <p:nvPr>
            <p:ph idx="1"/>
          </p:nvPr>
        </p:nvSpPr>
        <p:spPr/>
        <p:txBody>
          <a:bodyPr>
            <a:normAutofit/>
          </a:bodyPr>
          <a:lstStyle/>
          <a:p>
            <a:r>
              <a:rPr lang="en-CA" dirty="0"/>
              <a:t>Ethics for Marketing Research and Data Analytics:</a:t>
            </a:r>
          </a:p>
          <a:p>
            <a:pPr lvl="1" fontAlgn="base"/>
            <a:r>
              <a:rPr lang="en-CA" dirty="0"/>
              <a:t>Prioritize data subject privacy above business objectives.</a:t>
            </a:r>
          </a:p>
          <a:p>
            <a:pPr lvl="1" fontAlgn="base"/>
            <a:r>
              <a:rPr lang="en-CA" dirty="0"/>
              <a:t>Be honest, transparent, and straightforward in all interactions.</a:t>
            </a:r>
          </a:p>
          <a:p>
            <a:pPr lvl="1" fontAlgn="base"/>
            <a:r>
              <a:rPr lang="en-CA" dirty="0"/>
              <a:t>Respect the rights and well-being of data subjects and make all reasonable efforts to ensure that data subjects are not harmed, disadvantaged or harassed as a result of their participation in research.</a:t>
            </a:r>
          </a:p>
          <a:p>
            <a:pPr lvl="1" fontAlgn="base"/>
            <a:r>
              <a:rPr lang="en-CA" dirty="0"/>
              <a:t>Always distinguish between research and non-research activities so as to maintain public confidence in the integrity of research.</a:t>
            </a:r>
          </a:p>
          <a:p>
            <a:pPr lvl="1" fontAlgn="base"/>
            <a:r>
              <a:rPr lang="en-CA" dirty="0"/>
              <a:t>Do not permit any direct action toward an individual based on his or her participation in research without their consent. (Consent can include non-research activities, such as marketing and sales)</a:t>
            </a:r>
            <a:endParaRPr lang="en-US" dirty="0"/>
          </a:p>
        </p:txBody>
      </p:sp>
      <p:sp>
        <p:nvSpPr>
          <p:cNvPr id="4" name="Rectangle 3">
            <a:extLst>
              <a:ext uri="{FF2B5EF4-FFF2-40B4-BE49-F238E27FC236}">
                <a16:creationId xmlns:a16="http://schemas.microsoft.com/office/drawing/2014/main" id="{E3F5549B-3003-4DAE-80B4-C38B0E7A8DD3}"/>
              </a:ext>
            </a:extLst>
          </p:cNvPr>
          <p:cNvSpPr/>
          <p:nvPr/>
        </p:nvSpPr>
        <p:spPr>
          <a:xfrm>
            <a:off x="838200" y="5850235"/>
            <a:ext cx="10898075" cy="923330"/>
          </a:xfrm>
          <a:prstGeom prst="rect">
            <a:avLst/>
          </a:prstGeom>
        </p:spPr>
        <p:txBody>
          <a:bodyPr wrap="square">
            <a:spAutoFit/>
          </a:bodyPr>
          <a:lstStyle/>
          <a:p>
            <a:r>
              <a:rPr lang="en-CA" dirty="0">
                <a:solidFill>
                  <a:srgbClr val="000000"/>
                </a:solidFill>
                <a:latin typeface="Arial" panose="020B0604020202020204" pitchFamily="34" charset="0"/>
              </a:rPr>
              <a:t>Insights Association. (2019). IA Code of Standards and Ethics for Marketing Research and Data Analytics. </a:t>
            </a:r>
            <a:r>
              <a:rPr lang="en-CA" u="sng" dirty="0">
                <a:solidFill>
                  <a:srgbClr val="1155CC"/>
                </a:solidFill>
                <a:latin typeface="Arial" panose="020B0604020202020204" pitchFamily="34" charset="0"/>
                <a:hlinkClick r:id="rId2"/>
              </a:rPr>
              <a:t>https://www.insightsassociation.org/issues-policies/insights-association-code-standards-and-ethics-market-research-and-data-analytics-0</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8196774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AC455-6F26-49A8-8F4F-718E84337B0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2DEFB10A-08C1-4977-A8C5-7B0B1549F1F9}"/>
              </a:ext>
            </a:extLst>
          </p:cNvPr>
          <p:cNvSpPr>
            <a:spLocks noGrp="1"/>
          </p:cNvSpPr>
          <p:nvPr>
            <p:ph idx="1"/>
          </p:nvPr>
        </p:nvSpPr>
        <p:spPr/>
        <p:txBody>
          <a:bodyPr/>
          <a:lstStyle/>
          <a:p>
            <a:r>
              <a:rPr lang="en-CA" dirty="0"/>
              <a:t>Data science ethics in government:</a:t>
            </a:r>
          </a:p>
          <a:p>
            <a:pPr lvl="1" fontAlgn="base"/>
            <a:r>
              <a:rPr lang="en-CA" dirty="0"/>
              <a:t>start with clear user need and public benefit;</a:t>
            </a:r>
          </a:p>
          <a:p>
            <a:pPr lvl="1" fontAlgn="base"/>
            <a:r>
              <a:rPr lang="en-CA" dirty="0"/>
              <a:t>use data and tools that have the minimum intrusion necessary (“data minimization”);</a:t>
            </a:r>
          </a:p>
          <a:p>
            <a:pPr lvl="1" fontAlgn="base"/>
            <a:r>
              <a:rPr lang="en-CA" dirty="0"/>
              <a:t>create robust data science models (e.g., to avoid improper discrimination);</a:t>
            </a:r>
          </a:p>
          <a:p>
            <a:pPr lvl="1" fontAlgn="base"/>
            <a:r>
              <a:rPr lang="en-CA" dirty="0"/>
              <a:t>be alert to public perceptions;</a:t>
            </a:r>
          </a:p>
          <a:p>
            <a:pPr lvl="1" fontAlgn="base"/>
            <a:r>
              <a:rPr lang="en-CA" dirty="0"/>
              <a:t>be as open and accountable as possible; and</a:t>
            </a:r>
          </a:p>
          <a:p>
            <a:pPr lvl="1" fontAlgn="base"/>
            <a:r>
              <a:rPr lang="en-CA" dirty="0"/>
              <a:t>keep data secure.</a:t>
            </a:r>
          </a:p>
          <a:p>
            <a:pPr lvl="1" fontAlgn="base"/>
            <a:endParaRPr lang="en-CA" dirty="0"/>
          </a:p>
        </p:txBody>
      </p:sp>
      <p:sp>
        <p:nvSpPr>
          <p:cNvPr id="4" name="Rectangle 3">
            <a:extLst>
              <a:ext uri="{FF2B5EF4-FFF2-40B4-BE49-F238E27FC236}">
                <a16:creationId xmlns:a16="http://schemas.microsoft.com/office/drawing/2014/main" id="{99373D2C-B1FF-4609-AA71-17057C30AEA3}"/>
              </a:ext>
            </a:extLst>
          </p:cNvPr>
          <p:cNvSpPr/>
          <p:nvPr/>
        </p:nvSpPr>
        <p:spPr>
          <a:xfrm>
            <a:off x="838200" y="5853797"/>
            <a:ext cx="9906983" cy="646331"/>
          </a:xfrm>
          <a:prstGeom prst="rect">
            <a:avLst/>
          </a:prstGeom>
        </p:spPr>
        <p:txBody>
          <a:bodyPr wrap="square">
            <a:spAutoFit/>
          </a:bodyPr>
          <a:lstStyle/>
          <a:p>
            <a:r>
              <a:rPr lang="en-CA" dirty="0">
                <a:solidFill>
                  <a:srgbClr val="000000"/>
                </a:solidFill>
                <a:latin typeface="Arial" panose="020B0604020202020204" pitchFamily="34" charset="0"/>
              </a:rPr>
              <a:t>Drew C. Data science ethics in government. Phil Trans R Soc A. 2016;374. Available online at </a:t>
            </a:r>
            <a:r>
              <a:rPr lang="en-CA" u="sng" dirty="0">
                <a:solidFill>
                  <a:srgbClr val="1155CC"/>
                </a:solidFill>
                <a:latin typeface="Arial" panose="020B0604020202020204" pitchFamily="34" charset="0"/>
                <a:hlinkClick r:id="rId2"/>
              </a:rPr>
              <a:t>http://rsta.royalsocietypublishing.org/content/roypta/374/2083/20160119.full.pdf</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913349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DF39A-D700-4F8D-944E-86CDBBD1C411}"/>
              </a:ext>
            </a:extLst>
          </p:cNvPr>
          <p:cNvSpPr>
            <a:spLocks noGrp="1"/>
          </p:cNvSpPr>
          <p:nvPr>
            <p:ph type="title"/>
          </p:nvPr>
        </p:nvSpPr>
        <p:spPr/>
        <p:txBody>
          <a:bodyPr/>
          <a:lstStyle/>
          <a:p>
            <a:r>
              <a:rPr lang="en-US" dirty="0"/>
              <a:t>A. Ethics and Analytics</a:t>
            </a:r>
          </a:p>
        </p:txBody>
      </p:sp>
      <p:pic>
        <p:nvPicPr>
          <p:cNvPr id="5" name="Content Placeholder 4">
            <a:extLst>
              <a:ext uri="{FF2B5EF4-FFF2-40B4-BE49-F238E27FC236}">
                <a16:creationId xmlns:a16="http://schemas.microsoft.com/office/drawing/2014/main" id="{537F41A8-91E7-408D-A162-3BE6C1207B69}"/>
              </a:ext>
            </a:extLst>
          </p:cNvPr>
          <p:cNvPicPr>
            <a:picLocks noGrp="1" noChangeAspect="1"/>
          </p:cNvPicPr>
          <p:nvPr>
            <p:ph idx="1"/>
          </p:nvPr>
        </p:nvPicPr>
        <p:blipFill>
          <a:blip r:embed="rId2"/>
          <a:stretch>
            <a:fillRect/>
          </a:stretch>
        </p:blipFill>
        <p:spPr>
          <a:xfrm>
            <a:off x="987711" y="1735138"/>
            <a:ext cx="10216578" cy="3852862"/>
          </a:xfrm>
          <a:prstGeom prst="rect">
            <a:avLst/>
          </a:prstGeom>
        </p:spPr>
      </p:pic>
    </p:spTree>
    <p:extLst>
      <p:ext uri="{BB962C8B-B14F-4D97-AF65-F5344CB8AC3E}">
        <p14:creationId xmlns:p14="http://schemas.microsoft.com/office/powerpoint/2010/main" val="41096178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2809C-9230-4F2C-86D1-681517DACA3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79D1AE89-E622-4ACE-80A0-CE2A318D3A42}"/>
              </a:ext>
            </a:extLst>
          </p:cNvPr>
          <p:cNvSpPr>
            <a:spLocks noGrp="1"/>
          </p:cNvSpPr>
          <p:nvPr>
            <p:ph idx="1"/>
          </p:nvPr>
        </p:nvSpPr>
        <p:spPr/>
        <p:txBody>
          <a:bodyPr/>
          <a:lstStyle/>
          <a:p>
            <a:r>
              <a:rPr lang="en-US" dirty="0"/>
              <a:t>Several core principles:</a:t>
            </a:r>
          </a:p>
          <a:p>
            <a:pPr lvl="1" fontAlgn="base"/>
            <a:r>
              <a:rPr lang="en-CA" dirty="0"/>
              <a:t>respect for persons (autonomy, privacy, informed consent) </a:t>
            </a:r>
          </a:p>
          <a:p>
            <a:pPr lvl="1" fontAlgn="base"/>
            <a:r>
              <a:rPr lang="en-CA" dirty="0"/>
              <a:t>balancing of risk to individuals with benefit to society </a:t>
            </a:r>
          </a:p>
          <a:p>
            <a:pPr lvl="1" fontAlgn="base"/>
            <a:r>
              <a:rPr lang="en-CA" dirty="0"/>
              <a:t>careful selection of participants </a:t>
            </a:r>
          </a:p>
          <a:p>
            <a:pPr lvl="1" fontAlgn="base"/>
            <a:r>
              <a:rPr lang="en-CA" dirty="0"/>
              <a:t>independent review of research proposals </a:t>
            </a:r>
          </a:p>
          <a:p>
            <a:pPr lvl="1" fontAlgn="base"/>
            <a:r>
              <a:rPr lang="en-CA" dirty="0"/>
              <a:t>self-regulating communities of professionals </a:t>
            </a:r>
          </a:p>
          <a:p>
            <a:pPr lvl="1" fontAlgn="base"/>
            <a:r>
              <a:rPr lang="en-CA" dirty="0"/>
              <a:t>funding dependent on adherence to ethical standards</a:t>
            </a:r>
          </a:p>
          <a:p>
            <a:pPr lvl="1"/>
            <a:endParaRPr lang="en-US" dirty="0"/>
          </a:p>
        </p:txBody>
      </p:sp>
      <p:sp>
        <p:nvSpPr>
          <p:cNvPr id="4" name="Rectangle 3">
            <a:extLst>
              <a:ext uri="{FF2B5EF4-FFF2-40B4-BE49-F238E27FC236}">
                <a16:creationId xmlns:a16="http://schemas.microsoft.com/office/drawing/2014/main" id="{CB6FB7FE-1AF6-4D67-8E48-C9CE03797E5C}"/>
              </a:ext>
            </a:extLst>
          </p:cNvPr>
          <p:cNvSpPr/>
          <p:nvPr/>
        </p:nvSpPr>
        <p:spPr>
          <a:xfrm>
            <a:off x="838200" y="5147283"/>
            <a:ext cx="8850999" cy="923330"/>
          </a:xfrm>
          <a:prstGeom prst="rect">
            <a:avLst/>
          </a:prstGeom>
        </p:spPr>
        <p:txBody>
          <a:bodyPr wrap="square">
            <a:spAutoFit/>
          </a:bodyPr>
          <a:lstStyle/>
          <a:p>
            <a:r>
              <a:rPr lang="en-CA" dirty="0">
                <a:solidFill>
                  <a:srgbClr val="000000"/>
                </a:solidFill>
                <a:latin typeface="Arial" panose="020B0604020202020204" pitchFamily="34" charset="0"/>
              </a:rPr>
              <a:t>Metcalf J. 2014. Ethics codes: History, context, and challenges. </a:t>
            </a:r>
            <a:r>
              <a:rPr lang="en-CA" i="1" dirty="0">
                <a:solidFill>
                  <a:srgbClr val="000000"/>
                </a:solidFill>
                <a:latin typeface="Arial" panose="020B0604020202020204" pitchFamily="34" charset="0"/>
              </a:rPr>
              <a:t>Council for Big Data, Ethics, and Society</a:t>
            </a:r>
            <a:r>
              <a:rPr lang="en-CA" dirty="0">
                <a:solidFill>
                  <a:srgbClr val="000000"/>
                </a:solidFill>
                <a:latin typeface="Arial" panose="020B0604020202020204" pitchFamily="34" charset="0"/>
              </a:rPr>
              <a:t>. Available online at</a:t>
            </a:r>
            <a:r>
              <a:rPr lang="en-CA" dirty="0">
                <a:solidFill>
                  <a:srgbClr val="000000"/>
                </a:solidFill>
                <a:latin typeface="Arial" panose="020B0604020202020204" pitchFamily="34" charset="0"/>
                <a:hlinkClick r:id="rId2"/>
              </a:rPr>
              <a:t> </a:t>
            </a:r>
            <a:r>
              <a:rPr lang="en-CA" u="sng" dirty="0">
                <a:solidFill>
                  <a:srgbClr val="1155CC"/>
                </a:solidFill>
                <a:latin typeface="Arial" panose="020B0604020202020204" pitchFamily="34" charset="0"/>
                <a:hlinkClick r:id="rId2"/>
              </a:rPr>
              <a:t>https://bdes.datasociety.net/wp-content/uploads/2016/10/EthicsCodes.pdf</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33684679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72607-EF5A-48D7-BED0-444FEA12710B}"/>
              </a:ext>
            </a:extLst>
          </p:cNvPr>
          <p:cNvSpPr>
            <a:spLocks noGrp="1"/>
          </p:cNvSpPr>
          <p:nvPr>
            <p:ph type="title"/>
          </p:nvPr>
        </p:nvSpPr>
        <p:spPr/>
        <p:txBody>
          <a:bodyPr/>
          <a:lstStyle/>
          <a:p>
            <a:r>
              <a:rPr lang="en-US" dirty="0"/>
              <a:t>		Data Research Ethics</a:t>
            </a:r>
          </a:p>
        </p:txBody>
      </p:sp>
      <p:sp>
        <p:nvSpPr>
          <p:cNvPr id="3" name="Content Placeholder 2">
            <a:extLst>
              <a:ext uri="{FF2B5EF4-FFF2-40B4-BE49-F238E27FC236}">
                <a16:creationId xmlns:a16="http://schemas.microsoft.com/office/drawing/2014/main" id="{86C933C1-E8E7-44F3-9093-273435F0CB4A}"/>
              </a:ext>
            </a:extLst>
          </p:cNvPr>
          <p:cNvSpPr>
            <a:spLocks noGrp="1"/>
          </p:cNvSpPr>
          <p:nvPr>
            <p:ph idx="1"/>
          </p:nvPr>
        </p:nvSpPr>
        <p:spPr/>
        <p:txBody>
          <a:bodyPr>
            <a:normAutofit/>
          </a:bodyPr>
          <a:lstStyle/>
          <a:p>
            <a:r>
              <a:rPr lang="en-US" dirty="0"/>
              <a:t>Open University – Ethical Use of Student data</a:t>
            </a:r>
          </a:p>
          <a:p>
            <a:pPr lvl="1" fontAlgn="base"/>
            <a:r>
              <a:rPr lang="en-CA" dirty="0"/>
              <a:t>Aligning the use of student data to core University values</a:t>
            </a:r>
          </a:p>
          <a:p>
            <a:pPr lvl="1" fontAlgn="base"/>
            <a:r>
              <a:rPr lang="en-CA" dirty="0"/>
              <a:t>Purposes and boundaries</a:t>
            </a:r>
          </a:p>
          <a:p>
            <a:pPr lvl="1" fontAlgn="base"/>
            <a:r>
              <a:rPr lang="en-CA" dirty="0"/>
              <a:t>Engaging students in the use of their data</a:t>
            </a:r>
          </a:p>
          <a:p>
            <a:pPr lvl="1" fontAlgn="base"/>
            <a:r>
              <a:rPr lang="en-CA" dirty="0"/>
              <a:t>Ensuring that data is used wisely</a:t>
            </a:r>
          </a:p>
          <a:p>
            <a:endParaRPr lang="en-US" dirty="0"/>
          </a:p>
        </p:txBody>
      </p:sp>
      <p:sp>
        <p:nvSpPr>
          <p:cNvPr id="4" name="Rectangle 3">
            <a:extLst>
              <a:ext uri="{FF2B5EF4-FFF2-40B4-BE49-F238E27FC236}">
                <a16:creationId xmlns:a16="http://schemas.microsoft.com/office/drawing/2014/main" id="{A2A7B01A-239A-42D8-8F46-3DC96E931616}"/>
              </a:ext>
            </a:extLst>
          </p:cNvPr>
          <p:cNvSpPr/>
          <p:nvPr/>
        </p:nvSpPr>
        <p:spPr>
          <a:xfrm>
            <a:off x="900634" y="5787226"/>
            <a:ext cx="9134168" cy="646331"/>
          </a:xfrm>
          <a:prstGeom prst="rect">
            <a:avLst/>
          </a:prstGeom>
        </p:spPr>
        <p:txBody>
          <a:bodyPr wrap="square">
            <a:spAutoFit/>
          </a:bodyPr>
          <a:lstStyle/>
          <a:p>
            <a:r>
              <a:rPr lang="en-US" dirty="0">
                <a:solidFill>
                  <a:srgbClr val="000000"/>
                </a:solidFill>
                <a:latin typeface="Arial" panose="020B0604020202020204" pitchFamily="34" charset="0"/>
              </a:rPr>
              <a:t>Open University. (2014) </a:t>
            </a:r>
            <a:r>
              <a:rPr lang="en-US" u="sng" dirty="0">
                <a:solidFill>
                  <a:srgbClr val="1155CC"/>
                </a:solidFill>
                <a:latin typeface="Arial" panose="020B0604020202020204" pitchFamily="34" charset="0"/>
                <a:hlinkClick r:id="rId2"/>
              </a:rPr>
              <a:t>https://help.open.ac.uk/documents/policies/ethical-use-of-student-data/files/22/ethical-use-of-student-data-policy.pdf</a:t>
            </a:r>
            <a:r>
              <a:rPr lang="en-US"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32493054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B2F11-696A-4081-9CC0-54E25D3DEC1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9BCA5C09-C5A7-42DC-82B9-9FA546EB81F3}"/>
              </a:ext>
            </a:extLst>
          </p:cNvPr>
          <p:cNvSpPr>
            <a:spLocks noGrp="1"/>
          </p:cNvSpPr>
          <p:nvPr>
            <p:ph idx="1"/>
          </p:nvPr>
        </p:nvSpPr>
        <p:spPr/>
        <p:txBody>
          <a:bodyPr>
            <a:normAutofit fontScale="92500" lnSpcReduction="20000"/>
          </a:bodyPr>
          <a:lstStyle/>
          <a:p>
            <a:r>
              <a:rPr lang="en-US" dirty="0"/>
              <a:t>Ten Sample Rules for Data Research</a:t>
            </a:r>
          </a:p>
          <a:p>
            <a:pPr marL="457200" lvl="1" indent="0">
              <a:buNone/>
            </a:pPr>
            <a:r>
              <a:rPr lang="en-CA" dirty="0"/>
              <a:t>1. Acknowledge that data are people and can do harm</a:t>
            </a:r>
          </a:p>
          <a:p>
            <a:pPr marL="457200" lvl="1" indent="0">
              <a:buNone/>
            </a:pPr>
            <a:r>
              <a:rPr lang="en-CA" dirty="0"/>
              <a:t>2. Recognize that privacy is more than a binary value</a:t>
            </a:r>
          </a:p>
          <a:p>
            <a:pPr marL="457200" lvl="1" indent="0">
              <a:buNone/>
            </a:pPr>
            <a:r>
              <a:rPr lang="en-CA" dirty="0"/>
              <a:t>3. Guard against the reidentification of your data</a:t>
            </a:r>
          </a:p>
          <a:p>
            <a:pPr marL="457200" lvl="1" indent="0">
              <a:buNone/>
            </a:pPr>
            <a:r>
              <a:rPr lang="en-CA" dirty="0"/>
              <a:t>4. Practice ethical data sharing</a:t>
            </a:r>
          </a:p>
          <a:p>
            <a:pPr marL="457200" lvl="1" indent="0">
              <a:buNone/>
            </a:pPr>
            <a:r>
              <a:rPr lang="en-CA" dirty="0"/>
              <a:t>5. Consider the strengths and limitations of your data; big does not automatically mean better</a:t>
            </a:r>
          </a:p>
          <a:p>
            <a:pPr marL="457200" lvl="1" indent="0">
              <a:buNone/>
            </a:pPr>
            <a:r>
              <a:rPr lang="en-CA" dirty="0"/>
              <a:t>6. Debate the tough, ethical choices</a:t>
            </a:r>
          </a:p>
          <a:p>
            <a:pPr marL="457200" lvl="1" indent="0">
              <a:buNone/>
            </a:pPr>
            <a:r>
              <a:rPr lang="en-CA" dirty="0"/>
              <a:t>7. Develop a code of conduct for your organization, research community, or industry</a:t>
            </a:r>
          </a:p>
          <a:p>
            <a:pPr marL="457200" lvl="1" indent="0">
              <a:buNone/>
            </a:pPr>
            <a:r>
              <a:rPr lang="en-CA" dirty="0"/>
              <a:t>8. Design your data and systems for auditability</a:t>
            </a:r>
          </a:p>
          <a:p>
            <a:pPr marL="457200" lvl="1" indent="0">
              <a:buNone/>
            </a:pPr>
            <a:r>
              <a:rPr lang="en-CA" dirty="0"/>
              <a:t>9. Engage with the broader consequences of data and analysis practices</a:t>
            </a:r>
          </a:p>
          <a:p>
            <a:pPr marL="457200" lvl="1" indent="0">
              <a:buNone/>
            </a:pPr>
            <a:r>
              <a:rPr lang="en-CA" dirty="0"/>
              <a:t>10. Know when to break these rules</a:t>
            </a:r>
          </a:p>
          <a:p>
            <a:pPr marL="0" indent="0">
              <a:buNone/>
            </a:pPr>
            <a:br>
              <a:rPr lang="en-CA" dirty="0"/>
            </a:br>
            <a:endParaRPr lang="en-US" dirty="0"/>
          </a:p>
        </p:txBody>
      </p:sp>
      <p:sp>
        <p:nvSpPr>
          <p:cNvPr id="4" name="Rectangle 3">
            <a:extLst>
              <a:ext uri="{FF2B5EF4-FFF2-40B4-BE49-F238E27FC236}">
                <a16:creationId xmlns:a16="http://schemas.microsoft.com/office/drawing/2014/main" id="{6FA627E9-D070-4C9B-866B-DB83C0735F58}"/>
              </a:ext>
            </a:extLst>
          </p:cNvPr>
          <p:cNvSpPr/>
          <p:nvPr/>
        </p:nvSpPr>
        <p:spPr>
          <a:xfrm>
            <a:off x="838200" y="5501243"/>
            <a:ext cx="8305800" cy="923330"/>
          </a:xfrm>
          <a:prstGeom prst="rect">
            <a:avLst/>
          </a:prstGeom>
        </p:spPr>
        <p:txBody>
          <a:bodyPr wrap="square">
            <a:spAutoFit/>
          </a:bodyPr>
          <a:lstStyle/>
          <a:p>
            <a:r>
              <a:rPr lang="en-US" dirty="0">
                <a:solidFill>
                  <a:srgbClr val="000000"/>
                </a:solidFill>
                <a:latin typeface="Arial" panose="020B0604020202020204" pitchFamily="34" charset="0"/>
              </a:rPr>
              <a:t>Zook M, </a:t>
            </a:r>
            <a:r>
              <a:rPr lang="en-US" dirty="0" err="1">
                <a:solidFill>
                  <a:srgbClr val="000000"/>
                </a:solidFill>
                <a:latin typeface="Arial" panose="020B0604020202020204" pitchFamily="34" charset="0"/>
              </a:rPr>
              <a:t>Barocas</a:t>
            </a:r>
            <a:r>
              <a:rPr lang="en-US" dirty="0">
                <a:solidFill>
                  <a:srgbClr val="000000"/>
                </a:solidFill>
                <a:latin typeface="Arial" panose="020B0604020202020204" pitchFamily="34" charset="0"/>
              </a:rPr>
              <a:t> S, </a:t>
            </a:r>
            <a:r>
              <a:rPr lang="en-US" dirty="0" err="1">
                <a:solidFill>
                  <a:srgbClr val="000000"/>
                </a:solidFill>
                <a:latin typeface="Arial" panose="020B0604020202020204" pitchFamily="34" charset="0"/>
              </a:rPr>
              <a:t>boyd</a:t>
            </a:r>
            <a:r>
              <a:rPr lang="en-US" dirty="0">
                <a:solidFill>
                  <a:srgbClr val="000000"/>
                </a:solidFill>
                <a:latin typeface="Arial" panose="020B0604020202020204" pitchFamily="34" charset="0"/>
              </a:rPr>
              <a:t> d, Crawford K, Keller E, </a:t>
            </a:r>
            <a:r>
              <a:rPr lang="en-US" dirty="0" err="1">
                <a:solidFill>
                  <a:srgbClr val="000000"/>
                </a:solidFill>
                <a:latin typeface="Arial" panose="020B0604020202020204" pitchFamily="34" charset="0"/>
              </a:rPr>
              <a:t>Gangadharan</a:t>
            </a:r>
            <a:r>
              <a:rPr lang="en-US" dirty="0">
                <a:solidFill>
                  <a:srgbClr val="000000"/>
                </a:solidFill>
                <a:latin typeface="Arial" panose="020B0604020202020204" pitchFamily="34" charset="0"/>
              </a:rPr>
              <a:t> SP, et al. (2017) Ten simple rules for responsible big data research. </a:t>
            </a:r>
            <a:r>
              <a:rPr lang="en-US" dirty="0" err="1">
                <a:solidFill>
                  <a:srgbClr val="000000"/>
                </a:solidFill>
                <a:latin typeface="Arial" panose="020B0604020202020204" pitchFamily="34" charset="0"/>
              </a:rPr>
              <a:t>PLoS</a:t>
            </a:r>
            <a:r>
              <a:rPr lang="en-US" dirty="0">
                <a:solidFill>
                  <a:srgbClr val="000000"/>
                </a:solidFill>
                <a:latin typeface="Arial" panose="020B0604020202020204" pitchFamily="34" charset="0"/>
              </a:rPr>
              <a:t> </a:t>
            </a:r>
            <a:r>
              <a:rPr lang="en-US" dirty="0" err="1">
                <a:solidFill>
                  <a:srgbClr val="000000"/>
                </a:solidFill>
                <a:latin typeface="Arial" panose="020B0604020202020204" pitchFamily="34" charset="0"/>
              </a:rPr>
              <a:t>Comput</a:t>
            </a:r>
            <a:r>
              <a:rPr lang="en-US" dirty="0">
                <a:solidFill>
                  <a:srgbClr val="000000"/>
                </a:solidFill>
                <a:latin typeface="Arial" panose="020B0604020202020204" pitchFamily="34" charset="0"/>
              </a:rPr>
              <a:t> Biol 13(3): e1005399. </a:t>
            </a:r>
            <a:r>
              <a:rPr lang="en-US" u="sng" dirty="0">
                <a:solidFill>
                  <a:srgbClr val="1155CC"/>
                </a:solidFill>
                <a:latin typeface="Arial" panose="020B0604020202020204" pitchFamily="34" charset="0"/>
                <a:hlinkClick r:id="rId2"/>
              </a:rPr>
              <a:t>https://doi.org/10.1371/journal.pcbi.1005399</a:t>
            </a:r>
            <a:r>
              <a:rPr lang="en-US"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7475159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ACEFA-5DEE-4A35-888F-63CBEE931E26}"/>
              </a:ext>
            </a:extLst>
          </p:cNvPr>
          <p:cNvSpPr>
            <a:spLocks noGrp="1"/>
          </p:cNvSpPr>
          <p:nvPr>
            <p:ph type="title"/>
          </p:nvPr>
        </p:nvSpPr>
        <p:spPr/>
        <p:txBody>
          <a:bodyPr/>
          <a:lstStyle/>
          <a:p>
            <a:r>
              <a:rPr lang="en-US" dirty="0"/>
              <a:t>		Ethics in Learning Analytics</a:t>
            </a:r>
          </a:p>
        </p:txBody>
      </p:sp>
      <p:sp>
        <p:nvSpPr>
          <p:cNvPr id="3" name="Content Placeholder 2">
            <a:extLst>
              <a:ext uri="{FF2B5EF4-FFF2-40B4-BE49-F238E27FC236}">
                <a16:creationId xmlns:a16="http://schemas.microsoft.com/office/drawing/2014/main" id="{BAFA3745-7F2C-43A7-8A56-400DA1B340C5}"/>
              </a:ext>
            </a:extLst>
          </p:cNvPr>
          <p:cNvSpPr>
            <a:spLocks noGrp="1"/>
          </p:cNvSpPr>
          <p:nvPr>
            <p:ph idx="1"/>
          </p:nvPr>
        </p:nvSpPr>
        <p:spPr/>
        <p:txBody>
          <a:bodyPr>
            <a:normAutofit lnSpcReduction="10000"/>
          </a:bodyPr>
          <a:lstStyle/>
          <a:p>
            <a:r>
              <a:rPr lang="en-US" dirty="0"/>
              <a:t>Core Issues </a:t>
            </a:r>
            <a:r>
              <a:rPr lang="en-US" i="1" dirty="0"/>
              <a:t>(per </a:t>
            </a:r>
            <a:r>
              <a:rPr lang="en-CA" i="1" dirty="0"/>
              <a:t>Global </a:t>
            </a:r>
            <a:r>
              <a:rPr lang="en-CA" i="1" dirty="0" err="1"/>
              <a:t>guidelines:Ethics</a:t>
            </a:r>
            <a:r>
              <a:rPr lang="en-CA" i="1" dirty="0"/>
              <a:t> in Learning Analytics. ICDE</a:t>
            </a:r>
            <a:r>
              <a:rPr lang="en-US" i="1" dirty="0"/>
              <a:t>:</a:t>
            </a:r>
          </a:p>
          <a:p>
            <a:pPr lvl="1" fontAlgn="base"/>
            <a:r>
              <a:rPr lang="en-CA" dirty="0"/>
              <a:t>Transparency</a:t>
            </a:r>
          </a:p>
          <a:p>
            <a:pPr lvl="1" fontAlgn="base"/>
            <a:r>
              <a:rPr lang="en-CA" dirty="0"/>
              <a:t>Data ownership and control</a:t>
            </a:r>
          </a:p>
          <a:p>
            <a:pPr lvl="1" fontAlgn="base"/>
            <a:r>
              <a:rPr lang="en-CA" dirty="0"/>
              <a:t>Accessibility of data</a:t>
            </a:r>
          </a:p>
          <a:p>
            <a:pPr lvl="1" fontAlgn="base"/>
            <a:r>
              <a:rPr lang="en-CA" dirty="0"/>
              <a:t>Validity and reliability of data</a:t>
            </a:r>
          </a:p>
          <a:p>
            <a:pPr lvl="1" fontAlgn="base"/>
            <a:r>
              <a:rPr lang="en-CA" dirty="0"/>
              <a:t>Institutional responsibility and obligation to act</a:t>
            </a:r>
          </a:p>
          <a:p>
            <a:pPr lvl="1" fontAlgn="base"/>
            <a:r>
              <a:rPr lang="en-CA" dirty="0"/>
              <a:t>Communications</a:t>
            </a:r>
          </a:p>
          <a:p>
            <a:pPr lvl="1" fontAlgn="base"/>
            <a:r>
              <a:rPr lang="en-CA" dirty="0"/>
              <a:t>Cultural values</a:t>
            </a:r>
          </a:p>
          <a:p>
            <a:pPr lvl="1" fontAlgn="base"/>
            <a:r>
              <a:rPr lang="en-CA" dirty="0"/>
              <a:t>Inclusion</a:t>
            </a:r>
          </a:p>
          <a:p>
            <a:pPr lvl="1" fontAlgn="base"/>
            <a:r>
              <a:rPr lang="en-CA" dirty="0"/>
              <a:t>Consent</a:t>
            </a:r>
          </a:p>
          <a:p>
            <a:pPr lvl="1" fontAlgn="base"/>
            <a:r>
              <a:rPr lang="en-CA" dirty="0"/>
              <a:t>Student agency and responsibility</a:t>
            </a:r>
          </a:p>
          <a:p>
            <a:endParaRPr lang="en-US" dirty="0"/>
          </a:p>
        </p:txBody>
      </p:sp>
      <p:sp>
        <p:nvSpPr>
          <p:cNvPr id="5" name="Rectangle 4">
            <a:extLst>
              <a:ext uri="{FF2B5EF4-FFF2-40B4-BE49-F238E27FC236}">
                <a16:creationId xmlns:a16="http://schemas.microsoft.com/office/drawing/2014/main" id="{3E7CB1EB-67BF-4B41-8DBF-E0ED3747E40B}"/>
              </a:ext>
            </a:extLst>
          </p:cNvPr>
          <p:cNvSpPr/>
          <p:nvPr/>
        </p:nvSpPr>
        <p:spPr>
          <a:xfrm>
            <a:off x="68825" y="5934670"/>
            <a:ext cx="11865569" cy="923330"/>
          </a:xfrm>
          <a:prstGeom prst="rect">
            <a:avLst/>
          </a:prstGeom>
        </p:spPr>
        <p:txBody>
          <a:bodyPr wrap="square">
            <a:spAutoFit/>
          </a:bodyPr>
          <a:lstStyle/>
          <a:p>
            <a:r>
              <a:rPr lang="en-CA" dirty="0">
                <a:solidFill>
                  <a:srgbClr val="000000"/>
                </a:solidFill>
                <a:latin typeface="Arial" panose="020B0604020202020204" pitchFamily="34" charset="0"/>
              </a:rPr>
              <a:t>Sharon Slade and Alan Tait. (2019). Global </a:t>
            </a:r>
            <a:r>
              <a:rPr lang="en-CA" dirty="0" err="1">
                <a:solidFill>
                  <a:srgbClr val="000000"/>
                </a:solidFill>
                <a:latin typeface="Arial" panose="020B0604020202020204" pitchFamily="34" charset="0"/>
              </a:rPr>
              <a:t>guidelines:Ethics</a:t>
            </a:r>
            <a:r>
              <a:rPr lang="en-CA" dirty="0">
                <a:solidFill>
                  <a:srgbClr val="000000"/>
                </a:solidFill>
                <a:latin typeface="Arial" panose="020B0604020202020204" pitchFamily="34" charset="0"/>
              </a:rPr>
              <a:t> in Learning Analytics. ICDE.</a:t>
            </a:r>
            <a:endParaRPr lang="en-CA" dirty="0"/>
          </a:p>
          <a:p>
            <a:r>
              <a:rPr lang="en-CA" u="sng" dirty="0">
                <a:solidFill>
                  <a:srgbClr val="1155CC"/>
                </a:solidFill>
                <a:latin typeface="Arial" panose="020B0604020202020204" pitchFamily="34" charset="0"/>
                <a:hlinkClick r:id="rId3"/>
              </a:rPr>
              <a:t>https://static1.squarespace.com/static/5b99664675f9eea7a3ecee82/t/5ca37c2a24a694a94e0e515c/1554218087775/Global+guidelines+for+Ethics+in+Learning+Analytics+Web+ready+March+2019.pdf</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3219821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89E76-BC7B-464E-B9FA-C56DC99AE0D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47BB036E-4347-4E8D-8961-C70E6F2C7D29}"/>
              </a:ext>
            </a:extLst>
          </p:cNvPr>
          <p:cNvSpPr>
            <a:spLocks noGrp="1"/>
          </p:cNvSpPr>
          <p:nvPr>
            <p:ph idx="1"/>
          </p:nvPr>
        </p:nvSpPr>
        <p:spPr/>
        <p:txBody>
          <a:bodyPr>
            <a:normAutofit/>
          </a:bodyPr>
          <a:lstStyle/>
          <a:p>
            <a:r>
              <a:rPr lang="en-CA" dirty="0"/>
              <a:t>Code of practice for learning analytics. </a:t>
            </a:r>
            <a:r>
              <a:rPr lang="en-CA" dirty="0" err="1"/>
              <a:t>Jisc</a:t>
            </a:r>
            <a:r>
              <a:rPr lang="en-CA" dirty="0"/>
              <a:t>.:</a:t>
            </a:r>
          </a:p>
          <a:p>
            <a:pPr lvl="1" fontAlgn="base"/>
            <a:r>
              <a:rPr lang="en-CA" dirty="0"/>
              <a:t>Responsibility</a:t>
            </a:r>
          </a:p>
          <a:p>
            <a:pPr lvl="1" fontAlgn="base"/>
            <a:r>
              <a:rPr lang="en-CA" dirty="0"/>
              <a:t>Transparency and consent</a:t>
            </a:r>
          </a:p>
          <a:p>
            <a:pPr lvl="1" fontAlgn="base"/>
            <a:r>
              <a:rPr lang="en-CA" dirty="0"/>
              <a:t>Privacy</a:t>
            </a:r>
          </a:p>
          <a:p>
            <a:pPr lvl="1" fontAlgn="base"/>
            <a:r>
              <a:rPr lang="en-CA" dirty="0"/>
              <a:t>Validity</a:t>
            </a:r>
          </a:p>
          <a:p>
            <a:pPr lvl="1" fontAlgn="base"/>
            <a:r>
              <a:rPr lang="en-CA" dirty="0"/>
              <a:t>Access</a:t>
            </a:r>
          </a:p>
          <a:p>
            <a:pPr lvl="1" fontAlgn="base"/>
            <a:r>
              <a:rPr lang="en-CA" dirty="0"/>
              <a:t>Enabling positive interventions</a:t>
            </a:r>
          </a:p>
          <a:p>
            <a:pPr lvl="1" fontAlgn="base"/>
            <a:r>
              <a:rPr lang="en-CA" dirty="0"/>
              <a:t>Minimising adverse impacts</a:t>
            </a:r>
          </a:p>
          <a:p>
            <a:pPr lvl="1" fontAlgn="base"/>
            <a:r>
              <a:rPr lang="en-CA" dirty="0"/>
              <a:t>Stewardship of data</a:t>
            </a:r>
          </a:p>
          <a:p>
            <a:endParaRPr lang="en-CA" dirty="0"/>
          </a:p>
        </p:txBody>
      </p:sp>
      <p:sp>
        <p:nvSpPr>
          <p:cNvPr id="4" name="Rectangle 3">
            <a:extLst>
              <a:ext uri="{FF2B5EF4-FFF2-40B4-BE49-F238E27FC236}">
                <a16:creationId xmlns:a16="http://schemas.microsoft.com/office/drawing/2014/main" id="{FA931735-3E64-4EDB-9ACB-7D76F061D9AB}"/>
              </a:ext>
            </a:extLst>
          </p:cNvPr>
          <p:cNvSpPr/>
          <p:nvPr/>
        </p:nvSpPr>
        <p:spPr>
          <a:xfrm>
            <a:off x="838200" y="5625748"/>
            <a:ext cx="9016181" cy="646331"/>
          </a:xfrm>
          <a:prstGeom prst="rect">
            <a:avLst/>
          </a:prstGeom>
        </p:spPr>
        <p:txBody>
          <a:bodyPr wrap="square">
            <a:spAutoFit/>
          </a:bodyPr>
          <a:lstStyle/>
          <a:p>
            <a:r>
              <a:rPr lang="en-CA" dirty="0">
                <a:solidFill>
                  <a:srgbClr val="000000"/>
                </a:solidFill>
                <a:latin typeface="Arial" panose="020B0604020202020204" pitchFamily="34" charset="0"/>
              </a:rPr>
              <a:t>Niall </a:t>
            </a:r>
            <a:r>
              <a:rPr lang="en-CA" dirty="0" err="1">
                <a:solidFill>
                  <a:srgbClr val="000000"/>
                </a:solidFill>
                <a:latin typeface="Arial" panose="020B0604020202020204" pitchFamily="34" charset="0"/>
              </a:rPr>
              <a:t>Sclater</a:t>
            </a:r>
            <a:r>
              <a:rPr lang="en-CA" dirty="0">
                <a:solidFill>
                  <a:srgbClr val="000000"/>
                </a:solidFill>
                <a:latin typeface="Arial" panose="020B0604020202020204" pitchFamily="34" charset="0"/>
              </a:rPr>
              <a:t> and Paul Bailey. (2015). Code of practice for learning analytics. </a:t>
            </a:r>
            <a:r>
              <a:rPr lang="en-CA" dirty="0" err="1">
                <a:solidFill>
                  <a:srgbClr val="000000"/>
                </a:solidFill>
                <a:latin typeface="Arial" panose="020B0604020202020204" pitchFamily="34" charset="0"/>
              </a:rPr>
              <a:t>Jisc</a:t>
            </a:r>
            <a:r>
              <a:rPr lang="en-CA" dirty="0">
                <a:solidFill>
                  <a:srgbClr val="000000"/>
                </a:solidFill>
                <a:latin typeface="Arial" panose="020B0604020202020204" pitchFamily="34" charset="0"/>
              </a:rPr>
              <a:t>. </a:t>
            </a:r>
            <a:endParaRPr lang="en-CA" dirty="0"/>
          </a:p>
          <a:p>
            <a:r>
              <a:rPr lang="en-CA" u="sng" dirty="0">
                <a:solidFill>
                  <a:srgbClr val="1155CC"/>
                </a:solidFill>
                <a:latin typeface="Arial" panose="020B0604020202020204" pitchFamily="34" charset="0"/>
                <a:hlinkClick r:id="rId2"/>
              </a:rPr>
              <a:t>https://www.jisc.ac.uk/guides/code-of-practice-for-learning-analytics</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36282655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D8C82-1939-4BDD-BD71-DBA9F745FFB7}"/>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D8F86393-248E-4256-973E-FA926AC921D8}"/>
              </a:ext>
            </a:extLst>
          </p:cNvPr>
          <p:cNvSpPr>
            <a:spLocks noGrp="1"/>
          </p:cNvSpPr>
          <p:nvPr>
            <p:ph idx="1"/>
          </p:nvPr>
        </p:nvSpPr>
        <p:spPr/>
        <p:txBody>
          <a:bodyPr>
            <a:normAutofit fontScale="77500" lnSpcReduction="20000"/>
          </a:bodyPr>
          <a:lstStyle/>
          <a:p>
            <a:r>
              <a:rPr lang="en-US" sz="4000" dirty="0"/>
              <a:t>Draft Barcelona Principles</a:t>
            </a:r>
            <a:r>
              <a:rPr lang="en-US" dirty="0"/>
              <a:t>:</a:t>
            </a:r>
          </a:p>
          <a:p>
            <a:pPr lvl="1" fontAlgn="base"/>
            <a:r>
              <a:rPr lang="en-CA" dirty="0"/>
              <a:t>Do no harm.</a:t>
            </a:r>
          </a:p>
          <a:p>
            <a:pPr lvl="1" fontAlgn="base"/>
            <a:r>
              <a:rPr lang="en-CA" dirty="0"/>
              <a:t>Specify purposes of data gathering in advance, and seek approval for any new uses</a:t>
            </a:r>
          </a:p>
          <a:p>
            <a:pPr lvl="1" fontAlgn="base"/>
            <a:r>
              <a:rPr lang="en-CA" dirty="0"/>
              <a:t>Predictive learning analytics: algorithms should be open, standardized, auditable</a:t>
            </a:r>
          </a:p>
          <a:p>
            <a:pPr lvl="1" fontAlgn="base"/>
            <a:r>
              <a:rPr lang="en-CA" dirty="0"/>
              <a:t>Balance the common good with individual personal good for all participants (opt-out)</a:t>
            </a:r>
          </a:p>
          <a:p>
            <a:pPr lvl="1" fontAlgn="base"/>
            <a:r>
              <a:rPr lang="en-CA" dirty="0"/>
              <a:t>We respect individual diversity over group generalisations.</a:t>
            </a:r>
          </a:p>
          <a:p>
            <a:pPr lvl="1" fontAlgn="base"/>
            <a:r>
              <a:rPr lang="en-CA" dirty="0"/>
              <a:t>Make training data, models, uses, derived data, and conclusions accessible, transparent and customisable</a:t>
            </a:r>
          </a:p>
          <a:p>
            <a:pPr lvl="1" fontAlgn="base"/>
            <a:r>
              <a:rPr lang="en-CA" dirty="0"/>
              <a:t>Acknowledge and address the difficulties of de-identification and privacy</a:t>
            </a:r>
          </a:p>
          <a:p>
            <a:pPr lvl="1" fontAlgn="base"/>
            <a:r>
              <a:rPr lang="en-CA" dirty="0"/>
              <a:t>Support wide sharing of data, models, and research through standards</a:t>
            </a:r>
          </a:p>
          <a:p>
            <a:pPr lvl="1" fontAlgn="base"/>
            <a:r>
              <a:rPr lang="en-CA" dirty="0"/>
              <a:t>We prioritise human judgment over AI judgment at all times. To the extent possible, support and require human review of AI processes. </a:t>
            </a:r>
          </a:p>
          <a:p>
            <a:pPr lvl="1" fontAlgn="base"/>
            <a:r>
              <a:rPr lang="en-CA" dirty="0"/>
              <a:t>Learning analytics should be based upon and contribute to educational research</a:t>
            </a:r>
          </a:p>
          <a:p>
            <a:pPr lvl="1" fontAlgn="base"/>
            <a:r>
              <a:rPr lang="en-CA" dirty="0"/>
              <a:t>Support continuous evaluation of models with ongoing feedback from all participants</a:t>
            </a:r>
          </a:p>
          <a:p>
            <a:pPr lvl="1" fontAlgn="base"/>
            <a:r>
              <a:rPr lang="en-CA" dirty="0"/>
              <a:t>Prioritise open, portable data models and participant profiles over centralised, proprietary models</a:t>
            </a:r>
          </a:p>
          <a:p>
            <a:pPr lvl="1" fontAlgn="base"/>
            <a:r>
              <a:rPr lang="en-CA" dirty="0"/>
              <a:t>Use research-based tools to identify and address the bias </a:t>
            </a:r>
            <a:endParaRPr lang="en-US" dirty="0"/>
          </a:p>
        </p:txBody>
      </p:sp>
    </p:spTree>
    <p:extLst>
      <p:ext uri="{BB962C8B-B14F-4D97-AF65-F5344CB8AC3E}">
        <p14:creationId xmlns:p14="http://schemas.microsoft.com/office/powerpoint/2010/main" val="72407319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A6711-6C0B-4DF1-BF07-A6C3898C5C39}"/>
              </a:ext>
            </a:extLst>
          </p:cNvPr>
          <p:cNvSpPr>
            <a:spLocks noGrp="1"/>
          </p:cNvSpPr>
          <p:nvPr>
            <p:ph type="title"/>
          </p:nvPr>
        </p:nvSpPr>
        <p:spPr/>
        <p:txBody>
          <a:bodyPr/>
          <a:lstStyle/>
          <a:p>
            <a:r>
              <a:rPr lang="en-US" dirty="0"/>
              <a:t>The End of Ethics?</a:t>
            </a:r>
          </a:p>
        </p:txBody>
      </p:sp>
      <p:sp>
        <p:nvSpPr>
          <p:cNvPr id="3" name="Content Placeholder 2">
            <a:extLst>
              <a:ext uri="{FF2B5EF4-FFF2-40B4-BE49-F238E27FC236}">
                <a16:creationId xmlns:a16="http://schemas.microsoft.com/office/drawing/2014/main" id="{AFA6C744-4D8F-4F75-8CB3-6B121A9EE6A2}"/>
              </a:ext>
            </a:extLst>
          </p:cNvPr>
          <p:cNvSpPr>
            <a:spLocks noGrp="1"/>
          </p:cNvSpPr>
          <p:nvPr>
            <p:ph idx="1"/>
          </p:nvPr>
        </p:nvSpPr>
        <p:spPr/>
        <p:txBody>
          <a:bodyPr>
            <a:normAutofit/>
          </a:bodyPr>
          <a:lstStyle/>
          <a:p>
            <a:r>
              <a:rPr lang="en-CA" dirty="0"/>
              <a:t>The thing I read in HBS that bothered me: “The CEOs in the case study need to take the “front page” test: If the headline on the front page of the newspaper were reporting abuse of customer data (yours included), how would you react? If you wouldn’t want your personal data used in a certain way, chances are your customers wouldn’t, either.”</a:t>
            </a:r>
          </a:p>
          <a:p>
            <a:pPr fontAlgn="base"/>
            <a:r>
              <a:rPr lang="en-CA" dirty="0"/>
              <a:t>But what if the CEO in question is Mark Zuckerberg, and genuinely does not care?</a:t>
            </a:r>
          </a:p>
          <a:p>
            <a:endParaRPr lang="en-US" dirty="0"/>
          </a:p>
        </p:txBody>
      </p:sp>
      <p:sp>
        <p:nvSpPr>
          <p:cNvPr id="4" name="Rectangle 3">
            <a:extLst>
              <a:ext uri="{FF2B5EF4-FFF2-40B4-BE49-F238E27FC236}">
                <a16:creationId xmlns:a16="http://schemas.microsoft.com/office/drawing/2014/main" id="{666A3391-3C13-41BC-898B-ED26C3CB7E90}"/>
              </a:ext>
            </a:extLst>
          </p:cNvPr>
          <p:cNvSpPr/>
          <p:nvPr/>
        </p:nvSpPr>
        <p:spPr>
          <a:xfrm>
            <a:off x="891821" y="5853797"/>
            <a:ext cx="10171289" cy="646331"/>
          </a:xfrm>
          <a:prstGeom prst="rect">
            <a:avLst/>
          </a:prstGeom>
        </p:spPr>
        <p:txBody>
          <a:bodyPr wrap="square">
            <a:spAutoFit/>
          </a:bodyPr>
          <a:lstStyle/>
          <a:p>
            <a:r>
              <a:rPr lang="en-CA" dirty="0"/>
              <a:t>Thomas H. Davenport and Jeanne Harris. (2007). The Dark Side of Customer Analytics. Harvard Business Review. May, 2007. </a:t>
            </a:r>
            <a:r>
              <a:rPr lang="en-CA" u="sng" dirty="0">
                <a:hlinkClick r:id="rId2"/>
              </a:rPr>
              <a:t>https://hbr.org/2007/05/the-dark-side-of-customer-analytics</a:t>
            </a:r>
            <a:r>
              <a:rPr lang="en-CA" dirty="0"/>
              <a:t> </a:t>
            </a:r>
          </a:p>
        </p:txBody>
      </p:sp>
    </p:spTree>
    <p:extLst>
      <p:ext uri="{BB962C8B-B14F-4D97-AF65-F5344CB8AC3E}">
        <p14:creationId xmlns:p14="http://schemas.microsoft.com/office/powerpoint/2010/main" val="12540991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067FF-ACE4-4AC2-B4CE-BD8C9CAA5D1F}"/>
              </a:ext>
            </a:extLst>
          </p:cNvPr>
          <p:cNvSpPr>
            <a:spLocks noGrp="1"/>
          </p:cNvSpPr>
          <p:nvPr>
            <p:ph type="title"/>
          </p:nvPr>
        </p:nvSpPr>
        <p:spPr/>
        <p:txBody>
          <a:bodyPr/>
          <a:lstStyle/>
          <a:p>
            <a:r>
              <a:rPr lang="en-US" dirty="0"/>
              <a:t>C. We Are the Machine</a:t>
            </a:r>
          </a:p>
        </p:txBody>
      </p:sp>
      <p:pic>
        <p:nvPicPr>
          <p:cNvPr id="8" name="Content Placeholder 7" descr="A close up of a machine&#10;&#10;Description automatically generated">
            <a:extLst>
              <a:ext uri="{FF2B5EF4-FFF2-40B4-BE49-F238E27FC236}">
                <a16:creationId xmlns:a16="http://schemas.microsoft.com/office/drawing/2014/main" id="{16DEB936-DE46-4598-8506-3EF1F07027D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03300" y="1485106"/>
            <a:ext cx="10140950" cy="4854858"/>
          </a:xfrm>
        </p:spPr>
      </p:pic>
    </p:spTree>
    <p:extLst>
      <p:ext uri="{BB962C8B-B14F-4D97-AF65-F5344CB8AC3E}">
        <p14:creationId xmlns:p14="http://schemas.microsoft.com/office/powerpoint/2010/main" val="28359900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1A1FA-D7A9-4074-8301-3C056E226FA9}"/>
              </a:ext>
            </a:extLst>
          </p:cNvPr>
          <p:cNvSpPr>
            <a:spLocks noGrp="1"/>
          </p:cNvSpPr>
          <p:nvPr>
            <p:ph type="title"/>
          </p:nvPr>
        </p:nvSpPr>
        <p:spPr/>
        <p:txBody>
          <a:bodyPr/>
          <a:lstStyle/>
          <a:p>
            <a:r>
              <a:rPr lang="en-US" dirty="0"/>
              <a:t>	How Analytics Works</a:t>
            </a:r>
          </a:p>
        </p:txBody>
      </p:sp>
      <p:sp>
        <p:nvSpPr>
          <p:cNvPr id="3" name="Content Placeholder 2">
            <a:extLst>
              <a:ext uri="{FF2B5EF4-FFF2-40B4-BE49-F238E27FC236}">
                <a16:creationId xmlns:a16="http://schemas.microsoft.com/office/drawing/2014/main" id="{365F7570-96BA-4E12-B106-1AEADEC23638}"/>
              </a:ext>
            </a:extLst>
          </p:cNvPr>
          <p:cNvSpPr>
            <a:spLocks noGrp="1"/>
          </p:cNvSpPr>
          <p:nvPr>
            <p:ph idx="1"/>
          </p:nvPr>
        </p:nvSpPr>
        <p:spPr/>
        <p:txBody>
          <a:bodyPr/>
          <a:lstStyle/>
          <a:p>
            <a:r>
              <a:rPr lang="en-US" dirty="0"/>
              <a:t>In analytics, there is a large body of input (the </a:t>
            </a:r>
            <a:r>
              <a:rPr lang="en-US" b="1" dirty="0"/>
              <a:t>data</a:t>
            </a:r>
            <a:r>
              <a:rPr lang="en-US" dirty="0"/>
              <a:t>) and (typically) a desired output</a:t>
            </a:r>
          </a:p>
          <a:p>
            <a:r>
              <a:rPr lang="en-US" dirty="0"/>
              <a:t>The data is fed through a neural network, which in turn produces the output</a:t>
            </a:r>
          </a:p>
          <a:p>
            <a:pPr lvl="1"/>
            <a:r>
              <a:rPr lang="en-US" dirty="0"/>
              <a:t>The neural network must be ‘trained’ to produce the right sort of output</a:t>
            </a:r>
          </a:p>
          <a:p>
            <a:pPr lvl="2"/>
            <a:r>
              <a:rPr lang="en-US" sz="2400" dirty="0"/>
              <a:t>For example, it might be trained by a ‘back propagation’ feedback method</a:t>
            </a:r>
          </a:p>
          <a:p>
            <a:pPr lvl="1"/>
            <a:r>
              <a:rPr lang="en-US" dirty="0"/>
              <a:t>A trained neural network (or set of algorithms) is the </a:t>
            </a:r>
            <a:r>
              <a:rPr lang="en-US" b="1" dirty="0"/>
              <a:t>model</a:t>
            </a:r>
          </a:p>
          <a:p>
            <a:r>
              <a:rPr lang="en-US" dirty="0"/>
              <a:t>The model is then used with new data, in order to produce a prediction, categorization, transformation, or some other output</a:t>
            </a:r>
          </a:p>
        </p:txBody>
      </p:sp>
    </p:spTree>
    <p:extLst>
      <p:ext uri="{BB962C8B-B14F-4D97-AF65-F5344CB8AC3E}">
        <p14:creationId xmlns:p14="http://schemas.microsoft.com/office/powerpoint/2010/main" val="4150283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1A1FA-D7A9-4074-8301-3C056E226FA9}"/>
              </a:ext>
            </a:extLst>
          </p:cNvPr>
          <p:cNvSpPr>
            <a:spLocks noGrp="1"/>
          </p:cNvSpPr>
          <p:nvPr>
            <p:ph type="title"/>
          </p:nvPr>
        </p:nvSpPr>
        <p:spPr/>
        <p:txBody>
          <a:bodyPr/>
          <a:lstStyle/>
          <a:p>
            <a:r>
              <a:rPr lang="en-US" dirty="0"/>
              <a:t>	How Analytics Works</a:t>
            </a:r>
          </a:p>
        </p:txBody>
      </p:sp>
      <p:sp>
        <p:nvSpPr>
          <p:cNvPr id="6" name="Oval 5">
            <a:extLst>
              <a:ext uri="{FF2B5EF4-FFF2-40B4-BE49-F238E27FC236}">
                <a16:creationId xmlns:a16="http://schemas.microsoft.com/office/drawing/2014/main" id="{41C2ECD6-9D66-40F1-8AE2-F78B07443548}"/>
              </a:ext>
            </a:extLst>
          </p:cNvPr>
          <p:cNvSpPr/>
          <p:nvPr/>
        </p:nvSpPr>
        <p:spPr>
          <a:xfrm>
            <a:off x="3839227" y="341647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239D5233-19EE-49B6-849D-103A667FA458}"/>
              </a:ext>
            </a:extLst>
          </p:cNvPr>
          <p:cNvSpPr/>
          <p:nvPr/>
        </p:nvSpPr>
        <p:spPr>
          <a:xfrm>
            <a:off x="3839226" y="436427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C3D98E4E-437F-4E57-BFA4-A5EF17E98910}"/>
              </a:ext>
            </a:extLst>
          </p:cNvPr>
          <p:cNvSpPr/>
          <p:nvPr/>
        </p:nvSpPr>
        <p:spPr>
          <a:xfrm>
            <a:off x="3839225" y="2468671"/>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8E16C2F-FDAC-491A-9190-7D4E5688C77B}"/>
              </a:ext>
            </a:extLst>
          </p:cNvPr>
          <p:cNvSpPr/>
          <p:nvPr/>
        </p:nvSpPr>
        <p:spPr>
          <a:xfrm>
            <a:off x="5269282" y="2912301"/>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FC05C0FA-2032-46A3-A899-8A8E8924C8F2}"/>
              </a:ext>
            </a:extLst>
          </p:cNvPr>
          <p:cNvSpPr/>
          <p:nvPr/>
        </p:nvSpPr>
        <p:spPr>
          <a:xfrm>
            <a:off x="5269280" y="386010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16CA232C-9992-414E-927A-5AB658DEB6BC}"/>
              </a:ext>
            </a:extLst>
          </p:cNvPr>
          <p:cNvSpPr/>
          <p:nvPr/>
        </p:nvSpPr>
        <p:spPr>
          <a:xfrm>
            <a:off x="5269280" y="1964498"/>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FE9178B6-07B2-4EC7-BCDD-497B8BF1E6C3}"/>
              </a:ext>
            </a:extLst>
          </p:cNvPr>
          <p:cNvSpPr/>
          <p:nvPr/>
        </p:nvSpPr>
        <p:spPr>
          <a:xfrm>
            <a:off x="5269280" y="480790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C4212EE-DD0B-477E-93FB-F2AD066C0F63}"/>
              </a:ext>
            </a:extLst>
          </p:cNvPr>
          <p:cNvSpPr/>
          <p:nvPr/>
        </p:nvSpPr>
        <p:spPr>
          <a:xfrm>
            <a:off x="6699335" y="341647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562BC6E-4636-4870-9A9F-FD3EA33814FE}"/>
              </a:ext>
            </a:extLst>
          </p:cNvPr>
          <p:cNvSpPr/>
          <p:nvPr/>
        </p:nvSpPr>
        <p:spPr>
          <a:xfrm>
            <a:off x="6699334" y="436427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9A0F1889-0CA6-4056-B493-680A8B146985}"/>
              </a:ext>
            </a:extLst>
          </p:cNvPr>
          <p:cNvSpPr/>
          <p:nvPr/>
        </p:nvSpPr>
        <p:spPr>
          <a:xfrm>
            <a:off x="6699333" y="2468671"/>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Arrow Connector 16">
            <a:extLst>
              <a:ext uri="{FF2B5EF4-FFF2-40B4-BE49-F238E27FC236}">
                <a16:creationId xmlns:a16="http://schemas.microsoft.com/office/drawing/2014/main" id="{67C0490E-A916-4F2E-A447-B9B420A670B5}"/>
              </a:ext>
            </a:extLst>
          </p:cNvPr>
          <p:cNvCxnSpPr/>
          <p:nvPr/>
        </p:nvCxnSpPr>
        <p:spPr>
          <a:xfrm flipV="1">
            <a:off x="4309383" y="2305710"/>
            <a:ext cx="997043" cy="3259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4DF65CDF-0B56-4E82-93C4-19D0C15ED56C}"/>
              </a:ext>
            </a:extLst>
          </p:cNvPr>
          <p:cNvCxnSpPr/>
          <p:nvPr/>
        </p:nvCxnSpPr>
        <p:spPr>
          <a:xfrm flipV="1">
            <a:off x="4323382" y="3265794"/>
            <a:ext cx="997043" cy="3259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5D9291ED-AF8B-40CD-83CA-449E3541D0FC}"/>
              </a:ext>
            </a:extLst>
          </p:cNvPr>
          <p:cNvCxnSpPr>
            <a:stCxn id="7" idx="6"/>
          </p:cNvCxnSpPr>
          <p:nvPr/>
        </p:nvCxnSpPr>
        <p:spPr>
          <a:xfrm flipV="1">
            <a:off x="4346531" y="4226862"/>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6D77A0BA-9A5E-45F2-A7C5-86B9ABEFB68E}"/>
              </a:ext>
            </a:extLst>
          </p:cNvPr>
          <p:cNvCxnSpPr>
            <a:stCxn id="6" idx="5"/>
            <a:endCxn id="12" idx="1"/>
          </p:cNvCxnSpPr>
          <p:nvPr/>
        </p:nvCxnSpPr>
        <p:spPr>
          <a:xfrm>
            <a:off x="4272239" y="3846813"/>
            <a:ext cx="1071334" cy="10349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64915836-E333-4CCA-B011-8C69266BB8B8}"/>
              </a:ext>
            </a:extLst>
          </p:cNvPr>
          <p:cNvCxnSpPr>
            <a:stCxn id="7" idx="7"/>
            <a:endCxn id="11" idx="3"/>
          </p:cNvCxnSpPr>
          <p:nvPr/>
        </p:nvCxnSpPr>
        <p:spPr>
          <a:xfrm flipV="1">
            <a:off x="4272238" y="2394837"/>
            <a:ext cx="1071335" cy="20432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D57B4A39-AE9E-4554-B3C6-4D0564C92782}"/>
              </a:ext>
            </a:extLst>
          </p:cNvPr>
          <p:cNvCxnSpPr>
            <a:stCxn id="8" idx="5"/>
          </p:cNvCxnSpPr>
          <p:nvPr/>
        </p:nvCxnSpPr>
        <p:spPr>
          <a:xfrm>
            <a:off x="4272237" y="2899010"/>
            <a:ext cx="1085333" cy="9914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7D5BCB66-DBB8-4C6D-9A94-6D3079BE3F0D}"/>
              </a:ext>
            </a:extLst>
          </p:cNvPr>
          <p:cNvCxnSpPr>
            <a:endCxn id="9" idx="1"/>
          </p:cNvCxnSpPr>
          <p:nvPr/>
        </p:nvCxnSpPr>
        <p:spPr>
          <a:xfrm>
            <a:off x="4346529" y="2714112"/>
            <a:ext cx="997046" cy="2720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AEF03AA3-76C2-4C9A-9AC8-062D75548655}"/>
              </a:ext>
            </a:extLst>
          </p:cNvPr>
          <p:cNvCxnSpPr/>
          <p:nvPr/>
        </p:nvCxnSpPr>
        <p:spPr>
          <a:xfrm>
            <a:off x="4305168" y="4724382"/>
            <a:ext cx="997046" cy="2720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C248EA7B-7847-4B83-90EB-6401C601C5E2}"/>
              </a:ext>
            </a:extLst>
          </p:cNvPr>
          <p:cNvCxnSpPr>
            <a:stCxn id="11" idx="6"/>
          </p:cNvCxnSpPr>
          <p:nvPr/>
        </p:nvCxnSpPr>
        <p:spPr>
          <a:xfrm>
            <a:off x="5776585" y="2216585"/>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11C29234-A733-4FE0-B9D1-43173D91E3EC}"/>
              </a:ext>
            </a:extLst>
          </p:cNvPr>
          <p:cNvCxnSpPr/>
          <p:nvPr/>
        </p:nvCxnSpPr>
        <p:spPr>
          <a:xfrm>
            <a:off x="5758012" y="3117461"/>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19376EBA-CD71-4184-AD8E-87458DFC2071}"/>
              </a:ext>
            </a:extLst>
          </p:cNvPr>
          <p:cNvCxnSpPr/>
          <p:nvPr/>
        </p:nvCxnSpPr>
        <p:spPr>
          <a:xfrm>
            <a:off x="5770253" y="4118944"/>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CF25459E-2340-477A-B2DF-2BC7B41D405E}"/>
              </a:ext>
            </a:extLst>
          </p:cNvPr>
          <p:cNvCxnSpPr/>
          <p:nvPr/>
        </p:nvCxnSpPr>
        <p:spPr>
          <a:xfrm flipV="1">
            <a:off x="5769249" y="4673698"/>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E3F77052-3A6D-4D8C-843A-D3F7C30E8234}"/>
              </a:ext>
            </a:extLst>
          </p:cNvPr>
          <p:cNvCxnSpPr/>
          <p:nvPr/>
        </p:nvCxnSpPr>
        <p:spPr>
          <a:xfrm flipV="1">
            <a:off x="5766454" y="3672128"/>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7F1E43E1-7695-48A7-ABAA-DCF5F6BCFBFF}"/>
              </a:ext>
            </a:extLst>
          </p:cNvPr>
          <p:cNvCxnSpPr/>
          <p:nvPr/>
        </p:nvCxnSpPr>
        <p:spPr>
          <a:xfrm flipV="1">
            <a:off x="5762364" y="2737417"/>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396487AE-83F0-4B22-BFBC-9A74E9C35CAE}"/>
              </a:ext>
            </a:extLst>
          </p:cNvPr>
          <p:cNvCxnSpPr>
            <a:stCxn id="11" idx="5"/>
            <a:endCxn id="14" idx="1"/>
          </p:cNvCxnSpPr>
          <p:nvPr/>
        </p:nvCxnSpPr>
        <p:spPr>
          <a:xfrm>
            <a:off x="5702292" y="2394837"/>
            <a:ext cx="1071335" cy="20432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C037EF51-B929-4E22-AE3E-F66CF324E675}"/>
              </a:ext>
            </a:extLst>
          </p:cNvPr>
          <p:cNvCxnSpPr>
            <a:endCxn id="15" idx="3"/>
          </p:cNvCxnSpPr>
          <p:nvPr/>
        </p:nvCxnSpPr>
        <p:spPr>
          <a:xfrm flipV="1">
            <a:off x="5716287" y="2899010"/>
            <a:ext cx="1057339" cy="19613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171B8B73-53F9-42E5-BFE7-4E241E154BEA}"/>
              </a:ext>
            </a:extLst>
          </p:cNvPr>
          <p:cNvCxnSpPr>
            <a:stCxn id="6" idx="6"/>
          </p:cNvCxnSpPr>
          <p:nvPr/>
        </p:nvCxnSpPr>
        <p:spPr>
          <a:xfrm>
            <a:off x="4346532" y="3668561"/>
            <a:ext cx="947951" cy="349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6C5C6253-29AA-4FA6-8AAC-D6C900B002C4}"/>
              </a:ext>
            </a:extLst>
          </p:cNvPr>
          <p:cNvCxnSpPr>
            <a:stCxn id="8" idx="5"/>
          </p:cNvCxnSpPr>
          <p:nvPr/>
        </p:nvCxnSpPr>
        <p:spPr>
          <a:xfrm>
            <a:off x="4272237" y="2899010"/>
            <a:ext cx="1159625" cy="19347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1E81B925-C8DD-4D7B-8B91-3D7122B3E478}"/>
              </a:ext>
            </a:extLst>
          </p:cNvPr>
          <p:cNvSpPr txBox="1"/>
          <p:nvPr/>
        </p:nvSpPr>
        <p:spPr>
          <a:xfrm>
            <a:off x="1902288" y="1581098"/>
            <a:ext cx="1848648" cy="923330"/>
          </a:xfrm>
          <a:prstGeom prst="rect">
            <a:avLst/>
          </a:prstGeom>
          <a:noFill/>
        </p:spPr>
        <p:txBody>
          <a:bodyPr wrap="square" rtlCol="0">
            <a:spAutoFit/>
          </a:bodyPr>
          <a:lstStyle/>
          <a:p>
            <a:r>
              <a:rPr lang="en-US" dirty="0"/>
              <a:t>Artificial Neuron</a:t>
            </a:r>
          </a:p>
          <a:p>
            <a:pPr marL="285750" indent="-285750">
              <a:buFontTx/>
              <a:buChar char="-"/>
            </a:pPr>
            <a:r>
              <a:rPr lang="en-US" dirty="0"/>
              <a:t>Very simple</a:t>
            </a:r>
          </a:p>
          <a:p>
            <a:pPr marL="285750" indent="-285750">
              <a:buFontTx/>
              <a:buChar char="-"/>
            </a:pPr>
            <a:r>
              <a:rPr lang="en-US" dirty="0"/>
              <a:t>Value 0 to 1.0</a:t>
            </a:r>
          </a:p>
        </p:txBody>
      </p:sp>
      <p:cxnSp>
        <p:nvCxnSpPr>
          <p:cNvPr id="55" name="Straight Arrow Connector 54">
            <a:extLst>
              <a:ext uri="{FF2B5EF4-FFF2-40B4-BE49-F238E27FC236}">
                <a16:creationId xmlns:a16="http://schemas.microsoft.com/office/drawing/2014/main" id="{3B9D6D97-1DD7-4AFF-80A2-1D836D6C7970}"/>
              </a:ext>
            </a:extLst>
          </p:cNvPr>
          <p:cNvCxnSpPr/>
          <p:nvPr/>
        </p:nvCxnSpPr>
        <p:spPr>
          <a:xfrm>
            <a:off x="3736089" y="2042763"/>
            <a:ext cx="179380" cy="3520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8B164E88-A4F1-483E-ACF8-2EDAB7E674FD}"/>
              </a:ext>
            </a:extLst>
          </p:cNvPr>
          <p:cNvSpPr txBox="1"/>
          <p:nvPr/>
        </p:nvSpPr>
        <p:spPr>
          <a:xfrm>
            <a:off x="1470024" y="3608126"/>
            <a:ext cx="2232494" cy="923330"/>
          </a:xfrm>
          <a:prstGeom prst="rect">
            <a:avLst/>
          </a:prstGeom>
          <a:noFill/>
        </p:spPr>
        <p:txBody>
          <a:bodyPr wrap="square" rtlCol="0">
            <a:spAutoFit/>
          </a:bodyPr>
          <a:lstStyle/>
          <a:p>
            <a:r>
              <a:rPr lang="en-US" dirty="0"/>
              <a:t>Artificial Connection</a:t>
            </a:r>
          </a:p>
          <a:p>
            <a:pPr marL="285750" indent="-285750">
              <a:buFontTx/>
              <a:buChar char="-"/>
            </a:pPr>
            <a:r>
              <a:rPr lang="en-US" dirty="0"/>
              <a:t>Very simple</a:t>
            </a:r>
          </a:p>
          <a:p>
            <a:pPr marL="285750" indent="-285750">
              <a:buFontTx/>
              <a:buChar char="-"/>
            </a:pPr>
            <a:r>
              <a:rPr lang="en-US" dirty="0"/>
              <a:t>Weight 0 to 1.0</a:t>
            </a:r>
          </a:p>
        </p:txBody>
      </p:sp>
      <p:cxnSp>
        <p:nvCxnSpPr>
          <p:cNvPr id="57" name="Straight Arrow Connector 56">
            <a:extLst>
              <a:ext uri="{FF2B5EF4-FFF2-40B4-BE49-F238E27FC236}">
                <a16:creationId xmlns:a16="http://schemas.microsoft.com/office/drawing/2014/main" id="{445C1BB8-51C7-46A0-B4CA-0827EEBB8D72}"/>
              </a:ext>
            </a:extLst>
          </p:cNvPr>
          <p:cNvCxnSpPr/>
          <p:nvPr/>
        </p:nvCxnSpPr>
        <p:spPr>
          <a:xfrm>
            <a:off x="3185506" y="4061630"/>
            <a:ext cx="1123877" cy="134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9" name="Right Brace 58">
            <a:extLst>
              <a:ext uri="{FF2B5EF4-FFF2-40B4-BE49-F238E27FC236}">
                <a16:creationId xmlns:a16="http://schemas.microsoft.com/office/drawing/2014/main" id="{BA60359A-7FF8-4873-B8D1-A8BD894B77C9}"/>
              </a:ext>
            </a:extLst>
          </p:cNvPr>
          <p:cNvSpPr/>
          <p:nvPr/>
        </p:nvSpPr>
        <p:spPr>
          <a:xfrm rot="5400000">
            <a:off x="5473760" y="3947301"/>
            <a:ext cx="236507" cy="3711850"/>
          </a:xfrm>
          <a:prstGeom prst="rightBrace">
            <a:avLst>
              <a:gd name="adj1" fmla="val 8333"/>
              <a:gd name="adj2" fmla="val 50259"/>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TextBox 59">
            <a:extLst>
              <a:ext uri="{FF2B5EF4-FFF2-40B4-BE49-F238E27FC236}">
                <a16:creationId xmlns:a16="http://schemas.microsoft.com/office/drawing/2014/main" id="{2280F4F1-AD74-4306-9DF2-925778FCA328}"/>
              </a:ext>
            </a:extLst>
          </p:cNvPr>
          <p:cNvSpPr txBox="1"/>
          <p:nvPr/>
        </p:nvSpPr>
        <p:spPr>
          <a:xfrm>
            <a:off x="5213666" y="5979418"/>
            <a:ext cx="1088692" cy="369332"/>
          </a:xfrm>
          <a:prstGeom prst="rect">
            <a:avLst/>
          </a:prstGeom>
          <a:noFill/>
        </p:spPr>
        <p:txBody>
          <a:bodyPr wrap="square" rtlCol="0">
            <a:spAutoFit/>
          </a:bodyPr>
          <a:lstStyle/>
          <a:p>
            <a:r>
              <a:rPr lang="en-US" dirty="0"/>
              <a:t>Model</a:t>
            </a:r>
          </a:p>
        </p:txBody>
      </p:sp>
    </p:spTree>
    <p:extLst>
      <p:ext uri="{BB962C8B-B14F-4D97-AF65-F5344CB8AC3E}">
        <p14:creationId xmlns:p14="http://schemas.microsoft.com/office/powerpoint/2010/main" val="3746031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44AE3-A878-4642-9D00-8CC956CC6B5E}"/>
              </a:ext>
            </a:extLst>
          </p:cNvPr>
          <p:cNvSpPr>
            <a:spLocks noGrp="1"/>
          </p:cNvSpPr>
          <p:nvPr>
            <p:ph type="title"/>
          </p:nvPr>
        </p:nvSpPr>
        <p:spPr/>
        <p:txBody>
          <a:bodyPr/>
          <a:lstStyle/>
          <a:p>
            <a:r>
              <a:rPr lang="en-US" sz="4400" b="0" i="0" u="none" strike="noStrike" kern="1200" dirty="0">
                <a:solidFill>
                  <a:schemeClr val="tx1"/>
                </a:solidFill>
                <a:effectLst/>
                <a:latin typeface="+mj-lt"/>
                <a:ea typeface="+mj-ea"/>
                <a:cs typeface="+mj-cs"/>
              </a:rPr>
              <a:t>	What are Learning Analytics?</a:t>
            </a:r>
            <a:endParaRPr lang="en-US" dirty="0"/>
          </a:p>
        </p:txBody>
      </p:sp>
      <p:sp>
        <p:nvSpPr>
          <p:cNvPr id="3" name="Content Placeholder 2">
            <a:extLst>
              <a:ext uri="{FF2B5EF4-FFF2-40B4-BE49-F238E27FC236}">
                <a16:creationId xmlns:a16="http://schemas.microsoft.com/office/drawing/2014/main" id="{52D8695C-4EE1-44AD-A989-08DCDDC27D93}"/>
              </a:ext>
            </a:extLst>
          </p:cNvPr>
          <p:cNvSpPr>
            <a:spLocks noGrp="1"/>
          </p:cNvSpPr>
          <p:nvPr>
            <p:ph idx="1"/>
          </p:nvPr>
        </p:nvSpPr>
        <p:spPr/>
        <p:txBody>
          <a:bodyPr/>
          <a:lstStyle/>
          <a:p>
            <a:r>
              <a:rPr lang="en-CA" dirty="0"/>
              <a:t>“the science of examining data to draw conclusions and, when used in decision making, to present paths or courses of action.” (</a:t>
            </a:r>
            <a:r>
              <a:rPr lang="en-CA" dirty="0" err="1"/>
              <a:t>Picciano</a:t>
            </a:r>
            <a:r>
              <a:rPr lang="en-CA" dirty="0"/>
              <a:t>, 2012)</a:t>
            </a:r>
          </a:p>
          <a:p>
            <a:r>
              <a:rPr lang="en-CA" dirty="0"/>
              <a:t>“developing actionable insights through problem definition and the application of statistical models and analysis against existing and/or simulated future data.” (Cooper, 2012)</a:t>
            </a:r>
          </a:p>
          <a:p>
            <a:pPr marL="0" indent="0">
              <a:buNone/>
            </a:pPr>
            <a:br>
              <a:rPr lang="en-CA" dirty="0"/>
            </a:br>
            <a:endParaRPr lang="en-US" dirty="0"/>
          </a:p>
        </p:txBody>
      </p:sp>
      <p:sp>
        <p:nvSpPr>
          <p:cNvPr id="4" name="Rectangle 3">
            <a:extLst>
              <a:ext uri="{FF2B5EF4-FFF2-40B4-BE49-F238E27FC236}">
                <a16:creationId xmlns:a16="http://schemas.microsoft.com/office/drawing/2014/main" id="{32CD9B1A-72B9-4659-B437-FF1B157B97FD}"/>
              </a:ext>
            </a:extLst>
          </p:cNvPr>
          <p:cNvSpPr/>
          <p:nvPr/>
        </p:nvSpPr>
        <p:spPr>
          <a:xfrm>
            <a:off x="941930" y="4569416"/>
            <a:ext cx="10308140" cy="2031325"/>
          </a:xfrm>
          <a:prstGeom prst="rect">
            <a:avLst/>
          </a:prstGeom>
        </p:spPr>
        <p:txBody>
          <a:bodyPr wrap="square">
            <a:spAutoFit/>
          </a:bodyPr>
          <a:lstStyle/>
          <a:p>
            <a:r>
              <a:rPr lang="en-CA" dirty="0">
                <a:solidFill>
                  <a:srgbClr val="000000"/>
                </a:solidFill>
                <a:latin typeface="Arial" panose="020B0604020202020204" pitchFamily="34" charset="0"/>
              </a:rPr>
              <a:t>Anthony G. </a:t>
            </a:r>
            <a:r>
              <a:rPr lang="en-CA" dirty="0" err="1">
                <a:solidFill>
                  <a:srgbClr val="000000"/>
                </a:solidFill>
                <a:latin typeface="Arial" panose="020B0604020202020204" pitchFamily="34" charset="0"/>
              </a:rPr>
              <a:t>Picciano</a:t>
            </a:r>
            <a:r>
              <a:rPr lang="en-CA" dirty="0">
                <a:solidFill>
                  <a:srgbClr val="000000"/>
                </a:solidFill>
                <a:latin typeface="Arial" panose="020B0604020202020204" pitchFamily="34" charset="0"/>
              </a:rPr>
              <a:t>. (2012). The Evolution of Big Data and Learning Analytics in American Higher Education. </a:t>
            </a:r>
            <a:r>
              <a:rPr lang="en-CA" i="1" dirty="0">
                <a:solidFill>
                  <a:srgbClr val="000000"/>
                </a:solidFill>
                <a:latin typeface="Arial" panose="020B0604020202020204" pitchFamily="34" charset="0"/>
              </a:rPr>
              <a:t>Journal of Asynchronous Learning Networks</a:t>
            </a:r>
            <a:r>
              <a:rPr lang="en-CA" dirty="0">
                <a:solidFill>
                  <a:srgbClr val="000000"/>
                </a:solidFill>
                <a:latin typeface="Arial" panose="020B0604020202020204" pitchFamily="34" charset="0"/>
              </a:rPr>
              <a:t>. 16: 9–20. </a:t>
            </a:r>
            <a:r>
              <a:rPr lang="en-CA" u="sng" dirty="0">
                <a:solidFill>
                  <a:srgbClr val="1155CC"/>
                </a:solidFill>
                <a:latin typeface="Arial" panose="020B0604020202020204" pitchFamily="34" charset="0"/>
                <a:hlinkClick r:id="rId2"/>
              </a:rPr>
              <a:t>https://www.researchgate.net/publication/258206917_The_Evolution_of_Big_Data_and_Learning_Analytics_in_American_Higher_Education</a:t>
            </a:r>
            <a:r>
              <a:rPr lang="en-CA" dirty="0">
                <a:solidFill>
                  <a:srgbClr val="000000"/>
                </a:solidFill>
                <a:latin typeface="Arial" panose="020B0604020202020204" pitchFamily="34" charset="0"/>
              </a:rPr>
              <a:t> </a:t>
            </a:r>
          </a:p>
          <a:p>
            <a:r>
              <a:rPr lang="en-CA" dirty="0"/>
              <a:t>Adam Cooper. (2012). What is Analytics? Definition and Essential Characteristics. </a:t>
            </a:r>
            <a:r>
              <a:rPr lang="en-CA" i="1" dirty="0"/>
              <a:t>CETIS Analytics Series </a:t>
            </a:r>
            <a:r>
              <a:rPr lang="en-CA" dirty="0"/>
              <a:t>Volume 1, No 5. University of Bolton. </a:t>
            </a:r>
            <a:r>
              <a:rPr lang="en-CA" u="sng" dirty="0">
                <a:hlinkClick r:id="rId3"/>
              </a:rPr>
              <a:t>https://pdfs.semanticscholar.org/98ab/3fbde3c583d30adf8e660a30e840ebaf2bf0.pdf</a:t>
            </a:r>
            <a:r>
              <a:rPr lang="en-CA" dirty="0"/>
              <a:t> </a:t>
            </a:r>
            <a:endParaRPr lang="en-US" dirty="0"/>
          </a:p>
        </p:txBody>
      </p:sp>
    </p:spTree>
    <p:extLst>
      <p:ext uri="{BB962C8B-B14F-4D97-AF65-F5344CB8AC3E}">
        <p14:creationId xmlns:p14="http://schemas.microsoft.com/office/powerpoint/2010/main" val="180826265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1A1FA-D7A9-4074-8301-3C056E226FA9}"/>
              </a:ext>
            </a:extLst>
          </p:cNvPr>
          <p:cNvSpPr>
            <a:spLocks noGrp="1"/>
          </p:cNvSpPr>
          <p:nvPr>
            <p:ph type="title"/>
          </p:nvPr>
        </p:nvSpPr>
        <p:spPr/>
        <p:txBody>
          <a:bodyPr/>
          <a:lstStyle/>
          <a:p>
            <a:r>
              <a:rPr lang="en-US" dirty="0"/>
              <a:t>	How Analytics Works: Training</a:t>
            </a:r>
          </a:p>
        </p:txBody>
      </p:sp>
      <p:sp>
        <p:nvSpPr>
          <p:cNvPr id="54" name="Oval 53">
            <a:extLst>
              <a:ext uri="{FF2B5EF4-FFF2-40B4-BE49-F238E27FC236}">
                <a16:creationId xmlns:a16="http://schemas.microsoft.com/office/drawing/2014/main" id="{3F499F77-051C-48FD-A2DA-2F806A863502}"/>
              </a:ext>
            </a:extLst>
          </p:cNvPr>
          <p:cNvSpPr/>
          <p:nvPr/>
        </p:nvSpPr>
        <p:spPr>
          <a:xfrm>
            <a:off x="3839227" y="341647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8FE1B39F-BD9C-47DE-91E9-36E30B2C02FF}"/>
              </a:ext>
            </a:extLst>
          </p:cNvPr>
          <p:cNvSpPr/>
          <p:nvPr/>
        </p:nvSpPr>
        <p:spPr>
          <a:xfrm>
            <a:off x="3839226" y="436427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DF65BC20-43C4-4668-8882-DB3BAE466DCF}"/>
              </a:ext>
            </a:extLst>
          </p:cNvPr>
          <p:cNvSpPr/>
          <p:nvPr/>
        </p:nvSpPr>
        <p:spPr>
          <a:xfrm>
            <a:off x="3839225" y="2468671"/>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9B2CA1B3-5101-4FBE-9B44-2A4097E80403}"/>
              </a:ext>
            </a:extLst>
          </p:cNvPr>
          <p:cNvSpPr/>
          <p:nvPr/>
        </p:nvSpPr>
        <p:spPr>
          <a:xfrm>
            <a:off x="5269282" y="2912301"/>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9C35E07F-1CE4-4A78-8E22-42D5ADB9590C}"/>
              </a:ext>
            </a:extLst>
          </p:cNvPr>
          <p:cNvSpPr/>
          <p:nvPr/>
        </p:nvSpPr>
        <p:spPr>
          <a:xfrm>
            <a:off x="5269280" y="386010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CADC9BAD-C6F3-4546-883A-50862E93E345}"/>
              </a:ext>
            </a:extLst>
          </p:cNvPr>
          <p:cNvSpPr/>
          <p:nvPr/>
        </p:nvSpPr>
        <p:spPr>
          <a:xfrm>
            <a:off x="5269280" y="1964498"/>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D4B2F7D8-BCD8-4815-8524-4E5ED1F9E31C}"/>
              </a:ext>
            </a:extLst>
          </p:cNvPr>
          <p:cNvSpPr/>
          <p:nvPr/>
        </p:nvSpPr>
        <p:spPr>
          <a:xfrm>
            <a:off x="5269280" y="480790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C522FC86-0164-41DD-A459-C87D1C1149E0}"/>
              </a:ext>
            </a:extLst>
          </p:cNvPr>
          <p:cNvSpPr/>
          <p:nvPr/>
        </p:nvSpPr>
        <p:spPr>
          <a:xfrm>
            <a:off x="6699335" y="341647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95E6A2EB-7295-43D3-AFD3-C1AC25DACAD5}"/>
              </a:ext>
            </a:extLst>
          </p:cNvPr>
          <p:cNvSpPr/>
          <p:nvPr/>
        </p:nvSpPr>
        <p:spPr>
          <a:xfrm>
            <a:off x="6699334" y="436427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7AD48434-2316-4FF9-B4A0-ED53FFC1B43E}"/>
              </a:ext>
            </a:extLst>
          </p:cNvPr>
          <p:cNvSpPr/>
          <p:nvPr/>
        </p:nvSpPr>
        <p:spPr>
          <a:xfrm>
            <a:off x="6699333" y="2468671"/>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4" name="Straight Arrow Connector 63">
            <a:extLst>
              <a:ext uri="{FF2B5EF4-FFF2-40B4-BE49-F238E27FC236}">
                <a16:creationId xmlns:a16="http://schemas.microsoft.com/office/drawing/2014/main" id="{B31C2674-ECB0-4EC1-886D-61C28317E9FC}"/>
              </a:ext>
            </a:extLst>
          </p:cNvPr>
          <p:cNvCxnSpPr/>
          <p:nvPr/>
        </p:nvCxnSpPr>
        <p:spPr>
          <a:xfrm flipV="1">
            <a:off x="4309383" y="2305710"/>
            <a:ext cx="997043" cy="3259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305BF0C1-139C-4CCC-9C42-595FB097F58B}"/>
              </a:ext>
            </a:extLst>
          </p:cNvPr>
          <p:cNvCxnSpPr/>
          <p:nvPr/>
        </p:nvCxnSpPr>
        <p:spPr>
          <a:xfrm flipV="1">
            <a:off x="4323382" y="3265794"/>
            <a:ext cx="997043" cy="3259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44034B8A-C3F5-4B6D-B419-2F5658404FAA}"/>
              </a:ext>
            </a:extLst>
          </p:cNvPr>
          <p:cNvCxnSpPr>
            <a:stCxn id="55" idx="6"/>
          </p:cNvCxnSpPr>
          <p:nvPr/>
        </p:nvCxnSpPr>
        <p:spPr>
          <a:xfrm flipV="1">
            <a:off x="4346531" y="4226862"/>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D3266242-101D-498A-B3F6-E530DFFFFBBC}"/>
              </a:ext>
            </a:extLst>
          </p:cNvPr>
          <p:cNvCxnSpPr>
            <a:stCxn id="54" idx="5"/>
            <a:endCxn id="60" idx="1"/>
          </p:cNvCxnSpPr>
          <p:nvPr/>
        </p:nvCxnSpPr>
        <p:spPr>
          <a:xfrm>
            <a:off x="4272239" y="3846813"/>
            <a:ext cx="1071334" cy="10349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0A601B82-39DA-4F60-8531-F035FD6CB79C}"/>
              </a:ext>
            </a:extLst>
          </p:cNvPr>
          <p:cNvCxnSpPr>
            <a:stCxn id="55" idx="7"/>
            <a:endCxn id="59" idx="3"/>
          </p:cNvCxnSpPr>
          <p:nvPr/>
        </p:nvCxnSpPr>
        <p:spPr>
          <a:xfrm flipV="1">
            <a:off x="4272238" y="2394837"/>
            <a:ext cx="1071335" cy="20432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C4014F9C-1C65-4514-9194-9457C935B585}"/>
              </a:ext>
            </a:extLst>
          </p:cNvPr>
          <p:cNvCxnSpPr>
            <a:stCxn id="56" idx="5"/>
          </p:cNvCxnSpPr>
          <p:nvPr/>
        </p:nvCxnSpPr>
        <p:spPr>
          <a:xfrm>
            <a:off x="4272237" y="2899010"/>
            <a:ext cx="1085333" cy="9914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6AC43148-3DCF-41F5-B010-2276FD0CC802}"/>
              </a:ext>
            </a:extLst>
          </p:cNvPr>
          <p:cNvCxnSpPr>
            <a:endCxn id="57" idx="1"/>
          </p:cNvCxnSpPr>
          <p:nvPr/>
        </p:nvCxnSpPr>
        <p:spPr>
          <a:xfrm>
            <a:off x="4346529" y="2714112"/>
            <a:ext cx="997046" cy="2720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DBDF2964-69A0-4D4F-B3C7-A600D55AF958}"/>
              </a:ext>
            </a:extLst>
          </p:cNvPr>
          <p:cNvCxnSpPr/>
          <p:nvPr/>
        </p:nvCxnSpPr>
        <p:spPr>
          <a:xfrm>
            <a:off x="4305168" y="4724382"/>
            <a:ext cx="997046" cy="2720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582DA835-4B99-41FA-ABCF-95197CD32725}"/>
              </a:ext>
            </a:extLst>
          </p:cNvPr>
          <p:cNvCxnSpPr>
            <a:stCxn id="59" idx="6"/>
          </p:cNvCxnSpPr>
          <p:nvPr/>
        </p:nvCxnSpPr>
        <p:spPr>
          <a:xfrm>
            <a:off x="5776585" y="2216585"/>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66A564C2-458B-4D8C-80B0-6A2323497592}"/>
              </a:ext>
            </a:extLst>
          </p:cNvPr>
          <p:cNvCxnSpPr/>
          <p:nvPr/>
        </p:nvCxnSpPr>
        <p:spPr>
          <a:xfrm>
            <a:off x="5758012" y="3117461"/>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65C27A20-8C73-4F34-B098-1D354FF38FAE}"/>
              </a:ext>
            </a:extLst>
          </p:cNvPr>
          <p:cNvCxnSpPr/>
          <p:nvPr/>
        </p:nvCxnSpPr>
        <p:spPr>
          <a:xfrm>
            <a:off x="5770253" y="4118944"/>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77C306BD-6D5A-41FD-96A3-2612EAEF8D5A}"/>
              </a:ext>
            </a:extLst>
          </p:cNvPr>
          <p:cNvCxnSpPr/>
          <p:nvPr/>
        </p:nvCxnSpPr>
        <p:spPr>
          <a:xfrm flipV="1">
            <a:off x="5769249" y="4673698"/>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A0473B88-508B-4E2D-B831-7233639C879C}"/>
              </a:ext>
            </a:extLst>
          </p:cNvPr>
          <p:cNvCxnSpPr/>
          <p:nvPr/>
        </p:nvCxnSpPr>
        <p:spPr>
          <a:xfrm flipV="1">
            <a:off x="5766454" y="3672128"/>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4F6B28B6-65FA-4CD0-8F82-B78A5572C0EE}"/>
              </a:ext>
            </a:extLst>
          </p:cNvPr>
          <p:cNvCxnSpPr/>
          <p:nvPr/>
        </p:nvCxnSpPr>
        <p:spPr>
          <a:xfrm flipV="1">
            <a:off x="5762364" y="2737417"/>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E4EADAAB-3625-42EF-B4B5-0C2BCF49FB83}"/>
              </a:ext>
            </a:extLst>
          </p:cNvPr>
          <p:cNvCxnSpPr>
            <a:stCxn id="59" idx="5"/>
            <a:endCxn id="62" idx="1"/>
          </p:cNvCxnSpPr>
          <p:nvPr/>
        </p:nvCxnSpPr>
        <p:spPr>
          <a:xfrm>
            <a:off x="5702292" y="2394837"/>
            <a:ext cx="1071335" cy="20432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290ADBB5-D023-4065-ABED-CC022430D532}"/>
              </a:ext>
            </a:extLst>
          </p:cNvPr>
          <p:cNvCxnSpPr>
            <a:endCxn id="63" idx="3"/>
          </p:cNvCxnSpPr>
          <p:nvPr/>
        </p:nvCxnSpPr>
        <p:spPr>
          <a:xfrm flipV="1">
            <a:off x="5716287" y="2899010"/>
            <a:ext cx="1057339" cy="19613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C6540FB3-A170-49A4-A41F-9AB797825DA5}"/>
              </a:ext>
            </a:extLst>
          </p:cNvPr>
          <p:cNvCxnSpPr>
            <a:stCxn id="54" idx="6"/>
          </p:cNvCxnSpPr>
          <p:nvPr/>
        </p:nvCxnSpPr>
        <p:spPr>
          <a:xfrm>
            <a:off x="4346532" y="3668561"/>
            <a:ext cx="947951" cy="349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6F237789-466A-48A4-85C5-ADD1EA7B32FB}"/>
              </a:ext>
            </a:extLst>
          </p:cNvPr>
          <p:cNvCxnSpPr>
            <a:stCxn id="56" idx="5"/>
          </p:cNvCxnSpPr>
          <p:nvPr/>
        </p:nvCxnSpPr>
        <p:spPr>
          <a:xfrm>
            <a:off x="4272237" y="2899010"/>
            <a:ext cx="1159625" cy="19347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41FAA091-9830-4BC5-8A25-5A4093EA8FCC}"/>
              </a:ext>
            </a:extLst>
          </p:cNvPr>
          <p:cNvCxnSpPr/>
          <p:nvPr/>
        </p:nvCxnSpPr>
        <p:spPr>
          <a:xfrm flipV="1">
            <a:off x="3168343" y="2705778"/>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8BC0419B-F8CF-4D5F-BAED-B58099313728}"/>
              </a:ext>
            </a:extLst>
          </p:cNvPr>
          <p:cNvCxnSpPr/>
          <p:nvPr/>
        </p:nvCxnSpPr>
        <p:spPr>
          <a:xfrm flipV="1">
            <a:off x="3168343" y="3641033"/>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4" name="Straight Arrow Connector 83">
            <a:extLst>
              <a:ext uri="{FF2B5EF4-FFF2-40B4-BE49-F238E27FC236}">
                <a16:creationId xmlns:a16="http://schemas.microsoft.com/office/drawing/2014/main" id="{BFA8EEA7-A6AD-4BA8-8FA1-A642109240B4}"/>
              </a:ext>
            </a:extLst>
          </p:cNvPr>
          <p:cNvCxnSpPr/>
          <p:nvPr/>
        </p:nvCxnSpPr>
        <p:spPr>
          <a:xfrm flipV="1">
            <a:off x="3146297" y="4616363"/>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5" name="TextBox 84">
            <a:extLst>
              <a:ext uri="{FF2B5EF4-FFF2-40B4-BE49-F238E27FC236}">
                <a16:creationId xmlns:a16="http://schemas.microsoft.com/office/drawing/2014/main" id="{5F1D1C82-9745-497F-AC63-57A27A1B735B}"/>
              </a:ext>
            </a:extLst>
          </p:cNvPr>
          <p:cNvSpPr txBox="1"/>
          <p:nvPr/>
        </p:nvSpPr>
        <p:spPr>
          <a:xfrm>
            <a:off x="1280868" y="1912219"/>
            <a:ext cx="1933970" cy="461665"/>
          </a:xfrm>
          <a:prstGeom prst="rect">
            <a:avLst/>
          </a:prstGeom>
          <a:noFill/>
        </p:spPr>
        <p:txBody>
          <a:bodyPr wrap="square" rtlCol="0">
            <a:spAutoFit/>
          </a:bodyPr>
          <a:lstStyle/>
          <a:p>
            <a:r>
              <a:rPr lang="en-US" sz="2400" dirty="0"/>
              <a:t>Big Data Input</a:t>
            </a:r>
          </a:p>
        </p:txBody>
      </p:sp>
      <p:sp>
        <p:nvSpPr>
          <p:cNvPr id="86" name="TextBox 85">
            <a:extLst>
              <a:ext uri="{FF2B5EF4-FFF2-40B4-BE49-F238E27FC236}">
                <a16:creationId xmlns:a16="http://schemas.microsoft.com/office/drawing/2014/main" id="{A06AD116-CE95-4EC9-A7FE-D43C7FC02DC5}"/>
              </a:ext>
            </a:extLst>
          </p:cNvPr>
          <p:cNvSpPr txBox="1"/>
          <p:nvPr/>
        </p:nvSpPr>
        <p:spPr>
          <a:xfrm>
            <a:off x="1918635" y="2501811"/>
            <a:ext cx="1349113" cy="369332"/>
          </a:xfrm>
          <a:prstGeom prst="rect">
            <a:avLst/>
          </a:prstGeom>
          <a:noFill/>
        </p:spPr>
        <p:txBody>
          <a:bodyPr wrap="square" rtlCol="0">
            <a:spAutoFit/>
          </a:bodyPr>
          <a:lstStyle/>
          <a:p>
            <a:r>
              <a:rPr lang="en-US" dirty="0"/>
              <a:t>Lable X: 1.0</a:t>
            </a:r>
          </a:p>
        </p:txBody>
      </p:sp>
      <p:sp>
        <p:nvSpPr>
          <p:cNvPr id="87" name="TextBox 86">
            <a:extLst>
              <a:ext uri="{FF2B5EF4-FFF2-40B4-BE49-F238E27FC236}">
                <a16:creationId xmlns:a16="http://schemas.microsoft.com/office/drawing/2014/main" id="{A2175F3C-BBEC-461A-980A-6428BBD45077}"/>
              </a:ext>
            </a:extLst>
          </p:cNvPr>
          <p:cNvSpPr txBox="1"/>
          <p:nvPr/>
        </p:nvSpPr>
        <p:spPr>
          <a:xfrm>
            <a:off x="1925266" y="3450705"/>
            <a:ext cx="1349113" cy="369332"/>
          </a:xfrm>
          <a:prstGeom prst="rect">
            <a:avLst/>
          </a:prstGeom>
          <a:noFill/>
        </p:spPr>
        <p:txBody>
          <a:bodyPr wrap="square" rtlCol="0">
            <a:spAutoFit/>
          </a:bodyPr>
          <a:lstStyle/>
          <a:p>
            <a:r>
              <a:rPr lang="en-US" dirty="0"/>
              <a:t>Lable Y: 0.0</a:t>
            </a:r>
          </a:p>
        </p:txBody>
      </p:sp>
      <p:sp>
        <p:nvSpPr>
          <p:cNvPr id="88" name="TextBox 87">
            <a:extLst>
              <a:ext uri="{FF2B5EF4-FFF2-40B4-BE49-F238E27FC236}">
                <a16:creationId xmlns:a16="http://schemas.microsoft.com/office/drawing/2014/main" id="{5079689F-FEBD-4F26-BFA1-DF03A6E1D988}"/>
              </a:ext>
            </a:extLst>
          </p:cNvPr>
          <p:cNvSpPr txBox="1"/>
          <p:nvPr/>
        </p:nvSpPr>
        <p:spPr>
          <a:xfrm>
            <a:off x="1925265" y="4418894"/>
            <a:ext cx="1349113" cy="369332"/>
          </a:xfrm>
          <a:prstGeom prst="rect">
            <a:avLst/>
          </a:prstGeom>
          <a:noFill/>
        </p:spPr>
        <p:txBody>
          <a:bodyPr wrap="square" rtlCol="0">
            <a:spAutoFit/>
          </a:bodyPr>
          <a:lstStyle/>
          <a:p>
            <a:r>
              <a:rPr lang="en-US" dirty="0"/>
              <a:t>Lable Z: 1.0</a:t>
            </a:r>
          </a:p>
        </p:txBody>
      </p:sp>
      <p:sp>
        <p:nvSpPr>
          <p:cNvPr id="89" name="Right Brace 88">
            <a:extLst>
              <a:ext uri="{FF2B5EF4-FFF2-40B4-BE49-F238E27FC236}">
                <a16:creationId xmlns:a16="http://schemas.microsoft.com/office/drawing/2014/main" id="{046A8A56-FE9E-4F31-9A29-B4084B062BA9}"/>
              </a:ext>
            </a:extLst>
          </p:cNvPr>
          <p:cNvSpPr/>
          <p:nvPr/>
        </p:nvSpPr>
        <p:spPr>
          <a:xfrm rot="5400000">
            <a:off x="5340876" y="3731542"/>
            <a:ext cx="388030" cy="3736109"/>
          </a:xfrm>
          <a:prstGeom prst="rightBrace">
            <a:avLst>
              <a:gd name="adj1" fmla="val 0"/>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0" name="TextBox 89">
            <a:extLst>
              <a:ext uri="{FF2B5EF4-FFF2-40B4-BE49-F238E27FC236}">
                <a16:creationId xmlns:a16="http://schemas.microsoft.com/office/drawing/2014/main" id="{F16D94F6-FEEA-4619-9052-F24B176F6F88}"/>
              </a:ext>
            </a:extLst>
          </p:cNvPr>
          <p:cNvSpPr txBox="1"/>
          <p:nvPr/>
        </p:nvSpPr>
        <p:spPr>
          <a:xfrm>
            <a:off x="5061527" y="5985374"/>
            <a:ext cx="1607750" cy="461665"/>
          </a:xfrm>
          <a:prstGeom prst="rect">
            <a:avLst/>
          </a:prstGeom>
          <a:noFill/>
        </p:spPr>
        <p:txBody>
          <a:bodyPr wrap="square" rtlCol="0">
            <a:spAutoFit/>
          </a:bodyPr>
          <a:lstStyle/>
          <a:p>
            <a:r>
              <a:rPr lang="en-US" sz="2400" dirty="0"/>
              <a:t>Model</a:t>
            </a:r>
          </a:p>
        </p:txBody>
      </p:sp>
    </p:spTree>
    <p:extLst>
      <p:ext uri="{BB962C8B-B14F-4D97-AF65-F5344CB8AC3E}">
        <p14:creationId xmlns:p14="http://schemas.microsoft.com/office/powerpoint/2010/main" val="27169283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1A1FA-D7A9-4074-8301-3C056E226FA9}"/>
              </a:ext>
            </a:extLst>
          </p:cNvPr>
          <p:cNvSpPr>
            <a:spLocks noGrp="1"/>
          </p:cNvSpPr>
          <p:nvPr>
            <p:ph type="title"/>
          </p:nvPr>
        </p:nvSpPr>
        <p:spPr/>
        <p:txBody>
          <a:bodyPr/>
          <a:lstStyle/>
          <a:p>
            <a:r>
              <a:rPr lang="en-US" dirty="0"/>
              <a:t>	How Analytics Works: Training</a:t>
            </a:r>
          </a:p>
        </p:txBody>
      </p:sp>
      <p:sp>
        <p:nvSpPr>
          <p:cNvPr id="6" name="Oval 5">
            <a:extLst>
              <a:ext uri="{FF2B5EF4-FFF2-40B4-BE49-F238E27FC236}">
                <a16:creationId xmlns:a16="http://schemas.microsoft.com/office/drawing/2014/main" id="{41C2ECD6-9D66-40F1-8AE2-F78B07443548}"/>
              </a:ext>
            </a:extLst>
          </p:cNvPr>
          <p:cNvSpPr/>
          <p:nvPr/>
        </p:nvSpPr>
        <p:spPr>
          <a:xfrm>
            <a:off x="3839227" y="341647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239D5233-19EE-49B6-849D-103A667FA458}"/>
              </a:ext>
            </a:extLst>
          </p:cNvPr>
          <p:cNvSpPr/>
          <p:nvPr/>
        </p:nvSpPr>
        <p:spPr>
          <a:xfrm>
            <a:off x="3839226" y="436427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C3D98E4E-437F-4E57-BFA4-A5EF17E98910}"/>
              </a:ext>
            </a:extLst>
          </p:cNvPr>
          <p:cNvSpPr/>
          <p:nvPr/>
        </p:nvSpPr>
        <p:spPr>
          <a:xfrm>
            <a:off x="3839225" y="2468671"/>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8E16C2F-FDAC-491A-9190-7D4E5688C77B}"/>
              </a:ext>
            </a:extLst>
          </p:cNvPr>
          <p:cNvSpPr/>
          <p:nvPr/>
        </p:nvSpPr>
        <p:spPr>
          <a:xfrm>
            <a:off x="5269282" y="2912301"/>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FC05C0FA-2032-46A3-A899-8A8E8924C8F2}"/>
              </a:ext>
            </a:extLst>
          </p:cNvPr>
          <p:cNvSpPr/>
          <p:nvPr/>
        </p:nvSpPr>
        <p:spPr>
          <a:xfrm>
            <a:off x="5269280" y="386010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16CA232C-9992-414E-927A-5AB658DEB6BC}"/>
              </a:ext>
            </a:extLst>
          </p:cNvPr>
          <p:cNvSpPr/>
          <p:nvPr/>
        </p:nvSpPr>
        <p:spPr>
          <a:xfrm>
            <a:off x="5269280" y="1964498"/>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FE9178B6-07B2-4EC7-BCDD-497B8BF1E6C3}"/>
              </a:ext>
            </a:extLst>
          </p:cNvPr>
          <p:cNvSpPr/>
          <p:nvPr/>
        </p:nvSpPr>
        <p:spPr>
          <a:xfrm>
            <a:off x="5269280" y="480790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C4212EE-DD0B-477E-93FB-F2AD066C0F63}"/>
              </a:ext>
            </a:extLst>
          </p:cNvPr>
          <p:cNvSpPr/>
          <p:nvPr/>
        </p:nvSpPr>
        <p:spPr>
          <a:xfrm>
            <a:off x="6699335" y="341647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562BC6E-4636-4870-9A9F-FD3EA33814FE}"/>
              </a:ext>
            </a:extLst>
          </p:cNvPr>
          <p:cNvSpPr/>
          <p:nvPr/>
        </p:nvSpPr>
        <p:spPr>
          <a:xfrm>
            <a:off x="6699334" y="436427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9A0F1889-0CA6-4056-B493-680A8B146985}"/>
              </a:ext>
            </a:extLst>
          </p:cNvPr>
          <p:cNvSpPr/>
          <p:nvPr/>
        </p:nvSpPr>
        <p:spPr>
          <a:xfrm>
            <a:off x="6699333" y="2468671"/>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Arrow Connector 16">
            <a:extLst>
              <a:ext uri="{FF2B5EF4-FFF2-40B4-BE49-F238E27FC236}">
                <a16:creationId xmlns:a16="http://schemas.microsoft.com/office/drawing/2014/main" id="{67C0490E-A916-4F2E-A447-B9B420A670B5}"/>
              </a:ext>
            </a:extLst>
          </p:cNvPr>
          <p:cNvCxnSpPr/>
          <p:nvPr/>
        </p:nvCxnSpPr>
        <p:spPr>
          <a:xfrm flipV="1">
            <a:off x="4309383" y="2305710"/>
            <a:ext cx="997043" cy="3259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4DF65CDF-0B56-4E82-93C4-19D0C15ED56C}"/>
              </a:ext>
            </a:extLst>
          </p:cNvPr>
          <p:cNvCxnSpPr/>
          <p:nvPr/>
        </p:nvCxnSpPr>
        <p:spPr>
          <a:xfrm flipV="1">
            <a:off x="4323382" y="3265794"/>
            <a:ext cx="997043" cy="3259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5D9291ED-AF8B-40CD-83CA-449E3541D0FC}"/>
              </a:ext>
            </a:extLst>
          </p:cNvPr>
          <p:cNvCxnSpPr>
            <a:stCxn id="7" idx="6"/>
          </p:cNvCxnSpPr>
          <p:nvPr/>
        </p:nvCxnSpPr>
        <p:spPr>
          <a:xfrm flipV="1">
            <a:off x="4346531" y="4226862"/>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6D77A0BA-9A5E-45F2-A7C5-86B9ABEFB68E}"/>
              </a:ext>
            </a:extLst>
          </p:cNvPr>
          <p:cNvCxnSpPr>
            <a:stCxn id="6" idx="5"/>
            <a:endCxn id="12" idx="1"/>
          </p:cNvCxnSpPr>
          <p:nvPr/>
        </p:nvCxnSpPr>
        <p:spPr>
          <a:xfrm>
            <a:off x="4272239" y="3846813"/>
            <a:ext cx="1071334" cy="10349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64915836-E333-4CCA-B011-8C69266BB8B8}"/>
              </a:ext>
            </a:extLst>
          </p:cNvPr>
          <p:cNvCxnSpPr>
            <a:stCxn id="7" idx="7"/>
            <a:endCxn id="11" idx="3"/>
          </p:cNvCxnSpPr>
          <p:nvPr/>
        </p:nvCxnSpPr>
        <p:spPr>
          <a:xfrm flipV="1">
            <a:off x="4272238" y="2394837"/>
            <a:ext cx="1071335" cy="20432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D57B4A39-AE9E-4554-B3C6-4D0564C92782}"/>
              </a:ext>
            </a:extLst>
          </p:cNvPr>
          <p:cNvCxnSpPr>
            <a:stCxn id="8" idx="5"/>
          </p:cNvCxnSpPr>
          <p:nvPr/>
        </p:nvCxnSpPr>
        <p:spPr>
          <a:xfrm>
            <a:off x="4272237" y="2899010"/>
            <a:ext cx="1085333" cy="9914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7D5BCB66-DBB8-4C6D-9A94-6D3079BE3F0D}"/>
              </a:ext>
            </a:extLst>
          </p:cNvPr>
          <p:cNvCxnSpPr>
            <a:endCxn id="9" idx="1"/>
          </p:cNvCxnSpPr>
          <p:nvPr/>
        </p:nvCxnSpPr>
        <p:spPr>
          <a:xfrm>
            <a:off x="4346529" y="2714112"/>
            <a:ext cx="997046" cy="2720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AEF03AA3-76C2-4C9A-9AC8-062D75548655}"/>
              </a:ext>
            </a:extLst>
          </p:cNvPr>
          <p:cNvCxnSpPr/>
          <p:nvPr/>
        </p:nvCxnSpPr>
        <p:spPr>
          <a:xfrm>
            <a:off x="4305168" y="4724382"/>
            <a:ext cx="997046" cy="2720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C248EA7B-7847-4B83-90EB-6401C601C5E2}"/>
              </a:ext>
            </a:extLst>
          </p:cNvPr>
          <p:cNvCxnSpPr>
            <a:stCxn id="11" idx="6"/>
          </p:cNvCxnSpPr>
          <p:nvPr/>
        </p:nvCxnSpPr>
        <p:spPr>
          <a:xfrm>
            <a:off x="5776585" y="2216585"/>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11C29234-A733-4FE0-B9D1-43173D91E3EC}"/>
              </a:ext>
            </a:extLst>
          </p:cNvPr>
          <p:cNvCxnSpPr/>
          <p:nvPr/>
        </p:nvCxnSpPr>
        <p:spPr>
          <a:xfrm>
            <a:off x="5758012" y="3117461"/>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19376EBA-CD71-4184-AD8E-87458DFC2071}"/>
              </a:ext>
            </a:extLst>
          </p:cNvPr>
          <p:cNvCxnSpPr/>
          <p:nvPr/>
        </p:nvCxnSpPr>
        <p:spPr>
          <a:xfrm>
            <a:off x="5770253" y="4118944"/>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CF25459E-2340-477A-B2DF-2BC7B41D405E}"/>
              </a:ext>
            </a:extLst>
          </p:cNvPr>
          <p:cNvCxnSpPr/>
          <p:nvPr/>
        </p:nvCxnSpPr>
        <p:spPr>
          <a:xfrm flipV="1">
            <a:off x="5769249" y="4673698"/>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E3F77052-3A6D-4D8C-843A-D3F7C30E8234}"/>
              </a:ext>
            </a:extLst>
          </p:cNvPr>
          <p:cNvCxnSpPr/>
          <p:nvPr/>
        </p:nvCxnSpPr>
        <p:spPr>
          <a:xfrm flipV="1">
            <a:off x="5766454" y="3672128"/>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7F1E43E1-7695-48A7-ABAA-DCF5F6BCFBFF}"/>
              </a:ext>
            </a:extLst>
          </p:cNvPr>
          <p:cNvCxnSpPr/>
          <p:nvPr/>
        </p:nvCxnSpPr>
        <p:spPr>
          <a:xfrm flipV="1">
            <a:off x="5762364" y="2737417"/>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396487AE-83F0-4B22-BFBC-9A74E9C35CAE}"/>
              </a:ext>
            </a:extLst>
          </p:cNvPr>
          <p:cNvCxnSpPr>
            <a:stCxn id="11" idx="5"/>
            <a:endCxn id="14" idx="1"/>
          </p:cNvCxnSpPr>
          <p:nvPr/>
        </p:nvCxnSpPr>
        <p:spPr>
          <a:xfrm>
            <a:off x="5702292" y="2394837"/>
            <a:ext cx="1071335" cy="20432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C037EF51-B929-4E22-AE3E-F66CF324E675}"/>
              </a:ext>
            </a:extLst>
          </p:cNvPr>
          <p:cNvCxnSpPr>
            <a:endCxn id="15" idx="3"/>
          </p:cNvCxnSpPr>
          <p:nvPr/>
        </p:nvCxnSpPr>
        <p:spPr>
          <a:xfrm flipV="1">
            <a:off x="5716287" y="2899010"/>
            <a:ext cx="1057339" cy="19613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171B8B73-53F9-42E5-BFE7-4E241E154BEA}"/>
              </a:ext>
            </a:extLst>
          </p:cNvPr>
          <p:cNvCxnSpPr>
            <a:stCxn id="6" idx="6"/>
          </p:cNvCxnSpPr>
          <p:nvPr/>
        </p:nvCxnSpPr>
        <p:spPr>
          <a:xfrm>
            <a:off x="4346532" y="3668561"/>
            <a:ext cx="947951" cy="349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6C5C6253-29AA-4FA6-8AAC-D6C900B002C4}"/>
              </a:ext>
            </a:extLst>
          </p:cNvPr>
          <p:cNvCxnSpPr>
            <a:stCxn id="8" idx="5"/>
          </p:cNvCxnSpPr>
          <p:nvPr/>
        </p:nvCxnSpPr>
        <p:spPr>
          <a:xfrm>
            <a:off x="4272237" y="2899010"/>
            <a:ext cx="1159625" cy="19347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3618978C-7414-4E4F-B699-C1E346ADE7D9}"/>
              </a:ext>
            </a:extLst>
          </p:cNvPr>
          <p:cNvCxnSpPr/>
          <p:nvPr/>
        </p:nvCxnSpPr>
        <p:spPr>
          <a:xfrm flipV="1">
            <a:off x="3168343" y="2705778"/>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49D998F5-2F55-4AAB-BAB7-0AE6B994760C}"/>
              </a:ext>
            </a:extLst>
          </p:cNvPr>
          <p:cNvCxnSpPr/>
          <p:nvPr/>
        </p:nvCxnSpPr>
        <p:spPr>
          <a:xfrm flipV="1">
            <a:off x="3168343" y="3641033"/>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70A2D64D-BCA0-4FC8-8E7B-96C78459C761}"/>
              </a:ext>
            </a:extLst>
          </p:cNvPr>
          <p:cNvCxnSpPr/>
          <p:nvPr/>
        </p:nvCxnSpPr>
        <p:spPr>
          <a:xfrm flipV="1">
            <a:off x="3146297" y="4616363"/>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D0615DBE-B9B2-4198-9983-8DE2BF508B82}"/>
              </a:ext>
            </a:extLst>
          </p:cNvPr>
          <p:cNvSpPr txBox="1"/>
          <p:nvPr/>
        </p:nvSpPr>
        <p:spPr>
          <a:xfrm>
            <a:off x="6996631" y="1470233"/>
            <a:ext cx="1933970" cy="830997"/>
          </a:xfrm>
          <a:prstGeom prst="rect">
            <a:avLst/>
          </a:prstGeom>
          <a:noFill/>
        </p:spPr>
        <p:txBody>
          <a:bodyPr wrap="square" rtlCol="0">
            <a:spAutoFit/>
          </a:bodyPr>
          <a:lstStyle/>
          <a:p>
            <a:r>
              <a:rPr lang="en-US" sz="2400" dirty="0"/>
              <a:t>Output – is a </a:t>
            </a:r>
            <a:r>
              <a:rPr lang="en-US" sz="2400" i="1" dirty="0"/>
              <a:t>desired </a:t>
            </a:r>
            <a:r>
              <a:rPr lang="en-US" sz="2400" dirty="0"/>
              <a:t>state</a:t>
            </a:r>
          </a:p>
        </p:txBody>
      </p:sp>
      <p:sp>
        <p:nvSpPr>
          <p:cNvPr id="45" name="TextBox 44">
            <a:extLst>
              <a:ext uri="{FF2B5EF4-FFF2-40B4-BE49-F238E27FC236}">
                <a16:creationId xmlns:a16="http://schemas.microsoft.com/office/drawing/2014/main" id="{3624CE6A-0089-4C75-975A-ED673D930952}"/>
              </a:ext>
            </a:extLst>
          </p:cNvPr>
          <p:cNvSpPr txBox="1"/>
          <p:nvPr/>
        </p:nvSpPr>
        <p:spPr>
          <a:xfrm>
            <a:off x="1918635" y="2501811"/>
            <a:ext cx="1349113" cy="369332"/>
          </a:xfrm>
          <a:prstGeom prst="rect">
            <a:avLst/>
          </a:prstGeom>
          <a:noFill/>
        </p:spPr>
        <p:txBody>
          <a:bodyPr wrap="square" rtlCol="0">
            <a:spAutoFit/>
          </a:bodyPr>
          <a:lstStyle/>
          <a:p>
            <a:r>
              <a:rPr lang="en-US" dirty="0"/>
              <a:t>Lable X: 1.0</a:t>
            </a:r>
          </a:p>
        </p:txBody>
      </p:sp>
      <p:sp>
        <p:nvSpPr>
          <p:cNvPr id="47" name="TextBox 46">
            <a:extLst>
              <a:ext uri="{FF2B5EF4-FFF2-40B4-BE49-F238E27FC236}">
                <a16:creationId xmlns:a16="http://schemas.microsoft.com/office/drawing/2014/main" id="{845FF4FE-785F-48F5-82EF-B1773894BEFD}"/>
              </a:ext>
            </a:extLst>
          </p:cNvPr>
          <p:cNvSpPr txBox="1"/>
          <p:nvPr/>
        </p:nvSpPr>
        <p:spPr>
          <a:xfrm>
            <a:off x="1925266" y="3450705"/>
            <a:ext cx="1349113" cy="369332"/>
          </a:xfrm>
          <a:prstGeom prst="rect">
            <a:avLst/>
          </a:prstGeom>
          <a:noFill/>
        </p:spPr>
        <p:txBody>
          <a:bodyPr wrap="square" rtlCol="0">
            <a:spAutoFit/>
          </a:bodyPr>
          <a:lstStyle/>
          <a:p>
            <a:r>
              <a:rPr lang="en-US" dirty="0"/>
              <a:t>Lable Y: 0.0</a:t>
            </a:r>
          </a:p>
        </p:txBody>
      </p:sp>
      <p:sp>
        <p:nvSpPr>
          <p:cNvPr id="50" name="TextBox 49">
            <a:extLst>
              <a:ext uri="{FF2B5EF4-FFF2-40B4-BE49-F238E27FC236}">
                <a16:creationId xmlns:a16="http://schemas.microsoft.com/office/drawing/2014/main" id="{1091E327-B2E5-46ED-B56E-E90B278CD695}"/>
              </a:ext>
            </a:extLst>
          </p:cNvPr>
          <p:cNvSpPr txBox="1"/>
          <p:nvPr/>
        </p:nvSpPr>
        <p:spPr>
          <a:xfrm>
            <a:off x="1925265" y="4418894"/>
            <a:ext cx="1349113" cy="369332"/>
          </a:xfrm>
          <a:prstGeom prst="rect">
            <a:avLst/>
          </a:prstGeom>
          <a:noFill/>
        </p:spPr>
        <p:txBody>
          <a:bodyPr wrap="square" rtlCol="0">
            <a:spAutoFit/>
          </a:bodyPr>
          <a:lstStyle/>
          <a:p>
            <a:r>
              <a:rPr lang="en-US" dirty="0"/>
              <a:t>Lable Z: 1.0</a:t>
            </a:r>
          </a:p>
        </p:txBody>
      </p:sp>
      <p:cxnSp>
        <p:nvCxnSpPr>
          <p:cNvPr id="51" name="Straight Arrow Connector 50">
            <a:extLst>
              <a:ext uri="{FF2B5EF4-FFF2-40B4-BE49-F238E27FC236}">
                <a16:creationId xmlns:a16="http://schemas.microsoft.com/office/drawing/2014/main" id="{CA834706-7B05-4907-B16D-064CE36F9BB9}"/>
              </a:ext>
            </a:extLst>
          </p:cNvPr>
          <p:cNvCxnSpPr/>
          <p:nvPr/>
        </p:nvCxnSpPr>
        <p:spPr>
          <a:xfrm flipV="1">
            <a:off x="7206638" y="2686477"/>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AA814729-FF86-4FC5-8C32-825572383142}"/>
              </a:ext>
            </a:extLst>
          </p:cNvPr>
          <p:cNvCxnSpPr/>
          <p:nvPr/>
        </p:nvCxnSpPr>
        <p:spPr>
          <a:xfrm flipV="1">
            <a:off x="7212843" y="3635371"/>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F1F891A9-1EE7-4744-BDF8-6FEB854B11C0}"/>
              </a:ext>
            </a:extLst>
          </p:cNvPr>
          <p:cNvCxnSpPr/>
          <p:nvPr/>
        </p:nvCxnSpPr>
        <p:spPr>
          <a:xfrm flipV="1">
            <a:off x="7206638" y="4580929"/>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90A11B0F-FA79-486F-8AB4-8A8501B3FF9A}"/>
              </a:ext>
            </a:extLst>
          </p:cNvPr>
          <p:cNvSpPr/>
          <p:nvPr/>
        </p:nvSpPr>
        <p:spPr>
          <a:xfrm>
            <a:off x="7963616" y="2478363"/>
            <a:ext cx="1276311" cy="369332"/>
          </a:xfrm>
          <a:prstGeom prst="rect">
            <a:avLst/>
          </a:prstGeom>
        </p:spPr>
        <p:txBody>
          <a:bodyPr wrap="none">
            <a:spAutoFit/>
          </a:bodyPr>
          <a:lstStyle/>
          <a:p>
            <a:r>
              <a:rPr lang="en-US" dirty="0"/>
              <a:t>Lable A: 1.0</a:t>
            </a:r>
          </a:p>
        </p:txBody>
      </p:sp>
      <p:sp>
        <p:nvSpPr>
          <p:cNvPr id="5" name="Rectangle 4">
            <a:extLst>
              <a:ext uri="{FF2B5EF4-FFF2-40B4-BE49-F238E27FC236}">
                <a16:creationId xmlns:a16="http://schemas.microsoft.com/office/drawing/2014/main" id="{483C68EE-1DB4-48DB-8533-3B1711A3DD09}"/>
              </a:ext>
            </a:extLst>
          </p:cNvPr>
          <p:cNvSpPr/>
          <p:nvPr/>
        </p:nvSpPr>
        <p:spPr>
          <a:xfrm>
            <a:off x="7963616" y="3450704"/>
            <a:ext cx="1268296" cy="369332"/>
          </a:xfrm>
          <a:prstGeom prst="rect">
            <a:avLst/>
          </a:prstGeom>
        </p:spPr>
        <p:txBody>
          <a:bodyPr wrap="none">
            <a:spAutoFit/>
          </a:bodyPr>
          <a:lstStyle/>
          <a:p>
            <a:r>
              <a:rPr lang="en-US" dirty="0"/>
              <a:t>Lable B: 0.0</a:t>
            </a:r>
          </a:p>
        </p:txBody>
      </p:sp>
      <p:sp>
        <p:nvSpPr>
          <p:cNvPr id="16" name="Rectangle 15">
            <a:extLst>
              <a:ext uri="{FF2B5EF4-FFF2-40B4-BE49-F238E27FC236}">
                <a16:creationId xmlns:a16="http://schemas.microsoft.com/office/drawing/2014/main" id="{83B01DFF-C05A-4A84-81F3-271B05DE8E25}"/>
              </a:ext>
            </a:extLst>
          </p:cNvPr>
          <p:cNvSpPr/>
          <p:nvPr/>
        </p:nvSpPr>
        <p:spPr>
          <a:xfrm>
            <a:off x="7976440" y="4396263"/>
            <a:ext cx="1266693" cy="369332"/>
          </a:xfrm>
          <a:prstGeom prst="rect">
            <a:avLst/>
          </a:prstGeom>
        </p:spPr>
        <p:txBody>
          <a:bodyPr wrap="none">
            <a:spAutoFit/>
          </a:bodyPr>
          <a:lstStyle/>
          <a:p>
            <a:r>
              <a:rPr lang="en-US" dirty="0"/>
              <a:t>Lable C: 0.0</a:t>
            </a:r>
          </a:p>
        </p:txBody>
      </p:sp>
      <p:sp>
        <p:nvSpPr>
          <p:cNvPr id="54" name="TextBox 53">
            <a:extLst>
              <a:ext uri="{FF2B5EF4-FFF2-40B4-BE49-F238E27FC236}">
                <a16:creationId xmlns:a16="http://schemas.microsoft.com/office/drawing/2014/main" id="{D706464F-0839-4E2C-913B-31E80DB56173}"/>
              </a:ext>
            </a:extLst>
          </p:cNvPr>
          <p:cNvSpPr txBox="1"/>
          <p:nvPr/>
        </p:nvSpPr>
        <p:spPr>
          <a:xfrm>
            <a:off x="1280868" y="1912219"/>
            <a:ext cx="1933970" cy="461665"/>
          </a:xfrm>
          <a:prstGeom prst="rect">
            <a:avLst/>
          </a:prstGeom>
          <a:noFill/>
        </p:spPr>
        <p:txBody>
          <a:bodyPr wrap="square" rtlCol="0">
            <a:spAutoFit/>
          </a:bodyPr>
          <a:lstStyle/>
          <a:p>
            <a:r>
              <a:rPr lang="en-US" sz="2400" dirty="0"/>
              <a:t>Big Data Input</a:t>
            </a:r>
          </a:p>
        </p:txBody>
      </p:sp>
      <p:sp>
        <p:nvSpPr>
          <p:cNvPr id="55" name="Right Brace 54">
            <a:extLst>
              <a:ext uri="{FF2B5EF4-FFF2-40B4-BE49-F238E27FC236}">
                <a16:creationId xmlns:a16="http://schemas.microsoft.com/office/drawing/2014/main" id="{6079B3BC-57F9-4F24-AD54-D77F8F7B9A6E}"/>
              </a:ext>
            </a:extLst>
          </p:cNvPr>
          <p:cNvSpPr/>
          <p:nvPr/>
        </p:nvSpPr>
        <p:spPr>
          <a:xfrm rot="5400000">
            <a:off x="5340876" y="3731542"/>
            <a:ext cx="388030" cy="3736109"/>
          </a:xfrm>
          <a:prstGeom prst="rightBrace">
            <a:avLst>
              <a:gd name="adj1" fmla="val 0"/>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6" name="TextBox 55">
            <a:extLst>
              <a:ext uri="{FF2B5EF4-FFF2-40B4-BE49-F238E27FC236}">
                <a16:creationId xmlns:a16="http://schemas.microsoft.com/office/drawing/2014/main" id="{462AC76B-FB63-4CB5-A894-1BEAAD63603E}"/>
              </a:ext>
            </a:extLst>
          </p:cNvPr>
          <p:cNvSpPr txBox="1"/>
          <p:nvPr/>
        </p:nvSpPr>
        <p:spPr>
          <a:xfrm>
            <a:off x="5061527" y="5985374"/>
            <a:ext cx="1607750" cy="461665"/>
          </a:xfrm>
          <a:prstGeom prst="rect">
            <a:avLst/>
          </a:prstGeom>
          <a:noFill/>
        </p:spPr>
        <p:txBody>
          <a:bodyPr wrap="square" rtlCol="0">
            <a:spAutoFit/>
          </a:bodyPr>
          <a:lstStyle/>
          <a:p>
            <a:r>
              <a:rPr lang="en-US" sz="2400" dirty="0"/>
              <a:t>Model</a:t>
            </a:r>
          </a:p>
        </p:txBody>
      </p:sp>
    </p:spTree>
    <p:extLst>
      <p:ext uri="{BB962C8B-B14F-4D97-AF65-F5344CB8AC3E}">
        <p14:creationId xmlns:p14="http://schemas.microsoft.com/office/powerpoint/2010/main" val="20518609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1A1FA-D7A9-4074-8301-3C056E226FA9}"/>
              </a:ext>
            </a:extLst>
          </p:cNvPr>
          <p:cNvSpPr>
            <a:spLocks noGrp="1"/>
          </p:cNvSpPr>
          <p:nvPr>
            <p:ph type="title"/>
          </p:nvPr>
        </p:nvSpPr>
        <p:spPr/>
        <p:txBody>
          <a:bodyPr/>
          <a:lstStyle/>
          <a:p>
            <a:r>
              <a:rPr lang="en-US" dirty="0"/>
              <a:t>	How Analytics Works: Training</a:t>
            </a:r>
          </a:p>
        </p:txBody>
      </p:sp>
      <p:sp>
        <p:nvSpPr>
          <p:cNvPr id="6" name="Oval 5">
            <a:extLst>
              <a:ext uri="{FF2B5EF4-FFF2-40B4-BE49-F238E27FC236}">
                <a16:creationId xmlns:a16="http://schemas.microsoft.com/office/drawing/2014/main" id="{41C2ECD6-9D66-40F1-8AE2-F78B07443548}"/>
              </a:ext>
            </a:extLst>
          </p:cNvPr>
          <p:cNvSpPr/>
          <p:nvPr/>
        </p:nvSpPr>
        <p:spPr>
          <a:xfrm>
            <a:off x="3839227" y="341647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75000"/>
                  </a:schemeClr>
                </a:solidFill>
              </a:rPr>
              <a:t>0</a:t>
            </a:r>
          </a:p>
        </p:txBody>
      </p:sp>
      <p:sp>
        <p:nvSpPr>
          <p:cNvPr id="7" name="Oval 6">
            <a:extLst>
              <a:ext uri="{FF2B5EF4-FFF2-40B4-BE49-F238E27FC236}">
                <a16:creationId xmlns:a16="http://schemas.microsoft.com/office/drawing/2014/main" id="{239D5233-19EE-49B6-849D-103A667FA458}"/>
              </a:ext>
            </a:extLst>
          </p:cNvPr>
          <p:cNvSpPr/>
          <p:nvPr/>
        </p:nvSpPr>
        <p:spPr>
          <a:xfrm>
            <a:off x="3839226" y="436427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75000"/>
                  </a:schemeClr>
                </a:solidFill>
              </a:rPr>
              <a:t>1</a:t>
            </a:r>
          </a:p>
        </p:txBody>
      </p:sp>
      <p:sp>
        <p:nvSpPr>
          <p:cNvPr id="8" name="Oval 7">
            <a:extLst>
              <a:ext uri="{FF2B5EF4-FFF2-40B4-BE49-F238E27FC236}">
                <a16:creationId xmlns:a16="http://schemas.microsoft.com/office/drawing/2014/main" id="{C3D98E4E-437F-4E57-BFA4-A5EF17E98910}"/>
              </a:ext>
            </a:extLst>
          </p:cNvPr>
          <p:cNvSpPr/>
          <p:nvPr/>
        </p:nvSpPr>
        <p:spPr>
          <a:xfrm>
            <a:off x="3839225" y="2468671"/>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75000"/>
                  </a:schemeClr>
                </a:solidFill>
              </a:rPr>
              <a:t>1</a:t>
            </a:r>
          </a:p>
        </p:txBody>
      </p:sp>
      <p:sp>
        <p:nvSpPr>
          <p:cNvPr id="9" name="Oval 8">
            <a:extLst>
              <a:ext uri="{FF2B5EF4-FFF2-40B4-BE49-F238E27FC236}">
                <a16:creationId xmlns:a16="http://schemas.microsoft.com/office/drawing/2014/main" id="{68E16C2F-FDAC-491A-9190-7D4E5688C77B}"/>
              </a:ext>
            </a:extLst>
          </p:cNvPr>
          <p:cNvSpPr/>
          <p:nvPr/>
        </p:nvSpPr>
        <p:spPr>
          <a:xfrm>
            <a:off x="5259149" y="2904819"/>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accent5">
                    <a:lumMod val="75000"/>
                  </a:schemeClr>
                </a:solidFill>
              </a:rPr>
              <a:t>0.5</a:t>
            </a:r>
            <a:endParaRPr lang="en-US" dirty="0">
              <a:solidFill>
                <a:schemeClr val="accent5">
                  <a:lumMod val="75000"/>
                </a:schemeClr>
              </a:solidFill>
            </a:endParaRPr>
          </a:p>
        </p:txBody>
      </p:sp>
      <p:sp>
        <p:nvSpPr>
          <p:cNvPr id="10" name="Oval 9">
            <a:extLst>
              <a:ext uri="{FF2B5EF4-FFF2-40B4-BE49-F238E27FC236}">
                <a16:creationId xmlns:a16="http://schemas.microsoft.com/office/drawing/2014/main" id="{FC05C0FA-2032-46A3-A899-8A8E8924C8F2}"/>
              </a:ext>
            </a:extLst>
          </p:cNvPr>
          <p:cNvSpPr/>
          <p:nvPr/>
        </p:nvSpPr>
        <p:spPr>
          <a:xfrm>
            <a:off x="5269280" y="386010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75000"/>
                  </a:schemeClr>
                </a:solidFill>
              </a:rPr>
              <a:t>0</a:t>
            </a:r>
          </a:p>
        </p:txBody>
      </p:sp>
      <p:sp>
        <p:nvSpPr>
          <p:cNvPr id="11" name="Oval 10">
            <a:extLst>
              <a:ext uri="{FF2B5EF4-FFF2-40B4-BE49-F238E27FC236}">
                <a16:creationId xmlns:a16="http://schemas.microsoft.com/office/drawing/2014/main" id="{16CA232C-9992-414E-927A-5AB658DEB6BC}"/>
              </a:ext>
            </a:extLst>
          </p:cNvPr>
          <p:cNvSpPr/>
          <p:nvPr/>
        </p:nvSpPr>
        <p:spPr>
          <a:xfrm>
            <a:off x="5274813" y="1954790"/>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75000"/>
                  </a:schemeClr>
                </a:solidFill>
              </a:rPr>
              <a:t>1</a:t>
            </a:r>
          </a:p>
        </p:txBody>
      </p:sp>
      <p:sp>
        <p:nvSpPr>
          <p:cNvPr id="12" name="Oval 11">
            <a:extLst>
              <a:ext uri="{FF2B5EF4-FFF2-40B4-BE49-F238E27FC236}">
                <a16:creationId xmlns:a16="http://schemas.microsoft.com/office/drawing/2014/main" id="{FE9178B6-07B2-4EC7-BCDD-497B8BF1E6C3}"/>
              </a:ext>
            </a:extLst>
          </p:cNvPr>
          <p:cNvSpPr/>
          <p:nvPr/>
        </p:nvSpPr>
        <p:spPr>
          <a:xfrm>
            <a:off x="5269280" y="480790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75000"/>
                  </a:schemeClr>
                </a:solidFill>
              </a:rPr>
              <a:t>1</a:t>
            </a:r>
          </a:p>
        </p:txBody>
      </p:sp>
      <p:sp>
        <p:nvSpPr>
          <p:cNvPr id="13" name="Oval 12">
            <a:extLst>
              <a:ext uri="{FF2B5EF4-FFF2-40B4-BE49-F238E27FC236}">
                <a16:creationId xmlns:a16="http://schemas.microsoft.com/office/drawing/2014/main" id="{3C4212EE-DD0B-477E-93FB-F2AD066C0F63}"/>
              </a:ext>
            </a:extLst>
          </p:cNvPr>
          <p:cNvSpPr/>
          <p:nvPr/>
        </p:nvSpPr>
        <p:spPr>
          <a:xfrm>
            <a:off x="6699335" y="341647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75000"/>
                  </a:schemeClr>
                </a:solidFill>
              </a:rPr>
              <a:t>0</a:t>
            </a:r>
          </a:p>
        </p:txBody>
      </p:sp>
      <p:sp>
        <p:nvSpPr>
          <p:cNvPr id="14" name="Oval 13">
            <a:extLst>
              <a:ext uri="{FF2B5EF4-FFF2-40B4-BE49-F238E27FC236}">
                <a16:creationId xmlns:a16="http://schemas.microsoft.com/office/drawing/2014/main" id="{C562BC6E-4636-4870-9A9F-FD3EA33814FE}"/>
              </a:ext>
            </a:extLst>
          </p:cNvPr>
          <p:cNvSpPr/>
          <p:nvPr/>
        </p:nvSpPr>
        <p:spPr>
          <a:xfrm>
            <a:off x="6699334" y="436427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accent5">
                    <a:lumMod val="75000"/>
                  </a:schemeClr>
                </a:solidFill>
              </a:rPr>
              <a:t>0.5</a:t>
            </a:r>
            <a:endParaRPr lang="en-US" sz="1100" dirty="0">
              <a:solidFill>
                <a:schemeClr val="accent5">
                  <a:lumMod val="75000"/>
                </a:schemeClr>
              </a:solidFill>
            </a:endParaRPr>
          </a:p>
        </p:txBody>
      </p:sp>
      <p:sp>
        <p:nvSpPr>
          <p:cNvPr id="15" name="Oval 14">
            <a:extLst>
              <a:ext uri="{FF2B5EF4-FFF2-40B4-BE49-F238E27FC236}">
                <a16:creationId xmlns:a16="http://schemas.microsoft.com/office/drawing/2014/main" id="{9A0F1889-0CA6-4056-B493-680A8B146985}"/>
              </a:ext>
            </a:extLst>
          </p:cNvPr>
          <p:cNvSpPr/>
          <p:nvPr/>
        </p:nvSpPr>
        <p:spPr>
          <a:xfrm>
            <a:off x="6699333" y="2468671"/>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75000"/>
                  </a:schemeClr>
                </a:solidFill>
              </a:rPr>
              <a:t>1</a:t>
            </a:r>
          </a:p>
        </p:txBody>
      </p:sp>
      <p:cxnSp>
        <p:nvCxnSpPr>
          <p:cNvPr id="17" name="Straight Arrow Connector 16">
            <a:extLst>
              <a:ext uri="{FF2B5EF4-FFF2-40B4-BE49-F238E27FC236}">
                <a16:creationId xmlns:a16="http://schemas.microsoft.com/office/drawing/2014/main" id="{67C0490E-A916-4F2E-A447-B9B420A670B5}"/>
              </a:ext>
            </a:extLst>
          </p:cNvPr>
          <p:cNvCxnSpPr/>
          <p:nvPr/>
        </p:nvCxnSpPr>
        <p:spPr>
          <a:xfrm flipV="1">
            <a:off x="4309383" y="2305710"/>
            <a:ext cx="997043" cy="3259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4DF65CDF-0B56-4E82-93C4-19D0C15ED56C}"/>
              </a:ext>
            </a:extLst>
          </p:cNvPr>
          <p:cNvCxnSpPr/>
          <p:nvPr/>
        </p:nvCxnSpPr>
        <p:spPr>
          <a:xfrm flipV="1">
            <a:off x="4323382" y="3265794"/>
            <a:ext cx="997043" cy="3259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5D9291ED-AF8B-40CD-83CA-449E3541D0FC}"/>
              </a:ext>
            </a:extLst>
          </p:cNvPr>
          <p:cNvCxnSpPr>
            <a:stCxn id="7" idx="6"/>
          </p:cNvCxnSpPr>
          <p:nvPr/>
        </p:nvCxnSpPr>
        <p:spPr>
          <a:xfrm flipV="1">
            <a:off x="4346531" y="4226862"/>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6D77A0BA-9A5E-45F2-A7C5-86B9ABEFB68E}"/>
              </a:ext>
            </a:extLst>
          </p:cNvPr>
          <p:cNvCxnSpPr>
            <a:stCxn id="6" idx="5"/>
            <a:endCxn id="12" idx="1"/>
          </p:cNvCxnSpPr>
          <p:nvPr/>
        </p:nvCxnSpPr>
        <p:spPr>
          <a:xfrm>
            <a:off x="4272239" y="3846813"/>
            <a:ext cx="1071334" cy="10349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64915836-E333-4CCA-B011-8C69266BB8B8}"/>
              </a:ext>
            </a:extLst>
          </p:cNvPr>
          <p:cNvCxnSpPr>
            <a:stCxn id="7" idx="7"/>
            <a:endCxn id="11" idx="3"/>
          </p:cNvCxnSpPr>
          <p:nvPr/>
        </p:nvCxnSpPr>
        <p:spPr>
          <a:xfrm flipV="1">
            <a:off x="4272238" y="2385129"/>
            <a:ext cx="1076868" cy="20529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D57B4A39-AE9E-4554-B3C6-4D0564C92782}"/>
              </a:ext>
            </a:extLst>
          </p:cNvPr>
          <p:cNvCxnSpPr>
            <a:stCxn id="8" idx="5"/>
          </p:cNvCxnSpPr>
          <p:nvPr/>
        </p:nvCxnSpPr>
        <p:spPr>
          <a:xfrm>
            <a:off x="4272237" y="2899010"/>
            <a:ext cx="1085333" cy="9914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7D5BCB66-DBB8-4C6D-9A94-6D3079BE3F0D}"/>
              </a:ext>
            </a:extLst>
          </p:cNvPr>
          <p:cNvCxnSpPr>
            <a:endCxn id="9" idx="1"/>
          </p:cNvCxnSpPr>
          <p:nvPr/>
        </p:nvCxnSpPr>
        <p:spPr>
          <a:xfrm>
            <a:off x="4336396" y="2706630"/>
            <a:ext cx="997046" cy="2720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AEF03AA3-76C2-4C9A-9AC8-062D75548655}"/>
              </a:ext>
            </a:extLst>
          </p:cNvPr>
          <p:cNvCxnSpPr/>
          <p:nvPr/>
        </p:nvCxnSpPr>
        <p:spPr>
          <a:xfrm>
            <a:off x="4305168" y="4724382"/>
            <a:ext cx="997046" cy="2720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C248EA7B-7847-4B83-90EB-6401C601C5E2}"/>
              </a:ext>
            </a:extLst>
          </p:cNvPr>
          <p:cNvCxnSpPr>
            <a:stCxn id="11" idx="6"/>
          </p:cNvCxnSpPr>
          <p:nvPr/>
        </p:nvCxnSpPr>
        <p:spPr>
          <a:xfrm>
            <a:off x="5782118" y="2206877"/>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11C29234-A733-4FE0-B9D1-43173D91E3EC}"/>
              </a:ext>
            </a:extLst>
          </p:cNvPr>
          <p:cNvCxnSpPr/>
          <p:nvPr/>
        </p:nvCxnSpPr>
        <p:spPr>
          <a:xfrm>
            <a:off x="5758012" y="3117461"/>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19376EBA-CD71-4184-AD8E-87458DFC2071}"/>
              </a:ext>
            </a:extLst>
          </p:cNvPr>
          <p:cNvCxnSpPr/>
          <p:nvPr/>
        </p:nvCxnSpPr>
        <p:spPr>
          <a:xfrm>
            <a:off x="5770253" y="4118944"/>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CF25459E-2340-477A-B2DF-2BC7B41D405E}"/>
              </a:ext>
            </a:extLst>
          </p:cNvPr>
          <p:cNvCxnSpPr/>
          <p:nvPr/>
        </p:nvCxnSpPr>
        <p:spPr>
          <a:xfrm flipV="1">
            <a:off x="5769249" y="4673698"/>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E3F77052-3A6D-4D8C-843A-D3F7C30E8234}"/>
              </a:ext>
            </a:extLst>
          </p:cNvPr>
          <p:cNvCxnSpPr/>
          <p:nvPr/>
        </p:nvCxnSpPr>
        <p:spPr>
          <a:xfrm flipV="1">
            <a:off x="5766454" y="3672128"/>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7F1E43E1-7695-48A7-ABAA-DCF5F6BCFBFF}"/>
              </a:ext>
            </a:extLst>
          </p:cNvPr>
          <p:cNvCxnSpPr/>
          <p:nvPr/>
        </p:nvCxnSpPr>
        <p:spPr>
          <a:xfrm flipV="1">
            <a:off x="5762364" y="2737417"/>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396487AE-83F0-4B22-BFBC-9A74E9C35CAE}"/>
              </a:ext>
            </a:extLst>
          </p:cNvPr>
          <p:cNvCxnSpPr>
            <a:stCxn id="11" idx="5"/>
            <a:endCxn id="14" idx="1"/>
          </p:cNvCxnSpPr>
          <p:nvPr/>
        </p:nvCxnSpPr>
        <p:spPr>
          <a:xfrm>
            <a:off x="5707825" y="2385129"/>
            <a:ext cx="1065802" cy="20529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C037EF51-B929-4E22-AE3E-F66CF324E675}"/>
              </a:ext>
            </a:extLst>
          </p:cNvPr>
          <p:cNvCxnSpPr>
            <a:endCxn id="15" idx="3"/>
          </p:cNvCxnSpPr>
          <p:nvPr/>
        </p:nvCxnSpPr>
        <p:spPr>
          <a:xfrm flipV="1">
            <a:off x="5716287" y="2899010"/>
            <a:ext cx="1057339" cy="19613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171B8B73-53F9-42E5-BFE7-4E241E154BEA}"/>
              </a:ext>
            </a:extLst>
          </p:cNvPr>
          <p:cNvCxnSpPr>
            <a:stCxn id="6" idx="6"/>
          </p:cNvCxnSpPr>
          <p:nvPr/>
        </p:nvCxnSpPr>
        <p:spPr>
          <a:xfrm>
            <a:off x="4346532" y="3668561"/>
            <a:ext cx="947951" cy="349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6C5C6253-29AA-4FA6-8AAC-D6C900B002C4}"/>
              </a:ext>
            </a:extLst>
          </p:cNvPr>
          <p:cNvCxnSpPr>
            <a:stCxn id="8" idx="5"/>
          </p:cNvCxnSpPr>
          <p:nvPr/>
        </p:nvCxnSpPr>
        <p:spPr>
          <a:xfrm>
            <a:off x="4272237" y="2899010"/>
            <a:ext cx="1159625" cy="19347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3618978C-7414-4E4F-B699-C1E346ADE7D9}"/>
              </a:ext>
            </a:extLst>
          </p:cNvPr>
          <p:cNvCxnSpPr/>
          <p:nvPr/>
        </p:nvCxnSpPr>
        <p:spPr>
          <a:xfrm flipV="1">
            <a:off x="3168343" y="2705778"/>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49D998F5-2F55-4AAB-BAB7-0AE6B994760C}"/>
              </a:ext>
            </a:extLst>
          </p:cNvPr>
          <p:cNvCxnSpPr/>
          <p:nvPr/>
        </p:nvCxnSpPr>
        <p:spPr>
          <a:xfrm flipV="1">
            <a:off x="3168343" y="3641033"/>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70A2D64D-BCA0-4FC8-8E7B-96C78459C761}"/>
              </a:ext>
            </a:extLst>
          </p:cNvPr>
          <p:cNvCxnSpPr/>
          <p:nvPr/>
        </p:nvCxnSpPr>
        <p:spPr>
          <a:xfrm flipV="1">
            <a:off x="3146297" y="4616363"/>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3624CE6A-0089-4C75-975A-ED673D930952}"/>
              </a:ext>
            </a:extLst>
          </p:cNvPr>
          <p:cNvSpPr txBox="1"/>
          <p:nvPr/>
        </p:nvSpPr>
        <p:spPr>
          <a:xfrm>
            <a:off x="1918635" y="2501811"/>
            <a:ext cx="1349113" cy="369332"/>
          </a:xfrm>
          <a:prstGeom prst="rect">
            <a:avLst/>
          </a:prstGeom>
          <a:noFill/>
        </p:spPr>
        <p:txBody>
          <a:bodyPr wrap="square" rtlCol="0">
            <a:spAutoFit/>
          </a:bodyPr>
          <a:lstStyle/>
          <a:p>
            <a:r>
              <a:rPr lang="en-US" dirty="0"/>
              <a:t>Lable X: 1.0</a:t>
            </a:r>
          </a:p>
        </p:txBody>
      </p:sp>
      <p:sp>
        <p:nvSpPr>
          <p:cNvPr id="47" name="TextBox 46">
            <a:extLst>
              <a:ext uri="{FF2B5EF4-FFF2-40B4-BE49-F238E27FC236}">
                <a16:creationId xmlns:a16="http://schemas.microsoft.com/office/drawing/2014/main" id="{845FF4FE-785F-48F5-82EF-B1773894BEFD}"/>
              </a:ext>
            </a:extLst>
          </p:cNvPr>
          <p:cNvSpPr txBox="1"/>
          <p:nvPr/>
        </p:nvSpPr>
        <p:spPr>
          <a:xfrm>
            <a:off x="1925266" y="3450705"/>
            <a:ext cx="1349113" cy="369332"/>
          </a:xfrm>
          <a:prstGeom prst="rect">
            <a:avLst/>
          </a:prstGeom>
          <a:noFill/>
        </p:spPr>
        <p:txBody>
          <a:bodyPr wrap="square" rtlCol="0">
            <a:spAutoFit/>
          </a:bodyPr>
          <a:lstStyle/>
          <a:p>
            <a:r>
              <a:rPr lang="en-US" dirty="0"/>
              <a:t>Lable Y: 0.0</a:t>
            </a:r>
          </a:p>
        </p:txBody>
      </p:sp>
      <p:sp>
        <p:nvSpPr>
          <p:cNvPr id="50" name="TextBox 49">
            <a:extLst>
              <a:ext uri="{FF2B5EF4-FFF2-40B4-BE49-F238E27FC236}">
                <a16:creationId xmlns:a16="http://schemas.microsoft.com/office/drawing/2014/main" id="{1091E327-B2E5-46ED-B56E-E90B278CD695}"/>
              </a:ext>
            </a:extLst>
          </p:cNvPr>
          <p:cNvSpPr txBox="1"/>
          <p:nvPr/>
        </p:nvSpPr>
        <p:spPr>
          <a:xfrm>
            <a:off x="1925265" y="4418894"/>
            <a:ext cx="1349113" cy="369332"/>
          </a:xfrm>
          <a:prstGeom prst="rect">
            <a:avLst/>
          </a:prstGeom>
          <a:noFill/>
        </p:spPr>
        <p:txBody>
          <a:bodyPr wrap="square" rtlCol="0">
            <a:spAutoFit/>
          </a:bodyPr>
          <a:lstStyle/>
          <a:p>
            <a:r>
              <a:rPr lang="en-US" dirty="0"/>
              <a:t>Lable Z: 1.0</a:t>
            </a:r>
          </a:p>
        </p:txBody>
      </p:sp>
      <p:cxnSp>
        <p:nvCxnSpPr>
          <p:cNvPr id="51" name="Straight Arrow Connector 50">
            <a:extLst>
              <a:ext uri="{FF2B5EF4-FFF2-40B4-BE49-F238E27FC236}">
                <a16:creationId xmlns:a16="http://schemas.microsoft.com/office/drawing/2014/main" id="{CA834706-7B05-4907-B16D-064CE36F9BB9}"/>
              </a:ext>
            </a:extLst>
          </p:cNvPr>
          <p:cNvCxnSpPr/>
          <p:nvPr/>
        </p:nvCxnSpPr>
        <p:spPr>
          <a:xfrm flipV="1">
            <a:off x="7206638" y="2686477"/>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AA814729-FF86-4FC5-8C32-825572383142}"/>
              </a:ext>
            </a:extLst>
          </p:cNvPr>
          <p:cNvCxnSpPr/>
          <p:nvPr/>
        </p:nvCxnSpPr>
        <p:spPr>
          <a:xfrm flipV="1">
            <a:off x="7212843" y="3635371"/>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F1F891A9-1EE7-4744-BDF8-6FEB854B11C0}"/>
              </a:ext>
            </a:extLst>
          </p:cNvPr>
          <p:cNvCxnSpPr/>
          <p:nvPr/>
        </p:nvCxnSpPr>
        <p:spPr>
          <a:xfrm flipV="1">
            <a:off x="7206638" y="4580929"/>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90A11B0F-FA79-486F-8AB4-8A8501B3FF9A}"/>
              </a:ext>
            </a:extLst>
          </p:cNvPr>
          <p:cNvSpPr/>
          <p:nvPr/>
        </p:nvSpPr>
        <p:spPr>
          <a:xfrm>
            <a:off x="7963616" y="2478363"/>
            <a:ext cx="1276311" cy="369332"/>
          </a:xfrm>
          <a:prstGeom prst="rect">
            <a:avLst/>
          </a:prstGeom>
        </p:spPr>
        <p:txBody>
          <a:bodyPr wrap="none">
            <a:spAutoFit/>
          </a:bodyPr>
          <a:lstStyle/>
          <a:p>
            <a:r>
              <a:rPr lang="en-US" dirty="0"/>
              <a:t>Lable A: 1.0</a:t>
            </a:r>
          </a:p>
        </p:txBody>
      </p:sp>
      <p:sp>
        <p:nvSpPr>
          <p:cNvPr id="5" name="Rectangle 4">
            <a:extLst>
              <a:ext uri="{FF2B5EF4-FFF2-40B4-BE49-F238E27FC236}">
                <a16:creationId xmlns:a16="http://schemas.microsoft.com/office/drawing/2014/main" id="{483C68EE-1DB4-48DB-8533-3B1711A3DD09}"/>
              </a:ext>
            </a:extLst>
          </p:cNvPr>
          <p:cNvSpPr/>
          <p:nvPr/>
        </p:nvSpPr>
        <p:spPr>
          <a:xfrm>
            <a:off x="7963616" y="3450704"/>
            <a:ext cx="1268296" cy="369332"/>
          </a:xfrm>
          <a:prstGeom prst="rect">
            <a:avLst/>
          </a:prstGeom>
        </p:spPr>
        <p:txBody>
          <a:bodyPr wrap="none">
            <a:spAutoFit/>
          </a:bodyPr>
          <a:lstStyle/>
          <a:p>
            <a:r>
              <a:rPr lang="en-US" dirty="0"/>
              <a:t>Lable B: 0.0</a:t>
            </a:r>
          </a:p>
        </p:txBody>
      </p:sp>
      <p:sp>
        <p:nvSpPr>
          <p:cNvPr id="16" name="Rectangle 15">
            <a:extLst>
              <a:ext uri="{FF2B5EF4-FFF2-40B4-BE49-F238E27FC236}">
                <a16:creationId xmlns:a16="http://schemas.microsoft.com/office/drawing/2014/main" id="{83B01DFF-C05A-4A84-81F3-271B05DE8E25}"/>
              </a:ext>
            </a:extLst>
          </p:cNvPr>
          <p:cNvSpPr/>
          <p:nvPr/>
        </p:nvSpPr>
        <p:spPr>
          <a:xfrm>
            <a:off x="7976440" y="4396263"/>
            <a:ext cx="1266693" cy="369332"/>
          </a:xfrm>
          <a:prstGeom prst="rect">
            <a:avLst/>
          </a:prstGeom>
        </p:spPr>
        <p:txBody>
          <a:bodyPr wrap="none">
            <a:spAutoFit/>
          </a:bodyPr>
          <a:lstStyle/>
          <a:p>
            <a:r>
              <a:rPr lang="en-US" dirty="0"/>
              <a:t>Lable C: 0.0</a:t>
            </a:r>
          </a:p>
        </p:txBody>
      </p:sp>
      <p:cxnSp>
        <p:nvCxnSpPr>
          <p:cNvPr id="22" name="Straight Arrow Connector 21">
            <a:extLst>
              <a:ext uri="{FF2B5EF4-FFF2-40B4-BE49-F238E27FC236}">
                <a16:creationId xmlns:a16="http://schemas.microsoft.com/office/drawing/2014/main" id="{7B723B63-1742-4477-8B85-F1B561A213CB}"/>
              </a:ext>
            </a:extLst>
          </p:cNvPr>
          <p:cNvCxnSpPr/>
          <p:nvPr/>
        </p:nvCxnSpPr>
        <p:spPr>
          <a:xfrm>
            <a:off x="3245088" y="2670485"/>
            <a:ext cx="587141"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705ED5BF-5B6E-4D70-AADE-AECD76F363F7}"/>
              </a:ext>
            </a:extLst>
          </p:cNvPr>
          <p:cNvCxnSpPr/>
          <p:nvPr/>
        </p:nvCxnSpPr>
        <p:spPr>
          <a:xfrm>
            <a:off x="3168343" y="4570778"/>
            <a:ext cx="587141"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54E4AE08-0229-4F1C-B7F7-E2AB8D37E559}"/>
              </a:ext>
            </a:extLst>
          </p:cNvPr>
          <p:cNvCxnSpPr/>
          <p:nvPr/>
        </p:nvCxnSpPr>
        <p:spPr>
          <a:xfrm flipV="1">
            <a:off x="4366058" y="2280551"/>
            <a:ext cx="853547" cy="28028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4DDC255B-D4BB-476E-9363-2064CB4AA741}"/>
              </a:ext>
            </a:extLst>
          </p:cNvPr>
          <p:cNvCxnSpPr/>
          <p:nvPr/>
        </p:nvCxnSpPr>
        <p:spPr>
          <a:xfrm>
            <a:off x="5823427" y="2198233"/>
            <a:ext cx="808379" cy="44999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6033054F-A292-4832-963F-7BC9B95C4989}"/>
              </a:ext>
            </a:extLst>
          </p:cNvPr>
          <p:cNvCxnSpPr/>
          <p:nvPr/>
        </p:nvCxnSpPr>
        <p:spPr>
          <a:xfrm>
            <a:off x="4346616" y="4801508"/>
            <a:ext cx="872989" cy="258485"/>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DEA4984B-6116-4936-86C0-A8BAB0BF16B0}"/>
              </a:ext>
            </a:extLst>
          </p:cNvPr>
          <p:cNvCxnSpPr>
            <a:endCxn id="15" idx="3"/>
          </p:cNvCxnSpPr>
          <p:nvPr/>
        </p:nvCxnSpPr>
        <p:spPr>
          <a:xfrm flipV="1">
            <a:off x="5674928" y="2899010"/>
            <a:ext cx="1098698" cy="1906305"/>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965F2169-28E5-4252-8B69-0BF809BFBB3C}"/>
              </a:ext>
            </a:extLst>
          </p:cNvPr>
          <p:cNvCxnSpPr/>
          <p:nvPr/>
        </p:nvCxnSpPr>
        <p:spPr>
          <a:xfrm>
            <a:off x="4406602" y="2691114"/>
            <a:ext cx="869678" cy="249638"/>
          </a:xfrm>
          <a:prstGeom prst="straightConnector1">
            <a:avLst/>
          </a:prstGeom>
          <a:ln w="952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27C8D386-F6D6-4F2C-B396-D27E5260F501}"/>
              </a:ext>
            </a:extLst>
          </p:cNvPr>
          <p:cNvCxnSpPr/>
          <p:nvPr/>
        </p:nvCxnSpPr>
        <p:spPr>
          <a:xfrm flipV="1">
            <a:off x="4255855" y="2451410"/>
            <a:ext cx="999430" cy="1902756"/>
          </a:xfrm>
          <a:prstGeom prst="straightConnector1">
            <a:avLst/>
          </a:prstGeom>
          <a:ln w="952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AB9614D4-AE2C-4982-8A7F-5F5B15651D2D}"/>
              </a:ext>
            </a:extLst>
          </p:cNvPr>
          <p:cNvCxnSpPr/>
          <p:nvPr/>
        </p:nvCxnSpPr>
        <p:spPr>
          <a:xfrm flipV="1">
            <a:off x="5843537" y="4736870"/>
            <a:ext cx="826770" cy="373965"/>
          </a:xfrm>
          <a:prstGeom prst="straightConnector1">
            <a:avLst/>
          </a:prstGeom>
          <a:ln w="95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684D2DE7-9A80-4AB2-99E1-E21A020D7D32}"/>
              </a:ext>
            </a:extLst>
          </p:cNvPr>
          <p:cNvSpPr txBox="1"/>
          <p:nvPr/>
        </p:nvSpPr>
        <p:spPr>
          <a:xfrm>
            <a:off x="4525197" y="2151836"/>
            <a:ext cx="511770" cy="261610"/>
          </a:xfrm>
          <a:prstGeom prst="rect">
            <a:avLst/>
          </a:prstGeom>
          <a:noFill/>
        </p:spPr>
        <p:txBody>
          <a:bodyPr wrap="square" rtlCol="0">
            <a:spAutoFit/>
          </a:bodyPr>
          <a:lstStyle/>
          <a:p>
            <a:r>
              <a:rPr lang="en-US" sz="1100" dirty="0"/>
              <a:t>1.0</a:t>
            </a:r>
            <a:endParaRPr lang="en-US" dirty="0"/>
          </a:p>
        </p:txBody>
      </p:sp>
      <p:sp>
        <p:nvSpPr>
          <p:cNvPr id="72" name="TextBox 71">
            <a:extLst>
              <a:ext uri="{FF2B5EF4-FFF2-40B4-BE49-F238E27FC236}">
                <a16:creationId xmlns:a16="http://schemas.microsoft.com/office/drawing/2014/main" id="{31590C9B-2598-40B6-9C5B-93B29E9E82F8}"/>
              </a:ext>
            </a:extLst>
          </p:cNvPr>
          <p:cNvSpPr txBox="1"/>
          <p:nvPr/>
        </p:nvSpPr>
        <p:spPr>
          <a:xfrm>
            <a:off x="6120036" y="2193734"/>
            <a:ext cx="511770" cy="261610"/>
          </a:xfrm>
          <a:prstGeom prst="rect">
            <a:avLst/>
          </a:prstGeom>
          <a:noFill/>
        </p:spPr>
        <p:txBody>
          <a:bodyPr wrap="square" rtlCol="0">
            <a:spAutoFit/>
          </a:bodyPr>
          <a:lstStyle/>
          <a:p>
            <a:r>
              <a:rPr lang="en-US" sz="1100" dirty="0"/>
              <a:t>1.0</a:t>
            </a:r>
            <a:endParaRPr lang="en-US" dirty="0"/>
          </a:p>
        </p:txBody>
      </p:sp>
      <p:sp>
        <p:nvSpPr>
          <p:cNvPr id="73" name="TextBox 72">
            <a:extLst>
              <a:ext uri="{FF2B5EF4-FFF2-40B4-BE49-F238E27FC236}">
                <a16:creationId xmlns:a16="http://schemas.microsoft.com/office/drawing/2014/main" id="{74920354-E9F7-4874-B13F-D53CD5D54C34}"/>
              </a:ext>
            </a:extLst>
          </p:cNvPr>
          <p:cNvSpPr txBox="1"/>
          <p:nvPr/>
        </p:nvSpPr>
        <p:spPr>
          <a:xfrm>
            <a:off x="6098726" y="4011161"/>
            <a:ext cx="511770" cy="261610"/>
          </a:xfrm>
          <a:prstGeom prst="rect">
            <a:avLst/>
          </a:prstGeom>
          <a:noFill/>
        </p:spPr>
        <p:txBody>
          <a:bodyPr wrap="square" rtlCol="0">
            <a:spAutoFit/>
          </a:bodyPr>
          <a:lstStyle/>
          <a:p>
            <a:r>
              <a:rPr lang="en-US" sz="1100" dirty="0"/>
              <a:t>1.0</a:t>
            </a:r>
            <a:endParaRPr lang="en-US" dirty="0"/>
          </a:p>
        </p:txBody>
      </p:sp>
      <p:sp>
        <p:nvSpPr>
          <p:cNvPr id="74" name="TextBox 73">
            <a:extLst>
              <a:ext uri="{FF2B5EF4-FFF2-40B4-BE49-F238E27FC236}">
                <a16:creationId xmlns:a16="http://schemas.microsoft.com/office/drawing/2014/main" id="{3C6BA101-9994-442D-878B-F4BCA21EDF3B}"/>
              </a:ext>
            </a:extLst>
          </p:cNvPr>
          <p:cNvSpPr txBox="1"/>
          <p:nvPr/>
        </p:nvSpPr>
        <p:spPr>
          <a:xfrm>
            <a:off x="4478689" y="4935100"/>
            <a:ext cx="511770" cy="261610"/>
          </a:xfrm>
          <a:prstGeom prst="rect">
            <a:avLst/>
          </a:prstGeom>
          <a:noFill/>
        </p:spPr>
        <p:txBody>
          <a:bodyPr wrap="square" rtlCol="0">
            <a:spAutoFit/>
          </a:bodyPr>
          <a:lstStyle/>
          <a:p>
            <a:r>
              <a:rPr lang="en-US" sz="1100" dirty="0"/>
              <a:t>1.0</a:t>
            </a:r>
            <a:endParaRPr lang="en-US" dirty="0"/>
          </a:p>
        </p:txBody>
      </p:sp>
      <p:sp>
        <p:nvSpPr>
          <p:cNvPr id="76" name="TextBox 75">
            <a:extLst>
              <a:ext uri="{FF2B5EF4-FFF2-40B4-BE49-F238E27FC236}">
                <a16:creationId xmlns:a16="http://schemas.microsoft.com/office/drawing/2014/main" id="{844328A0-4FFD-4C2D-A8ED-C91CDD5EF633}"/>
              </a:ext>
            </a:extLst>
          </p:cNvPr>
          <p:cNvSpPr txBox="1"/>
          <p:nvPr/>
        </p:nvSpPr>
        <p:spPr>
          <a:xfrm>
            <a:off x="4611121" y="2956736"/>
            <a:ext cx="511770" cy="261610"/>
          </a:xfrm>
          <a:prstGeom prst="rect">
            <a:avLst/>
          </a:prstGeom>
          <a:noFill/>
        </p:spPr>
        <p:txBody>
          <a:bodyPr wrap="square" rtlCol="0">
            <a:spAutoFit/>
          </a:bodyPr>
          <a:lstStyle/>
          <a:p>
            <a:r>
              <a:rPr lang="en-US" sz="1100" dirty="0"/>
              <a:t>0.5</a:t>
            </a:r>
            <a:endParaRPr lang="en-US" dirty="0"/>
          </a:p>
        </p:txBody>
      </p:sp>
      <p:sp>
        <p:nvSpPr>
          <p:cNvPr id="77" name="TextBox 76">
            <a:extLst>
              <a:ext uri="{FF2B5EF4-FFF2-40B4-BE49-F238E27FC236}">
                <a16:creationId xmlns:a16="http://schemas.microsoft.com/office/drawing/2014/main" id="{53952F1E-311F-4F65-8574-68551FD354E9}"/>
              </a:ext>
            </a:extLst>
          </p:cNvPr>
          <p:cNvSpPr txBox="1"/>
          <p:nvPr/>
        </p:nvSpPr>
        <p:spPr>
          <a:xfrm>
            <a:off x="6225489" y="4863413"/>
            <a:ext cx="511770" cy="261610"/>
          </a:xfrm>
          <a:prstGeom prst="rect">
            <a:avLst/>
          </a:prstGeom>
          <a:noFill/>
        </p:spPr>
        <p:txBody>
          <a:bodyPr wrap="square" rtlCol="0">
            <a:spAutoFit/>
          </a:bodyPr>
          <a:lstStyle/>
          <a:p>
            <a:r>
              <a:rPr lang="en-US" sz="1100" dirty="0"/>
              <a:t>0.5</a:t>
            </a:r>
            <a:endParaRPr lang="en-US" dirty="0"/>
          </a:p>
        </p:txBody>
      </p:sp>
      <p:sp>
        <p:nvSpPr>
          <p:cNvPr id="78" name="TextBox 77">
            <a:extLst>
              <a:ext uri="{FF2B5EF4-FFF2-40B4-BE49-F238E27FC236}">
                <a16:creationId xmlns:a16="http://schemas.microsoft.com/office/drawing/2014/main" id="{75B4596A-604D-43BD-B9FE-84A06C3DBB62}"/>
              </a:ext>
            </a:extLst>
          </p:cNvPr>
          <p:cNvSpPr txBox="1"/>
          <p:nvPr/>
        </p:nvSpPr>
        <p:spPr>
          <a:xfrm>
            <a:off x="1918635" y="5669715"/>
            <a:ext cx="8802872" cy="830997"/>
          </a:xfrm>
          <a:prstGeom prst="rect">
            <a:avLst/>
          </a:prstGeom>
          <a:noFill/>
        </p:spPr>
        <p:txBody>
          <a:bodyPr wrap="square" rtlCol="0">
            <a:spAutoFit/>
          </a:bodyPr>
          <a:lstStyle/>
          <a:p>
            <a:r>
              <a:rPr lang="en-US" sz="2400" dirty="0"/>
              <a:t>The network activity is </a:t>
            </a:r>
            <a:r>
              <a:rPr lang="en-US" sz="2400" i="1" dirty="0"/>
              <a:t>iterated</a:t>
            </a:r>
            <a:r>
              <a:rPr lang="en-US" sz="2400" dirty="0"/>
              <a:t> many times, correcting each time, until the desired output is reached</a:t>
            </a:r>
          </a:p>
        </p:txBody>
      </p:sp>
      <p:sp>
        <p:nvSpPr>
          <p:cNvPr id="79" name="TextBox 78">
            <a:extLst>
              <a:ext uri="{FF2B5EF4-FFF2-40B4-BE49-F238E27FC236}">
                <a16:creationId xmlns:a16="http://schemas.microsoft.com/office/drawing/2014/main" id="{5AC40329-4450-4A37-BD96-CDA34EDB5AD7}"/>
              </a:ext>
            </a:extLst>
          </p:cNvPr>
          <p:cNvSpPr txBox="1"/>
          <p:nvPr/>
        </p:nvSpPr>
        <p:spPr>
          <a:xfrm>
            <a:off x="1280868" y="1912219"/>
            <a:ext cx="1933970" cy="461665"/>
          </a:xfrm>
          <a:prstGeom prst="rect">
            <a:avLst/>
          </a:prstGeom>
          <a:noFill/>
        </p:spPr>
        <p:txBody>
          <a:bodyPr wrap="square" rtlCol="0">
            <a:spAutoFit/>
          </a:bodyPr>
          <a:lstStyle/>
          <a:p>
            <a:r>
              <a:rPr lang="en-US" sz="2400" dirty="0"/>
              <a:t>Big Data Input</a:t>
            </a:r>
          </a:p>
        </p:txBody>
      </p:sp>
      <p:sp>
        <p:nvSpPr>
          <p:cNvPr id="80" name="TextBox 79">
            <a:extLst>
              <a:ext uri="{FF2B5EF4-FFF2-40B4-BE49-F238E27FC236}">
                <a16:creationId xmlns:a16="http://schemas.microsoft.com/office/drawing/2014/main" id="{6AAD166F-3446-4BD0-8062-F41527C006DE}"/>
              </a:ext>
            </a:extLst>
          </p:cNvPr>
          <p:cNvSpPr txBox="1"/>
          <p:nvPr/>
        </p:nvSpPr>
        <p:spPr>
          <a:xfrm>
            <a:off x="6996631" y="1470233"/>
            <a:ext cx="1933970" cy="830997"/>
          </a:xfrm>
          <a:prstGeom prst="rect">
            <a:avLst/>
          </a:prstGeom>
          <a:noFill/>
        </p:spPr>
        <p:txBody>
          <a:bodyPr wrap="square" rtlCol="0">
            <a:spAutoFit/>
          </a:bodyPr>
          <a:lstStyle/>
          <a:p>
            <a:r>
              <a:rPr lang="en-US" sz="2400" dirty="0"/>
              <a:t>Output – is a </a:t>
            </a:r>
            <a:r>
              <a:rPr lang="en-US" sz="2400" i="1" dirty="0"/>
              <a:t>desired </a:t>
            </a:r>
            <a:r>
              <a:rPr lang="en-US" sz="2400" dirty="0"/>
              <a:t>state</a:t>
            </a:r>
          </a:p>
        </p:txBody>
      </p:sp>
    </p:spTree>
    <p:extLst>
      <p:ext uri="{BB962C8B-B14F-4D97-AF65-F5344CB8AC3E}">
        <p14:creationId xmlns:p14="http://schemas.microsoft.com/office/powerpoint/2010/main" val="28548825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1A1FA-D7A9-4074-8301-3C056E226FA9}"/>
              </a:ext>
            </a:extLst>
          </p:cNvPr>
          <p:cNvSpPr>
            <a:spLocks noGrp="1"/>
          </p:cNvSpPr>
          <p:nvPr>
            <p:ph type="title"/>
          </p:nvPr>
        </p:nvSpPr>
        <p:spPr/>
        <p:txBody>
          <a:bodyPr/>
          <a:lstStyle/>
          <a:p>
            <a:r>
              <a:rPr lang="en-US" dirty="0"/>
              <a:t>	How Analytics Works: Application</a:t>
            </a:r>
          </a:p>
        </p:txBody>
      </p:sp>
      <p:sp>
        <p:nvSpPr>
          <p:cNvPr id="6" name="Oval 5">
            <a:extLst>
              <a:ext uri="{FF2B5EF4-FFF2-40B4-BE49-F238E27FC236}">
                <a16:creationId xmlns:a16="http://schemas.microsoft.com/office/drawing/2014/main" id="{41C2ECD6-9D66-40F1-8AE2-F78B07443548}"/>
              </a:ext>
            </a:extLst>
          </p:cNvPr>
          <p:cNvSpPr/>
          <p:nvPr/>
        </p:nvSpPr>
        <p:spPr>
          <a:xfrm>
            <a:off x="3839227" y="341647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75000"/>
                  </a:schemeClr>
                </a:solidFill>
              </a:rPr>
              <a:t>0</a:t>
            </a:r>
          </a:p>
        </p:txBody>
      </p:sp>
      <p:sp>
        <p:nvSpPr>
          <p:cNvPr id="7" name="Oval 6">
            <a:extLst>
              <a:ext uri="{FF2B5EF4-FFF2-40B4-BE49-F238E27FC236}">
                <a16:creationId xmlns:a16="http://schemas.microsoft.com/office/drawing/2014/main" id="{239D5233-19EE-49B6-849D-103A667FA458}"/>
              </a:ext>
            </a:extLst>
          </p:cNvPr>
          <p:cNvSpPr/>
          <p:nvPr/>
        </p:nvSpPr>
        <p:spPr>
          <a:xfrm>
            <a:off x="3839226" y="436427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75000"/>
                  </a:schemeClr>
                </a:solidFill>
              </a:rPr>
              <a:t>1</a:t>
            </a:r>
          </a:p>
        </p:txBody>
      </p:sp>
      <p:sp>
        <p:nvSpPr>
          <p:cNvPr id="8" name="Oval 7">
            <a:extLst>
              <a:ext uri="{FF2B5EF4-FFF2-40B4-BE49-F238E27FC236}">
                <a16:creationId xmlns:a16="http://schemas.microsoft.com/office/drawing/2014/main" id="{C3D98E4E-437F-4E57-BFA4-A5EF17E98910}"/>
              </a:ext>
            </a:extLst>
          </p:cNvPr>
          <p:cNvSpPr/>
          <p:nvPr/>
        </p:nvSpPr>
        <p:spPr>
          <a:xfrm>
            <a:off x="3839225" y="2468671"/>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75000"/>
                  </a:schemeClr>
                </a:solidFill>
              </a:rPr>
              <a:t>1</a:t>
            </a:r>
          </a:p>
        </p:txBody>
      </p:sp>
      <p:sp>
        <p:nvSpPr>
          <p:cNvPr id="9" name="Oval 8">
            <a:extLst>
              <a:ext uri="{FF2B5EF4-FFF2-40B4-BE49-F238E27FC236}">
                <a16:creationId xmlns:a16="http://schemas.microsoft.com/office/drawing/2014/main" id="{68E16C2F-FDAC-491A-9190-7D4E5688C77B}"/>
              </a:ext>
            </a:extLst>
          </p:cNvPr>
          <p:cNvSpPr/>
          <p:nvPr/>
        </p:nvSpPr>
        <p:spPr>
          <a:xfrm>
            <a:off x="5259149" y="2904819"/>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accent5">
                    <a:lumMod val="75000"/>
                  </a:schemeClr>
                </a:solidFill>
              </a:rPr>
              <a:t>0.5</a:t>
            </a:r>
            <a:endParaRPr lang="en-US" dirty="0">
              <a:solidFill>
                <a:schemeClr val="accent5">
                  <a:lumMod val="75000"/>
                </a:schemeClr>
              </a:solidFill>
            </a:endParaRPr>
          </a:p>
        </p:txBody>
      </p:sp>
      <p:sp>
        <p:nvSpPr>
          <p:cNvPr id="10" name="Oval 9">
            <a:extLst>
              <a:ext uri="{FF2B5EF4-FFF2-40B4-BE49-F238E27FC236}">
                <a16:creationId xmlns:a16="http://schemas.microsoft.com/office/drawing/2014/main" id="{FC05C0FA-2032-46A3-A899-8A8E8924C8F2}"/>
              </a:ext>
            </a:extLst>
          </p:cNvPr>
          <p:cNvSpPr/>
          <p:nvPr/>
        </p:nvSpPr>
        <p:spPr>
          <a:xfrm>
            <a:off x="5269280" y="386010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75000"/>
                  </a:schemeClr>
                </a:solidFill>
              </a:rPr>
              <a:t>0</a:t>
            </a:r>
          </a:p>
        </p:txBody>
      </p:sp>
      <p:sp>
        <p:nvSpPr>
          <p:cNvPr id="11" name="Oval 10">
            <a:extLst>
              <a:ext uri="{FF2B5EF4-FFF2-40B4-BE49-F238E27FC236}">
                <a16:creationId xmlns:a16="http://schemas.microsoft.com/office/drawing/2014/main" id="{16CA232C-9992-414E-927A-5AB658DEB6BC}"/>
              </a:ext>
            </a:extLst>
          </p:cNvPr>
          <p:cNvSpPr/>
          <p:nvPr/>
        </p:nvSpPr>
        <p:spPr>
          <a:xfrm>
            <a:off x="5274813" y="1954790"/>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75000"/>
                  </a:schemeClr>
                </a:solidFill>
              </a:rPr>
              <a:t>1</a:t>
            </a:r>
          </a:p>
        </p:txBody>
      </p:sp>
      <p:sp>
        <p:nvSpPr>
          <p:cNvPr id="12" name="Oval 11">
            <a:extLst>
              <a:ext uri="{FF2B5EF4-FFF2-40B4-BE49-F238E27FC236}">
                <a16:creationId xmlns:a16="http://schemas.microsoft.com/office/drawing/2014/main" id="{FE9178B6-07B2-4EC7-BCDD-497B8BF1E6C3}"/>
              </a:ext>
            </a:extLst>
          </p:cNvPr>
          <p:cNvSpPr/>
          <p:nvPr/>
        </p:nvSpPr>
        <p:spPr>
          <a:xfrm>
            <a:off x="5269280" y="480790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75000"/>
                  </a:schemeClr>
                </a:solidFill>
              </a:rPr>
              <a:t>1</a:t>
            </a:r>
          </a:p>
        </p:txBody>
      </p:sp>
      <p:sp>
        <p:nvSpPr>
          <p:cNvPr id="13" name="Oval 12">
            <a:extLst>
              <a:ext uri="{FF2B5EF4-FFF2-40B4-BE49-F238E27FC236}">
                <a16:creationId xmlns:a16="http://schemas.microsoft.com/office/drawing/2014/main" id="{3C4212EE-DD0B-477E-93FB-F2AD066C0F63}"/>
              </a:ext>
            </a:extLst>
          </p:cNvPr>
          <p:cNvSpPr/>
          <p:nvPr/>
        </p:nvSpPr>
        <p:spPr>
          <a:xfrm>
            <a:off x="6699335" y="341647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75000"/>
                  </a:schemeClr>
                </a:solidFill>
              </a:rPr>
              <a:t>0</a:t>
            </a:r>
          </a:p>
        </p:txBody>
      </p:sp>
      <p:sp>
        <p:nvSpPr>
          <p:cNvPr id="14" name="Oval 13">
            <a:extLst>
              <a:ext uri="{FF2B5EF4-FFF2-40B4-BE49-F238E27FC236}">
                <a16:creationId xmlns:a16="http://schemas.microsoft.com/office/drawing/2014/main" id="{C562BC6E-4636-4870-9A9F-FD3EA33814FE}"/>
              </a:ext>
            </a:extLst>
          </p:cNvPr>
          <p:cNvSpPr/>
          <p:nvPr/>
        </p:nvSpPr>
        <p:spPr>
          <a:xfrm>
            <a:off x="6699334" y="436427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accent5">
                    <a:lumMod val="75000"/>
                  </a:schemeClr>
                </a:solidFill>
              </a:rPr>
              <a:t>0.5</a:t>
            </a:r>
            <a:endParaRPr lang="en-US" sz="1100" dirty="0">
              <a:solidFill>
                <a:schemeClr val="accent5">
                  <a:lumMod val="75000"/>
                </a:schemeClr>
              </a:solidFill>
            </a:endParaRPr>
          </a:p>
        </p:txBody>
      </p:sp>
      <p:sp>
        <p:nvSpPr>
          <p:cNvPr id="15" name="Oval 14">
            <a:extLst>
              <a:ext uri="{FF2B5EF4-FFF2-40B4-BE49-F238E27FC236}">
                <a16:creationId xmlns:a16="http://schemas.microsoft.com/office/drawing/2014/main" id="{9A0F1889-0CA6-4056-B493-680A8B146985}"/>
              </a:ext>
            </a:extLst>
          </p:cNvPr>
          <p:cNvSpPr/>
          <p:nvPr/>
        </p:nvSpPr>
        <p:spPr>
          <a:xfrm>
            <a:off x="6699333" y="2468671"/>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75000"/>
                  </a:schemeClr>
                </a:solidFill>
              </a:rPr>
              <a:t>1</a:t>
            </a:r>
          </a:p>
        </p:txBody>
      </p:sp>
      <p:cxnSp>
        <p:nvCxnSpPr>
          <p:cNvPr id="17" name="Straight Arrow Connector 16">
            <a:extLst>
              <a:ext uri="{FF2B5EF4-FFF2-40B4-BE49-F238E27FC236}">
                <a16:creationId xmlns:a16="http://schemas.microsoft.com/office/drawing/2014/main" id="{67C0490E-A916-4F2E-A447-B9B420A670B5}"/>
              </a:ext>
            </a:extLst>
          </p:cNvPr>
          <p:cNvCxnSpPr/>
          <p:nvPr/>
        </p:nvCxnSpPr>
        <p:spPr>
          <a:xfrm flipV="1">
            <a:off x="4309383" y="2305710"/>
            <a:ext cx="997043" cy="3259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4DF65CDF-0B56-4E82-93C4-19D0C15ED56C}"/>
              </a:ext>
            </a:extLst>
          </p:cNvPr>
          <p:cNvCxnSpPr/>
          <p:nvPr/>
        </p:nvCxnSpPr>
        <p:spPr>
          <a:xfrm flipV="1">
            <a:off x="4323382" y="3265794"/>
            <a:ext cx="997043" cy="3259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5D9291ED-AF8B-40CD-83CA-449E3541D0FC}"/>
              </a:ext>
            </a:extLst>
          </p:cNvPr>
          <p:cNvCxnSpPr>
            <a:stCxn id="7" idx="6"/>
          </p:cNvCxnSpPr>
          <p:nvPr/>
        </p:nvCxnSpPr>
        <p:spPr>
          <a:xfrm flipV="1">
            <a:off x="4346531" y="4226862"/>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6D77A0BA-9A5E-45F2-A7C5-86B9ABEFB68E}"/>
              </a:ext>
            </a:extLst>
          </p:cNvPr>
          <p:cNvCxnSpPr>
            <a:stCxn id="6" idx="5"/>
            <a:endCxn id="12" idx="1"/>
          </p:cNvCxnSpPr>
          <p:nvPr/>
        </p:nvCxnSpPr>
        <p:spPr>
          <a:xfrm>
            <a:off x="4272239" y="3846813"/>
            <a:ext cx="1071334" cy="10349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64915836-E333-4CCA-B011-8C69266BB8B8}"/>
              </a:ext>
            </a:extLst>
          </p:cNvPr>
          <p:cNvCxnSpPr>
            <a:stCxn id="7" idx="7"/>
            <a:endCxn id="11" idx="3"/>
          </p:cNvCxnSpPr>
          <p:nvPr/>
        </p:nvCxnSpPr>
        <p:spPr>
          <a:xfrm flipV="1">
            <a:off x="4272238" y="2385129"/>
            <a:ext cx="1076868" cy="20529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D57B4A39-AE9E-4554-B3C6-4D0564C92782}"/>
              </a:ext>
            </a:extLst>
          </p:cNvPr>
          <p:cNvCxnSpPr>
            <a:stCxn id="8" idx="5"/>
          </p:cNvCxnSpPr>
          <p:nvPr/>
        </p:nvCxnSpPr>
        <p:spPr>
          <a:xfrm>
            <a:off x="4272237" y="2899010"/>
            <a:ext cx="1085333" cy="9914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7D5BCB66-DBB8-4C6D-9A94-6D3079BE3F0D}"/>
              </a:ext>
            </a:extLst>
          </p:cNvPr>
          <p:cNvCxnSpPr>
            <a:endCxn id="9" idx="1"/>
          </p:cNvCxnSpPr>
          <p:nvPr/>
        </p:nvCxnSpPr>
        <p:spPr>
          <a:xfrm>
            <a:off x="4336396" y="2706630"/>
            <a:ext cx="997046" cy="2720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AEF03AA3-76C2-4C9A-9AC8-062D75548655}"/>
              </a:ext>
            </a:extLst>
          </p:cNvPr>
          <p:cNvCxnSpPr/>
          <p:nvPr/>
        </p:nvCxnSpPr>
        <p:spPr>
          <a:xfrm>
            <a:off x="4305168" y="4724382"/>
            <a:ext cx="997046" cy="2720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C248EA7B-7847-4B83-90EB-6401C601C5E2}"/>
              </a:ext>
            </a:extLst>
          </p:cNvPr>
          <p:cNvCxnSpPr>
            <a:stCxn id="11" idx="6"/>
          </p:cNvCxnSpPr>
          <p:nvPr/>
        </p:nvCxnSpPr>
        <p:spPr>
          <a:xfrm>
            <a:off x="5782118" y="2206877"/>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11C29234-A733-4FE0-B9D1-43173D91E3EC}"/>
              </a:ext>
            </a:extLst>
          </p:cNvPr>
          <p:cNvCxnSpPr/>
          <p:nvPr/>
        </p:nvCxnSpPr>
        <p:spPr>
          <a:xfrm>
            <a:off x="5758012" y="3117461"/>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19376EBA-CD71-4184-AD8E-87458DFC2071}"/>
              </a:ext>
            </a:extLst>
          </p:cNvPr>
          <p:cNvCxnSpPr/>
          <p:nvPr/>
        </p:nvCxnSpPr>
        <p:spPr>
          <a:xfrm>
            <a:off x="5770253" y="4118944"/>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CF25459E-2340-477A-B2DF-2BC7B41D405E}"/>
              </a:ext>
            </a:extLst>
          </p:cNvPr>
          <p:cNvCxnSpPr/>
          <p:nvPr/>
        </p:nvCxnSpPr>
        <p:spPr>
          <a:xfrm flipV="1">
            <a:off x="5769249" y="4673698"/>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E3F77052-3A6D-4D8C-843A-D3F7C30E8234}"/>
              </a:ext>
            </a:extLst>
          </p:cNvPr>
          <p:cNvCxnSpPr/>
          <p:nvPr/>
        </p:nvCxnSpPr>
        <p:spPr>
          <a:xfrm flipV="1">
            <a:off x="5766454" y="3672128"/>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7F1E43E1-7695-48A7-ABAA-DCF5F6BCFBFF}"/>
              </a:ext>
            </a:extLst>
          </p:cNvPr>
          <p:cNvCxnSpPr/>
          <p:nvPr/>
        </p:nvCxnSpPr>
        <p:spPr>
          <a:xfrm flipV="1">
            <a:off x="5762364" y="2737417"/>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396487AE-83F0-4B22-BFBC-9A74E9C35CAE}"/>
              </a:ext>
            </a:extLst>
          </p:cNvPr>
          <p:cNvCxnSpPr>
            <a:stCxn id="11" idx="5"/>
            <a:endCxn id="14" idx="1"/>
          </p:cNvCxnSpPr>
          <p:nvPr/>
        </p:nvCxnSpPr>
        <p:spPr>
          <a:xfrm>
            <a:off x="5707825" y="2385129"/>
            <a:ext cx="1065802" cy="20529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C037EF51-B929-4E22-AE3E-F66CF324E675}"/>
              </a:ext>
            </a:extLst>
          </p:cNvPr>
          <p:cNvCxnSpPr>
            <a:endCxn id="15" idx="3"/>
          </p:cNvCxnSpPr>
          <p:nvPr/>
        </p:nvCxnSpPr>
        <p:spPr>
          <a:xfrm flipV="1">
            <a:off x="5716287" y="2899010"/>
            <a:ext cx="1057339" cy="19613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171B8B73-53F9-42E5-BFE7-4E241E154BEA}"/>
              </a:ext>
            </a:extLst>
          </p:cNvPr>
          <p:cNvCxnSpPr>
            <a:stCxn id="6" idx="6"/>
          </p:cNvCxnSpPr>
          <p:nvPr/>
        </p:nvCxnSpPr>
        <p:spPr>
          <a:xfrm>
            <a:off x="4346532" y="3668561"/>
            <a:ext cx="947951" cy="349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6C5C6253-29AA-4FA6-8AAC-D6C900B002C4}"/>
              </a:ext>
            </a:extLst>
          </p:cNvPr>
          <p:cNvCxnSpPr>
            <a:stCxn id="8" idx="5"/>
          </p:cNvCxnSpPr>
          <p:nvPr/>
        </p:nvCxnSpPr>
        <p:spPr>
          <a:xfrm>
            <a:off x="4272237" y="2899010"/>
            <a:ext cx="1159625" cy="19347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3618978C-7414-4E4F-B699-C1E346ADE7D9}"/>
              </a:ext>
            </a:extLst>
          </p:cNvPr>
          <p:cNvCxnSpPr/>
          <p:nvPr/>
        </p:nvCxnSpPr>
        <p:spPr>
          <a:xfrm flipV="1">
            <a:off x="3168343" y="2705778"/>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49D998F5-2F55-4AAB-BAB7-0AE6B994760C}"/>
              </a:ext>
            </a:extLst>
          </p:cNvPr>
          <p:cNvCxnSpPr/>
          <p:nvPr/>
        </p:nvCxnSpPr>
        <p:spPr>
          <a:xfrm flipV="1">
            <a:off x="3168343" y="3641033"/>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70A2D64D-BCA0-4FC8-8E7B-96C78459C761}"/>
              </a:ext>
            </a:extLst>
          </p:cNvPr>
          <p:cNvCxnSpPr/>
          <p:nvPr/>
        </p:nvCxnSpPr>
        <p:spPr>
          <a:xfrm flipV="1">
            <a:off x="3146297" y="4616363"/>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3624CE6A-0089-4C75-975A-ED673D930952}"/>
              </a:ext>
            </a:extLst>
          </p:cNvPr>
          <p:cNvSpPr txBox="1"/>
          <p:nvPr/>
        </p:nvSpPr>
        <p:spPr>
          <a:xfrm>
            <a:off x="1918635" y="2501811"/>
            <a:ext cx="1349113" cy="369332"/>
          </a:xfrm>
          <a:prstGeom prst="rect">
            <a:avLst/>
          </a:prstGeom>
          <a:noFill/>
        </p:spPr>
        <p:txBody>
          <a:bodyPr wrap="square" rtlCol="0">
            <a:spAutoFit/>
          </a:bodyPr>
          <a:lstStyle/>
          <a:p>
            <a:r>
              <a:rPr lang="en-US" dirty="0"/>
              <a:t>Lable X: 1.0</a:t>
            </a:r>
          </a:p>
        </p:txBody>
      </p:sp>
      <p:sp>
        <p:nvSpPr>
          <p:cNvPr id="47" name="TextBox 46">
            <a:extLst>
              <a:ext uri="{FF2B5EF4-FFF2-40B4-BE49-F238E27FC236}">
                <a16:creationId xmlns:a16="http://schemas.microsoft.com/office/drawing/2014/main" id="{845FF4FE-785F-48F5-82EF-B1773894BEFD}"/>
              </a:ext>
            </a:extLst>
          </p:cNvPr>
          <p:cNvSpPr txBox="1"/>
          <p:nvPr/>
        </p:nvSpPr>
        <p:spPr>
          <a:xfrm>
            <a:off x="1925266" y="3450705"/>
            <a:ext cx="1349113" cy="369332"/>
          </a:xfrm>
          <a:prstGeom prst="rect">
            <a:avLst/>
          </a:prstGeom>
          <a:noFill/>
        </p:spPr>
        <p:txBody>
          <a:bodyPr wrap="square" rtlCol="0">
            <a:spAutoFit/>
          </a:bodyPr>
          <a:lstStyle/>
          <a:p>
            <a:r>
              <a:rPr lang="en-US" dirty="0"/>
              <a:t>Lable Y: 0.0</a:t>
            </a:r>
          </a:p>
        </p:txBody>
      </p:sp>
      <p:sp>
        <p:nvSpPr>
          <p:cNvPr id="50" name="TextBox 49">
            <a:extLst>
              <a:ext uri="{FF2B5EF4-FFF2-40B4-BE49-F238E27FC236}">
                <a16:creationId xmlns:a16="http://schemas.microsoft.com/office/drawing/2014/main" id="{1091E327-B2E5-46ED-B56E-E90B278CD695}"/>
              </a:ext>
            </a:extLst>
          </p:cNvPr>
          <p:cNvSpPr txBox="1"/>
          <p:nvPr/>
        </p:nvSpPr>
        <p:spPr>
          <a:xfrm>
            <a:off x="1925265" y="4418894"/>
            <a:ext cx="1349113" cy="369332"/>
          </a:xfrm>
          <a:prstGeom prst="rect">
            <a:avLst/>
          </a:prstGeom>
          <a:noFill/>
        </p:spPr>
        <p:txBody>
          <a:bodyPr wrap="square" rtlCol="0">
            <a:spAutoFit/>
          </a:bodyPr>
          <a:lstStyle/>
          <a:p>
            <a:r>
              <a:rPr lang="en-US" dirty="0"/>
              <a:t>Lable Z: 1.0</a:t>
            </a:r>
          </a:p>
        </p:txBody>
      </p:sp>
      <p:cxnSp>
        <p:nvCxnSpPr>
          <p:cNvPr id="51" name="Straight Arrow Connector 50">
            <a:extLst>
              <a:ext uri="{FF2B5EF4-FFF2-40B4-BE49-F238E27FC236}">
                <a16:creationId xmlns:a16="http://schemas.microsoft.com/office/drawing/2014/main" id="{CA834706-7B05-4907-B16D-064CE36F9BB9}"/>
              </a:ext>
            </a:extLst>
          </p:cNvPr>
          <p:cNvCxnSpPr/>
          <p:nvPr/>
        </p:nvCxnSpPr>
        <p:spPr>
          <a:xfrm flipV="1">
            <a:off x="7206638" y="2686477"/>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AA814729-FF86-4FC5-8C32-825572383142}"/>
              </a:ext>
            </a:extLst>
          </p:cNvPr>
          <p:cNvCxnSpPr/>
          <p:nvPr/>
        </p:nvCxnSpPr>
        <p:spPr>
          <a:xfrm flipV="1">
            <a:off x="7212843" y="3635371"/>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F1F891A9-1EE7-4744-BDF8-6FEB854B11C0}"/>
              </a:ext>
            </a:extLst>
          </p:cNvPr>
          <p:cNvCxnSpPr/>
          <p:nvPr/>
        </p:nvCxnSpPr>
        <p:spPr>
          <a:xfrm flipV="1">
            <a:off x="7206638" y="4580929"/>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90A11B0F-FA79-486F-8AB4-8A8501B3FF9A}"/>
              </a:ext>
            </a:extLst>
          </p:cNvPr>
          <p:cNvSpPr/>
          <p:nvPr/>
        </p:nvSpPr>
        <p:spPr>
          <a:xfrm>
            <a:off x="7963616" y="2478363"/>
            <a:ext cx="1276311" cy="369332"/>
          </a:xfrm>
          <a:prstGeom prst="rect">
            <a:avLst/>
          </a:prstGeom>
        </p:spPr>
        <p:txBody>
          <a:bodyPr wrap="none">
            <a:spAutoFit/>
          </a:bodyPr>
          <a:lstStyle/>
          <a:p>
            <a:r>
              <a:rPr lang="en-US" dirty="0"/>
              <a:t>Lable A: 1.0</a:t>
            </a:r>
          </a:p>
        </p:txBody>
      </p:sp>
      <p:cxnSp>
        <p:nvCxnSpPr>
          <p:cNvPr id="22" name="Straight Arrow Connector 21">
            <a:extLst>
              <a:ext uri="{FF2B5EF4-FFF2-40B4-BE49-F238E27FC236}">
                <a16:creationId xmlns:a16="http://schemas.microsoft.com/office/drawing/2014/main" id="{7B723B63-1742-4477-8B85-F1B561A213CB}"/>
              </a:ext>
            </a:extLst>
          </p:cNvPr>
          <p:cNvCxnSpPr/>
          <p:nvPr/>
        </p:nvCxnSpPr>
        <p:spPr>
          <a:xfrm>
            <a:off x="3245088" y="2670485"/>
            <a:ext cx="587141"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705ED5BF-5B6E-4D70-AADE-AECD76F363F7}"/>
              </a:ext>
            </a:extLst>
          </p:cNvPr>
          <p:cNvCxnSpPr/>
          <p:nvPr/>
        </p:nvCxnSpPr>
        <p:spPr>
          <a:xfrm>
            <a:off x="3168343" y="4570778"/>
            <a:ext cx="587141"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54E4AE08-0229-4F1C-B7F7-E2AB8D37E559}"/>
              </a:ext>
            </a:extLst>
          </p:cNvPr>
          <p:cNvCxnSpPr/>
          <p:nvPr/>
        </p:nvCxnSpPr>
        <p:spPr>
          <a:xfrm flipV="1">
            <a:off x="4366058" y="2280551"/>
            <a:ext cx="853547" cy="28028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4DDC255B-D4BB-476E-9363-2064CB4AA741}"/>
              </a:ext>
            </a:extLst>
          </p:cNvPr>
          <p:cNvCxnSpPr/>
          <p:nvPr/>
        </p:nvCxnSpPr>
        <p:spPr>
          <a:xfrm>
            <a:off x="5823427" y="2198233"/>
            <a:ext cx="808379" cy="44999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6033054F-A292-4832-963F-7BC9B95C4989}"/>
              </a:ext>
            </a:extLst>
          </p:cNvPr>
          <p:cNvCxnSpPr/>
          <p:nvPr/>
        </p:nvCxnSpPr>
        <p:spPr>
          <a:xfrm>
            <a:off x="4346616" y="4801508"/>
            <a:ext cx="872989" cy="258485"/>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DEA4984B-6116-4936-86C0-A8BAB0BF16B0}"/>
              </a:ext>
            </a:extLst>
          </p:cNvPr>
          <p:cNvCxnSpPr>
            <a:endCxn id="15" idx="3"/>
          </p:cNvCxnSpPr>
          <p:nvPr/>
        </p:nvCxnSpPr>
        <p:spPr>
          <a:xfrm flipV="1">
            <a:off x="5674928" y="2899010"/>
            <a:ext cx="1098698" cy="1906305"/>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965F2169-28E5-4252-8B69-0BF809BFBB3C}"/>
              </a:ext>
            </a:extLst>
          </p:cNvPr>
          <p:cNvCxnSpPr/>
          <p:nvPr/>
        </p:nvCxnSpPr>
        <p:spPr>
          <a:xfrm>
            <a:off x="4406602" y="2691114"/>
            <a:ext cx="869678" cy="249638"/>
          </a:xfrm>
          <a:prstGeom prst="straightConnector1">
            <a:avLst/>
          </a:prstGeom>
          <a:ln w="952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27C8D386-F6D6-4F2C-B396-D27E5260F501}"/>
              </a:ext>
            </a:extLst>
          </p:cNvPr>
          <p:cNvCxnSpPr/>
          <p:nvPr/>
        </p:nvCxnSpPr>
        <p:spPr>
          <a:xfrm flipV="1">
            <a:off x="4255855" y="2451410"/>
            <a:ext cx="999430" cy="1902756"/>
          </a:xfrm>
          <a:prstGeom prst="straightConnector1">
            <a:avLst/>
          </a:prstGeom>
          <a:ln w="952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AB9614D4-AE2C-4982-8A7F-5F5B15651D2D}"/>
              </a:ext>
            </a:extLst>
          </p:cNvPr>
          <p:cNvCxnSpPr/>
          <p:nvPr/>
        </p:nvCxnSpPr>
        <p:spPr>
          <a:xfrm flipV="1">
            <a:off x="5843537" y="4736870"/>
            <a:ext cx="826770" cy="373965"/>
          </a:xfrm>
          <a:prstGeom prst="straightConnector1">
            <a:avLst/>
          </a:prstGeom>
          <a:ln w="95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684D2DE7-9A80-4AB2-99E1-E21A020D7D32}"/>
              </a:ext>
            </a:extLst>
          </p:cNvPr>
          <p:cNvSpPr txBox="1"/>
          <p:nvPr/>
        </p:nvSpPr>
        <p:spPr>
          <a:xfrm>
            <a:off x="4525197" y="2151836"/>
            <a:ext cx="511770" cy="261610"/>
          </a:xfrm>
          <a:prstGeom prst="rect">
            <a:avLst/>
          </a:prstGeom>
          <a:noFill/>
        </p:spPr>
        <p:txBody>
          <a:bodyPr wrap="square" rtlCol="0">
            <a:spAutoFit/>
          </a:bodyPr>
          <a:lstStyle/>
          <a:p>
            <a:r>
              <a:rPr lang="en-US" sz="1100" dirty="0"/>
              <a:t>1.0</a:t>
            </a:r>
            <a:endParaRPr lang="en-US" dirty="0"/>
          </a:p>
        </p:txBody>
      </p:sp>
      <p:sp>
        <p:nvSpPr>
          <p:cNvPr id="72" name="TextBox 71">
            <a:extLst>
              <a:ext uri="{FF2B5EF4-FFF2-40B4-BE49-F238E27FC236}">
                <a16:creationId xmlns:a16="http://schemas.microsoft.com/office/drawing/2014/main" id="{31590C9B-2598-40B6-9C5B-93B29E9E82F8}"/>
              </a:ext>
            </a:extLst>
          </p:cNvPr>
          <p:cNvSpPr txBox="1"/>
          <p:nvPr/>
        </p:nvSpPr>
        <p:spPr>
          <a:xfrm>
            <a:off x="6120036" y="2193734"/>
            <a:ext cx="511770" cy="261610"/>
          </a:xfrm>
          <a:prstGeom prst="rect">
            <a:avLst/>
          </a:prstGeom>
          <a:noFill/>
        </p:spPr>
        <p:txBody>
          <a:bodyPr wrap="square" rtlCol="0">
            <a:spAutoFit/>
          </a:bodyPr>
          <a:lstStyle/>
          <a:p>
            <a:r>
              <a:rPr lang="en-US" sz="1100" dirty="0"/>
              <a:t>1.0</a:t>
            </a:r>
            <a:endParaRPr lang="en-US" dirty="0"/>
          </a:p>
        </p:txBody>
      </p:sp>
      <p:sp>
        <p:nvSpPr>
          <p:cNvPr id="73" name="TextBox 72">
            <a:extLst>
              <a:ext uri="{FF2B5EF4-FFF2-40B4-BE49-F238E27FC236}">
                <a16:creationId xmlns:a16="http://schemas.microsoft.com/office/drawing/2014/main" id="{74920354-E9F7-4874-B13F-D53CD5D54C34}"/>
              </a:ext>
            </a:extLst>
          </p:cNvPr>
          <p:cNvSpPr txBox="1"/>
          <p:nvPr/>
        </p:nvSpPr>
        <p:spPr>
          <a:xfrm>
            <a:off x="6098726" y="4011161"/>
            <a:ext cx="511770" cy="261610"/>
          </a:xfrm>
          <a:prstGeom prst="rect">
            <a:avLst/>
          </a:prstGeom>
          <a:noFill/>
        </p:spPr>
        <p:txBody>
          <a:bodyPr wrap="square" rtlCol="0">
            <a:spAutoFit/>
          </a:bodyPr>
          <a:lstStyle/>
          <a:p>
            <a:r>
              <a:rPr lang="en-US" sz="1100" dirty="0"/>
              <a:t>1.0</a:t>
            </a:r>
            <a:endParaRPr lang="en-US" dirty="0"/>
          </a:p>
        </p:txBody>
      </p:sp>
      <p:sp>
        <p:nvSpPr>
          <p:cNvPr id="74" name="TextBox 73">
            <a:extLst>
              <a:ext uri="{FF2B5EF4-FFF2-40B4-BE49-F238E27FC236}">
                <a16:creationId xmlns:a16="http://schemas.microsoft.com/office/drawing/2014/main" id="{3C6BA101-9994-442D-878B-F4BCA21EDF3B}"/>
              </a:ext>
            </a:extLst>
          </p:cNvPr>
          <p:cNvSpPr txBox="1"/>
          <p:nvPr/>
        </p:nvSpPr>
        <p:spPr>
          <a:xfrm>
            <a:off x="4478689" y="4935100"/>
            <a:ext cx="511770" cy="261610"/>
          </a:xfrm>
          <a:prstGeom prst="rect">
            <a:avLst/>
          </a:prstGeom>
          <a:noFill/>
        </p:spPr>
        <p:txBody>
          <a:bodyPr wrap="square" rtlCol="0">
            <a:spAutoFit/>
          </a:bodyPr>
          <a:lstStyle/>
          <a:p>
            <a:r>
              <a:rPr lang="en-US" sz="1100" dirty="0"/>
              <a:t>1.0</a:t>
            </a:r>
            <a:endParaRPr lang="en-US" dirty="0"/>
          </a:p>
        </p:txBody>
      </p:sp>
      <p:sp>
        <p:nvSpPr>
          <p:cNvPr id="76" name="TextBox 75">
            <a:extLst>
              <a:ext uri="{FF2B5EF4-FFF2-40B4-BE49-F238E27FC236}">
                <a16:creationId xmlns:a16="http://schemas.microsoft.com/office/drawing/2014/main" id="{844328A0-4FFD-4C2D-A8ED-C91CDD5EF633}"/>
              </a:ext>
            </a:extLst>
          </p:cNvPr>
          <p:cNvSpPr txBox="1"/>
          <p:nvPr/>
        </p:nvSpPr>
        <p:spPr>
          <a:xfrm>
            <a:off x="4611121" y="2956736"/>
            <a:ext cx="511770" cy="261610"/>
          </a:xfrm>
          <a:prstGeom prst="rect">
            <a:avLst/>
          </a:prstGeom>
          <a:noFill/>
        </p:spPr>
        <p:txBody>
          <a:bodyPr wrap="square" rtlCol="0">
            <a:spAutoFit/>
          </a:bodyPr>
          <a:lstStyle/>
          <a:p>
            <a:r>
              <a:rPr lang="en-US" sz="1100" dirty="0"/>
              <a:t>0.5</a:t>
            </a:r>
            <a:endParaRPr lang="en-US" dirty="0"/>
          </a:p>
        </p:txBody>
      </p:sp>
      <p:sp>
        <p:nvSpPr>
          <p:cNvPr id="77" name="TextBox 76">
            <a:extLst>
              <a:ext uri="{FF2B5EF4-FFF2-40B4-BE49-F238E27FC236}">
                <a16:creationId xmlns:a16="http://schemas.microsoft.com/office/drawing/2014/main" id="{53952F1E-311F-4F65-8574-68551FD354E9}"/>
              </a:ext>
            </a:extLst>
          </p:cNvPr>
          <p:cNvSpPr txBox="1"/>
          <p:nvPr/>
        </p:nvSpPr>
        <p:spPr>
          <a:xfrm>
            <a:off x="6225489" y="4863413"/>
            <a:ext cx="511770" cy="261610"/>
          </a:xfrm>
          <a:prstGeom prst="rect">
            <a:avLst/>
          </a:prstGeom>
          <a:noFill/>
        </p:spPr>
        <p:txBody>
          <a:bodyPr wrap="square" rtlCol="0">
            <a:spAutoFit/>
          </a:bodyPr>
          <a:lstStyle/>
          <a:p>
            <a:r>
              <a:rPr lang="en-US" sz="1100" dirty="0"/>
              <a:t>0.5</a:t>
            </a:r>
            <a:endParaRPr lang="en-US" dirty="0"/>
          </a:p>
        </p:txBody>
      </p:sp>
      <p:sp>
        <p:nvSpPr>
          <p:cNvPr id="78" name="TextBox 77">
            <a:extLst>
              <a:ext uri="{FF2B5EF4-FFF2-40B4-BE49-F238E27FC236}">
                <a16:creationId xmlns:a16="http://schemas.microsoft.com/office/drawing/2014/main" id="{75B4596A-604D-43BD-B9FE-84A06C3DBB62}"/>
              </a:ext>
            </a:extLst>
          </p:cNvPr>
          <p:cNvSpPr txBox="1"/>
          <p:nvPr/>
        </p:nvSpPr>
        <p:spPr>
          <a:xfrm>
            <a:off x="1918635" y="5669715"/>
            <a:ext cx="8802872" cy="830997"/>
          </a:xfrm>
          <a:prstGeom prst="rect">
            <a:avLst/>
          </a:prstGeom>
          <a:noFill/>
        </p:spPr>
        <p:txBody>
          <a:bodyPr wrap="square" rtlCol="0">
            <a:spAutoFit/>
          </a:bodyPr>
          <a:lstStyle/>
          <a:p>
            <a:r>
              <a:rPr lang="en-US" sz="2400" dirty="0"/>
              <a:t>The new data is put through the model, </a:t>
            </a:r>
            <a:r>
              <a:rPr lang="en-US" sz="2400" dirty="0" err="1"/>
              <a:t>achoeing</a:t>
            </a:r>
            <a:r>
              <a:rPr lang="en-US" sz="2400" dirty="0"/>
              <a:t> the output defined by the training data.</a:t>
            </a:r>
          </a:p>
        </p:txBody>
      </p:sp>
      <p:sp>
        <p:nvSpPr>
          <p:cNvPr id="79" name="TextBox 78">
            <a:extLst>
              <a:ext uri="{FF2B5EF4-FFF2-40B4-BE49-F238E27FC236}">
                <a16:creationId xmlns:a16="http://schemas.microsoft.com/office/drawing/2014/main" id="{5AC40329-4450-4A37-BD96-CDA34EDB5AD7}"/>
              </a:ext>
            </a:extLst>
          </p:cNvPr>
          <p:cNvSpPr txBox="1"/>
          <p:nvPr/>
        </p:nvSpPr>
        <p:spPr>
          <a:xfrm>
            <a:off x="604982" y="1912219"/>
            <a:ext cx="3607183" cy="461665"/>
          </a:xfrm>
          <a:prstGeom prst="rect">
            <a:avLst/>
          </a:prstGeom>
          <a:noFill/>
        </p:spPr>
        <p:txBody>
          <a:bodyPr wrap="square" rtlCol="0">
            <a:spAutoFit/>
          </a:bodyPr>
          <a:lstStyle/>
          <a:p>
            <a:r>
              <a:rPr lang="en-US" sz="2400" i="1" dirty="0"/>
              <a:t>New</a:t>
            </a:r>
            <a:r>
              <a:rPr lang="en-US" sz="2400" dirty="0"/>
              <a:t> Data Input: One Item</a:t>
            </a:r>
          </a:p>
        </p:txBody>
      </p:sp>
      <p:sp>
        <p:nvSpPr>
          <p:cNvPr id="80" name="TextBox 79">
            <a:extLst>
              <a:ext uri="{FF2B5EF4-FFF2-40B4-BE49-F238E27FC236}">
                <a16:creationId xmlns:a16="http://schemas.microsoft.com/office/drawing/2014/main" id="{6AAD166F-3446-4BD0-8062-F41527C006DE}"/>
              </a:ext>
            </a:extLst>
          </p:cNvPr>
          <p:cNvSpPr txBox="1"/>
          <p:nvPr/>
        </p:nvSpPr>
        <p:spPr>
          <a:xfrm>
            <a:off x="6996631" y="1470233"/>
            <a:ext cx="4063914" cy="461665"/>
          </a:xfrm>
          <a:prstGeom prst="rect">
            <a:avLst/>
          </a:prstGeom>
          <a:noFill/>
        </p:spPr>
        <p:txBody>
          <a:bodyPr wrap="square" rtlCol="0">
            <a:spAutoFit/>
          </a:bodyPr>
          <a:lstStyle/>
          <a:p>
            <a:r>
              <a:rPr lang="en-US" sz="2400" dirty="0"/>
              <a:t>Output: classification, etc. </a:t>
            </a:r>
          </a:p>
        </p:txBody>
      </p:sp>
    </p:spTree>
    <p:extLst>
      <p:ext uri="{BB962C8B-B14F-4D97-AF65-F5344CB8AC3E}">
        <p14:creationId xmlns:p14="http://schemas.microsoft.com/office/powerpoint/2010/main" val="23822007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84E89-D352-4E35-B79D-8AE7FAF88108}"/>
              </a:ext>
            </a:extLst>
          </p:cNvPr>
          <p:cNvSpPr>
            <a:spLocks noGrp="1"/>
          </p:cNvSpPr>
          <p:nvPr>
            <p:ph type="title"/>
          </p:nvPr>
        </p:nvSpPr>
        <p:spPr/>
        <p:txBody>
          <a:bodyPr/>
          <a:lstStyle/>
          <a:p>
            <a:r>
              <a:rPr lang="en-US" dirty="0"/>
              <a:t>		Data</a:t>
            </a:r>
          </a:p>
        </p:txBody>
      </p:sp>
      <p:sp>
        <p:nvSpPr>
          <p:cNvPr id="3" name="Content Placeholder 2">
            <a:extLst>
              <a:ext uri="{FF2B5EF4-FFF2-40B4-BE49-F238E27FC236}">
                <a16:creationId xmlns:a16="http://schemas.microsoft.com/office/drawing/2014/main" id="{32315682-C43D-4A0E-827C-24AA417EBD58}"/>
              </a:ext>
            </a:extLst>
          </p:cNvPr>
          <p:cNvSpPr>
            <a:spLocks noGrp="1"/>
          </p:cNvSpPr>
          <p:nvPr>
            <p:ph idx="1"/>
          </p:nvPr>
        </p:nvSpPr>
        <p:spPr/>
        <p:txBody>
          <a:bodyPr/>
          <a:lstStyle/>
          <a:p>
            <a:r>
              <a:rPr lang="en-US" dirty="0"/>
              <a:t>What are our data sources? (Statistical sampling methods)</a:t>
            </a:r>
          </a:p>
          <a:p>
            <a:r>
              <a:rPr lang="en-US" dirty="0"/>
              <a:t>Data resulting from active intervention takes special care</a:t>
            </a:r>
          </a:p>
          <a:p>
            <a:r>
              <a:rPr lang="en-US" dirty="0"/>
              <a:t>Data seldom stands alone – data is linked to other data, and can reveal more than was intended (e.g. criminal caught by sister’s DNA)</a:t>
            </a:r>
          </a:p>
          <a:p>
            <a:r>
              <a:rPr lang="en-US" dirty="0"/>
              <a:t>Data is dynamic and changes on a regular basis (hence, the danger of stale and outdated data)</a:t>
            </a:r>
          </a:p>
          <a:p>
            <a:r>
              <a:rPr lang="en-US" dirty="0"/>
              <a:t>Who owns the data? Can it be owned? (Consider </a:t>
            </a:r>
            <a:r>
              <a:rPr lang="en-US" dirty="0" err="1"/>
              <a:t>Europes</a:t>
            </a:r>
            <a:r>
              <a:rPr lang="en-US" dirty="0"/>
              <a:t> HDPR)</a:t>
            </a:r>
          </a:p>
        </p:txBody>
      </p:sp>
      <p:sp>
        <p:nvSpPr>
          <p:cNvPr id="4" name="Rectangle 3">
            <a:extLst>
              <a:ext uri="{FF2B5EF4-FFF2-40B4-BE49-F238E27FC236}">
                <a16:creationId xmlns:a16="http://schemas.microsoft.com/office/drawing/2014/main" id="{8063E21C-36A0-4397-BE48-542C3D5BBA56}"/>
              </a:ext>
            </a:extLst>
          </p:cNvPr>
          <p:cNvSpPr/>
          <p:nvPr/>
        </p:nvSpPr>
        <p:spPr>
          <a:xfrm>
            <a:off x="946150" y="5573236"/>
            <a:ext cx="10033000" cy="1477328"/>
          </a:xfrm>
          <a:prstGeom prst="rect">
            <a:avLst/>
          </a:prstGeom>
        </p:spPr>
        <p:txBody>
          <a:bodyPr wrap="square">
            <a:spAutoFit/>
          </a:bodyPr>
          <a:lstStyle/>
          <a:p>
            <a:r>
              <a:rPr lang="en-CA" dirty="0">
                <a:solidFill>
                  <a:srgbClr val="000000"/>
                </a:solidFill>
                <a:latin typeface="Arial" panose="020B0604020202020204" pitchFamily="34" charset="0"/>
              </a:rPr>
              <a:t>David J. Hand. (2018). Aspects of Data Ethics in a Changing World: Where Are We Now?  Big Data, Vol. 6, No. 3. Published Online:17 Sep 2018 </a:t>
            </a:r>
            <a:r>
              <a:rPr lang="en-CA" u="sng" dirty="0">
                <a:solidFill>
                  <a:srgbClr val="1155CC"/>
                </a:solidFill>
                <a:latin typeface="Arial" panose="020B0604020202020204" pitchFamily="34" charset="0"/>
                <a:hlinkClick r:id="rId2"/>
              </a:rPr>
              <a:t>https://doi.org/10.1089/big.2018.0083</a:t>
            </a:r>
            <a:r>
              <a:rPr lang="en-CA" dirty="0">
                <a:solidFill>
                  <a:srgbClr val="000000"/>
                </a:solidFill>
                <a:latin typeface="Arial" panose="020B0604020202020204" pitchFamily="34" charset="0"/>
              </a:rPr>
              <a:t>  for this slide and the next three slides.</a:t>
            </a:r>
            <a:endParaRPr lang="en-CA" dirty="0"/>
          </a:p>
          <a:p>
            <a:br>
              <a:rPr lang="en-CA" dirty="0"/>
            </a:br>
            <a:endParaRPr lang="en-US" dirty="0"/>
          </a:p>
        </p:txBody>
      </p:sp>
    </p:spTree>
    <p:extLst>
      <p:ext uri="{BB962C8B-B14F-4D97-AF65-F5344CB8AC3E}">
        <p14:creationId xmlns:p14="http://schemas.microsoft.com/office/powerpoint/2010/main" val="31916189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00FDA-F073-4200-951B-F4738A2C9967}"/>
              </a:ext>
            </a:extLst>
          </p:cNvPr>
          <p:cNvSpPr>
            <a:spLocks noGrp="1"/>
          </p:cNvSpPr>
          <p:nvPr>
            <p:ph type="title"/>
          </p:nvPr>
        </p:nvSpPr>
        <p:spPr/>
        <p:txBody>
          <a:bodyPr/>
          <a:lstStyle/>
          <a:p>
            <a:r>
              <a:rPr lang="en-US" dirty="0"/>
              <a:t>		Model</a:t>
            </a:r>
          </a:p>
        </p:txBody>
      </p:sp>
      <p:sp>
        <p:nvSpPr>
          <p:cNvPr id="3" name="Content Placeholder 2">
            <a:extLst>
              <a:ext uri="{FF2B5EF4-FFF2-40B4-BE49-F238E27FC236}">
                <a16:creationId xmlns:a16="http://schemas.microsoft.com/office/drawing/2014/main" id="{6BDFB2A3-6FB6-4B2D-A583-947B89B3D0A4}"/>
              </a:ext>
            </a:extLst>
          </p:cNvPr>
          <p:cNvSpPr>
            <a:spLocks noGrp="1"/>
          </p:cNvSpPr>
          <p:nvPr>
            <p:ph idx="1"/>
          </p:nvPr>
        </p:nvSpPr>
        <p:spPr/>
        <p:txBody>
          <a:bodyPr/>
          <a:lstStyle/>
          <a:p>
            <a:r>
              <a:rPr lang="en-US" dirty="0"/>
              <a:t>Defining a model inherently means asking a question, and the choice of question is critical:</a:t>
            </a:r>
          </a:p>
          <a:p>
            <a:pPr lvl="1"/>
            <a:r>
              <a:rPr lang="en-US" dirty="0"/>
              <a:t>What problems are high priorities?</a:t>
            </a:r>
          </a:p>
          <a:p>
            <a:pPr lvl="1"/>
            <a:r>
              <a:rPr lang="en-US" dirty="0"/>
              <a:t>How will the outcome be used?</a:t>
            </a:r>
          </a:p>
          <a:p>
            <a:pPr lvl="1"/>
            <a:r>
              <a:rPr lang="en-US" dirty="0"/>
              <a:t>How will we respond to adverse outcomes (esp. in statistical cases)</a:t>
            </a:r>
          </a:p>
          <a:p>
            <a:pPr lvl="1"/>
            <a:r>
              <a:rPr lang="en-US" dirty="0"/>
              <a:t>How will the outcomes be measured?</a:t>
            </a:r>
          </a:p>
          <a:p>
            <a:r>
              <a:rPr lang="en-US" dirty="0"/>
              <a:t>Models are ‘trained’, yes, but the training is the result of extensive programming:</a:t>
            </a:r>
          </a:p>
          <a:p>
            <a:pPr lvl="1"/>
            <a:r>
              <a:rPr lang="en-US" dirty="0"/>
              <a:t>Are rigorous programming standards used</a:t>
            </a:r>
          </a:p>
          <a:p>
            <a:pPr lvl="1"/>
            <a:r>
              <a:rPr lang="en-US" dirty="0"/>
              <a:t>Is the program open source</a:t>
            </a:r>
          </a:p>
        </p:txBody>
      </p:sp>
    </p:spTree>
    <p:extLst>
      <p:ext uri="{BB962C8B-B14F-4D97-AF65-F5344CB8AC3E}">
        <p14:creationId xmlns:p14="http://schemas.microsoft.com/office/powerpoint/2010/main" val="96012270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B365F-BE91-4EBB-9FCE-4117E0673139}"/>
              </a:ext>
            </a:extLst>
          </p:cNvPr>
          <p:cNvSpPr>
            <a:spLocks noGrp="1"/>
          </p:cNvSpPr>
          <p:nvPr>
            <p:ph type="title"/>
          </p:nvPr>
        </p:nvSpPr>
        <p:spPr/>
        <p:txBody>
          <a:bodyPr/>
          <a:lstStyle/>
          <a:p>
            <a:r>
              <a:rPr lang="en-US" dirty="0"/>
              <a:t>		Testing</a:t>
            </a:r>
          </a:p>
        </p:txBody>
      </p:sp>
      <p:sp>
        <p:nvSpPr>
          <p:cNvPr id="3" name="Content Placeholder 2">
            <a:extLst>
              <a:ext uri="{FF2B5EF4-FFF2-40B4-BE49-F238E27FC236}">
                <a16:creationId xmlns:a16="http://schemas.microsoft.com/office/drawing/2014/main" id="{B08E8ECB-481B-4A33-BA37-3C23E301EB8C}"/>
              </a:ext>
            </a:extLst>
          </p:cNvPr>
          <p:cNvSpPr>
            <a:spLocks noGrp="1"/>
          </p:cNvSpPr>
          <p:nvPr>
            <p:ph idx="1"/>
          </p:nvPr>
        </p:nvSpPr>
        <p:spPr/>
        <p:txBody>
          <a:bodyPr/>
          <a:lstStyle/>
          <a:p>
            <a:r>
              <a:rPr lang="en-US" dirty="0"/>
              <a:t>“</a:t>
            </a:r>
            <a:r>
              <a:rPr lang="en-CA" dirty="0"/>
              <a:t>The model (should) be tested under real-world conditions with adequate protections and precautions for the patients, in proportion to the seriousness of their condition.</a:t>
            </a:r>
            <a:r>
              <a:rPr lang="en-US" dirty="0"/>
              <a:t>”</a:t>
            </a:r>
          </a:p>
          <a:p>
            <a:pPr lvl="1"/>
            <a:r>
              <a:rPr lang="en-US" dirty="0"/>
              <a:t>How is consent acquired for testing?</a:t>
            </a:r>
          </a:p>
          <a:p>
            <a:pPr lvl="1"/>
            <a:r>
              <a:rPr lang="en-US" dirty="0"/>
              <a:t>Is consent even required? (Would you require consent if an engineer used a calculator?)</a:t>
            </a:r>
          </a:p>
          <a:p>
            <a:pPr lvl="1"/>
            <a:r>
              <a:rPr lang="en-US" dirty="0"/>
              <a:t>How to </a:t>
            </a:r>
            <a:r>
              <a:rPr lang="en-CA" dirty="0"/>
              <a:t>explain whatever predictive analytics development and evaluation they are undergoing?</a:t>
            </a:r>
          </a:p>
          <a:p>
            <a:pPr lvl="1"/>
            <a:r>
              <a:rPr lang="en-CA" dirty="0"/>
              <a:t> “To help the consumers of the model—both providers and patients—the model must present them with choices.”</a:t>
            </a:r>
            <a:endParaRPr lang="en-US" dirty="0"/>
          </a:p>
          <a:p>
            <a:pPr lvl="1"/>
            <a:endParaRPr lang="en-CA" dirty="0"/>
          </a:p>
        </p:txBody>
      </p:sp>
    </p:spTree>
    <p:extLst>
      <p:ext uri="{BB962C8B-B14F-4D97-AF65-F5344CB8AC3E}">
        <p14:creationId xmlns:p14="http://schemas.microsoft.com/office/powerpoint/2010/main" val="118701250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85C4F-AAA9-45FA-9C46-09B282C1BAA4}"/>
              </a:ext>
            </a:extLst>
          </p:cNvPr>
          <p:cNvSpPr>
            <a:spLocks noGrp="1"/>
          </p:cNvSpPr>
          <p:nvPr>
            <p:ph type="title"/>
          </p:nvPr>
        </p:nvSpPr>
        <p:spPr/>
        <p:txBody>
          <a:bodyPr/>
          <a:lstStyle/>
          <a:p>
            <a:r>
              <a:rPr lang="en-US" dirty="0"/>
              <a:t>		Application</a:t>
            </a:r>
          </a:p>
        </p:txBody>
      </p:sp>
      <p:sp>
        <p:nvSpPr>
          <p:cNvPr id="3" name="Content Placeholder 2">
            <a:extLst>
              <a:ext uri="{FF2B5EF4-FFF2-40B4-BE49-F238E27FC236}">
                <a16:creationId xmlns:a16="http://schemas.microsoft.com/office/drawing/2014/main" id="{9613BEA0-B0EA-489D-8477-D886B0127387}"/>
              </a:ext>
            </a:extLst>
          </p:cNvPr>
          <p:cNvSpPr>
            <a:spLocks noGrp="1"/>
          </p:cNvSpPr>
          <p:nvPr>
            <p:ph idx="1"/>
          </p:nvPr>
        </p:nvSpPr>
        <p:spPr/>
        <p:txBody>
          <a:bodyPr/>
          <a:lstStyle/>
          <a:p>
            <a:r>
              <a:rPr lang="en-US" dirty="0"/>
              <a:t>Can/should the model be localized, i.e. “</a:t>
            </a:r>
            <a:r>
              <a:rPr lang="en-CA" dirty="0"/>
              <a:t>monitored, refined, and reconfigured to local contexts”?</a:t>
            </a:r>
          </a:p>
          <a:p>
            <a:r>
              <a:rPr lang="en-CA" dirty="0"/>
              <a:t>What is the impact of fees, costs, patents and other factors restricting access to the model (even in some cases for people who provided some of the data)?</a:t>
            </a:r>
          </a:p>
          <a:p>
            <a:r>
              <a:rPr lang="en-CA" dirty="0"/>
              <a:t>Can the model’s </a:t>
            </a:r>
            <a:r>
              <a:rPr lang="en-CA" dirty="0" err="1"/>
              <a:t>outut</a:t>
            </a:r>
            <a:r>
              <a:rPr lang="en-CA" dirty="0"/>
              <a:t> be explained?</a:t>
            </a:r>
          </a:p>
          <a:p>
            <a:endParaRPr lang="en-CA" dirty="0"/>
          </a:p>
          <a:p>
            <a:pPr marL="0" indent="0">
              <a:buNone/>
            </a:pPr>
            <a:endParaRPr lang="en-US" dirty="0"/>
          </a:p>
        </p:txBody>
      </p:sp>
    </p:spTree>
    <p:extLst>
      <p:ext uri="{BB962C8B-B14F-4D97-AF65-F5344CB8AC3E}">
        <p14:creationId xmlns:p14="http://schemas.microsoft.com/office/powerpoint/2010/main" val="72502169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DF209-735A-4101-84CA-97F4D3EC1107}"/>
              </a:ext>
            </a:extLst>
          </p:cNvPr>
          <p:cNvSpPr>
            <a:spLocks noGrp="1"/>
          </p:cNvSpPr>
          <p:nvPr>
            <p:ph type="title"/>
          </p:nvPr>
        </p:nvSpPr>
        <p:spPr/>
        <p:txBody>
          <a:bodyPr/>
          <a:lstStyle/>
          <a:p>
            <a:r>
              <a:rPr lang="en-US" dirty="0"/>
              <a:t>	The Machine is Us/</a:t>
            </a:r>
            <a:r>
              <a:rPr lang="en-US" dirty="0" err="1"/>
              <a:t>ing</a:t>
            </a:r>
            <a:r>
              <a:rPr lang="en-US" dirty="0"/>
              <a:t> Us</a:t>
            </a:r>
          </a:p>
        </p:txBody>
      </p:sp>
      <p:sp>
        <p:nvSpPr>
          <p:cNvPr id="3" name="Content Placeholder 2">
            <a:extLst>
              <a:ext uri="{FF2B5EF4-FFF2-40B4-BE49-F238E27FC236}">
                <a16:creationId xmlns:a16="http://schemas.microsoft.com/office/drawing/2014/main" id="{A7C66070-2745-422E-B51E-B73A4C8EA107}"/>
              </a:ext>
            </a:extLst>
          </p:cNvPr>
          <p:cNvSpPr>
            <a:spLocks noGrp="1"/>
          </p:cNvSpPr>
          <p:nvPr>
            <p:ph idx="1"/>
          </p:nvPr>
        </p:nvSpPr>
        <p:spPr/>
        <p:txBody>
          <a:bodyPr/>
          <a:lstStyle/>
          <a:p>
            <a:r>
              <a:rPr lang="en-US" dirty="0"/>
              <a:t>Michael </a:t>
            </a:r>
            <a:r>
              <a:rPr lang="en-US" dirty="0" err="1"/>
              <a:t>Wesch</a:t>
            </a:r>
            <a:r>
              <a:rPr lang="en-US" dirty="0"/>
              <a:t>:</a:t>
            </a:r>
          </a:p>
          <a:p>
            <a:pPr lvl="1"/>
            <a:r>
              <a:rPr lang="en-US" dirty="0"/>
              <a:t>“</a:t>
            </a:r>
            <a:r>
              <a:rPr lang="en-CA" dirty="0"/>
              <a:t>My friends in Papua New Guinea are experts in relationships and grasp the ways that we are all connected in much more profound ways than we do. ”</a:t>
            </a:r>
          </a:p>
          <a:p>
            <a:pPr lvl="1"/>
            <a:r>
              <a:rPr lang="en-CA" dirty="0"/>
              <a:t>“In contrast, we tend to emphasize our independence and individuality, failing to realize just how interconnected we are with each other.”</a:t>
            </a:r>
          </a:p>
          <a:p>
            <a:pPr lvl="1"/>
            <a:r>
              <a:rPr lang="en-CA" dirty="0"/>
              <a:t>“The ultimate promise of digital technology is that it might enable us to truly see one another once </a:t>
            </a:r>
            <a:r>
              <a:rPr lang="en-CA"/>
              <a:t>again.”</a:t>
            </a:r>
            <a:endParaRPr lang="en-CA" dirty="0"/>
          </a:p>
        </p:txBody>
      </p:sp>
      <p:sp>
        <p:nvSpPr>
          <p:cNvPr id="4" name="Rectangle 3">
            <a:extLst>
              <a:ext uri="{FF2B5EF4-FFF2-40B4-BE49-F238E27FC236}">
                <a16:creationId xmlns:a16="http://schemas.microsoft.com/office/drawing/2014/main" id="{DD324A85-13A8-49C9-88E0-FCC4F160222A}"/>
              </a:ext>
            </a:extLst>
          </p:cNvPr>
          <p:cNvSpPr/>
          <p:nvPr/>
        </p:nvSpPr>
        <p:spPr>
          <a:xfrm>
            <a:off x="1092200" y="4683597"/>
            <a:ext cx="10795000" cy="2031325"/>
          </a:xfrm>
          <a:prstGeom prst="rect">
            <a:avLst/>
          </a:prstGeom>
        </p:spPr>
        <p:txBody>
          <a:bodyPr wrap="square">
            <a:spAutoFit/>
          </a:bodyPr>
          <a:lstStyle/>
          <a:p>
            <a:r>
              <a:rPr lang="en-CA" dirty="0">
                <a:solidFill>
                  <a:srgbClr val="000000"/>
                </a:solidFill>
                <a:latin typeface="Arial" panose="020B0604020202020204" pitchFamily="34" charset="0"/>
              </a:rPr>
              <a:t>Michael </a:t>
            </a:r>
            <a:r>
              <a:rPr lang="en-CA" dirty="0" err="1">
                <a:solidFill>
                  <a:srgbClr val="000000"/>
                </a:solidFill>
                <a:latin typeface="Arial" panose="020B0604020202020204" pitchFamily="34" charset="0"/>
              </a:rPr>
              <a:t>Wesch</a:t>
            </a:r>
            <a:r>
              <a:rPr lang="en-CA" dirty="0">
                <a:solidFill>
                  <a:srgbClr val="000000"/>
                </a:solidFill>
                <a:latin typeface="Arial" panose="020B0604020202020204" pitchFamily="34" charset="0"/>
              </a:rPr>
              <a:t>. (2007). The Machine is Us/</a:t>
            </a:r>
            <a:r>
              <a:rPr lang="en-CA" dirty="0" err="1">
                <a:solidFill>
                  <a:srgbClr val="000000"/>
                </a:solidFill>
                <a:latin typeface="Arial" panose="020B0604020202020204" pitchFamily="34" charset="0"/>
              </a:rPr>
              <a:t>ing</a:t>
            </a:r>
            <a:r>
              <a:rPr lang="en-CA" dirty="0">
                <a:solidFill>
                  <a:srgbClr val="000000"/>
                </a:solidFill>
                <a:latin typeface="Arial" panose="020B0604020202020204" pitchFamily="34" charset="0"/>
              </a:rPr>
              <a:t> Us (Final Version). YouTube. 8 Mar 2007. </a:t>
            </a:r>
            <a:r>
              <a:rPr lang="en-CA" u="sng" dirty="0">
                <a:solidFill>
                  <a:srgbClr val="1155CC"/>
                </a:solidFill>
                <a:latin typeface="Arial" panose="020B0604020202020204" pitchFamily="34" charset="0"/>
                <a:hlinkClick r:id="rId2"/>
              </a:rPr>
              <a:t>https://www.youtube.com/watch?v=NLlGopyXT_g</a:t>
            </a:r>
            <a:r>
              <a:rPr lang="en-CA" dirty="0">
                <a:solidFill>
                  <a:srgbClr val="000000"/>
                </a:solidFill>
                <a:latin typeface="Arial" panose="020B0604020202020204" pitchFamily="34" charset="0"/>
              </a:rPr>
              <a:t> </a:t>
            </a:r>
          </a:p>
          <a:p>
            <a:endParaRPr lang="en-CA" dirty="0">
              <a:solidFill>
                <a:srgbClr val="000000"/>
              </a:solidFill>
              <a:latin typeface="Arial" panose="020B0604020202020204" pitchFamily="34" charset="0"/>
            </a:endParaRPr>
          </a:p>
          <a:p>
            <a:r>
              <a:rPr lang="en-CA" dirty="0"/>
              <a:t>John Battelle. (2007). A Brief Interview with Michael </a:t>
            </a:r>
            <a:r>
              <a:rPr lang="en-CA" dirty="0" err="1"/>
              <a:t>Wesch</a:t>
            </a:r>
            <a:r>
              <a:rPr lang="en-CA" dirty="0"/>
              <a:t> (The Creator of That Wonderful Video…). </a:t>
            </a:r>
            <a:r>
              <a:rPr lang="en-CA" dirty="0" err="1"/>
              <a:t>SearchBlog</a:t>
            </a:r>
            <a:r>
              <a:rPr lang="en-CA" dirty="0"/>
              <a:t>. February 18, 2007. </a:t>
            </a:r>
            <a:r>
              <a:rPr lang="en-US" dirty="0">
                <a:hlinkClick r:id="rId3"/>
              </a:rPr>
              <a:t>https://battellemedia.com/archives/2007/02/a_brief_interview_with_michael_wesch_the_creator_of_that_wonderful_video</a:t>
            </a:r>
            <a:r>
              <a:rPr lang="en-US" dirty="0"/>
              <a:t> </a:t>
            </a:r>
          </a:p>
        </p:txBody>
      </p:sp>
    </p:spTree>
    <p:extLst>
      <p:ext uri="{BB962C8B-B14F-4D97-AF65-F5344CB8AC3E}">
        <p14:creationId xmlns:p14="http://schemas.microsoft.com/office/powerpoint/2010/main" val="213489913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2F889-6CD3-4387-BCBB-60ABB1A8BAFB}"/>
              </a:ext>
            </a:extLst>
          </p:cNvPr>
          <p:cNvSpPr>
            <a:spLocks noGrp="1"/>
          </p:cNvSpPr>
          <p:nvPr>
            <p:ph type="title"/>
          </p:nvPr>
        </p:nvSpPr>
        <p:spPr/>
        <p:txBody>
          <a:bodyPr/>
          <a:lstStyle/>
          <a:p>
            <a:r>
              <a:rPr lang="en-US" dirty="0"/>
              <a:t>		Who Speaks for Us?</a:t>
            </a:r>
          </a:p>
        </p:txBody>
      </p:sp>
      <p:sp>
        <p:nvSpPr>
          <p:cNvPr id="3" name="Content Placeholder 2">
            <a:extLst>
              <a:ext uri="{FF2B5EF4-FFF2-40B4-BE49-F238E27FC236}">
                <a16:creationId xmlns:a16="http://schemas.microsoft.com/office/drawing/2014/main" id="{10F662B2-1E33-4A0D-8F92-B86FBA14845D}"/>
              </a:ext>
            </a:extLst>
          </p:cNvPr>
          <p:cNvSpPr>
            <a:spLocks noGrp="1"/>
          </p:cNvSpPr>
          <p:nvPr>
            <p:ph idx="1"/>
          </p:nvPr>
        </p:nvSpPr>
        <p:spPr/>
        <p:txBody>
          <a:bodyPr/>
          <a:lstStyle/>
          <a:p>
            <a:pPr fontAlgn="base"/>
            <a:r>
              <a:rPr lang="en-CA" dirty="0"/>
              <a:t>Josh Feast: </a:t>
            </a:r>
          </a:p>
          <a:p>
            <a:pPr lvl="1" fontAlgn="base"/>
            <a:r>
              <a:rPr lang="en-CA" dirty="0"/>
              <a:t>Ensure diversity in the training samples and ensure that humans labeling the samples come from diverse backgrounds.</a:t>
            </a:r>
          </a:p>
          <a:p>
            <a:pPr lvl="1" fontAlgn="base"/>
            <a:r>
              <a:rPr lang="en-CA" dirty="0"/>
              <a:t>Measure accuracy levels separately for different demographic categories and solve for unfairness by collecting more training data associated with sensitive groups. </a:t>
            </a:r>
          </a:p>
          <a:p>
            <a:r>
              <a:rPr lang="en-US" dirty="0"/>
              <a:t>But of course it’s not just about fairness, it’s about respecting individual difference, recognizing different identities, acknowledgement of diversity in community, etc.</a:t>
            </a:r>
          </a:p>
        </p:txBody>
      </p:sp>
      <p:sp>
        <p:nvSpPr>
          <p:cNvPr id="4" name="Rectangle 3">
            <a:extLst>
              <a:ext uri="{FF2B5EF4-FFF2-40B4-BE49-F238E27FC236}">
                <a16:creationId xmlns:a16="http://schemas.microsoft.com/office/drawing/2014/main" id="{65162DF8-CFB2-4831-BA6C-C36334015E68}"/>
              </a:ext>
            </a:extLst>
          </p:cNvPr>
          <p:cNvSpPr/>
          <p:nvPr/>
        </p:nvSpPr>
        <p:spPr>
          <a:xfrm>
            <a:off x="838200" y="5910703"/>
            <a:ext cx="9285111" cy="646331"/>
          </a:xfrm>
          <a:prstGeom prst="rect">
            <a:avLst/>
          </a:prstGeom>
        </p:spPr>
        <p:txBody>
          <a:bodyPr wrap="square">
            <a:spAutoFit/>
          </a:bodyPr>
          <a:lstStyle/>
          <a:p>
            <a:r>
              <a:rPr lang="en-CA" dirty="0">
                <a:solidFill>
                  <a:srgbClr val="000000"/>
                </a:solidFill>
                <a:latin typeface="Arial" panose="020B0604020202020204" pitchFamily="34" charset="0"/>
              </a:rPr>
              <a:t>Josh Feast. (2019). 4 Ways to Address Gender Bias in AI. Harvard Business Review Online. November 20, 2019. </a:t>
            </a:r>
            <a:r>
              <a:rPr lang="en-CA" u="sng" dirty="0">
                <a:solidFill>
                  <a:srgbClr val="1155CC"/>
                </a:solidFill>
                <a:latin typeface="Arial" panose="020B0604020202020204" pitchFamily="34" charset="0"/>
                <a:hlinkClick r:id="rId2"/>
              </a:rPr>
              <a:t>https://hbr.org/2019/11/4-ways-to-address-gender-bias-in-ai</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1717446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D3D3B-257E-46BF-AE2D-B953CF844D70}"/>
              </a:ext>
            </a:extLst>
          </p:cNvPr>
          <p:cNvSpPr>
            <a:spLocks noGrp="1"/>
          </p:cNvSpPr>
          <p:nvPr>
            <p:ph type="title"/>
          </p:nvPr>
        </p:nvSpPr>
        <p:spPr/>
        <p:txBody>
          <a:bodyPr/>
          <a:lstStyle/>
          <a:p>
            <a:r>
              <a:rPr lang="en-US" dirty="0"/>
              <a:t>	Academic Analytics</a:t>
            </a:r>
          </a:p>
        </p:txBody>
      </p:sp>
      <p:sp>
        <p:nvSpPr>
          <p:cNvPr id="3" name="Content Placeholder 2">
            <a:extLst>
              <a:ext uri="{FF2B5EF4-FFF2-40B4-BE49-F238E27FC236}">
                <a16:creationId xmlns:a16="http://schemas.microsoft.com/office/drawing/2014/main" id="{D72B400D-812B-4B81-A0AA-153D1E5B16B5}"/>
              </a:ext>
            </a:extLst>
          </p:cNvPr>
          <p:cNvSpPr>
            <a:spLocks noGrp="1"/>
          </p:cNvSpPr>
          <p:nvPr>
            <p:ph idx="1"/>
          </p:nvPr>
        </p:nvSpPr>
        <p:spPr/>
        <p:txBody>
          <a:bodyPr/>
          <a:lstStyle/>
          <a:p>
            <a:r>
              <a:rPr lang="en-CA" dirty="0"/>
              <a:t>Van Barneveld et al. (2012) distinguish between academic analytics and learning analytics. </a:t>
            </a:r>
          </a:p>
          <a:p>
            <a:pPr lvl="1"/>
            <a:r>
              <a:rPr lang="en-CA" dirty="0"/>
              <a:t>In academic analytics,  analytic technologies are used by higher education institutions to support operational and financial decisions.</a:t>
            </a:r>
          </a:p>
          <a:p>
            <a:pPr lvl="1"/>
            <a:r>
              <a:rPr lang="en-CA" dirty="0"/>
              <a:t>In learning analytics are focused toward instruction, curriculum, and learning support with the objective of achieving specific learning goals.</a:t>
            </a:r>
          </a:p>
          <a:p>
            <a:pPr marL="0" indent="0">
              <a:buNone/>
            </a:pPr>
            <a:br>
              <a:rPr lang="en-CA" dirty="0"/>
            </a:br>
            <a:endParaRPr lang="en-US" dirty="0"/>
          </a:p>
        </p:txBody>
      </p:sp>
      <p:sp>
        <p:nvSpPr>
          <p:cNvPr id="6" name="Rectangle 5">
            <a:extLst>
              <a:ext uri="{FF2B5EF4-FFF2-40B4-BE49-F238E27FC236}">
                <a16:creationId xmlns:a16="http://schemas.microsoft.com/office/drawing/2014/main" id="{C6DC7A6E-0259-48CC-BFD4-93B93A465A3B}"/>
              </a:ext>
            </a:extLst>
          </p:cNvPr>
          <p:cNvSpPr/>
          <p:nvPr/>
        </p:nvSpPr>
        <p:spPr>
          <a:xfrm>
            <a:off x="1047931" y="5216261"/>
            <a:ext cx="9441169" cy="1200329"/>
          </a:xfrm>
          <a:prstGeom prst="rect">
            <a:avLst/>
          </a:prstGeom>
        </p:spPr>
        <p:txBody>
          <a:bodyPr wrap="square">
            <a:spAutoFit/>
          </a:bodyPr>
          <a:lstStyle/>
          <a:p>
            <a:r>
              <a:rPr lang="en-US" dirty="0"/>
              <a:t>Angela van Barneveld, Kim Arnold, John Campbell. (2012). </a:t>
            </a:r>
            <a:r>
              <a:rPr lang="en-CA" dirty="0"/>
              <a:t>Analytics in Higher Education: Establishing a Common Language</a:t>
            </a:r>
            <a:r>
              <a:rPr lang="en-US" dirty="0"/>
              <a:t>  EDUCAUSE Review. January 24, 2012. </a:t>
            </a:r>
            <a:r>
              <a:rPr lang="en-US" dirty="0">
                <a:hlinkClick r:id="rId2"/>
              </a:rPr>
              <a:t>https://library.educause.edu/resources/2012/1/analytics-in-higher-education-establishing-a-common-language </a:t>
            </a:r>
            <a:endParaRPr lang="en-US" dirty="0"/>
          </a:p>
        </p:txBody>
      </p:sp>
    </p:spTree>
    <p:extLst>
      <p:ext uri="{BB962C8B-B14F-4D97-AF65-F5344CB8AC3E}">
        <p14:creationId xmlns:p14="http://schemas.microsoft.com/office/powerpoint/2010/main" val="343420748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D8088-1937-45F9-B468-DCC95BE05877}"/>
              </a:ext>
            </a:extLst>
          </p:cNvPr>
          <p:cNvSpPr>
            <a:spLocks noGrp="1"/>
          </p:cNvSpPr>
          <p:nvPr>
            <p:ph type="title"/>
          </p:nvPr>
        </p:nvSpPr>
        <p:spPr/>
        <p:txBody>
          <a:bodyPr/>
          <a:lstStyle/>
          <a:p>
            <a:r>
              <a:rPr lang="en-US" dirty="0"/>
              <a:t>		We Are More Than Data Input</a:t>
            </a:r>
          </a:p>
        </p:txBody>
      </p:sp>
      <p:sp>
        <p:nvSpPr>
          <p:cNvPr id="3" name="Content Placeholder 2">
            <a:extLst>
              <a:ext uri="{FF2B5EF4-FFF2-40B4-BE49-F238E27FC236}">
                <a16:creationId xmlns:a16="http://schemas.microsoft.com/office/drawing/2014/main" id="{DF62AB1A-368F-472D-804D-21C891C2D0A4}"/>
              </a:ext>
            </a:extLst>
          </p:cNvPr>
          <p:cNvSpPr>
            <a:spLocks noGrp="1"/>
          </p:cNvSpPr>
          <p:nvPr>
            <p:ph idx="1"/>
          </p:nvPr>
        </p:nvSpPr>
        <p:spPr/>
        <p:txBody>
          <a:bodyPr/>
          <a:lstStyle/>
          <a:p>
            <a:r>
              <a:rPr lang="en-US" dirty="0"/>
              <a:t>Most analytics treat the data subject as passive, a set of raw variables being measured by instruments</a:t>
            </a:r>
          </a:p>
          <a:p>
            <a:r>
              <a:rPr lang="en-US" dirty="0"/>
              <a:t>We may have something to </a:t>
            </a:r>
            <a:r>
              <a:rPr lang="en-US" i="1" dirty="0"/>
              <a:t>say</a:t>
            </a:r>
            <a:r>
              <a:rPr lang="en-US" dirty="0"/>
              <a:t> as well</a:t>
            </a:r>
          </a:p>
          <a:p>
            <a:r>
              <a:rPr lang="en-US" dirty="0"/>
              <a:t>What happens when we don’t speak out?</a:t>
            </a:r>
          </a:p>
          <a:p>
            <a:endParaRPr lang="en-US" dirty="0"/>
          </a:p>
        </p:txBody>
      </p:sp>
    </p:spTree>
    <p:extLst>
      <p:ext uri="{BB962C8B-B14F-4D97-AF65-F5344CB8AC3E}">
        <p14:creationId xmlns:p14="http://schemas.microsoft.com/office/powerpoint/2010/main" val="33826209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19C9C-A501-4122-AD32-EC2EA1A8517D}"/>
              </a:ext>
            </a:extLst>
          </p:cNvPr>
          <p:cNvSpPr>
            <a:spLocks noGrp="1"/>
          </p:cNvSpPr>
          <p:nvPr>
            <p:ph type="title"/>
          </p:nvPr>
        </p:nvSpPr>
        <p:spPr>
          <a:xfrm>
            <a:off x="838200" y="341586"/>
            <a:ext cx="10515600" cy="1325563"/>
          </a:xfrm>
        </p:spPr>
        <p:txBody>
          <a:bodyPr/>
          <a:lstStyle/>
          <a:p>
            <a:r>
              <a:rPr lang="en-US" dirty="0"/>
              <a:t>Social Network Analytics</a:t>
            </a:r>
          </a:p>
        </p:txBody>
      </p:sp>
      <p:sp>
        <p:nvSpPr>
          <p:cNvPr id="3" name="Content Placeholder 2">
            <a:extLst>
              <a:ext uri="{FF2B5EF4-FFF2-40B4-BE49-F238E27FC236}">
                <a16:creationId xmlns:a16="http://schemas.microsoft.com/office/drawing/2014/main" id="{8960E73C-178B-4E25-85FF-8B5BD41BFD84}"/>
              </a:ext>
            </a:extLst>
          </p:cNvPr>
          <p:cNvSpPr>
            <a:spLocks noGrp="1"/>
          </p:cNvSpPr>
          <p:nvPr>
            <p:ph idx="1"/>
          </p:nvPr>
        </p:nvSpPr>
        <p:spPr>
          <a:xfrm>
            <a:off x="831459" y="2141537"/>
            <a:ext cx="3718793" cy="4351338"/>
          </a:xfrm>
        </p:spPr>
        <p:txBody>
          <a:bodyPr/>
          <a:lstStyle/>
          <a:p>
            <a:r>
              <a:rPr lang="en-CA" dirty="0"/>
              <a:t>We provide the input</a:t>
            </a:r>
          </a:p>
          <a:p>
            <a:r>
              <a:rPr lang="en-CA" dirty="0"/>
              <a:t>And we are also the people who connect to each other</a:t>
            </a:r>
          </a:p>
          <a:p>
            <a:pPr lvl="1"/>
            <a:r>
              <a:rPr lang="en-CA" dirty="0"/>
              <a:t>Everything I have said about learning analytics also applies to social networks</a:t>
            </a:r>
          </a:p>
          <a:p>
            <a:pPr lvl="1"/>
            <a:r>
              <a:rPr lang="en-CA" dirty="0"/>
              <a:t>What is the ethics of your own learning </a:t>
            </a:r>
            <a:r>
              <a:rPr lang="en-CA" dirty="0" err="1"/>
              <a:t>communty</a:t>
            </a:r>
            <a:endParaRPr lang="en-CA" dirty="0"/>
          </a:p>
          <a:p>
            <a:endParaRPr lang="en-US" dirty="0"/>
          </a:p>
        </p:txBody>
      </p:sp>
      <p:sp>
        <p:nvSpPr>
          <p:cNvPr id="4" name="Oval 3">
            <a:extLst>
              <a:ext uri="{FF2B5EF4-FFF2-40B4-BE49-F238E27FC236}">
                <a16:creationId xmlns:a16="http://schemas.microsoft.com/office/drawing/2014/main" id="{44EF32A4-F779-4741-82F0-9A2A626E3B69}"/>
              </a:ext>
            </a:extLst>
          </p:cNvPr>
          <p:cNvSpPr/>
          <p:nvPr/>
        </p:nvSpPr>
        <p:spPr>
          <a:xfrm>
            <a:off x="6695572" y="317069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D9C9762-FDA6-4DF6-8C90-A7E239090107}"/>
              </a:ext>
            </a:extLst>
          </p:cNvPr>
          <p:cNvSpPr/>
          <p:nvPr/>
        </p:nvSpPr>
        <p:spPr>
          <a:xfrm>
            <a:off x="6695571" y="4118500"/>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F46033BA-FCDC-4D52-A47B-36607CA6FCD3}"/>
              </a:ext>
            </a:extLst>
          </p:cNvPr>
          <p:cNvSpPr/>
          <p:nvPr/>
        </p:nvSpPr>
        <p:spPr>
          <a:xfrm>
            <a:off x="6695570" y="222289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546A547E-58AF-4C32-94CF-E2680AA7F003}"/>
              </a:ext>
            </a:extLst>
          </p:cNvPr>
          <p:cNvSpPr/>
          <p:nvPr/>
        </p:nvSpPr>
        <p:spPr>
          <a:xfrm>
            <a:off x="8125627" y="266652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50091845-B396-4943-A1C8-27559621D695}"/>
              </a:ext>
            </a:extLst>
          </p:cNvPr>
          <p:cNvSpPr/>
          <p:nvPr/>
        </p:nvSpPr>
        <p:spPr>
          <a:xfrm>
            <a:off x="8139619" y="361432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CB9AF08B-9803-4EA5-9834-B8A3519582A0}"/>
              </a:ext>
            </a:extLst>
          </p:cNvPr>
          <p:cNvSpPr/>
          <p:nvPr/>
        </p:nvSpPr>
        <p:spPr>
          <a:xfrm>
            <a:off x="8125625" y="1718721"/>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2AC7542-8001-4041-A36A-37DBBDD13753}"/>
              </a:ext>
            </a:extLst>
          </p:cNvPr>
          <p:cNvSpPr/>
          <p:nvPr/>
        </p:nvSpPr>
        <p:spPr>
          <a:xfrm>
            <a:off x="8125625" y="4562130"/>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C78B0012-C4F0-45AB-921B-A897F0744E3C}"/>
              </a:ext>
            </a:extLst>
          </p:cNvPr>
          <p:cNvSpPr/>
          <p:nvPr/>
        </p:nvSpPr>
        <p:spPr>
          <a:xfrm>
            <a:off x="9555680" y="317069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EA917D8-EDDE-448F-81B4-48112EB08323}"/>
              </a:ext>
            </a:extLst>
          </p:cNvPr>
          <p:cNvSpPr/>
          <p:nvPr/>
        </p:nvSpPr>
        <p:spPr>
          <a:xfrm>
            <a:off x="9555679" y="4118500"/>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6F68F88A-B97B-4499-9998-7BFDCCFE197D}"/>
              </a:ext>
            </a:extLst>
          </p:cNvPr>
          <p:cNvSpPr/>
          <p:nvPr/>
        </p:nvSpPr>
        <p:spPr>
          <a:xfrm>
            <a:off x="9555678" y="222289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a:extLst>
              <a:ext uri="{FF2B5EF4-FFF2-40B4-BE49-F238E27FC236}">
                <a16:creationId xmlns:a16="http://schemas.microsoft.com/office/drawing/2014/main" id="{B78B6DEF-4AFB-4D8F-90EA-62C3D7970E40}"/>
              </a:ext>
            </a:extLst>
          </p:cNvPr>
          <p:cNvCxnSpPr/>
          <p:nvPr/>
        </p:nvCxnSpPr>
        <p:spPr>
          <a:xfrm flipV="1">
            <a:off x="7165728" y="2059933"/>
            <a:ext cx="997043" cy="3259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6FF868C4-EA21-4374-BF63-97777A21AE7A}"/>
              </a:ext>
            </a:extLst>
          </p:cNvPr>
          <p:cNvCxnSpPr/>
          <p:nvPr/>
        </p:nvCxnSpPr>
        <p:spPr>
          <a:xfrm flipV="1">
            <a:off x="7179727" y="3020017"/>
            <a:ext cx="997043" cy="3259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5E5658A-BB64-40EA-A75F-3F36E359C40A}"/>
              </a:ext>
            </a:extLst>
          </p:cNvPr>
          <p:cNvCxnSpPr>
            <a:stCxn id="5" idx="6"/>
          </p:cNvCxnSpPr>
          <p:nvPr/>
        </p:nvCxnSpPr>
        <p:spPr>
          <a:xfrm flipV="1">
            <a:off x="7202876" y="3981085"/>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802101B6-EEF4-4F76-9E01-CDB349F6718E}"/>
              </a:ext>
            </a:extLst>
          </p:cNvPr>
          <p:cNvCxnSpPr>
            <a:stCxn id="4" idx="5"/>
            <a:endCxn id="10" idx="1"/>
          </p:cNvCxnSpPr>
          <p:nvPr/>
        </p:nvCxnSpPr>
        <p:spPr>
          <a:xfrm>
            <a:off x="7128584" y="3601036"/>
            <a:ext cx="1071334" cy="10349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6936FA46-9F7A-4125-AC07-95E891FB09CC}"/>
              </a:ext>
            </a:extLst>
          </p:cNvPr>
          <p:cNvCxnSpPr>
            <a:stCxn id="5" idx="7"/>
            <a:endCxn id="9" idx="3"/>
          </p:cNvCxnSpPr>
          <p:nvPr/>
        </p:nvCxnSpPr>
        <p:spPr>
          <a:xfrm flipV="1">
            <a:off x="7128583" y="2149060"/>
            <a:ext cx="1071335" cy="20432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709F07E3-86B1-4820-B733-84F257E836C5}"/>
              </a:ext>
            </a:extLst>
          </p:cNvPr>
          <p:cNvCxnSpPr>
            <a:stCxn id="6" idx="5"/>
          </p:cNvCxnSpPr>
          <p:nvPr/>
        </p:nvCxnSpPr>
        <p:spPr>
          <a:xfrm>
            <a:off x="7128582" y="2653233"/>
            <a:ext cx="1085333" cy="9914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7DA4786C-D78E-4A01-A25E-430C892E57C1}"/>
              </a:ext>
            </a:extLst>
          </p:cNvPr>
          <p:cNvCxnSpPr>
            <a:endCxn id="7" idx="1"/>
          </p:cNvCxnSpPr>
          <p:nvPr/>
        </p:nvCxnSpPr>
        <p:spPr>
          <a:xfrm>
            <a:off x="7202874" y="2468335"/>
            <a:ext cx="997046" cy="2720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E074556E-E7BB-426B-BF28-BDFA61C3D6F2}"/>
              </a:ext>
            </a:extLst>
          </p:cNvPr>
          <p:cNvCxnSpPr/>
          <p:nvPr/>
        </p:nvCxnSpPr>
        <p:spPr>
          <a:xfrm>
            <a:off x="7161513" y="4478605"/>
            <a:ext cx="997046" cy="2720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1F0AC61A-9FA3-4983-B6CD-2AAB5540E1D0}"/>
              </a:ext>
            </a:extLst>
          </p:cNvPr>
          <p:cNvCxnSpPr>
            <a:stCxn id="9" idx="6"/>
          </p:cNvCxnSpPr>
          <p:nvPr/>
        </p:nvCxnSpPr>
        <p:spPr>
          <a:xfrm>
            <a:off x="8632930" y="1970808"/>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270C61AA-A293-4AED-8ABB-A6FE2D9D9E73}"/>
              </a:ext>
            </a:extLst>
          </p:cNvPr>
          <p:cNvCxnSpPr/>
          <p:nvPr/>
        </p:nvCxnSpPr>
        <p:spPr>
          <a:xfrm>
            <a:off x="8614357" y="2871684"/>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8BB67197-3B3B-4E20-9B98-445EA4A96E89}"/>
              </a:ext>
            </a:extLst>
          </p:cNvPr>
          <p:cNvCxnSpPr/>
          <p:nvPr/>
        </p:nvCxnSpPr>
        <p:spPr>
          <a:xfrm>
            <a:off x="8626598" y="3873167"/>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8FEB15BB-6AA8-4520-9C29-8E8234D6FCBD}"/>
              </a:ext>
            </a:extLst>
          </p:cNvPr>
          <p:cNvCxnSpPr/>
          <p:nvPr/>
        </p:nvCxnSpPr>
        <p:spPr>
          <a:xfrm flipV="1">
            <a:off x="8625594" y="4427921"/>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2E7B7D55-95DB-4972-82D7-A5B14026C241}"/>
              </a:ext>
            </a:extLst>
          </p:cNvPr>
          <p:cNvCxnSpPr/>
          <p:nvPr/>
        </p:nvCxnSpPr>
        <p:spPr>
          <a:xfrm flipV="1">
            <a:off x="8622799" y="3426351"/>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ABFE872A-98FB-45DC-BECE-FEE01A2954B1}"/>
              </a:ext>
            </a:extLst>
          </p:cNvPr>
          <p:cNvCxnSpPr/>
          <p:nvPr/>
        </p:nvCxnSpPr>
        <p:spPr>
          <a:xfrm flipV="1">
            <a:off x="8618709" y="2491640"/>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30E8FECC-568F-43F4-BDAE-A7BC83E6BA37}"/>
              </a:ext>
            </a:extLst>
          </p:cNvPr>
          <p:cNvCxnSpPr>
            <a:stCxn id="9" idx="5"/>
            <a:endCxn id="12" idx="1"/>
          </p:cNvCxnSpPr>
          <p:nvPr/>
        </p:nvCxnSpPr>
        <p:spPr>
          <a:xfrm>
            <a:off x="8558637" y="2149060"/>
            <a:ext cx="1071335" cy="20432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B4B385DE-E478-4BE5-9810-88887A66851D}"/>
              </a:ext>
            </a:extLst>
          </p:cNvPr>
          <p:cNvCxnSpPr>
            <a:endCxn id="13" idx="3"/>
          </p:cNvCxnSpPr>
          <p:nvPr/>
        </p:nvCxnSpPr>
        <p:spPr>
          <a:xfrm flipV="1">
            <a:off x="8572632" y="2653233"/>
            <a:ext cx="1057339" cy="19613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1592A5E6-1F8D-4942-978B-47BBD0FFA309}"/>
              </a:ext>
            </a:extLst>
          </p:cNvPr>
          <p:cNvCxnSpPr>
            <a:stCxn id="4" idx="6"/>
          </p:cNvCxnSpPr>
          <p:nvPr/>
        </p:nvCxnSpPr>
        <p:spPr>
          <a:xfrm>
            <a:off x="7202877" y="3422784"/>
            <a:ext cx="947951" cy="349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23E3BE64-4978-45F2-96C8-067429148C6D}"/>
              </a:ext>
            </a:extLst>
          </p:cNvPr>
          <p:cNvCxnSpPr>
            <a:stCxn id="6" idx="5"/>
          </p:cNvCxnSpPr>
          <p:nvPr/>
        </p:nvCxnSpPr>
        <p:spPr>
          <a:xfrm>
            <a:off x="7128582" y="2653233"/>
            <a:ext cx="1159625" cy="19347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8ACE46CD-0290-4831-90B5-EFACD45C9104}"/>
              </a:ext>
            </a:extLst>
          </p:cNvPr>
          <p:cNvCxnSpPr/>
          <p:nvPr/>
        </p:nvCxnSpPr>
        <p:spPr>
          <a:xfrm flipV="1">
            <a:off x="6024688" y="2460001"/>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85489DCD-8070-403F-8202-E2A100301BA2}"/>
              </a:ext>
            </a:extLst>
          </p:cNvPr>
          <p:cNvCxnSpPr/>
          <p:nvPr/>
        </p:nvCxnSpPr>
        <p:spPr>
          <a:xfrm flipV="1">
            <a:off x="6024688" y="3395256"/>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8D590A3E-0207-410C-8E9E-9E5236C56A8E}"/>
              </a:ext>
            </a:extLst>
          </p:cNvPr>
          <p:cNvCxnSpPr/>
          <p:nvPr/>
        </p:nvCxnSpPr>
        <p:spPr>
          <a:xfrm flipV="1">
            <a:off x="6002642" y="4370586"/>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4A8C1945-07E6-4ACC-9189-D973DA629B9C}"/>
              </a:ext>
            </a:extLst>
          </p:cNvPr>
          <p:cNvSpPr txBox="1"/>
          <p:nvPr/>
        </p:nvSpPr>
        <p:spPr>
          <a:xfrm>
            <a:off x="3743702" y="1690688"/>
            <a:ext cx="1982844" cy="461665"/>
          </a:xfrm>
          <a:prstGeom prst="rect">
            <a:avLst/>
          </a:prstGeom>
          <a:noFill/>
        </p:spPr>
        <p:txBody>
          <a:bodyPr wrap="square" rtlCol="0">
            <a:spAutoFit/>
          </a:bodyPr>
          <a:lstStyle/>
          <a:p>
            <a:r>
              <a:rPr lang="en-US" sz="2400" dirty="0"/>
              <a:t>Experience</a:t>
            </a:r>
          </a:p>
        </p:txBody>
      </p:sp>
      <p:sp>
        <p:nvSpPr>
          <p:cNvPr id="36" name="TextBox 35">
            <a:extLst>
              <a:ext uri="{FF2B5EF4-FFF2-40B4-BE49-F238E27FC236}">
                <a16:creationId xmlns:a16="http://schemas.microsoft.com/office/drawing/2014/main" id="{94706CA4-6B5E-448D-927C-92747B11A43A}"/>
              </a:ext>
            </a:extLst>
          </p:cNvPr>
          <p:cNvSpPr txBox="1"/>
          <p:nvPr/>
        </p:nvSpPr>
        <p:spPr>
          <a:xfrm>
            <a:off x="4774980" y="2256034"/>
            <a:ext cx="1349113" cy="369332"/>
          </a:xfrm>
          <a:prstGeom prst="rect">
            <a:avLst/>
          </a:prstGeom>
          <a:noFill/>
        </p:spPr>
        <p:txBody>
          <a:bodyPr wrap="square" rtlCol="0">
            <a:spAutoFit/>
          </a:bodyPr>
          <a:lstStyle/>
          <a:p>
            <a:r>
              <a:rPr lang="en-US" dirty="0"/>
              <a:t>Lable X: 1.0</a:t>
            </a:r>
          </a:p>
        </p:txBody>
      </p:sp>
      <p:sp>
        <p:nvSpPr>
          <p:cNvPr id="37" name="TextBox 36">
            <a:extLst>
              <a:ext uri="{FF2B5EF4-FFF2-40B4-BE49-F238E27FC236}">
                <a16:creationId xmlns:a16="http://schemas.microsoft.com/office/drawing/2014/main" id="{5EDBDD21-5A70-4AB9-813B-03401B549A4F}"/>
              </a:ext>
            </a:extLst>
          </p:cNvPr>
          <p:cNvSpPr txBox="1"/>
          <p:nvPr/>
        </p:nvSpPr>
        <p:spPr>
          <a:xfrm>
            <a:off x="4781611" y="3204928"/>
            <a:ext cx="1349113" cy="369332"/>
          </a:xfrm>
          <a:prstGeom prst="rect">
            <a:avLst/>
          </a:prstGeom>
          <a:noFill/>
        </p:spPr>
        <p:txBody>
          <a:bodyPr wrap="square" rtlCol="0">
            <a:spAutoFit/>
          </a:bodyPr>
          <a:lstStyle/>
          <a:p>
            <a:r>
              <a:rPr lang="en-US" dirty="0"/>
              <a:t>Lable Y: 0.0</a:t>
            </a:r>
          </a:p>
        </p:txBody>
      </p:sp>
      <p:sp>
        <p:nvSpPr>
          <p:cNvPr id="38" name="TextBox 37">
            <a:extLst>
              <a:ext uri="{FF2B5EF4-FFF2-40B4-BE49-F238E27FC236}">
                <a16:creationId xmlns:a16="http://schemas.microsoft.com/office/drawing/2014/main" id="{56867FC2-53A1-4A9D-8F22-836BB61F170F}"/>
              </a:ext>
            </a:extLst>
          </p:cNvPr>
          <p:cNvSpPr txBox="1"/>
          <p:nvPr/>
        </p:nvSpPr>
        <p:spPr>
          <a:xfrm>
            <a:off x="4781610" y="4173117"/>
            <a:ext cx="1349113" cy="369332"/>
          </a:xfrm>
          <a:prstGeom prst="rect">
            <a:avLst/>
          </a:prstGeom>
          <a:noFill/>
        </p:spPr>
        <p:txBody>
          <a:bodyPr wrap="square" rtlCol="0">
            <a:spAutoFit/>
          </a:bodyPr>
          <a:lstStyle/>
          <a:p>
            <a:r>
              <a:rPr lang="en-US" dirty="0"/>
              <a:t>Lable Z: 1.0</a:t>
            </a:r>
          </a:p>
        </p:txBody>
      </p:sp>
      <p:sp>
        <p:nvSpPr>
          <p:cNvPr id="39" name="Right Brace 38">
            <a:extLst>
              <a:ext uri="{FF2B5EF4-FFF2-40B4-BE49-F238E27FC236}">
                <a16:creationId xmlns:a16="http://schemas.microsoft.com/office/drawing/2014/main" id="{0F4CE6F8-A4B8-4CC8-ACFD-C5985C0B296F}"/>
              </a:ext>
            </a:extLst>
          </p:cNvPr>
          <p:cNvSpPr/>
          <p:nvPr/>
        </p:nvSpPr>
        <p:spPr>
          <a:xfrm rot="5400000">
            <a:off x="8197221" y="3485765"/>
            <a:ext cx="388030" cy="3736109"/>
          </a:xfrm>
          <a:prstGeom prst="rightBrace">
            <a:avLst>
              <a:gd name="adj1" fmla="val 0"/>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TextBox 39">
            <a:extLst>
              <a:ext uri="{FF2B5EF4-FFF2-40B4-BE49-F238E27FC236}">
                <a16:creationId xmlns:a16="http://schemas.microsoft.com/office/drawing/2014/main" id="{EB106A97-EBCC-4539-ABB0-2B9F7C9FDB7C}"/>
              </a:ext>
            </a:extLst>
          </p:cNvPr>
          <p:cNvSpPr txBox="1"/>
          <p:nvPr/>
        </p:nvSpPr>
        <p:spPr>
          <a:xfrm>
            <a:off x="6821055" y="5847870"/>
            <a:ext cx="3839265" cy="461665"/>
          </a:xfrm>
          <a:prstGeom prst="rect">
            <a:avLst/>
          </a:prstGeom>
          <a:noFill/>
        </p:spPr>
        <p:txBody>
          <a:bodyPr wrap="square" rtlCol="0">
            <a:spAutoFit/>
          </a:bodyPr>
          <a:lstStyle/>
          <a:p>
            <a:r>
              <a:rPr lang="en-US" sz="2400" dirty="0"/>
              <a:t>Community </a:t>
            </a:r>
            <a:r>
              <a:rPr lang="en-US" sz="2400" dirty="0" err="1"/>
              <a:t>Kowledge</a:t>
            </a:r>
            <a:endParaRPr lang="en-US" sz="2400" dirty="0"/>
          </a:p>
        </p:txBody>
      </p:sp>
      <p:cxnSp>
        <p:nvCxnSpPr>
          <p:cNvPr id="52" name="Straight Arrow Connector 51">
            <a:extLst>
              <a:ext uri="{FF2B5EF4-FFF2-40B4-BE49-F238E27FC236}">
                <a16:creationId xmlns:a16="http://schemas.microsoft.com/office/drawing/2014/main" id="{31DFF27A-16AB-41B7-8389-9086A825B0F4}"/>
              </a:ext>
            </a:extLst>
          </p:cNvPr>
          <p:cNvCxnSpPr/>
          <p:nvPr/>
        </p:nvCxnSpPr>
        <p:spPr>
          <a:xfrm flipV="1">
            <a:off x="10091687" y="2454050"/>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AFCBBA18-84DD-4E46-8074-C59F4D700846}"/>
              </a:ext>
            </a:extLst>
          </p:cNvPr>
          <p:cNvSpPr txBox="1"/>
          <p:nvPr/>
        </p:nvSpPr>
        <p:spPr>
          <a:xfrm>
            <a:off x="8977745" y="822036"/>
            <a:ext cx="2761673" cy="369332"/>
          </a:xfrm>
          <a:prstGeom prst="rect">
            <a:avLst/>
          </a:prstGeom>
          <a:noFill/>
        </p:spPr>
        <p:txBody>
          <a:bodyPr wrap="square" rtlCol="0">
            <a:spAutoFit/>
          </a:bodyPr>
          <a:lstStyle/>
          <a:p>
            <a:r>
              <a:rPr lang="en-US" dirty="0"/>
              <a:t>People</a:t>
            </a:r>
          </a:p>
        </p:txBody>
      </p:sp>
      <p:cxnSp>
        <p:nvCxnSpPr>
          <p:cNvPr id="55" name="Straight Arrow Connector 54">
            <a:extLst>
              <a:ext uri="{FF2B5EF4-FFF2-40B4-BE49-F238E27FC236}">
                <a16:creationId xmlns:a16="http://schemas.microsoft.com/office/drawing/2014/main" id="{801DD3F9-5230-4DBA-84E6-FBEB4E48C723}"/>
              </a:ext>
            </a:extLst>
          </p:cNvPr>
          <p:cNvCxnSpPr/>
          <p:nvPr/>
        </p:nvCxnSpPr>
        <p:spPr>
          <a:xfrm flipH="1">
            <a:off x="8853055" y="1380836"/>
            <a:ext cx="651163" cy="3740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645636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59B7E-FEED-44F9-A4FF-F6DC33551DB3}"/>
              </a:ext>
            </a:extLst>
          </p:cNvPr>
          <p:cNvSpPr>
            <a:spLocks noGrp="1"/>
          </p:cNvSpPr>
          <p:nvPr>
            <p:ph type="title"/>
          </p:nvPr>
        </p:nvSpPr>
        <p:spPr/>
        <p:txBody>
          <a:bodyPr/>
          <a:lstStyle/>
          <a:p>
            <a:r>
              <a:rPr lang="en-US" dirty="0"/>
              <a:t>D. The</a:t>
            </a:r>
            <a:r>
              <a:rPr lang="en-US" baseline="0" dirty="0"/>
              <a:t> Duty of Care</a:t>
            </a:r>
            <a:endParaRPr lang="en-US" dirty="0"/>
          </a:p>
        </p:txBody>
      </p:sp>
      <p:pic>
        <p:nvPicPr>
          <p:cNvPr id="5" name="Content Placeholder 4" descr="A picture containing snow, outdoor, rain, building&#10;&#10;Description automatically generated">
            <a:extLst>
              <a:ext uri="{FF2B5EF4-FFF2-40B4-BE49-F238E27FC236}">
                <a16:creationId xmlns:a16="http://schemas.microsoft.com/office/drawing/2014/main" id="{4D4FDBB3-33C1-41ED-9092-00327ACE5CC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71550" y="1566068"/>
            <a:ext cx="9099550" cy="4711303"/>
          </a:xfrm>
        </p:spPr>
      </p:pic>
    </p:spTree>
    <p:extLst>
      <p:ext uri="{BB962C8B-B14F-4D97-AF65-F5344CB8AC3E}">
        <p14:creationId xmlns:p14="http://schemas.microsoft.com/office/powerpoint/2010/main" val="256968809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A9DC3-9896-43A2-A574-F7A3D5210904}"/>
              </a:ext>
            </a:extLst>
          </p:cNvPr>
          <p:cNvSpPr>
            <a:spLocks noGrp="1"/>
          </p:cNvSpPr>
          <p:nvPr>
            <p:ph type="title"/>
          </p:nvPr>
        </p:nvSpPr>
        <p:spPr/>
        <p:txBody>
          <a:bodyPr/>
          <a:lstStyle/>
          <a:p>
            <a:r>
              <a:rPr lang="en-US" dirty="0"/>
              <a:t>	The</a:t>
            </a:r>
            <a:r>
              <a:rPr lang="en-US" baseline="0" dirty="0"/>
              <a:t> Legal Concept</a:t>
            </a:r>
            <a:endParaRPr lang="en-US" dirty="0"/>
          </a:p>
        </p:txBody>
      </p:sp>
      <p:sp>
        <p:nvSpPr>
          <p:cNvPr id="3" name="Content Placeholder 2">
            <a:extLst>
              <a:ext uri="{FF2B5EF4-FFF2-40B4-BE49-F238E27FC236}">
                <a16:creationId xmlns:a16="http://schemas.microsoft.com/office/drawing/2014/main" id="{91D21D4E-1C32-4D93-A3F9-50C9B8174B1A}"/>
              </a:ext>
            </a:extLst>
          </p:cNvPr>
          <p:cNvSpPr>
            <a:spLocks noGrp="1"/>
          </p:cNvSpPr>
          <p:nvPr>
            <p:ph idx="1"/>
          </p:nvPr>
        </p:nvSpPr>
        <p:spPr/>
        <p:txBody>
          <a:bodyPr/>
          <a:lstStyle/>
          <a:p>
            <a:r>
              <a:rPr lang="en-US" dirty="0"/>
              <a:t>“</a:t>
            </a:r>
            <a:r>
              <a:rPr lang="en-CA" dirty="0"/>
              <a:t>In tort law, a duty of care is a legal obligation which is imposed on an individual requiring adherence to a standard of reasonable care while performing any acts that could foreseeably harm others.”</a:t>
            </a:r>
          </a:p>
          <a:p>
            <a:r>
              <a:rPr lang="en-CA" dirty="0"/>
              <a:t>“Duty of care may be considered a formalisation of the social contract, the implicit responsibilities held by individuals towards others within society.”</a:t>
            </a:r>
            <a:endParaRPr lang="en-US" dirty="0"/>
          </a:p>
        </p:txBody>
      </p:sp>
      <p:sp>
        <p:nvSpPr>
          <p:cNvPr id="4" name="Rectangle 3">
            <a:extLst>
              <a:ext uri="{FF2B5EF4-FFF2-40B4-BE49-F238E27FC236}">
                <a16:creationId xmlns:a16="http://schemas.microsoft.com/office/drawing/2014/main" id="{0E35997C-318C-4CDC-AC56-B0EB14030CE5}"/>
              </a:ext>
            </a:extLst>
          </p:cNvPr>
          <p:cNvSpPr/>
          <p:nvPr/>
        </p:nvSpPr>
        <p:spPr>
          <a:xfrm>
            <a:off x="1004747" y="6042857"/>
            <a:ext cx="5698996" cy="369332"/>
          </a:xfrm>
          <a:prstGeom prst="rect">
            <a:avLst/>
          </a:prstGeom>
        </p:spPr>
        <p:txBody>
          <a:bodyPr wrap="none">
            <a:spAutoFit/>
          </a:bodyPr>
          <a:lstStyle/>
          <a:p>
            <a:r>
              <a:rPr lang="en-US" dirty="0">
                <a:solidFill>
                  <a:srgbClr val="000000"/>
                </a:solidFill>
                <a:latin typeface="Arial" panose="020B0604020202020204" pitchFamily="34" charset="0"/>
              </a:rPr>
              <a:t>Wikipedia - </a:t>
            </a:r>
            <a:r>
              <a:rPr lang="en-US" u="sng" dirty="0">
                <a:solidFill>
                  <a:srgbClr val="1155CC"/>
                </a:solidFill>
                <a:latin typeface="Arial" panose="020B0604020202020204" pitchFamily="34" charset="0"/>
                <a:hlinkClick r:id="rId2"/>
              </a:rPr>
              <a:t>https://en.wikipedia.org/wiki/Duty_of_care</a:t>
            </a:r>
            <a:r>
              <a:rPr lang="en-US"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107245766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C3F2D-7F4E-4631-B72C-50A49C9400BD}"/>
              </a:ext>
            </a:extLst>
          </p:cNvPr>
          <p:cNvSpPr>
            <a:spLocks noGrp="1"/>
          </p:cNvSpPr>
          <p:nvPr>
            <p:ph type="title"/>
          </p:nvPr>
        </p:nvSpPr>
        <p:spPr/>
        <p:txBody>
          <a:bodyPr/>
          <a:lstStyle/>
          <a:p>
            <a:r>
              <a:rPr lang="en-US" dirty="0"/>
              <a:t>	The Business Concept</a:t>
            </a:r>
          </a:p>
        </p:txBody>
      </p:sp>
      <p:sp>
        <p:nvSpPr>
          <p:cNvPr id="3" name="Content Placeholder 2">
            <a:extLst>
              <a:ext uri="{FF2B5EF4-FFF2-40B4-BE49-F238E27FC236}">
                <a16:creationId xmlns:a16="http://schemas.microsoft.com/office/drawing/2014/main" id="{654D07FE-32DA-41B2-89ED-B95146269102}"/>
              </a:ext>
            </a:extLst>
          </p:cNvPr>
          <p:cNvSpPr>
            <a:spLocks noGrp="1"/>
          </p:cNvSpPr>
          <p:nvPr>
            <p:ph idx="1"/>
          </p:nvPr>
        </p:nvSpPr>
        <p:spPr/>
        <p:txBody>
          <a:bodyPr/>
          <a:lstStyle/>
          <a:p>
            <a:r>
              <a:rPr lang="en-US" dirty="0"/>
              <a:t>“</a:t>
            </a:r>
            <a:r>
              <a:rPr lang="en-CA" dirty="0"/>
              <a:t>Duty of care refers to a fiduciary responsibility held by company directors which requires them to live up to a certain standard of care. This duty—which is both ethical and legal—requires them to make decisions in good faith and in a reasonably prudent manner.”</a:t>
            </a:r>
            <a:endParaRPr lang="en-US" dirty="0"/>
          </a:p>
        </p:txBody>
      </p:sp>
      <p:sp>
        <p:nvSpPr>
          <p:cNvPr id="4" name="Rectangle 3">
            <a:extLst>
              <a:ext uri="{FF2B5EF4-FFF2-40B4-BE49-F238E27FC236}">
                <a16:creationId xmlns:a16="http://schemas.microsoft.com/office/drawing/2014/main" id="{14DF7B6D-7A66-45A0-97F2-1C7C6AEEF48F}"/>
              </a:ext>
            </a:extLst>
          </p:cNvPr>
          <p:cNvSpPr/>
          <p:nvPr/>
        </p:nvSpPr>
        <p:spPr>
          <a:xfrm>
            <a:off x="989126" y="5645642"/>
            <a:ext cx="8762508" cy="646331"/>
          </a:xfrm>
          <a:prstGeom prst="rect">
            <a:avLst/>
          </a:prstGeom>
        </p:spPr>
        <p:txBody>
          <a:bodyPr wrap="square">
            <a:spAutoFit/>
          </a:bodyPr>
          <a:lstStyle/>
          <a:p>
            <a:r>
              <a:rPr lang="en-CA" dirty="0">
                <a:solidFill>
                  <a:srgbClr val="000000"/>
                </a:solidFill>
                <a:latin typeface="Arial" panose="020B0604020202020204" pitchFamily="34" charset="0"/>
              </a:rPr>
              <a:t>Will Kenton. (2019). What Is Duty of Care? </a:t>
            </a:r>
            <a:r>
              <a:rPr lang="en-CA" i="1" dirty="0">
                <a:solidFill>
                  <a:srgbClr val="000000"/>
                </a:solidFill>
                <a:latin typeface="Arial" panose="020B0604020202020204" pitchFamily="34" charset="0"/>
              </a:rPr>
              <a:t>Investopedia </a:t>
            </a:r>
            <a:r>
              <a:rPr lang="en-CA" dirty="0">
                <a:solidFill>
                  <a:srgbClr val="000000"/>
                </a:solidFill>
                <a:latin typeface="Arial" panose="020B0604020202020204" pitchFamily="34" charset="0"/>
              </a:rPr>
              <a:t>(website). </a:t>
            </a:r>
            <a:r>
              <a:rPr lang="en-CA" u="sng" dirty="0">
                <a:solidFill>
                  <a:srgbClr val="1155CC"/>
                </a:solidFill>
                <a:latin typeface="Arial" panose="020B0604020202020204" pitchFamily="34" charset="0"/>
                <a:hlinkClick r:id="rId2"/>
              </a:rPr>
              <a:t>https://www.investopedia.com/terms/d/duty-care.asp</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362590778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FC2F2-6E04-4B09-842D-C67F942CF60F}"/>
              </a:ext>
            </a:extLst>
          </p:cNvPr>
          <p:cNvSpPr>
            <a:spLocks noGrp="1"/>
          </p:cNvSpPr>
          <p:nvPr>
            <p:ph type="title"/>
          </p:nvPr>
        </p:nvSpPr>
        <p:spPr/>
        <p:txBody>
          <a:bodyPr/>
          <a:lstStyle/>
          <a:p>
            <a:r>
              <a:rPr lang="en-US" dirty="0"/>
              <a:t>	The Ethics of Care</a:t>
            </a:r>
          </a:p>
        </p:txBody>
      </p:sp>
      <p:sp>
        <p:nvSpPr>
          <p:cNvPr id="3" name="Content Placeholder 2">
            <a:extLst>
              <a:ext uri="{FF2B5EF4-FFF2-40B4-BE49-F238E27FC236}">
                <a16:creationId xmlns:a16="http://schemas.microsoft.com/office/drawing/2014/main" id="{966A1DBF-C050-4719-831A-E79691B4883F}"/>
              </a:ext>
            </a:extLst>
          </p:cNvPr>
          <p:cNvSpPr>
            <a:spLocks noGrp="1"/>
          </p:cNvSpPr>
          <p:nvPr>
            <p:ph idx="1"/>
          </p:nvPr>
        </p:nvSpPr>
        <p:spPr/>
        <p:txBody>
          <a:bodyPr/>
          <a:lstStyle/>
          <a:p>
            <a:r>
              <a:rPr lang="en-CA" dirty="0"/>
              <a:t>Gilligan asserted that the “care perspective” was an alternative, but equally legitimate form of moral reasoning obscured by masculine liberal justice traditions focused on autonomy and independence. She characterized this difference as one of theme, however, rather than of gender.</a:t>
            </a:r>
          </a:p>
          <a:p>
            <a:endParaRPr lang="en-US" dirty="0"/>
          </a:p>
        </p:txBody>
      </p:sp>
    </p:spTree>
    <p:extLst>
      <p:ext uri="{BB962C8B-B14F-4D97-AF65-F5344CB8AC3E}">
        <p14:creationId xmlns:p14="http://schemas.microsoft.com/office/powerpoint/2010/main" val="138047442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75413-A10B-4EE2-805B-001F97C8DDE5}"/>
              </a:ext>
            </a:extLst>
          </p:cNvPr>
          <p:cNvSpPr>
            <a:spLocks noGrp="1"/>
          </p:cNvSpPr>
          <p:nvPr>
            <p:ph type="title"/>
          </p:nvPr>
        </p:nvSpPr>
        <p:spPr/>
        <p:txBody>
          <a:bodyPr/>
          <a:lstStyle/>
          <a:p>
            <a:r>
              <a:rPr lang="en-US" dirty="0"/>
              <a:t>		Carol Gilligan</a:t>
            </a:r>
          </a:p>
        </p:txBody>
      </p:sp>
      <p:sp>
        <p:nvSpPr>
          <p:cNvPr id="3" name="Content Placeholder 2">
            <a:extLst>
              <a:ext uri="{FF2B5EF4-FFF2-40B4-BE49-F238E27FC236}">
                <a16:creationId xmlns:a16="http://schemas.microsoft.com/office/drawing/2014/main" id="{5468689E-5BEA-43AB-9C13-5F3B89DDECAA}"/>
              </a:ext>
            </a:extLst>
          </p:cNvPr>
          <p:cNvSpPr>
            <a:spLocks noGrp="1"/>
          </p:cNvSpPr>
          <p:nvPr>
            <p:ph idx="1"/>
          </p:nvPr>
        </p:nvSpPr>
        <p:spPr/>
        <p:txBody>
          <a:bodyPr>
            <a:normAutofit/>
          </a:bodyPr>
          <a:lstStyle/>
          <a:p>
            <a:r>
              <a:rPr lang="en-CA" dirty="0"/>
              <a:t>disputes accounts of moral development that do not take into account girls’ moral experiences (18–19), or that describe women as stuck at an interpersonal stage short of full moral development as in the theories of Lawrence Kohlberg.</a:t>
            </a:r>
          </a:p>
          <a:p>
            <a:r>
              <a:rPr lang="en-CA" dirty="0"/>
              <a:t>argues that Kohlberg wrongly prioritizes a “morality of rights” and independence from others as better than, rather than merely different from, a “morality of responsibility” and intimate relationships with others.</a:t>
            </a:r>
            <a:br>
              <a:rPr lang="en-CA" dirty="0"/>
            </a:br>
            <a:endParaRPr lang="en-CA" dirty="0"/>
          </a:p>
          <a:p>
            <a:endParaRPr lang="en-US" dirty="0"/>
          </a:p>
        </p:txBody>
      </p:sp>
      <p:sp>
        <p:nvSpPr>
          <p:cNvPr id="4" name="Rectangle 3">
            <a:extLst>
              <a:ext uri="{FF2B5EF4-FFF2-40B4-BE49-F238E27FC236}">
                <a16:creationId xmlns:a16="http://schemas.microsoft.com/office/drawing/2014/main" id="{CCD48608-9F3C-48E9-BCBC-C2728AD595F7}"/>
              </a:ext>
            </a:extLst>
          </p:cNvPr>
          <p:cNvSpPr/>
          <p:nvPr/>
        </p:nvSpPr>
        <p:spPr>
          <a:xfrm>
            <a:off x="959021" y="6074887"/>
            <a:ext cx="8814144" cy="646331"/>
          </a:xfrm>
          <a:prstGeom prst="rect">
            <a:avLst/>
          </a:prstGeom>
        </p:spPr>
        <p:txBody>
          <a:bodyPr wrap="none">
            <a:spAutoFit/>
          </a:bodyPr>
          <a:lstStyle/>
          <a:p>
            <a:r>
              <a:rPr lang="en-CA" dirty="0"/>
              <a:t>Carol Gilligan. (1982). </a:t>
            </a:r>
            <a:r>
              <a:rPr lang="en-CA" i="1" dirty="0"/>
              <a:t>In a Different Voice: Psychological Theory and Women’s Development</a:t>
            </a:r>
            <a:r>
              <a:rPr lang="en-CA" dirty="0"/>
              <a:t>.</a:t>
            </a:r>
            <a:endParaRPr lang="nl-NL" dirty="0">
              <a:latin typeface="Arial" panose="020B0604020202020204" pitchFamily="34" charset="0"/>
              <a:hlinkClick r:id="rId2"/>
            </a:endParaRPr>
          </a:p>
          <a:p>
            <a:r>
              <a:rPr lang="nl-NL" u="sng" dirty="0">
                <a:solidFill>
                  <a:srgbClr val="1155CC"/>
                </a:solidFill>
                <a:latin typeface="Arial" panose="020B0604020202020204" pitchFamily="34" charset="0"/>
                <a:hlinkClick r:id="rId2"/>
              </a:rPr>
              <a:t>https://www.iep.utm.edu/care-eth/</a:t>
            </a:r>
            <a:r>
              <a:rPr lang="nl-NL" dirty="0">
                <a:solidFill>
                  <a:srgbClr val="000000"/>
                </a:solidFill>
                <a:latin typeface="Arial" panose="020B0604020202020204" pitchFamily="34" charset="0"/>
              </a:rPr>
              <a:t> - IEP</a:t>
            </a:r>
            <a:endParaRPr lang="en-US" dirty="0"/>
          </a:p>
        </p:txBody>
      </p:sp>
    </p:spTree>
    <p:extLst>
      <p:ext uri="{BB962C8B-B14F-4D97-AF65-F5344CB8AC3E}">
        <p14:creationId xmlns:p14="http://schemas.microsoft.com/office/powerpoint/2010/main" val="227332706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17293-E616-4FFC-8AEF-E40F7276E3CA}"/>
              </a:ext>
            </a:extLst>
          </p:cNvPr>
          <p:cNvSpPr>
            <a:spLocks noGrp="1"/>
          </p:cNvSpPr>
          <p:nvPr>
            <p:ph type="title"/>
          </p:nvPr>
        </p:nvSpPr>
        <p:spPr/>
        <p:txBody>
          <a:bodyPr/>
          <a:lstStyle/>
          <a:p>
            <a:r>
              <a:rPr lang="en-US" dirty="0"/>
              <a:t>		Nel </a:t>
            </a:r>
            <a:r>
              <a:rPr lang="en-US" dirty="0" err="1"/>
              <a:t>Noddings</a:t>
            </a:r>
            <a:endParaRPr lang="en-US" dirty="0"/>
          </a:p>
        </p:txBody>
      </p:sp>
      <p:sp>
        <p:nvSpPr>
          <p:cNvPr id="3" name="Content Placeholder 2">
            <a:extLst>
              <a:ext uri="{FF2B5EF4-FFF2-40B4-BE49-F238E27FC236}">
                <a16:creationId xmlns:a16="http://schemas.microsoft.com/office/drawing/2014/main" id="{4DED6466-E006-488A-841A-F9A40A02325C}"/>
              </a:ext>
            </a:extLst>
          </p:cNvPr>
          <p:cNvSpPr>
            <a:spLocks noGrp="1"/>
          </p:cNvSpPr>
          <p:nvPr>
            <p:ph idx="1"/>
          </p:nvPr>
        </p:nvSpPr>
        <p:spPr/>
        <p:txBody>
          <a:bodyPr/>
          <a:lstStyle/>
          <a:p>
            <a:r>
              <a:rPr lang="en-CA" dirty="0"/>
              <a:t>caring is the foundation of morality.</a:t>
            </a:r>
          </a:p>
          <a:p>
            <a:r>
              <a:rPr lang="en-CA" dirty="0"/>
              <a:t>relationships as ontologically basic to humanity</a:t>
            </a:r>
          </a:p>
          <a:p>
            <a:r>
              <a:rPr lang="en-CA" dirty="0"/>
              <a:t>“The one-caring acts in response to a perceived need on the part of the cared-for. The act is motivated by an apprehension of the cared-</a:t>
            </a:r>
            <a:r>
              <a:rPr lang="en-CA" dirty="0" err="1"/>
              <a:t>for’s</a:t>
            </a:r>
            <a:r>
              <a:rPr lang="en-CA" dirty="0"/>
              <a:t> reality, where the one-caring feels and senses what the cared-for is experiencing and initiates a commitment to help.”</a:t>
            </a:r>
            <a:endParaRPr lang="en-US" dirty="0"/>
          </a:p>
        </p:txBody>
      </p:sp>
      <p:sp>
        <p:nvSpPr>
          <p:cNvPr id="4" name="Rectangle 3">
            <a:extLst>
              <a:ext uri="{FF2B5EF4-FFF2-40B4-BE49-F238E27FC236}">
                <a16:creationId xmlns:a16="http://schemas.microsoft.com/office/drawing/2014/main" id="{3F1C368F-F796-4A6E-BB13-B4FA5B5B9C6C}"/>
              </a:ext>
            </a:extLst>
          </p:cNvPr>
          <p:cNvSpPr/>
          <p:nvPr/>
        </p:nvSpPr>
        <p:spPr>
          <a:xfrm>
            <a:off x="1089437" y="5807631"/>
            <a:ext cx="5006563" cy="369332"/>
          </a:xfrm>
          <a:prstGeom prst="rect">
            <a:avLst/>
          </a:prstGeom>
        </p:spPr>
        <p:txBody>
          <a:bodyPr wrap="none">
            <a:spAutoFit/>
          </a:bodyPr>
          <a:lstStyle/>
          <a:p>
            <a:r>
              <a:rPr lang="en-US" u="sng" dirty="0">
                <a:solidFill>
                  <a:srgbClr val="1155CC"/>
                </a:solidFill>
                <a:latin typeface="Arial" panose="020B0604020202020204" pitchFamily="34" charset="0"/>
                <a:hlinkClick r:id="rId2"/>
              </a:rPr>
              <a:t>https://www.britannica.com/topic/ethics-of-care</a:t>
            </a:r>
            <a:r>
              <a:rPr lang="en-US"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394934463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F9C92-8D9C-419A-8603-E52497C88B98}"/>
              </a:ext>
            </a:extLst>
          </p:cNvPr>
          <p:cNvSpPr>
            <a:spLocks noGrp="1"/>
          </p:cNvSpPr>
          <p:nvPr>
            <p:ph type="title"/>
          </p:nvPr>
        </p:nvSpPr>
        <p:spPr/>
        <p:txBody>
          <a:bodyPr/>
          <a:lstStyle/>
          <a:p>
            <a:r>
              <a:rPr lang="en-US" dirty="0"/>
              <a:t>		Defining Care</a:t>
            </a:r>
          </a:p>
        </p:txBody>
      </p:sp>
      <p:sp>
        <p:nvSpPr>
          <p:cNvPr id="3" name="Content Placeholder 2">
            <a:extLst>
              <a:ext uri="{FF2B5EF4-FFF2-40B4-BE49-F238E27FC236}">
                <a16:creationId xmlns:a16="http://schemas.microsoft.com/office/drawing/2014/main" id="{BAF9B339-B932-4155-9708-EFD40F59588E}"/>
              </a:ext>
            </a:extLst>
          </p:cNvPr>
          <p:cNvSpPr>
            <a:spLocks noGrp="1"/>
          </p:cNvSpPr>
          <p:nvPr>
            <p:ph idx="1"/>
          </p:nvPr>
        </p:nvSpPr>
        <p:spPr/>
        <p:txBody>
          <a:bodyPr/>
          <a:lstStyle/>
          <a:p>
            <a:pPr fontAlgn="base"/>
            <a:r>
              <a:rPr lang="en-CA" dirty="0"/>
              <a:t>As Ruddick points out, at least three distinct but overlapping meanings of care have emerged in recent decades—an ethic defined in opposition to justice, a kind of labor, and a particular relationship (1998, 4).</a:t>
            </a:r>
          </a:p>
          <a:p>
            <a:pPr fontAlgn="base"/>
            <a:r>
              <a:rPr lang="en-CA" dirty="0"/>
              <a:t>However, in care ethical literature, 'care' is most often defined as a practice, value, disposition, or virtue, and is frequently portrayed as an overlapping set of concepts. </a:t>
            </a:r>
          </a:p>
        </p:txBody>
      </p:sp>
      <p:sp>
        <p:nvSpPr>
          <p:cNvPr id="4" name="Rectangle 3">
            <a:extLst>
              <a:ext uri="{FF2B5EF4-FFF2-40B4-BE49-F238E27FC236}">
                <a16:creationId xmlns:a16="http://schemas.microsoft.com/office/drawing/2014/main" id="{3CCC8D74-22C2-44BD-B852-D10FDE3B56F9}"/>
              </a:ext>
            </a:extLst>
          </p:cNvPr>
          <p:cNvSpPr/>
          <p:nvPr/>
        </p:nvSpPr>
        <p:spPr>
          <a:xfrm>
            <a:off x="1020821" y="6229408"/>
            <a:ext cx="3672865" cy="369332"/>
          </a:xfrm>
          <a:prstGeom prst="rect">
            <a:avLst/>
          </a:prstGeom>
        </p:spPr>
        <p:txBody>
          <a:bodyPr wrap="none">
            <a:spAutoFit/>
          </a:bodyPr>
          <a:lstStyle/>
          <a:p>
            <a:r>
              <a:rPr lang="en-US" u="sng" dirty="0">
                <a:solidFill>
                  <a:srgbClr val="1155CC"/>
                </a:solidFill>
                <a:latin typeface="Arial" panose="020B0604020202020204" pitchFamily="34" charset="0"/>
                <a:hlinkClick r:id="rId2"/>
              </a:rPr>
              <a:t>https://www.iep.utm.edu/care-eth/</a:t>
            </a:r>
            <a:r>
              <a:rPr lang="en-US"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38547824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45CFE-AF47-499A-A503-D83C669BD02D}"/>
              </a:ext>
            </a:extLst>
          </p:cNvPr>
          <p:cNvSpPr>
            <a:spLocks noGrp="1"/>
          </p:cNvSpPr>
          <p:nvPr>
            <p:ph type="title"/>
          </p:nvPr>
        </p:nvSpPr>
        <p:spPr/>
        <p:txBody>
          <a:bodyPr/>
          <a:lstStyle/>
          <a:p>
            <a:pPr lvl="0"/>
            <a:r>
              <a:rPr lang="en-US" dirty="0"/>
              <a:t>		Virtuous Dispositions</a:t>
            </a:r>
          </a:p>
        </p:txBody>
      </p:sp>
      <p:sp>
        <p:nvSpPr>
          <p:cNvPr id="3" name="Content Placeholder 2">
            <a:extLst>
              <a:ext uri="{FF2B5EF4-FFF2-40B4-BE49-F238E27FC236}">
                <a16:creationId xmlns:a16="http://schemas.microsoft.com/office/drawing/2014/main" id="{46596377-127D-426E-BB6D-36D71834300E}"/>
              </a:ext>
            </a:extLst>
          </p:cNvPr>
          <p:cNvSpPr>
            <a:spLocks noGrp="1"/>
          </p:cNvSpPr>
          <p:nvPr>
            <p:ph idx="1"/>
          </p:nvPr>
        </p:nvSpPr>
        <p:spPr/>
        <p:txBody>
          <a:bodyPr/>
          <a:lstStyle/>
          <a:p>
            <a:pPr fontAlgn="base"/>
            <a:r>
              <a:rPr lang="en-CA" dirty="0" err="1"/>
              <a:t>Tronto</a:t>
            </a:r>
            <a:r>
              <a:rPr lang="en-CA" dirty="0"/>
              <a:t> identifies four sub-elements of care that can be understood simultaneously as stages, virtuous dispositions, or goals. These sub-elements are: </a:t>
            </a:r>
          </a:p>
          <a:p>
            <a:pPr marL="971550" lvl="1" indent="-514350" fontAlgn="base">
              <a:buFont typeface="+mj-lt"/>
              <a:buAutoNum type="arabicPeriod"/>
            </a:pPr>
            <a:r>
              <a:rPr lang="en-CA" b="1" dirty="0"/>
              <a:t>attentiveness</a:t>
            </a:r>
            <a:r>
              <a:rPr lang="en-CA" dirty="0"/>
              <a:t>, a proclivity to become aware of need; </a:t>
            </a:r>
          </a:p>
          <a:p>
            <a:pPr marL="971550" lvl="1" indent="-514350" fontAlgn="base">
              <a:buFont typeface="+mj-lt"/>
              <a:buAutoNum type="arabicPeriod"/>
            </a:pPr>
            <a:r>
              <a:rPr lang="en-CA" b="1" dirty="0"/>
              <a:t>responsibility</a:t>
            </a:r>
            <a:r>
              <a:rPr lang="en-CA" dirty="0"/>
              <a:t>, a willingness to respond and take care of need; </a:t>
            </a:r>
          </a:p>
          <a:p>
            <a:pPr marL="971550" lvl="1" indent="-514350" fontAlgn="base">
              <a:buFont typeface="+mj-lt"/>
              <a:buAutoNum type="arabicPeriod"/>
            </a:pPr>
            <a:r>
              <a:rPr lang="en-CA" b="1" dirty="0"/>
              <a:t>competence</a:t>
            </a:r>
            <a:r>
              <a:rPr lang="en-CA" dirty="0"/>
              <a:t>, the skill of providing good and successful care; and </a:t>
            </a:r>
          </a:p>
          <a:p>
            <a:pPr marL="971550" lvl="1" indent="-514350" fontAlgn="base">
              <a:buFont typeface="+mj-lt"/>
              <a:buAutoNum type="arabicPeriod"/>
            </a:pPr>
            <a:r>
              <a:rPr lang="en-CA" b="1" dirty="0"/>
              <a:t>responsiveness</a:t>
            </a:r>
            <a:r>
              <a:rPr lang="en-CA" dirty="0"/>
              <a:t>, consideration of the position of others as they see it and recognition of the potential for abuse in care (1994, 126-136). </a:t>
            </a:r>
          </a:p>
          <a:p>
            <a:endParaRPr lang="en-US" dirty="0"/>
          </a:p>
        </p:txBody>
      </p:sp>
      <p:sp>
        <p:nvSpPr>
          <p:cNvPr id="4" name="Rectangle 3">
            <a:extLst>
              <a:ext uri="{FF2B5EF4-FFF2-40B4-BE49-F238E27FC236}">
                <a16:creationId xmlns:a16="http://schemas.microsoft.com/office/drawing/2014/main" id="{CA9E2F9B-27B8-4264-9D63-AC91A112396C}"/>
              </a:ext>
            </a:extLst>
          </p:cNvPr>
          <p:cNvSpPr/>
          <p:nvPr/>
        </p:nvSpPr>
        <p:spPr>
          <a:xfrm>
            <a:off x="944389" y="5461356"/>
            <a:ext cx="11196484" cy="1200329"/>
          </a:xfrm>
          <a:prstGeom prst="rect">
            <a:avLst/>
          </a:prstGeom>
        </p:spPr>
        <p:txBody>
          <a:bodyPr wrap="square">
            <a:spAutoFit/>
          </a:bodyPr>
          <a:lstStyle/>
          <a:p>
            <a:r>
              <a:rPr lang="en-US" u="sng" dirty="0">
                <a:latin typeface="Arial" panose="020B0604020202020204" pitchFamily="34" charset="0"/>
              </a:rPr>
              <a:t>Joan C. </a:t>
            </a:r>
            <a:r>
              <a:rPr lang="en-US" u="sng" dirty="0" err="1">
                <a:latin typeface="Arial" panose="020B0604020202020204" pitchFamily="34" charset="0"/>
              </a:rPr>
              <a:t>Tronto</a:t>
            </a:r>
            <a:r>
              <a:rPr lang="en-US" u="sng" dirty="0">
                <a:latin typeface="Arial" panose="020B0604020202020204" pitchFamily="34" charset="0"/>
              </a:rPr>
              <a:t>. An Ethic of Care. In </a:t>
            </a:r>
            <a:r>
              <a:rPr lang="en-CA" i="1" u="sng" dirty="0">
                <a:latin typeface="Arial" panose="020B0604020202020204" pitchFamily="34" charset="0"/>
                <a:hlinkClick r:id="rId2">
                  <a:extLst>
                    <a:ext uri="{A12FA001-AC4F-418D-AE19-62706E023703}">
                      <ahyp:hlinkClr xmlns:ahyp="http://schemas.microsoft.com/office/drawing/2018/hyperlinkcolor" val="tx"/>
                    </a:ext>
                  </a:extLst>
                </a:hlinkClick>
              </a:rPr>
              <a:t>Ethics in Community-Based Elder Care b</a:t>
            </a:r>
            <a:r>
              <a:rPr lang="en-CA" u="sng" dirty="0">
                <a:latin typeface="Arial" panose="020B0604020202020204" pitchFamily="34" charset="0"/>
                <a:hlinkClick r:id="rId2">
                  <a:extLst>
                    <a:ext uri="{A12FA001-AC4F-418D-AE19-62706E023703}">
                      <ahyp:hlinkClr xmlns:ahyp="http://schemas.microsoft.com/office/drawing/2018/hyperlinkcolor" val="tx"/>
                    </a:ext>
                  </a:extLst>
                </a:hlinkClick>
              </a:rPr>
              <a:t>y Martha Holstein</a:t>
            </a:r>
            <a:endParaRPr lang="en-US" u="sng" dirty="0">
              <a:latin typeface="Arial" panose="020B0604020202020204" pitchFamily="34" charset="0"/>
              <a:hlinkClick r:id="rId2">
                <a:extLst>
                  <a:ext uri="{A12FA001-AC4F-418D-AE19-62706E023703}">
                    <ahyp:hlinkClr xmlns:ahyp="http://schemas.microsoft.com/office/drawing/2018/hyperlinkcolor" val="tx"/>
                  </a:ext>
                </a:extLst>
              </a:hlinkClick>
            </a:endParaRPr>
          </a:p>
          <a:p>
            <a:r>
              <a:rPr lang="en-US" u="sng" dirty="0">
                <a:solidFill>
                  <a:srgbClr val="1155CC"/>
                </a:solidFill>
                <a:latin typeface="Arial" panose="020B0604020202020204" pitchFamily="34" charset="0"/>
                <a:hlinkClick r:id="rId2">
                  <a:extLst>
                    <a:ext uri="{A12FA001-AC4F-418D-AE19-62706E023703}">
                      <ahyp:hlinkClr xmlns:ahyp="http://schemas.microsoft.com/office/drawing/2018/hyperlinkcolor" val="tx"/>
                    </a:ext>
                  </a:extLst>
                </a:hlinkClick>
              </a:rPr>
              <a:t>https://www.iep.utm.edu/care-eth/</a:t>
            </a:r>
            <a:r>
              <a:rPr lang="en-US" u="sng" dirty="0">
                <a:solidFill>
                  <a:srgbClr val="1155CC"/>
                </a:solidFill>
                <a:latin typeface="Arial" panose="020B0604020202020204" pitchFamily="34" charset="0"/>
              </a:rPr>
              <a:t>   --   </a:t>
            </a:r>
            <a:r>
              <a:rPr lang="en-US" dirty="0">
                <a:hlinkClick r:id="rId3"/>
              </a:rPr>
              <a:t>https://books.google.com.br/books?hl=en&amp;lr=&amp;id=wYBLxZcU8zYC&amp;oi=fnd&amp;pg=PA60&amp;dq=tronto+care+ethics&amp;ots=8m-5tOWTIe&amp;sig=z6rRbR-63R-XXXVFHa6ISHQC6Gw#v=onepage&amp;q=tronto%20care%20ethics&amp;f=false</a:t>
            </a:r>
            <a:endParaRPr lang="en-US" dirty="0"/>
          </a:p>
        </p:txBody>
      </p:sp>
    </p:spTree>
    <p:extLst>
      <p:ext uri="{BB962C8B-B14F-4D97-AF65-F5344CB8AC3E}">
        <p14:creationId xmlns:p14="http://schemas.microsoft.com/office/powerpoint/2010/main" val="2793251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2F9A9-27AD-4C8B-9BD8-E0A18410C963}"/>
              </a:ext>
            </a:extLst>
          </p:cNvPr>
          <p:cNvSpPr>
            <a:spLocks noGrp="1"/>
          </p:cNvSpPr>
          <p:nvPr>
            <p:ph type="title"/>
          </p:nvPr>
        </p:nvSpPr>
        <p:spPr/>
        <p:txBody>
          <a:bodyPr/>
          <a:lstStyle/>
          <a:p>
            <a:r>
              <a:rPr lang="en-US" dirty="0"/>
              <a:t>	Learning Analytics</a:t>
            </a:r>
          </a:p>
        </p:txBody>
      </p:sp>
      <p:sp>
        <p:nvSpPr>
          <p:cNvPr id="3" name="Content Placeholder 2">
            <a:extLst>
              <a:ext uri="{FF2B5EF4-FFF2-40B4-BE49-F238E27FC236}">
                <a16:creationId xmlns:a16="http://schemas.microsoft.com/office/drawing/2014/main" id="{25B40F08-91AA-4BF1-8F95-0FAADF0EEEDE}"/>
              </a:ext>
            </a:extLst>
          </p:cNvPr>
          <p:cNvSpPr>
            <a:spLocks noGrp="1"/>
          </p:cNvSpPr>
          <p:nvPr>
            <p:ph idx="1"/>
          </p:nvPr>
        </p:nvSpPr>
        <p:spPr/>
        <p:txBody>
          <a:bodyPr/>
          <a:lstStyle/>
          <a:p>
            <a:r>
              <a:rPr lang="en-CA" dirty="0"/>
              <a:t>Boyer and </a:t>
            </a:r>
            <a:r>
              <a:rPr lang="en-CA" dirty="0" err="1"/>
              <a:t>Bonnin</a:t>
            </a:r>
            <a:r>
              <a:rPr lang="en-CA" dirty="0"/>
              <a:t> (2017) identify four major application areas for learning analytics:</a:t>
            </a:r>
          </a:p>
          <a:p>
            <a:pPr lvl="1"/>
            <a:r>
              <a:rPr lang="en-CA" dirty="0"/>
              <a:t>Descriptive</a:t>
            </a:r>
          </a:p>
          <a:p>
            <a:pPr lvl="1"/>
            <a:r>
              <a:rPr lang="en-CA" dirty="0"/>
              <a:t>Diagnostic</a:t>
            </a:r>
          </a:p>
          <a:p>
            <a:pPr lvl="1"/>
            <a:r>
              <a:rPr lang="en-CA" dirty="0"/>
              <a:t>Predictive</a:t>
            </a:r>
          </a:p>
          <a:p>
            <a:pPr lvl="1"/>
            <a:r>
              <a:rPr lang="en-CA" dirty="0"/>
              <a:t>Prescriptive</a:t>
            </a:r>
          </a:p>
          <a:p>
            <a:r>
              <a:rPr lang="en-CA" dirty="0"/>
              <a:t>To which I add a fifth:</a:t>
            </a:r>
          </a:p>
          <a:p>
            <a:pPr lvl="1"/>
            <a:r>
              <a:rPr lang="en-CA" dirty="0"/>
              <a:t>Deontic</a:t>
            </a:r>
          </a:p>
          <a:p>
            <a:pPr lvl="1"/>
            <a:endParaRPr lang="en-US" dirty="0"/>
          </a:p>
        </p:txBody>
      </p:sp>
    </p:spTree>
    <p:extLst>
      <p:ext uri="{BB962C8B-B14F-4D97-AF65-F5344CB8AC3E}">
        <p14:creationId xmlns:p14="http://schemas.microsoft.com/office/powerpoint/2010/main" val="225360862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91562-C066-4A52-AC3F-259E6696E9B0}"/>
              </a:ext>
            </a:extLst>
          </p:cNvPr>
          <p:cNvSpPr>
            <a:spLocks noGrp="1"/>
          </p:cNvSpPr>
          <p:nvPr>
            <p:ph type="title"/>
          </p:nvPr>
        </p:nvSpPr>
        <p:spPr/>
        <p:txBody>
          <a:bodyPr/>
          <a:lstStyle/>
          <a:p>
            <a:r>
              <a:rPr lang="en-US" dirty="0"/>
              <a:t>		Intersectionality</a:t>
            </a:r>
          </a:p>
        </p:txBody>
      </p:sp>
      <p:sp>
        <p:nvSpPr>
          <p:cNvPr id="3" name="Content Placeholder 2">
            <a:extLst>
              <a:ext uri="{FF2B5EF4-FFF2-40B4-BE49-F238E27FC236}">
                <a16:creationId xmlns:a16="http://schemas.microsoft.com/office/drawing/2014/main" id="{E487901F-4590-4E2E-9765-58881129032B}"/>
              </a:ext>
            </a:extLst>
          </p:cNvPr>
          <p:cNvSpPr>
            <a:spLocks noGrp="1"/>
          </p:cNvSpPr>
          <p:nvPr>
            <p:ph idx="1"/>
          </p:nvPr>
        </p:nvSpPr>
        <p:spPr>
          <a:xfrm>
            <a:off x="838200" y="1489075"/>
            <a:ext cx="10515600" cy="4351338"/>
          </a:xfrm>
        </p:spPr>
        <p:txBody>
          <a:bodyPr/>
          <a:lstStyle/>
          <a:p>
            <a:r>
              <a:rPr lang="en-US" dirty="0"/>
              <a:t>“</a:t>
            </a:r>
            <a:r>
              <a:rPr lang="en-CA" dirty="0"/>
              <a:t>Two key shortcomings of care ethics which stem from this ethics' prioritization of gender and gendered power relations: inadequate conceptualizations of diversity and power.” </a:t>
            </a:r>
          </a:p>
          <a:p>
            <a:r>
              <a:rPr lang="en-CA" dirty="0"/>
              <a:t>“a unitary category serves to bind people into a political group based on a uniform set of experiences.”</a:t>
            </a:r>
          </a:p>
          <a:p>
            <a:r>
              <a:rPr lang="en-CA" dirty="0"/>
              <a:t>But: “both activists and scholars have long noted that different citizens fare differently based on certain aspects of their presumably inalterable identities.”</a:t>
            </a:r>
            <a:endParaRPr lang="en-US" dirty="0"/>
          </a:p>
        </p:txBody>
      </p:sp>
      <p:sp>
        <p:nvSpPr>
          <p:cNvPr id="4" name="Rectangle 3">
            <a:extLst>
              <a:ext uri="{FF2B5EF4-FFF2-40B4-BE49-F238E27FC236}">
                <a16:creationId xmlns:a16="http://schemas.microsoft.com/office/drawing/2014/main" id="{6BA94068-AF6B-4B99-B8E5-E3699C820ACD}"/>
              </a:ext>
            </a:extLst>
          </p:cNvPr>
          <p:cNvSpPr/>
          <p:nvPr/>
        </p:nvSpPr>
        <p:spPr>
          <a:xfrm>
            <a:off x="1028700" y="4933038"/>
            <a:ext cx="9880600" cy="2031325"/>
          </a:xfrm>
          <a:prstGeom prst="rect">
            <a:avLst/>
          </a:prstGeom>
        </p:spPr>
        <p:txBody>
          <a:bodyPr wrap="square">
            <a:spAutoFit/>
          </a:bodyPr>
          <a:lstStyle/>
          <a:p>
            <a:r>
              <a:rPr lang="en-CA" dirty="0" err="1">
                <a:solidFill>
                  <a:srgbClr val="000000"/>
                </a:solidFill>
                <a:latin typeface="Arial" panose="020B0604020202020204" pitchFamily="34" charset="0"/>
              </a:rPr>
              <a:t>Olena</a:t>
            </a:r>
            <a:r>
              <a:rPr lang="en-CA" dirty="0">
                <a:solidFill>
                  <a:srgbClr val="000000"/>
                </a:solidFill>
                <a:latin typeface="Arial" panose="020B0604020202020204" pitchFamily="34" charset="0"/>
              </a:rPr>
              <a:t> </a:t>
            </a:r>
            <a:r>
              <a:rPr lang="en-CA" dirty="0" err="1">
                <a:solidFill>
                  <a:srgbClr val="000000"/>
                </a:solidFill>
                <a:latin typeface="Arial" panose="020B0604020202020204" pitchFamily="34" charset="0"/>
              </a:rPr>
              <a:t>Hankivsky</a:t>
            </a:r>
            <a:r>
              <a:rPr lang="en-CA" dirty="0">
                <a:solidFill>
                  <a:srgbClr val="000000"/>
                </a:solidFill>
                <a:latin typeface="Arial" panose="020B0604020202020204" pitchFamily="34" charset="0"/>
              </a:rPr>
              <a:t>. (2014). Rethinking Care Ethics: On the Promise and Potential of an Intersectional Analysis. The American Political Science Review. Vol. 108, No. 2 (May 2014), pp. 252-264.</a:t>
            </a:r>
            <a:endParaRPr lang="en-CA" dirty="0"/>
          </a:p>
          <a:p>
            <a:r>
              <a:rPr lang="en-CA" dirty="0"/>
              <a:t>Hancock, Ange-Marie. (2007a) ‘When Multiplication Doesn't Equal Quick Addition: Examining Intersectionality as a Research Paradigm,’ </a:t>
            </a:r>
            <a:r>
              <a:rPr lang="en-CA" i="1" dirty="0"/>
              <a:t>Perspectives on Politics</a:t>
            </a:r>
            <a:r>
              <a:rPr lang="en-CA" dirty="0"/>
              <a:t>, vol 5 no 1, pp 63-79. </a:t>
            </a:r>
            <a:r>
              <a:rPr lang="en-US" u="sng" dirty="0">
                <a:hlinkClick r:id="rId2"/>
              </a:rPr>
              <a:t>http://citeseerx.ist.psu.edu/viewdoc/download?doi=10.1.1.597.4676&amp;rep=rep1&amp;type=pdf</a:t>
            </a:r>
            <a:r>
              <a:rPr lang="en-US" dirty="0"/>
              <a:t>  </a:t>
            </a:r>
            <a:br>
              <a:rPr lang="en-CA" dirty="0"/>
            </a:br>
            <a:endParaRPr lang="en-US" dirty="0"/>
          </a:p>
        </p:txBody>
      </p:sp>
    </p:spTree>
    <p:extLst>
      <p:ext uri="{BB962C8B-B14F-4D97-AF65-F5344CB8AC3E}">
        <p14:creationId xmlns:p14="http://schemas.microsoft.com/office/powerpoint/2010/main" val="115328586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EF867-71CA-42EE-A05A-E271B424CDAC}"/>
              </a:ext>
            </a:extLst>
          </p:cNvPr>
          <p:cNvSpPr>
            <a:spLocks noGrp="1"/>
          </p:cNvSpPr>
          <p:nvPr>
            <p:ph type="title"/>
          </p:nvPr>
        </p:nvSpPr>
        <p:spPr/>
        <p:txBody>
          <a:bodyPr/>
          <a:lstStyle/>
          <a:p>
            <a:r>
              <a:rPr lang="en-US" dirty="0"/>
              <a:t>		A Duty to Whom?</a:t>
            </a:r>
          </a:p>
        </p:txBody>
      </p:sp>
      <p:sp>
        <p:nvSpPr>
          <p:cNvPr id="3" name="Content Placeholder 2">
            <a:extLst>
              <a:ext uri="{FF2B5EF4-FFF2-40B4-BE49-F238E27FC236}">
                <a16:creationId xmlns:a16="http://schemas.microsoft.com/office/drawing/2014/main" id="{45C256C9-7588-4541-B951-EC79226FAC0B}"/>
              </a:ext>
            </a:extLst>
          </p:cNvPr>
          <p:cNvSpPr>
            <a:spLocks noGrp="1"/>
          </p:cNvSpPr>
          <p:nvPr>
            <p:ph idx="1"/>
          </p:nvPr>
        </p:nvSpPr>
        <p:spPr/>
        <p:txBody>
          <a:bodyPr/>
          <a:lstStyle/>
          <a:p>
            <a:r>
              <a:rPr lang="en-US" dirty="0"/>
              <a:t>Our duties often conflict.</a:t>
            </a:r>
          </a:p>
          <a:p>
            <a:r>
              <a:rPr lang="en-US" dirty="0"/>
              <a:t>E.g. “</a:t>
            </a:r>
            <a:r>
              <a:rPr lang="en-CA" dirty="0"/>
              <a:t>As a representative of the company, you have one set of responsibilities. As a concerned private citizen, you have other responsibilities. It's nice when those converge, but that's not always the case.“</a:t>
            </a:r>
          </a:p>
        </p:txBody>
      </p:sp>
      <p:sp>
        <p:nvSpPr>
          <p:cNvPr id="4" name="Rectangle 3">
            <a:extLst>
              <a:ext uri="{FF2B5EF4-FFF2-40B4-BE49-F238E27FC236}">
                <a16:creationId xmlns:a16="http://schemas.microsoft.com/office/drawing/2014/main" id="{B38107D5-957B-492E-B621-85F69984A9BC}"/>
              </a:ext>
            </a:extLst>
          </p:cNvPr>
          <p:cNvSpPr/>
          <p:nvPr/>
        </p:nvSpPr>
        <p:spPr>
          <a:xfrm>
            <a:off x="918333" y="5312964"/>
            <a:ext cx="10515600" cy="923330"/>
          </a:xfrm>
          <a:prstGeom prst="rect">
            <a:avLst/>
          </a:prstGeom>
        </p:spPr>
        <p:txBody>
          <a:bodyPr wrap="square">
            <a:spAutoFit/>
          </a:bodyPr>
          <a:lstStyle/>
          <a:p>
            <a:r>
              <a:rPr lang="en-CA" dirty="0">
                <a:solidFill>
                  <a:srgbClr val="000000"/>
                </a:solidFill>
                <a:latin typeface="Arial" panose="020B0604020202020204" pitchFamily="34" charset="0"/>
              </a:rPr>
              <a:t>Mark </a:t>
            </a:r>
            <a:r>
              <a:rPr lang="en-CA" dirty="0" err="1">
                <a:solidFill>
                  <a:srgbClr val="000000"/>
                </a:solidFill>
                <a:latin typeface="Arial" panose="020B0604020202020204" pitchFamily="34" charset="0"/>
              </a:rPr>
              <a:t>Feffer</a:t>
            </a:r>
            <a:r>
              <a:rPr lang="en-CA" dirty="0">
                <a:solidFill>
                  <a:srgbClr val="000000"/>
                </a:solidFill>
                <a:latin typeface="Arial" panose="020B0604020202020204" pitchFamily="34" charset="0"/>
              </a:rPr>
              <a:t>. (2017). Ethical vs. Legal Responsibilities for HR Professionals.  </a:t>
            </a:r>
            <a:r>
              <a:rPr lang="en-CA" i="1" dirty="0">
                <a:solidFill>
                  <a:srgbClr val="000000"/>
                </a:solidFill>
                <a:latin typeface="Arial" panose="020B0604020202020204" pitchFamily="34" charset="0"/>
              </a:rPr>
              <a:t>SHRM</a:t>
            </a:r>
            <a:r>
              <a:rPr lang="en-CA" dirty="0">
                <a:solidFill>
                  <a:srgbClr val="000000"/>
                </a:solidFill>
                <a:latin typeface="Arial" panose="020B0604020202020204" pitchFamily="34" charset="0"/>
              </a:rPr>
              <a:t>. March 30, 2017 </a:t>
            </a:r>
            <a:r>
              <a:rPr lang="en-CA" u="sng" dirty="0">
                <a:solidFill>
                  <a:srgbClr val="1155CC"/>
                </a:solidFill>
                <a:latin typeface="Arial" panose="020B0604020202020204" pitchFamily="34" charset="0"/>
                <a:hlinkClick r:id="rId2"/>
              </a:rPr>
              <a:t>https://www.shrm.org/resourcesandtools/hr-topics/behavioral-competencies/ethical-practice/pages/ethical-and-legal-responsibilities-for-hr-professionals.aspx</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29402517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EB0D1-C1BF-4DB4-8425-D9CFB62D2361}"/>
              </a:ext>
            </a:extLst>
          </p:cNvPr>
          <p:cNvSpPr>
            <a:spLocks noGrp="1"/>
          </p:cNvSpPr>
          <p:nvPr>
            <p:ph type="title"/>
          </p:nvPr>
        </p:nvSpPr>
        <p:spPr/>
        <p:txBody>
          <a:bodyPr/>
          <a:lstStyle/>
          <a:p>
            <a:r>
              <a:rPr lang="en-US" dirty="0"/>
              <a:t>		Acquired (Involuntary) Duties</a:t>
            </a:r>
          </a:p>
        </p:txBody>
      </p:sp>
      <p:sp>
        <p:nvSpPr>
          <p:cNvPr id="3" name="Content Placeholder 2">
            <a:extLst>
              <a:ext uri="{FF2B5EF4-FFF2-40B4-BE49-F238E27FC236}">
                <a16:creationId xmlns:a16="http://schemas.microsoft.com/office/drawing/2014/main" id="{19325B6C-10B4-4E45-9912-E6938FA98254}"/>
              </a:ext>
            </a:extLst>
          </p:cNvPr>
          <p:cNvSpPr>
            <a:spLocks noGrp="1"/>
          </p:cNvSpPr>
          <p:nvPr>
            <p:ph idx="1"/>
          </p:nvPr>
        </p:nvSpPr>
        <p:spPr/>
        <p:txBody>
          <a:bodyPr/>
          <a:lstStyle/>
          <a:p>
            <a:r>
              <a:rPr lang="en-US" dirty="0"/>
              <a:t>Does a student have a duty to a teacher? Does a patient have a duty to a doctor? How do we acquire duties, when we did not ask or </a:t>
            </a:r>
            <a:r>
              <a:rPr lang="en-US" dirty="0" err="1"/>
              <a:t>thm</a:t>
            </a:r>
            <a:r>
              <a:rPr lang="en-US" dirty="0"/>
              <a:t>?</a:t>
            </a:r>
          </a:p>
          <a:p>
            <a:r>
              <a:rPr lang="en-US" dirty="0"/>
              <a:t>And yet: </a:t>
            </a:r>
          </a:p>
          <a:p>
            <a:pPr lvl="1"/>
            <a:r>
              <a:rPr lang="en-US" dirty="0"/>
              <a:t>“</a:t>
            </a:r>
            <a:r>
              <a:rPr lang="en-CA" dirty="0"/>
              <a:t>patients have a moral duty to adhere to the physician's treatment prescriptions, once they have accepted treatment.”</a:t>
            </a:r>
          </a:p>
          <a:p>
            <a:pPr lvl="1"/>
            <a:r>
              <a:rPr lang="en-CA" dirty="0"/>
              <a:t>“Patients do not have the right to refuse to adhere to treatment prescriptions if their non-adherence poses a significant threat to other people.”</a:t>
            </a:r>
          </a:p>
          <a:p>
            <a:r>
              <a:rPr lang="en-CA" dirty="0"/>
              <a:t>Does the analogy hold for education? For other duties?</a:t>
            </a:r>
          </a:p>
        </p:txBody>
      </p:sp>
      <p:sp>
        <p:nvSpPr>
          <p:cNvPr id="4" name="Rectangle 3">
            <a:extLst>
              <a:ext uri="{FF2B5EF4-FFF2-40B4-BE49-F238E27FC236}">
                <a16:creationId xmlns:a16="http://schemas.microsoft.com/office/drawing/2014/main" id="{0C8283F8-B7F7-4011-9ABF-9A46F9B6D70E}"/>
              </a:ext>
            </a:extLst>
          </p:cNvPr>
          <p:cNvSpPr/>
          <p:nvPr/>
        </p:nvSpPr>
        <p:spPr>
          <a:xfrm>
            <a:off x="1059916" y="5853797"/>
            <a:ext cx="10750592" cy="646331"/>
          </a:xfrm>
          <a:prstGeom prst="rect">
            <a:avLst/>
          </a:prstGeom>
        </p:spPr>
        <p:txBody>
          <a:bodyPr wrap="square">
            <a:spAutoFit/>
          </a:bodyPr>
          <a:lstStyle/>
          <a:p>
            <a:r>
              <a:rPr lang="en-CA" dirty="0">
                <a:solidFill>
                  <a:srgbClr val="000000"/>
                </a:solidFill>
                <a:latin typeface="Arial" panose="020B0604020202020204" pitchFamily="34" charset="0"/>
              </a:rPr>
              <a:t>David B. Resnik. (2005) The Patient's Duty to Adhere to Prescribed Treatment: An Ethical Analysis, Journal of Medicine and Philosophy, 30:2, 167-188, DOI:</a:t>
            </a:r>
            <a:r>
              <a:rPr lang="en-CA" dirty="0">
                <a:solidFill>
                  <a:srgbClr val="000000"/>
                </a:solidFill>
                <a:latin typeface="Arial" panose="020B0604020202020204" pitchFamily="34" charset="0"/>
                <a:hlinkClick r:id="rId2"/>
              </a:rPr>
              <a:t> </a:t>
            </a:r>
            <a:r>
              <a:rPr lang="en-CA" u="sng" dirty="0">
                <a:solidFill>
                  <a:srgbClr val="1155CC"/>
                </a:solidFill>
                <a:latin typeface="Arial" panose="020B0604020202020204" pitchFamily="34" charset="0"/>
                <a:hlinkClick r:id="rId2"/>
              </a:rPr>
              <a:t>10.1080/03605310590926849</a:t>
            </a:r>
            <a:endParaRPr lang="en-US" dirty="0"/>
          </a:p>
        </p:txBody>
      </p:sp>
    </p:spTree>
    <p:extLst>
      <p:ext uri="{BB962C8B-B14F-4D97-AF65-F5344CB8AC3E}">
        <p14:creationId xmlns:p14="http://schemas.microsoft.com/office/powerpoint/2010/main" val="278741375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8828C-2133-4AA8-BF42-D7A412D0678B}"/>
              </a:ext>
            </a:extLst>
          </p:cNvPr>
          <p:cNvSpPr>
            <a:spLocks noGrp="1"/>
          </p:cNvSpPr>
          <p:nvPr>
            <p:ph type="title"/>
          </p:nvPr>
        </p:nvSpPr>
        <p:spPr/>
        <p:txBody>
          <a:bodyPr/>
          <a:lstStyle/>
          <a:p>
            <a:pPr lvl="0"/>
            <a:r>
              <a:rPr lang="en-CA" dirty="0"/>
              <a:t>		The Limits of Duty</a:t>
            </a:r>
            <a:endParaRPr lang="en-US" dirty="0"/>
          </a:p>
        </p:txBody>
      </p:sp>
      <p:sp>
        <p:nvSpPr>
          <p:cNvPr id="3" name="Content Placeholder 2">
            <a:extLst>
              <a:ext uri="{FF2B5EF4-FFF2-40B4-BE49-F238E27FC236}">
                <a16:creationId xmlns:a16="http://schemas.microsoft.com/office/drawing/2014/main" id="{4556665A-68CD-48A0-B156-BDFBEC535DE3}"/>
              </a:ext>
            </a:extLst>
          </p:cNvPr>
          <p:cNvSpPr>
            <a:spLocks noGrp="1"/>
          </p:cNvSpPr>
          <p:nvPr>
            <p:ph idx="1"/>
          </p:nvPr>
        </p:nvSpPr>
        <p:spPr/>
        <p:txBody>
          <a:bodyPr/>
          <a:lstStyle/>
          <a:p>
            <a:r>
              <a:rPr lang="en-CA" dirty="0"/>
              <a:t>“The law recognises that it is not appropriate to have a general duty of care and that a duty of care should only exist in certain circumstances, therefore there is no ‘Good Samaritan’ law.”</a:t>
            </a:r>
            <a:endParaRPr lang="en-US" dirty="0"/>
          </a:p>
        </p:txBody>
      </p:sp>
      <p:sp>
        <p:nvSpPr>
          <p:cNvPr id="4" name="Rectangle 3">
            <a:extLst>
              <a:ext uri="{FF2B5EF4-FFF2-40B4-BE49-F238E27FC236}">
                <a16:creationId xmlns:a16="http://schemas.microsoft.com/office/drawing/2014/main" id="{1A570D68-B7D9-4A01-9BD3-0E2221D087C8}"/>
              </a:ext>
            </a:extLst>
          </p:cNvPr>
          <p:cNvSpPr/>
          <p:nvPr/>
        </p:nvSpPr>
        <p:spPr>
          <a:xfrm>
            <a:off x="1095314" y="5721629"/>
            <a:ext cx="9918782" cy="646331"/>
          </a:xfrm>
          <a:prstGeom prst="rect">
            <a:avLst/>
          </a:prstGeom>
        </p:spPr>
        <p:txBody>
          <a:bodyPr wrap="square">
            <a:spAutoFit/>
          </a:bodyPr>
          <a:lstStyle/>
          <a:p>
            <a:r>
              <a:rPr lang="en-CA" dirty="0" err="1">
                <a:solidFill>
                  <a:srgbClr val="000000"/>
                </a:solidFill>
                <a:latin typeface="Arial" panose="020B0604020202020204" pitchFamily="34" charset="0"/>
              </a:rPr>
              <a:t>Cornock</a:t>
            </a:r>
            <a:r>
              <a:rPr lang="en-CA" dirty="0">
                <a:solidFill>
                  <a:srgbClr val="000000"/>
                </a:solidFill>
                <a:latin typeface="Arial" panose="020B0604020202020204" pitchFamily="34" charset="0"/>
              </a:rPr>
              <a:t>, Marc (2014). Duty of care. Orthopaedic &amp; Trauma Times(24) pp. 14–16.</a:t>
            </a:r>
            <a:endParaRPr lang="en-CA" dirty="0"/>
          </a:p>
          <a:p>
            <a:r>
              <a:rPr lang="en-CA" u="sng" dirty="0">
                <a:solidFill>
                  <a:srgbClr val="1155CC"/>
                </a:solidFill>
                <a:latin typeface="Arial" panose="020B0604020202020204" pitchFamily="34" charset="0"/>
                <a:hlinkClick r:id="rId2"/>
              </a:rPr>
              <a:t>http://oro.open.ac.uk/49091/3/Duty%20of%20care%20-%20Cornock.pdf</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217090151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FD855-EF4F-4F59-9E83-5EE7ACB0B7B3}"/>
              </a:ext>
            </a:extLst>
          </p:cNvPr>
          <p:cNvSpPr>
            <a:spLocks noGrp="1"/>
          </p:cNvSpPr>
          <p:nvPr>
            <p:ph type="title"/>
          </p:nvPr>
        </p:nvSpPr>
        <p:spPr/>
        <p:txBody>
          <a:bodyPr/>
          <a:lstStyle/>
          <a:p>
            <a:r>
              <a:rPr lang="en-US" dirty="0"/>
              <a:t>		Beyond Competencies, Beyond Duty</a:t>
            </a:r>
          </a:p>
        </p:txBody>
      </p:sp>
      <p:sp>
        <p:nvSpPr>
          <p:cNvPr id="3" name="Content Placeholder 2">
            <a:extLst>
              <a:ext uri="{FF2B5EF4-FFF2-40B4-BE49-F238E27FC236}">
                <a16:creationId xmlns:a16="http://schemas.microsoft.com/office/drawing/2014/main" id="{9D73B93A-B6AE-4A04-A50B-1102F52EA933}"/>
              </a:ext>
            </a:extLst>
          </p:cNvPr>
          <p:cNvSpPr>
            <a:spLocks noGrp="1"/>
          </p:cNvSpPr>
          <p:nvPr>
            <p:ph idx="1"/>
          </p:nvPr>
        </p:nvSpPr>
        <p:spPr/>
        <p:txBody>
          <a:bodyPr/>
          <a:lstStyle/>
          <a:p>
            <a:r>
              <a:rPr lang="en-CA" dirty="0"/>
              <a:t>With </a:t>
            </a:r>
            <a:r>
              <a:rPr lang="en-CA" strike="sngStrike" dirty="0"/>
              <a:t>competencies</a:t>
            </a:r>
            <a:r>
              <a:rPr lang="en-CA" dirty="0"/>
              <a:t> duties, we take this one hard problem, and create out of it, ten equally hard problems, of defining each of the competencies required.</a:t>
            </a:r>
          </a:p>
          <a:p>
            <a:r>
              <a:rPr lang="en-CA" dirty="0"/>
              <a:t>Forth: “Traditional </a:t>
            </a:r>
            <a:r>
              <a:rPr lang="en-CA" strike="sngStrike" dirty="0"/>
              <a:t>competency</a:t>
            </a:r>
            <a:r>
              <a:rPr lang="en-CA" dirty="0"/>
              <a:t> duty-based models cause stress because they are rigid and top-down. They are generally kept in spreadsheets and </a:t>
            </a:r>
            <a:r>
              <a:rPr lang="en-CA" dirty="0" err="1"/>
              <a:t>Powerpoint</a:t>
            </a:r>
            <a:r>
              <a:rPr lang="en-CA" dirty="0"/>
              <a:t>, and in the more advanced applications, they captured deep into relational databases.”</a:t>
            </a:r>
            <a:endParaRPr lang="en-US" dirty="0"/>
          </a:p>
        </p:txBody>
      </p:sp>
      <p:sp>
        <p:nvSpPr>
          <p:cNvPr id="4" name="Rectangle 3">
            <a:extLst>
              <a:ext uri="{FF2B5EF4-FFF2-40B4-BE49-F238E27FC236}">
                <a16:creationId xmlns:a16="http://schemas.microsoft.com/office/drawing/2014/main" id="{E5D5B12E-4A67-47A5-906D-3164D69F327B}"/>
              </a:ext>
            </a:extLst>
          </p:cNvPr>
          <p:cNvSpPr/>
          <p:nvPr/>
        </p:nvSpPr>
        <p:spPr>
          <a:xfrm>
            <a:off x="953729" y="5795248"/>
            <a:ext cx="10927572" cy="697627"/>
          </a:xfrm>
          <a:prstGeom prst="rect">
            <a:avLst/>
          </a:prstGeom>
        </p:spPr>
        <p:txBody>
          <a:bodyPr wrap="square">
            <a:spAutoFit/>
          </a:bodyPr>
          <a:lstStyle/>
          <a:p>
            <a:pPr>
              <a:spcAft>
                <a:spcPts val="400"/>
              </a:spcAft>
            </a:pPr>
            <a:r>
              <a:rPr lang="en-CA" u="sng" dirty="0">
                <a:solidFill>
                  <a:srgbClr val="1155CC"/>
                </a:solidFill>
                <a:latin typeface="Arial" panose="020B0604020202020204" pitchFamily="34" charset="0"/>
                <a:hlinkClick r:id="rId2"/>
              </a:rPr>
              <a:t>Getting Past Competency Model PTSD</a:t>
            </a:r>
            <a:endParaRPr lang="en-CA" dirty="0"/>
          </a:p>
          <a:p>
            <a:r>
              <a:rPr lang="en-CA" dirty="0">
                <a:solidFill>
                  <a:srgbClr val="1155CC"/>
                </a:solidFill>
                <a:latin typeface="Arial" panose="020B0604020202020204" pitchFamily="34" charset="0"/>
                <a:hlinkClick r:id="rId3"/>
              </a:rPr>
              <a:t>Steven Forth</a:t>
            </a:r>
            <a:r>
              <a:rPr lang="en-CA" dirty="0">
                <a:solidFill>
                  <a:srgbClr val="000000"/>
                </a:solidFill>
                <a:latin typeface="Arial" panose="020B0604020202020204" pitchFamily="34" charset="0"/>
              </a:rPr>
              <a:t>,</a:t>
            </a:r>
            <a:r>
              <a:rPr lang="en-CA" dirty="0">
                <a:solidFill>
                  <a:srgbClr val="000000"/>
                </a:solidFill>
                <a:latin typeface="Arial" panose="020B0604020202020204" pitchFamily="34" charset="0"/>
                <a:hlinkClick r:id="rId4"/>
              </a:rPr>
              <a:t> </a:t>
            </a:r>
            <a:r>
              <a:rPr lang="en-CA" dirty="0" err="1">
                <a:solidFill>
                  <a:srgbClr val="1155CC"/>
                </a:solidFill>
                <a:latin typeface="Arial" panose="020B0604020202020204" pitchFamily="34" charset="0"/>
                <a:hlinkClick r:id="rId4"/>
              </a:rPr>
              <a:t>TeamFit</a:t>
            </a:r>
            <a:r>
              <a:rPr lang="en-CA" dirty="0">
                <a:solidFill>
                  <a:srgbClr val="000000"/>
                </a:solidFill>
                <a:latin typeface="Arial" panose="020B0604020202020204" pitchFamily="34" charset="0"/>
              </a:rPr>
              <a:t>, 2019/11/18. </a:t>
            </a:r>
            <a:r>
              <a:rPr lang="en-US" dirty="0"/>
              <a:t>http://www.downes.ca/post/70139/rd </a:t>
            </a:r>
          </a:p>
        </p:txBody>
      </p:sp>
    </p:spTree>
    <p:extLst>
      <p:ext uri="{BB962C8B-B14F-4D97-AF65-F5344CB8AC3E}">
        <p14:creationId xmlns:p14="http://schemas.microsoft.com/office/powerpoint/2010/main" val="224333534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10E4B-9D12-4DD5-B434-4779B5B8A4AB}"/>
              </a:ext>
            </a:extLst>
          </p:cNvPr>
          <p:cNvSpPr>
            <a:spLocks noGrp="1"/>
          </p:cNvSpPr>
          <p:nvPr>
            <p:ph type="title"/>
          </p:nvPr>
        </p:nvSpPr>
        <p:spPr/>
        <p:txBody>
          <a:bodyPr/>
          <a:lstStyle/>
          <a:p>
            <a:r>
              <a:rPr lang="en-US" dirty="0"/>
              <a:t>	Moral Sentiment</a:t>
            </a:r>
          </a:p>
        </p:txBody>
      </p:sp>
      <p:sp>
        <p:nvSpPr>
          <p:cNvPr id="3" name="Content Placeholder 2">
            <a:extLst>
              <a:ext uri="{FF2B5EF4-FFF2-40B4-BE49-F238E27FC236}">
                <a16:creationId xmlns:a16="http://schemas.microsoft.com/office/drawing/2014/main" id="{CC0DC16B-B3B2-443B-8E51-D4DD25982483}"/>
              </a:ext>
            </a:extLst>
          </p:cNvPr>
          <p:cNvSpPr>
            <a:spLocks noGrp="1"/>
          </p:cNvSpPr>
          <p:nvPr>
            <p:ph idx="1"/>
          </p:nvPr>
        </p:nvSpPr>
        <p:spPr/>
        <p:txBody>
          <a:bodyPr/>
          <a:lstStyle/>
          <a:p>
            <a:r>
              <a:rPr lang="en-CA" dirty="0"/>
              <a:t>Feminine moral theory deals a blow to the exclusively rational systems of thought, which have as their grounding an inherent disregard for the inherently personal—and sometimes gender-biased—nature of knowledge construction.</a:t>
            </a:r>
            <a:endParaRPr lang="en-US" dirty="0"/>
          </a:p>
        </p:txBody>
      </p:sp>
      <p:sp>
        <p:nvSpPr>
          <p:cNvPr id="4" name="Rectangle 3">
            <a:extLst>
              <a:ext uri="{FF2B5EF4-FFF2-40B4-BE49-F238E27FC236}">
                <a16:creationId xmlns:a16="http://schemas.microsoft.com/office/drawing/2014/main" id="{A08CDE6C-7004-40E2-808E-C086121487F7}"/>
              </a:ext>
            </a:extLst>
          </p:cNvPr>
          <p:cNvSpPr/>
          <p:nvPr/>
        </p:nvSpPr>
        <p:spPr>
          <a:xfrm>
            <a:off x="1071716" y="5804925"/>
            <a:ext cx="8626824" cy="646331"/>
          </a:xfrm>
          <a:prstGeom prst="rect">
            <a:avLst/>
          </a:prstGeom>
        </p:spPr>
        <p:txBody>
          <a:bodyPr wrap="square">
            <a:spAutoFit/>
          </a:bodyPr>
          <a:lstStyle/>
          <a:p>
            <a:r>
              <a:rPr lang="en-CA" dirty="0">
                <a:solidFill>
                  <a:srgbClr val="000000"/>
                </a:solidFill>
                <a:latin typeface="Arial" panose="020B0604020202020204" pitchFamily="34" charset="0"/>
              </a:rPr>
              <a:t>Craig P. Dunn Brian K. Burton. Ethics of care. Encyclopedia Britannica. </a:t>
            </a:r>
            <a:r>
              <a:rPr lang="en-CA" u="sng" dirty="0">
                <a:solidFill>
                  <a:srgbClr val="1155CC"/>
                </a:solidFill>
                <a:latin typeface="Arial" panose="020B0604020202020204" pitchFamily="34" charset="0"/>
                <a:hlinkClick r:id="rId2"/>
              </a:rPr>
              <a:t>https://www.britannica.com/topic/ethics-of-care</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302567369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DC506-0CAB-4E49-BDE9-D633087790AD}"/>
              </a:ext>
            </a:extLst>
          </p:cNvPr>
          <p:cNvSpPr>
            <a:spLocks noGrp="1"/>
          </p:cNvSpPr>
          <p:nvPr>
            <p:ph type="title"/>
          </p:nvPr>
        </p:nvSpPr>
        <p:spPr/>
        <p:txBody>
          <a:bodyPr/>
          <a:lstStyle/>
          <a:p>
            <a:r>
              <a:rPr lang="en-US" dirty="0"/>
              <a:t>		Hume’s Moral Sense</a:t>
            </a:r>
          </a:p>
        </p:txBody>
      </p:sp>
      <p:sp>
        <p:nvSpPr>
          <p:cNvPr id="3" name="Content Placeholder 2">
            <a:extLst>
              <a:ext uri="{FF2B5EF4-FFF2-40B4-BE49-F238E27FC236}">
                <a16:creationId xmlns:a16="http://schemas.microsoft.com/office/drawing/2014/main" id="{6CE1443F-2050-4297-A528-3D81D4D9991F}"/>
              </a:ext>
            </a:extLst>
          </p:cNvPr>
          <p:cNvSpPr>
            <a:spLocks noGrp="1"/>
          </p:cNvSpPr>
          <p:nvPr>
            <p:ph idx="1"/>
          </p:nvPr>
        </p:nvSpPr>
        <p:spPr/>
        <p:txBody>
          <a:bodyPr/>
          <a:lstStyle/>
          <a:p>
            <a:r>
              <a:rPr lang="en-US" dirty="0"/>
              <a:t>“O</a:t>
            </a:r>
            <a:r>
              <a:rPr lang="en-CA" dirty="0" err="1"/>
              <a:t>ur</a:t>
            </a:r>
            <a:r>
              <a:rPr lang="en-CA" dirty="0"/>
              <a:t> moral distinctions depend on our experiencing sentiments or feelings: we do not rely exclusively on the employment of reason to make our moral discernments.”</a:t>
            </a:r>
          </a:p>
          <a:p>
            <a:r>
              <a:rPr lang="en-CA" dirty="0"/>
              <a:t>Note that this is not a theory of innateness or natural morality – the idea is that we </a:t>
            </a:r>
            <a:r>
              <a:rPr lang="en-CA" i="1" dirty="0"/>
              <a:t>learn</a:t>
            </a:r>
            <a:r>
              <a:rPr lang="en-CA" dirty="0"/>
              <a:t> ethics, but we learn them in such a way that we feel or experience a moral sense, rather than fully formed general principles</a:t>
            </a:r>
          </a:p>
          <a:p>
            <a:endParaRPr lang="en-US" dirty="0"/>
          </a:p>
        </p:txBody>
      </p:sp>
      <p:sp>
        <p:nvSpPr>
          <p:cNvPr id="5" name="Rectangle 4">
            <a:extLst>
              <a:ext uri="{FF2B5EF4-FFF2-40B4-BE49-F238E27FC236}">
                <a16:creationId xmlns:a16="http://schemas.microsoft.com/office/drawing/2014/main" id="{C255E777-61DE-4A9D-B184-5A73BE5DB727}"/>
              </a:ext>
            </a:extLst>
          </p:cNvPr>
          <p:cNvSpPr/>
          <p:nvPr/>
        </p:nvSpPr>
        <p:spPr>
          <a:xfrm>
            <a:off x="1003300" y="5114836"/>
            <a:ext cx="10877550" cy="923330"/>
          </a:xfrm>
          <a:prstGeom prst="rect">
            <a:avLst/>
          </a:prstGeom>
        </p:spPr>
        <p:txBody>
          <a:bodyPr wrap="square">
            <a:spAutoFit/>
          </a:bodyPr>
          <a:lstStyle/>
          <a:p>
            <a:r>
              <a:rPr lang="en-CA" dirty="0"/>
              <a:t>Elizabeth S. Radcliffe. (2013). Moral Sentimentalism and the Reasonableness of Being Good</a:t>
            </a:r>
          </a:p>
          <a:p>
            <a:r>
              <a:rPr lang="en-CA" dirty="0"/>
              <a:t>Dans Revue </a:t>
            </a:r>
            <a:r>
              <a:rPr lang="en-CA" dirty="0" err="1"/>
              <a:t>internationale</a:t>
            </a:r>
            <a:r>
              <a:rPr lang="en-CA" dirty="0"/>
              <a:t> de </a:t>
            </a:r>
            <a:r>
              <a:rPr lang="en-CA" dirty="0" err="1"/>
              <a:t>philosophie</a:t>
            </a:r>
            <a:r>
              <a:rPr lang="en-CA" dirty="0"/>
              <a:t> 2013/1 (n° 263), pages 9 – 27. </a:t>
            </a:r>
            <a:r>
              <a:rPr lang="en-US" dirty="0">
                <a:hlinkClick r:id="rId2"/>
              </a:rPr>
              <a:t>https://www.cairn.info/revue-internationale-de-philosophie-2013-1-page-9.htm#</a:t>
            </a:r>
            <a:r>
              <a:rPr lang="en-US" dirty="0"/>
              <a:t> </a:t>
            </a:r>
          </a:p>
        </p:txBody>
      </p:sp>
    </p:spTree>
    <p:extLst>
      <p:ext uri="{BB962C8B-B14F-4D97-AF65-F5344CB8AC3E}">
        <p14:creationId xmlns:p14="http://schemas.microsoft.com/office/powerpoint/2010/main" val="186880811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961C7-CD5B-4025-A9C1-F5079F7FE304}"/>
              </a:ext>
            </a:extLst>
          </p:cNvPr>
          <p:cNvSpPr>
            <a:spLocks noGrp="1"/>
          </p:cNvSpPr>
          <p:nvPr>
            <p:ph type="title"/>
          </p:nvPr>
        </p:nvSpPr>
        <p:spPr/>
        <p:txBody>
          <a:bodyPr/>
          <a:lstStyle/>
          <a:p>
            <a:r>
              <a:rPr lang="en-US" dirty="0"/>
              <a:t>		How We Learn Ethics</a:t>
            </a:r>
          </a:p>
        </p:txBody>
      </p:sp>
      <p:sp>
        <p:nvSpPr>
          <p:cNvPr id="3" name="Content Placeholder 2">
            <a:extLst>
              <a:ext uri="{FF2B5EF4-FFF2-40B4-BE49-F238E27FC236}">
                <a16:creationId xmlns:a16="http://schemas.microsoft.com/office/drawing/2014/main" id="{BBAF7D36-B86E-4352-B6DF-B8C35FB3CDC3}"/>
              </a:ext>
            </a:extLst>
          </p:cNvPr>
          <p:cNvSpPr>
            <a:spLocks noGrp="1"/>
          </p:cNvSpPr>
          <p:nvPr>
            <p:ph idx="1"/>
          </p:nvPr>
        </p:nvSpPr>
        <p:spPr/>
        <p:txBody>
          <a:bodyPr/>
          <a:lstStyle/>
          <a:p>
            <a:r>
              <a:rPr lang="en-CA" dirty="0"/>
              <a:t>“Hume says that our sense of humanity allows us to form general views about the useful and agreeable (to which the relativist does not subscribe), and that we do so on the basis of conversations and debates in which we must make ourselves mutually intelligible to one another.”</a:t>
            </a:r>
          </a:p>
          <a:p>
            <a:r>
              <a:rPr lang="en-CA" dirty="0"/>
              <a:t>To borrow a phrase, we might say “it takes a community to learn ethics” – all we do, all we experience, is the ‘data’ from which a person develops an ethical sense</a:t>
            </a:r>
          </a:p>
          <a:p>
            <a:endParaRPr lang="en-US" dirty="0"/>
          </a:p>
        </p:txBody>
      </p:sp>
      <p:sp>
        <p:nvSpPr>
          <p:cNvPr id="4" name="Rectangle 3">
            <a:extLst>
              <a:ext uri="{FF2B5EF4-FFF2-40B4-BE49-F238E27FC236}">
                <a16:creationId xmlns:a16="http://schemas.microsoft.com/office/drawing/2014/main" id="{46BFF45E-C650-4905-8018-FFC0AB947CFA}"/>
              </a:ext>
            </a:extLst>
          </p:cNvPr>
          <p:cNvSpPr/>
          <p:nvPr/>
        </p:nvSpPr>
        <p:spPr>
          <a:xfrm>
            <a:off x="1028700" y="5166836"/>
            <a:ext cx="9448800" cy="1200329"/>
          </a:xfrm>
          <a:prstGeom prst="rect">
            <a:avLst/>
          </a:prstGeom>
        </p:spPr>
        <p:txBody>
          <a:bodyPr wrap="square">
            <a:spAutoFit/>
          </a:bodyPr>
          <a:lstStyle/>
          <a:p>
            <a:endParaRPr lang="en-US" dirty="0"/>
          </a:p>
          <a:p>
            <a:r>
              <a:rPr lang="en-CA" dirty="0"/>
              <a:t>Jacqueline Taylor. (2013). Hume on the Importance of Humanity. </a:t>
            </a:r>
            <a:r>
              <a:rPr lang="fr-FR" dirty="0"/>
              <a:t>Revue internationale de philosophie, 2013/1 (No 263). 81-97. </a:t>
            </a:r>
            <a:r>
              <a:rPr lang="en-US" dirty="0">
                <a:hlinkClick r:id="rId2"/>
              </a:rPr>
              <a:t>https://www.cairn-int.info/focus-E_RIP_263_0081--hume-on-the-importance-of-humanity.htm</a:t>
            </a:r>
            <a:endParaRPr lang="en-US" dirty="0"/>
          </a:p>
        </p:txBody>
      </p:sp>
    </p:spTree>
    <p:extLst>
      <p:ext uri="{BB962C8B-B14F-4D97-AF65-F5344CB8AC3E}">
        <p14:creationId xmlns:p14="http://schemas.microsoft.com/office/powerpoint/2010/main" val="123796049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CCF30-9352-4DEC-A0F8-37339597AE44}"/>
              </a:ext>
            </a:extLst>
          </p:cNvPr>
          <p:cNvSpPr>
            <a:spLocks noGrp="1"/>
          </p:cNvSpPr>
          <p:nvPr>
            <p:ph type="title"/>
          </p:nvPr>
        </p:nvSpPr>
        <p:spPr/>
        <p:txBody>
          <a:bodyPr/>
          <a:lstStyle/>
          <a:p>
            <a:r>
              <a:rPr lang="en-US" dirty="0"/>
              <a:t>E. Ethical Practices in Learning Analytics</a:t>
            </a:r>
          </a:p>
        </p:txBody>
      </p:sp>
      <p:pic>
        <p:nvPicPr>
          <p:cNvPr id="5" name="Content Placeholder 4" descr="A drawing of a person&#10;&#10;Description automatically generated">
            <a:extLst>
              <a:ext uri="{FF2B5EF4-FFF2-40B4-BE49-F238E27FC236}">
                <a16:creationId xmlns:a16="http://schemas.microsoft.com/office/drawing/2014/main" id="{8E6B95C6-3332-449C-AB0C-ADAC06B4BC6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85837" y="1586706"/>
            <a:ext cx="10585531" cy="4547394"/>
          </a:xfrm>
        </p:spPr>
      </p:pic>
    </p:spTree>
    <p:extLst>
      <p:ext uri="{BB962C8B-B14F-4D97-AF65-F5344CB8AC3E}">
        <p14:creationId xmlns:p14="http://schemas.microsoft.com/office/powerpoint/2010/main" val="203357341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088AB-1210-426F-8324-5407D50AD71D}"/>
              </a:ext>
            </a:extLst>
          </p:cNvPr>
          <p:cNvSpPr>
            <a:spLocks noGrp="1"/>
          </p:cNvSpPr>
          <p:nvPr>
            <p:ph type="title"/>
          </p:nvPr>
        </p:nvSpPr>
        <p:spPr/>
        <p:txBody>
          <a:bodyPr/>
          <a:lstStyle/>
          <a:p>
            <a:r>
              <a:rPr lang="en-US" dirty="0"/>
              <a:t>	Ethical Practices</a:t>
            </a:r>
          </a:p>
        </p:txBody>
      </p:sp>
      <p:sp>
        <p:nvSpPr>
          <p:cNvPr id="3" name="Content Placeholder 2">
            <a:extLst>
              <a:ext uri="{FF2B5EF4-FFF2-40B4-BE49-F238E27FC236}">
                <a16:creationId xmlns:a16="http://schemas.microsoft.com/office/drawing/2014/main" id="{D64C7A4A-1240-41C1-95F2-9AF23BAB66BC}"/>
              </a:ext>
            </a:extLst>
          </p:cNvPr>
          <p:cNvSpPr>
            <a:spLocks noGrp="1"/>
          </p:cNvSpPr>
          <p:nvPr>
            <p:ph idx="1"/>
          </p:nvPr>
        </p:nvSpPr>
        <p:spPr/>
        <p:txBody>
          <a:bodyPr/>
          <a:lstStyle/>
          <a:p>
            <a:r>
              <a:rPr lang="en-US" dirty="0"/>
              <a:t>A typical management framework:</a:t>
            </a:r>
          </a:p>
          <a:p>
            <a:pPr lvl="1"/>
            <a:r>
              <a:rPr lang="en-US" dirty="0"/>
              <a:t>Recognize an ethical issue</a:t>
            </a:r>
          </a:p>
          <a:p>
            <a:pPr lvl="1"/>
            <a:r>
              <a:rPr lang="en-US" dirty="0"/>
              <a:t>Get the facts</a:t>
            </a:r>
          </a:p>
          <a:p>
            <a:pPr lvl="1"/>
            <a:r>
              <a:rPr lang="en-US" dirty="0"/>
              <a:t>Evaluate alternative actions</a:t>
            </a:r>
          </a:p>
          <a:p>
            <a:pPr lvl="1"/>
            <a:r>
              <a:rPr lang="en-US" dirty="0"/>
              <a:t>Make a decision and test it</a:t>
            </a:r>
          </a:p>
          <a:p>
            <a:r>
              <a:rPr lang="en-CA" dirty="0"/>
              <a:t>Culture – prefer compliance with the process rather than having to constantly police activity regarding data usage?</a:t>
            </a:r>
          </a:p>
          <a:p>
            <a:pPr lvl="1"/>
            <a:r>
              <a:rPr lang="en-US" dirty="0"/>
              <a:t>Act and reflect on the outcome</a:t>
            </a:r>
          </a:p>
          <a:p>
            <a:r>
              <a:rPr lang="en-US" dirty="0"/>
              <a:t>This process usually fails at the first point</a:t>
            </a:r>
          </a:p>
          <a:p>
            <a:pPr lvl="1"/>
            <a:r>
              <a:rPr lang="en-US" dirty="0"/>
              <a:t>We often ask, “How could they not know this was a problem?”</a:t>
            </a:r>
          </a:p>
          <a:p>
            <a:pPr lvl="1"/>
            <a:endParaRPr lang="en-US" dirty="0"/>
          </a:p>
        </p:txBody>
      </p:sp>
      <p:sp>
        <p:nvSpPr>
          <p:cNvPr id="4" name="Rectangle 3">
            <a:extLst>
              <a:ext uri="{FF2B5EF4-FFF2-40B4-BE49-F238E27FC236}">
                <a16:creationId xmlns:a16="http://schemas.microsoft.com/office/drawing/2014/main" id="{06571724-6657-4CE0-B6DF-CC66240B2CB6}"/>
              </a:ext>
            </a:extLst>
          </p:cNvPr>
          <p:cNvSpPr/>
          <p:nvPr/>
        </p:nvSpPr>
        <p:spPr>
          <a:xfrm>
            <a:off x="936978" y="5853797"/>
            <a:ext cx="10363200" cy="646331"/>
          </a:xfrm>
          <a:prstGeom prst="rect">
            <a:avLst/>
          </a:prstGeom>
        </p:spPr>
        <p:txBody>
          <a:bodyPr wrap="square">
            <a:spAutoFit/>
          </a:bodyPr>
          <a:lstStyle/>
          <a:p>
            <a:r>
              <a:rPr lang="en-US" u="sng" dirty="0">
                <a:solidFill>
                  <a:srgbClr val="1155CC"/>
                </a:solidFill>
                <a:latin typeface="Arial" panose="020B0604020202020204" pitchFamily="34" charset="0"/>
                <a:hlinkClick r:id="rId2"/>
              </a:rPr>
              <a:t>https://www.scu.edu/ethics/ethics-resources/ethical-decision-making/a-framework-for-ethical-decision-making/</a:t>
            </a:r>
            <a:r>
              <a:rPr lang="en-US"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3091697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8E22E-B705-4DD1-8A36-7F682C6163B7}"/>
              </a:ext>
            </a:extLst>
          </p:cNvPr>
          <p:cNvSpPr>
            <a:spLocks noGrp="1"/>
          </p:cNvSpPr>
          <p:nvPr>
            <p:ph type="title"/>
          </p:nvPr>
        </p:nvSpPr>
        <p:spPr/>
        <p:txBody>
          <a:bodyPr/>
          <a:lstStyle/>
          <a:p>
            <a:r>
              <a:rPr lang="en-US" dirty="0"/>
              <a:t>		Descriptive Analytics</a:t>
            </a:r>
          </a:p>
        </p:txBody>
      </p:sp>
      <p:sp>
        <p:nvSpPr>
          <p:cNvPr id="3" name="Content Placeholder 2">
            <a:extLst>
              <a:ext uri="{FF2B5EF4-FFF2-40B4-BE49-F238E27FC236}">
                <a16:creationId xmlns:a16="http://schemas.microsoft.com/office/drawing/2014/main" id="{7043BD4C-B78B-4E95-B003-15C227C1DA7A}"/>
              </a:ext>
            </a:extLst>
          </p:cNvPr>
          <p:cNvSpPr>
            <a:spLocks noGrp="1"/>
          </p:cNvSpPr>
          <p:nvPr>
            <p:ph idx="1"/>
          </p:nvPr>
        </p:nvSpPr>
        <p:spPr/>
        <p:txBody>
          <a:bodyPr/>
          <a:lstStyle/>
          <a:p>
            <a:r>
              <a:rPr lang="en-CA" dirty="0"/>
              <a:t>Analytics focused on detection and reporting would fall under this category. The output of descriptive analytics includes visualizations such as pie charts, tables, bar charts or line graphs. </a:t>
            </a:r>
            <a:endParaRPr lang="en-US" dirty="0"/>
          </a:p>
        </p:txBody>
      </p:sp>
    </p:spTree>
    <p:extLst>
      <p:ext uri="{BB962C8B-B14F-4D97-AF65-F5344CB8AC3E}">
        <p14:creationId xmlns:p14="http://schemas.microsoft.com/office/powerpoint/2010/main" val="327780370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8A7B5-07B3-4A6B-AAC4-C30B04442F90}"/>
              </a:ext>
            </a:extLst>
          </p:cNvPr>
          <p:cNvSpPr>
            <a:spLocks noGrp="1"/>
          </p:cNvSpPr>
          <p:nvPr>
            <p:ph type="title"/>
          </p:nvPr>
        </p:nvSpPr>
        <p:spPr/>
        <p:txBody>
          <a:bodyPr/>
          <a:lstStyle/>
          <a:p>
            <a:r>
              <a:rPr lang="en-US" dirty="0"/>
              <a:t>		A Culture of Data Governance</a:t>
            </a:r>
          </a:p>
        </p:txBody>
      </p:sp>
      <p:sp>
        <p:nvSpPr>
          <p:cNvPr id="3" name="Content Placeholder 2">
            <a:extLst>
              <a:ext uri="{FF2B5EF4-FFF2-40B4-BE49-F238E27FC236}">
                <a16:creationId xmlns:a16="http://schemas.microsoft.com/office/drawing/2014/main" id="{42F1823A-5648-4188-831B-A382321EFC32}"/>
              </a:ext>
            </a:extLst>
          </p:cNvPr>
          <p:cNvSpPr>
            <a:spLocks noGrp="1"/>
          </p:cNvSpPr>
          <p:nvPr>
            <p:ph idx="1"/>
          </p:nvPr>
        </p:nvSpPr>
        <p:spPr>
          <a:xfrm>
            <a:off x="838200" y="1780469"/>
            <a:ext cx="10515600" cy="4351338"/>
          </a:xfrm>
        </p:spPr>
        <p:txBody>
          <a:bodyPr/>
          <a:lstStyle/>
          <a:p>
            <a:r>
              <a:rPr lang="en-CA" dirty="0"/>
              <a:t>Policy - clear policies for data governance, confidentiality, and protection</a:t>
            </a:r>
          </a:p>
          <a:p>
            <a:r>
              <a:rPr lang="en-CA" dirty="0"/>
              <a:t>Process - effective is your data request process that is responsive, timely, and consistent</a:t>
            </a:r>
          </a:p>
          <a:p>
            <a:endParaRPr lang="en-CA" dirty="0"/>
          </a:p>
        </p:txBody>
      </p:sp>
      <p:sp>
        <p:nvSpPr>
          <p:cNvPr id="4" name="Rectangle 3">
            <a:extLst>
              <a:ext uri="{FF2B5EF4-FFF2-40B4-BE49-F238E27FC236}">
                <a16:creationId xmlns:a16="http://schemas.microsoft.com/office/drawing/2014/main" id="{E3261633-9A89-4B84-8C49-B5144B2A8DF2}"/>
              </a:ext>
            </a:extLst>
          </p:cNvPr>
          <p:cNvSpPr/>
          <p:nvPr/>
        </p:nvSpPr>
        <p:spPr>
          <a:xfrm>
            <a:off x="908755" y="5808641"/>
            <a:ext cx="10515599" cy="646331"/>
          </a:xfrm>
          <a:prstGeom prst="rect">
            <a:avLst/>
          </a:prstGeom>
        </p:spPr>
        <p:txBody>
          <a:bodyPr wrap="square">
            <a:spAutoFit/>
          </a:bodyPr>
          <a:lstStyle/>
          <a:p>
            <a:r>
              <a:rPr lang="en-CA" dirty="0">
                <a:solidFill>
                  <a:srgbClr val="000000"/>
                </a:solidFill>
                <a:latin typeface="Arial" panose="020B0604020202020204" pitchFamily="34" charset="0"/>
              </a:rPr>
              <a:t>Structure Your Data Governance. From Business Officer Magazine</a:t>
            </a:r>
            <a:endParaRPr lang="en-CA" dirty="0"/>
          </a:p>
          <a:p>
            <a:r>
              <a:rPr lang="en-CA" u="sng" dirty="0">
                <a:solidFill>
                  <a:srgbClr val="1155CC"/>
                </a:solidFill>
                <a:latin typeface="Arial" panose="020B0604020202020204" pitchFamily="34" charset="0"/>
                <a:hlinkClick r:id="rId2"/>
              </a:rPr>
              <a:t>https://www.businessofficermagazine.org/features/ethics-at-the-core/</a:t>
            </a:r>
            <a:endParaRPr lang="en-CA" dirty="0"/>
          </a:p>
        </p:txBody>
      </p:sp>
    </p:spTree>
    <p:extLst>
      <p:ext uri="{BB962C8B-B14F-4D97-AF65-F5344CB8AC3E}">
        <p14:creationId xmlns:p14="http://schemas.microsoft.com/office/powerpoint/2010/main" val="233885054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10BA6-680C-4AF0-B139-85DB032F3D20}"/>
              </a:ext>
            </a:extLst>
          </p:cNvPr>
          <p:cNvSpPr>
            <a:spLocks noGrp="1"/>
          </p:cNvSpPr>
          <p:nvPr>
            <p:ph type="title"/>
          </p:nvPr>
        </p:nvSpPr>
        <p:spPr/>
        <p:txBody>
          <a:bodyPr/>
          <a:lstStyle/>
          <a:p>
            <a:r>
              <a:rPr lang="en-US" dirty="0"/>
              <a:t>	An </a:t>
            </a:r>
            <a:r>
              <a:rPr lang="en-US" baseline="0" dirty="0"/>
              <a:t>Ethics of </a:t>
            </a:r>
            <a:r>
              <a:rPr lang="en-US" dirty="0"/>
              <a:t>Sympathy</a:t>
            </a:r>
          </a:p>
        </p:txBody>
      </p:sp>
      <p:sp>
        <p:nvSpPr>
          <p:cNvPr id="3" name="Content Placeholder 2">
            <a:extLst>
              <a:ext uri="{FF2B5EF4-FFF2-40B4-BE49-F238E27FC236}">
                <a16:creationId xmlns:a16="http://schemas.microsoft.com/office/drawing/2014/main" id="{29401C6C-A792-4972-A78F-4E4E1B24F2B2}"/>
              </a:ext>
            </a:extLst>
          </p:cNvPr>
          <p:cNvSpPr>
            <a:spLocks noGrp="1"/>
          </p:cNvSpPr>
          <p:nvPr>
            <p:ph idx="1"/>
          </p:nvPr>
        </p:nvSpPr>
        <p:spPr/>
        <p:txBody>
          <a:bodyPr/>
          <a:lstStyle/>
          <a:p>
            <a:r>
              <a:rPr lang="en-US" dirty="0"/>
              <a:t>Owen Flanagan: “</a:t>
            </a:r>
            <a:r>
              <a:rPr lang="en-CA" dirty="0"/>
              <a:t>righteous anger as morally necessary and occasionally positive, we should see it as potentially destructive and counter-productive.”</a:t>
            </a:r>
          </a:p>
          <a:p>
            <a:endParaRPr lang="en-US" dirty="0"/>
          </a:p>
        </p:txBody>
      </p:sp>
      <p:sp>
        <p:nvSpPr>
          <p:cNvPr id="4" name="Rectangle 3">
            <a:extLst>
              <a:ext uri="{FF2B5EF4-FFF2-40B4-BE49-F238E27FC236}">
                <a16:creationId xmlns:a16="http://schemas.microsoft.com/office/drawing/2014/main" id="{A5C8345A-E7DE-4503-AF40-01140D7EF753}"/>
              </a:ext>
            </a:extLst>
          </p:cNvPr>
          <p:cNvSpPr/>
          <p:nvPr/>
        </p:nvSpPr>
        <p:spPr>
          <a:xfrm>
            <a:off x="987777" y="5382316"/>
            <a:ext cx="9053689" cy="1200329"/>
          </a:xfrm>
          <a:prstGeom prst="rect">
            <a:avLst/>
          </a:prstGeom>
        </p:spPr>
        <p:txBody>
          <a:bodyPr wrap="square">
            <a:spAutoFit/>
          </a:bodyPr>
          <a:lstStyle/>
          <a:p>
            <a:r>
              <a:rPr lang="en-CA" dirty="0">
                <a:solidFill>
                  <a:srgbClr val="000000"/>
                </a:solidFill>
                <a:latin typeface="Arial" panose="020B0604020202020204" pitchFamily="34" charset="0"/>
              </a:rPr>
              <a:t>John Danaher. (2019). The Case Against Righteous Anger. Philosophical Disquisitions (Weblog). November 19, 2019.</a:t>
            </a:r>
            <a:endParaRPr lang="en-CA" dirty="0"/>
          </a:p>
          <a:p>
            <a:r>
              <a:rPr lang="en-CA" u="sng" dirty="0">
                <a:solidFill>
                  <a:srgbClr val="1155CC"/>
                </a:solidFill>
                <a:latin typeface="Arial" panose="020B0604020202020204" pitchFamily="34" charset="0"/>
                <a:hlinkClick r:id="rId2"/>
              </a:rPr>
              <a:t>https://philosophicaldisquisitions.blogspot.com/2019/11/the-case-against-righteous-anger.html</a:t>
            </a:r>
            <a:endParaRPr lang="en-CA" dirty="0"/>
          </a:p>
        </p:txBody>
      </p:sp>
    </p:spTree>
    <p:extLst>
      <p:ext uri="{BB962C8B-B14F-4D97-AF65-F5344CB8AC3E}">
        <p14:creationId xmlns:p14="http://schemas.microsoft.com/office/powerpoint/2010/main" val="156129553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B5EE6-F710-426A-9681-558EE72BA8B2}"/>
              </a:ext>
            </a:extLst>
          </p:cNvPr>
          <p:cNvSpPr>
            <a:spLocks noGrp="1"/>
          </p:cNvSpPr>
          <p:nvPr>
            <p:ph type="title"/>
          </p:nvPr>
        </p:nvSpPr>
        <p:spPr/>
        <p:txBody>
          <a:bodyPr/>
          <a:lstStyle/>
          <a:p>
            <a:r>
              <a:rPr lang="en-US" dirty="0"/>
              <a:t>		Recognizing Ambiguity</a:t>
            </a:r>
          </a:p>
        </p:txBody>
      </p:sp>
      <p:sp>
        <p:nvSpPr>
          <p:cNvPr id="3" name="Content Placeholder 2">
            <a:extLst>
              <a:ext uri="{FF2B5EF4-FFF2-40B4-BE49-F238E27FC236}">
                <a16:creationId xmlns:a16="http://schemas.microsoft.com/office/drawing/2014/main" id="{20C65924-691C-4EE0-9A2C-2AFA9DCFAA7B}"/>
              </a:ext>
            </a:extLst>
          </p:cNvPr>
          <p:cNvSpPr>
            <a:spLocks noGrp="1"/>
          </p:cNvSpPr>
          <p:nvPr>
            <p:ph idx="1"/>
          </p:nvPr>
        </p:nvSpPr>
        <p:spPr/>
        <p:txBody>
          <a:bodyPr/>
          <a:lstStyle/>
          <a:p>
            <a:r>
              <a:rPr lang="en-US" dirty="0"/>
              <a:t>“</a:t>
            </a:r>
            <a:r>
              <a:rPr lang="en-CA" dirty="0"/>
              <a:t>In practice,  it is impossible to even define,  let alone collect data on, an objective  measure of a “good” employee.”</a:t>
            </a:r>
          </a:p>
          <a:p>
            <a:r>
              <a:rPr lang="en-CA" dirty="0"/>
              <a:t>“Many of the potentially problematic elements here (subjective evaluations; biased historical samples; emphasis on fit) are equally present, if not more so, in traditional human hiring practices.”</a:t>
            </a:r>
            <a:endParaRPr lang="en-US" dirty="0"/>
          </a:p>
        </p:txBody>
      </p:sp>
      <p:sp>
        <p:nvSpPr>
          <p:cNvPr id="4" name="Rectangle 3">
            <a:extLst>
              <a:ext uri="{FF2B5EF4-FFF2-40B4-BE49-F238E27FC236}">
                <a16:creationId xmlns:a16="http://schemas.microsoft.com/office/drawing/2014/main" id="{1557CB47-469F-4EA1-B624-F598B2A02147}"/>
              </a:ext>
            </a:extLst>
          </p:cNvPr>
          <p:cNvSpPr/>
          <p:nvPr/>
        </p:nvSpPr>
        <p:spPr>
          <a:xfrm>
            <a:off x="1012723" y="5209361"/>
            <a:ext cx="9930580" cy="1200329"/>
          </a:xfrm>
          <a:prstGeom prst="rect">
            <a:avLst/>
          </a:prstGeom>
        </p:spPr>
        <p:txBody>
          <a:bodyPr wrap="square">
            <a:spAutoFit/>
          </a:bodyPr>
          <a:lstStyle/>
          <a:p>
            <a:r>
              <a:rPr lang="en-US" dirty="0">
                <a:solidFill>
                  <a:srgbClr val="000000"/>
                </a:solidFill>
                <a:latin typeface="Arial" panose="020B0604020202020204" pitchFamily="34" charset="0"/>
              </a:rPr>
              <a:t>Manish Raghavan, Solon </a:t>
            </a:r>
            <a:r>
              <a:rPr lang="en-US" dirty="0" err="1">
                <a:solidFill>
                  <a:srgbClr val="000000"/>
                </a:solidFill>
                <a:latin typeface="Arial" panose="020B0604020202020204" pitchFamily="34" charset="0"/>
              </a:rPr>
              <a:t>Barocas</a:t>
            </a:r>
            <a:r>
              <a:rPr lang="en-US" dirty="0">
                <a:solidFill>
                  <a:srgbClr val="000000"/>
                </a:solidFill>
                <a:latin typeface="Arial" panose="020B0604020202020204" pitchFamily="34" charset="0"/>
              </a:rPr>
              <a:t>, Jon Kleinberg, Karen Levy. (2019). Mitigating Bias in Algorithmic Hiring: Evaluating Claims and Practices. </a:t>
            </a:r>
            <a:r>
              <a:rPr lang="en-US" dirty="0" err="1">
                <a:solidFill>
                  <a:srgbClr val="000000"/>
                </a:solidFill>
                <a:latin typeface="Arial" panose="020B0604020202020204" pitchFamily="34" charset="0"/>
              </a:rPr>
              <a:t>arXiv</a:t>
            </a:r>
            <a:r>
              <a:rPr lang="en-US" dirty="0">
                <a:solidFill>
                  <a:srgbClr val="000000"/>
                </a:solidFill>
                <a:latin typeface="Arial" panose="020B0604020202020204" pitchFamily="34" charset="0"/>
              </a:rPr>
              <a:t>. Submitted on 21 Jun 2019 (v1), last revised 13 Sep 2019 (this version, v2). </a:t>
            </a:r>
            <a:endParaRPr lang="en-US" dirty="0"/>
          </a:p>
          <a:p>
            <a:r>
              <a:rPr lang="en-US" u="sng" dirty="0">
                <a:solidFill>
                  <a:srgbClr val="1155CC"/>
                </a:solidFill>
                <a:latin typeface="Arial" panose="020B0604020202020204" pitchFamily="34" charset="0"/>
                <a:hlinkClick r:id="rId2"/>
              </a:rPr>
              <a:t>https://arxiv.org/pdf/1906.09208.pdf</a:t>
            </a:r>
            <a:r>
              <a:rPr lang="en-US"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4618169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EA05B-8EC5-441E-83C0-3642DBCE639D}"/>
              </a:ext>
            </a:extLst>
          </p:cNvPr>
          <p:cNvSpPr>
            <a:spLocks noGrp="1"/>
          </p:cNvSpPr>
          <p:nvPr>
            <p:ph type="title"/>
          </p:nvPr>
        </p:nvSpPr>
        <p:spPr/>
        <p:txBody>
          <a:bodyPr/>
          <a:lstStyle/>
          <a:p>
            <a:r>
              <a:rPr lang="en-US" dirty="0"/>
              <a:t>		An Way of Openness</a:t>
            </a:r>
          </a:p>
        </p:txBody>
      </p:sp>
      <p:sp>
        <p:nvSpPr>
          <p:cNvPr id="3" name="Content Placeholder 2">
            <a:extLst>
              <a:ext uri="{FF2B5EF4-FFF2-40B4-BE49-F238E27FC236}">
                <a16:creationId xmlns:a16="http://schemas.microsoft.com/office/drawing/2014/main" id="{E3738989-49D9-4644-BDFD-74AF94DAB34F}"/>
              </a:ext>
            </a:extLst>
          </p:cNvPr>
          <p:cNvSpPr>
            <a:spLocks noGrp="1"/>
          </p:cNvSpPr>
          <p:nvPr>
            <p:ph idx="1"/>
          </p:nvPr>
        </p:nvSpPr>
        <p:spPr/>
        <p:txBody>
          <a:bodyPr/>
          <a:lstStyle/>
          <a:p>
            <a:r>
              <a:rPr lang="en-CA" dirty="0"/>
              <a:t>“Individual competencies like “grit” or “openness” are themselves constructs, and attempts to measure them must rely on other psychometric assessments as “ground truth.” (Raghavan, et.al.)</a:t>
            </a:r>
          </a:p>
          <a:p>
            <a:r>
              <a:rPr lang="en-CA" dirty="0"/>
              <a:t>Openness as a ‘way of being’</a:t>
            </a:r>
          </a:p>
          <a:p>
            <a:pPr lvl="1"/>
            <a:r>
              <a:rPr lang="en-CA" dirty="0"/>
              <a:t>Not a skill or a competency</a:t>
            </a:r>
          </a:p>
          <a:p>
            <a:pPr lvl="1"/>
            <a:r>
              <a:rPr lang="en-CA" dirty="0"/>
              <a:t>Not  character trait</a:t>
            </a:r>
          </a:p>
          <a:p>
            <a:pPr lvl="1"/>
            <a:r>
              <a:rPr lang="en-CA" dirty="0"/>
              <a:t>“The Way of Openness is about embracing and welcoming and being curious about whatever is in front of us.” </a:t>
            </a:r>
            <a:r>
              <a:rPr lang="en-US" dirty="0">
                <a:hlinkClick r:id="rId2"/>
              </a:rPr>
              <a:t>https://zenhabits.net/openness/</a:t>
            </a:r>
            <a:r>
              <a:rPr lang="en-US" dirty="0"/>
              <a:t> </a:t>
            </a:r>
          </a:p>
        </p:txBody>
      </p:sp>
    </p:spTree>
    <p:extLst>
      <p:ext uri="{BB962C8B-B14F-4D97-AF65-F5344CB8AC3E}">
        <p14:creationId xmlns:p14="http://schemas.microsoft.com/office/powerpoint/2010/main" val="389165852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39AEF-072C-4A10-BCE5-91B781610C82}"/>
              </a:ext>
            </a:extLst>
          </p:cNvPr>
          <p:cNvSpPr>
            <a:spLocks noGrp="1"/>
          </p:cNvSpPr>
          <p:nvPr>
            <p:ph type="title"/>
          </p:nvPr>
        </p:nvSpPr>
        <p:spPr/>
        <p:txBody>
          <a:bodyPr/>
          <a:lstStyle/>
          <a:p>
            <a:r>
              <a:rPr lang="en-US" dirty="0"/>
              <a:t>		Critical Pedagogy</a:t>
            </a:r>
          </a:p>
        </p:txBody>
      </p:sp>
      <p:sp>
        <p:nvSpPr>
          <p:cNvPr id="3" name="Content Placeholder 2">
            <a:extLst>
              <a:ext uri="{FF2B5EF4-FFF2-40B4-BE49-F238E27FC236}">
                <a16:creationId xmlns:a16="http://schemas.microsoft.com/office/drawing/2014/main" id="{0E7E7F22-0C35-4788-8199-39AFF3E5F7A8}"/>
              </a:ext>
            </a:extLst>
          </p:cNvPr>
          <p:cNvSpPr>
            <a:spLocks noGrp="1"/>
          </p:cNvSpPr>
          <p:nvPr>
            <p:ph idx="1"/>
          </p:nvPr>
        </p:nvSpPr>
        <p:spPr/>
        <p:txBody>
          <a:bodyPr>
            <a:normAutofit/>
          </a:bodyPr>
          <a:lstStyle/>
          <a:p>
            <a:r>
              <a:rPr lang="en-US" dirty="0"/>
              <a:t>“</a:t>
            </a:r>
            <a:r>
              <a:rPr lang="en-CA" dirty="0"/>
              <a:t>Baldwin writes that "The purpose of education, finally, is to create in a person the ability to look at the world for himself, to make his own decisions…“</a:t>
            </a:r>
          </a:p>
          <a:p>
            <a:r>
              <a:rPr lang="en-CA" dirty="0"/>
              <a:t>“in</a:t>
            </a:r>
            <a:r>
              <a:rPr lang="en-CA" dirty="0">
                <a:hlinkClick r:id="rId2"/>
              </a:rPr>
              <a:t> </a:t>
            </a:r>
            <a:r>
              <a:rPr lang="en-CA" i="1" u="sng" dirty="0">
                <a:hlinkClick r:id="rId2"/>
              </a:rPr>
              <a:t>Teaching to Transgress</a:t>
            </a:r>
            <a:r>
              <a:rPr lang="en-CA" i="1" dirty="0"/>
              <a:t>, </a:t>
            </a:r>
            <a:r>
              <a:rPr lang="en-CA" dirty="0"/>
              <a:t>bell hooks urges teachers to contemplate ‘Education as the practice of freedom’ as their point of departure for praxis. A phrase originating from the work of Paulo Freire.”</a:t>
            </a:r>
          </a:p>
          <a:p>
            <a:r>
              <a:rPr lang="en-CA" dirty="0"/>
              <a:t>“To teach in a manner that respects and cares for the souls of our students is essential if we are to provide the necessary conditions where learning can most deeply and intimately begin.” </a:t>
            </a:r>
            <a:endParaRPr lang="en-US" dirty="0"/>
          </a:p>
        </p:txBody>
      </p:sp>
      <p:sp>
        <p:nvSpPr>
          <p:cNvPr id="4" name="Rectangle 3">
            <a:extLst>
              <a:ext uri="{FF2B5EF4-FFF2-40B4-BE49-F238E27FC236}">
                <a16:creationId xmlns:a16="http://schemas.microsoft.com/office/drawing/2014/main" id="{94726E90-3A75-4AA7-9F37-E1EAB4A3B1DB}"/>
              </a:ext>
            </a:extLst>
          </p:cNvPr>
          <p:cNvSpPr/>
          <p:nvPr/>
        </p:nvSpPr>
        <p:spPr>
          <a:xfrm>
            <a:off x="1048117" y="5853797"/>
            <a:ext cx="10880377" cy="646331"/>
          </a:xfrm>
          <a:prstGeom prst="rect">
            <a:avLst/>
          </a:prstGeom>
        </p:spPr>
        <p:txBody>
          <a:bodyPr wrap="square">
            <a:spAutoFit/>
          </a:bodyPr>
          <a:lstStyle/>
          <a:p>
            <a:r>
              <a:rPr lang="en-CA" dirty="0">
                <a:solidFill>
                  <a:srgbClr val="000000"/>
                </a:solidFill>
                <a:latin typeface="Arial" panose="020B0604020202020204" pitchFamily="34" charset="0"/>
              </a:rPr>
              <a:t>Julie </a:t>
            </a:r>
            <a:r>
              <a:rPr lang="en-CA" dirty="0" err="1">
                <a:solidFill>
                  <a:srgbClr val="000000"/>
                </a:solidFill>
                <a:latin typeface="Arial" panose="020B0604020202020204" pitchFamily="34" charset="0"/>
              </a:rPr>
              <a:t>Fellmayer</a:t>
            </a:r>
            <a:r>
              <a:rPr lang="en-CA" dirty="0">
                <a:solidFill>
                  <a:srgbClr val="000000"/>
                </a:solidFill>
                <a:latin typeface="Arial" panose="020B0604020202020204" pitchFamily="34" charset="0"/>
              </a:rPr>
              <a:t>. (2018). Disruptive Pedagogy and the Practice of Freedom. </a:t>
            </a:r>
            <a:r>
              <a:rPr lang="en-CA" i="1" dirty="0">
                <a:solidFill>
                  <a:srgbClr val="000000"/>
                </a:solidFill>
                <a:latin typeface="Arial" panose="020B0604020202020204" pitchFamily="34" charset="0"/>
              </a:rPr>
              <a:t>Hybrid Pedagogy </a:t>
            </a:r>
            <a:r>
              <a:rPr lang="en-CA" dirty="0">
                <a:solidFill>
                  <a:srgbClr val="000000"/>
                </a:solidFill>
                <a:latin typeface="Arial" panose="020B0604020202020204" pitchFamily="34" charset="0"/>
              </a:rPr>
              <a:t>(weblog).  Oct 11, 2018. </a:t>
            </a:r>
            <a:r>
              <a:rPr lang="en-CA" u="sng" dirty="0">
                <a:solidFill>
                  <a:srgbClr val="1155CC"/>
                </a:solidFill>
                <a:latin typeface="Arial" panose="020B0604020202020204" pitchFamily="34" charset="0"/>
                <a:hlinkClick r:id="rId3"/>
              </a:rPr>
              <a:t>https://hybridpedagogy.org/disruptive-pedagogy-and-the-practice-of-freedom/</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155909836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13505-0413-4223-B12E-64779F2E93D0}"/>
              </a:ext>
            </a:extLst>
          </p:cNvPr>
          <p:cNvSpPr>
            <a:spLocks noGrp="1"/>
          </p:cNvSpPr>
          <p:nvPr>
            <p:ph type="title"/>
          </p:nvPr>
        </p:nvSpPr>
        <p:spPr/>
        <p:txBody>
          <a:bodyPr/>
          <a:lstStyle/>
          <a:p>
            <a:r>
              <a:rPr lang="en-US" dirty="0"/>
              <a:t>		Kindness</a:t>
            </a:r>
          </a:p>
        </p:txBody>
      </p:sp>
      <p:sp>
        <p:nvSpPr>
          <p:cNvPr id="4" name="Content Placeholder 3">
            <a:extLst>
              <a:ext uri="{FF2B5EF4-FFF2-40B4-BE49-F238E27FC236}">
                <a16:creationId xmlns:a16="http://schemas.microsoft.com/office/drawing/2014/main" id="{AAD619DB-B48C-4589-9D68-B7DCD34D0D76}"/>
              </a:ext>
            </a:extLst>
          </p:cNvPr>
          <p:cNvSpPr>
            <a:spLocks noGrp="1"/>
          </p:cNvSpPr>
          <p:nvPr>
            <p:ph idx="1"/>
          </p:nvPr>
        </p:nvSpPr>
        <p:spPr/>
        <p:txBody>
          <a:bodyPr/>
          <a:lstStyle/>
          <a:p>
            <a:r>
              <a:rPr lang="en-CA" dirty="0"/>
              <a:t>Ethics isn’t about what you can get away with. It isn’t about what you must do. It’s about what you </a:t>
            </a:r>
            <a:r>
              <a:rPr lang="en-CA" dirty="0">
                <a:solidFill>
                  <a:srgbClr val="FF0000"/>
                </a:solidFill>
              </a:rPr>
              <a:t>can</a:t>
            </a:r>
            <a:r>
              <a:rPr lang="en-CA" dirty="0"/>
              <a:t> do.</a:t>
            </a:r>
          </a:p>
          <a:p>
            <a:r>
              <a:rPr lang="en-US" dirty="0"/>
              <a:t>Julian </a:t>
            </a:r>
            <a:r>
              <a:rPr lang="en-US" dirty="0" err="1"/>
              <a:t>Stodd</a:t>
            </a:r>
            <a:r>
              <a:rPr lang="en-US" dirty="0"/>
              <a:t>: “</a:t>
            </a:r>
            <a:r>
              <a:rPr lang="en-CA" dirty="0"/>
              <a:t>A culture of selfish individualism, a culture of persecuted difference, these are not the shared values we want: instead, we should find a humility to change.”</a:t>
            </a:r>
          </a:p>
          <a:p>
            <a:pPr marL="0" indent="0">
              <a:buNone/>
            </a:pPr>
            <a:br>
              <a:rPr lang="en-CA" dirty="0"/>
            </a:br>
            <a:br>
              <a:rPr lang="en-CA" dirty="0"/>
            </a:br>
            <a:endParaRPr lang="en-US" dirty="0"/>
          </a:p>
        </p:txBody>
      </p:sp>
      <p:sp>
        <p:nvSpPr>
          <p:cNvPr id="5" name="Rectangle 4">
            <a:extLst>
              <a:ext uri="{FF2B5EF4-FFF2-40B4-BE49-F238E27FC236}">
                <a16:creationId xmlns:a16="http://schemas.microsoft.com/office/drawing/2014/main" id="{8CDA8FEE-6D10-4776-8B5D-B93C6D3850BB}"/>
              </a:ext>
            </a:extLst>
          </p:cNvPr>
          <p:cNvSpPr/>
          <p:nvPr/>
        </p:nvSpPr>
        <p:spPr>
          <a:xfrm>
            <a:off x="838200" y="5715298"/>
            <a:ext cx="9121423" cy="923330"/>
          </a:xfrm>
          <a:prstGeom prst="rect">
            <a:avLst/>
          </a:prstGeom>
        </p:spPr>
        <p:txBody>
          <a:bodyPr wrap="square">
            <a:spAutoFit/>
          </a:bodyPr>
          <a:lstStyle/>
          <a:p>
            <a:r>
              <a:rPr lang="en-CA" dirty="0">
                <a:solidFill>
                  <a:srgbClr val="000000"/>
                </a:solidFill>
                <a:latin typeface="Arial" panose="020B0604020202020204" pitchFamily="34" charset="0"/>
              </a:rPr>
              <a:t>Julian </a:t>
            </a:r>
            <a:r>
              <a:rPr lang="en-CA" dirty="0" err="1">
                <a:solidFill>
                  <a:srgbClr val="000000"/>
                </a:solidFill>
                <a:latin typeface="Arial" panose="020B0604020202020204" pitchFamily="34" charset="0"/>
              </a:rPr>
              <a:t>Stodd</a:t>
            </a:r>
            <a:r>
              <a:rPr lang="en-CA" dirty="0">
                <a:solidFill>
                  <a:srgbClr val="000000"/>
                </a:solidFill>
                <a:latin typeface="Arial" panose="020B0604020202020204" pitchFamily="34" charset="0"/>
              </a:rPr>
              <a:t>. (2017). A State of Kindness: A Shared Humanity. Julian </a:t>
            </a:r>
            <a:r>
              <a:rPr lang="en-CA" dirty="0" err="1">
                <a:solidFill>
                  <a:srgbClr val="000000"/>
                </a:solidFill>
                <a:latin typeface="Arial" panose="020B0604020202020204" pitchFamily="34" charset="0"/>
              </a:rPr>
              <a:t>Stodd's</a:t>
            </a:r>
            <a:r>
              <a:rPr lang="en-CA" dirty="0">
                <a:solidFill>
                  <a:srgbClr val="000000"/>
                </a:solidFill>
                <a:latin typeface="Arial" panose="020B0604020202020204" pitchFamily="34" charset="0"/>
              </a:rPr>
              <a:t> Learning Blog (weblog). Posted on June 26, 2017 </a:t>
            </a:r>
            <a:r>
              <a:rPr lang="en-CA" u="sng" dirty="0">
                <a:solidFill>
                  <a:srgbClr val="1155CC"/>
                </a:solidFill>
                <a:latin typeface="Arial" panose="020B0604020202020204" pitchFamily="34" charset="0"/>
                <a:hlinkClick r:id="rId2"/>
              </a:rPr>
              <a:t>https://julianstodd.wordpress.com/2017/06/26/a-state-of-kindness-a-shared-humanity/</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5600748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19C9C-A501-4122-AD32-EC2EA1A8517D}"/>
              </a:ext>
            </a:extLst>
          </p:cNvPr>
          <p:cNvSpPr>
            <a:spLocks noGrp="1"/>
          </p:cNvSpPr>
          <p:nvPr>
            <p:ph type="title"/>
          </p:nvPr>
        </p:nvSpPr>
        <p:spPr/>
        <p:txBody>
          <a:bodyPr/>
          <a:lstStyle/>
          <a:p>
            <a:r>
              <a:rPr lang="en-US" dirty="0"/>
              <a:t>Postscript</a:t>
            </a:r>
          </a:p>
        </p:txBody>
      </p:sp>
      <p:sp>
        <p:nvSpPr>
          <p:cNvPr id="3" name="Content Placeholder 2">
            <a:extLst>
              <a:ext uri="{FF2B5EF4-FFF2-40B4-BE49-F238E27FC236}">
                <a16:creationId xmlns:a16="http://schemas.microsoft.com/office/drawing/2014/main" id="{8960E73C-178B-4E25-85FF-8B5BD41BFD84}"/>
              </a:ext>
            </a:extLst>
          </p:cNvPr>
          <p:cNvSpPr>
            <a:spLocks noGrp="1"/>
          </p:cNvSpPr>
          <p:nvPr>
            <p:ph idx="1"/>
          </p:nvPr>
        </p:nvSpPr>
        <p:spPr/>
        <p:txBody>
          <a:bodyPr/>
          <a:lstStyle/>
          <a:p>
            <a:r>
              <a:rPr lang="en-CA" dirty="0"/>
              <a:t>What Gilligan, et.al. teach us:</a:t>
            </a:r>
          </a:p>
          <a:p>
            <a:pPr lvl="1"/>
            <a:r>
              <a:rPr lang="en-CA" dirty="0"/>
              <a:t>We’re not going to be able to base the ethics of analytics on rules or principles</a:t>
            </a:r>
          </a:p>
          <a:p>
            <a:pPr lvl="1"/>
            <a:r>
              <a:rPr lang="en-CA" dirty="0"/>
              <a:t>Ethics is a matter of a community as an entire system, rather than  one individual making a decision</a:t>
            </a:r>
          </a:p>
          <a:p>
            <a:pPr lvl="1"/>
            <a:r>
              <a:rPr lang="en-CA" dirty="0"/>
              <a:t>We need to keep in mind how we’re all connected</a:t>
            </a:r>
          </a:p>
          <a:p>
            <a:endParaRPr lang="en-US" dirty="0"/>
          </a:p>
        </p:txBody>
      </p:sp>
    </p:spTree>
    <p:extLst>
      <p:ext uri="{BB962C8B-B14F-4D97-AF65-F5344CB8AC3E}">
        <p14:creationId xmlns:p14="http://schemas.microsoft.com/office/powerpoint/2010/main" val="40638473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19C9C-A501-4122-AD32-EC2EA1A8517D}"/>
              </a:ext>
            </a:extLst>
          </p:cNvPr>
          <p:cNvSpPr>
            <a:spLocks noGrp="1"/>
          </p:cNvSpPr>
          <p:nvPr>
            <p:ph type="title"/>
          </p:nvPr>
        </p:nvSpPr>
        <p:spPr>
          <a:xfrm>
            <a:off x="838200" y="341586"/>
            <a:ext cx="10515600" cy="1325563"/>
          </a:xfrm>
        </p:spPr>
        <p:txBody>
          <a:bodyPr/>
          <a:lstStyle/>
          <a:p>
            <a:r>
              <a:rPr lang="en-US" dirty="0"/>
              <a:t>Postscript</a:t>
            </a:r>
          </a:p>
        </p:txBody>
      </p:sp>
      <p:sp>
        <p:nvSpPr>
          <p:cNvPr id="3" name="Content Placeholder 2">
            <a:extLst>
              <a:ext uri="{FF2B5EF4-FFF2-40B4-BE49-F238E27FC236}">
                <a16:creationId xmlns:a16="http://schemas.microsoft.com/office/drawing/2014/main" id="{8960E73C-178B-4E25-85FF-8B5BD41BFD84}"/>
              </a:ext>
            </a:extLst>
          </p:cNvPr>
          <p:cNvSpPr>
            <a:spLocks noGrp="1"/>
          </p:cNvSpPr>
          <p:nvPr>
            <p:ph idx="1"/>
          </p:nvPr>
        </p:nvSpPr>
        <p:spPr>
          <a:xfrm>
            <a:off x="831459" y="2141537"/>
            <a:ext cx="3718793" cy="4351338"/>
          </a:xfrm>
        </p:spPr>
        <p:txBody>
          <a:bodyPr/>
          <a:lstStyle/>
          <a:p>
            <a:r>
              <a:rPr lang="en-CA" dirty="0"/>
              <a:t>But more….</a:t>
            </a:r>
          </a:p>
          <a:p>
            <a:pPr lvl="1"/>
            <a:r>
              <a:rPr lang="en-CA" dirty="0"/>
              <a:t>Everything I have said about learning analytics also applies to how </a:t>
            </a:r>
            <a:r>
              <a:rPr lang="en-CA" i="1" dirty="0"/>
              <a:t>we</a:t>
            </a:r>
            <a:r>
              <a:rPr lang="en-CA" dirty="0"/>
              <a:t> learn</a:t>
            </a:r>
          </a:p>
          <a:p>
            <a:pPr lvl="1"/>
            <a:r>
              <a:rPr lang="en-CA" dirty="0"/>
              <a:t>What is the ethics of your own teaching and learning? </a:t>
            </a:r>
          </a:p>
          <a:p>
            <a:endParaRPr lang="en-US" dirty="0"/>
          </a:p>
        </p:txBody>
      </p:sp>
      <p:sp>
        <p:nvSpPr>
          <p:cNvPr id="4" name="Oval 3">
            <a:extLst>
              <a:ext uri="{FF2B5EF4-FFF2-40B4-BE49-F238E27FC236}">
                <a16:creationId xmlns:a16="http://schemas.microsoft.com/office/drawing/2014/main" id="{44EF32A4-F779-4741-82F0-9A2A626E3B69}"/>
              </a:ext>
            </a:extLst>
          </p:cNvPr>
          <p:cNvSpPr/>
          <p:nvPr/>
        </p:nvSpPr>
        <p:spPr>
          <a:xfrm>
            <a:off x="6695572" y="317069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D9C9762-FDA6-4DF6-8C90-A7E239090107}"/>
              </a:ext>
            </a:extLst>
          </p:cNvPr>
          <p:cNvSpPr/>
          <p:nvPr/>
        </p:nvSpPr>
        <p:spPr>
          <a:xfrm>
            <a:off x="6695571" y="4118500"/>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F46033BA-FCDC-4D52-A47B-36607CA6FCD3}"/>
              </a:ext>
            </a:extLst>
          </p:cNvPr>
          <p:cNvSpPr/>
          <p:nvPr/>
        </p:nvSpPr>
        <p:spPr>
          <a:xfrm>
            <a:off x="6695570" y="222289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546A547E-58AF-4C32-94CF-E2680AA7F003}"/>
              </a:ext>
            </a:extLst>
          </p:cNvPr>
          <p:cNvSpPr/>
          <p:nvPr/>
        </p:nvSpPr>
        <p:spPr>
          <a:xfrm>
            <a:off x="8125627" y="266652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50091845-B396-4943-A1C8-27559621D695}"/>
              </a:ext>
            </a:extLst>
          </p:cNvPr>
          <p:cNvSpPr/>
          <p:nvPr/>
        </p:nvSpPr>
        <p:spPr>
          <a:xfrm>
            <a:off x="8139619" y="361432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CB9AF08B-9803-4EA5-9834-B8A3519582A0}"/>
              </a:ext>
            </a:extLst>
          </p:cNvPr>
          <p:cNvSpPr/>
          <p:nvPr/>
        </p:nvSpPr>
        <p:spPr>
          <a:xfrm>
            <a:off x="8125625" y="1718721"/>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2AC7542-8001-4041-A36A-37DBBDD13753}"/>
              </a:ext>
            </a:extLst>
          </p:cNvPr>
          <p:cNvSpPr/>
          <p:nvPr/>
        </p:nvSpPr>
        <p:spPr>
          <a:xfrm>
            <a:off x="8125625" y="4562130"/>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C78B0012-C4F0-45AB-921B-A897F0744E3C}"/>
              </a:ext>
            </a:extLst>
          </p:cNvPr>
          <p:cNvSpPr/>
          <p:nvPr/>
        </p:nvSpPr>
        <p:spPr>
          <a:xfrm>
            <a:off x="9555680" y="3170697"/>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EA917D8-EDDE-448F-81B4-48112EB08323}"/>
              </a:ext>
            </a:extLst>
          </p:cNvPr>
          <p:cNvSpPr/>
          <p:nvPr/>
        </p:nvSpPr>
        <p:spPr>
          <a:xfrm>
            <a:off x="9555679" y="4118500"/>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6F68F88A-B97B-4499-9998-7BFDCCFE197D}"/>
              </a:ext>
            </a:extLst>
          </p:cNvPr>
          <p:cNvSpPr/>
          <p:nvPr/>
        </p:nvSpPr>
        <p:spPr>
          <a:xfrm>
            <a:off x="9555678" y="2222894"/>
            <a:ext cx="507305" cy="5041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a:extLst>
              <a:ext uri="{FF2B5EF4-FFF2-40B4-BE49-F238E27FC236}">
                <a16:creationId xmlns:a16="http://schemas.microsoft.com/office/drawing/2014/main" id="{B78B6DEF-4AFB-4D8F-90EA-62C3D7970E40}"/>
              </a:ext>
            </a:extLst>
          </p:cNvPr>
          <p:cNvCxnSpPr/>
          <p:nvPr/>
        </p:nvCxnSpPr>
        <p:spPr>
          <a:xfrm flipV="1">
            <a:off x="7165728" y="2059933"/>
            <a:ext cx="997043" cy="3259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6FF868C4-EA21-4374-BF63-97777A21AE7A}"/>
              </a:ext>
            </a:extLst>
          </p:cNvPr>
          <p:cNvCxnSpPr/>
          <p:nvPr/>
        </p:nvCxnSpPr>
        <p:spPr>
          <a:xfrm flipV="1">
            <a:off x="7179727" y="3020017"/>
            <a:ext cx="997043" cy="3259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5E5658A-BB64-40EA-A75F-3F36E359C40A}"/>
              </a:ext>
            </a:extLst>
          </p:cNvPr>
          <p:cNvCxnSpPr>
            <a:stCxn id="5" idx="6"/>
          </p:cNvCxnSpPr>
          <p:nvPr/>
        </p:nvCxnSpPr>
        <p:spPr>
          <a:xfrm flipV="1">
            <a:off x="7202876" y="3981085"/>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802101B6-EEF4-4F76-9E01-CDB349F6718E}"/>
              </a:ext>
            </a:extLst>
          </p:cNvPr>
          <p:cNvCxnSpPr>
            <a:stCxn id="4" idx="5"/>
            <a:endCxn id="10" idx="1"/>
          </p:cNvCxnSpPr>
          <p:nvPr/>
        </p:nvCxnSpPr>
        <p:spPr>
          <a:xfrm>
            <a:off x="7128584" y="3601036"/>
            <a:ext cx="1071334" cy="10349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6936FA46-9F7A-4125-AC07-95E891FB09CC}"/>
              </a:ext>
            </a:extLst>
          </p:cNvPr>
          <p:cNvCxnSpPr>
            <a:stCxn id="5" idx="7"/>
            <a:endCxn id="9" idx="3"/>
          </p:cNvCxnSpPr>
          <p:nvPr/>
        </p:nvCxnSpPr>
        <p:spPr>
          <a:xfrm flipV="1">
            <a:off x="7128583" y="2149060"/>
            <a:ext cx="1071335" cy="20432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709F07E3-86B1-4820-B733-84F257E836C5}"/>
              </a:ext>
            </a:extLst>
          </p:cNvPr>
          <p:cNvCxnSpPr>
            <a:stCxn id="6" idx="5"/>
          </p:cNvCxnSpPr>
          <p:nvPr/>
        </p:nvCxnSpPr>
        <p:spPr>
          <a:xfrm>
            <a:off x="7128582" y="2653233"/>
            <a:ext cx="1085333" cy="9914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7DA4786C-D78E-4A01-A25E-430C892E57C1}"/>
              </a:ext>
            </a:extLst>
          </p:cNvPr>
          <p:cNvCxnSpPr>
            <a:endCxn id="7" idx="1"/>
          </p:cNvCxnSpPr>
          <p:nvPr/>
        </p:nvCxnSpPr>
        <p:spPr>
          <a:xfrm>
            <a:off x="7202874" y="2468335"/>
            <a:ext cx="997046" cy="2720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E074556E-E7BB-426B-BF28-BDFA61C3D6F2}"/>
              </a:ext>
            </a:extLst>
          </p:cNvPr>
          <p:cNvCxnSpPr/>
          <p:nvPr/>
        </p:nvCxnSpPr>
        <p:spPr>
          <a:xfrm>
            <a:off x="7161513" y="4478605"/>
            <a:ext cx="997046" cy="2720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1F0AC61A-9FA3-4983-B6CD-2AAB5540E1D0}"/>
              </a:ext>
            </a:extLst>
          </p:cNvPr>
          <p:cNvCxnSpPr>
            <a:stCxn id="9" idx="6"/>
          </p:cNvCxnSpPr>
          <p:nvPr/>
        </p:nvCxnSpPr>
        <p:spPr>
          <a:xfrm>
            <a:off x="8632930" y="1970808"/>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270C61AA-A293-4AED-8ABB-A6FE2D9D9E73}"/>
              </a:ext>
            </a:extLst>
          </p:cNvPr>
          <p:cNvCxnSpPr/>
          <p:nvPr/>
        </p:nvCxnSpPr>
        <p:spPr>
          <a:xfrm>
            <a:off x="8614357" y="2871684"/>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8BB67197-3B3B-4E20-9B98-445EA4A96E89}"/>
              </a:ext>
            </a:extLst>
          </p:cNvPr>
          <p:cNvCxnSpPr/>
          <p:nvPr/>
        </p:nvCxnSpPr>
        <p:spPr>
          <a:xfrm>
            <a:off x="8626598" y="3873167"/>
            <a:ext cx="959897" cy="490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8FEB15BB-6AA8-4520-9C29-8E8234D6FCBD}"/>
              </a:ext>
            </a:extLst>
          </p:cNvPr>
          <p:cNvCxnSpPr/>
          <p:nvPr/>
        </p:nvCxnSpPr>
        <p:spPr>
          <a:xfrm flipV="1">
            <a:off x="8625594" y="4427921"/>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2E7B7D55-95DB-4972-82D7-A5B14026C241}"/>
              </a:ext>
            </a:extLst>
          </p:cNvPr>
          <p:cNvCxnSpPr/>
          <p:nvPr/>
        </p:nvCxnSpPr>
        <p:spPr>
          <a:xfrm flipV="1">
            <a:off x="8622799" y="3426351"/>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ABFE872A-98FB-45DC-BECE-FEE01A2954B1}"/>
              </a:ext>
            </a:extLst>
          </p:cNvPr>
          <p:cNvCxnSpPr/>
          <p:nvPr/>
        </p:nvCxnSpPr>
        <p:spPr>
          <a:xfrm flipV="1">
            <a:off x="8618709" y="2491640"/>
            <a:ext cx="943012" cy="389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30E8FECC-568F-43F4-BDAE-A7BC83E6BA37}"/>
              </a:ext>
            </a:extLst>
          </p:cNvPr>
          <p:cNvCxnSpPr>
            <a:stCxn id="9" idx="5"/>
            <a:endCxn id="12" idx="1"/>
          </p:cNvCxnSpPr>
          <p:nvPr/>
        </p:nvCxnSpPr>
        <p:spPr>
          <a:xfrm>
            <a:off x="8558637" y="2149060"/>
            <a:ext cx="1071335" cy="20432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B4B385DE-E478-4BE5-9810-88887A66851D}"/>
              </a:ext>
            </a:extLst>
          </p:cNvPr>
          <p:cNvCxnSpPr>
            <a:endCxn id="13" idx="3"/>
          </p:cNvCxnSpPr>
          <p:nvPr/>
        </p:nvCxnSpPr>
        <p:spPr>
          <a:xfrm flipV="1">
            <a:off x="8572632" y="2653233"/>
            <a:ext cx="1057339" cy="19613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1592A5E6-1F8D-4942-978B-47BBD0FFA309}"/>
              </a:ext>
            </a:extLst>
          </p:cNvPr>
          <p:cNvCxnSpPr>
            <a:stCxn id="4" idx="6"/>
          </p:cNvCxnSpPr>
          <p:nvPr/>
        </p:nvCxnSpPr>
        <p:spPr>
          <a:xfrm>
            <a:off x="7202877" y="3422784"/>
            <a:ext cx="947951" cy="349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23E3BE64-4978-45F2-96C8-067429148C6D}"/>
              </a:ext>
            </a:extLst>
          </p:cNvPr>
          <p:cNvCxnSpPr>
            <a:stCxn id="6" idx="5"/>
          </p:cNvCxnSpPr>
          <p:nvPr/>
        </p:nvCxnSpPr>
        <p:spPr>
          <a:xfrm>
            <a:off x="7128582" y="2653233"/>
            <a:ext cx="1159625" cy="19347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8ACE46CD-0290-4831-90B5-EFACD45C9104}"/>
              </a:ext>
            </a:extLst>
          </p:cNvPr>
          <p:cNvCxnSpPr/>
          <p:nvPr/>
        </p:nvCxnSpPr>
        <p:spPr>
          <a:xfrm flipV="1">
            <a:off x="6024688" y="2460001"/>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85489DCD-8070-403F-8202-E2A100301BA2}"/>
              </a:ext>
            </a:extLst>
          </p:cNvPr>
          <p:cNvCxnSpPr/>
          <p:nvPr/>
        </p:nvCxnSpPr>
        <p:spPr>
          <a:xfrm flipV="1">
            <a:off x="6024688" y="3395256"/>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8D590A3E-0207-410C-8E9E-9E5236C56A8E}"/>
              </a:ext>
            </a:extLst>
          </p:cNvPr>
          <p:cNvCxnSpPr/>
          <p:nvPr/>
        </p:nvCxnSpPr>
        <p:spPr>
          <a:xfrm flipV="1">
            <a:off x="6002642" y="4370586"/>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4A8C1945-07E6-4ACC-9189-D973DA629B9C}"/>
              </a:ext>
            </a:extLst>
          </p:cNvPr>
          <p:cNvSpPr txBox="1"/>
          <p:nvPr/>
        </p:nvSpPr>
        <p:spPr>
          <a:xfrm>
            <a:off x="3743702" y="1690688"/>
            <a:ext cx="1982844" cy="461665"/>
          </a:xfrm>
          <a:prstGeom prst="rect">
            <a:avLst/>
          </a:prstGeom>
          <a:noFill/>
        </p:spPr>
        <p:txBody>
          <a:bodyPr wrap="square" rtlCol="0">
            <a:spAutoFit/>
          </a:bodyPr>
          <a:lstStyle/>
          <a:p>
            <a:r>
              <a:rPr lang="en-US" sz="2400" dirty="0"/>
              <a:t>Experience</a:t>
            </a:r>
          </a:p>
        </p:txBody>
      </p:sp>
      <p:sp>
        <p:nvSpPr>
          <p:cNvPr id="36" name="TextBox 35">
            <a:extLst>
              <a:ext uri="{FF2B5EF4-FFF2-40B4-BE49-F238E27FC236}">
                <a16:creationId xmlns:a16="http://schemas.microsoft.com/office/drawing/2014/main" id="{94706CA4-6B5E-448D-927C-92747B11A43A}"/>
              </a:ext>
            </a:extLst>
          </p:cNvPr>
          <p:cNvSpPr txBox="1"/>
          <p:nvPr/>
        </p:nvSpPr>
        <p:spPr>
          <a:xfrm>
            <a:off x="4774980" y="2256034"/>
            <a:ext cx="1349113" cy="369332"/>
          </a:xfrm>
          <a:prstGeom prst="rect">
            <a:avLst/>
          </a:prstGeom>
          <a:noFill/>
        </p:spPr>
        <p:txBody>
          <a:bodyPr wrap="square" rtlCol="0">
            <a:spAutoFit/>
          </a:bodyPr>
          <a:lstStyle/>
          <a:p>
            <a:r>
              <a:rPr lang="en-US" dirty="0"/>
              <a:t>Lable X: 1.0</a:t>
            </a:r>
          </a:p>
        </p:txBody>
      </p:sp>
      <p:sp>
        <p:nvSpPr>
          <p:cNvPr id="37" name="TextBox 36">
            <a:extLst>
              <a:ext uri="{FF2B5EF4-FFF2-40B4-BE49-F238E27FC236}">
                <a16:creationId xmlns:a16="http://schemas.microsoft.com/office/drawing/2014/main" id="{5EDBDD21-5A70-4AB9-813B-03401B549A4F}"/>
              </a:ext>
            </a:extLst>
          </p:cNvPr>
          <p:cNvSpPr txBox="1"/>
          <p:nvPr/>
        </p:nvSpPr>
        <p:spPr>
          <a:xfrm>
            <a:off x="4781611" y="3204928"/>
            <a:ext cx="1349113" cy="369332"/>
          </a:xfrm>
          <a:prstGeom prst="rect">
            <a:avLst/>
          </a:prstGeom>
          <a:noFill/>
        </p:spPr>
        <p:txBody>
          <a:bodyPr wrap="square" rtlCol="0">
            <a:spAutoFit/>
          </a:bodyPr>
          <a:lstStyle/>
          <a:p>
            <a:r>
              <a:rPr lang="en-US" dirty="0"/>
              <a:t>Lable Y: 0.0</a:t>
            </a:r>
          </a:p>
        </p:txBody>
      </p:sp>
      <p:sp>
        <p:nvSpPr>
          <p:cNvPr id="38" name="TextBox 37">
            <a:extLst>
              <a:ext uri="{FF2B5EF4-FFF2-40B4-BE49-F238E27FC236}">
                <a16:creationId xmlns:a16="http://schemas.microsoft.com/office/drawing/2014/main" id="{56867FC2-53A1-4A9D-8F22-836BB61F170F}"/>
              </a:ext>
            </a:extLst>
          </p:cNvPr>
          <p:cNvSpPr txBox="1"/>
          <p:nvPr/>
        </p:nvSpPr>
        <p:spPr>
          <a:xfrm>
            <a:off x="4781610" y="4173117"/>
            <a:ext cx="1349113" cy="369332"/>
          </a:xfrm>
          <a:prstGeom prst="rect">
            <a:avLst/>
          </a:prstGeom>
          <a:noFill/>
        </p:spPr>
        <p:txBody>
          <a:bodyPr wrap="square" rtlCol="0">
            <a:spAutoFit/>
          </a:bodyPr>
          <a:lstStyle/>
          <a:p>
            <a:r>
              <a:rPr lang="en-US" dirty="0"/>
              <a:t>Lable Z: 1.0</a:t>
            </a:r>
          </a:p>
        </p:txBody>
      </p:sp>
      <p:sp>
        <p:nvSpPr>
          <p:cNvPr id="39" name="Right Brace 38">
            <a:extLst>
              <a:ext uri="{FF2B5EF4-FFF2-40B4-BE49-F238E27FC236}">
                <a16:creationId xmlns:a16="http://schemas.microsoft.com/office/drawing/2014/main" id="{0F4CE6F8-A4B8-4CC8-ACFD-C5985C0B296F}"/>
              </a:ext>
            </a:extLst>
          </p:cNvPr>
          <p:cNvSpPr/>
          <p:nvPr/>
        </p:nvSpPr>
        <p:spPr>
          <a:xfrm rot="5400000">
            <a:off x="8197221" y="3485765"/>
            <a:ext cx="388030" cy="3736109"/>
          </a:xfrm>
          <a:prstGeom prst="rightBrace">
            <a:avLst>
              <a:gd name="adj1" fmla="val 0"/>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TextBox 39">
            <a:extLst>
              <a:ext uri="{FF2B5EF4-FFF2-40B4-BE49-F238E27FC236}">
                <a16:creationId xmlns:a16="http://schemas.microsoft.com/office/drawing/2014/main" id="{EB106A97-EBCC-4539-ABB0-2B9F7C9FDB7C}"/>
              </a:ext>
            </a:extLst>
          </p:cNvPr>
          <p:cNvSpPr txBox="1"/>
          <p:nvPr/>
        </p:nvSpPr>
        <p:spPr>
          <a:xfrm>
            <a:off x="6821055" y="5847870"/>
            <a:ext cx="3839265" cy="461665"/>
          </a:xfrm>
          <a:prstGeom prst="rect">
            <a:avLst/>
          </a:prstGeom>
          <a:noFill/>
        </p:spPr>
        <p:txBody>
          <a:bodyPr wrap="square" rtlCol="0">
            <a:spAutoFit/>
          </a:bodyPr>
          <a:lstStyle/>
          <a:p>
            <a:r>
              <a:rPr lang="en-US" sz="2400" dirty="0"/>
              <a:t>Your Human </a:t>
            </a:r>
            <a:r>
              <a:rPr lang="en-US" sz="2400" dirty="0" err="1"/>
              <a:t>Kowledge</a:t>
            </a:r>
            <a:endParaRPr lang="en-US" sz="2400" dirty="0"/>
          </a:p>
        </p:txBody>
      </p:sp>
      <p:cxnSp>
        <p:nvCxnSpPr>
          <p:cNvPr id="52" name="Straight Arrow Connector 51">
            <a:extLst>
              <a:ext uri="{FF2B5EF4-FFF2-40B4-BE49-F238E27FC236}">
                <a16:creationId xmlns:a16="http://schemas.microsoft.com/office/drawing/2014/main" id="{31DFF27A-16AB-41B7-8389-9086A825B0F4}"/>
              </a:ext>
            </a:extLst>
          </p:cNvPr>
          <p:cNvCxnSpPr/>
          <p:nvPr/>
        </p:nvCxnSpPr>
        <p:spPr>
          <a:xfrm flipV="1">
            <a:off x="10091687" y="2454050"/>
            <a:ext cx="685932" cy="1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AFCBBA18-84DD-4E46-8074-C59F4D700846}"/>
              </a:ext>
            </a:extLst>
          </p:cNvPr>
          <p:cNvSpPr txBox="1"/>
          <p:nvPr/>
        </p:nvSpPr>
        <p:spPr>
          <a:xfrm>
            <a:off x="8977745" y="822036"/>
            <a:ext cx="2761673" cy="369332"/>
          </a:xfrm>
          <a:prstGeom prst="rect">
            <a:avLst/>
          </a:prstGeom>
          <a:noFill/>
        </p:spPr>
        <p:txBody>
          <a:bodyPr wrap="square" rtlCol="0">
            <a:spAutoFit/>
          </a:bodyPr>
          <a:lstStyle/>
          <a:p>
            <a:r>
              <a:rPr lang="en-US" dirty="0"/>
              <a:t>Brain Cells (neurons)</a:t>
            </a:r>
          </a:p>
        </p:txBody>
      </p:sp>
      <p:cxnSp>
        <p:nvCxnSpPr>
          <p:cNvPr id="55" name="Straight Arrow Connector 54">
            <a:extLst>
              <a:ext uri="{FF2B5EF4-FFF2-40B4-BE49-F238E27FC236}">
                <a16:creationId xmlns:a16="http://schemas.microsoft.com/office/drawing/2014/main" id="{801DD3F9-5230-4DBA-84E6-FBEB4E48C723}"/>
              </a:ext>
            </a:extLst>
          </p:cNvPr>
          <p:cNvCxnSpPr/>
          <p:nvPr/>
        </p:nvCxnSpPr>
        <p:spPr>
          <a:xfrm flipH="1">
            <a:off x="8853055" y="1380836"/>
            <a:ext cx="651163" cy="3740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8707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165B-4875-4A73-A67F-D0C2ADE3257B}"/>
              </a:ext>
            </a:extLst>
          </p:cNvPr>
          <p:cNvSpPr>
            <a:spLocks noGrp="1"/>
          </p:cNvSpPr>
          <p:nvPr>
            <p:ph type="title"/>
          </p:nvPr>
        </p:nvSpPr>
        <p:spPr/>
        <p:txBody>
          <a:bodyPr/>
          <a:lstStyle/>
          <a:p>
            <a:r>
              <a:rPr lang="en-US" dirty="0"/>
              <a:t>		Diagnostic</a:t>
            </a:r>
            <a:r>
              <a:rPr lang="en-US" baseline="0" dirty="0"/>
              <a:t> Analytics</a:t>
            </a:r>
            <a:endParaRPr lang="en-US" dirty="0"/>
          </a:p>
        </p:txBody>
      </p:sp>
      <p:sp>
        <p:nvSpPr>
          <p:cNvPr id="3" name="Content Placeholder 2">
            <a:extLst>
              <a:ext uri="{FF2B5EF4-FFF2-40B4-BE49-F238E27FC236}">
                <a16:creationId xmlns:a16="http://schemas.microsoft.com/office/drawing/2014/main" id="{82FDCBF4-7A6E-4A73-9D1B-837480FDFBE2}"/>
              </a:ext>
            </a:extLst>
          </p:cNvPr>
          <p:cNvSpPr>
            <a:spLocks noGrp="1"/>
          </p:cNvSpPr>
          <p:nvPr>
            <p:ph idx="1"/>
          </p:nvPr>
        </p:nvSpPr>
        <p:spPr/>
        <p:txBody>
          <a:bodyPr/>
          <a:lstStyle/>
          <a:p>
            <a:r>
              <a:rPr lang="en-CA" dirty="0"/>
              <a:t>look more deeply into data in order to detect patterns and trends</a:t>
            </a:r>
          </a:p>
          <a:p>
            <a:r>
              <a:rPr lang="en-CA" dirty="0"/>
              <a:t>E.g. plagiarism detection. For example, </a:t>
            </a:r>
            <a:r>
              <a:rPr lang="en-CA" dirty="0" err="1"/>
              <a:t>Amigud</a:t>
            </a:r>
            <a:r>
              <a:rPr lang="en-CA" dirty="0"/>
              <a:t>, et.al. (2017) describe a “machine-learning based framework (that) learns students’ patterns of language use from data.” </a:t>
            </a:r>
          </a:p>
          <a:p>
            <a:r>
              <a:rPr lang="en-CA" dirty="0"/>
              <a:t>E.g. a neural network was able to determine how much of Shakespeare’s play </a:t>
            </a:r>
            <a:r>
              <a:rPr lang="en-CA" i="1" dirty="0"/>
              <a:t>Henry VIII</a:t>
            </a:r>
            <a:r>
              <a:rPr lang="en-CA" dirty="0"/>
              <a:t> was written by a man named John Fletcher. (</a:t>
            </a:r>
            <a:r>
              <a:rPr lang="en-CA" dirty="0" err="1"/>
              <a:t>Plecháč</a:t>
            </a:r>
            <a:r>
              <a:rPr lang="en-CA" dirty="0"/>
              <a:t>, 2019)</a:t>
            </a:r>
          </a:p>
          <a:p>
            <a:pPr marL="0" indent="0">
              <a:buNone/>
            </a:pPr>
            <a:br>
              <a:rPr lang="en-CA" dirty="0"/>
            </a:br>
            <a:endParaRPr lang="en-US" dirty="0"/>
          </a:p>
        </p:txBody>
      </p:sp>
      <p:sp>
        <p:nvSpPr>
          <p:cNvPr id="4" name="Rectangle 3">
            <a:extLst>
              <a:ext uri="{FF2B5EF4-FFF2-40B4-BE49-F238E27FC236}">
                <a16:creationId xmlns:a16="http://schemas.microsoft.com/office/drawing/2014/main" id="{5F4510AD-B448-45B6-8924-AE3EF3A279CC}"/>
              </a:ext>
            </a:extLst>
          </p:cNvPr>
          <p:cNvSpPr/>
          <p:nvPr/>
        </p:nvSpPr>
        <p:spPr>
          <a:xfrm>
            <a:off x="838200" y="5715298"/>
            <a:ext cx="11007705" cy="923330"/>
          </a:xfrm>
          <a:prstGeom prst="rect">
            <a:avLst/>
          </a:prstGeom>
        </p:spPr>
        <p:txBody>
          <a:bodyPr wrap="square">
            <a:spAutoFit/>
          </a:bodyPr>
          <a:lstStyle/>
          <a:p>
            <a:r>
              <a:rPr lang="en-CA" dirty="0">
                <a:solidFill>
                  <a:srgbClr val="000000"/>
                </a:solidFill>
                <a:latin typeface="Arial" panose="020B0604020202020204" pitchFamily="34" charset="0"/>
              </a:rPr>
              <a:t>Petr </a:t>
            </a:r>
            <a:r>
              <a:rPr lang="en-CA" dirty="0" err="1">
                <a:solidFill>
                  <a:srgbClr val="000000"/>
                </a:solidFill>
                <a:latin typeface="Arial" panose="020B0604020202020204" pitchFamily="34" charset="0"/>
              </a:rPr>
              <a:t>Plecháč</a:t>
            </a:r>
            <a:r>
              <a:rPr lang="en-CA" dirty="0">
                <a:solidFill>
                  <a:srgbClr val="000000"/>
                </a:solidFill>
                <a:latin typeface="Arial" panose="020B0604020202020204" pitchFamily="34" charset="0"/>
              </a:rPr>
              <a:t>. (2019). Relative contributions of Shakespeare and Fletcher in Henry VIII: An Analysis Based on Most Frequent Words and Most Frequent Rhythmic Patterns. arXiv:1911.05652, October, 2019. </a:t>
            </a:r>
            <a:r>
              <a:rPr lang="en-CA" u="sng" dirty="0">
                <a:solidFill>
                  <a:srgbClr val="1155CC"/>
                </a:solidFill>
                <a:latin typeface="Arial" panose="020B0604020202020204" pitchFamily="34" charset="0"/>
                <a:hlinkClick r:id="rId2"/>
              </a:rPr>
              <a:t>https://ui.adsabs.harvard.edu/abs/2019arXiv191105652P/abstract</a:t>
            </a:r>
            <a:r>
              <a:rPr lang="en-CA" dirty="0">
                <a:solidFill>
                  <a:srgbClr val="000000"/>
                </a:solidFill>
                <a:latin typeface="Arial" panose="020B0604020202020204" pitchFamily="34" charset="0"/>
              </a:rPr>
              <a:t> </a:t>
            </a:r>
            <a:endParaRPr lang="en-US" dirty="0"/>
          </a:p>
        </p:txBody>
      </p:sp>
    </p:spTree>
    <p:extLst>
      <p:ext uri="{BB962C8B-B14F-4D97-AF65-F5344CB8AC3E}">
        <p14:creationId xmlns:p14="http://schemas.microsoft.com/office/powerpoint/2010/main" val="32955732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4131</TotalTime>
  <Words>8290</Words>
  <Application>Microsoft Office PowerPoint</Application>
  <PresentationFormat>Widescreen</PresentationFormat>
  <Paragraphs>582</Paragraphs>
  <Slides>87</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87</vt:i4>
      </vt:variant>
    </vt:vector>
  </HeadingPairs>
  <TitlesOfParts>
    <vt:vector size="91" baseType="lpstr">
      <vt:lpstr>Arial</vt:lpstr>
      <vt:lpstr>Calibri</vt:lpstr>
      <vt:lpstr>Calibri Light</vt:lpstr>
      <vt:lpstr>Office Theme</vt:lpstr>
      <vt:lpstr>Ethics, Analytics and the Duty of Care</vt:lpstr>
      <vt:lpstr>Introduction</vt:lpstr>
      <vt:lpstr>This Presentation</vt:lpstr>
      <vt:lpstr>A. Ethics and Analytics</vt:lpstr>
      <vt:lpstr> What are Learning Analytics?</vt:lpstr>
      <vt:lpstr> Academic Analytics</vt:lpstr>
      <vt:lpstr> Learning Analytics</vt:lpstr>
      <vt:lpstr>  Descriptive Analytics</vt:lpstr>
      <vt:lpstr>  Diagnostic Analytics</vt:lpstr>
      <vt:lpstr>  Predictive Analytics</vt:lpstr>
      <vt:lpstr>  Prescriptive Analytics</vt:lpstr>
      <vt:lpstr>  Deontic Analytics</vt:lpstr>
      <vt:lpstr> Ethics in Learning Analytics</vt:lpstr>
      <vt:lpstr>  When Analytics Works</vt:lpstr>
      <vt:lpstr>    Privacy</vt:lpstr>
      <vt:lpstr>   Assssment</vt:lpstr>
      <vt:lpstr>   Manipulation</vt:lpstr>
      <vt:lpstr>  When It Doesn’t</vt:lpstr>
      <vt:lpstr>   Bias</vt:lpstr>
      <vt:lpstr>  When It’s Fundamentally Dubious</vt:lpstr>
      <vt:lpstr>   Identity Graphs</vt:lpstr>
      <vt:lpstr>   Racial Profiling</vt:lpstr>
      <vt:lpstr>  Social and Cultural Issues</vt:lpstr>
      <vt:lpstr>   Consent</vt:lpstr>
      <vt:lpstr>   Surveillance Culture</vt:lpstr>
      <vt:lpstr>   An oppressive economy</vt:lpstr>
      <vt:lpstr>   Loss of Sense of Right and Wrong</vt:lpstr>
      <vt:lpstr>B. Approaches to Ethics</vt:lpstr>
      <vt:lpstr> Ethical Theory</vt:lpstr>
      <vt:lpstr>  Moral Virtues</vt:lpstr>
      <vt:lpstr>  Consequentialism</vt:lpstr>
      <vt:lpstr>  Rights</vt:lpstr>
      <vt:lpstr>  Fairness</vt:lpstr>
      <vt:lpstr>  The Common Good</vt:lpstr>
      <vt:lpstr> Ethical Codes</vt:lpstr>
      <vt:lpstr>  Research Ethics</vt:lpstr>
      <vt:lpstr>  Health Care Ethics</vt:lpstr>
      <vt:lpstr>  Data Analytics Ethics</vt:lpstr>
      <vt:lpstr>PowerPoint Presentation</vt:lpstr>
      <vt:lpstr>PowerPoint Presentation</vt:lpstr>
      <vt:lpstr>  Data Research Ethics</vt:lpstr>
      <vt:lpstr>PowerPoint Presentation</vt:lpstr>
      <vt:lpstr>  Ethics in Learning Analytics</vt:lpstr>
      <vt:lpstr>PowerPoint Presentation</vt:lpstr>
      <vt:lpstr>PowerPoint Presentation</vt:lpstr>
      <vt:lpstr>The End of Ethics?</vt:lpstr>
      <vt:lpstr>C. We Are the Machine</vt:lpstr>
      <vt:lpstr> How Analytics Works</vt:lpstr>
      <vt:lpstr> How Analytics Works</vt:lpstr>
      <vt:lpstr> How Analytics Works: Training</vt:lpstr>
      <vt:lpstr> How Analytics Works: Training</vt:lpstr>
      <vt:lpstr> How Analytics Works: Training</vt:lpstr>
      <vt:lpstr> How Analytics Works: Application</vt:lpstr>
      <vt:lpstr>  Data</vt:lpstr>
      <vt:lpstr>  Model</vt:lpstr>
      <vt:lpstr>  Testing</vt:lpstr>
      <vt:lpstr>  Application</vt:lpstr>
      <vt:lpstr> The Machine is Us/ing Us</vt:lpstr>
      <vt:lpstr>  Who Speaks for Us?</vt:lpstr>
      <vt:lpstr>  We Are More Than Data Input</vt:lpstr>
      <vt:lpstr>Social Network Analytics</vt:lpstr>
      <vt:lpstr>D. The Duty of Care</vt:lpstr>
      <vt:lpstr> The Legal Concept</vt:lpstr>
      <vt:lpstr> The Business Concept</vt:lpstr>
      <vt:lpstr> The Ethics of Care</vt:lpstr>
      <vt:lpstr>  Carol Gilligan</vt:lpstr>
      <vt:lpstr>  Nel Noddings</vt:lpstr>
      <vt:lpstr>  Defining Care</vt:lpstr>
      <vt:lpstr>  Virtuous Dispositions</vt:lpstr>
      <vt:lpstr>  Intersectionality</vt:lpstr>
      <vt:lpstr>  A Duty to Whom?</vt:lpstr>
      <vt:lpstr>  Acquired (Involuntary) Duties</vt:lpstr>
      <vt:lpstr>  The Limits of Duty</vt:lpstr>
      <vt:lpstr>  Beyond Competencies, Beyond Duty</vt:lpstr>
      <vt:lpstr> Moral Sentiment</vt:lpstr>
      <vt:lpstr>  Hume’s Moral Sense</vt:lpstr>
      <vt:lpstr>  How We Learn Ethics</vt:lpstr>
      <vt:lpstr>E. Ethical Practices in Learning Analytics</vt:lpstr>
      <vt:lpstr> Ethical Practices</vt:lpstr>
      <vt:lpstr>  A Culture of Data Governance</vt:lpstr>
      <vt:lpstr> An Ethics of Sympathy</vt:lpstr>
      <vt:lpstr>  Recognizing Ambiguity</vt:lpstr>
      <vt:lpstr>  An Way of Openness</vt:lpstr>
      <vt:lpstr>  Critical Pedagogy</vt:lpstr>
      <vt:lpstr>  Kindness</vt:lpstr>
      <vt:lpstr>Postscript</vt:lpstr>
      <vt:lpstr>Postscript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Analytics and the Duty of Care</dc:title>
  <dc:creator>Stephen Downes</dc:creator>
  <cp:lastModifiedBy>Stephen Downes</cp:lastModifiedBy>
  <cp:revision>58</cp:revision>
  <dcterms:created xsi:type="dcterms:W3CDTF">2019-11-26T15:37:06Z</dcterms:created>
  <dcterms:modified xsi:type="dcterms:W3CDTF">2019-11-30T13:14:01Z</dcterms:modified>
</cp:coreProperties>
</file>