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28"/>
  </p:notesMasterIdLst>
  <p:sldIdLst>
    <p:sldId id="256" r:id="rId2"/>
    <p:sldId id="370" r:id="rId3"/>
    <p:sldId id="259" r:id="rId4"/>
    <p:sldId id="372" r:id="rId5"/>
    <p:sldId id="260" r:id="rId6"/>
    <p:sldId id="371" r:id="rId7"/>
    <p:sldId id="373" r:id="rId8"/>
    <p:sldId id="374" r:id="rId9"/>
    <p:sldId id="272" r:id="rId10"/>
    <p:sldId id="320" r:id="rId11"/>
    <p:sldId id="375" r:id="rId12"/>
    <p:sldId id="377" r:id="rId13"/>
    <p:sldId id="376" r:id="rId14"/>
    <p:sldId id="378" r:id="rId15"/>
    <p:sldId id="321" r:id="rId16"/>
    <p:sldId id="322" r:id="rId17"/>
    <p:sldId id="323" r:id="rId18"/>
    <p:sldId id="324" r:id="rId19"/>
    <p:sldId id="325" r:id="rId20"/>
    <p:sldId id="280" r:id="rId21"/>
    <p:sldId id="310" r:id="rId22"/>
    <p:sldId id="379" r:id="rId23"/>
    <p:sldId id="326" r:id="rId24"/>
    <p:sldId id="381" r:id="rId25"/>
    <p:sldId id="383" r:id="rId26"/>
    <p:sldId id="382" r:id="rId27"/>
    <p:sldId id="384" r:id="rId28"/>
    <p:sldId id="327" r:id="rId29"/>
    <p:sldId id="328" r:id="rId30"/>
    <p:sldId id="329" r:id="rId31"/>
    <p:sldId id="330" r:id="rId32"/>
    <p:sldId id="332" r:id="rId33"/>
    <p:sldId id="299" r:id="rId34"/>
    <p:sldId id="311" r:id="rId35"/>
    <p:sldId id="385" r:id="rId36"/>
    <p:sldId id="331" r:id="rId37"/>
    <p:sldId id="387" r:id="rId38"/>
    <p:sldId id="389" r:id="rId39"/>
    <p:sldId id="388" r:id="rId40"/>
    <p:sldId id="390" r:id="rId41"/>
    <p:sldId id="333" r:id="rId42"/>
    <p:sldId id="334" r:id="rId43"/>
    <p:sldId id="335" r:id="rId44"/>
    <p:sldId id="336" r:id="rId45"/>
    <p:sldId id="300" r:id="rId46"/>
    <p:sldId id="397" r:id="rId47"/>
    <p:sldId id="312" r:id="rId48"/>
    <p:sldId id="391" r:id="rId49"/>
    <p:sldId id="338" r:id="rId50"/>
    <p:sldId id="393" r:id="rId51"/>
    <p:sldId id="395" r:id="rId52"/>
    <p:sldId id="394" r:id="rId53"/>
    <p:sldId id="396" r:id="rId54"/>
    <p:sldId id="337" r:id="rId55"/>
    <p:sldId id="339" r:id="rId56"/>
    <p:sldId id="340" r:id="rId57"/>
    <p:sldId id="341" r:id="rId58"/>
    <p:sldId id="303" r:id="rId59"/>
    <p:sldId id="398" r:id="rId60"/>
    <p:sldId id="313" r:id="rId61"/>
    <p:sldId id="399" r:id="rId62"/>
    <p:sldId id="344" r:id="rId63"/>
    <p:sldId id="401" r:id="rId64"/>
    <p:sldId id="402" r:id="rId65"/>
    <p:sldId id="403" r:id="rId66"/>
    <p:sldId id="404" r:id="rId67"/>
    <p:sldId id="343" r:id="rId68"/>
    <p:sldId id="342" r:id="rId69"/>
    <p:sldId id="345" r:id="rId70"/>
    <p:sldId id="346" r:id="rId71"/>
    <p:sldId id="347" r:id="rId72"/>
    <p:sldId id="302" r:id="rId73"/>
    <p:sldId id="314" r:id="rId74"/>
    <p:sldId id="405" r:id="rId75"/>
    <p:sldId id="348" r:id="rId76"/>
    <p:sldId id="407" r:id="rId77"/>
    <p:sldId id="408" r:id="rId78"/>
    <p:sldId id="409" r:id="rId79"/>
    <p:sldId id="410" r:id="rId80"/>
    <p:sldId id="349" r:id="rId81"/>
    <p:sldId id="350" r:id="rId82"/>
    <p:sldId id="351" r:id="rId83"/>
    <p:sldId id="352" r:id="rId84"/>
    <p:sldId id="304" r:id="rId85"/>
    <p:sldId id="315" r:id="rId86"/>
    <p:sldId id="411" r:id="rId87"/>
    <p:sldId id="353" r:id="rId88"/>
    <p:sldId id="413" r:id="rId89"/>
    <p:sldId id="414" r:id="rId90"/>
    <p:sldId id="415" r:id="rId91"/>
    <p:sldId id="416" r:id="rId92"/>
    <p:sldId id="354" r:id="rId93"/>
    <p:sldId id="355" r:id="rId94"/>
    <p:sldId id="358" r:id="rId95"/>
    <p:sldId id="356" r:id="rId96"/>
    <p:sldId id="357" r:id="rId97"/>
    <p:sldId id="305" r:id="rId98"/>
    <p:sldId id="316" r:id="rId99"/>
    <p:sldId id="417" r:id="rId100"/>
    <p:sldId id="359" r:id="rId101"/>
    <p:sldId id="419" r:id="rId102"/>
    <p:sldId id="420" r:id="rId103"/>
    <p:sldId id="421" r:id="rId104"/>
    <p:sldId id="422" r:id="rId105"/>
    <p:sldId id="360" r:id="rId106"/>
    <p:sldId id="361" r:id="rId107"/>
    <p:sldId id="362" r:id="rId108"/>
    <p:sldId id="363" r:id="rId109"/>
    <p:sldId id="430" r:id="rId110"/>
    <p:sldId id="306" r:id="rId111"/>
    <p:sldId id="431" r:id="rId112"/>
    <p:sldId id="317" r:id="rId113"/>
    <p:sldId id="423" r:id="rId114"/>
    <p:sldId id="364" r:id="rId115"/>
    <p:sldId id="425" r:id="rId116"/>
    <p:sldId id="426" r:id="rId117"/>
    <p:sldId id="427" r:id="rId118"/>
    <p:sldId id="428" r:id="rId119"/>
    <p:sldId id="368" r:id="rId120"/>
    <p:sldId id="365" r:id="rId121"/>
    <p:sldId id="366" r:id="rId122"/>
    <p:sldId id="367" r:id="rId123"/>
    <p:sldId id="369" r:id="rId124"/>
    <p:sldId id="307" r:id="rId125"/>
    <p:sldId id="429" r:id="rId126"/>
    <p:sldId id="318" r:id="rId127"/>
  </p:sldIdLst>
  <p:sldSz cx="9144000" cy="6858000" type="letter"/>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12" autoAdjust="0"/>
    <p:restoredTop sz="96794" autoAdjust="0"/>
  </p:normalViewPr>
  <p:slideViewPr>
    <p:cSldViewPr snapToGrid="0">
      <p:cViewPr varScale="1">
        <p:scale>
          <a:sx n="94" d="100"/>
          <a:sy n="94" d="100"/>
        </p:scale>
        <p:origin x="1333" y="45"/>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282" cy="351957"/>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5265014" y="0"/>
            <a:ext cx="4029282" cy="351957"/>
          </a:xfrm>
          <a:prstGeom prst="rect">
            <a:avLst/>
          </a:prstGeom>
        </p:spPr>
        <p:txBody>
          <a:bodyPr vert="horz" lIns="91440" tIns="45720" rIns="91440" bIns="45720" rtlCol="0"/>
          <a:lstStyle>
            <a:lvl1pPr algn="r">
              <a:defRPr sz="1200"/>
            </a:lvl1pPr>
          </a:lstStyle>
          <a:p>
            <a:fld id="{C00B280E-E782-4D90-8AEF-F4CBA27D9518}" type="datetimeFigureOut">
              <a:rPr lang="en-CA" smtClean="0"/>
              <a:t>2019-10-24</a:t>
            </a:fld>
            <a:endParaRPr lang="en-CA"/>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930482" y="3373516"/>
            <a:ext cx="7435436" cy="276058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2" y="6658444"/>
            <a:ext cx="4029282" cy="35195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5265014" y="6658444"/>
            <a:ext cx="4029282" cy="351957"/>
          </a:xfrm>
          <a:prstGeom prst="rect">
            <a:avLst/>
          </a:prstGeom>
        </p:spPr>
        <p:txBody>
          <a:bodyPr vert="horz" lIns="91440" tIns="45720" rIns="91440" bIns="45720" rtlCol="0" anchor="b"/>
          <a:lstStyle>
            <a:lvl1pPr algn="r">
              <a:defRPr sz="1200"/>
            </a:lvl1pPr>
          </a:lstStyle>
          <a:p>
            <a:fld id="{192C9B68-60C4-4BE5-BC46-E662108FB7B2}" type="slidenum">
              <a:rPr lang="en-CA" smtClean="0"/>
              <a:t>‹#›</a:t>
            </a:fld>
            <a:endParaRPr lang="en-CA"/>
          </a:p>
        </p:txBody>
      </p:sp>
    </p:spTree>
    <p:extLst>
      <p:ext uri="{BB962C8B-B14F-4D97-AF65-F5344CB8AC3E}">
        <p14:creationId xmlns:p14="http://schemas.microsoft.com/office/powerpoint/2010/main" val="987526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92C9B68-60C4-4BE5-BC46-E662108FB7B2}" type="slidenum">
              <a:rPr lang="en-CA" smtClean="0"/>
              <a:t>1</a:t>
            </a:fld>
            <a:endParaRPr lang="en-CA"/>
          </a:p>
        </p:txBody>
      </p:sp>
    </p:spTree>
    <p:extLst>
      <p:ext uri="{BB962C8B-B14F-4D97-AF65-F5344CB8AC3E}">
        <p14:creationId xmlns:p14="http://schemas.microsoft.com/office/powerpoint/2010/main" val="3375114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2C9B68-60C4-4BE5-BC46-E662108FB7B2}" type="slidenum">
              <a:rPr lang="en-CA" smtClean="0"/>
              <a:t>50</a:t>
            </a:fld>
            <a:endParaRPr lang="en-CA"/>
          </a:p>
        </p:txBody>
      </p:sp>
    </p:spTree>
    <p:extLst>
      <p:ext uri="{BB962C8B-B14F-4D97-AF65-F5344CB8AC3E}">
        <p14:creationId xmlns:p14="http://schemas.microsoft.com/office/powerpoint/2010/main" val="2385164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2C9B68-60C4-4BE5-BC46-E662108FB7B2}" type="slidenum">
              <a:rPr lang="en-CA" smtClean="0"/>
              <a:t>63</a:t>
            </a:fld>
            <a:endParaRPr lang="en-CA"/>
          </a:p>
        </p:txBody>
      </p:sp>
    </p:spTree>
    <p:extLst>
      <p:ext uri="{BB962C8B-B14F-4D97-AF65-F5344CB8AC3E}">
        <p14:creationId xmlns:p14="http://schemas.microsoft.com/office/powerpoint/2010/main" val="3377208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2C9B68-60C4-4BE5-BC46-E662108FB7B2}" type="slidenum">
              <a:rPr lang="en-CA" smtClean="0"/>
              <a:t>76</a:t>
            </a:fld>
            <a:endParaRPr lang="en-CA"/>
          </a:p>
        </p:txBody>
      </p:sp>
    </p:spTree>
    <p:extLst>
      <p:ext uri="{BB962C8B-B14F-4D97-AF65-F5344CB8AC3E}">
        <p14:creationId xmlns:p14="http://schemas.microsoft.com/office/powerpoint/2010/main" val="2059218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2C9B68-60C4-4BE5-BC46-E662108FB7B2}" type="slidenum">
              <a:rPr lang="en-CA" smtClean="0"/>
              <a:t>88</a:t>
            </a:fld>
            <a:endParaRPr lang="en-CA"/>
          </a:p>
        </p:txBody>
      </p:sp>
    </p:spTree>
    <p:extLst>
      <p:ext uri="{BB962C8B-B14F-4D97-AF65-F5344CB8AC3E}">
        <p14:creationId xmlns:p14="http://schemas.microsoft.com/office/powerpoint/2010/main" val="3131201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Art Is Not About Understanding. Or Mastery. </a:t>
            </a:r>
          </a:p>
          <a:p>
            <a:r>
              <a:rPr lang="en-CA" i="1" dirty="0"/>
              <a:t>It is about doing and experience. </a:t>
            </a:r>
            <a:endParaRPr lang="en-CA" dirty="0"/>
          </a:p>
          <a:p>
            <a:endParaRPr lang="en-US" dirty="0"/>
          </a:p>
          <a:p>
            <a:r>
              <a:rPr lang="en-US" dirty="0"/>
              <a:t>Learn how to think like an artist</a:t>
            </a:r>
          </a:p>
        </p:txBody>
      </p:sp>
      <p:sp>
        <p:nvSpPr>
          <p:cNvPr id="4" name="Slide Number Placeholder 3"/>
          <p:cNvSpPr>
            <a:spLocks noGrp="1"/>
          </p:cNvSpPr>
          <p:nvPr>
            <p:ph type="sldNum" sz="quarter" idx="5"/>
          </p:nvPr>
        </p:nvSpPr>
        <p:spPr/>
        <p:txBody>
          <a:bodyPr/>
          <a:lstStyle/>
          <a:p>
            <a:fld id="{192C9B68-60C4-4BE5-BC46-E662108FB7B2}" type="slidenum">
              <a:rPr lang="en-CA" smtClean="0"/>
              <a:t>100</a:t>
            </a:fld>
            <a:endParaRPr lang="en-CA"/>
          </a:p>
        </p:txBody>
      </p:sp>
    </p:spTree>
    <p:extLst>
      <p:ext uri="{BB962C8B-B14F-4D97-AF65-F5344CB8AC3E}">
        <p14:creationId xmlns:p14="http://schemas.microsoft.com/office/powerpoint/2010/main" val="636793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2C9B68-60C4-4BE5-BC46-E662108FB7B2}" type="slidenum">
              <a:rPr lang="en-CA" smtClean="0"/>
              <a:t>101</a:t>
            </a:fld>
            <a:endParaRPr lang="en-CA"/>
          </a:p>
        </p:txBody>
      </p:sp>
    </p:spTree>
    <p:extLst>
      <p:ext uri="{BB962C8B-B14F-4D97-AF65-F5344CB8AC3E}">
        <p14:creationId xmlns:p14="http://schemas.microsoft.com/office/powerpoint/2010/main" val="2276127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2C9B68-60C4-4BE5-BC46-E662108FB7B2}" type="slidenum">
              <a:rPr lang="en-CA" smtClean="0"/>
              <a:t>115</a:t>
            </a:fld>
            <a:endParaRPr lang="en-CA"/>
          </a:p>
        </p:txBody>
      </p:sp>
    </p:spTree>
    <p:extLst>
      <p:ext uri="{BB962C8B-B14F-4D97-AF65-F5344CB8AC3E}">
        <p14:creationId xmlns:p14="http://schemas.microsoft.com/office/powerpoint/2010/main" val="3153704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A961DA-A858-4D3E-B478-028E4F1BDC27}" type="datetime1">
              <a:rPr lang="en-CA" smtClean="0"/>
              <a:t>2019-10-24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DEFAA7A-1F75-4566-B3ED-B7F20098E838}" type="slidenum">
              <a:rPr lang="en-CA" smtClean="0"/>
              <a:t>‹#›</a:t>
            </a:fld>
            <a:endParaRPr lang="en-CA"/>
          </a:p>
        </p:txBody>
      </p:sp>
    </p:spTree>
    <p:extLst>
      <p:ext uri="{BB962C8B-B14F-4D97-AF65-F5344CB8AC3E}">
        <p14:creationId xmlns:p14="http://schemas.microsoft.com/office/powerpoint/2010/main" val="3713682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F651BA-CADF-4A03-896B-F88B47EDAC13}" type="datetime1">
              <a:rPr lang="en-CA" smtClean="0"/>
              <a:t>2019-10-24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DEFAA7A-1F75-4566-B3ED-B7F20098E838}" type="slidenum">
              <a:rPr lang="en-CA" smtClean="0"/>
              <a:t>‹#›</a:t>
            </a:fld>
            <a:endParaRPr lang="en-CA"/>
          </a:p>
        </p:txBody>
      </p:sp>
    </p:spTree>
    <p:extLst>
      <p:ext uri="{BB962C8B-B14F-4D97-AF65-F5344CB8AC3E}">
        <p14:creationId xmlns:p14="http://schemas.microsoft.com/office/powerpoint/2010/main" val="217460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6B77BA-B9D0-46D9-8293-3AE4294D2DCB}" type="datetime1">
              <a:rPr lang="en-CA" smtClean="0"/>
              <a:t>2019-10-24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DEFAA7A-1F75-4566-B3ED-B7F20098E838}" type="slidenum">
              <a:rPr lang="en-CA" smtClean="0"/>
              <a:t>‹#›</a:t>
            </a:fld>
            <a:endParaRPr lang="en-CA"/>
          </a:p>
        </p:txBody>
      </p:sp>
    </p:spTree>
    <p:extLst>
      <p:ext uri="{BB962C8B-B14F-4D97-AF65-F5344CB8AC3E}">
        <p14:creationId xmlns:p14="http://schemas.microsoft.com/office/powerpoint/2010/main" val="452585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C337A1-EF4E-4518-9839-A5FC9E64D255}" type="datetime1">
              <a:rPr lang="en-CA" smtClean="0"/>
              <a:t>2019-10-24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DEFAA7A-1F75-4566-B3ED-B7F20098E838}" type="slidenum">
              <a:rPr lang="en-CA" smtClean="0"/>
              <a:t>‹#›</a:t>
            </a:fld>
            <a:endParaRPr lang="en-CA"/>
          </a:p>
        </p:txBody>
      </p:sp>
    </p:spTree>
    <p:extLst>
      <p:ext uri="{BB962C8B-B14F-4D97-AF65-F5344CB8AC3E}">
        <p14:creationId xmlns:p14="http://schemas.microsoft.com/office/powerpoint/2010/main" val="3466945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6AAC65-7CDB-40C6-855B-E9410940B9EA}" type="datetime1">
              <a:rPr lang="en-CA" smtClean="0"/>
              <a:t>2019-10-24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DEFAA7A-1F75-4566-B3ED-B7F20098E838}" type="slidenum">
              <a:rPr lang="en-CA" smtClean="0"/>
              <a:t>‹#›</a:t>
            </a:fld>
            <a:endParaRPr lang="en-CA"/>
          </a:p>
        </p:txBody>
      </p:sp>
    </p:spTree>
    <p:extLst>
      <p:ext uri="{BB962C8B-B14F-4D97-AF65-F5344CB8AC3E}">
        <p14:creationId xmlns:p14="http://schemas.microsoft.com/office/powerpoint/2010/main" val="3631842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077EF7-C870-46BB-A49D-E77CADD71BE6}" type="datetime1">
              <a:rPr lang="en-CA" smtClean="0"/>
              <a:t>2019-10-24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DEFAA7A-1F75-4566-B3ED-B7F20098E838}" type="slidenum">
              <a:rPr lang="en-CA" smtClean="0"/>
              <a:t>‹#›</a:t>
            </a:fld>
            <a:endParaRPr lang="en-CA"/>
          </a:p>
        </p:txBody>
      </p:sp>
    </p:spTree>
    <p:extLst>
      <p:ext uri="{BB962C8B-B14F-4D97-AF65-F5344CB8AC3E}">
        <p14:creationId xmlns:p14="http://schemas.microsoft.com/office/powerpoint/2010/main" val="3950930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253F7B-B1FC-48C8-8C69-D1ADC6974492}" type="datetime1">
              <a:rPr lang="en-CA" smtClean="0"/>
              <a:t>2019-10-24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3DEFAA7A-1F75-4566-B3ED-B7F20098E838}" type="slidenum">
              <a:rPr lang="en-CA" smtClean="0"/>
              <a:t>‹#›</a:t>
            </a:fld>
            <a:endParaRPr lang="en-CA"/>
          </a:p>
        </p:txBody>
      </p:sp>
    </p:spTree>
    <p:extLst>
      <p:ext uri="{BB962C8B-B14F-4D97-AF65-F5344CB8AC3E}">
        <p14:creationId xmlns:p14="http://schemas.microsoft.com/office/powerpoint/2010/main" val="854207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3B3F9F-BC27-4A17-A1E0-26D0ABCABE79}" type="datetime1">
              <a:rPr lang="en-CA" smtClean="0"/>
              <a:t>2019-10-24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DEFAA7A-1F75-4566-B3ED-B7F20098E838}" type="slidenum">
              <a:rPr lang="en-CA" smtClean="0"/>
              <a:t>‹#›</a:t>
            </a:fld>
            <a:endParaRPr lang="en-CA"/>
          </a:p>
        </p:txBody>
      </p:sp>
    </p:spTree>
    <p:extLst>
      <p:ext uri="{BB962C8B-B14F-4D97-AF65-F5344CB8AC3E}">
        <p14:creationId xmlns:p14="http://schemas.microsoft.com/office/powerpoint/2010/main" val="1580853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1EB01C-16CA-450D-8280-F4042F2AB087}" type="datetime1">
              <a:rPr lang="en-CA" smtClean="0"/>
              <a:t>2019-10-24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3DEFAA7A-1F75-4566-B3ED-B7F20098E838}" type="slidenum">
              <a:rPr lang="en-CA" smtClean="0"/>
              <a:t>‹#›</a:t>
            </a:fld>
            <a:endParaRPr lang="en-CA"/>
          </a:p>
        </p:txBody>
      </p:sp>
    </p:spTree>
    <p:extLst>
      <p:ext uri="{BB962C8B-B14F-4D97-AF65-F5344CB8AC3E}">
        <p14:creationId xmlns:p14="http://schemas.microsoft.com/office/powerpoint/2010/main" val="4114480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77DCCE-E5E1-473B-8E9E-BF343CD51DFF}" type="datetime1">
              <a:rPr lang="en-CA" smtClean="0"/>
              <a:t>2019-10-24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DEFAA7A-1F75-4566-B3ED-B7F20098E838}" type="slidenum">
              <a:rPr lang="en-CA" smtClean="0"/>
              <a:t>‹#›</a:t>
            </a:fld>
            <a:endParaRPr lang="en-CA"/>
          </a:p>
        </p:txBody>
      </p:sp>
    </p:spTree>
    <p:extLst>
      <p:ext uri="{BB962C8B-B14F-4D97-AF65-F5344CB8AC3E}">
        <p14:creationId xmlns:p14="http://schemas.microsoft.com/office/powerpoint/2010/main" val="1476293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B3E915-9414-48A4-9E41-8A198B4E62F6}" type="datetime1">
              <a:rPr lang="en-CA" smtClean="0"/>
              <a:t>2019-10-24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DEFAA7A-1F75-4566-B3ED-B7F20098E838}" type="slidenum">
              <a:rPr lang="en-CA" smtClean="0"/>
              <a:t>‹#›</a:t>
            </a:fld>
            <a:endParaRPr lang="en-CA"/>
          </a:p>
        </p:txBody>
      </p:sp>
    </p:spTree>
    <p:extLst>
      <p:ext uri="{BB962C8B-B14F-4D97-AF65-F5344CB8AC3E}">
        <p14:creationId xmlns:p14="http://schemas.microsoft.com/office/powerpoint/2010/main" val="4012336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6C66C4-2434-4040-836C-B9571A504122}" type="datetime1">
              <a:rPr lang="en-CA" smtClean="0"/>
              <a:t>2019-10-24</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EFAA7A-1F75-4566-B3ED-B7F20098E838}" type="slidenum">
              <a:rPr lang="en-CA" smtClean="0"/>
              <a:t>‹#›</a:t>
            </a:fld>
            <a:endParaRPr lang="en-CA"/>
          </a:p>
        </p:txBody>
      </p:sp>
    </p:spTree>
    <p:extLst>
      <p:ext uri="{BB962C8B-B14F-4D97-AF65-F5344CB8AC3E}">
        <p14:creationId xmlns:p14="http://schemas.microsoft.com/office/powerpoint/2010/main" val="38506151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uropeandataportal.eu/sites/default/files/d2.1.2_training_module_1.2_introduction_to_linked_data_en_edp.pdf"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vulture.com/2018/11/jerry-saltz-how-to-be-an-artist.html"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blogs.scientificamerican.com/beautiful-minds/openness-to-experience-and-creative-achievement/" TargetMode="External"/><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10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twitch.tv/"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codepen.io/meowwwls/pen/qBBWYJJ"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jupyter.org/" TargetMode="External"/><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hyperlink" Target="https://mybinder.org/"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mybinder.org/" TargetMode="External"/><Relationship Id="rId2" Type="http://schemas.openxmlformats.org/officeDocument/2006/relationships/hyperlink" Target="https://github.com/jupyter/jupyter/wiki/A-gallery-of-interesting-Jupyter-Notebooks" TargetMode="Externa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hyperlink" Target="https://mybinder.org/v2/gh/mikkokotila/jupyter4kids/master"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8" Type="http://schemas.openxmlformats.org/officeDocument/2006/relationships/hyperlink" Target="https://intrsection.com/2017/04/8396/" TargetMode="External"/><Relationship Id="rId3" Type="http://schemas.openxmlformats.org/officeDocument/2006/relationships/hyperlink" Target="https://filmora.wondershare.com/" TargetMode="External"/><Relationship Id="rId7" Type="http://schemas.openxmlformats.org/officeDocument/2006/relationships/hyperlink" Target="https://glitch.com/" TargetMode="External"/><Relationship Id="rId2" Type="http://schemas.openxmlformats.org/officeDocument/2006/relationships/hyperlink" Target="https://www.twitch.tv/" TargetMode="External"/><Relationship Id="rId1" Type="http://schemas.openxmlformats.org/officeDocument/2006/relationships/slideLayout" Target="../slideLayouts/slideLayout2.xml"/><Relationship Id="rId6" Type="http://schemas.openxmlformats.org/officeDocument/2006/relationships/hyperlink" Target="https://www.youtube.com/watch?v=lg_LKkMx2FE" TargetMode="External"/><Relationship Id="rId5" Type="http://schemas.openxmlformats.org/officeDocument/2006/relationships/hyperlink" Target="http://turtle.audio/" TargetMode="External"/><Relationship Id="rId10" Type="http://schemas.openxmlformats.org/officeDocument/2006/relationships/hyperlink" Target="https://www.dataquest.io/blog/jupyter-notebook-tips-tricks-shortcuts/" TargetMode="External"/><Relationship Id="rId4" Type="http://schemas.openxmlformats.org/officeDocument/2006/relationships/hyperlink" Target="http://www.tiktok.com/" TargetMode="External"/><Relationship Id="rId9" Type="http://schemas.openxmlformats.org/officeDocument/2006/relationships/hyperlink" Target="https://obsproject.com/"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assignments.ds106.us/" TargetMode="External"/><Relationship Id="rId2" Type="http://schemas.openxmlformats.org/officeDocument/2006/relationships/hyperlink" Target="http://dogtrax.edublogs.org/2018/12/12/el30-a-visual-sense-of-community-connected/"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s://el30.mooc.ca/event/88"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s://handbook.floeproject.org/TheThreeDimensionsPartOne.html" TargetMode="External"/><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dailynous.com/2019/09/19/apa-publishes-good-practices-guide/"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sojustrepairit.org/" TargetMode="External"/><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hyperlink" Target="https://www.kiwix.org/en/"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s://link.springer.com/article/10.1007/s40037-018-0411-3"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onlinelibrary.wiley.com/doi/full/10.1111/bjep.12215" TargetMode="External"/><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s://www.bbc.co.uk/rd/projects/digital-wellbeing"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l30.mooc.ca/event/80" TargetMode="External"/><Relationship Id="rId2" Type="http://schemas.openxmlformats.org/officeDocument/2006/relationships/hyperlink" Target="https://el30.mooc.ca/post/68416"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lod-cloud.net/"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open.canada.ca/data/en/dataset?res_format=JSON"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solid.mit.edu/"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www.inrupt.co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indieweb.org/"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github.com/joyeusenoelle/GuideToMastodon/"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mastodon.socia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www.ifttt.com/"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l30.mooc.ca/event/81" TargetMode="External"/><Relationship Id="rId2" Type="http://schemas.openxmlformats.org/officeDocument/2006/relationships/hyperlink" Target="https://el30.mooc.ca/post/68440"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hyperlink" Target="https://phoenixnap.com/blog/what-is-cloud-computing"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l30.mooc.ca/event/80" TargetMode="External"/><Relationship Id="rId2" Type="http://schemas.openxmlformats.org/officeDocument/2006/relationships/hyperlink" Target="https://el30.mooc.ca/post/68416"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canada.ca/en/government/system/digital-government/modern-emerging-technologies/cloud-services/government-canada-cloud-adoption-strategy.html"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thenewstack.io/forget-file-system-future-scalable-cloud-storage-will-objects/"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infoworld.com/article/3204171/docker/what-is-docker-docker-containers-explained.html"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cloud.ibm.com/" TargetMode="External"/><Relationship Id="rId3" Type="http://schemas.openxmlformats.org/officeDocument/2006/relationships/hyperlink" Target="https://aws.amazon.com/s3/" TargetMode="External"/><Relationship Id="rId7" Type="http://schemas.openxmlformats.org/officeDocument/2006/relationships/hyperlink" Target="https://cloud.google.com/" TargetMode="Externa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hyperlink" Target="https://azure.microsoft.com/en-us/solutions/"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docker.com/" TargetMode="External"/><Relationship Id="rId3" Type="http://schemas.openxmlformats.org/officeDocument/2006/relationships/image" Target="../media/image22.png"/><Relationship Id="rId7" Type="http://schemas.openxmlformats.org/officeDocument/2006/relationships/hyperlink" Target="https://www.heroku.com/" TargetMode="Externa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owncloud.com/overview/" TargetMode="External"/><Relationship Id="rId4" Type="http://schemas.openxmlformats.org/officeDocument/2006/relationships/image" Target="../media/image23.png"/><Relationship Id="rId9" Type="http://schemas.openxmlformats.org/officeDocument/2006/relationships/hyperlink" Target="https://www.digitalocean.co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infoworld.com/article/3204171/docker/what-is-docker-docker-containers-explained.html"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el30.mooc.ca/post/68472"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el30.mooc.ca/event/82"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medium.com/basecs/a-gentle-introduction-to-graph-theory-77969829ead8"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el30.mooc.ca/event/80" TargetMode="External"/><Relationship Id="rId2" Type="http://schemas.openxmlformats.org/officeDocument/2006/relationships/hyperlink" Target="https://el30.mooc.ca/post/68416"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asimovinstitute.org/neural-network-zoo/"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geeksforgeeks.org/graph-data-structure-and-algorithms/"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gql.today/" TargetMode="Externa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hyperlink" Target="https://neo4j.com/developer/graph-database/"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bearnetwork.ca/wp-content/uploads/2018/10/slides-leifeld-bear.pdf"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hyperlink" Target="https://gephi.org/"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vanityfair.com/news/2019/01/how-the-media-can-prevent-2020-from-becoming-2016"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draw.io/"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el30.mooc.ca/post/68554"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el30.mooc.ca/event/84"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hacks.mozilla.org/2018/07/introducing-the-d-web/"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oerworldmap.org/"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ipfs.io/ipfs/QmXoypizjW3WknFiJnKLwHCnL72vedxjQkDDP1mXWo6uco/wiki/Distributed_hash_table.html"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hyperlink" Target="https://ipfs.io/"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beakerbrowser.com/"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ijoer.org/a-look-at-the-future-of-open-educational-resources/"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discovery.ucl.ac.uk/1475754/4/Luckin_SoTL_Luckin_Final.pdf"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el30.mooc.ca/post/68516"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el30.mooc.ca/event/83"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blog.mahabali.me/writing/identity-as-evolving-dynamic-contextual-el30/" TargetMode="External"/><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open.edu/openlearn/people-politics-law/politics-policy-people/sociology/identity-question/content-section-1.1"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robertheaton.com/2017/11/24/identity-graphs-how-online-trackers-follow-you-across-devices/" TargetMode="External"/><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medium.com/uport/the-basics-of-decentralized-identity-d1ff01f15df1" TargetMode="External"/><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en.wikipedia.org/wiki/Public-key_cryptography"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3c-ccg.github.io/did-spec/"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keybase.io/downes"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jennymackness.wordpress.com/tag/digital-identity/" TargetMode="External"/><Relationship Id="rId7" Type="http://schemas.openxmlformats.org/officeDocument/2006/relationships/image" Target="../media/image49.png"/><Relationship Id="rId2" Type="http://schemas.openxmlformats.org/officeDocument/2006/relationships/hyperlink" Target="https://www.youtube.com/watch?v=QNKpK_InQHQ" TargetMode="Externa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hyperlink" Target="https://markcarrigan.net/2014/07/23/qualitative-self-tracking-and-the-qualified-self/" TargetMode="External"/><Relationship Id="rId4" Type="http://schemas.openxmlformats.org/officeDocument/2006/relationships/hyperlink" Target="https://mitpress.mit.edu/books/qualified-self"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el30.mooc.ca/post/68595"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el30.mooc.ca/event/85"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openbadges.org/" TargetMode="External"/><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hyperlink" Target="https://twitter.com/BryanMMathers"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upload.wikimedia.org/wikipedia/commons/c/ca/Ed_Tech_Hegarty_2015_article_attributes_of_open%20_pedagogy.pdf" TargetMode="External"/><Relationship Id="rId2" Type="http://schemas.openxmlformats.org/officeDocument/2006/relationships/hyperlink" Target="http://www.um.es/ead/red/39"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adlnet.gov/projects/cass"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mixedrealities.com/2018/10/25/an-experience-api-for-learning-everywhere-also-in-virtual-worlds/" TargetMode="External"/><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hyperlink" Target="https://xapi.com/overview/"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www.tagxapi.org/ieee-technical-report/"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piie.com/publications/policy-briefs/chinas-social-credit-system-mark-progress-or-threat-privacy"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www.openbadges.me/" TargetMode="External"/><Relationship Id="rId2" Type="http://schemas.openxmlformats.org/officeDocument/2006/relationships/hyperlink" Target="https://badgr.com/" TargetMode="External"/><Relationship Id="rId1" Type="http://schemas.openxmlformats.org/officeDocument/2006/relationships/slideLayout" Target="../slideLayouts/slideLayout7.xml"/><Relationship Id="rId4" Type="http://schemas.openxmlformats.org/officeDocument/2006/relationships/hyperlink" Target="https://openbadgefactory.com/"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el30.mooc.ca/post/68638"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www.youtube.com/watch?v=1Urc4EW9hiE"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lamport.azurewebsites.net/pubs/byz.pdf" TargetMode="External"/><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jennymackness.wordpress.com/2018/12/09/trust-truth-consensus-and-community-on-the-distributed-web/" TargetMode="External"/><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medium.com/s/story/lets-take-a-crack-at-understanding-distributed-consensus-dad23d0dc95"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hackernoon.com/consensuspedia-an-encyclopedia-of-29-consensus-algorithms-e9c4b4b7d08f"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www.youtube.com/watch?v=3xGLc-zz9cA" TargetMode="External"/><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hyperlink" Target="https://www.mckinsey.com/business-functions/operations/our-insights/blockchain-technology-for-supply-chainsa-must-or-a-maybe"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www.holoniq.com/news/education-blockchain-50-fuzzy-front-end/"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hyperlink" Target="https://el30.mooc.ca/post/68683"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el30.mooc.ca/event/8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945" y="7537"/>
            <a:ext cx="5301672" cy="6858000"/>
          </a:xfrm>
          <a:prstGeom prst="rect">
            <a:avLst/>
          </a:prstGeom>
        </p:spPr>
      </p:pic>
      <p:sp>
        <p:nvSpPr>
          <p:cNvPr id="5" name="Rectangle 4"/>
          <p:cNvSpPr/>
          <p:nvPr/>
        </p:nvSpPr>
        <p:spPr>
          <a:xfrm>
            <a:off x="3816493" y="1537401"/>
            <a:ext cx="3233057" cy="435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6" name="Rectangle 5">
            <a:extLst>
              <a:ext uri="{FF2B5EF4-FFF2-40B4-BE49-F238E27FC236}">
                <a16:creationId xmlns:a16="http://schemas.microsoft.com/office/drawing/2014/main" id="{02EAA763-5DD4-432E-8C21-448606E0294D}"/>
              </a:ext>
            </a:extLst>
          </p:cNvPr>
          <p:cNvSpPr/>
          <p:nvPr/>
        </p:nvSpPr>
        <p:spPr>
          <a:xfrm>
            <a:off x="1953491" y="1602509"/>
            <a:ext cx="2313709" cy="4355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1383" y="1293091"/>
            <a:ext cx="5743776" cy="2012919"/>
          </a:xfrm>
        </p:spPr>
        <p:txBody>
          <a:bodyPr>
            <a:normAutofit/>
          </a:bodyPr>
          <a:lstStyle/>
          <a:p>
            <a:pPr algn="l"/>
            <a:r>
              <a:rPr lang="en-CA" sz="3200" dirty="0">
                <a:solidFill>
                  <a:schemeClr val="accent1">
                    <a:lumMod val="75000"/>
                  </a:schemeClr>
                </a:solidFill>
                <a:latin typeface="Arial Rounded MT Bold" panose="020F0704030504030204" pitchFamily="34" charset="0"/>
              </a:rPr>
              <a:t>Distributed Learning Technologies </a:t>
            </a:r>
            <a:br>
              <a:rPr lang="en-CA" sz="3200" dirty="0">
                <a:solidFill>
                  <a:schemeClr val="accent1">
                    <a:lumMod val="75000"/>
                  </a:schemeClr>
                </a:solidFill>
                <a:latin typeface="Arial Rounded MT Bold" panose="020F0704030504030204" pitchFamily="34" charset="0"/>
              </a:rPr>
            </a:br>
            <a:r>
              <a:rPr lang="en-CA" sz="2800" dirty="0">
                <a:solidFill>
                  <a:schemeClr val="accent1">
                    <a:lumMod val="75000"/>
                  </a:schemeClr>
                </a:solidFill>
                <a:latin typeface="Arial Rounded MT Bold" panose="020F0704030504030204" pitchFamily="34" charset="0"/>
              </a:rPr>
              <a:t>and </a:t>
            </a:r>
            <a:br>
              <a:rPr lang="en-CA" sz="3200" dirty="0">
                <a:solidFill>
                  <a:schemeClr val="accent1">
                    <a:lumMod val="75000"/>
                  </a:schemeClr>
                </a:solidFill>
                <a:latin typeface="Arial Rounded MT Bold" panose="020F0704030504030204" pitchFamily="34" charset="0"/>
              </a:rPr>
            </a:br>
            <a:r>
              <a:rPr lang="en-CA" sz="3200" dirty="0">
                <a:solidFill>
                  <a:schemeClr val="accent1">
                    <a:lumMod val="75000"/>
                  </a:schemeClr>
                </a:solidFill>
                <a:latin typeface="Arial Rounded MT Bold" panose="020F0704030504030204" pitchFamily="34" charset="0"/>
              </a:rPr>
              <a:t>Next Generation E-Learning</a:t>
            </a:r>
          </a:p>
        </p:txBody>
      </p:sp>
      <p:sp>
        <p:nvSpPr>
          <p:cNvPr id="3" name="Subtitle 2"/>
          <p:cNvSpPr>
            <a:spLocks noGrp="1"/>
          </p:cNvSpPr>
          <p:nvPr>
            <p:ph type="subTitle" idx="1"/>
          </p:nvPr>
        </p:nvSpPr>
        <p:spPr>
          <a:xfrm>
            <a:off x="2281383" y="3983599"/>
            <a:ext cx="5656030" cy="1655762"/>
          </a:xfrm>
        </p:spPr>
        <p:txBody>
          <a:bodyPr>
            <a:normAutofit fontScale="92500" lnSpcReduction="10000"/>
          </a:bodyPr>
          <a:lstStyle/>
          <a:p>
            <a:pPr algn="l"/>
            <a:r>
              <a:rPr lang="en-CA" dirty="0">
                <a:solidFill>
                  <a:schemeClr val="accent1">
                    <a:lumMod val="75000"/>
                  </a:schemeClr>
                </a:solidFill>
                <a:latin typeface="Arial Rounded MT Bold" panose="020F0704030504030204" pitchFamily="34" charset="0"/>
              </a:rPr>
              <a:t>Stephen Downes</a:t>
            </a:r>
          </a:p>
          <a:p>
            <a:pPr algn="l"/>
            <a:r>
              <a:rPr lang="en-CA" dirty="0">
                <a:solidFill>
                  <a:schemeClr val="accent1">
                    <a:lumMod val="75000"/>
                  </a:schemeClr>
                </a:solidFill>
                <a:latin typeface="Arial Rounded MT Bold" panose="020F0704030504030204" pitchFamily="34" charset="0"/>
              </a:rPr>
              <a:t>National Research Council Canada</a:t>
            </a:r>
          </a:p>
          <a:p>
            <a:pPr algn="l"/>
            <a:endParaRPr lang="en-CA" dirty="0">
              <a:solidFill>
                <a:schemeClr val="accent1">
                  <a:lumMod val="75000"/>
                </a:schemeClr>
              </a:solidFill>
              <a:latin typeface="Arial Rounded MT Bold" panose="020F0704030504030204" pitchFamily="34" charset="0"/>
            </a:endParaRPr>
          </a:p>
          <a:p>
            <a:pPr algn="l"/>
            <a:r>
              <a:rPr lang="en-CA" dirty="0">
                <a:solidFill>
                  <a:schemeClr val="accent1">
                    <a:lumMod val="75000"/>
                  </a:schemeClr>
                </a:solidFill>
                <a:latin typeface="Arial Rounded MT Bold" panose="020F0704030504030204" pitchFamily="34" charset="0"/>
              </a:rPr>
              <a:t>October 23, 2019</a:t>
            </a:r>
          </a:p>
          <a:p>
            <a:endParaRPr lang="en-CA" dirty="0"/>
          </a:p>
        </p:txBody>
      </p:sp>
    </p:spTree>
    <p:extLst>
      <p:ext uri="{BB962C8B-B14F-4D97-AF65-F5344CB8AC3E}">
        <p14:creationId xmlns:p14="http://schemas.microsoft.com/office/powerpoint/2010/main" val="3298446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39788C1-C962-4208-8C72-1DFB46C7B88C}"/>
              </a:ext>
            </a:extLst>
          </p:cNvPr>
          <p:cNvPicPr>
            <a:picLocks noGrp="1" noChangeAspect="1"/>
          </p:cNvPicPr>
          <p:nvPr>
            <p:ph idx="1"/>
          </p:nvPr>
        </p:nvPicPr>
        <p:blipFill>
          <a:blip r:embed="rId2"/>
          <a:stretch>
            <a:fillRect/>
          </a:stretch>
        </p:blipFill>
        <p:spPr>
          <a:xfrm>
            <a:off x="627344" y="629871"/>
            <a:ext cx="7785015" cy="4973760"/>
          </a:xfrm>
          <a:prstGeom prst="rect">
            <a:avLst/>
          </a:prstGeom>
        </p:spPr>
      </p:pic>
      <p:sp>
        <p:nvSpPr>
          <p:cNvPr id="4" name="Slide Number Placeholder 3">
            <a:extLst>
              <a:ext uri="{FF2B5EF4-FFF2-40B4-BE49-F238E27FC236}">
                <a16:creationId xmlns:a16="http://schemas.microsoft.com/office/drawing/2014/main" id="{6E4F80E4-AC9E-4F14-9A14-9048324F7930}"/>
              </a:ext>
            </a:extLst>
          </p:cNvPr>
          <p:cNvSpPr>
            <a:spLocks noGrp="1"/>
          </p:cNvSpPr>
          <p:nvPr>
            <p:ph type="sldNum" sz="quarter" idx="12"/>
          </p:nvPr>
        </p:nvSpPr>
        <p:spPr/>
        <p:txBody>
          <a:bodyPr/>
          <a:lstStyle/>
          <a:p>
            <a:fld id="{3DEFAA7A-1F75-4566-B3ED-B7F20098E838}" type="slidenum">
              <a:rPr lang="en-CA" smtClean="0"/>
              <a:t>10</a:t>
            </a:fld>
            <a:endParaRPr lang="en-CA"/>
          </a:p>
        </p:txBody>
      </p:sp>
      <p:sp>
        <p:nvSpPr>
          <p:cNvPr id="6" name="Rectangle 5">
            <a:extLst>
              <a:ext uri="{FF2B5EF4-FFF2-40B4-BE49-F238E27FC236}">
                <a16:creationId xmlns:a16="http://schemas.microsoft.com/office/drawing/2014/main" id="{FA6C9B7E-1465-4723-88D2-8815B6D5A6AF}"/>
              </a:ext>
            </a:extLst>
          </p:cNvPr>
          <p:cNvSpPr/>
          <p:nvPr/>
        </p:nvSpPr>
        <p:spPr>
          <a:xfrm>
            <a:off x="675250" y="5518326"/>
            <a:ext cx="7737109" cy="923330"/>
          </a:xfrm>
          <a:prstGeom prst="rect">
            <a:avLst/>
          </a:prstGeom>
        </p:spPr>
        <p:txBody>
          <a:bodyPr wrap="square">
            <a:spAutoFit/>
          </a:bodyPr>
          <a:lstStyle/>
          <a:p>
            <a:pPr marL="128585" indent="-128585">
              <a:buFont typeface="Wingdings" panose="05000000000000000000" pitchFamily="2" charset="2"/>
              <a:buChar char="Ø"/>
            </a:pPr>
            <a:r>
              <a:rPr lang="en-CA" dirty="0"/>
              <a:t>Introduction to Linked Data. This slide show introduces linked data principles.  </a:t>
            </a:r>
            <a:r>
              <a:rPr lang="en-CA" dirty="0">
                <a:hlinkClick r:id="rId3"/>
              </a:rPr>
              <a:t>https://www.europeandataportal.eu/sites/default/files/d2.1.2_training_module_1.2_introduction_to_linked_data_en_edp.pdf</a:t>
            </a:r>
            <a:r>
              <a:rPr lang="en-CA" dirty="0"/>
              <a:t>    </a:t>
            </a:r>
          </a:p>
        </p:txBody>
      </p:sp>
    </p:spTree>
    <p:extLst>
      <p:ext uri="{BB962C8B-B14F-4D97-AF65-F5344CB8AC3E}">
        <p14:creationId xmlns:p14="http://schemas.microsoft.com/office/powerpoint/2010/main" val="21345855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A0023DE-FA0C-45FB-B876-1464AB0B9A51}"/>
              </a:ext>
            </a:extLst>
          </p:cNvPr>
          <p:cNvPicPr>
            <a:picLocks noGrp="1" noChangeAspect="1"/>
          </p:cNvPicPr>
          <p:nvPr>
            <p:ph idx="1"/>
          </p:nvPr>
        </p:nvPicPr>
        <p:blipFill>
          <a:blip r:embed="rId3"/>
          <a:stretch>
            <a:fillRect/>
          </a:stretch>
        </p:blipFill>
        <p:spPr>
          <a:xfrm>
            <a:off x="475673" y="417079"/>
            <a:ext cx="6736364" cy="5200136"/>
          </a:xfrm>
          <a:prstGeom prst="rect">
            <a:avLst/>
          </a:prstGeom>
        </p:spPr>
      </p:pic>
      <p:sp>
        <p:nvSpPr>
          <p:cNvPr id="4" name="Slide Number Placeholder 3">
            <a:extLst>
              <a:ext uri="{FF2B5EF4-FFF2-40B4-BE49-F238E27FC236}">
                <a16:creationId xmlns:a16="http://schemas.microsoft.com/office/drawing/2014/main" id="{0447E2CD-042D-4063-9791-D27139F66BD5}"/>
              </a:ext>
            </a:extLst>
          </p:cNvPr>
          <p:cNvSpPr>
            <a:spLocks noGrp="1"/>
          </p:cNvSpPr>
          <p:nvPr>
            <p:ph type="sldNum" sz="quarter" idx="12"/>
          </p:nvPr>
        </p:nvSpPr>
        <p:spPr/>
        <p:txBody>
          <a:bodyPr/>
          <a:lstStyle/>
          <a:p>
            <a:fld id="{3DEFAA7A-1F75-4566-B3ED-B7F20098E838}" type="slidenum">
              <a:rPr lang="en-CA" smtClean="0"/>
              <a:t>100</a:t>
            </a:fld>
            <a:endParaRPr lang="en-CA"/>
          </a:p>
        </p:txBody>
      </p:sp>
      <p:sp>
        <p:nvSpPr>
          <p:cNvPr id="5" name="Rectangle 4">
            <a:extLst>
              <a:ext uri="{FF2B5EF4-FFF2-40B4-BE49-F238E27FC236}">
                <a16:creationId xmlns:a16="http://schemas.microsoft.com/office/drawing/2014/main" id="{69DA1A60-DBBE-4F0D-8058-278224A8B510}"/>
              </a:ext>
            </a:extLst>
          </p:cNvPr>
          <p:cNvSpPr/>
          <p:nvPr/>
        </p:nvSpPr>
        <p:spPr>
          <a:xfrm>
            <a:off x="547503" y="5752404"/>
            <a:ext cx="8289636" cy="646331"/>
          </a:xfrm>
          <a:prstGeom prst="rect">
            <a:avLst/>
          </a:prstGeom>
        </p:spPr>
        <p:txBody>
          <a:bodyPr wrap="square">
            <a:spAutoFit/>
          </a:bodyPr>
          <a:lstStyle/>
          <a:p>
            <a:r>
              <a:rPr lang="en-CA" dirty="0"/>
              <a:t>How to Be an Artist. Jerry </a:t>
            </a:r>
            <a:r>
              <a:rPr lang="en-CA" dirty="0" err="1"/>
              <a:t>Saltz</a:t>
            </a:r>
            <a:r>
              <a:rPr lang="en-CA" dirty="0"/>
              <a:t>. Good advice that could be applied not only to art but to  anything. </a:t>
            </a:r>
            <a:r>
              <a:rPr lang="en-CA" dirty="0">
                <a:hlinkClick r:id="rId4"/>
              </a:rPr>
              <a:t>https://www.vulture.com/2018/11/jerry-saltz-how-to-be-an-artist.html</a:t>
            </a:r>
            <a:endParaRPr lang="en-CA" dirty="0"/>
          </a:p>
        </p:txBody>
      </p:sp>
    </p:spTree>
    <p:extLst>
      <p:ext uri="{BB962C8B-B14F-4D97-AF65-F5344CB8AC3E}">
        <p14:creationId xmlns:p14="http://schemas.microsoft.com/office/powerpoint/2010/main" val="26449680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D79A72-E3A6-4AEF-8E61-51D1EF47E23D}"/>
              </a:ext>
            </a:extLst>
          </p:cNvPr>
          <p:cNvSpPr>
            <a:spLocks noGrp="1"/>
          </p:cNvSpPr>
          <p:nvPr>
            <p:ph idx="1"/>
          </p:nvPr>
        </p:nvSpPr>
        <p:spPr>
          <a:xfrm>
            <a:off x="1510956" y="1893191"/>
            <a:ext cx="7004394" cy="4351338"/>
          </a:xfrm>
        </p:spPr>
        <p:txBody>
          <a:bodyPr>
            <a:normAutofit fontScale="77500" lnSpcReduction="20000"/>
          </a:bodyPr>
          <a:lstStyle/>
          <a:p>
            <a:pPr marL="0" lvl="0" indent="0" defTabSz="685800">
              <a:lnSpc>
                <a:spcPct val="100000"/>
              </a:lnSpc>
              <a:spcBef>
                <a:spcPts val="0"/>
              </a:spcBef>
              <a:buNone/>
              <a:defRPr/>
            </a:pPr>
            <a:r>
              <a:rPr lang="en-CA" sz="5400" dirty="0">
                <a:solidFill>
                  <a:prstClr val="black"/>
                </a:solidFill>
              </a:rPr>
              <a:t>Experience and Meaning</a:t>
            </a:r>
          </a:p>
          <a:p>
            <a:pPr marL="0" lvl="0" indent="0" defTabSz="685800">
              <a:lnSpc>
                <a:spcPct val="100000"/>
              </a:lnSpc>
              <a:spcBef>
                <a:spcPts val="0"/>
              </a:spcBef>
              <a:buNone/>
              <a:defRPr/>
            </a:pPr>
            <a:r>
              <a:rPr lang="en-CA" sz="4400" dirty="0">
                <a:solidFill>
                  <a:prstClr val="black"/>
                </a:solidFill>
              </a:rPr>
              <a:t>No experience is inherently meaningful. What a new experience means depends on previous experience. And experience is active. “Observation alone is not enough. We have to understand the significant of what we see, hear and touch. This is determined by us, as recognition. </a:t>
            </a:r>
            <a:endParaRPr lang="en-CA" sz="6600" dirty="0"/>
          </a:p>
          <a:p>
            <a:endParaRPr lang="en-US" dirty="0"/>
          </a:p>
        </p:txBody>
      </p:sp>
      <p:sp>
        <p:nvSpPr>
          <p:cNvPr id="4" name="Slide Number Placeholder 3">
            <a:extLst>
              <a:ext uri="{FF2B5EF4-FFF2-40B4-BE49-F238E27FC236}">
                <a16:creationId xmlns:a16="http://schemas.microsoft.com/office/drawing/2014/main" id="{88056EC2-EBA7-486F-B9B1-B11B458D6FE3}"/>
              </a:ext>
            </a:extLst>
          </p:cNvPr>
          <p:cNvSpPr>
            <a:spLocks noGrp="1"/>
          </p:cNvSpPr>
          <p:nvPr>
            <p:ph type="sldNum" sz="quarter" idx="12"/>
          </p:nvPr>
        </p:nvSpPr>
        <p:spPr/>
        <p:txBody>
          <a:bodyPr/>
          <a:lstStyle/>
          <a:p>
            <a:fld id="{3DEFAA7A-1F75-4566-B3ED-B7F20098E838}" type="slidenum">
              <a:rPr lang="en-CA" smtClean="0"/>
              <a:t>101</a:t>
            </a:fld>
            <a:endParaRPr lang="en-CA"/>
          </a:p>
        </p:txBody>
      </p:sp>
      <p:sp>
        <p:nvSpPr>
          <p:cNvPr id="6" name="Rectangle 5">
            <a:extLst>
              <a:ext uri="{FF2B5EF4-FFF2-40B4-BE49-F238E27FC236}">
                <a16:creationId xmlns:a16="http://schemas.microsoft.com/office/drawing/2014/main" id="{462D370B-3D60-4825-8167-5EB9A65BDCD9}"/>
              </a:ext>
            </a:extLst>
          </p:cNvPr>
          <p:cNvSpPr/>
          <p:nvPr/>
        </p:nvSpPr>
        <p:spPr>
          <a:xfrm>
            <a:off x="762074" y="1779041"/>
            <a:ext cx="537327" cy="707886"/>
          </a:xfrm>
          <a:prstGeom prst="rect">
            <a:avLst/>
          </a:prstGeom>
        </p:spPr>
        <p:txBody>
          <a:bodyPr wrap="none">
            <a:spAutoFit/>
          </a:bodyPr>
          <a:lstStyle/>
          <a:p>
            <a:r>
              <a:rPr lang="en-CA" sz="4000" dirty="0">
                <a:solidFill>
                  <a:prstClr val="black"/>
                </a:solidFill>
                <a:latin typeface="Symbol" panose="05050102010706020507" pitchFamily="18" charset="2"/>
              </a:rPr>
              <a:t>y</a:t>
            </a:r>
            <a:endParaRPr lang="en-CA" sz="3600" dirty="0"/>
          </a:p>
        </p:txBody>
      </p:sp>
    </p:spTree>
    <p:extLst>
      <p:ext uri="{BB962C8B-B14F-4D97-AF65-F5344CB8AC3E}">
        <p14:creationId xmlns:p14="http://schemas.microsoft.com/office/powerpoint/2010/main" val="13270066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5B96E2-E9E8-4110-9934-AC241A4DDC28}"/>
              </a:ext>
            </a:extLst>
          </p:cNvPr>
          <p:cNvSpPr>
            <a:spLocks noGrp="1"/>
          </p:cNvSpPr>
          <p:nvPr>
            <p:ph idx="1"/>
          </p:nvPr>
        </p:nvSpPr>
        <p:spPr>
          <a:xfrm>
            <a:off x="1747720" y="1825625"/>
            <a:ext cx="6767630" cy="4351338"/>
          </a:xfrm>
        </p:spPr>
        <p:txBody>
          <a:bodyPr>
            <a:normAutofit lnSpcReduction="10000"/>
          </a:bodyPr>
          <a:lstStyle/>
          <a:p>
            <a:pPr marL="0" lvl="0" indent="0" defTabSz="685800">
              <a:lnSpc>
                <a:spcPct val="100000"/>
              </a:lnSpc>
              <a:spcBef>
                <a:spcPts val="0"/>
              </a:spcBef>
              <a:buNone/>
              <a:defRPr/>
            </a:pPr>
            <a:r>
              <a:rPr lang="en-CA" sz="4000" dirty="0">
                <a:solidFill>
                  <a:prstClr val="black"/>
                </a:solidFill>
              </a:rPr>
              <a:t>Reflective Practice</a:t>
            </a:r>
            <a:endParaRPr lang="en-CA" sz="4400" dirty="0">
              <a:solidFill>
                <a:prstClr val="black"/>
              </a:solidFill>
            </a:endParaRPr>
          </a:p>
          <a:p>
            <a:pPr marL="0" lvl="0" indent="0" defTabSz="685800">
              <a:lnSpc>
                <a:spcPct val="100000"/>
              </a:lnSpc>
              <a:spcBef>
                <a:spcPts val="0"/>
              </a:spcBef>
              <a:buNone/>
              <a:defRPr/>
            </a:pPr>
            <a:r>
              <a:rPr lang="en-CA" sz="3000" dirty="0"/>
              <a:t>New technology is beginning to </a:t>
            </a:r>
            <a:r>
              <a:rPr lang="en-CA" sz="3000" i="1" dirty="0"/>
              <a:t>combine</a:t>
            </a:r>
            <a:r>
              <a:rPr lang="en-CA" sz="3000" dirty="0"/>
              <a:t> the ability of teachers and role models to model and demonstrate successful practice, and the ability of learners to practice and reflect on their learning in that environment. Live streaming events are transforming real-world events into hands-on learning experiences.</a:t>
            </a:r>
            <a:endParaRPr lang="en-CA" sz="3000" dirty="0">
              <a:solidFill>
                <a:prstClr val="black"/>
              </a:solidFill>
            </a:endParaRPr>
          </a:p>
          <a:p>
            <a:endParaRPr lang="en-US" dirty="0"/>
          </a:p>
        </p:txBody>
      </p:sp>
      <p:sp>
        <p:nvSpPr>
          <p:cNvPr id="4" name="Slide Number Placeholder 3">
            <a:extLst>
              <a:ext uri="{FF2B5EF4-FFF2-40B4-BE49-F238E27FC236}">
                <a16:creationId xmlns:a16="http://schemas.microsoft.com/office/drawing/2014/main" id="{0D4787B2-33D2-41F3-9BA0-A5D3F8E4AEC2}"/>
              </a:ext>
            </a:extLst>
          </p:cNvPr>
          <p:cNvSpPr>
            <a:spLocks noGrp="1"/>
          </p:cNvSpPr>
          <p:nvPr>
            <p:ph type="sldNum" sz="quarter" idx="12"/>
          </p:nvPr>
        </p:nvSpPr>
        <p:spPr/>
        <p:txBody>
          <a:bodyPr/>
          <a:lstStyle/>
          <a:p>
            <a:fld id="{3DEFAA7A-1F75-4566-B3ED-B7F20098E838}" type="slidenum">
              <a:rPr lang="en-CA" smtClean="0"/>
              <a:t>102</a:t>
            </a:fld>
            <a:endParaRPr lang="en-CA"/>
          </a:p>
        </p:txBody>
      </p:sp>
      <p:sp>
        <p:nvSpPr>
          <p:cNvPr id="5" name="Rectangle 4">
            <a:extLst>
              <a:ext uri="{FF2B5EF4-FFF2-40B4-BE49-F238E27FC236}">
                <a16:creationId xmlns:a16="http://schemas.microsoft.com/office/drawing/2014/main" id="{4F0C4A35-47C9-4349-B741-8537868D99F6}"/>
              </a:ext>
            </a:extLst>
          </p:cNvPr>
          <p:cNvSpPr/>
          <p:nvPr/>
        </p:nvSpPr>
        <p:spPr>
          <a:xfrm>
            <a:off x="628650" y="1918738"/>
            <a:ext cx="619080" cy="646331"/>
          </a:xfrm>
          <a:prstGeom prst="rect">
            <a:avLst/>
          </a:prstGeom>
        </p:spPr>
        <p:txBody>
          <a:bodyPr wrap="none">
            <a:spAutoFit/>
          </a:bodyPr>
          <a:lstStyle/>
          <a:p>
            <a:r>
              <a:rPr lang="en-CA" sz="3600" dirty="0">
                <a:solidFill>
                  <a:prstClr val="black"/>
                </a:solidFill>
                <a:latin typeface="Wingdings" panose="05000000000000000000" pitchFamily="2" charset="2"/>
              </a:rPr>
              <a:t>:</a:t>
            </a:r>
            <a:endParaRPr lang="en-CA" sz="3200" dirty="0"/>
          </a:p>
        </p:txBody>
      </p:sp>
    </p:spTree>
    <p:extLst>
      <p:ext uri="{BB962C8B-B14F-4D97-AF65-F5344CB8AC3E}">
        <p14:creationId xmlns:p14="http://schemas.microsoft.com/office/powerpoint/2010/main" val="19504569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277AA4-2D62-435D-A2F6-C69CC2992675}"/>
              </a:ext>
            </a:extLst>
          </p:cNvPr>
          <p:cNvSpPr>
            <a:spLocks noGrp="1"/>
          </p:cNvSpPr>
          <p:nvPr>
            <p:ph idx="1"/>
          </p:nvPr>
        </p:nvSpPr>
        <p:spPr>
          <a:xfrm>
            <a:off x="1531506" y="1825625"/>
            <a:ext cx="6983843" cy="4351338"/>
          </a:xfrm>
        </p:spPr>
        <p:txBody>
          <a:bodyPr>
            <a:normAutofit/>
          </a:bodyPr>
          <a:lstStyle/>
          <a:p>
            <a:pPr marL="0" lvl="0" indent="0" defTabSz="685800">
              <a:lnSpc>
                <a:spcPct val="100000"/>
              </a:lnSpc>
              <a:spcBef>
                <a:spcPts val="0"/>
              </a:spcBef>
              <a:buNone/>
              <a:defRPr/>
            </a:pPr>
            <a:r>
              <a:rPr lang="en-CA" sz="4400" dirty="0">
                <a:solidFill>
                  <a:prstClr val="black"/>
                </a:solidFill>
              </a:rPr>
              <a:t>Learning Together</a:t>
            </a:r>
          </a:p>
          <a:p>
            <a:pPr marL="0" indent="0">
              <a:buNone/>
            </a:pPr>
            <a:r>
              <a:rPr lang="en-US" dirty="0"/>
              <a:t>Just as multiple authors can edit Wikipedia articles or work on code in GitHub, participatory learning media enables learners to interact creatively without management or direction. The outcome is a consensus determined not by voting but by participation. </a:t>
            </a:r>
          </a:p>
        </p:txBody>
      </p:sp>
      <p:sp>
        <p:nvSpPr>
          <p:cNvPr id="4" name="Slide Number Placeholder 3">
            <a:extLst>
              <a:ext uri="{FF2B5EF4-FFF2-40B4-BE49-F238E27FC236}">
                <a16:creationId xmlns:a16="http://schemas.microsoft.com/office/drawing/2014/main" id="{15A7B806-5A63-41F3-9B86-EFE33F88B56A}"/>
              </a:ext>
            </a:extLst>
          </p:cNvPr>
          <p:cNvSpPr>
            <a:spLocks noGrp="1"/>
          </p:cNvSpPr>
          <p:nvPr>
            <p:ph type="sldNum" sz="quarter" idx="12"/>
          </p:nvPr>
        </p:nvSpPr>
        <p:spPr/>
        <p:txBody>
          <a:bodyPr/>
          <a:lstStyle/>
          <a:p>
            <a:fld id="{3DEFAA7A-1F75-4566-B3ED-B7F20098E838}" type="slidenum">
              <a:rPr lang="en-CA" smtClean="0"/>
              <a:t>103</a:t>
            </a:fld>
            <a:endParaRPr lang="en-CA"/>
          </a:p>
        </p:txBody>
      </p:sp>
      <p:sp>
        <p:nvSpPr>
          <p:cNvPr id="5" name="Rectangle 4">
            <a:extLst>
              <a:ext uri="{FF2B5EF4-FFF2-40B4-BE49-F238E27FC236}">
                <a16:creationId xmlns:a16="http://schemas.microsoft.com/office/drawing/2014/main" id="{6E2D1D3F-9587-4EDB-A663-197DD95871A9}"/>
              </a:ext>
            </a:extLst>
          </p:cNvPr>
          <p:cNvSpPr/>
          <p:nvPr/>
        </p:nvSpPr>
        <p:spPr>
          <a:xfrm>
            <a:off x="707669" y="1898820"/>
            <a:ext cx="596638" cy="646331"/>
          </a:xfrm>
          <a:prstGeom prst="rect">
            <a:avLst/>
          </a:prstGeom>
        </p:spPr>
        <p:txBody>
          <a:bodyPr wrap="none">
            <a:spAutoFit/>
          </a:bodyPr>
          <a:lstStyle/>
          <a:p>
            <a:r>
              <a:rPr lang="en-CA" sz="3600" dirty="0">
                <a:solidFill>
                  <a:prstClr val="black"/>
                </a:solidFill>
                <a:latin typeface="Wingdings" panose="05000000000000000000" pitchFamily="2" charset="2"/>
              </a:rPr>
              <a:t>%</a:t>
            </a:r>
            <a:endParaRPr lang="en-CA" sz="3200" dirty="0"/>
          </a:p>
        </p:txBody>
      </p:sp>
    </p:spTree>
    <p:extLst>
      <p:ext uri="{BB962C8B-B14F-4D97-AF65-F5344CB8AC3E}">
        <p14:creationId xmlns:p14="http://schemas.microsoft.com/office/powerpoint/2010/main" val="28961249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CBF70E-A4D4-4130-89F4-E1C09EAC02AC}"/>
              </a:ext>
            </a:extLst>
          </p:cNvPr>
          <p:cNvSpPr>
            <a:spLocks noGrp="1"/>
          </p:cNvSpPr>
          <p:nvPr>
            <p:ph idx="1"/>
          </p:nvPr>
        </p:nvSpPr>
        <p:spPr>
          <a:xfrm>
            <a:off x="1513490" y="1825625"/>
            <a:ext cx="7001860" cy="4351338"/>
          </a:xfrm>
        </p:spPr>
        <p:txBody>
          <a:bodyPr>
            <a:normAutofit fontScale="47500" lnSpcReduction="20000"/>
          </a:bodyPr>
          <a:lstStyle/>
          <a:p>
            <a:pPr marL="0" lvl="0" indent="0" defTabSz="685800">
              <a:lnSpc>
                <a:spcPct val="100000"/>
              </a:lnSpc>
              <a:spcBef>
                <a:spcPts val="0"/>
              </a:spcBef>
              <a:buNone/>
              <a:defRPr/>
            </a:pPr>
            <a:r>
              <a:rPr lang="en-CA" sz="9600" dirty="0">
                <a:solidFill>
                  <a:prstClr val="black"/>
                </a:solidFill>
              </a:rPr>
              <a:t>Working Openly</a:t>
            </a:r>
          </a:p>
          <a:p>
            <a:pPr marL="0" lvl="0" indent="0" defTabSz="685800">
              <a:lnSpc>
                <a:spcPct val="100000"/>
              </a:lnSpc>
              <a:spcBef>
                <a:spcPts val="0"/>
              </a:spcBef>
              <a:buNone/>
              <a:defRPr/>
            </a:pPr>
            <a:r>
              <a:rPr lang="en-CA" sz="6600" dirty="0"/>
              <a:t>The </a:t>
            </a:r>
            <a:r>
              <a:rPr lang="en-CA" sz="6600" i="1" dirty="0"/>
              <a:t>creation</a:t>
            </a:r>
            <a:r>
              <a:rPr lang="en-CA" sz="6600" dirty="0"/>
              <a:t> of the content becomes a part of the content itself. We see this with the recent self-shredding art by Banksy or the inside look at how the single-scene time-lapse sequence was filmed. Some artists have made working openly a part of the act – Deadmau5, for example, showing how electronic music is produced.</a:t>
            </a:r>
            <a:endParaRPr lang="en-CA" sz="6600" dirty="0">
              <a:solidFill>
                <a:prstClr val="black"/>
              </a:solidFill>
            </a:endParaRPr>
          </a:p>
          <a:p>
            <a:endParaRPr lang="en-US" dirty="0"/>
          </a:p>
        </p:txBody>
      </p:sp>
      <p:sp>
        <p:nvSpPr>
          <p:cNvPr id="4" name="Slide Number Placeholder 3">
            <a:extLst>
              <a:ext uri="{FF2B5EF4-FFF2-40B4-BE49-F238E27FC236}">
                <a16:creationId xmlns:a16="http://schemas.microsoft.com/office/drawing/2014/main" id="{5ACE62AC-988C-42FF-9223-C3430B6A5605}"/>
              </a:ext>
            </a:extLst>
          </p:cNvPr>
          <p:cNvSpPr>
            <a:spLocks noGrp="1"/>
          </p:cNvSpPr>
          <p:nvPr>
            <p:ph type="sldNum" sz="quarter" idx="12"/>
          </p:nvPr>
        </p:nvSpPr>
        <p:spPr/>
        <p:txBody>
          <a:bodyPr/>
          <a:lstStyle/>
          <a:p>
            <a:fld id="{3DEFAA7A-1F75-4566-B3ED-B7F20098E838}" type="slidenum">
              <a:rPr lang="en-CA" smtClean="0"/>
              <a:t>104</a:t>
            </a:fld>
            <a:endParaRPr lang="en-CA"/>
          </a:p>
        </p:txBody>
      </p:sp>
      <p:sp>
        <p:nvSpPr>
          <p:cNvPr id="5" name="Rectangle 4">
            <a:extLst>
              <a:ext uri="{FF2B5EF4-FFF2-40B4-BE49-F238E27FC236}">
                <a16:creationId xmlns:a16="http://schemas.microsoft.com/office/drawing/2014/main" id="{E307539E-0AAB-4334-A5F2-5C511ADE04B6}"/>
              </a:ext>
            </a:extLst>
          </p:cNvPr>
          <p:cNvSpPr/>
          <p:nvPr/>
        </p:nvSpPr>
        <p:spPr>
          <a:xfrm>
            <a:off x="628650" y="1825625"/>
            <a:ext cx="449162" cy="584775"/>
          </a:xfrm>
          <a:prstGeom prst="rect">
            <a:avLst/>
          </a:prstGeom>
        </p:spPr>
        <p:txBody>
          <a:bodyPr wrap="none">
            <a:spAutoFit/>
          </a:bodyPr>
          <a:lstStyle/>
          <a:p>
            <a:r>
              <a:rPr lang="en-CA" sz="3200" dirty="0">
                <a:solidFill>
                  <a:prstClr val="black"/>
                </a:solidFill>
                <a:latin typeface="Symbol" panose="05050102010706020507" pitchFamily="18" charset="2"/>
              </a:rPr>
              <a:t>X</a:t>
            </a:r>
            <a:endParaRPr lang="en-CA" sz="1350" dirty="0"/>
          </a:p>
        </p:txBody>
      </p:sp>
    </p:spTree>
    <p:extLst>
      <p:ext uri="{BB962C8B-B14F-4D97-AF65-F5344CB8AC3E}">
        <p14:creationId xmlns:p14="http://schemas.microsoft.com/office/powerpoint/2010/main" val="24231218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6C18DB9-ECCA-43A8-BB82-21FE227B7962}"/>
              </a:ext>
            </a:extLst>
          </p:cNvPr>
          <p:cNvPicPr>
            <a:picLocks noGrp="1" noChangeAspect="1"/>
          </p:cNvPicPr>
          <p:nvPr>
            <p:ph idx="1"/>
          </p:nvPr>
        </p:nvPicPr>
        <p:blipFill>
          <a:blip r:embed="rId2"/>
          <a:stretch>
            <a:fillRect/>
          </a:stretch>
        </p:blipFill>
        <p:spPr>
          <a:xfrm>
            <a:off x="641836" y="227734"/>
            <a:ext cx="6516346" cy="4999696"/>
          </a:xfrm>
          <a:prstGeom prst="rect">
            <a:avLst/>
          </a:prstGeom>
        </p:spPr>
      </p:pic>
      <p:sp>
        <p:nvSpPr>
          <p:cNvPr id="4" name="Slide Number Placeholder 3">
            <a:extLst>
              <a:ext uri="{FF2B5EF4-FFF2-40B4-BE49-F238E27FC236}">
                <a16:creationId xmlns:a16="http://schemas.microsoft.com/office/drawing/2014/main" id="{059453D9-A39A-41F6-8C8B-46543BB1D025}"/>
              </a:ext>
            </a:extLst>
          </p:cNvPr>
          <p:cNvSpPr>
            <a:spLocks noGrp="1"/>
          </p:cNvSpPr>
          <p:nvPr>
            <p:ph type="sldNum" sz="quarter" idx="12"/>
          </p:nvPr>
        </p:nvSpPr>
        <p:spPr/>
        <p:txBody>
          <a:bodyPr/>
          <a:lstStyle/>
          <a:p>
            <a:fld id="{3DEFAA7A-1F75-4566-B3ED-B7F20098E838}" type="slidenum">
              <a:rPr lang="en-CA" smtClean="0"/>
              <a:t>105</a:t>
            </a:fld>
            <a:endParaRPr lang="en-CA"/>
          </a:p>
        </p:txBody>
      </p:sp>
      <p:sp>
        <p:nvSpPr>
          <p:cNvPr id="5" name="Rectangle 4">
            <a:extLst>
              <a:ext uri="{FF2B5EF4-FFF2-40B4-BE49-F238E27FC236}">
                <a16:creationId xmlns:a16="http://schemas.microsoft.com/office/drawing/2014/main" id="{913A63CE-6A46-41C8-8800-FFD617CFEB04}"/>
              </a:ext>
            </a:extLst>
          </p:cNvPr>
          <p:cNvSpPr/>
          <p:nvPr/>
        </p:nvSpPr>
        <p:spPr>
          <a:xfrm>
            <a:off x="521854" y="5535182"/>
            <a:ext cx="8455891" cy="923330"/>
          </a:xfrm>
          <a:prstGeom prst="rect">
            <a:avLst/>
          </a:prstGeom>
        </p:spPr>
        <p:txBody>
          <a:bodyPr wrap="square">
            <a:spAutoFit/>
          </a:bodyPr>
          <a:lstStyle/>
          <a:p>
            <a:r>
              <a:rPr lang="en-CA" dirty="0"/>
              <a:t>Openness to Experience and Creative Achievement. Scott Barry Kaufman, Scientific American. </a:t>
            </a:r>
            <a:r>
              <a:rPr lang="en-CA" dirty="0">
                <a:hlinkClick r:id="rId3"/>
              </a:rPr>
              <a:t>https://blogs.scientificamerican.com/beautiful-minds/openness-to-experience-and-creative-achievement/</a:t>
            </a:r>
            <a:r>
              <a:rPr lang="en-CA" dirty="0"/>
              <a:t>    </a:t>
            </a:r>
          </a:p>
        </p:txBody>
      </p:sp>
      <p:pic>
        <p:nvPicPr>
          <p:cNvPr id="8" name="Picture 7" descr="A picture containing colorful, street, bright, yellow&#10;&#10;Description automatically generated">
            <a:extLst>
              <a:ext uri="{FF2B5EF4-FFF2-40B4-BE49-F238E27FC236}">
                <a16:creationId xmlns:a16="http://schemas.microsoft.com/office/drawing/2014/main" id="{F466B319-F102-4FC0-A95F-C6C69F7FDD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967" y="3379580"/>
            <a:ext cx="2466975" cy="1847850"/>
          </a:xfrm>
          <a:prstGeom prst="rect">
            <a:avLst/>
          </a:prstGeom>
        </p:spPr>
      </p:pic>
    </p:spTree>
    <p:extLst>
      <p:ext uri="{BB962C8B-B14F-4D97-AF65-F5344CB8AC3E}">
        <p14:creationId xmlns:p14="http://schemas.microsoft.com/office/powerpoint/2010/main" val="34120419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BE7906-6200-4DD3-9075-6A198576ED5E}"/>
              </a:ext>
            </a:extLst>
          </p:cNvPr>
          <p:cNvSpPr>
            <a:spLocks noGrp="1"/>
          </p:cNvSpPr>
          <p:nvPr>
            <p:ph type="sldNum" sz="quarter" idx="12"/>
          </p:nvPr>
        </p:nvSpPr>
        <p:spPr/>
        <p:txBody>
          <a:bodyPr/>
          <a:lstStyle/>
          <a:p>
            <a:fld id="{3DEFAA7A-1F75-4566-B3ED-B7F20098E838}" type="slidenum">
              <a:rPr lang="en-CA" smtClean="0"/>
              <a:t>106</a:t>
            </a:fld>
            <a:endParaRPr lang="en-CA"/>
          </a:p>
        </p:txBody>
      </p:sp>
      <p:sp>
        <p:nvSpPr>
          <p:cNvPr id="5" name="Rectangle 4">
            <a:extLst>
              <a:ext uri="{FF2B5EF4-FFF2-40B4-BE49-F238E27FC236}">
                <a16:creationId xmlns:a16="http://schemas.microsoft.com/office/drawing/2014/main" id="{8281B066-FD9F-441A-8827-2694B8612DAF}"/>
              </a:ext>
            </a:extLst>
          </p:cNvPr>
          <p:cNvSpPr/>
          <p:nvPr/>
        </p:nvSpPr>
        <p:spPr>
          <a:xfrm>
            <a:off x="522148" y="5892582"/>
            <a:ext cx="6557818" cy="646331"/>
          </a:xfrm>
          <a:prstGeom prst="rect">
            <a:avLst/>
          </a:prstGeom>
        </p:spPr>
        <p:txBody>
          <a:bodyPr wrap="square">
            <a:spAutoFit/>
          </a:bodyPr>
          <a:lstStyle/>
          <a:p>
            <a:r>
              <a:rPr lang="en-CA" dirty="0"/>
              <a:t>Twitch.  A global community of millions who come together each day to create their own entertainment. </a:t>
            </a:r>
            <a:r>
              <a:rPr lang="en-CA" dirty="0">
                <a:hlinkClick r:id="rId2"/>
              </a:rPr>
              <a:t>https://www.twitch.tv/</a:t>
            </a:r>
            <a:r>
              <a:rPr lang="en-CA" dirty="0"/>
              <a:t>    </a:t>
            </a:r>
          </a:p>
        </p:txBody>
      </p:sp>
      <p:pic>
        <p:nvPicPr>
          <p:cNvPr id="10" name="Content Placeholder 9">
            <a:extLst>
              <a:ext uri="{FF2B5EF4-FFF2-40B4-BE49-F238E27FC236}">
                <a16:creationId xmlns:a16="http://schemas.microsoft.com/office/drawing/2014/main" id="{6D37EFB5-0B95-4271-90F3-91626B7168DF}"/>
              </a:ext>
            </a:extLst>
          </p:cNvPr>
          <p:cNvPicPr>
            <a:picLocks noGrp="1" noChangeAspect="1"/>
          </p:cNvPicPr>
          <p:nvPr>
            <p:ph idx="1"/>
          </p:nvPr>
        </p:nvPicPr>
        <p:blipFill>
          <a:blip r:embed="rId3"/>
          <a:stretch>
            <a:fillRect/>
          </a:stretch>
        </p:blipFill>
        <p:spPr>
          <a:xfrm>
            <a:off x="648074" y="395408"/>
            <a:ext cx="8324992" cy="5366191"/>
          </a:xfrm>
          <a:prstGeom prst="rect">
            <a:avLst/>
          </a:prstGeom>
        </p:spPr>
      </p:pic>
    </p:spTree>
    <p:extLst>
      <p:ext uri="{BB962C8B-B14F-4D97-AF65-F5344CB8AC3E}">
        <p14:creationId xmlns:p14="http://schemas.microsoft.com/office/powerpoint/2010/main" val="36614445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99BC243-5F3A-4008-9A43-D21191822EFD}"/>
              </a:ext>
            </a:extLst>
          </p:cNvPr>
          <p:cNvPicPr>
            <a:picLocks noGrp="1" noChangeAspect="1"/>
          </p:cNvPicPr>
          <p:nvPr>
            <p:ph idx="1"/>
          </p:nvPr>
        </p:nvPicPr>
        <p:blipFill>
          <a:blip r:embed="rId2"/>
          <a:stretch>
            <a:fillRect/>
          </a:stretch>
        </p:blipFill>
        <p:spPr>
          <a:xfrm>
            <a:off x="468904" y="297006"/>
            <a:ext cx="8330963" cy="5351029"/>
          </a:xfrm>
          <a:prstGeom prst="rect">
            <a:avLst/>
          </a:prstGeom>
        </p:spPr>
      </p:pic>
      <p:sp>
        <p:nvSpPr>
          <p:cNvPr id="4" name="Slide Number Placeholder 3">
            <a:extLst>
              <a:ext uri="{FF2B5EF4-FFF2-40B4-BE49-F238E27FC236}">
                <a16:creationId xmlns:a16="http://schemas.microsoft.com/office/drawing/2014/main" id="{9E8F9899-9277-4714-A12B-1C1FFE2272BD}"/>
              </a:ext>
            </a:extLst>
          </p:cNvPr>
          <p:cNvSpPr>
            <a:spLocks noGrp="1"/>
          </p:cNvSpPr>
          <p:nvPr>
            <p:ph type="sldNum" sz="quarter" idx="12"/>
          </p:nvPr>
        </p:nvSpPr>
        <p:spPr/>
        <p:txBody>
          <a:bodyPr/>
          <a:lstStyle/>
          <a:p>
            <a:fld id="{3DEFAA7A-1F75-4566-B3ED-B7F20098E838}" type="slidenum">
              <a:rPr lang="en-CA" smtClean="0"/>
              <a:t>107</a:t>
            </a:fld>
            <a:endParaRPr lang="en-CA"/>
          </a:p>
        </p:txBody>
      </p:sp>
      <p:sp>
        <p:nvSpPr>
          <p:cNvPr id="6" name="Rectangle 5">
            <a:extLst>
              <a:ext uri="{FF2B5EF4-FFF2-40B4-BE49-F238E27FC236}">
                <a16:creationId xmlns:a16="http://schemas.microsoft.com/office/drawing/2014/main" id="{3A84036D-8547-40A2-88C2-FC69E93F9508}"/>
              </a:ext>
            </a:extLst>
          </p:cNvPr>
          <p:cNvSpPr/>
          <p:nvPr/>
        </p:nvSpPr>
        <p:spPr>
          <a:xfrm>
            <a:off x="351530" y="5738152"/>
            <a:ext cx="8163820" cy="646331"/>
          </a:xfrm>
          <a:prstGeom prst="rect">
            <a:avLst/>
          </a:prstGeom>
        </p:spPr>
        <p:txBody>
          <a:bodyPr wrap="square">
            <a:spAutoFit/>
          </a:bodyPr>
          <a:lstStyle/>
          <a:p>
            <a:r>
              <a:rPr lang="en-US" dirty="0" err="1"/>
              <a:t>CodePen</a:t>
            </a:r>
            <a:r>
              <a:rPr lang="en-US" dirty="0"/>
              <a:t>. Interactive live generation of web pages and scripts. This example at </a:t>
            </a:r>
            <a:r>
              <a:rPr lang="en-US" dirty="0">
                <a:hlinkClick r:id="rId3"/>
              </a:rPr>
              <a:t>https://codepen.io/meowwwls/pen/qBBWYJJ</a:t>
            </a:r>
            <a:endParaRPr lang="en-US" dirty="0"/>
          </a:p>
        </p:txBody>
      </p:sp>
    </p:spTree>
    <p:extLst>
      <p:ext uri="{BB962C8B-B14F-4D97-AF65-F5344CB8AC3E}">
        <p14:creationId xmlns:p14="http://schemas.microsoft.com/office/powerpoint/2010/main" val="18508519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74389B4-6CAA-472F-9B65-6105C79C8D66}"/>
              </a:ext>
            </a:extLst>
          </p:cNvPr>
          <p:cNvPicPr>
            <a:picLocks noGrp="1" noChangeAspect="1"/>
          </p:cNvPicPr>
          <p:nvPr>
            <p:ph idx="1"/>
          </p:nvPr>
        </p:nvPicPr>
        <p:blipFill>
          <a:blip r:embed="rId2"/>
          <a:stretch>
            <a:fillRect/>
          </a:stretch>
        </p:blipFill>
        <p:spPr>
          <a:xfrm>
            <a:off x="400051" y="642205"/>
            <a:ext cx="8226851" cy="4691796"/>
          </a:xfrm>
          <a:prstGeom prst="rect">
            <a:avLst/>
          </a:prstGeom>
        </p:spPr>
      </p:pic>
      <p:sp>
        <p:nvSpPr>
          <p:cNvPr id="4" name="Slide Number Placeholder 3">
            <a:extLst>
              <a:ext uri="{FF2B5EF4-FFF2-40B4-BE49-F238E27FC236}">
                <a16:creationId xmlns:a16="http://schemas.microsoft.com/office/drawing/2014/main" id="{BACB653C-DB70-4295-A2C9-B1C433DE983B}"/>
              </a:ext>
            </a:extLst>
          </p:cNvPr>
          <p:cNvSpPr>
            <a:spLocks noGrp="1"/>
          </p:cNvSpPr>
          <p:nvPr>
            <p:ph type="sldNum" sz="quarter" idx="12"/>
          </p:nvPr>
        </p:nvSpPr>
        <p:spPr/>
        <p:txBody>
          <a:bodyPr/>
          <a:lstStyle/>
          <a:p>
            <a:fld id="{3DEFAA7A-1F75-4566-B3ED-B7F20098E838}" type="slidenum">
              <a:rPr lang="en-CA" smtClean="0"/>
              <a:t>108</a:t>
            </a:fld>
            <a:endParaRPr lang="en-CA"/>
          </a:p>
        </p:txBody>
      </p:sp>
      <p:sp>
        <p:nvSpPr>
          <p:cNvPr id="7" name="Rectangle 6">
            <a:extLst>
              <a:ext uri="{FF2B5EF4-FFF2-40B4-BE49-F238E27FC236}">
                <a16:creationId xmlns:a16="http://schemas.microsoft.com/office/drawing/2014/main" id="{7D819BF4-5F8F-4BAA-9F87-17AC0CE4E98E}"/>
              </a:ext>
            </a:extLst>
          </p:cNvPr>
          <p:cNvSpPr/>
          <p:nvPr/>
        </p:nvSpPr>
        <p:spPr>
          <a:xfrm>
            <a:off x="400051" y="5710020"/>
            <a:ext cx="4572000" cy="646331"/>
          </a:xfrm>
          <a:prstGeom prst="rect">
            <a:avLst/>
          </a:prstGeom>
        </p:spPr>
        <p:txBody>
          <a:bodyPr>
            <a:spAutoFit/>
          </a:bodyPr>
          <a:lstStyle/>
          <a:p>
            <a:r>
              <a:rPr lang="en-CA" dirty="0" err="1"/>
              <a:t>Jupyter</a:t>
            </a:r>
            <a:r>
              <a:rPr lang="en-CA" dirty="0"/>
              <a:t> Notebooks. </a:t>
            </a:r>
            <a:r>
              <a:rPr lang="en-CA" dirty="0">
                <a:hlinkClick r:id="rId3"/>
              </a:rPr>
              <a:t>https://jupyter.org/</a:t>
            </a:r>
            <a:r>
              <a:rPr lang="en-CA" dirty="0"/>
              <a:t>    </a:t>
            </a:r>
          </a:p>
          <a:p>
            <a:r>
              <a:rPr lang="en-CA" dirty="0"/>
              <a:t>Binder. </a:t>
            </a:r>
            <a:r>
              <a:rPr lang="en-CA" dirty="0">
                <a:hlinkClick r:id="rId4"/>
              </a:rPr>
              <a:t>https://mybinder.org/</a:t>
            </a:r>
            <a:r>
              <a:rPr lang="en-CA" dirty="0"/>
              <a:t>    </a:t>
            </a:r>
          </a:p>
        </p:txBody>
      </p:sp>
    </p:spTree>
    <p:extLst>
      <p:ext uri="{BB962C8B-B14F-4D97-AF65-F5344CB8AC3E}">
        <p14:creationId xmlns:p14="http://schemas.microsoft.com/office/powerpoint/2010/main" val="6491569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CA456-2DA7-47A1-9124-57D786CB221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535573-66D5-456A-8263-B890686AC343}"/>
              </a:ext>
            </a:extLst>
          </p:cNvPr>
          <p:cNvSpPr>
            <a:spLocks noGrp="1"/>
          </p:cNvSpPr>
          <p:nvPr>
            <p:ph idx="1"/>
          </p:nvPr>
        </p:nvSpPr>
        <p:spPr>
          <a:xfrm>
            <a:off x="628649" y="4585512"/>
            <a:ext cx="8357695" cy="2135963"/>
          </a:xfrm>
        </p:spPr>
        <p:txBody>
          <a:bodyPr>
            <a:normAutofit fontScale="85000" lnSpcReduction="10000"/>
          </a:bodyPr>
          <a:lstStyle/>
          <a:p>
            <a:r>
              <a:rPr lang="en-CA" dirty="0"/>
              <a:t>A Gallery of interesting </a:t>
            </a:r>
            <a:r>
              <a:rPr lang="en-CA" dirty="0" err="1"/>
              <a:t>Jupyter</a:t>
            </a:r>
            <a:r>
              <a:rPr lang="en-CA" dirty="0"/>
              <a:t> Notebooks:   </a:t>
            </a:r>
            <a:r>
              <a:rPr lang="en-CA" dirty="0">
                <a:hlinkClick r:id="rId2"/>
              </a:rPr>
              <a:t>https://github.com/jupyter/jupyter/wiki/A-gallery-of-interesting-Jupyter-Notebooks</a:t>
            </a:r>
            <a:r>
              <a:rPr lang="en-CA" dirty="0"/>
              <a:t>    </a:t>
            </a:r>
          </a:p>
          <a:p>
            <a:r>
              <a:rPr lang="en-CA" dirty="0"/>
              <a:t>Binder - </a:t>
            </a:r>
            <a:r>
              <a:rPr lang="en-CA" dirty="0">
                <a:hlinkClick r:id="rId3"/>
              </a:rPr>
              <a:t>https://mybinder.org</a:t>
            </a:r>
            <a:r>
              <a:rPr lang="en-CA" dirty="0"/>
              <a:t>  - runs </a:t>
            </a:r>
            <a:r>
              <a:rPr lang="en-CA" dirty="0" err="1"/>
              <a:t>Jupyter</a:t>
            </a:r>
            <a:r>
              <a:rPr lang="en-CA" dirty="0"/>
              <a:t> Notebooks in a  web browser, </a:t>
            </a:r>
            <a:r>
              <a:rPr lang="en-CA" dirty="0" err="1"/>
              <a:t>eg.</a:t>
            </a:r>
            <a:r>
              <a:rPr lang="en-CA" dirty="0"/>
              <a:t> </a:t>
            </a:r>
            <a:r>
              <a:rPr lang="en-CA" dirty="0" err="1"/>
              <a:t>Jupyter</a:t>
            </a:r>
            <a:r>
              <a:rPr lang="en-CA" dirty="0"/>
              <a:t> for kids -  </a:t>
            </a:r>
            <a:r>
              <a:rPr lang="en-CA" dirty="0">
                <a:hlinkClick r:id="rId4"/>
              </a:rPr>
              <a:t>https://mybinder.org/v2/gh/mikkokotila/jupyter4kids/master</a:t>
            </a:r>
            <a:r>
              <a:rPr lang="en-CA" dirty="0"/>
              <a:t> </a:t>
            </a:r>
          </a:p>
        </p:txBody>
      </p:sp>
      <p:sp>
        <p:nvSpPr>
          <p:cNvPr id="4" name="Slide Number Placeholder 3">
            <a:extLst>
              <a:ext uri="{FF2B5EF4-FFF2-40B4-BE49-F238E27FC236}">
                <a16:creationId xmlns:a16="http://schemas.microsoft.com/office/drawing/2014/main" id="{008BFC7C-2850-4D85-B7CD-00AFC98005A1}"/>
              </a:ext>
            </a:extLst>
          </p:cNvPr>
          <p:cNvSpPr>
            <a:spLocks noGrp="1"/>
          </p:cNvSpPr>
          <p:nvPr>
            <p:ph type="sldNum" sz="quarter" idx="12"/>
          </p:nvPr>
        </p:nvSpPr>
        <p:spPr/>
        <p:txBody>
          <a:bodyPr/>
          <a:lstStyle/>
          <a:p>
            <a:fld id="{3DEFAA7A-1F75-4566-B3ED-B7F20098E838}" type="slidenum">
              <a:rPr lang="en-CA" smtClean="0"/>
              <a:t>109</a:t>
            </a:fld>
            <a:endParaRPr lang="en-CA"/>
          </a:p>
        </p:txBody>
      </p:sp>
      <p:pic>
        <p:nvPicPr>
          <p:cNvPr id="5" name="Picture 4">
            <a:extLst>
              <a:ext uri="{FF2B5EF4-FFF2-40B4-BE49-F238E27FC236}">
                <a16:creationId xmlns:a16="http://schemas.microsoft.com/office/drawing/2014/main" id="{5EA0186D-1929-4831-8CC9-9D7316A4392A}"/>
              </a:ext>
            </a:extLst>
          </p:cNvPr>
          <p:cNvPicPr>
            <a:picLocks noChangeAspect="1"/>
          </p:cNvPicPr>
          <p:nvPr/>
        </p:nvPicPr>
        <p:blipFill>
          <a:blip r:embed="rId5"/>
          <a:stretch>
            <a:fillRect/>
          </a:stretch>
        </p:blipFill>
        <p:spPr>
          <a:xfrm>
            <a:off x="729511" y="285897"/>
            <a:ext cx="5558677" cy="3859003"/>
          </a:xfrm>
          <a:prstGeom prst="rect">
            <a:avLst/>
          </a:prstGeom>
        </p:spPr>
      </p:pic>
      <p:sp>
        <p:nvSpPr>
          <p:cNvPr id="6" name="Rectangle 5">
            <a:extLst>
              <a:ext uri="{FF2B5EF4-FFF2-40B4-BE49-F238E27FC236}">
                <a16:creationId xmlns:a16="http://schemas.microsoft.com/office/drawing/2014/main" id="{58F99FBD-585B-4F70-95C0-165E8DBAC77A}"/>
              </a:ext>
            </a:extLst>
          </p:cNvPr>
          <p:cNvSpPr/>
          <p:nvPr/>
        </p:nvSpPr>
        <p:spPr>
          <a:xfrm>
            <a:off x="6666562" y="592183"/>
            <a:ext cx="2198163" cy="2308324"/>
          </a:xfrm>
          <a:prstGeom prst="rect">
            <a:avLst/>
          </a:prstGeom>
        </p:spPr>
        <p:txBody>
          <a:bodyPr wrap="square">
            <a:spAutoFit/>
          </a:bodyPr>
          <a:lstStyle/>
          <a:p>
            <a:r>
              <a:rPr lang="en-CA" dirty="0" err="1"/>
              <a:t>Jupyter</a:t>
            </a:r>
            <a:r>
              <a:rPr lang="en-CA" dirty="0"/>
              <a:t> Notebook combines data and code in  a document. In the </a:t>
            </a:r>
            <a:r>
              <a:rPr lang="en-CA" dirty="0" err="1"/>
              <a:t>JupyterLab</a:t>
            </a:r>
            <a:r>
              <a:rPr lang="en-CA" dirty="0"/>
              <a:t> Environment - work with code, data, and the </a:t>
            </a:r>
            <a:r>
              <a:rPr lang="en-CA" dirty="0" err="1"/>
              <a:t>Jupyter</a:t>
            </a:r>
            <a:r>
              <a:rPr lang="en-CA" dirty="0"/>
              <a:t> notebook format.  </a:t>
            </a:r>
            <a:endParaRPr lang="en-CA" sz="800" dirty="0"/>
          </a:p>
        </p:txBody>
      </p:sp>
    </p:spTree>
    <p:extLst>
      <p:ext uri="{BB962C8B-B14F-4D97-AF65-F5344CB8AC3E}">
        <p14:creationId xmlns:p14="http://schemas.microsoft.com/office/powerpoint/2010/main" val="2807998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D79A72-E3A6-4AEF-8E61-51D1EF47E23D}"/>
              </a:ext>
            </a:extLst>
          </p:cNvPr>
          <p:cNvSpPr>
            <a:spLocks noGrp="1"/>
          </p:cNvSpPr>
          <p:nvPr>
            <p:ph idx="1"/>
          </p:nvPr>
        </p:nvSpPr>
        <p:spPr>
          <a:xfrm>
            <a:off x="1972942" y="1825625"/>
            <a:ext cx="6542408" cy="4351338"/>
          </a:xfrm>
        </p:spPr>
        <p:txBody>
          <a:bodyPr/>
          <a:lstStyle/>
          <a:p>
            <a:pPr marL="0" lvl="0" indent="0" defTabSz="685800">
              <a:lnSpc>
                <a:spcPct val="100000"/>
              </a:lnSpc>
              <a:spcBef>
                <a:spcPts val="0"/>
              </a:spcBef>
              <a:buNone/>
              <a:defRPr/>
            </a:pPr>
            <a:r>
              <a:rPr lang="en-CA" sz="4400" dirty="0">
                <a:solidFill>
                  <a:prstClr val="black"/>
                </a:solidFill>
              </a:rPr>
              <a:t>From Document to Data</a:t>
            </a:r>
          </a:p>
          <a:p>
            <a:pPr marL="0" lvl="0" indent="0" defTabSz="685800">
              <a:lnSpc>
                <a:spcPct val="100000"/>
              </a:lnSpc>
              <a:spcBef>
                <a:spcPts val="0"/>
              </a:spcBef>
              <a:buNone/>
              <a:defRPr/>
            </a:pPr>
            <a:r>
              <a:rPr lang="en-CA" dirty="0"/>
              <a:t>Storing our content as data makes it more flexible and more useful. One piece of data could be inserted into another piece of data, such as a template. Our perspective shifts from a </a:t>
            </a:r>
            <a:r>
              <a:rPr lang="en-CA" i="1" dirty="0"/>
              <a:t>linear</a:t>
            </a:r>
            <a:r>
              <a:rPr lang="en-CA" dirty="0"/>
              <a:t> organization to something more complex.</a:t>
            </a:r>
            <a:endParaRPr lang="en-CA" sz="4400" dirty="0"/>
          </a:p>
          <a:p>
            <a:endParaRPr lang="en-US" dirty="0"/>
          </a:p>
        </p:txBody>
      </p:sp>
      <p:sp>
        <p:nvSpPr>
          <p:cNvPr id="4" name="Slide Number Placeholder 3">
            <a:extLst>
              <a:ext uri="{FF2B5EF4-FFF2-40B4-BE49-F238E27FC236}">
                <a16:creationId xmlns:a16="http://schemas.microsoft.com/office/drawing/2014/main" id="{88056EC2-EBA7-486F-B9B1-B11B458D6FE3}"/>
              </a:ext>
            </a:extLst>
          </p:cNvPr>
          <p:cNvSpPr>
            <a:spLocks noGrp="1"/>
          </p:cNvSpPr>
          <p:nvPr>
            <p:ph type="sldNum" sz="quarter" idx="12"/>
          </p:nvPr>
        </p:nvSpPr>
        <p:spPr/>
        <p:txBody>
          <a:bodyPr/>
          <a:lstStyle/>
          <a:p>
            <a:fld id="{3DEFAA7A-1F75-4566-B3ED-B7F20098E838}" type="slidenum">
              <a:rPr lang="en-CA" smtClean="0"/>
              <a:t>11</a:t>
            </a:fld>
            <a:endParaRPr lang="en-CA"/>
          </a:p>
        </p:txBody>
      </p:sp>
      <p:sp>
        <p:nvSpPr>
          <p:cNvPr id="6" name="Rectangle 5">
            <a:extLst>
              <a:ext uri="{FF2B5EF4-FFF2-40B4-BE49-F238E27FC236}">
                <a16:creationId xmlns:a16="http://schemas.microsoft.com/office/drawing/2014/main" id="{462D370B-3D60-4825-8167-5EB9A65BDCD9}"/>
              </a:ext>
            </a:extLst>
          </p:cNvPr>
          <p:cNvSpPr/>
          <p:nvPr/>
        </p:nvSpPr>
        <p:spPr>
          <a:xfrm>
            <a:off x="762074" y="1779041"/>
            <a:ext cx="537327" cy="707886"/>
          </a:xfrm>
          <a:prstGeom prst="rect">
            <a:avLst/>
          </a:prstGeom>
        </p:spPr>
        <p:txBody>
          <a:bodyPr wrap="none">
            <a:spAutoFit/>
          </a:bodyPr>
          <a:lstStyle/>
          <a:p>
            <a:r>
              <a:rPr lang="en-CA" sz="4000" dirty="0">
                <a:solidFill>
                  <a:prstClr val="black"/>
                </a:solidFill>
                <a:latin typeface="Symbol" panose="05050102010706020507" pitchFamily="18" charset="2"/>
              </a:rPr>
              <a:t>y</a:t>
            </a:r>
            <a:endParaRPr lang="en-CA" sz="3600" dirty="0"/>
          </a:p>
        </p:txBody>
      </p:sp>
    </p:spTree>
    <p:extLst>
      <p:ext uri="{BB962C8B-B14F-4D97-AF65-F5344CB8AC3E}">
        <p14:creationId xmlns:p14="http://schemas.microsoft.com/office/powerpoint/2010/main" val="28835655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995480" y="692425"/>
            <a:ext cx="5794655" cy="564312"/>
          </a:xfrm>
          <a:prstGeom prst="rect">
            <a:avLst/>
          </a:prstGeom>
        </p:spPr>
        <p:txBody>
          <a:bodyPr vert="horz" lIns="68580" tIns="34290" rIns="68580" bIns="3429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CA" sz="2400" dirty="0"/>
              <a:t>The BIG Idea - Content and Creation Combined</a:t>
            </a:r>
          </a:p>
        </p:txBody>
      </p:sp>
      <p:sp>
        <p:nvSpPr>
          <p:cNvPr id="5" name="Rectangle 4"/>
          <p:cNvSpPr/>
          <p:nvPr/>
        </p:nvSpPr>
        <p:spPr>
          <a:xfrm>
            <a:off x="995480" y="4226583"/>
            <a:ext cx="7292678" cy="1938992"/>
          </a:xfrm>
          <a:prstGeom prst="rect">
            <a:avLst/>
          </a:prstGeom>
        </p:spPr>
        <p:txBody>
          <a:bodyPr wrap="square">
            <a:spAutoFit/>
          </a:bodyPr>
          <a:lstStyle/>
          <a:p>
            <a:pPr marL="342900" indent="-342900">
              <a:buFont typeface="Arial" panose="020B0604020202020204" pitchFamily="34" charset="0"/>
              <a:buChar char="•"/>
            </a:pPr>
            <a:r>
              <a:rPr lang="en-CA" sz="2000" dirty="0"/>
              <a:t>A good example of this is the live-streaming platform Twitch and especially games like </a:t>
            </a:r>
            <a:r>
              <a:rPr lang="en-CA" sz="2000" dirty="0" err="1"/>
              <a:t>Fortnite</a:t>
            </a:r>
            <a:r>
              <a:rPr lang="en-CA" sz="2000" dirty="0"/>
              <a:t>,  in which players become spectators, and back again, </a:t>
            </a:r>
            <a:r>
              <a:rPr lang="en-CA" sz="2000" dirty="0" err="1"/>
              <a:t>ver</a:t>
            </a:r>
            <a:r>
              <a:rPr lang="en-CA" sz="2000" dirty="0"/>
              <a:t> and over.</a:t>
            </a:r>
          </a:p>
          <a:p>
            <a:pPr marL="342900" indent="-342900">
              <a:buFont typeface="Arial" panose="020B0604020202020204" pitchFamily="34" charset="0"/>
              <a:buChar char="•"/>
            </a:pPr>
            <a:r>
              <a:rPr lang="en-CA" sz="2000" dirty="0"/>
              <a:t>Using applications like  </a:t>
            </a:r>
            <a:r>
              <a:rPr lang="en-CA" sz="2000" dirty="0" err="1"/>
              <a:t>xSplit</a:t>
            </a:r>
            <a:r>
              <a:rPr lang="en-CA" sz="2000" dirty="0"/>
              <a:t> or Open Broadcaster Software individuals can make their experiences part of the learning experience shared by others.</a:t>
            </a:r>
          </a:p>
        </p:txBody>
      </p:sp>
      <p:sp>
        <p:nvSpPr>
          <p:cNvPr id="11" name="Slide Number Placeholder 10"/>
          <p:cNvSpPr>
            <a:spLocks noGrp="1"/>
          </p:cNvSpPr>
          <p:nvPr>
            <p:ph type="sldNum" sz="quarter" idx="12"/>
          </p:nvPr>
        </p:nvSpPr>
        <p:spPr/>
        <p:txBody>
          <a:bodyPr/>
          <a:lstStyle/>
          <a:p>
            <a:fld id="{3DEFAA7A-1F75-4566-B3ED-B7F20098E838}" type="slidenum">
              <a:rPr lang="en-CA" smtClean="0"/>
              <a:t>110</a:t>
            </a:fld>
            <a:endParaRPr lang="en-CA"/>
          </a:p>
        </p:txBody>
      </p:sp>
      <p:pic>
        <p:nvPicPr>
          <p:cNvPr id="2" name="Picture 1">
            <a:extLst>
              <a:ext uri="{FF2B5EF4-FFF2-40B4-BE49-F238E27FC236}">
                <a16:creationId xmlns:a16="http://schemas.microsoft.com/office/drawing/2014/main" id="{FCF2F17E-BE75-402C-BF0F-C971BBF80C0F}"/>
              </a:ext>
            </a:extLst>
          </p:cNvPr>
          <p:cNvPicPr>
            <a:picLocks noChangeAspect="1"/>
          </p:cNvPicPr>
          <p:nvPr/>
        </p:nvPicPr>
        <p:blipFill>
          <a:blip r:embed="rId2"/>
          <a:stretch>
            <a:fillRect/>
          </a:stretch>
        </p:blipFill>
        <p:spPr>
          <a:xfrm>
            <a:off x="1090073" y="1192089"/>
            <a:ext cx="4801726" cy="2692918"/>
          </a:xfrm>
          <a:prstGeom prst="rect">
            <a:avLst/>
          </a:prstGeom>
        </p:spPr>
      </p:pic>
    </p:spTree>
    <p:extLst>
      <p:ext uri="{BB962C8B-B14F-4D97-AF65-F5344CB8AC3E}">
        <p14:creationId xmlns:p14="http://schemas.microsoft.com/office/powerpoint/2010/main" val="32093931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353989-9035-49CA-B533-BF866483ECEB}"/>
              </a:ext>
            </a:extLst>
          </p:cNvPr>
          <p:cNvSpPr>
            <a:spLocks noGrp="1"/>
          </p:cNvSpPr>
          <p:nvPr>
            <p:ph type="sldNum" sz="quarter" idx="12"/>
          </p:nvPr>
        </p:nvSpPr>
        <p:spPr/>
        <p:txBody>
          <a:bodyPr/>
          <a:lstStyle/>
          <a:p>
            <a:fld id="{3DEFAA7A-1F75-4566-B3ED-B7F20098E838}" type="slidenum">
              <a:rPr lang="en-CA" smtClean="0"/>
              <a:t>111</a:t>
            </a:fld>
            <a:endParaRPr lang="en-CA"/>
          </a:p>
        </p:txBody>
      </p:sp>
      <p:sp>
        <p:nvSpPr>
          <p:cNvPr id="6" name="TextBox 5">
            <a:extLst>
              <a:ext uri="{FF2B5EF4-FFF2-40B4-BE49-F238E27FC236}">
                <a16:creationId xmlns:a16="http://schemas.microsoft.com/office/drawing/2014/main" id="{4BBBFBA5-C3C0-41A1-8F98-6BF814EC3C7E}"/>
              </a:ext>
            </a:extLst>
          </p:cNvPr>
          <p:cNvSpPr txBox="1"/>
          <p:nvPr/>
        </p:nvSpPr>
        <p:spPr>
          <a:xfrm>
            <a:off x="687207" y="826429"/>
            <a:ext cx="6610627" cy="3477875"/>
          </a:xfrm>
          <a:prstGeom prst="rect">
            <a:avLst/>
          </a:prstGeom>
          <a:noFill/>
          <a:ln w="3175">
            <a:noFill/>
          </a:ln>
        </p:spPr>
        <p:txBody>
          <a:bodyPr wrap="square" rtlCol="0">
            <a:spAutoFit/>
          </a:bodyPr>
          <a:lstStyle/>
          <a:p>
            <a:r>
              <a:rPr lang="en-CA" sz="2800" dirty="0"/>
              <a:t>Tools for Creating  </a:t>
            </a:r>
          </a:p>
          <a:p>
            <a:r>
              <a:rPr lang="en-CA" sz="1600" dirty="0"/>
              <a:t>➢Twitch </a:t>
            </a:r>
            <a:r>
              <a:rPr lang="en-CA" sz="1600" dirty="0">
                <a:hlinkClick r:id="rId2"/>
              </a:rPr>
              <a:t>https://www.twitch.tv/</a:t>
            </a:r>
            <a:r>
              <a:rPr lang="en-CA" sz="1600" dirty="0"/>
              <a:t>  live-streaming site for game  playing, game-watching, and  chat  </a:t>
            </a:r>
          </a:p>
          <a:p>
            <a:r>
              <a:rPr lang="en-CA" sz="1600" dirty="0"/>
              <a:t>➢</a:t>
            </a:r>
            <a:r>
              <a:rPr lang="en-CA" sz="1600" dirty="0" err="1"/>
              <a:t>Filmora</a:t>
            </a:r>
            <a:r>
              <a:rPr lang="en-CA" sz="1600" dirty="0"/>
              <a:t> and Filmore Go  </a:t>
            </a:r>
            <a:r>
              <a:rPr lang="en-CA" sz="1600" dirty="0">
                <a:hlinkClick r:id="rId3"/>
              </a:rPr>
              <a:t>https://filmora.wondershare.com</a:t>
            </a:r>
            <a:r>
              <a:rPr lang="en-CA" sz="1600" dirty="0"/>
              <a:t>    video creation,  editing, upload  </a:t>
            </a:r>
          </a:p>
          <a:p>
            <a:r>
              <a:rPr lang="en-CA" sz="1600" dirty="0"/>
              <a:t>➢</a:t>
            </a:r>
            <a:r>
              <a:rPr lang="en-CA" sz="1600" dirty="0" err="1"/>
              <a:t>Tiktok</a:t>
            </a:r>
            <a:r>
              <a:rPr lang="en-CA" sz="1600" dirty="0"/>
              <a:t> </a:t>
            </a:r>
            <a:r>
              <a:rPr lang="en-CA" sz="1600" dirty="0">
                <a:hlinkClick r:id="rId4"/>
              </a:rPr>
              <a:t>http://www.tiktok.com</a:t>
            </a:r>
            <a:r>
              <a:rPr lang="en-CA" sz="1600" dirty="0"/>
              <a:t>   social video meme and  sharing  </a:t>
            </a:r>
          </a:p>
          <a:p>
            <a:r>
              <a:rPr lang="en-CA" sz="1600" dirty="0"/>
              <a:t>➢Turtle </a:t>
            </a:r>
            <a:r>
              <a:rPr lang="en-CA" sz="1600" dirty="0">
                <a:hlinkClick r:id="rId5"/>
              </a:rPr>
              <a:t>http://turtle.audio/</a:t>
            </a:r>
            <a:r>
              <a:rPr lang="en-CA" sz="1600" dirty="0"/>
              <a:t>   make music - see also  </a:t>
            </a:r>
          </a:p>
          <a:p>
            <a:r>
              <a:rPr lang="en-CA" sz="1600" dirty="0">
                <a:hlinkClick r:id="rId6"/>
              </a:rPr>
              <a:t>https://www.youtube.com/watch?v=lg_LKkMx2FE</a:t>
            </a:r>
            <a:r>
              <a:rPr lang="en-CA" sz="1600" dirty="0"/>
              <a:t>     </a:t>
            </a:r>
          </a:p>
          <a:p>
            <a:r>
              <a:rPr lang="en-CA" sz="1600" dirty="0"/>
              <a:t>➢Glitch </a:t>
            </a:r>
            <a:r>
              <a:rPr lang="en-CA" sz="1600" dirty="0">
                <a:hlinkClick r:id="rId7"/>
              </a:rPr>
              <a:t>https://glitch.com/</a:t>
            </a:r>
            <a:r>
              <a:rPr lang="en-CA" sz="1600" dirty="0"/>
              <a:t>   make apps, remix others   </a:t>
            </a:r>
          </a:p>
          <a:p>
            <a:r>
              <a:rPr lang="en-CA" sz="1600" dirty="0"/>
              <a:t>➢</a:t>
            </a:r>
            <a:r>
              <a:rPr lang="en-CA" sz="1600" dirty="0" err="1"/>
              <a:t>Livecaster</a:t>
            </a:r>
            <a:r>
              <a:rPr lang="en-CA" sz="1600" dirty="0"/>
              <a:t> </a:t>
            </a:r>
            <a:r>
              <a:rPr lang="en-CA" sz="1600" dirty="0">
                <a:hlinkClick r:id="rId8"/>
              </a:rPr>
              <a:t>https://intrsection.com/2017/04/8396/</a:t>
            </a:r>
            <a:r>
              <a:rPr lang="en-CA" sz="1600" dirty="0"/>
              <a:t>  make webcasts  </a:t>
            </a:r>
          </a:p>
          <a:p>
            <a:r>
              <a:rPr lang="en-CA" sz="1600" dirty="0"/>
              <a:t>➢Open Broadcaster </a:t>
            </a:r>
            <a:r>
              <a:rPr lang="en-CA" sz="1600" dirty="0">
                <a:hlinkClick r:id="rId9"/>
              </a:rPr>
              <a:t>https://obsproject.com/</a:t>
            </a:r>
            <a:r>
              <a:rPr lang="en-CA" sz="1600" dirty="0"/>
              <a:t>  stream desktop  </a:t>
            </a:r>
          </a:p>
          <a:p>
            <a:r>
              <a:rPr lang="en-CA" sz="1600" dirty="0"/>
              <a:t>➢Workbench </a:t>
            </a:r>
            <a:r>
              <a:rPr lang="en-CA" sz="1600" dirty="0">
                <a:hlinkClick r:id="rId10"/>
              </a:rPr>
              <a:t>https://www.dataquest.io/blog/jupyter-notebook-tips-tricks-shortcuts/</a:t>
            </a:r>
            <a:r>
              <a:rPr lang="en-CA" sz="1600" dirty="0"/>
              <a:t>   free and open  source data journalism   </a:t>
            </a:r>
          </a:p>
        </p:txBody>
      </p:sp>
    </p:spTree>
    <p:extLst>
      <p:ext uri="{BB962C8B-B14F-4D97-AF65-F5344CB8AC3E}">
        <p14:creationId xmlns:p14="http://schemas.microsoft.com/office/powerpoint/2010/main" val="44327607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33320" y="486479"/>
            <a:ext cx="5956815" cy="550765"/>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CA" sz="2800" dirty="0"/>
              <a:t>Activity - My Community</a:t>
            </a:r>
          </a:p>
        </p:txBody>
      </p:sp>
      <p:sp>
        <p:nvSpPr>
          <p:cNvPr id="5" name="Rectangle 4"/>
          <p:cNvSpPr/>
          <p:nvPr/>
        </p:nvSpPr>
        <p:spPr>
          <a:xfrm>
            <a:off x="729719" y="1142252"/>
            <a:ext cx="7189075" cy="2554545"/>
          </a:xfrm>
          <a:prstGeom prst="rect">
            <a:avLst/>
          </a:prstGeom>
        </p:spPr>
        <p:txBody>
          <a:bodyPr wrap="square">
            <a:spAutoFit/>
          </a:bodyPr>
          <a:lstStyle/>
          <a:p>
            <a:r>
              <a:rPr lang="en-CA" sz="1600" dirty="0"/>
              <a:t>Instructions  </a:t>
            </a:r>
          </a:p>
          <a:p>
            <a:pPr marL="128585" indent="-128585">
              <a:buFont typeface="Arial" panose="020B0604020202020204" pitchFamily="34" charset="0"/>
              <a:buChar char="•"/>
            </a:pPr>
            <a:r>
              <a:rPr lang="en-CA" sz="1600" dirty="0"/>
              <a:t>Be creative! Using the medium of your choice, create a representation of your experience of this workshop. Optional: post your creation (or post a link to your creation) on your blog.  </a:t>
            </a:r>
          </a:p>
          <a:p>
            <a:pPr marL="128585" indent="-128585">
              <a:buFont typeface="Arial" panose="020B0604020202020204" pitchFamily="34" charset="0"/>
              <a:buChar char="•"/>
            </a:pPr>
            <a:r>
              <a:rPr lang="en-CA" sz="1600" dirty="0"/>
              <a:t>Here's a good example of the sort of thing you could create, by Kevin </a:t>
            </a:r>
            <a:r>
              <a:rPr lang="en-CA" sz="1600" dirty="0" err="1"/>
              <a:t>Hodgeson</a:t>
            </a:r>
            <a:r>
              <a:rPr lang="en-CA" sz="1600" dirty="0"/>
              <a:t>:  </a:t>
            </a:r>
            <a:r>
              <a:rPr lang="en-CA" sz="1600" dirty="0">
                <a:hlinkClick r:id="rId2"/>
              </a:rPr>
              <a:t>http://dogtrax.edublogs.org/2018/12/12/el30-a-visual-sense-of-community-connected/</a:t>
            </a:r>
            <a:r>
              <a:rPr lang="en-CA" sz="1600" dirty="0"/>
              <a:t>    </a:t>
            </a:r>
          </a:p>
          <a:p>
            <a:pPr marL="128585" indent="-128585">
              <a:buFont typeface="Arial" panose="020B0604020202020204" pitchFamily="34" charset="0"/>
              <a:buChar char="•"/>
            </a:pPr>
            <a:r>
              <a:rPr lang="en-CA" sz="1600" dirty="0"/>
              <a:t>If you need inspiration, visit the DS106 Assignment Bank and select one of the assignments, and then interpret it in the light this workshop. </a:t>
            </a:r>
            <a:r>
              <a:rPr lang="en-CA" sz="1600" dirty="0">
                <a:hlinkClick r:id="rId3"/>
              </a:rPr>
              <a:t>http://assignments.ds106.us/</a:t>
            </a:r>
            <a:r>
              <a:rPr lang="en-CA" sz="1600" dirty="0"/>
              <a:t>    </a:t>
            </a:r>
          </a:p>
        </p:txBody>
      </p:sp>
      <p:sp>
        <p:nvSpPr>
          <p:cNvPr id="6" name="Slide Number Placeholder 5"/>
          <p:cNvSpPr>
            <a:spLocks noGrp="1"/>
          </p:cNvSpPr>
          <p:nvPr>
            <p:ph type="sldNum" sz="quarter" idx="12"/>
          </p:nvPr>
        </p:nvSpPr>
        <p:spPr/>
        <p:txBody>
          <a:bodyPr/>
          <a:lstStyle/>
          <a:p>
            <a:fld id="{3DEFAA7A-1F75-4566-B3ED-B7F20098E838}" type="slidenum">
              <a:rPr lang="en-CA" smtClean="0"/>
              <a:t>112</a:t>
            </a:fld>
            <a:endParaRPr lang="en-CA"/>
          </a:p>
        </p:txBody>
      </p:sp>
    </p:spTree>
    <p:extLst>
      <p:ext uri="{BB962C8B-B14F-4D97-AF65-F5344CB8AC3E}">
        <p14:creationId xmlns:p14="http://schemas.microsoft.com/office/powerpoint/2010/main" val="23033157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911" y="365129"/>
            <a:ext cx="6185225" cy="513554"/>
          </a:xfrm>
        </p:spPr>
        <p:txBody>
          <a:bodyPr>
            <a:normAutofit fontScale="90000"/>
          </a:bodyPr>
          <a:lstStyle/>
          <a:p>
            <a:r>
              <a:rPr lang="en-CA" dirty="0"/>
              <a:t>Agency</a:t>
            </a:r>
          </a:p>
        </p:txBody>
      </p:sp>
      <p:sp>
        <p:nvSpPr>
          <p:cNvPr id="59" name="Slide Number Placeholder 58"/>
          <p:cNvSpPr>
            <a:spLocks noGrp="1"/>
          </p:cNvSpPr>
          <p:nvPr>
            <p:ph type="sldNum" sz="quarter" idx="12"/>
          </p:nvPr>
        </p:nvSpPr>
        <p:spPr/>
        <p:txBody>
          <a:bodyPr/>
          <a:lstStyle/>
          <a:p>
            <a:fld id="{3DEFAA7A-1F75-4566-B3ED-B7F20098E838}" type="slidenum">
              <a:rPr lang="en-CA" smtClean="0"/>
              <a:t>113</a:t>
            </a:fld>
            <a:endParaRPr lang="en-CA"/>
          </a:p>
        </p:txBody>
      </p:sp>
      <p:sp>
        <p:nvSpPr>
          <p:cNvPr id="7" name="Content Placeholder 6">
            <a:extLst>
              <a:ext uri="{FF2B5EF4-FFF2-40B4-BE49-F238E27FC236}">
                <a16:creationId xmlns:a16="http://schemas.microsoft.com/office/drawing/2014/main" id="{FDA193FF-CBFC-44F1-B98F-873A9EFCADDF}"/>
              </a:ext>
            </a:extLst>
          </p:cNvPr>
          <p:cNvSpPr>
            <a:spLocks noGrp="1"/>
          </p:cNvSpPr>
          <p:nvPr>
            <p:ph idx="1"/>
          </p:nvPr>
        </p:nvSpPr>
        <p:spPr>
          <a:xfrm>
            <a:off x="707195" y="1253331"/>
            <a:ext cx="7784415" cy="4351338"/>
          </a:xfrm>
        </p:spPr>
        <p:txBody>
          <a:bodyPr>
            <a:normAutofit lnSpcReduction="10000"/>
          </a:bodyPr>
          <a:lstStyle/>
          <a:p>
            <a:pPr marL="0" indent="0">
              <a:buNone/>
            </a:pPr>
            <a:r>
              <a:rPr lang="en-CA" dirty="0"/>
              <a:t>What we learn depends on why we learn, and the idea of agency is to enable this to be shaped by the learner. Learning technology and pedagogy needs to support and reflect this, ensuring that the learner has the capacity to express and preserve their interests and their identity. So we close our enquiry with a consideration of  issues related to power and control, to peace and prosperity, to hopes and dreams. </a:t>
            </a:r>
          </a:p>
          <a:p>
            <a:pPr marL="0" indent="0">
              <a:buNone/>
            </a:pPr>
            <a:endParaRPr lang="en-CA" dirty="0"/>
          </a:p>
          <a:p>
            <a:pPr marL="0" indent="0">
              <a:buNone/>
            </a:pPr>
            <a:r>
              <a:rPr lang="en-CA" dirty="0"/>
              <a:t> </a:t>
            </a:r>
          </a:p>
          <a:p>
            <a:pPr marL="0" indent="0">
              <a:buNone/>
            </a:pPr>
            <a:endParaRPr lang="en-US" dirty="0"/>
          </a:p>
        </p:txBody>
      </p:sp>
      <p:pic>
        <p:nvPicPr>
          <p:cNvPr id="6" name="Picture 5">
            <a:extLst>
              <a:ext uri="{FF2B5EF4-FFF2-40B4-BE49-F238E27FC236}">
                <a16:creationId xmlns:a16="http://schemas.microsoft.com/office/drawing/2014/main" id="{26CDCFB3-CA0C-497D-8BF1-942CD7098C4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a:xfrm>
            <a:off x="830269" y="4986634"/>
            <a:ext cx="314325" cy="242888"/>
          </a:xfrm>
          <a:prstGeom prst="rect">
            <a:avLst/>
          </a:prstGeom>
          <a:noFill/>
        </p:spPr>
      </p:pic>
      <p:sp>
        <p:nvSpPr>
          <p:cNvPr id="8" name="Rectangle 7">
            <a:extLst>
              <a:ext uri="{FF2B5EF4-FFF2-40B4-BE49-F238E27FC236}">
                <a16:creationId xmlns:a16="http://schemas.microsoft.com/office/drawing/2014/main" id="{BFEA2F7A-1622-4A60-89B5-5CBCEBE7A0A1}"/>
              </a:ext>
            </a:extLst>
          </p:cNvPr>
          <p:cNvSpPr/>
          <p:nvPr/>
        </p:nvSpPr>
        <p:spPr>
          <a:xfrm>
            <a:off x="1441961" y="4986634"/>
            <a:ext cx="4346236" cy="523220"/>
          </a:xfrm>
          <a:prstGeom prst="rect">
            <a:avLst/>
          </a:prstGeom>
        </p:spPr>
        <p:txBody>
          <a:bodyPr wrap="square">
            <a:spAutoFit/>
          </a:bodyPr>
          <a:lstStyle/>
          <a:p>
            <a:r>
              <a:rPr lang="en-CA" sz="1400" dirty="0"/>
              <a:t>Featured Video: Conversation with Silvia </a:t>
            </a:r>
            <a:r>
              <a:rPr lang="en-CA" sz="1400" dirty="0" err="1"/>
              <a:t>Baldiris</a:t>
            </a:r>
            <a:r>
              <a:rPr lang="en-CA" sz="1400" dirty="0"/>
              <a:t> and Jutta </a:t>
            </a:r>
            <a:r>
              <a:rPr lang="en-CA" sz="1400" dirty="0" err="1"/>
              <a:t>Treviranus</a:t>
            </a:r>
            <a:r>
              <a:rPr lang="en-CA" sz="1400" dirty="0"/>
              <a:t>  </a:t>
            </a:r>
            <a:r>
              <a:rPr lang="en-CA" sz="1400" dirty="0">
                <a:hlinkClick r:id="rId3"/>
              </a:rPr>
              <a:t>https://el30.mooc.ca/event/88</a:t>
            </a:r>
            <a:r>
              <a:rPr lang="en-CA" sz="1400" dirty="0"/>
              <a:t> </a:t>
            </a:r>
          </a:p>
        </p:txBody>
      </p:sp>
    </p:spTree>
    <p:extLst>
      <p:ext uri="{BB962C8B-B14F-4D97-AF65-F5344CB8AC3E}">
        <p14:creationId xmlns:p14="http://schemas.microsoft.com/office/powerpoint/2010/main" val="29446594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10;&#10;Description automatically generated">
            <a:extLst>
              <a:ext uri="{FF2B5EF4-FFF2-40B4-BE49-F238E27FC236}">
                <a16:creationId xmlns:a16="http://schemas.microsoft.com/office/drawing/2014/main" id="{42FA2C7F-FB4B-4F08-80D4-B3EAD43CD0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309" y="383814"/>
            <a:ext cx="7620000" cy="3752850"/>
          </a:xfrm>
        </p:spPr>
      </p:pic>
      <p:sp>
        <p:nvSpPr>
          <p:cNvPr id="4" name="Slide Number Placeholder 3">
            <a:extLst>
              <a:ext uri="{FF2B5EF4-FFF2-40B4-BE49-F238E27FC236}">
                <a16:creationId xmlns:a16="http://schemas.microsoft.com/office/drawing/2014/main" id="{9269B632-09A4-4B27-9122-1F9FBC293D39}"/>
              </a:ext>
            </a:extLst>
          </p:cNvPr>
          <p:cNvSpPr>
            <a:spLocks noGrp="1"/>
          </p:cNvSpPr>
          <p:nvPr>
            <p:ph type="sldNum" sz="quarter" idx="12"/>
          </p:nvPr>
        </p:nvSpPr>
        <p:spPr/>
        <p:txBody>
          <a:bodyPr/>
          <a:lstStyle/>
          <a:p>
            <a:fld id="{3DEFAA7A-1F75-4566-B3ED-B7F20098E838}" type="slidenum">
              <a:rPr lang="en-CA" smtClean="0"/>
              <a:t>114</a:t>
            </a:fld>
            <a:endParaRPr lang="en-CA"/>
          </a:p>
        </p:txBody>
      </p:sp>
      <p:sp>
        <p:nvSpPr>
          <p:cNvPr id="5" name="Rectangle 4">
            <a:extLst>
              <a:ext uri="{FF2B5EF4-FFF2-40B4-BE49-F238E27FC236}">
                <a16:creationId xmlns:a16="http://schemas.microsoft.com/office/drawing/2014/main" id="{DF3735EC-AB98-411B-91CD-C72615A77359}"/>
              </a:ext>
            </a:extLst>
          </p:cNvPr>
          <p:cNvSpPr/>
          <p:nvPr/>
        </p:nvSpPr>
        <p:spPr>
          <a:xfrm>
            <a:off x="522209" y="6033185"/>
            <a:ext cx="7453746" cy="646331"/>
          </a:xfrm>
          <a:prstGeom prst="rect">
            <a:avLst/>
          </a:prstGeom>
        </p:spPr>
        <p:txBody>
          <a:bodyPr wrap="square">
            <a:spAutoFit/>
          </a:bodyPr>
          <a:lstStyle/>
          <a:p>
            <a:pPr marL="128585" indent="-128585">
              <a:buFont typeface="Wingdings" panose="05000000000000000000" pitchFamily="2" charset="2"/>
              <a:buChar char="Ø"/>
            </a:pPr>
            <a:r>
              <a:rPr lang="en-CA" dirty="0"/>
              <a:t>The Three Dimensions of Inclusive Design. Jutta </a:t>
            </a:r>
            <a:r>
              <a:rPr lang="en-CA" dirty="0" err="1"/>
              <a:t>Treviranus</a:t>
            </a:r>
            <a:r>
              <a:rPr lang="en-CA" dirty="0"/>
              <a:t>. GitHub.  </a:t>
            </a:r>
            <a:r>
              <a:rPr lang="en-CA" dirty="0">
                <a:hlinkClick r:id="rId3"/>
              </a:rPr>
              <a:t>https://handbook.floeproject.org/TheThreeDimensionsPartOne.html</a:t>
            </a:r>
            <a:r>
              <a:rPr lang="en-CA" dirty="0"/>
              <a:t> </a:t>
            </a:r>
          </a:p>
        </p:txBody>
      </p:sp>
      <p:sp>
        <p:nvSpPr>
          <p:cNvPr id="8" name="Rectangle 7">
            <a:extLst>
              <a:ext uri="{FF2B5EF4-FFF2-40B4-BE49-F238E27FC236}">
                <a16:creationId xmlns:a16="http://schemas.microsoft.com/office/drawing/2014/main" id="{47075573-B88B-4A77-942D-8E567770CEBC}"/>
              </a:ext>
            </a:extLst>
          </p:cNvPr>
          <p:cNvSpPr/>
          <p:nvPr/>
        </p:nvSpPr>
        <p:spPr>
          <a:xfrm>
            <a:off x="688890" y="4228741"/>
            <a:ext cx="8121748" cy="1754326"/>
          </a:xfrm>
          <a:prstGeom prst="rect">
            <a:avLst/>
          </a:prstGeom>
        </p:spPr>
        <p:txBody>
          <a:bodyPr wrap="square">
            <a:spAutoFit/>
          </a:bodyPr>
          <a:lstStyle/>
          <a:p>
            <a:r>
              <a:rPr lang="en-CA" dirty="0"/>
              <a:t>The three dimensions of the framework are:</a:t>
            </a:r>
          </a:p>
          <a:p>
            <a:pPr>
              <a:buFont typeface="+mj-lt"/>
              <a:buAutoNum type="arabicPeriod"/>
            </a:pPr>
            <a:r>
              <a:rPr lang="en-CA" dirty="0"/>
              <a:t> Recognize, respect, and design for human uniqueness and variability.</a:t>
            </a:r>
          </a:p>
          <a:p>
            <a:pPr>
              <a:buFont typeface="+mj-lt"/>
              <a:buAutoNum type="arabicPeriod"/>
            </a:pPr>
            <a:r>
              <a:rPr lang="en-CA" dirty="0"/>
              <a:t> Use inclusive, open &amp; transparent processes, and co-design with people who have a diversity of perspectives, including people that can’t use or have difficulty using the current designs.</a:t>
            </a:r>
          </a:p>
          <a:p>
            <a:pPr>
              <a:buFont typeface="+mj-lt"/>
              <a:buAutoNum type="arabicPeriod"/>
            </a:pPr>
            <a:r>
              <a:rPr lang="en-CA" dirty="0"/>
              <a:t> Realize that you are designing in a complex adaptive system.</a:t>
            </a:r>
          </a:p>
        </p:txBody>
      </p:sp>
    </p:spTree>
    <p:extLst>
      <p:ext uri="{BB962C8B-B14F-4D97-AF65-F5344CB8AC3E}">
        <p14:creationId xmlns:p14="http://schemas.microsoft.com/office/powerpoint/2010/main" val="38195024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D79A72-E3A6-4AEF-8E61-51D1EF47E23D}"/>
              </a:ext>
            </a:extLst>
          </p:cNvPr>
          <p:cNvSpPr>
            <a:spLocks noGrp="1"/>
          </p:cNvSpPr>
          <p:nvPr>
            <p:ph idx="1"/>
          </p:nvPr>
        </p:nvSpPr>
        <p:spPr>
          <a:xfrm>
            <a:off x="1510956" y="1893191"/>
            <a:ext cx="7004394" cy="4351338"/>
          </a:xfrm>
        </p:spPr>
        <p:txBody>
          <a:bodyPr>
            <a:normAutofit fontScale="92500" lnSpcReduction="10000"/>
          </a:bodyPr>
          <a:lstStyle/>
          <a:p>
            <a:pPr marL="0" lvl="0" indent="0" defTabSz="685800">
              <a:lnSpc>
                <a:spcPct val="100000"/>
              </a:lnSpc>
              <a:spcBef>
                <a:spcPts val="0"/>
              </a:spcBef>
              <a:buNone/>
              <a:defRPr/>
            </a:pPr>
            <a:r>
              <a:rPr lang="en-CA" sz="5400" dirty="0">
                <a:solidFill>
                  <a:prstClr val="black"/>
                </a:solidFill>
              </a:rPr>
              <a:t>A Projection of Ourselves</a:t>
            </a:r>
          </a:p>
          <a:p>
            <a:pPr marL="0" lvl="0" indent="0" defTabSz="685800">
              <a:lnSpc>
                <a:spcPct val="100000"/>
              </a:lnSpc>
              <a:spcBef>
                <a:spcPts val="0"/>
              </a:spcBef>
              <a:buNone/>
              <a:defRPr/>
            </a:pPr>
            <a:r>
              <a:rPr lang="en-CA" sz="3500" dirty="0">
                <a:solidFill>
                  <a:prstClr val="black"/>
                </a:solidFill>
              </a:rPr>
              <a:t>McLuhan said that technology is a projection of ourselves into the world. Our senses are amplified by virtual and augmented reality, our cognitive capacities are extended by machine vision and AI, and our economic and social agency is represented by our bots and agents.</a:t>
            </a:r>
            <a:endParaRPr lang="en-CA" sz="5200" dirty="0"/>
          </a:p>
          <a:p>
            <a:endParaRPr lang="en-US" dirty="0"/>
          </a:p>
        </p:txBody>
      </p:sp>
      <p:sp>
        <p:nvSpPr>
          <p:cNvPr id="4" name="Slide Number Placeholder 3">
            <a:extLst>
              <a:ext uri="{FF2B5EF4-FFF2-40B4-BE49-F238E27FC236}">
                <a16:creationId xmlns:a16="http://schemas.microsoft.com/office/drawing/2014/main" id="{88056EC2-EBA7-486F-B9B1-B11B458D6FE3}"/>
              </a:ext>
            </a:extLst>
          </p:cNvPr>
          <p:cNvSpPr>
            <a:spLocks noGrp="1"/>
          </p:cNvSpPr>
          <p:nvPr>
            <p:ph type="sldNum" sz="quarter" idx="12"/>
          </p:nvPr>
        </p:nvSpPr>
        <p:spPr/>
        <p:txBody>
          <a:bodyPr/>
          <a:lstStyle/>
          <a:p>
            <a:fld id="{3DEFAA7A-1F75-4566-B3ED-B7F20098E838}" type="slidenum">
              <a:rPr lang="en-CA" smtClean="0"/>
              <a:t>115</a:t>
            </a:fld>
            <a:endParaRPr lang="en-CA"/>
          </a:p>
        </p:txBody>
      </p:sp>
      <p:sp>
        <p:nvSpPr>
          <p:cNvPr id="6" name="Rectangle 5">
            <a:extLst>
              <a:ext uri="{FF2B5EF4-FFF2-40B4-BE49-F238E27FC236}">
                <a16:creationId xmlns:a16="http://schemas.microsoft.com/office/drawing/2014/main" id="{462D370B-3D60-4825-8167-5EB9A65BDCD9}"/>
              </a:ext>
            </a:extLst>
          </p:cNvPr>
          <p:cNvSpPr/>
          <p:nvPr/>
        </p:nvSpPr>
        <p:spPr>
          <a:xfrm>
            <a:off x="762074" y="1779041"/>
            <a:ext cx="537327" cy="707886"/>
          </a:xfrm>
          <a:prstGeom prst="rect">
            <a:avLst/>
          </a:prstGeom>
        </p:spPr>
        <p:txBody>
          <a:bodyPr wrap="none">
            <a:spAutoFit/>
          </a:bodyPr>
          <a:lstStyle/>
          <a:p>
            <a:r>
              <a:rPr lang="en-CA" sz="4000" dirty="0">
                <a:solidFill>
                  <a:prstClr val="black"/>
                </a:solidFill>
                <a:latin typeface="Symbol" panose="05050102010706020507" pitchFamily="18" charset="2"/>
              </a:rPr>
              <a:t>y</a:t>
            </a:r>
            <a:endParaRPr lang="en-CA" sz="3600" dirty="0"/>
          </a:p>
        </p:txBody>
      </p:sp>
    </p:spTree>
    <p:extLst>
      <p:ext uri="{BB962C8B-B14F-4D97-AF65-F5344CB8AC3E}">
        <p14:creationId xmlns:p14="http://schemas.microsoft.com/office/powerpoint/2010/main" val="25536115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5B96E2-E9E8-4110-9934-AC241A4DDC28}"/>
              </a:ext>
            </a:extLst>
          </p:cNvPr>
          <p:cNvSpPr>
            <a:spLocks noGrp="1"/>
          </p:cNvSpPr>
          <p:nvPr>
            <p:ph idx="1"/>
          </p:nvPr>
        </p:nvSpPr>
        <p:spPr>
          <a:xfrm>
            <a:off x="1747720" y="1825625"/>
            <a:ext cx="6767630" cy="4351338"/>
          </a:xfrm>
        </p:spPr>
        <p:txBody>
          <a:bodyPr>
            <a:normAutofit/>
          </a:bodyPr>
          <a:lstStyle/>
          <a:p>
            <a:pPr marL="0" lvl="0" indent="0" defTabSz="685800">
              <a:lnSpc>
                <a:spcPct val="100000"/>
              </a:lnSpc>
              <a:spcBef>
                <a:spcPts val="0"/>
              </a:spcBef>
              <a:buNone/>
              <a:defRPr/>
            </a:pPr>
            <a:r>
              <a:rPr lang="en-CA" sz="4000" dirty="0">
                <a:solidFill>
                  <a:prstClr val="black"/>
                </a:solidFill>
              </a:rPr>
              <a:t>What Technology Supports</a:t>
            </a:r>
            <a:endParaRPr lang="en-CA" sz="4400" dirty="0">
              <a:solidFill>
                <a:prstClr val="black"/>
              </a:solidFill>
            </a:endParaRPr>
          </a:p>
          <a:p>
            <a:pPr marL="0" lvl="0" indent="0" defTabSz="685800">
              <a:lnSpc>
                <a:spcPct val="100000"/>
              </a:lnSpc>
              <a:spcBef>
                <a:spcPts val="0"/>
              </a:spcBef>
              <a:buNone/>
              <a:defRPr/>
            </a:pPr>
            <a:r>
              <a:rPr lang="en-CA" sz="3000" dirty="0"/>
              <a:t>What we learn, and what makes learning successful, depends on </a:t>
            </a:r>
            <a:r>
              <a:rPr lang="en-CA" sz="3000" i="1" dirty="0"/>
              <a:t>why</a:t>
            </a:r>
            <a:r>
              <a:rPr lang="en-CA" sz="3000" dirty="0"/>
              <a:t> we learn. Four key elements of the new technological framework: security, identity, voice, opportunity. These elements are in turn what consensus-based decentralized communities are designed to augment.</a:t>
            </a:r>
            <a:endParaRPr lang="en-CA" sz="3000" dirty="0">
              <a:solidFill>
                <a:prstClr val="black"/>
              </a:solidFill>
            </a:endParaRPr>
          </a:p>
          <a:p>
            <a:endParaRPr lang="en-US" dirty="0"/>
          </a:p>
        </p:txBody>
      </p:sp>
      <p:sp>
        <p:nvSpPr>
          <p:cNvPr id="4" name="Slide Number Placeholder 3">
            <a:extLst>
              <a:ext uri="{FF2B5EF4-FFF2-40B4-BE49-F238E27FC236}">
                <a16:creationId xmlns:a16="http://schemas.microsoft.com/office/drawing/2014/main" id="{0D4787B2-33D2-41F3-9BA0-A5D3F8E4AEC2}"/>
              </a:ext>
            </a:extLst>
          </p:cNvPr>
          <p:cNvSpPr>
            <a:spLocks noGrp="1"/>
          </p:cNvSpPr>
          <p:nvPr>
            <p:ph type="sldNum" sz="quarter" idx="12"/>
          </p:nvPr>
        </p:nvSpPr>
        <p:spPr/>
        <p:txBody>
          <a:bodyPr/>
          <a:lstStyle/>
          <a:p>
            <a:fld id="{3DEFAA7A-1F75-4566-B3ED-B7F20098E838}" type="slidenum">
              <a:rPr lang="en-CA" smtClean="0"/>
              <a:t>116</a:t>
            </a:fld>
            <a:endParaRPr lang="en-CA"/>
          </a:p>
        </p:txBody>
      </p:sp>
      <p:sp>
        <p:nvSpPr>
          <p:cNvPr id="5" name="Rectangle 4">
            <a:extLst>
              <a:ext uri="{FF2B5EF4-FFF2-40B4-BE49-F238E27FC236}">
                <a16:creationId xmlns:a16="http://schemas.microsoft.com/office/drawing/2014/main" id="{4F0C4A35-47C9-4349-B741-8537868D99F6}"/>
              </a:ext>
            </a:extLst>
          </p:cNvPr>
          <p:cNvSpPr/>
          <p:nvPr/>
        </p:nvSpPr>
        <p:spPr>
          <a:xfrm>
            <a:off x="628650" y="1918738"/>
            <a:ext cx="619080" cy="646331"/>
          </a:xfrm>
          <a:prstGeom prst="rect">
            <a:avLst/>
          </a:prstGeom>
        </p:spPr>
        <p:txBody>
          <a:bodyPr wrap="none">
            <a:spAutoFit/>
          </a:bodyPr>
          <a:lstStyle/>
          <a:p>
            <a:r>
              <a:rPr lang="en-CA" sz="3600" dirty="0">
                <a:solidFill>
                  <a:prstClr val="black"/>
                </a:solidFill>
                <a:latin typeface="Wingdings" panose="05000000000000000000" pitchFamily="2" charset="2"/>
              </a:rPr>
              <a:t>:</a:t>
            </a:r>
            <a:endParaRPr lang="en-CA" sz="3200" dirty="0"/>
          </a:p>
        </p:txBody>
      </p:sp>
    </p:spTree>
    <p:extLst>
      <p:ext uri="{BB962C8B-B14F-4D97-AF65-F5344CB8AC3E}">
        <p14:creationId xmlns:p14="http://schemas.microsoft.com/office/powerpoint/2010/main" val="33409006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277AA4-2D62-435D-A2F6-C69CC2992675}"/>
              </a:ext>
            </a:extLst>
          </p:cNvPr>
          <p:cNvSpPr>
            <a:spLocks noGrp="1"/>
          </p:cNvSpPr>
          <p:nvPr>
            <p:ph idx="1"/>
          </p:nvPr>
        </p:nvSpPr>
        <p:spPr>
          <a:xfrm>
            <a:off x="1531506" y="1825625"/>
            <a:ext cx="6983843" cy="4351338"/>
          </a:xfrm>
        </p:spPr>
        <p:txBody>
          <a:bodyPr>
            <a:normAutofit/>
          </a:bodyPr>
          <a:lstStyle/>
          <a:p>
            <a:pPr marL="0" lvl="0" indent="0" defTabSz="685800">
              <a:lnSpc>
                <a:spcPct val="100000"/>
              </a:lnSpc>
              <a:spcBef>
                <a:spcPts val="0"/>
              </a:spcBef>
              <a:buNone/>
              <a:defRPr/>
            </a:pPr>
            <a:r>
              <a:rPr lang="en-CA" sz="4400" dirty="0">
                <a:solidFill>
                  <a:prstClr val="black"/>
                </a:solidFill>
              </a:rPr>
              <a:t>More than Just Knowledge</a:t>
            </a:r>
          </a:p>
          <a:p>
            <a:pPr marL="0" indent="0">
              <a:buNone/>
            </a:pPr>
            <a:r>
              <a:rPr lang="en-US" dirty="0"/>
              <a:t>Learning therefore demands more </a:t>
            </a:r>
            <a:r>
              <a:rPr lang="en-US" dirty="0" err="1"/>
              <a:t>thn</a:t>
            </a:r>
            <a:r>
              <a:rPr lang="en-US" dirty="0"/>
              <a:t> just the transmission or creation of knowledge. Our leaning will need to emphasize and promote individual agency as much as it needs to develop the tools and capacities needed to support social, political and economic development. </a:t>
            </a:r>
          </a:p>
        </p:txBody>
      </p:sp>
      <p:sp>
        <p:nvSpPr>
          <p:cNvPr id="4" name="Slide Number Placeholder 3">
            <a:extLst>
              <a:ext uri="{FF2B5EF4-FFF2-40B4-BE49-F238E27FC236}">
                <a16:creationId xmlns:a16="http://schemas.microsoft.com/office/drawing/2014/main" id="{15A7B806-5A63-41F3-9B86-EFE33F88B56A}"/>
              </a:ext>
            </a:extLst>
          </p:cNvPr>
          <p:cNvSpPr>
            <a:spLocks noGrp="1"/>
          </p:cNvSpPr>
          <p:nvPr>
            <p:ph type="sldNum" sz="quarter" idx="12"/>
          </p:nvPr>
        </p:nvSpPr>
        <p:spPr/>
        <p:txBody>
          <a:bodyPr/>
          <a:lstStyle/>
          <a:p>
            <a:fld id="{3DEFAA7A-1F75-4566-B3ED-B7F20098E838}" type="slidenum">
              <a:rPr lang="en-CA" smtClean="0"/>
              <a:t>117</a:t>
            </a:fld>
            <a:endParaRPr lang="en-CA"/>
          </a:p>
        </p:txBody>
      </p:sp>
      <p:sp>
        <p:nvSpPr>
          <p:cNvPr id="5" name="Rectangle 4">
            <a:extLst>
              <a:ext uri="{FF2B5EF4-FFF2-40B4-BE49-F238E27FC236}">
                <a16:creationId xmlns:a16="http://schemas.microsoft.com/office/drawing/2014/main" id="{6E2D1D3F-9587-4EDB-A663-197DD95871A9}"/>
              </a:ext>
            </a:extLst>
          </p:cNvPr>
          <p:cNvSpPr/>
          <p:nvPr/>
        </p:nvSpPr>
        <p:spPr>
          <a:xfrm>
            <a:off x="707669" y="1898820"/>
            <a:ext cx="596638" cy="646331"/>
          </a:xfrm>
          <a:prstGeom prst="rect">
            <a:avLst/>
          </a:prstGeom>
        </p:spPr>
        <p:txBody>
          <a:bodyPr wrap="none">
            <a:spAutoFit/>
          </a:bodyPr>
          <a:lstStyle/>
          <a:p>
            <a:r>
              <a:rPr lang="en-CA" sz="3600" dirty="0">
                <a:solidFill>
                  <a:prstClr val="black"/>
                </a:solidFill>
                <a:latin typeface="Wingdings" panose="05000000000000000000" pitchFamily="2" charset="2"/>
              </a:rPr>
              <a:t>%</a:t>
            </a:r>
            <a:endParaRPr lang="en-CA" sz="3200" dirty="0"/>
          </a:p>
        </p:txBody>
      </p:sp>
    </p:spTree>
    <p:extLst>
      <p:ext uri="{BB962C8B-B14F-4D97-AF65-F5344CB8AC3E}">
        <p14:creationId xmlns:p14="http://schemas.microsoft.com/office/powerpoint/2010/main" val="38950484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CBF70E-A4D4-4130-89F4-E1C09EAC02AC}"/>
              </a:ext>
            </a:extLst>
          </p:cNvPr>
          <p:cNvSpPr>
            <a:spLocks noGrp="1"/>
          </p:cNvSpPr>
          <p:nvPr>
            <p:ph idx="1"/>
          </p:nvPr>
        </p:nvSpPr>
        <p:spPr>
          <a:xfrm>
            <a:off x="1513490" y="1825625"/>
            <a:ext cx="7001860" cy="4351338"/>
          </a:xfrm>
        </p:spPr>
        <p:txBody>
          <a:bodyPr>
            <a:normAutofit fontScale="47500" lnSpcReduction="20000"/>
          </a:bodyPr>
          <a:lstStyle/>
          <a:p>
            <a:pPr marL="0" lvl="0" indent="0" defTabSz="685800">
              <a:lnSpc>
                <a:spcPct val="100000"/>
              </a:lnSpc>
              <a:spcBef>
                <a:spcPts val="0"/>
              </a:spcBef>
              <a:buNone/>
              <a:defRPr/>
            </a:pPr>
            <a:r>
              <a:rPr lang="en-CA" sz="9600" dirty="0">
                <a:solidFill>
                  <a:prstClr val="black"/>
                </a:solidFill>
              </a:rPr>
              <a:t>What we Want to Project</a:t>
            </a:r>
          </a:p>
          <a:p>
            <a:pPr marL="0" lvl="0" indent="0" defTabSz="685800">
              <a:lnSpc>
                <a:spcPct val="100000"/>
              </a:lnSpc>
              <a:spcBef>
                <a:spcPts val="0"/>
              </a:spcBef>
              <a:buNone/>
              <a:defRPr/>
            </a:pPr>
            <a:r>
              <a:rPr lang="en-CA" sz="6600" dirty="0"/>
              <a:t>How do we ensure that what we project in the world is what we want to project, both as teachers and learners? As content and media become sophisticated and more </a:t>
            </a:r>
            <a:r>
              <a:rPr lang="en-CA" sz="6600" dirty="0" err="1"/>
              <a:t>athonomous</a:t>
            </a:r>
            <a:r>
              <a:rPr lang="en-CA" sz="6600" dirty="0"/>
              <a:t>, how do we bind these to our cultural and ethical frameworks.</a:t>
            </a:r>
            <a:endParaRPr lang="en-CA" sz="6600" dirty="0">
              <a:solidFill>
                <a:prstClr val="black"/>
              </a:solidFill>
            </a:endParaRPr>
          </a:p>
          <a:p>
            <a:endParaRPr lang="en-US" dirty="0"/>
          </a:p>
        </p:txBody>
      </p:sp>
      <p:sp>
        <p:nvSpPr>
          <p:cNvPr id="4" name="Slide Number Placeholder 3">
            <a:extLst>
              <a:ext uri="{FF2B5EF4-FFF2-40B4-BE49-F238E27FC236}">
                <a16:creationId xmlns:a16="http://schemas.microsoft.com/office/drawing/2014/main" id="{5ACE62AC-988C-42FF-9223-C3430B6A5605}"/>
              </a:ext>
            </a:extLst>
          </p:cNvPr>
          <p:cNvSpPr>
            <a:spLocks noGrp="1"/>
          </p:cNvSpPr>
          <p:nvPr>
            <p:ph type="sldNum" sz="quarter" idx="12"/>
          </p:nvPr>
        </p:nvSpPr>
        <p:spPr/>
        <p:txBody>
          <a:bodyPr/>
          <a:lstStyle/>
          <a:p>
            <a:fld id="{3DEFAA7A-1F75-4566-B3ED-B7F20098E838}" type="slidenum">
              <a:rPr lang="en-CA" smtClean="0"/>
              <a:t>118</a:t>
            </a:fld>
            <a:endParaRPr lang="en-CA"/>
          </a:p>
        </p:txBody>
      </p:sp>
      <p:sp>
        <p:nvSpPr>
          <p:cNvPr id="5" name="Rectangle 4">
            <a:extLst>
              <a:ext uri="{FF2B5EF4-FFF2-40B4-BE49-F238E27FC236}">
                <a16:creationId xmlns:a16="http://schemas.microsoft.com/office/drawing/2014/main" id="{E307539E-0AAB-4334-A5F2-5C511ADE04B6}"/>
              </a:ext>
            </a:extLst>
          </p:cNvPr>
          <p:cNvSpPr/>
          <p:nvPr/>
        </p:nvSpPr>
        <p:spPr>
          <a:xfrm>
            <a:off x="628650" y="1825625"/>
            <a:ext cx="449162" cy="584775"/>
          </a:xfrm>
          <a:prstGeom prst="rect">
            <a:avLst/>
          </a:prstGeom>
        </p:spPr>
        <p:txBody>
          <a:bodyPr wrap="none">
            <a:spAutoFit/>
          </a:bodyPr>
          <a:lstStyle/>
          <a:p>
            <a:r>
              <a:rPr lang="en-CA" sz="3200" dirty="0">
                <a:solidFill>
                  <a:prstClr val="black"/>
                </a:solidFill>
                <a:latin typeface="Symbol" panose="05050102010706020507" pitchFamily="18" charset="2"/>
              </a:rPr>
              <a:t>X</a:t>
            </a:r>
            <a:endParaRPr lang="en-CA" sz="1350" dirty="0"/>
          </a:p>
        </p:txBody>
      </p:sp>
    </p:spTree>
    <p:extLst>
      <p:ext uri="{BB962C8B-B14F-4D97-AF65-F5344CB8AC3E}">
        <p14:creationId xmlns:p14="http://schemas.microsoft.com/office/powerpoint/2010/main" val="15784680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579F059-6CC8-4863-86B4-305A880FFB31}"/>
              </a:ext>
            </a:extLst>
          </p:cNvPr>
          <p:cNvPicPr>
            <a:picLocks noGrp="1" noChangeAspect="1"/>
          </p:cNvPicPr>
          <p:nvPr>
            <p:ph idx="1"/>
          </p:nvPr>
        </p:nvPicPr>
        <p:blipFill>
          <a:blip r:embed="rId2"/>
          <a:stretch>
            <a:fillRect/>
          </a:stretch>
        </p:blipFill>
        <p:spPr>
          <a:xfrm>
            <a:off x="671906" y="347807"/>
            <a:ext cx="6693059" cy="5106266"/>
          </a:xfrm>
          <a:prstGeom prst="rect">
            <a:avLst/>
          </a:prstGeom>
        </p:spPr>
      </p:pic>
      <p:sp>
        <p:nvSpPr>
          <p:cNvPr id="4" name="Slide Number Placeholder 3">
            <a:extLst>
              <a:ext uri="{FF2B5EF4-FFF2-40B4-BE49-F238E27FC236}">
                <a16:creationId xmlns:a16="http://schemas.microsoft.com/office/drawing/2014/main" id="{C01CCDC4-7F95-454B-A74D-AD88EA862A74}"/>
              </a:ext>
            </a:extLst>
          </p:cNvPr>
          <p:cNvSpPr>
            <a:spLocks noGrp="1"/>
          </p:cNvSpPr>
          <p:nvPr>
            <p:ph type="sldNum" sz="quarter" idx="12"/>
          </p:nvPr>
        </p:nvSpPr>
        <p:spPr/>
        <p:txBody>
          <a:bodyPr/>
          <a:lstStyle/>
          <a:p>
            <a:fld id="{3DEFAA7A-1F75-4566-B3ED-B7F20098E838}" type="slidenum">
              <a:rPr lang="en-CA" smtClean="0"/>
              <a:t>119</a:t>
            </a:fld>
            <a:endParaRPr lang="en-CA"/>
          </a:p>
        </p:txBody>
      </p:sp>
      <p:sp>
        <p:nvSpPr>
          <p:cNvPr id="5" name="Rectangle 4">
            <a:extLst>
              <a:ext uri="{FF2B5EF4-FFF2-40B4-BE49-F238E27FC236}">
                <a16:creationId xmlns:a16="http://schemas.microsoft.com/office/drawing/2014/main" id="{44927652-223E-45AC-87B2-5745FC3BDF34}"/>
              </a:ext>
            </a:extLst>
          </p:cNvPr>
          <p:cNvSpPr/>
          <p:nvPr/>
        </p:nvSpPr>
        <p:spPr>
          <a:xfrm>
            <a:off x="595745" y="5710020"/>
            <a:ext cx="7952509" cy="646331"/>
          </a:xfrm>
          <a:prstGeom prst="rect">
            <a:avLst/>
          </a:prstGeom>
        </p:spPr>
        <p:txBody>
          <a:bodyPr wrap="square">
            <a:spAutoFit/>
          </a:bodyPr>
          <a:lstStyle/>
          <a:p>
            <a:pPr marL="128585" indent="-128585">
              <a:buFont typeface="Wingdings" panose="05000000000000000000" pitchFamily="2" charset="2"/>
              <a:buChar char="Ø"/>
            </a:pPr>
            <a:r>
              <a:rPr lang="en-CA" dirty="0"/>
              <a:t>APA Good Practices Guide -  </a:t>
            </a:r>
            <a:r>
              <a:rPr lang="en-CA" dirty="0">
                <a:hlinkClick r:id="rId3"/>
              </a:rPr>
              <a:t>http://dailynous.com/2019/09/19/apa-publishes-good-practices-guide/</a:t>
            </a:r>
            <a:r>
              <a:rPr lang="en-CA" dirty="0"/>
              <a:t> </a:t>
            </a:r>
          </a:p>
        </p:txBody>
      </p:sp>
    </p:spTree>
    <p:extLst>
      <p:ext uri="{BB962C8B-B14F-4D97-AF65-F5344CB8AC3E}">
        <p14:creationId xmlns:p14="http://schemas.microsoft.com/office/powerpoint/2010/main" val="618705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5B96E2-E9E8-4110-9934-AC241A4DDC28}"/>
              </a:ext>
            </a:extLst>
          </p:cNvPr>
          <p:cNvSpPr>
            <a:spLocks noGrp="1"/>
          </p:cNvSpPr>
          <p:nvPr>
            <p:ph idx="1"/>
          </p:nvPr>
        </p:nvSpPr>
        <p:spPr>
          <a:xfrm>
            <a:off x="1747720" y="1825625"/>
            <a:ext cx="6767630" cy="4351338"/>
          </a:xfrm>
        </p:spPr>
        <p:txBody>
          <a:bodyPr/>
          <a:lstStyle/>
          <a:p>
            <a:pPr marL="0" lvl="0" indent="0" defTabSz="685800">
              <a:lnSpc>
                <a:spcPct val="100000"/>
              </a:lnSpc>
              <a:spcBef>
                <a:spcPts val="0"/>
              </a:spcBef>
              <a:buNone/>
              <a:defRPr/>
            </a:pPr>
            <a:r>
              <a:rPr lang="en-CA" sz="4400" dirty="0">
                <a:solidFill>
                  <a:prstClr val="black"/>
                </a:solidFill>
              </a:rPr>
              <a:t>Application Interfaces</a:t>
            </a:r>
          </a:p>
          <a:p>
            <a:pPr marL="0" lvl="0" indent="0" defTabSz="685800">
              <a:lnSpc>
                <a:spcPct val="100000"/>
              </a:lnSpc>
              <a:spcBef>
                <a:spcPts val="0"/>
              </a:spcBef>
              <a:buNone/>
              <a:defRPr/>
            </a:pPr>
            <a:r>
              <a:rPr lang="en-CA" dirty="0">
                <a:solidFill>
                  <a:prstClr val="black"/>
                </a:solidFill>
              </a:rPr>
              <a:t>The central role played by platforms is diminished in favour of direct interactions between peers, that is, a distributed web, which communicate with each other by means of application programming interfaces (API)</a:t>
            </a:r>
            <a:r>
              <a:rPr lang="en-CA" dirty="0"/>
              <a:t>.</a:t>
            </a:r>
            <a:endParaRPr lang="en-CA" dirty="0">
              <a:solidFill>
                <a:prstClr val="black"/>
              </a:solidFill>
            </a:endParaRPr>
          </a:p>
          <a:p>
            <a:endParaRPr lang="en-US" dirty="0"/>
          </a:p>
        </p:txBody>
      </p:sp>
      <p:sp>
        <p:nvSpPr>
          <p:cNvPr id="4" name="Slide Number Placeholder 3">
            <a:extLst>
              <a:ext uri="{FF2B5EF4-FFF2-40B4-BE49-F238E27FC236}">
                <a16:creationId xmlns:a16="http://schemas.microsoft.com/office/drawing/2014/main" id="{0D4787B2-33D2-41F3-9BA0-A5D3F8E4AEC2}"/>
              </a:ext>
            </a:extLst>
          </p:cNvPr>
          <p:cNvSpPr>
            <a:spLocks noGrp="1"/>
          </p:cNvSpPr>
          <p:nvPr>
            <p:ph type="sldNum" sz="quarter" idx="12"/>
          </p:nvPr>
        </p:nvSpPr>
        <p:spPr/>
        <p:txBody>
          <a:bodyPr/>
          <a:lstStyle/>
          <a:p>
            <a:fld id="{3DEFAA7A-1F75-4566-B3ED-B7F20098E838}" type="slidenum">
              <a:rPr lang="en-CA" smtClean="0"/>
              <a:t>12</a:t>
            </a:fld>
            <a:endParaRPr lang="en-CA"/>
          </a:p>
        </p:txBody>
      </p:sp>
      <p:sp>
        <p:nvSpPr>
          <p:cNvPr id="5" name="Rectangle 4">
            <a:extLst>
              <a:ext uri="{FF2B5EF4-FFF2-40B4-BE49-F238E27FC236}">
                <a16:creationId xmlns:a16="http://schemas.microsoft.com/office/drawing/2014/main" id="{4F0C4A35-47C9-4349-B741-8537868D99F6}"/>
              </a:ext>
            </a:extLst>
          </p:cNvPr>
          <p:cNvSpPr/>
          <p:nvPr/>
        </p:nvSpPr>
        <p:spPr>
          <a:xfrm>
            <a:off x="628650" y="1918738"/>
            <a:ext cx="619080" cy="646331"/>
          </a:xfrm>
          <a:prstGeom prst="rect">
            <a:avLst/>
          </a:prstGeom>
        </p:spPr>
        <p:txBody>
          <a:bodyPr wrap="none">
            <a:spAutoFit/>
          </a:bodyPr>
          <a:lstStyle/>
          <a:p>
            <a:r>
              <a:rPr lang="en-CA" sz="3600" dirty="0">
                <a:solidFill>
                  <a:prstClr val="black"/>
                </a:solidFill>
                <a:latin typeface="Wingdings" panose="05000000000000000000" pitchFamily="2" charset="2"/>
              </a:rPr>
              <a:t>:</a:t>
            </a:r>
            <a:endParaRPr lang="en-CA" sz="3200" dirty="0"/>
          </a:p>
        </p:txBody>
      </p:sp>
    </p:spTree>
    <p:extLst>
      <p:ext uri="{BB962C8B-B14F-4D97-AF65-F5344CB8AC3E}">
        <p14:creationId xmlns:p14="http://schemas.microsoft.com/office/powerpoint/2010/main" val="6475578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932FD84-8B16-4206-8B5A-71D6B2CF3168}"/>
              </a:ext>
            </a:extLst>
          </p:cNvPr>
          <p:cNvPicPr>
            <a:picLocks noGrp="1" noChangeAspect="1"/>
          </p:cNvPicPr>
          <p:nvPr>
            <p:ph idx="1"/>
          </p:nvPr>
        </p:nvPicPr>
        <p:blipFill>
          <a:blip r:embed="rId2"/>
          <a:stretch>
            <a:fillRect/>
          </a:stretch>
        </p:blipFill>
        <p:spPr>
          <a:xfrm>
            <a:off x="628650" y="688683"/>
            <a:ext cx="7886700" cy="4316129"/>
          </a:xfrm>
          <a:prstGeom prst="rect">
            <a:avLst/>
          </a:prstGeom>
        </p:spPr>
      </p:pic>
      <p:sp>
        <p:nvSpPr>
          <p:cNvPr id="4" name="Slide Number Placeholder 3">
            <a:extLst>
              <a:ext uri="{FF2B5EF4-FFF2-40B4-BE49-F238E27FC236}">
                <a16:creationId xmlns:a16="http://schemas.microsoft.com/office/drawing/2014/main" id="{B7EE0E52-3B3B-4DDB-872B-D0318066F516}"/>
              </a:ext>
            </a:extLst>
          </p:cNvPr>
          <p:cNvSpPr>
            <a:spLocks noGrp="1"/>
          </p:cNvSpPr>
          <p:nvPr>
            <p:ph type="sldNum" sz="quarter" idx="12"/>
          </p:nvPr>
        </p:nvSpPr>
        <p:spPr/>
        <p:txBody>
          <a:bodyPr/>
          <a:lstStyle/>
          <a:p>
            <a:fld id="{3DEFAA7A-1F75-4566-B3ED-B7F20098E838}" type="slidenum">
              <a:rPr lang="en-CA" smtClean="0"/>
              <a:t>120</a:t>
            </a:fld>
            <a:endParaRPr lang="en-CA"/>
          </a:p>
        </p:txBody>
      </p:sp>
      <p:sp>
        <p:nvSpPr>
          <p:cNvPr id="5" name="Rectangle 4">
            <a:extLst>
              <a:ext uri="{FF2B5EF4-FFF2-40B4-BE49-F238E27FC236}">
                <a16:creationId xmlns:a16="http://schemas.microsoft.com/office/drawing/2014/main" id="{94F53DE5-2445-41A9-AB3B-81001C7164CA}"/>
              </a:ext>
            </a:extLst>
          </p:cNvPr>
          <p:cNvSpPr/>
          <p:nvPr/>
        </p:nvSpPr>
        <p:spPr>
          <a:xfrm>
            <a:off x="517814" y="5186217"/>
            <a:ext cx="6525491" cy="923330"/>
          </a:xfrm>
          <a:prstGeom prst="rect">
            <a:avLst/>
          </a:prstGeom>
        </p:spPr>
        <p:txBody>
          <a:bodyPr wrap="square">
            <a:spAutoFit/>
          </a:bodyPr>
          <a:lstStyle/>
          <a:p>
            <a:pPr marL="128585" indent="-128585">
              <a:buFont typeface="Wingdings" panose="05000000000000000000" pitchFamily="2" charset="2"/>
              <a:buChar char="Ø"/>
            </a:pPr>
            <a:r>
              <a:rPr lang="en-CA" dirty="0"/>
              <a:t>Social Justice Repair Kit. Inclusive Design Research Centre. </a:t>
            </a:r>
            <a:r>
              <a:rPr lang="en-CA" dirty="0">
                <a:hlinkClick r:id="rId3"/>
              </a:rPr>
              <a:t>https://sojustrepairit.org/</a:t>
            </a:r>
            <a:r>
              <a:rPr lang="en-CA" dirty="0"/>
              <a:t>   </a:t>
            </a:r>
          </a:p>
          <a:p>
            <a:pPr marL="128585" indent="-128585">
              <a:buFont typeface="Wingdings" panose="05000000000000000000" pitchFamily="2" charset="2"/>
              <a:buChar char="Ø"/>
            </a:pPr>
            <a:r>
              <a:rPr lang="en-CA" dirty="0"/>
              <a:t>Wikipedia offline – </a:t>
            </a:r>
            <a:r>
              <a:rPr lang="en-CA" dirty="0" err="1"/>
              <a:t>Kiwix</a:t>
            </a:r>
            <a:r>
              <a:rPr lang="en-CA" dirty="0"/>
              <a:t> - </a:t>
            </a:r>
            <a:r>
              <a:rPr lang="en-CA" dirty="0">
                <a:hlinkClick r:id="rId4"/>
              </a:rPr>
              <a:t>https://www.kiwix.org/en/</a:t>
            </a:r>
            <a:endParaRPr lang="en-CA" dirty="0"/>
          </a:p>
        </p:txBody>
      </p:sp>
    </p:spTree>
    <p:extLst>
      <p:ext uri="{BB962C8B-B14F-4D97-AF65-F5344CB8AC3E}">
        <p14:creationId xmlns:p14="http://schemas.microsoft.com/office/powerpoint/2010/main" val="354870325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16AFBE1-7974-42A7-9423-8DFCA14414A4}"/>
              </a:ext>
            </a:extLst>
          </p:cNvPr>
          <p:cNvPicPr>
            <a:picLocks noGrp="1" noChangeAspect="1"/>
          </p:cNvPicPr>
          <p:nvPr>
            <p:ph idx="1"/>
          </p:nvPr>
        </p:nvPicPr>
        <p:blipFill>
          <a:blip r:embed="rId2"/>
          <a:stretch>
            <a:fillRect/>
          </a:stretch>
        </p:blipFill>
        <p:spPr>
          <a:xfrm>
            <a:off x="606600" y="943552"/>
            <a:ext cx="7228835" cy="4351338"/>
          </a:xfrm>
          <a:prstGeom prst="rect">
            <a:avLst/>
          </a:prstGeom>
        </p:spPr>
      </p:pic>
      <p:sp>
        <p:nvSpPr>
          <p:cNvPr id="4" name="Slide Number Placeholder 3">
            <a:extLst>
              <a:ext uri="{FF2B5EF4-FFF2-40B4-BE49-F238E27FC236}">
                <a16:creationId xmlns:a16="http://schemas.microsoft.com/office/drawing/2014/main" id="{DF5D2BEA-88AB-47B6-AB31-63A8F80AEFAB}"/>
              </a:ext>
            </a:extLst>
          </p:cNvPr>
          <p:cNvSpPr>
            <a:spLocks noGrp="1"/>
          </p:cNvSpPr>
          <p:nvPr>
            <p:ph type="sldNum" sz="quarter" idx="12"/>
          </p:nvPr>
        </p:nvSpPr>
        <p:spPr/>
        <p:txBody>
          <a:bodyPr/>
          <a:lstStyle/>
          <a:p>
            <a:fld id="{3DEFAA7A-1F75-4566-B3ED-B7F20098E838}" type="slidenum">
              <a:rPr lang="en-CA" smtClean="0"/>
              <a:t>121</a:t>
            </a:fld>
            <a:endParaRPr lang="en-CA"/>
          </a:p>
        </p:txBody>
      </p:sp>
      <p:sp>
        <p:nvSpPr>
          <p:cNvPr id="5" name="Rectangle 4">
            <a:extLst>
              <a:ext uri="{FF2B5EF4-FFF2-40B4-BE49-F238E27FC236}">
                <a16:creationId xmlns:a16="http://schemas.microsoft.com/office/drawing/2014/main" id="{11E391DC-ACE4-4189-B440-D1194011746E}"/>
              </a:ext>
            </a:extLst>
          </p:cNvPr>
          <p:cNvSpPr/>
          <p:nvPr/>
        </p:nvSpPr>
        <p:spPr>
          <a:xfrm>
            <a:off x="540327" y="5581271"/>
            <a:ext cx="7689272" cy="646331"/>
          </a:xfrm>
          <a:prstGeom prst="rect">
            <a:avLst/>
          </a:prstGeom>
        </p:spPr>
        <p:txBody>
          <a:bodyPr wrap="square">
            <a:spAutoFit/>
          </a:bodyPr>
          <a:lstStyle/>
          <a:p>
            <a:pPr marL="128585" indent="-128585">
              <a:buFont typeface="Wingdings" panose="05000000000000000000" pitchFamily="2" charset="2"/>
              <a:buChar char="Ø"/>
            </a:pPr>
            <a:r>
              <a:rPr lang="en-CA" dirty="0"/>
              <a:t>Self-efficacy beliefs of medical students: a critical review - Klassen &amp; Klassen -  </a:t>
            </a:r>
            <a:r>
              <a:rPr lang="en-CA" dirty="0">
                <a:hlinkClick r:id="rId3"/>
              </a:rPr>
              <a:t>https://link.springer.com/article/10.1007/s40037-018-0411-3</a:t>
            </a:r>
            <a:r>
              <a:rPr lang="en-CA" dirty="0"/>
              <a:t> </a:t>
            </a:r>
          </a:p>
        </p:txBody>
      </p:sp>
    </p:spTree>
    <p:extLst>
      <p:ext uri="{BB962C8B-B14F-4D97-AF65-F5344CB8AC3E}">
        <p14:creationId xmlns:p14="http://schemas.microsoft.com/office/powerpoint/2010/main" val="41733687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 map&#10;&#10;Description automatically generated">
            <a:extLst>
              <a:ext uri="{FF2B5EF4-FFF2-40B4-BE49-F238E27FC236}">
                <a16:creationId xmlns:a16="http://schemas.microsoft.com/office/drawing/2014/main" id="{B0811CA1-3775-4609-8C7E-FF372BFED1C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5213" y="856642"/>
            <a:ext cx="6993475" cy="3960121"/>
          </a:xfrm>
        </p:spPr>
      </p:pic>
      <p:sp>
        <p:nvSpPr>
          <p:cNvPr id="4" name="Slide Number Placeholder 3">
            <a:extLst>
              <a:ext uri="{FF2B5EF4-FFF2-40B4-BE49-F238E27FC236}">
                <a16:creationId xmlns:a16="http://schemas.microsoft.com/office/drawing/2014/main" id="{2D2A93D2-516F-4D1D-8069-405059BA165D}"/>
              </a:ext>
            </a:extLst>
          </p:cNvPr>
          <p:cNvSpPr>
            <a:spLocks noGrp="1"/>
          </p:cNvSpPr>
          <p:nvPr>
            <p:ph type="sldNum" sz="quarter" idx="12"/>
          </p:nvPr>
        </p:nvSpPr>
        <p:spPr/>
        <p:txBody>
          <a:bodyPr/>
          <a:lstStyle/>
          <a:p>
            <a:fld id="{3DEFAA7A-1F75-4566-B3ED-B7F20098E838}" type="slidenum">
              <a:rPr lang="en-CA" smtClean="0"/>
              <a:t>122</a:t>
            </a:fld>
            <a:endParaRPr lang="en-CA"/>
          </a:p>
        </p:txBody>
      </p:sp>
      <p:sp>
        <p:nvSpPr>
          <p:cNvPr id="5" name="Rectangle 4">
            <a:extLst>
              <a:ext uri="{FF2B5EF4-FFF2-40B4-BE49-F238E27FC236}">
                <a16:creationId xmlns:a16="http://schemas.microsoft.com/office/drawing/2014/main" id="{3DF42967-799C-4FCF-BE0D-0575C3BDE2C5}"/>
              </a:ext>
            </a:extLst>
          </p:cNvPr>
          <p:cNvSpPr/>
          <p:nvPr/>
        </p:nvSpPr>
        <p:spPr>
          <a:xfrm>
            <a:off x="415636" y="5664445"/>
            <a:ext cx="7994072" cy="646331"/>
          </a:xfrm>
          <a:prstGeom prst="rect">
            <a:avLst/>
          </a:prstGeom>
        </p:spPr>
        <p:txBody>
          <a:bodyPr wrap="square">
            <a:spAutoFit/>
          </a:bodyPr>
          <a:lstStyle/>
          <a:p>
            <a:pPr marL="128585" indent="-128585">
              <a:buFont typeface="Wingdings" panose="05000000000000000000" pitchFamily="2" charset="2"/>
              <a:buChar char="Ø"/>
            </a:pPr>
            <a:r>
              <a:rPr lang="en-CA" dirty="0"/>
              <a:t>Agency and responsibility in adolescent students: A challenge for the societies of  tomorrow - </a:t>
            </a:r>
            <a:r>
              <a:rPr lang="en-CA" dirty="0">
                <a:hlinkClick r:id="rId3"/>
              </a:rPr>
              <a:t>https://onlinelibrary.wiley.com/doi/full/10.1111/bjep.12215</a:t>
            </a:r>
            <a:r>
              <a:rPr lang="en-CA" dirty="0"/>
              <a:t> </a:t>
            </a:r>
          </a:p>
        </p:txBody>
      </p:sp>
    </p:spTree>
    <p:extLst>
      <p:ext uri="{BB962C8B-B14F-4D97-AF65-F5344CB8AC3E}">
        <p14:creationId xmlns:p14="http://schemas.microsoft.com/office/powerpoint/2010/main" val="36662572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screenshot&#10;&#10;Description automatically generated">
            <a:extLst>
              <a:ext uri="{FF2B5EF4-FFF2-40B4-BE49-F238E27FC236}">
                <a16:creationId xmlns:a16="http://schemas.microsoft.com/office/drawing/2014/main" id="{9413385B-CCE7-4A2F-A554-C22A617F97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5171" y="479887"/>
            <a:ext cx="8300245" cy="4668888"/>
          </a:xfrm>
        </p:spPr>
      </p:pic>
      <p:sp>
        <p:nvSpPr>
          <p:cNvPr id="4" name="Slide Number Placeholder 3">
            <a:extLst>
              <a:ext uri="{FF2B5EF4-FFF2-40B4-BE49-F238E27FC236}">
                <a16:creationId xmlns:a16="http://schemas.microsoft.com/office/drawing/2014/main" id="{C0001E4C-F46C-4E90-AC06-356DAF0F704A}"/>
              </a:ext>
            </a:extLst>
          </p:cNvPr>
          <p:cNvSpPr>
            <a:spLocks noGrp="1"/>
          </p:cNvSpPr>
          <p:nvPr>
            <p:ph type="sldNum" sz="quarter" idx="12"/>
          </p:nvPr>
        </p:nvSpPr>
        <p:spPr/>
        <p:txBody>
          <a:bodyPr/>
          <a:lstStyle/>
          <a:p>
            <a:fld id="{3DEFAA7A-1F75-4566-B3ED-B7F20098E838}" type="slidenum">
              <a:rPr lang="en-CA" smtClean="0"/>
              <a:t>123</a:t>
            </a:fld>
            <a:endParaRPr lang="en-CA"/>
          </a:p>
        </p:txBody>
      </p:sp>
      <p:sp>
        <p:nvSpPr>
          <p:cNvPr id="5" name="Rectangle 4">
            <a:extLst>
              <a:ext uri="{FF2B5EF4-FFF2-40B4-BE49-F238E27FC236}">
                <a16:creationId xmlns:a16="http://schemas.microsoft.com/office/drawing/2014/main" id="{479B65EF-FE9F-407C-B86C-B71C055B14DD}"/>
              </a:ext>
            </a:extLst>
          </p:cNvPr>
          <p:cNvSpPr/>
          <p:nvPr/>
        </p:nvSpPr>
        <p:spPr>
          <a:xfrm>
            <a:off x="549564" y="5530632"/>
            <a:ext cx="6437745" cy="646331"/>
          </a:xfrm>
          <a:prstGeom prst="rect">
            <a:avLst/>
          </a:prstGeom>
        </p:spPr>
        <p:txBody>
          <a:bodyPr wrap="square">
            <a:spAutoFit/>
          </a:bodyPr>
          <a:lstStyle/>
          <a:p>
            <a:pPr marL="128585" indent="-128585">
              <a:buFont typeface="Wingdings" panose="05000000000000000000" pitchFamily="2" charset="2"/>
              <a:buChar char="Ø"/>
            </a:pPr>
            <a:r>
              <a:rPr lang="en-CA" dirty="0"/>
              <a:t>Digital Wellbeing, BBC - </a:t>
            </a:r>
            <a:r>
              <a:rPr lang="en-CA" dirty="0">
                <a:hlinkClick r:id="rId3"/>
              </a:rPr>
              <a:t>https://www.bbc.co.uk/rd/projects/digital-wellbeing</a:t>
            </a:r>
            <a:r>
              <a:rPr lang="en-CA" dirty="0"/>
              <a:t> </a:t>
            </a:r>
          </a:p>
        </p:txBody>
      </p:sp>
    </p:spTree>
    <p:extLst>
      <p:ext uri="{BB962C8B-B14F-4D97-AF65-F5344CB8AC3E}">
        <p14:creationId xmlns:p14="http://schemas.microsoft.com/office/powerpoint/2010/main" val="24414381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1308837" y="692425"/>
            <a:ext cx="5848707" cy="658905"/>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CA" sz="2400" dirty="0"/>
              <a:t>The BIG Idea - Redefining Success</a:t>
            </a:r>
          </a:p>
        </p:txBody>
      </p:sp>
      <p:pic>
        <p:nvPicPr>
          <p:cNvPr id="9" name="Picture 8"/>
          <p:cNvPicPr/>
          <p:nvPr/>
        </p:nvPicPr>
        <p:blipFill>
          <a:blip r:embed="rId2" cstate="print">
            <a:extLst>
              <a:ext uri="{28A0092B-C50C-407E-A947-70E740481C1C}">
                <a14:useLocalDpi xmlns:a14="http://schemas.microsoft.com/office/drawing/2010/main" val="0"/>
              </a:ext>
            </a:extLst>
          </a:blip>
          <a:srcRect/>
          <a:stretch>
            <a:fillRect/>
          </a:stretch>
        </p:blipFill>
        <p:spPr>
          <a:xfrm>
            <a:off x="1308837" y="1297277"/>
            <a:ext cx="6267620" cy="3680275"/>
          </a:xfrm>
          <a:prstGeom prst="rect">
            <a:avLst/>
          </a:prstGeom>
          <a:noFill/>
        </p:spPr>
      </p:pic>
      <p:sp>
        <p:nvSpPr>
          <p:cNvPr id="5" name="Rectangle 4"/>
          <p:cNvSpPr/>
          <p:nvPr/>
        </p:nvSpPr>
        <p:spPr>
          <a:xfrm>
            <a:off x="1155686" y="5144216"/>
            <a:ext cx="6947790" cy="1450397"/>
          </a:xfrm>
          <a:prstGeom prst="rect">
            <a:avLst/>
          </a:prstGeom>
        </p:spPr>
        <p:txBody>
          <a:bodyPr wrap="square">
            <a:spAutoFit/>
          </a:bodyPr>
          <a:lstStyle/>
          <a:p>
            <a:r>
              <a:rPr lang="en-CA" sz="1600" dirty="0"/>
              <a:t>Each of the major developments in the internet - from the client-server model to platform-based  interoperability to web3-based consensus networks - has been accompanied by a shift in  agency. The relative standing of the individual with respect to community, institutions, and  governments was shifted, for better or worse.  </a:t>
            </a:r>
          </a:p>
          <a:p>
            <a:endParaRPr lang="en-CA" sz="825" dirty="0"/>
          </a:p>
        </p:txBody>
      </p:sp>
      <p:sp>
        <p:nvSpPr>
          <p:cNvPr id="10" name="Slide Number Placeholder 9"/>
          <p:cNvSpPr>
            <a:spLocks noGrp="1"/>
          </p:cNvSpPr>
          <p:nvPr>
            <p:ph type="sldNum" sz="quarter" idx="12"/>
          </p:nvPr>
        </p:nvSpPr>
        <p:spPr/>
        <p:txBody>
          <a:bodyPr/>
          <a:lstStyle/>
          <a:p>
            <a:fld id="{3DEFAA7A-1F75-4566-B3ED-B7F20098E838}" type="slidenum">
              <a:rPr lang="en-CA" smtClean="0"/>
              <a:t>124</a:t>
            </a:fld>
            <a:endParaRPr lang="en-CA"/>
          </a:p>
        </p:txBody>
      </p:sp>
    </p:spTree>
    <p:extLst>
      <p:ext uri="{BB962C8B-B14F-4D97-AF65-F5344CB8AC3E}">
        <p14:creationId xmlns:p14="http://schemas.microsoft.com/office/powerpoint/2010/main" val="26812706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E50CC-D3A1-45AC-8FAC-30BCDF3A835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6DEB43-1CFB-4D6C-8E94-D11D70138A54}"/>
              </a:ext>
            </a:extLst>
          </p:cNvPr>
          <p:cNvSpPr>
            <a:spLocks noGrp="1"/>
          </p:cNvSpPr>
          <p:nvPr>
            <p:ph idx="1"/>
          </p:nvPr>
        </p:nvSpPr>
        <p:spPr/>
        <p:txBody>
          <a:bodyPr>
            <a:normAutofit lnSpcReduction="10000"/>
          </a:bodyPr>
          <a:lstStyle/>
          <a:p>
            <a:r>
              <a:rPr lang="en-CA" dirty="0"/>
              <a:t>Each stage in technological development is inspired by social, political and economic  aspirations, and understanding the next generation of learning and technology requires  understanding the forces that shaped them. </a:t>
            </a:r>
          </a:p>
          <a:p>
            <a:pPr marL="0" indent="0">
              <a:buNone/>
            </a:pPr>
            <a:endParaRPr lang="en-CA" dirty="0"/>
          </a:p>
          <a:p>
            <a:r>
              <a:rPr lang="en-CA" dirty="0"/>
              <a:t>‘Success’ in the future will not be defined by employment opportunities, by competencies, by  skills and expertise, but by agency - can the learner learn, think and do for themselves in a  rapidly changing and complex environment? </a:t>
            </a:r>
            <a:endParaRPr lang="en-US" dirty="0"/>
          </a:p>
        </p:txBody>
      </p:sp>
      <p:sp>
        <p:nvSpPr>
          <p:cNvPr id="4" name="Slide Number Placeholder 3">
            <a:extLst>
              <a:ext uri="{FF2B5EF4-FFF2-40B4-BE49-F238E27FC236}">
                <a16:creationId xmlns:a16="http://schemas.microsoft.com/office/drawing/2014/main" id="{F2D7D70C-DD91-4E4A-990D-5CC60A3AF554}"/>
              </a:ext>
            </a:extLst>
          </p:cNvPr>
          <p:cNvSpPr>
            <a:spLocks noGrp="1"/>
          </p:cNvSpPr>
          <p:nvPr>
            <p:ph type="sldNum" sz="quarter" idx="12"/>
          </p:nvPr>
        </p:nvSpPr>
        <p:spPr/>
        <p:txBody>
          <a:bodyPr/>
          <a:lstStyle/>
          <a:p>
            <a:fld id="{3DEFAA7A-1F75-4566-B3ED-B7F20098E838}" type="slidenum">
              <a:rPr lang="en-CA" smtClean="0"/>
              <a:t>125</a:t>
            </a:fld>
            <a:endParaRPr lang="en-CA"/>
          </a:p>
        </p:txBody>
      </p:sp>
    </p:spTree>
    <p:extLst>
      <p:ext uri="{BB962C8B-B14F-4D97-AF65-F5344CB8AC3E}">
        <p14:creationId xmlns:p14="http://schemas.microsoft.com/office/powerpoint/2010/main" val="97624671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45029" y="692425"/>
            <a:ext cx="6148271" cy="613861"/>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CA" sz="2400" dirty="0"/>
              <a:t>Activity - My Definition of Success </a:t>
            </a:r>
          </a:p>
        </p:txBody>
      </p:sp>
      <p:sp>
        <p:nvSpPr>
          <p:cNvPr id="3" name="Rectangle 2"/>
          <p:cNvSpPr/>
          <p:nvPr/>
        </p:nvSpPr>
        <p:spPr>
          <a:xfrm>
            <a:off x="995480" y="1112495"/>
            <a:ext cx="6148271" cy="1077218"/>
          </a:xfrm>
          <a:prstGeom prst="rect">
            <a:avLst/>
          </a:prstGeom>
        </p:spPr>
        <p:txBody>
          <a:bodyPr wrap="square">
            <a:spAutoFit/>
          </a:bodyPr>
          <a:lstStyle/>
          <a:p>
            <a:r>
              <a:rPr lang="en-CA" sz="1600" dirty="0"/>
              <a:t>Instructions  </a:t>
            </a:r>
          </a:p>
          <a:p>
            <a:pPr marL="128585" indent="-128585">
              <a:buFont typeface="Arial" panose="020B0604020202020204" pitchFamily="34" charset="0"/>
              <a:buChar char="•"/>
            </a:pPr>
            <a:r>
              <a:rPr lang="en-CA" sz="1600" dirty="0"/>
              <a:t>Using the space below or one of the many online tools at your disposal, consider what success - in this workshop, in your career, in life - looks like to you.   </a:t>
            </a:r>
          </a:p>
        </p:txBody>
      </p:sp>
      <p:sp>
        <p:nvSpPr>
          <p:cNvPr id="4" name="Slide Number Placeholder 3"/>
          <p:cNvSpPr>
            <a:spLocks noGrp="1"/>
          </p:cNvSpPr>
          <p:nvPr>
            <p:ph type="sldNum" sz="quarter" idx="12"/>
          </p:nvPr>
        </p:nvSpPr>
        <p:spPr/>
        <p:txBody>
          <a:bodyPr/>
          <a:lstStyle/>
          <a:p>
            <a:fld id="{3DEFAA7A-1F75-4566-B3ED-B7F20098E838}" type="slidenum">
              <a:rPr lang="en-CA" smtClean="0"/>
              <a:t>126</a:t>
            </a:fld>
            <a:endParaRPr lang="en-CA"/>
          </a:p>
        </p:txBody>
      </p:sp>
    </p:spTree>
    <p:extLst>
      <p:ext uri="{BB962C8B-B14F-4D97-AF65-F5344CB8AC3E}">
        <p14:creationId xmlns:p14="http://schemas.microsoft.com/office/powerpoint/2010/main" val="557110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277AA4-2D62-435D-A2F6-C69CC2992675}"/>
              </a:ext>
            </a:extLst>
          </p:cNvPr>
          <p:cNvSpPr>
            <a:spLocks noGrp="1"/>
          </p:cNvSpPr>
          <p:nvPr>
            <p:ph idx="1"/>
          </p:nvPr>
        </p:nvSpPr>
        <p:spPr>
          <a:xfrm>
            <a:off x="1531506" y="1825625"/>
            <a:ext cx="6983843" cy="4351338"/>
          </a:xfrm>
        </p:spPr>
        <p:txBody>
          <a:bodyPr/>
          <a:lstStyle/>
          <a:p>
            <a:pPr marL="0" lvl="0" indent="0" defTabSz="685800">
              <a:lnSpc>
                <a:spcPct val="100000"/>
              </a:lnSpc>
              <a:spcBef>
                <a:spcPts val="0"/>
              </a:spcBef>
              <a:buNone/>
              <a:defRPr/>
            </a:pPr>
            <a:r>
              <a:rPr lang="en-CA" sz="4400" dirty="0">
                <a:solidFill>
                  <a:prstClr val="black"/>
                </a:solidFill>
              </a:rPr>
              <a:t>Learning with Data</a:t>
            </a:r>
          </a:p>
          <a:p>
            <a:pPr marL="0" lvl="0" indent="0" defTabSz="685800">
              <a:lnSpc>
                <a:spcPct val="100000"/>
              </a:lnSpc>
              <a:spcBef>
                <a:spcPts val="0"/>
              </a:spcBef>
              <a:buNone/>
              <a:defRPr/>
            </a:pPr>
            <a:r>
              <a:rPr lang="en-CA" dirty="0"/>
              <a:t>Learning with data isn’t the same as learning with books. It’s interactive, immersive and engaging, a process of learning how to perceive and comprehend rather than to decode and store. </a:t>
            </a:r>
            <a:endParaRPr lang="en-CA" dirty="0">
              <a:solidFill>
                <a:prstClr val="black"/>
              </a:solidFill>
            </a:endParaRPr>
          </a:p>
          <a:p>
            <a:endParaRPr lang="en-US" dirty="0"/>
          </a:p>
        </p:txBody>
      </p:sp>
      <p:sp>
        <p:nvSpPr>
          <p:cNvPr id="4" name="Slide Number Placeholder 3">
            <a:extLst>
              <a:ext uri="{FF2B5EF4-FFF2-40B4-BE49-F238E27FC236}">
                <a16:creationId xmlns:a16="http://schemas.microsoft.com/office/drawing/2014/main" id="{15A7B806-5A63-41F3-9B86-EFE33F88B56A}"/>
              </a:ext>
            </a:extLst>
          </p:cNvPr>
          <p:cNvSpPr>
            <a:spLocks noGrp="1"/>
          </p:cNvSpPr>
          <p:nvPr>
            <p:ph type="sldNum" sz="quarter" idx="12"/>
          </p:nvPr>
        </p:nvSpPr>
        <p:spPr/>
        <p:txBody>
          <a:bodyPr/>
          <a:lstStyle/>
          <a:p>
            <a:fld id="{3DEFAA7A-1F75-4566-B3ED-B7F20098E838}" type="slidenum">
              <a:rPr lang="en-CA" smtClean="0"/>
              <a:t>13</a:t>
            </a:fld>
            <a:endParaRPr lang="en-CA"/>
          </a:p>
        </p:txBody>
      </p:sp>
      <p:sp>
        <p:nvSpPr>
          <p:cNvPr id="5" name="Rectangle 4">
            <a:extLst>
              <a:ext uri="{FF2B5EF4-FFF2-40B4-BE49-F238E27FC236}">
                <a16:creationId xmlns:a16="http://schemas.microsoft.com/office/drawing/2014/main" id="{6E2D1D3F-9587-4EDB-A663-197DD95871A9}"/>
              </a:ext>
            </a:extLst>
          </p:cNvPr>
          <p:cNvSpPr/>
          <p:nvPr/>
        </p:nvSpPr>
        <p:spPr>
          <a:xfrm>
            <a:off x="707669" y="1898820"/>
            <a:ext cx="596638" cy="646331"/>
          </a:xfrm>
          <a:prstGeom prst="rect">
            <a:avLst/>
          </a:prstGeom>
        </p:spPr>
        <p:txBody>
          <a:bodyPr wrap="none">
            <a:spAutoFit/>
          </a:bodyPr>
          <a:lstStyle/>
          <a:p>
            <a:r>
              <a:rPr lang="en-CA" sz="3600" dirty="0">
                <a:solidFill>
                  <a:prstClr val="black"/>
                </a:solidFill>
                <a:latin typeface="Wingdings" panose="05000000000000000000" pitchFamily="2" charset="2"/>
              </a:rPr>
              <a:t>%</a:t>
            </a:r>
            <a:endParaRPr lang="en-CA" sz="3200" dirty="0"/>
          </a:p>
        </p:txBody>
      </p:sp>
    </p:spTree>
    <p:extLst>
      <p:ext uri="{BB962C8B-B14F-4D97-AF65-F5344CB8AC3E}">
        <p14:creationId xmlns:p14="http://schemas.microsoft.com/office/powerpoint/2010/main" val="821965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CBF70E-A4D4-4130-89F4-E1C09EAC02AC}"/>
              </a:ext>
            </a:extLst>
          </p:cNvPr>
          <p:cNvSpPr>
            <a:spLocks noGrp="1"/>
          </p:cNvSpPr>
          <p:nvPr>
            <p:ph idx="1"/>
          </p:nvPr>
        </p:nvSpPr>
        <p:spPr>
          <a:xfrm>
            <a:off x="1513490" y="1825625"/>
            <a:ext cx="7001860" cy="4351338"/>
          </a:xfrm>
        </p:spPr>
        <p:txBody>
          <a:bodyPr/>
          <a:lstStyle/>
          <a:p>
            <a:pPr marL="0" lvl="0" indent="0" defTabSz="685800">
              <a:lnSpc>
                <a:spcPct val="100000"/>
              </a:lnSpc>
              <a:spcBef>
                <a:spcPts val="0"/>
              </a:spcBef>
              <a:buNone/>
              <a:defRPr/>
            </a:pPr>
            <a:r>
              <a:rPr lang="en-CA" sz="4400" dirty="0">
                <a:solidFill>
                  <a:prstClr val="black"/>
                </a:solidFill>
              </a:rPr>
              <a:t>Linked Data</a:t>
            </a:r>
          </a:p>
          <a:p>
            <a:pPr marL="0" lvl="0" indent="0" defTabSz="685800">
              <a:lnSpc>
                <a:spcPct val="100000"/>
              </a:lnSpc>
              <a:spcBef>
                <a:spcPts val="0"/>
              </a:spcBef>
              <a:buNone/>
              <a:defRPr/>
            </a:pPr>
            <a:r>
              <a:rPr lang="en-CA" dirty="0">
                <a:solidFill>
                  <a:prstClr val="black"/>
                </a:solidFill>
              </a:rPr>
              <a:t>Today we are seeing a trend toward decentralized linked data. This is the idea that each person can manage his or her own data, storing it wherever they want, and using it whenever they like. </a:t>
            </a:r>
          </a:p>
          <a:p>
            <a:endParaRPr lang="en-US" dirty="0"/>
          </a:p>
        </p:txBody>
      </p:sp>
      <p:sp>
        <p:nvSpPr>
          <p:cNvPr id="4" name="Slide Number Placeholder 3">
            <a:extLst>
              <a:ext uri="{FF2B5EF4-FFF2-40B4-BE49-F238E27FC236}">
                <a16:creationId xmlns:a16="http://schemas.microsoft.com/office/drawing/2014/main" id="{5ACE62AC-988C-42FF-9223-C3430B6A5605}"/>
              </a:ext>
            </a:extLst>
          </p:cNvPr>
          <p:cNvSpPr>
            <a:spLocks noGrp="1"/>
          </p:cNvSpPr>
          <p:nvPr>
            <p:ph type="sldNum" sz="quarter" idx="12"/>
          </p:nvPr>
        </p:nvSpPr>
        <p:spPr/>
        <p:txBody>
          <a:bodyPr/>
          <a:lstStyle/>
          <a:p>
            <a:fld id="{3DEFAA7A-1F75-4566-B3ED-B7F20098E838}" type="slidenum">
              <a:rPr lang="en-CA" smtClean="0"/>
              <a:t>14</a:t>
            </a:fld>
            <a:endParaRPr lang="en-CA"/>
          </a:p>
        </p:txBody>
      </p:sp>
      <p:sp>
        <p:nvSpPr>
          <p:cNvPr id="5" name="Rectangle 4">
            <a:extLst>
              <a:ext uri="{FF2B5EF4-FFF2-40B4-BE49-F238E27FC236}">
                <a16:creationId xmlns:a16="http://schemas.microsoft.com/office/drawing/2014/main" id="{E307539E-0AAB-4334-A5F2-5C511ADE04B6}"/>
              </a:ext>
            </a:extLst>
          </p:cNvPr>
          <p:cNvSpPr/>
          <p:nvPr/>
        </p:nvSpPr>
        <p:spPr>
          <a:xfrm>
            <a:off x="628650" y="1825625"/>
            <a:ext cx="449162" cy="584775"/>
          </a:xfrm>
          <a:prstGeom prst="rect">
            <a:avLst/>
          </a:prstGeom>
        </p:spPr>
        <p:txBody>
          <a:bodyPr wrap="none">
            <a:spAutoFit/>
          </a:bodyPr>
          <a:lstStyle/>
          <a:p>
            <a:r>
              <a:rPr lang="en-CA" sz="3200" dirty="0">
                <a:solidFill>
                  <a:prstClr val="black"/>
                </a:solidFill>
                <a:latin typeface="Symbol" panose="05050102010706020507" pitchFamily="18" charset="2"/>
              </a:rPr>
              <a:t>X</a:t>
            </a:r>
            <a:endParaRPr lang="en-CA" sz="1350" dirty="0"/>
          </a:p>
        </p:txBody>
      </p:sp>
      <p:sp>
        <p:nvSpPr>
          <p:cNvPr id="6" name="Rectangle 5">
            <a:extLst>
              <a:ext uri="{FF2B5EF4-FFF2-40B4-BE49-F238E27FC236}">
                <a16:creationId xmlns:a16="http://schemas.microsoft.com/office/drawing/2014/main" id="{8B75D09B-1C3D-4297-A543-FD74C7B091EF}"/>
              </a:ext>
            </a:extLst>
          </p:cNvPr>
          <p:cNvSpPr/>
          <p:nvPr/>
        </p:nvSpPr>
        <p:spPr>
          <a:xfrm>
            <a:off x="1022087" y="5673219"/>
            <a:ext cx="3844910" cy="346249"/>
          </a:xfrm>
          <a:prstGeom prst="rect">
            <a:avLst/>
          </a:prstGeom>
        </p:spPr>
        <p:txBody>
          <a:bodyPr wrap="square">
            <a:spAutoFit/>
          </a:bodyPr>
          <a:lstStyle/>
          <a:p>
            <a:r>
              <a:rPr lang="en-CA" sz="825" dirty="0"/>
              <a:t>Feature Article: Data. </a:t>
            </a:r>
            <a:r>
              <a:rPr lang="en-CA" sz="825" dirty="0">
                <a:hlinkClick r:id="rId2"/>
              </a:rPr>
              <a:t>https://el30.mooc.ca/post/68416</a:t>
            </a:r>
            <a:r>
              <a:rPr lang="en-CA" sz="825" dirty="0"/>
              <a:t>    </a:t>
            </a:r>
          </a:p>
          <a:p>
            <a:r>
              <a:rPr lang="en-CA" sz="825" dirty="0"/>
              <a:t>Featured Video: Conversation with Shelly Blake-Plock </a:t>
            </a:r>
            <a:r>
              <a:rPr lang="en-CA" sz="825" dirty="0">
                <a:hlinkClick r:id="rId3"/>
              </a:rPr>
              <a:t>https://el30.mooc.ca/event/80</a:t>
            </a:r>
            <a:r>
              <a:rPr lang="en-CA" sz="825" dirty="0"/>
              <a:t> </a:t>
            </a:r>
          </a:p>
        </p:txBody>
      </p:sp>
    </p:spTree>
    <p:extLst>
      <p:ext uri="{BB962C8B-B14F-4D97-AF65-F5344CB8AC3E}">
        <p14:creationId xmlns:p14="http://schemas.microsoft.com/office/powerpoint/2010/main" val="4108442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F6F9AD6-5B07-4547-BC28-FB1BF3451225}"/>
              </a:ext>
            </a:extLst>
          </p:cNvPr>
          <p:cNvPicPr>
            <a:picLocks noGrp="1" noChangeAspect="1"/>
          </p:cNvPicPr>
          <p:nvPr>
            <p:ph idx="1"/>
          </p:nvPr>
        </p:nvPicPr>
        <p:blipFill>
          <a:blip r:embed="rId2"/>
          <a:stretch>
            <a:fillRect/>
          </a:stretch>
        </p:blipFill>
        <p:spPr>
          <a:xfrm>
            <a:off x="254044" y="393744"/>
            <a:ext cx="8635911" cy="4398650"/>
          </a:xfrm>
          <a:prstGeom prst="rect">
            <a:avLst/>
          </a:prstGeom>
        </p:spPr>
      </p:pic>
      <p:sp>
        <p:nvSpPr>
          <p:cNvPr id="4" name="Slide Number Placeholder 3">
            <a:extLst>
              <a:ext uri="{FF2B5EF4-FFF2-40B4-BE49-F238E27FC236}">
                <a16:creationId xmlns:a16="http://schemas.microsoft.com/office/drawing/2014/main" id="{6D49109C-C4AD-4A02-8087-9985C375999B}"/>
              </a:ext>
            </a:extLst>
          </p:cNvPr>
          <p:cNvSpPr>
            <a:spLocks noGrp="1"/>
          </p:cNvSpPr>
          <p:nvPr>
            <p:ph type="sldNum" sz="quarter" idx="12"/>
          </p:nvPr>
        </p:nvSpPr>
        <p:spPr>
          <a:xfrm>
            <a:off x="6457950" y="6356351"/>
            <a:ext cx="2057400" cy="365125"/>
          </a:xfrm>
        </p:spPr>
        <p:txBody>
          <a:bodyPr/>
          <a:lstStyle/>
          <a:p>
            <a:fld id="{3DEFAA7A-1F75-4566-B3ED-B7F20098E838}" type="slidenum">
              <a:rPr lang="en-CA" smtClean="0"/>
              <a:t>15</a:t>
            </a:fld>
            <a:endParaRPr lang="en-CA"/>
          </a:p>
        </p:txBody>
      </p:sp>
      <p:sp>
        <p:nvSpPr>
          <p:cNvPr id="6" name="Rectangle 5">
            <a:extLst>
              <a:ext uri="{FF2B5EF4-FFF2-40B4-BE49-F238E27FC236}">
                <a16:creationId xmlns:a16="http://schemas.microsoft.com/office/drawing/2014/main" id="{FF76C16B-979C-497A-8560-3CF88CF53F50}"/>
              </a:ext>
            </a:extLst>
          </p:cNvPr>
          <p:cNvSpPr/>
          <p:nvPr/>
        </p:nvSpPr>
        <p:spPr>
          <a:xfrm>
            <a:off x="414997" y="5480762"/>
            <a:ext cx="7973743" cy="646331"/>
          </a:xfrm>
          <a:prstGeom prst="rect">
            <a:avLst/>
          </a:prstGeom>
        </p:spPr>
        <p:txBody>
          <a:bodyPr wrap="square">
            <a:spAutoFit/>
          </a:bodyPr>
          <a:lstStyle/>
          <a:p>
            <a:pPr marL="128585" indent="-128585">
              <a:buFont typeface="Wingdings" panose="05000000000000000000" pitchFamily="2" charset="2"/>
              <a:buChar char="Ø"/>
            </a:pPr>
            <a:r>
              <a:rPr lang="en-CA" dirty="0"/>
              <a:t>The Linked Open Data Cloud. John P. McCrae. This web page is the home of the LOD  cloud diagram. </a:t>
            </a:r>
            <a:r>
              <a:rPr lang="en-CA" dirty="0">
                <a:hlinkClick r:id="rId3"/>
              </a:rPr>
              <a:t>https://lod-cloud.net/</a:t>
            </a:r>
            <a:r>
              <a:rPr lang="en-CA" dirty="0"/>
              <a:t>    </a:t>
            </a:r>
          </a:p>
        </p:txBody>
      </p:sp>
    </p:spTree>
    <p:extLst>
      <p:ext uri="{BB962C8B-B14F-4D97-AF65-F5344CB8AC3E}">
        <p14:creationId xmlns:p14="http://schemas.microsoft.com/office/powerpoint/2010/main" val="3560211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B9AB8DA-A651-4432-9796-D103AF690E2C}"/>
              </a:ext>
            </a:extLst>
          </p:cNvPr>
          <p:cNvPicPr>
            <a:picLocks noGrp="1" noChangeAspect="1"/>
          </p:cNvPicPr>
          <p:nvPr>
            <p:ph idx="1"/>
          </p:nvPr>
        </p:nvPicPr>
        <p:blipFill>
          <a:blip r:embed="rId2"/>
          <a:stretch>
            <a:fillRect/>
          </a:stretch>
        </p:blipFill>
        <p:spPr>
          <a:xfrm>
            <a:off x="379025" y="467823"/>
            <a:ext cx="8385949" cy="5095680"/>
          </a:xfrm>
          <a:prstGeom prst="rect">
            <a:avLst/>
          </a:prstGeom>
        </p:spPr>
      </p:pic>
      <p:sp>
        <p:nvSpPr>
          <p:cNvPr id="4" name="Slide Number Placeholder 3">
            <a:extLst>
              <a:ext uri="{FF2B5EF4-FFF2-40B4-BE49-F238E27FC236}">
                <a16:creationId xmlns:a16="http://schemas.microsoft.com/office/drawing/2014/main" id="{8855D1D8-E107-41AF-A091-AAC66C3DB62D}"/>
              </a:ext>
            </a:extLst>
          </p:cNvPr>
          <p:cNvSpPr>
            <a:spLocks noGrp="1"/>
          </p:cNvSpPr>
          <p:nvPr>
            <p:ph type="sldNum" sz="quarter" idx="12"/>
          </p:nvPr>
        </p:nvSpPr>
        <p:spPr/>
        <p:txBody>
          <a:bodyPr/>
          <a:lstStyle/>
          <a:p>
            <a:fld id="{3DEFAA7A-1F75-4566-B3ED-B7F20098E838}" type="slidenum">
              <a:rPr lang="en-CA" smtClean="0"/>
              <a:t>16</a:t>
            </a:fld>
            <a:endParaRPr lang="en-CA"/>
          </a:p>
        </p:txBody>
      </p:sp>
      <p:sp>
        <p:nvSpPr>
          <p:cNvPr id="6" name="Rectangle 5">
            <a:extLst>
              <a:ext uri="{FF2B5EF4-FFF2-40B4-BE49-F238E27FC236}">
                <a16:creationId xmlns:a16="http://schemas.microsoft.com/office/drawing/2014/main" id="{DC53A437-B31D-4999-AFDE-B5C039843D26}"/>
              </a:ext>
            </a:extLst>
          </p:cNvPr>
          <p:cNvSpPr/>
          <p:nvPr/>
        </p:nvSpPr>
        <p:spPr>
          <a:xfrm>
            <a:off x="297764" y="5819324"/>
            <a:ext cx="8339797" cy="646331"/>
          </a:xfrm>
          <a:prstGeom prst="rect">
            <a:avLst/>
          </a:prstGeom>
        </p:spPr>
        <p:txBody>
          <a:bodyPr wrap="square">
            <a:spAutoFit/>
          </a:bodyPr>
          <a:lstStyle/>
          <a:p>
            <a:pPr marL="128585" indent="-128585">
              <a:buFont typeface="Wingdings" panose="05000000000000000000" pitchFamily="2" charset="2"/>
              <a:buChar char="Ø"/>
            </a:pPr>
            <a:r>
              <a:rPr lang="en-CA" dirty="0"/>
              <a:t>Open Government Portal: Enables access to open data on the government of Canada  website. </a:t>
            </a:r>
            <a:r>
              <a:rPr lang="en-CA" dirty="0">
                <a:hlinkClick r:id="rId3"/>
              </a:rPr>
              <a:t>https://open.canada.ca/data/en/dataset?res_format=JSON</a:t>
            </a:r>
            <a:r>
              <a:rPr lang="en-CA" dirty="0"/>
              <a:t>    </a:t>
            </a:r>
          </a:p>
        </p:txBody>
      </p:sp>
    </p:spTree>
    <p:extLst>
      <p:ext uri="{BB962C8B-B14F-4D97-AF65-F5344CB8AC3E}">
        <p14:creationId xmlns:p14="http://schemas.microsoft.com/office/powerpoint/2010/main" val="1048442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1C58688-4C52-4270-9FBD-64D01EAD7B4E}"/>
              </a:ext>
            </a:extLst>
          </p:cNvPr>
          <p:cNvPicPr>
            <a:picLocks noGrp="1" noChangeAspect="1"/>
          </p:cNvPicPr>
          <p:nvPr>
            <p:ph idx="1"/>
          </p:nvPr>
        </p:nvPicPr>
        <p:blipFill>
          <a:blip r:embed="rId2"/>
          <a:stretch>
            <a:fillRect/>
          </a:stretch>
        </p:blipFill>
        <p:spPr>
          <a:xfrm>
            <a:off x="643712" y="162986"/>
            <a:ext cx="7309223" cy="4931141"/>
          </a:xfrm>
          <a:prstGeom prst="rect">
            <a:avLst/>
          </a:prstGeom>
        </p:spPr>
      </p:pic>
      <p:sp>
        <p:nvSpPr>
          <p:cNvPr id="4" name="Slide Number Placeholder 3">
            <a:extLst>
              <a:ext uri="{FF2B5EF4-FFF2-40B4-BE49-F238E27FC236}">
                <a16:creationId xmlns:a16="http://schemas.microsoft.com/office/drawing/2014/main" id="{C8F40C99-90BA-4A92-B5C9-7CFED87F8E2C}"/>
              </a:ext>
            </a:extLst>
          </p:cNvPr>
          <p:cNvSpPr>
            <a:spLocks noGrp="1"/>
          </p:cNvSpPr>
          <p:nvPr>
            <p:ph type="sldNum" sz="quarter" idx="12"/>
          </p:nvPr>
        </p:nvSpPr>
        <p:spPr/>
        <p:txBody>
          <a:bodyPr/>
          <a:lstStyle/>
          <a:p>
            <a:fld id="{3DEFAA7A-1F75-4566-B3ED-B7F20098E838}" type="slidenum">
              <a:rPr lang="en-CA" smtClean="0"/>
              <a:t>17</a:t>
            </a:fld>
            <a:endParaRPr lang="en-CA"/>
          </a:p>
        </p:txBody>
      </p:sp>
      <p:sp>
        <p:nvSpPr>
          <p:cNvPr id="6" name="Rectangle 5">
            <a:extLst>
              <a:ext uri="{FF2B5EF4-FFF2-40B4-BE49-F238E27FC236}">
                <a16:creationId xmlns:a16="http://schemas.microsoft.com/office/drawing/2014/main" id="{C5AAE20F-F75C-4AAB-99C6-184E1B807858}"/>
              </a:ext>
            </a:extLst>
          </p:cNvPr>
          <p:cNvSpPr/>
          <p:nvPr/>
        </p:nvSpPr>
        <p:spPr>
          <a:xfrm>
            <a:off x="398583" y="5263574"/>
            <a:ext cx="8238979" cy="1200329"/>
          </a:xfrm>
          <a:prstGeom prst="rect">
            <a:avLst/>
          </a:prstGeom>
        </p:spPr>
        <p:txBody>
          <a:bodyPr wrap="square">
            <a:spAutoFit/>
          </a:bodyPr>
          <a:lstStyle/>
          <a:p>
            <a:pPr marL="128585" indent="-128585">
              <a:buFont typeface="Wingdings" panose="05000000000000000000" pitchFamily="2" charset="2"/>
              <a:buChar char="Ø"/>
            </a:pPr>
            <a:r>
              <a:rPr lang="en-CA" dirty="0"/>
              <a:t>Solid. Tim Berners-Lee. Solid (derived from "social linked data") is a proposed set of  conventions and tools for building decentralized social applications. </a:t>
            </a:r>
            <a:r>
              <a:rPr lang="en-CA" dirty="0">
                <a:hlinkClick r:id="rId3"/>
              </a:rPr>
              <a:t>https://solid.mit.edu/</a:t>
            </a:r>
            <a:r>
              <a:rPr lang="en-CA" dirty="0"/>
              <a:t>    </a:t>
            </a:r>
          </a:p>
          <a:p>
            <a:pPr marL="128585" indent="-128585">
              <a:buFont typeface="Wingdings" panose="05000000000000000000" pitchFamily="2" charset="2"/>
              <a:buChar char="Ø"/>
            </a:pPr>
            <a:r>
              <a:rPr lang="en-CA" dirty="0" err="1"/>
              <a:t>Inrupt</a:t>
            </a:r>
            <a:r>
              <a:rPr lang="en-CA" dirty="0"/>
              <a:t>. New start-up developing Solid. </a:t>
            </a:r>
            <a:r>
              <a:rPr lang="en-CA" dirty="0">
                <a:hlinkClick r:id="rId4"/>
              </a:rPr>
              <a:t>https://www.inrupt.com/</a:t>
            </a:r>
            <a:endParaRPr lang="en-CA" dirty="0"/>
          </a:p>
        </p:txBody>
      </p:sp>
    </p:spTree>
    <p:extLst>
      <p:ext uri="{BB962C8B-B14F-4D97-AF65-F5344CB8AC3E}">
        <p14:creationId xmlns:p14="http://schemas.microsoft.com/office/powerpoint/2010/main" val="3570662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01A3A37-F263-4E85-BD4F-E3622E87BD2B}"/>
              </a:ext>
            </a:extLst>
          </p:cNvPr>
          <p:cNvPicPr>
            <a:picLocks noGrp="1" noChangeAspect="1"/>
          </p:cNvPicPr>
          <p:nvPr>
            <p:ph idx="1"/>
          </p:nvPr>
        </p:nvPicPr>
        <p:blipFill>
          <a:blip r:embed="rId2"/>
          <a:stretch>
            <a:fillRect/>
          </a:stretch>
        </p:blipFill>
        <p:spPr>
          <a:xfrm>
            <a:off x="650091" y="343766"/>
            <a:ext cx="7531694" cy="4933174"/>
          </a:xfrm>
          <a:prstGeom prst="rect">
            <a:avLst/>
          </a:prstGeom>
        </p:spPr>
      </p:pic>
      <p:sp>
        <p:nvSpPr>
          <p:cNvPr id="4" name="Slide Number Placeholder 3">
            <a:extLst>
              <a:ext uri="{FF2B5EF4-FFF2-40B4-BE49-F238E27FC236}">
                <a16:creationId xmlns:a16="http://schemas.microsoft.com/office/drawing/2014/main" id="{A46D5B64-0B6F-4EB9-96D5-488F3400D9F8}"/>
              </a:ext>
            </a:extLst>
          </p:cNvPr>
          <p:cNvSpPr>
            <a:spLocks noGrp="1"/>
          </p:cNvSpPr>
          <p:nvPr>
            <p:ph type="sldNum" sz="quarter" idx="12"/>
          </p:nvPr>
        </p:nvSpPr>
        <p:spPr/>
        <p:txBody>
          <a:bodyPr/>
          <a:lstStyle/>
          <a:p>
            <a:fld id="{3DEFAA7A-1F75-4566-B3ED-B7F20098E838}" type="slidenum">
              <a:rPr lang="en-CA" smtClean="0"/>
              <a:t>18</a:t>
            </a:fld>
            <a:endParaRPr lang="en-CA"/>
          </a:p>
        </p:txBody>
      </p:sp>
      <p:sp>
        <p:nvSpPr>
          <p:cNvPr id="5" name="Rectangle 4">
            <a:extLst>
              <a:ext uri="{FF2B5EF4-FFF2-40B4-BE49-F238E27FC236}">
                <a16:creationId xmlns:a16="http://schemas.microsoft.com/office/drawing/2014/main" id="{410C9F94-CD8A-4224-98F2-0E33570C63E3}"/>
              </a:ext>
            </a:extLst>
          </p:cNvPr>
          <p:cNvSpPr/>
          <p:nvPr/>
        </p:nvSpPr>
        <p:spPr>
          <a:xfrm>
            <a:off x="503382" y="5493480"/>
            <a:ext cx="7965786" cy="646331"/>
          </a:xfrm>
          <a:prstGeom prst="rect">
            <a:avLst/>
          </a:prstGeom>
        </p:spPr>
        <p:txBody>
          <a:bodyPr wrap="square">
            <a:spAutoFit/>
          </a:bodyPr>
          <a:lstStyle/>
          <a:p>
            <a:pPr marL="128585" indent="-128585">
              <a:buFont typeface="Wingdings" panose="05000000000000000000" pitchFamily="2" charset="2"/>
              <a:buChar char="Ø"/>
            </a:pPr>
            <a:r>
              <a:rPr lang="en-CA" dirty="0" err="1"/>
              <a:t>IndieWeb</a:t>
            </a:r>
            <a:r>
              <a:rPr lang="en-CA" dirty="0"/>
              <a:t>. The </a:t>
            </a:r>
            <a:r>
              <a:rPr lang="en-CA" dirty="0" err="1"/>
              <a:t>IndieWeb</a:t>
            </a:r>
            <a:r>
              <a:rPr lang="en-CA" dirty="0"/>
              <a:t> is a people-focused alternative to the "corporate web".  </a:t>
            </a:r>
            <a:r>
              <a:rPr lang="en-CA" dirty="0">
                <a:hlinkClick r:id="rId3"/>
              </a:rPr>
              <a:t>https://indieweb.org/</a:t>
            </a:r>
            <a:r>
              <a:rPr lang="en-CA" dirty="0"/>
              <a:t>    </a:t>
            </a:r>
          </a:p>
        </p:txBody>
      </p:sp>
    </p:spTree>
    <p:extLst>
      <p:ext uri="{BB962C8B-B14F-4D97-AF65-F5344CB8AC3E}">
        <p14:creationId xmlns:p14="http://schemas.microsoft.com/office/powerpoint/2010/main" val="746584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AD1C216-B85E-4D97-94E6-16B5542515FB}"/>
              </a:ext>
            </a:extLst>
          </p:cNvPr>
          <p:cNvPicPr>
            <a:picLocks noGrp="1" noChangeAspect="1"/>
          </p:cNvPicPr>
          <p:nvPr>
            <p:ph idx="1"/>
          </p:nvPr>
        </p:nvPicPr>
        <p:blipFill>
          <a:blip r:embed="rId2"/>
          <a:stretch>
            <a:fillRect/>
          </a:stretch>
        </p:blipFill>
        <p:spPr>
          <a:xfrm>
            <a:off x="642490" y="478011"/>
            <a:ext cx="7590950" cy="5102174"/>
          </a:xfrm>
          <a:prstGeom prst="rect">
            <a:avLst/>
          </a:prstGeom>
        </p:spPr>
      </p:pic>
      <p:sp>
        <p:nvSpPr>
          <p:cNvPr id="4" name="Slide Number Placeholder 3">
            <a:extLst>
              <a:ext uri="{FF2B5EF4-FFF2-40B4-BE49-F238E27FC236}">
                <a16:creationId xmlns:a16="http://schemas.microsoft.com/office/drawing/2014/main" id="{C75A9829-797D-4188-9F33-1C24CB0CBCC6}"/>
              </a:ext>
            </a:extLst>
          </p:cNvPr>
          <p:cNvSpPr>
            <a:spLocks noGrp="1"/>
          </p:cNvSpPr>
          <p:nvPr>
            <p:ph type="sldNum" sz="quarter" idx="12"/>
          </p:nvPr>
        </p:nvSpPr>
        <p:spPr/>
        <p:txBody>
          <a:bodyPr/>
          <a:lstStyle/>
          <a:p>
            <a:fld id="{3DEFAA7A-1F75-4566-B3ED-B7F20098E838}" type="slidenum">
              <a:rPr lang="en-CA" smtClean="0"/>
              <a:t>19</a:t>
            </a:fld>
            <a:endParaRPr lang="en-CA"/>
          </a:p>
        </p:txBody>
      </p:sp>
      <p:sp>
        <p:nvSpPr>
          <p:cNvPr id="5" name="Rectangle 4">
            <a:extLst>
              <a:ext uri="{FF2B5EF4-FFF2-40B4-BE49-F238E27FC236}">
                <a16:creationId xmlns:a16="http://schemas.microsoft.com/office/drawing/2014/main" id="{9C490ABE-1947-45E5-902D-1A96D6C4B78F}"/>
              </a:ext>
            </a:extLst>
          </p:cNvPr>
          <p:cNvSpPr/>
          <p:nvPr/>
        </p:nvSpPr>
        <p:spPr>
          <a:xfrm>
            <a:off x="567964" y="5615583"/>
            <a:ext cx="7707745" cy="923330"/>
          </a:xfrm>
          <a:prstGeom prst="rect">
            <a:avLst/>
          </a:prstGeom>
        </p:spPr>
        <p:txBody>
          <a:bodyPr wrap="square">
            <a:spAutoFit/>
          </a:bodyPr>
          <a:lstStyle/>
          <a:p>
            <a:pPr marL="128585" indent="-128585">
              <a:buFont typeface="Wingdings" panose="05000000000000000000" pitchFamily="2" charset="2"/>
              <a:buChar char="Ø"/>
            </a:pPr>
            <a:r>
              <a:rPr lang="en-CA" dirty="0"/>
              <a:t>An Increasingly Less-Brief Guide to Mastodon. </a:t>
            </a:r>
            <a:r>
              <a:rPr lang="en-CA" dirty="0" err="1"/>
              <a:t>Noëlle</a:t>
            </a:r>
            <a:r>
              <a:rPr lang="en-CA" dirty="0"/>
              <a:t> Anthony. GitHub.  </a:t>
            </a:r>
            <a:r>
              <a:rPr lang="en-CA" dirty="0">
                <a:hlinkClick r:id="rId3"/>
              </a:rPr>
              <a:t>https://github.com/joyeusenoelle/GuideToMastodon/</a:t>
            </a:r>
            <a:r>
              <a:rPr lang="en-CA" dirty="0"/>
              <a:t> </a:t>
            </a:r>
          </a:p>
          <a:p>
            <a:pPr marL="128585" indent="-128585">
              <a:buFont typeface="Wingdings" panose="05000000000000000000" pitchFamily="2" charset="2"/>
              <a:buChar char="Ø"/>
            </a:pPr>
            <a:r>
              <a:rPr lang="en-CA" dirty="0"/>
              <a:t>Mastodon: </a:t>
            </a:r>
            <a:r>
              <a:rPr lang="en-CA" dirty="0">
                <a:hlinkClick r:id="rId4"/>
              </a:rPr>
              <a:t>https://mastodon.social</a:t>
            </a:r>
            <a:r>
              <a:rPr lang="en-CA" dirty="0"/>
              <a:t>  </a:t>
            </a:r>
          </a:p>
        </p:txBody>
      </p:sp>
    </p:spTree>
    <p:extLst>
      <p:ext uri="{BB962C8B-B14F-4D97-AF65-F5344CB8AC3E}">
        <p14:creationId xmlns:p14="http://schemas.microsoft.com/office/powerpoint/2010/main" val="2901796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CB4E6-F92B-4079-95DF-D9B4301917E4}"/>
              </a:ext>
            </a:extLst>
          </p:cNvPr>
          <p:cNvSpPr>
            <a:spLocks noGrp="1"/>
          </p:cNvSpPr>
          <p:nvPr>
            <p:ph type="title"/>
          </p:nvPr>
        </p:nvSpPr>
        <p:spPr/>
        <p:txBody>
          <a:bodyPr/>
          <a:lstStyle/>
          <a:p>
            <a:r>
              <a:rPr lang="en-US" dirty="0"/>
              <a:t>Description</a:t>
            </a:r>
          </a:p>
        </p:txBody>
      </p:sp>
      <p:sp>
        <p:nvSpPr>
          <p:cNvPr id="3" name="Content Placeholder 2">
            <a:extLst>
              <a:ext uri="{FF2B5EF4-FFF2-40B4-BE49-F238E27FC236}">
                <a16:creationId xmlns:a16="http://schemas.microsoft.com/office/drawing/2014/main" id="{898DEDF5-A42C-487E-A088-C39BD1B2C17A}"/>
              </a:ext>
            </a:extLst>
          </p:cNvPr>
          <p:cNvSpPr>
            <a:spLocks noGrp="1"/>
          </p:cNvSpPr>
          <p:nvPr>
            <p:ph idx="1"/>
          </p:nvPr>
        </p:nvSpPr>
        <p:spPr>
          <a:xfrm>
            <a:off x="628650" y="1825625"/>
            <a:ext cx="8159500" cy="4351338"/>
          </a:xfrm>
        </p:spPr>
        <p:txBody>
          <a:bodyPr>
            <a:normAutofit fontScale="92500" lnSpcReduction="20000"/>
          </a:bodyPr>
          <a:lstStyle/>
          <a:p>
            <a:pPr marL="0" indent="0">
              <a:buNone/>
            </a:pPr>
            <a:r>
              <a:rPr lang="en-CA" dirty="0"/>
              <a:t>This workshop will give participants a map of the next-generation learning technology landscape. </a:t>
            </a:r>
          </a:p>
          <a:p>
            <a:r>
              <a:rPr lang="en-CA" dirty="0"/>
              <a:t>how the major developments in new technologies relate to each other a</a:t>
            </a:r>
          </a:p>
          <a:p>
            <a:r>
              <a:rPr lang="en-CA" dirty="0"/>
              <a:t>how they will change the learning landscape </a:t>
            </a:r>
          </a:p>
          <a:p>
            <a:r>
              <a:rPr lang="en-CA" dirty="0"/>
              <a:t>presentation of the concept of ‘web3’ as it has emerged from the decentralized digital currently community </a:t>
            </a:r>
          </a:p>
          <a:p>
            <a:r>
              <a:rPr lang="en-CA" dirty="0"/>
              <a:t>trace the relation between new and unfamiliar concepts such as hash-graphs, consensus, cloud architecture and machine </a:t>
            </a:r>
          </a:p>
          <a:p>
            <a:r>
              <a:rPr lang="en-CA" dirty="0"/>
              <a:t>explore several new technologies piloted over the last year, including blockchain-based badges, identity graphs, and new types of open educational resources.</a:t>
            </a:r>
          </a:p>
          <a:p>
            <a:pPr marL="0" indent="0">
              <a:buNone/>
            </a:pPr>
            <a:endParaRPr lang="en-US" dirty="0"/>
          </a:p>
        </p:txBody>
      </p:sp>
      <p:sp>
        <p:nvSpPr>
          <p:cNvPr id="4" name="Slide Number Placeholder 3">
            <a:extLst>
              <a:ext uri="{FF2B5EF4-FFF2-40B4-BE49-F238E27FC236}">
                <a16:creationId xmlns:a16="http://schemas.microsoft.com/office/drawing/2014/main" id="{6558B2F9-9A7C-4BA9-8540-EAFC49ECD0CF}"/>
              </a:ext>
            </a:extLst>
          </p:cNvPr>
          <p:cNvSpPr>
            <a:spLocks noGrp="1"/>
          </p:cNvSpPr>
          <p:nvPr>
            <p:ph type="sldNum" sz="quarter" idx="12"/>
          </p:nvPr>
        </p:nvSpPr>
        <p:spPr/>
        <p:txBody>
          <a:bodyPr/>
          <a:lstStyle/>
          <a:p>
            <a:fld id="{3DEFAA7A-1F75-4566-B3ED-B7F20098E838}" type="slidenum">
              <a:rPr lang="en-CA" smtClean="0"/>
              <a:t>2</a:t>
            </a:fld>
            <a:endParaRPr lang="en-CA"/>
          </a:p>
        </p:txBody>
      </p:sp>
    </p:spTree>
    <p:extLst>
      <p:ext uri="{BB962C8B-B14F-4D97-AF65-F5344CB8AC3E}">
        <p14:creationId xmlns:p14="http://schemas.microsoft.com/office/powerpoint/2010/main" val="1768109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FDD905E-3A58-43A8-A6F3-323F2B4A54DC}"/>
              </a:ext>
            </a:extLst>
          </p:cNvPr>
          <p:cNvPicPr>
            <a:picLocks noChangeAspect="1"/>
          </p:cNvPicPr>
          <p:nvPr/>
        </p:nvPicPr>
        <p:blipFill>
          <a:blip r:embed="rId2"/>
          <a:stretch>
            <a:fillRect/>
          </a:stretch>
        </p:blipFill>
        <p:spPr>
          <a:xfrm>
            <a:off x="1324304" y="1293958"/>
            <a:ext cx="5327094" cy="2907763"/>
          </a:xfrm>
          <a:prstGeom prst="rect">
            <a:avLst/>
          </a:prstGeom>
        </p:spPr>
      </p:pic>
      <p:sp>
        <p:nvSpPr>
          <p:cNvPr id="7" name="Content Placeholder 2"/>
          <p:cNvSpPr txBox="1">
            <a:spLocks/>
          </p:cNvSpPr>
          <p:nvPr/>
        </p:nvSpPr>
        <p:spPr>
          <a:xfrm>
            <a:off x="590081" y="550067"/>
            <a:ext cx="7517899" cy="607572"/>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CA" sz="2800" dirty="0"/>
              <a:t>The BIG Idea - Course(?) as Open Data</a:t>
            </a:r>
          </a:p>
        </p:txBody>
      </p:sp>
      <p:sp>
        <p:nvSpPr>
          <p:cNvPr id="8" name="Rectangle 7"/>
          <p:cNvSpPr/>
          <p:nvPr/>
        </p:nvSpPr>
        <p:spPr>
          <a:xfrm>
            <a:off x="739907" y="4788425"/>
            <a:ext cx="7891378" cy="1631216"/>
          </a:xfrm>
          <a:prstGeom prst="rect">
            <a:avLst/>
          </a:prstGeom>
        </p:spPr>
        <p:txBody>
          <a:bodyPr wrap="square">
            <a:spAutoFit/>
          </a:bodyPr>
          <a:lstStyle/>
          <a:p>
            <a:pPr marL="285750" indent="-285750">
              <a:buFont typeface="Arial" panose="020B0604020202020204" pitchFamily="34" charset="0"/>
              <a:buChar char="•"/>
            </a:pPr>
            <a:r>
              <a:rPr lang="en-CA" sz="2000" dirty="0"/>
              <a:t>“Open Data is the idea that some data should be publicly available and usable</a:t>
            </a:r>
          </a:p>
          <a:p>
            <a:pPr marL="285750" indent="-285750">
              <a:buFont typeface="Arial" panose="020B0604020202020204" pitchFamily="34" charset="0"/>
              <a:buChar char="•"/>
            </a:pPr>
            <a:r>
              <a:rPr lang="en-CA" sz="2000" dirty="0"/>
              <a:t>The course as decentralised: "Decentralized means that there is no single point where the  decision is made. “</a:t>
            </a:r>
          </a:p>
          <a:p>
            <a:pPr marL="285750" indent="-285750">
              <a:buFont typeface="Arial" panose="020B0604020202020204" pitchFamily="34" charset="0"/>
              <a:buChar char="•"/>
            </a:pPr>
            <a:r>
              <a:rPr lang="en-CA" sz="2000" dirty="0"/>
              <a:t>The course as distributed: There is no one place where the course is. </a:t>
            </a:r>
          </a:p>
        </p:txBody>
      </p:sp>
      <p:sp>
        <p:nvSpPr>
          <p:cNvPr id="10" name="Slide Number Placeholder 9"/>
          <p:cNvSpPr>
            <a:spLocks noGrp="1"/>
          </p:cNvSpPr>
          <p:nvPr>
            <p:ph type="sldNum" sz="quarter" idx="12"/>
          </p:nvPr>
        </p:nvSpPr>
        <p:spPr/>
        <p:txBody>
          <a:bodyPr/>
          <a:lstStyle/>
          <a:p>
            <a:fld id="{3DEFAA7A-1F75-4566-B3ED-B7F20098E838}" type="slidenum">
              <a:rPr lang="en-CA" smtClean="0"/>
              <a:t>20</a:t>
            </a:fld>
            <a:endParaRPr lang="en-CA" dirty="0"/>
          </a:p>
        </p:txBody>
      </p:sp>
      <p:sp>
        <p:nvSpPr>
          <p:cNvPr id="2" name="TextBox 1">
            <a:extLst>
              <a:ext uri="{FF2B5EF4-FFF2-40B4-BE49-F238E27FC236}">
                <a16:creationId xmlns:a16="http://schemas.microsoft.com/office/drawing/2014/main" id="{B594F295-0A85-4C0E-BA0F-FE78480C63A9}"/>
              </a:ext>
            </a:extLst>
          </p:cNvPr>
          <p:cNvSpPr txBox="1"/>
          <p:nvPr/>
        </p:nvSpPr>
        <p:spPr>
          <a:xfrm>
            <a:off x="739907" y="4338040"/>
            <a:ext cx="7664186" cy="400110"/>
          </a:xfrm>
          <a:prstGeom prst="rect">
            <a:avLst/>
          </a:prstGeom>
          <a:noFill/>
        </p:spPr>
        <p:txBody>
          <a:bodyPr wrap="square" rtlCol="0">
            <a:spAutoFit/>
          </a:bodyPr>
          <a:lstStyle/>
          <a:p>
            <a:r>
              <a:rPr lang="en-US" sz="2000" dirty="0"/>
              <a:t>Decentralized, Distributed, Open</a:t>
            </a:r>
          </a:p>
        </p:txBody>
      </p:sp>
    </p:spTree>
    <p:extLst>
      <p:ext uri="{BB962C8B-B14F-4D97-AF65-F5344CB8AC3E}">
        <p14:creationId xmlns:p14="http://schemas.microsoft.com/office/powerpoint/2010/main" val="125314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0162" y="695185"/>
            <a:ext cx="7270155" cy="1611085"/>
          </a:xfrm>
        </p:spPr>
        <p:txBody>
          <a:bodyPr>
            <a:normAutofit/>
          </a:bodyPr>
          <a:lstStyle/>
          <a:p>
            <a:pPr marL="0" indent="0">
              <a:buNone/>
            </a:pPr>
            <a:r>
              <a:rPr lang="en-CA" sz="3600" dirty="0"/>
              <a:t>Activity - My Open Data Feed</a:t>
            </a:r>
          </a:p>
        </p:txBody>
      </p:sp>
      <p:sp>
        <p:nvSpPr>
          <p:cNvPr id="5" name="Slide Number Placeholder 4"/>
          <p:cNvSpPr>
            <a:spLocks noGrp="1"/>
          </p:cNvSpPr>
          <p:nvPr>
            <p:ph type="sldNum" sz="quarter" idx="12"/>
          </p:nvPr>
        </p:nvSpPr>
        <p:spPr/>
        <p:txBody>
          <a:bodyPr/>
          <a:lstStyle/>
          <a:p>
            <a:fld id="{3DEFAA7A-1F75-4566-B3ED-B7F20098E838}" type="slidenum">
              <a:rPr lang="en-CA" smtClean="0"/>
              <a:t>21</a:t>
            </a:fld>
            <a:endParaRPr lang="en-CA"/>
          </a:p>
        </p:txBody>
      </p:sp>
      <p:sp>
        <p:nvSpPr>
          <p:cNvPr id="4" name="Rectangle 3"/>
          <p:cNvSpPr/>
          <p:nvPr/>
        </p:nvSpPr>
        <p:spPr>
          <a:xfrm>
            <a:off x="1018003" y="1524292"/>
            <a:ext cx="5856564" cy="1200329"/>
          </a:xfrm>
          <a:prstGeom prst="rect">
            <a:avLst/>
          </a:prstGeom>
        </p:spPr>
        <p:txBody>
          <a:bodyPr wrap="square">
            <a:spAutoFit/>
          </a:bodyPr>
          <a:lstStyle/>
          <a:p>
            <a:r>
              <a:rPr lang="en-CA" sz="2400" dirty="0"/>
              <a:t>Use this space to design a data flow for your course, thinking of different sources of data and  how they might be applied. </a:t>
            </a:r>
          </a:p>
        </p:txBody>
      </p:sp>
      <p:sp>
        <p:nvSpPr>
          <p:cNvPr id="6" name="Rectangle 5">
            <a:extLst>
              <a:ext uri="{FF2B5EF4-FFF2-40B4-BE49-F238E27FC236}">
                <a16:creationId xmlns:a16="http://schemas.microsoft.com/office/drawing/2014/main" id="{F50E3687-80AE-4ADC-872B-2260E701EC2B}"/>
              </a:ext>
            </a:extLst>
          </p:cNvPr>
          <p:cNvSpPr/>
          <p:nvPr/>
        </p:nvSpPr>
        <p:spPr>
          <a:xfrm>
            <a:off x="901639" y="3148598"/>
            <a:ext cx="3388834" cy="3724096"/>
          </a:xfrm>
          <a:prstGeom prst="rect">
            <a:avLst/>
          </a:prstGeom>
        </p:spPr>
        <p:txBody>
          <a:bodyPr wrap="square">
            <a:spAutoFit/>
          </a:bodyPr>
          <a:lstStyle/>
          <a:p>
            <a:r>
              <a:rPr lang="en-CA" sz="2800" dirty="0"/>
              <a:t>Working With Open Data: IFFFT  </a:t>
            </a:r>
          </a:p>
          <a:p>
            <a:r>
              <a:rPr lang="en-CA" dirty="0"/>
              <a:t>‘If This Then That (IFTTT) is a service that allows you to link data from different information sources.  Thus, for example, you could have IFTTT send you  an email each time the fridge is opened. Or compile  a spreadsheet of all your Twitter posts.  </a:t>
            </a:r>
          </a:p>
          <a:p>
            <a:r>
              <a:rPr lang="en-CA" dirty="0">
                <a:hlinkClick r:id="rId2"/>
              </a:rPr>
              <a:t>http://www.ifttt.com</a:t>
            </a:r>
            <a:r>
              <a:rPr lang="en-CA" dirty="0"/>
              <a:t> </a:t>
            </a:r>
            <a:endParaRPr lang="en-CA" sz="3200" dirty="0"/>
          </a:p>
        </p:txBody>
      </p:sp>
      <p:pic>
        <p:nvPicPr>
          <p:cNvPr id="8" name="Picture 7" descr="A close up of a logo&#10;&#10;Description automatically generated">
            <a:extLst>
              <a:ext uri="{FF2B5EF4-FFF2-40B4-BE49-F238E27FC236}">
                <a16:creationId xmlns:a16="http://schemas.microsoft.com/office/drawing/2014/main" id="{CBEA9F0C-AB9D-47CA-B2FF-8614C4B30E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3808" y="3225174"/>
            <a:ext cx="4853528" cy="2426764"/>
          </a:xfrm>
          <a:prstGeom prst="rect">
            <a:avLst/>
          </a:prstGeom>
        </p:spPr>
      </p:pic>
      <p:sp>
        <p:nvSpPr>
          <p:cNvPr id="9" name="TextBox 8">
            <a:extLst>
              <a:ext uri="{FF2B5EF4-FFF2-40B4-BE49-F238E27FC236}">
                <a16:creationId xmlns:a16="http://schemas.microsoft.com/office/drawing/2014/main" id="{A135F072-F5CC-4DCA-8A84-70B432943C58}"/>
              </a:ext>
            </a:extLst>
          </p:cNvPr>
          <p:cNvSpPr txBox="1"/>
          <p:nvPr/>
        </p:nvSpPr>
        <p:spPr>
          <a:xfrm>
            <a:off x="4342274" y="5878286"/>
            <a:ext cx="3990928" cy="646331"/>
          </a:xfrm>
          <a:prstGeom prst="rect">
            <a:avLst/>
          </a:prstGeom>
          <a:noFill/>
        </p:spPr>
        <p:txBody>
          <a:bodyPr wrap="square" rtlCol="0">
            <a:spAutoFit/>
          </a:bodyPr>
          <a:lstStyle/>
          <a:p>
            <a:r>
              <a:rPr lang="en-US" dirty="0"/>
              <a:t>It is helpful to have a focus, e.g. ‘Space’ or ‘Health professionals’</a:t>
            </a:r>
          </a:p>
        </p:txBody>
      </p:sp>
    </p:spTree>
    <p:extLst>
      <p:ext uri="{BB962C8B-B14F-4D97-AF65-F5344CB8AC3E}">
        <p14:creationId xmlns:p14="http://schemas.microsoft.com/office/powerpoint/2010/main" val="624451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911" y="365129"/>
            <a:ext cx="6185225" cy="513554"/>
          </a:xfrm>
        </p:spPr>
        <p:txBody>
          <a:bodyPr>
            <a:normAutofit fontScale="90000"/>
          </a:bodyPr>
          <a:lstStyle/>
          <a:p>
            <a:r>
              <a:rPr lang="en-CA" dirty="0"/>
              <a:t>Cloud</a:t>
            </a:r>
          </a:p>
        </p:txBody>
      </p:sp>
      <p:sp>
        <p:nvSpPr>
          <p:cNvPr id="59" name="Slide Number Placeholder 58"/>
          <p:cNvSpPr>
            <a:spLocks noGrp="1"/>
          </p:cNvSpPr>
          <p:nvPr>
            <p:ph type="sldNum" sz="quarter" idx="12"/>
          </p:nvPr>
        </p:nvSpPr>
        <p:spPr/>
        <p:txBody>
          <a:bodyPr/>
          <a:lstStyle/>
          <a:p>
            <a:fld id="{3DEFAA7A-1F75-4566-B3ED-B7F20098E838}" type="slidenum">
              <a:rPr lang="en-CA" smtClean="0"/>
              <a:t>22</a:t>
            </a:fld>
            <a:endParaRPr lang="en-CA"/>
          </a:p>
        </p:txBody>
      </p:sp>
      <p:sp>
        <p:nvSpPr>
          <p:cNvPr id="7" name="Content Placeholder 6">
            <a:extLst>
              <a:ext uri="{FF2B5EF4-FFF2-40B4-BE49-F238E27FC236}">
                <a16:creationId xmlns:a16="http://schemas.microsoft.com/office/drawing/2014/main" id="{FDA193FF-CBFC-44F1-B98F-873A9EFCADDF}"/>
              </a:ext>
            </a:extLst>
          </p:cNvPr>
          <p:cNvSpPr>
            <a:spLocks noGrp="1"/>
          </p:cNvSpPr>
          <p:nvPr>
            <p:ph idx="1"/>
          </p:nvPr>
        </p:nvSpPr>
        <p:spPr>
          <a:xfrm>
            <a:off x="707195" y="1253331"/>
            <a:ext cx="7784415" cy="4351338"/>
          </a:xfrm>
        </p:spPr>
        <p:txBody>
          <a:bodyPr/>
          <a:lstStyle/>
          <a:p>
            <a:pPr marL="0" indent="0">
              <a:buNone/>
            </a:pPr>
            <a:r>
              <a:rPr lang="en-CA" dirty="0"/>
              <a:t>Cloud computing involves using servers and infrastructure hosted by internet-based providers. You can then access  these from any computer, and also link them together for advanced applications.</a:t>
            </a:r>
          </a:p>
          <a:p>
            <a:pPr marL="0" indent="0">
              <a:buNone/>
            </a:pPr>
            <a:endParaRPr lang="en-US" dirty="0"/>
          </a:p>
        </p:txBody>
      </p:sp>
      <p:sp>
        <p:nvSpPr>
          <p:cNvPr id="5" name="Rectangle 4">
            <a:extLst>
              <a:ext uri="{FF2B5EF4-FFF2-40B4-BE49-F238E27FC236}">
                <a16:creationId xmlns:a16="http://schemas.microsoft.com/office/drawing/2014/main" id="{066452CB-EC12-46B7-942A-ACD68EF98187}"/>
              </a:ext>
            </a:extLst>
          </p:cNvPr>
          <p:cNvSpPr/>
          <p:nvPr/>
        </p:nvSpPr>
        <p:spPr>
          <a:xfrm>
            <a:off x="1254595" y="4946497"/>
            <a:ext cx="8664168" cy="400110"/>
          </a:xfrm>
          <a:prstGeom prst="rect">
            <a:avLst/>
          </a:prstGeom>
        </p:spPr>
        <p:txBody>
          <a:bodyPr wrap="square">
            <a:spAutoFit/>
          </a:bodyPr>
          <a:lstStyle/>
          <a:p>
            <a:r>
              <a:rPr lang="en-CA" sz="1000" dirty="0"/>
              <a:t>Feature Article: Cloud: </a:t>
            </a:r>
            <a:r>
              <a:rPr lang="en-CA" sz="1000" dirty="0">
                <a:hlinkClick r:id="rId2"/>
              </a:rPr>
              <a:t>https://el30.mooc.ca/post/68440</a:t>
            </a:r>
            <a:r>
              <a:rPr lang="en-CA" sz="1000" dirty="0"/>
              <a:t> </a:t>
            </a:r>
          </a:p>
          <a:p>
            <a:r>
              <a:rPr lang="en-CA" sz="1000" dirty="0"/>
              <a:t>Featured Video: Conversation with Tony </a:t>
            </a:r>
            <a:r>
              <a:rPr lang="en-CA" sz="1000" dirty="0" err="1"/>
              <a:t>Hirst</a:t>
            </a:r>
            <a:r>
              <a:rPr lang="en-CA" sz="1000" dirty="0"/>
              <a:t> </a:t>
            </a:r>
            <a:r>
              <a:rPr lang="en-CA" sz="1000" dirty="0">
                <a:hlinkClick r:id="rId3"/>
              </a:rPr>
              <a:t>https://el30.mooc.ca/event/81</a:t>
            </a:r>
            <a:r>
              <a:rPr lang="en-CA" sz="1000" dirty="0"/>
              <a:t> </a:t>
            </a:r>
          </a:p>
        </p:txBody>
      </p:sp>
      <p:pic>
        <p:nvPicPr>
          <p:cNvPr id="6" name="Picture 5">
            <a:extLst>
              <a:ext uri="{FF2B5EF4-FFF2-40B4-BE49-F238E27FC236}">
                <a16:creationId xmlns:a16="http://schemas.microsoft.com/office/drawing/2014/main" id="{26CDCFB3-CA0C-497D-8BF1-942CD7098C4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a:xfrm>
            <a:off x="830269" y="4986634"/>
            <a:ext cx="314325" cy="242888"/>
          </a:xfrm>
          <a:prstGeom prst="rect">
            <a:avLst/>
          </a:prstGeom>
          <a:noFill/>
        </p:spPr>
      </p:pic>
    </p:spTree>
    <p:extLst>
      <p:ext uri="{BB962C8B-B14F-4D97-AF65-F5344CB8AC3E}">
        <p14:creationId xmlns:p14="http://schemas.microsoft.com/office/powerpoint/2010/main" val="3439716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302D18B-30BB-4958-8E25-27201473AD2C}"/>
              </a:ext>
            </a:extLst>
          </p:cNvPr>
          <p:cNvPicPr>
            <a:picLocks noGrp="1" noChangeAspect="1"/>
          </p:cNvPicPr>
          <p:nvPr>
            <p:ph idx="1"/>
          </p:nvPr>
        </p:nvPicPr>
        <p:blipFill>
          <a:blip r:embed="rId2"/>
          <a:stretch>
            <a:fillRect/>
          </a:stretch>
        </p:blipFill>
        <p:spPr>
          <a:xfrm>
            <a:off x="655874" y="227734"/>
            <a:ext cx="8220706" cy="5157066"/>
          </a:xfrm>
          <a:prstGeom prst="rect">
            <a:avLst/>
          </a:prstGeom>
        </p:spPr>
      </p:pic>
      <p:sp>
        <p:nvSpPr>
          <p:cNvPr id="4" name="Slide Number Placeholder 3">
            <a:extLst>
              <a:ext uri="{FF2B5EF4-FFF2-40B4-BE49-F238E27FC236}">
                <a16:creationId xmlns:a16="http://schemas.microsoft.com/office/drawing/2014/main" id="{87E611E0-4FEB-40FC-9805-1859CD192E14}"/>
              </a:ext>
            </a:extLst>
          </p:cNvPr>
          <p:cNvSpPr>
            <a:spLocks noGrp="1"/>
          </p:cNvSpPr>
          <p:nvPr>
            <p:ph type="sldNum" sz="quarter" idx="12"/>
          </p:nvPr>
        </p:nvSpPr>
        <p:spPr/>
        <p:txBody>
          <a:bodyPr/>
          <a:lstStyle/>
          <a:p>
            <a:fld id="{3DEFAA7A-1F75-4566-B3ED-B7F20098E838}" type="slidenum">
              <a:rPr lang="en-CA" smtClean="0"/>
              <a:t>23</a:t>
            </a:fld>
            <a:endParaRPr lang="en-CA"/>
          </a:p>
        </p:txBody>
      </p:sp>
      <p:sp>
        <p:nvSpPr>
          <p:cNvPr id="6" name="Rectangle 5">
            <a:extLst>
              <a:ext uri="{FF2B5EF4-FFF2-40B4-BE49-F238E27FC236}">
                <a16:creationId xmlns:a16="http://schemas.microsoft.com/office/drawing/2014/main" id="{575B43CD-4BB1-4978-9089-3981D1694344}"/>
              </a:ext>
            </a:extLst>
          </p:cNvPr>
          <p:cNvSpPr/>
          <p:nvPr/>
        </p:nvSpPr>
        <p:spPr>
          <a:xfrm>
            <a:off x="535708" y="5779854"/>
            <a:ext cx="7656945" cy="646331"/>
          </a:xfrm>
          <a:prstGeom prst="rect">
            <a:avLst/>
          </a:prstGeom>
        </p:spPr>
        <p:txBody>
          <a:bodyPr wrap="square">
            <a:spAutoFit/>
          </a:bodyPr>
          <a:lstStyle/>
          <a:p>
            <a:pPr marL="128585" indent="-128585">
              <a:buFont typeface="Wingdings" panose="05000000000000000000" pitchFamily="2" charset="2"/>
              <a:buChar char="Ø"/>
            </a:pPr>
            <a:r>
              <a:rPr lang="en-CA" dirty="0"/>
              <a:t>What is Cloud Computing in Simple Terms? Definition &amp; Examples. Bojana </a:t>
            </a:r>
            <a:r>
              <a:rPr lang="en-CA" dirty="0" err="1"/>
              <a:t>Dobran</a:t>
            </a:r>
            <a:r>
              <a:rPr lang="en-CA" dirty="0"/>
              <a:t>.  </a:t>
            </a:r>
            <a:r>
              <a:rPr lang="en-CA" dirty="0">
                <a:hlinkClick r:id="rId3"/>
              </a:rPr>
              <a:t>https://phoenixnap.com/blog/what-is-cloud-computing</a:t>
            </a:r>
            <a:r>
              <a:rPr lang="en-CA" dirty="0"/>
              <a:t>    </a:t>
            </a:r>
          </a:p>
        </p:txBody>
      </p:sp>
    </p:spTree>
    <p:extLst>
      <p:ext uri="{BB962C8B-B14F-4D97-AF65-F5344CB8AC3E}">
        <p14:creationId xmlns:p14="http://schemas.microsoft.com/office/powerpoint/2010/main" val="762462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D79A72-E3A6-4AEF-8E61-51D1EF47E23D}"/>
              </a:ext>
            </a:extLst>
          </p:cNvPr>
          <p:cNvSpPr>
            <a:spLocks noGrp="1"/>
          </p:cNvSpPr>
          <p:nvPr>
            <p:ph idx="1"/>
          </p:nvPr>
        </p:nvSpPr>
        <p:spPr>
          <a:xfrm>
            <a:off x="1510956" y="1893191"/>
            <a:ext cx="7004394" cy="4351338"/>
          </a:xfrm>
        </p:spPr>
        <p:txBody>
          <a:bodyPr>
            <a:normAutofit fontScale="77500" lnSpcReduction="20000"/>
          </a:bodyPr>
          <a:lstStyle/>
          <a:p>
            <a:pPr marL="0" lvl="0" indent="0" defTabSz="685800">
              <a:lnSpc>
                <a:spcPct val="100000"/>
              </a:lnSpc>
              <a:spcBef>
                <a:spcPts val="0"/>
              </a:spcBef>
              <a:buNone/>
              <a:defRPr/>
            </a:pPr>
            <a:r>
              <a:rPr lang="en-CA" sz="6600" dirty="0">
                <a:solidFill>
                  <a:prstClr val="black"/>
                </a:solidFill>
              </a:rPr>
              <a:t>Computing as Commodity</a:t>
            </a:r>
          </a:p>
          <a:p>
            <a:pPr marL="0" lvl="0" indent="0" defTabSz="685800">
              <a:lnSpc>
                <a:spcPct val="100000"/>
              </a:lnSpc>
              <a:spcBef>
                <a:spcPts val="0"/>
              </a:spcBef>
              <a:buNone/>
              <a:defRPr/>
            </a:pPr>
            <a:r>
              <a:rPr lang="en-CA" sz="4400" dirty="0">
                <a:solidFill>
                  <a:prstClr val="black"/>
                </a:solidFill>
              </a:rPr>
              <a:t>The conceptual challenge is that it doesn’t matter whose computer it is, that it could change any time, and that we should begin to think of “computing” and “storage” as commodities, more like “water” or “electricity”.</a:t>
            </a:r>
            <a:endParaRPr lang="en-CA" sz="6600" dirty="0"/>
          </a:p>
          <a:p>
            <a:endParaRPr lang="en-US" dirty="0"/>
          </a:p>
        </p:txBody>
      </p:sp>
      <p:sp>
        <p:nvSpPr>
          <p:cNvPr id="4" name="Slide Number Placeholder 3">
            <a:extLst>
              <a:ext uri="{FF2B5EF4-FFF2-40B4-BE49-F238E27FC236}">
                <a16:creationId xmlns:a16="http://schemas.microsoft.com/office/drawing/2014/main" id="{88056EC2-EBA7-486F-B9B1-B11B458D6FE3}"/>
              </a:ext>
            </a:extLst>
          </p:cNvPr>
          <p:cNvSpPr>
            <a:spLocks noGrp="1"/>
          </p:cNvSpPr>
          <p:nvPr>
            <p:ph type="sldNum" sz="quarter" idx="12"/>
          </p:nvPr>
        </p:nvSpPr>
        <p:spPr/>
        <p:txBody>
          <a:bodyPr/>
          <a:lstStyle/>
          <a:p>
            <a:fld id="{3DEFAA7A-1F75-4566-B3ED-B7F20098E838}" type="slidenum">
              <a:rPr lang="en-CA" smtClean="0"/>
              <a:t>24</a:t>
            </a:fld>
            <a:endParaRPr lang="en-CA"/>
          </a:p>
        </p:txBody>
      </p:sp>
      <p:sp>
        <p:nvSpPr>
          <p:cNvPr id="6" name="Rectangle 5">
            <a:extLst>
              <a:ext uri="{FF2B5EF4-FFF2-40B4-BE49-F238E27FC236}">
                <a16:creationId xmlns:a16="http://schemas.microsoft.com/office/drawing/2014/main" id="{462D370B-3D60-4825-8167-5EB9A65BDCD9}"/>
              </a:ext>
            </a:extLst>
          </p:cNvPr>
          <p:cNvSpPr/>
          <p:nvPr/>
        </p:nvSpPr>
        <p:spPr>
          <a:xfrm>
            <a:off x="762074" y="1779041"/>
            <a:ext cx="537327" cy="707886"/>
          </a:xfrm>
          <a:prstGeom prst="rect">
            <a:avLst/>
          </a:prstGeom>
        </p:spPr>
        <p:txBody>
          <a:bodyPr wrap="none">
            <a:spAutoFit/>
          </a:bodyPr>
          <a:lstStyle/>
          <a:p>
            <a:r>
              <a:rPr lang="en-CA" sz="4000" dirty="0">
                <a:solidFill>
                  <a:prstClr val="black"/>
                </a:solidFill>
                <a:latin typeface="Symbol" panose="05050102010706020507" pitchFamily="18" charset="2"/>
              </a:rPr>
              <a:t>y</a:t>
            </a:r>
            <a:endParaRPr lang="en-CA" sz="3600" dirty="0"/>
          </a:p>
        </p:txBody>
      </p:sp>
    </p:spTree>
    <p:extLst>
      <p:ext uri="{BB962C8B-B14F-4D97-AF65-F5344CB8AC3E}">
        <p14:creationId xmlns:p14="http://schemas.microsoft.com/office/powerpoint/2010/main" val="2045967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5B96E2-E9E8-4110-9934-AC241A4DDC28}"/>
              </a:ext>
            </a:extLst>
          </p:cNvPr>
          <p:cNvSpPr>
            <a:spLocks noGrp="1"/>
          </p:cNvSpPr>
          <p:nvPr>
            <p:ph idx="1"/>
          </p:nvPr>
        </p:nvSpPr>
        <p:spPr>
          <a:xfrm>
            <a:off x="1747720" y="1825625"/>
            <a:ext cx="6767630" cy="4351338"/>
          </a:xfrm>
        </p:spPr>
        <p:txBody>
          <a:bodyPr>
            <a:normAutofit fontScale="77500" lnSpcReduction="20000"/>
          </a:bodyPr>
          <a:lstStyle/>
          <a:p>
            <a:pPr marL="0" lvl="0" indent="0" defTabSz="685800">
              <a:lnSpc>
                <a:spcPct val="100000"/>
              </a:lnSpc>
              <a:spcBef>
                <a:spcPts val="0"/>
              </a:spcBef>
              <a:buNone/>
              <a:defRPr/>
            </a:pPr>
            <a:r>
              <a:rPr lang="en-CA" sz="6600" dirty="0">
                <a:solidFill>
                  <a:prstClr val="black"/>
                </a:solidFill>
              </a:rPr>
              <a:t>Virtualization</a:t>
            </a:r>
          </a:p>
          <a:p>
            <a:pPr marL="0" lvl="0" indent="0" defTabSz="685800">
              <a:lnSpc>
                <a:spcPct val="100000"/>
              </a:lnSpc>
              <a:spcBef>
                <a:spcPts val="0"/>
              </a:spcBef>
              <a:buNone/>
              <a:defRPr/>
            </a:pPr>
            <a:r>
              <a:rPr lang="en-CA" sz="4400" dirty="0"/>
              <a:t>Server virtualization begins with applications such as VMWare or Parallels, and progresses through a range of increasingly sophisticated computing containers created using programs like Docker and run using services like Amazon Web Services.</a:t>
            </a:r>
            <a:endParaRPr lang="en-CA" sz="4400" dirty="0">
              <a:solidFill>
                <a:prstClr val="black"/>
              </a:solidFill>
            </a:endParaRPr>
          </a:p>
          <a:p>
            <a:endParaRPr lang="en-US" dirty="0"/>
          </a:p>
        </p:txBody>
      </p:sp>
      <p:sp>
        <p:nvSpPr>
          <p:cNvPr id="4" name="Slide Number Placeholder 3">
            <a:extLst>
              <a:ext uri="{FF2B5EF4-FFF2-40B4-BE49-F238E27FC236}">
                <a16:creationId xmlns:a16="http://schemas.microsoft.com/office/drawing/2014/main" id="{0D4787B2-33D2-41F3-9BA0-A5D3F8E4AEC2}"/>
              </a:ext>
            </a:extLst>
          </p:cNvPr>
          <p:cNvSpPr>
            <a:spLocks noGrp="1"/>
          </p:cNvSpPr>
          <p:nvPr>
            <p:ph type="sldNum" sz="quarter" idx="12"/>
          </p:nvPr>
        </p:nvSpPr>
        <p:spPr/>
        <p:txBody>
          <a:bodyPr/>
          <a:lstStyle/>
          <a:p>
            <a:fld id="{3DEFAA7A-1F75-4566-B3ED-B7F20098E838}" type="slidenum">
              <a:rPr lang="en-CA" smtClean="0"/>
              <a:t>25</a:t>
            </a:fld>
            <a:endParaRPr lang="en-CA"/>
          </a:p>
        </p:txBody>
      </p:sp>
      <p:sp>
        <p:nvSpPr>
          <p:cNvPr id="5" name="Rectangle 4">
            <a:extLst>
              <a:ext uri="{FF2B5EF4-FFF2-40B4-BE49-F238E27FC236}">
                <a16:creationId xmlns:a16="http://schemas.microsoft.com/office/drawing/2014/main" id="{4F0C4A35-47C9-4349-B741-8537868D99F6}"/>
              </a:ext>
            </a:extLst>
          </p:cNvPr>
          <p:cNvSpPr/>
          <p:nvPr/>
        </p:nvSpPr>
        <p:spPr>
          <a:xfrm>
            <a:off x="628650" y="1918738"/>
            <a:ext cx="619080" cy="646331"/>
          </a:xfrm>
          <a:prstGeom prst="rect">
            <a:avLst/>
          </a:prstGeom>
        </p:spPr>
        <p:txBody>
          <a:bodyPr wrap="none">
            <a:spAutoFit/>
          </a:bodyPr>
          <a:lstStyle/>
          <a:p>
            <a:r>
              <a:rPr lang="en-CA" sz="3600" dirty="0">
                <a:solidFill>
                  <a:prstClr val="black"/>
                </a:solidFill>
                <a:latin typeface="Wingdings" panose="05000000000000000000" pitchFamily="2" charset="2"/>
              </a:rPr>
              <a:t>:</a:t>
            </a:r>
            <a:endParaRPr lang="en-CA" sz="3200" dirty="0"/>
          </a:p>
        </p:txBody>
      </p:sp>
    </p:spTree>
    <p:extLst>
      <p:ext uri="{BB962C8B-B14F-4D97-AF65-F5344CB8AC3E}">
        <p14:creationId xmlns:p14="http://schemas.microsoft.com/office/powerpoint/2010/main" val="402798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277AA4-2D62-435D-A2F6-C69CC2992675}"/>
              </a:ext>
            </a:extLst>
          </p:cNvPr>
          <p:cNvSpPr>
            <a:spLocks noGrp="1"/>
          </p:cNvSpPr>
          <p:nvPr>
            <p:ph idx="1"/>
          </p:nvPr>
        </p:nvSpPr>
        <p:spPr>
          <a:xfrm>
            <a:off x="1531506" y="1825625"/>
            <a:ext cx="6983843" cy="4351338"/>
          </a:xfrm>
        </p:spPr>
        <p:txBody>
          <a:bodyPr>
            <a:normAutofit fontScale="85000" lnSpcReduction="20000"/>
          </a:bodyPr>
          <a:lstStyle/>
          <a:p>
            <a:pPr marL="0" lvl="0" indent="0" defTabSz="685800">
              <a:lnSpc>
                <a:spcPct val="100000"/>
              </a:lnSpc>
              <a:spcBef>
                <a:spcPts val="0"/>
              </a:spcBef>
              <a:buNone/>
              <a:defRPr/>
            </a:pPr>
            <a:r>
              <a:rPr lang="en-CA" sz="6600" dirty="0">
                <a:solidFill>
                  <a:prstClr val="black"/>
                </a:solidFill>
              </a:rPr>
              <a:t>Direct Experience</a:t>
            </a:r>
          </a:p>
          <a:p>
            <a:pPr marL="0" lvl="0" indent="0" defTabSz="685800">
              <a:lnSpc>
                <a:spcPct val="100000"/>
              </a:lnSpc>
              <a:spcBef>
                <a:spcPts val="0"/>
              </a:spcBef>
              <a:buNone/>
              <a:defRPr/>
            </a:pPr>
            <a:r>
              <a:rPr lang="en-CA" sz="4400" dirty="0"/>
              <a:t>Students are now able to edit and create new tools to create text, music and art. They will be able to directly experience the relation between algorithm and outcome, or between mathematics and music, as the case may be.</a:t>
            </a:r>
            <a:endParaRPr lang="en-CA" sz="4400" dirty="0">
              <a:solidFill>
                <a:prstClr val="black"/>
              </a:solidFill>
            </a:endParaRPr>
          </a:p>
          <a:p>
            <a:endParaRPr lang="en-US" dirty="0"/>
          </a:p>
        </p:txBody>
      </p:sp>
      <p:sp>
        <p:nvSpPr>
          <p:cNvPr id="4" name="Slide Number Placeholder 3">
            <a:extLst>
              <a:ext uri="{FF2B5EF4-FFF2-40B4-BE49-F238E27FC236}">
                <a16:creationId xmlns:a16="http://schemas.microsoft.com/office/drawing/2014/main" id="{15A7B806-5A63-41F3-9B86-EFE33F88B56A}"/>
              </a:ext>
            </a:extLst>
          </p:cNvPr>
          <p:cNvSpPr>
            <a:spLocks noGrp="1"/>
          </p:cNvSpPr>
          <p:nvPr>
            <p:ph type="sldNum" sz="quarter" idx="12"/>
          </p:nvPr>
        </p:nvSpPr>
        <p:spPr/>
        <p:txBody>
          <a:bodyPr/>
          <a:lstStyle/>
          <a:p>
            <a:fld id="{3DEFAA7A-1F75-4566-B3ED-B7F20098E838}" type="slidenum">
              <a:rPr lang="en-CA" smtClean="0"/>
              <a:t>26</a:t>
            </a:fld>
            <a:endParaRPr lang="en-CA"/>
          </a:p>
        </p:txBody>
      </p:sp>
      <p:sp>
        <p:nvSpPr>
          <p:cNvPr id="5" name="Rectangle 4">
            <a:extLst>
              <a:ext uri="{FF2B5EF4-FFF2-40B4-BE49-F238E27FC236}">
                <a16:creationId xmlns:a16="http://schemas.microsoft.com/office/drawing/2014/main" id="{6E2D1D3F-9587-4EDB-A663-197DD95871A9}"/>
              </a:ext>
            </a:extLst>
          </p:cNvPr>
          <p:cNvSpPr/>
          <p:nvPr/>
        </p:nvSpPr>
        <p:spPr>
          <a:xfrm>
            <a:off x="707669" y="1898820"/>
            <a:ext cx="596638" cy="646331"/>
          </a:xfrm>
          <a:prstGeom prst="rect">
            <a:avLst/>
          </a:prstGeom>
        </p:spPr>
        <p:txBody>
          <a:bodyPr wrap="none">
            <a:spAutoFit/>
          </a:bodyPr>
          <a:lstStyle/>
          <a:p>
            <a:r>
              <a:rPr lang="en-CA" sz="3600" dirty="0">
                <a:solidFill>
                  <a:prstClr val="black"/>
                </a:solidFill>
                <a:latin typeface="Wingdings" panose="05000000000000000000" pitchFamily="2" charset="2"/>
              </a:rPr>
              <a:t>%</a:t>
            </a:r>
            <a:endParaRPr lang="en-CA" sz="3200" dirty="0"/>
          </a:p>
        </p:txBody>
      </p:sp>
    </p:spTree>
    <p:extLst>
      <p:ext uri="{BB962C8B-B14F-4D97-AF65-F5344CB8AC3E}">
        <p14:creationId xmlns:p14="http://schemas.microsoft.com/office/powerpoint/2010/main" val="2346084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CBF70E-A4D4-4130-89F4-E1C09EAC02AC}"/>
              </a:ext>
            </a:extLst>
          </p:cNvPr>
          <p:cNvSpPr>
            <a:spLocks noGrp="1"/>
          </p:cNvSpPr>
          <p:nvPr>
            <p:ph idx="1"/>
          </p:nvPr>
        </p:nvSpPr>
        <p:spPr>
          <a:xfrm>
            <a:off x="1513490" y="1825625"/>
            <a:ext cx="7001860" cy="4351338"/>
          </a:xfrm>
        </p:spPr>
        <p:txBody>
          <a:bodyPr>
            <a:normAutofit fontScale="77500" lnSpcReduction="20000"/>
          </a:bodyPr>
          <a:lstStyle/>
          <a:p>
            <a:pPr marL="0" lvl="0" indent="0" defTabSz="685800">
              <a:lnSpc>
                <a:spcPct val="100000"/>
              </a:lnSpc>
              <a:spcBef>
                <a:spcPts val="0"/>
              </a:spcBef>
              <a:buNone/>
              <a:defRPr/>
            </a:pPr>
            <a:r>
              <a:rPr lang="en-CA" sz="6600" dirty="0">
                <a:solidFill>
                  <a:prstClr val="black"/>
                </a:solidFill>
              </a:rPr>
              <a:t>New Possibilities</a:t>
            </a:r>
          </a:p>
          <a:p>
            <a:pPr marL="0" lvl="0" indent="0" defTabSz="685800">
              <a:lnSpc>
                <a:spcPct val="100000"/>
              </a:lnSpc>
              <a:spcBef>
                <a:spcPts val="0"/>
              </a:spcBef>
              <a:buNone/>
              <a:defRPr/>
            </a:pPr>
            <a:r>
              <a:rPr lang="en-CA" sz="4400" dirty="0">
                <a:solidFill>
                  <a:prstClr val="black"/>
                </a:solidFill>
              </a:rPr>
              <a:t>These new resources allow us to redefine what we mean by ‘textbooks’ and even ‘learning objects’. By putting powerful applications into the hands of students we create new possibilities for manipulation, visualization and creativity.</a:t>
            </a:r>
          </a:p>
          <a:p>
            <a:endParaRPr lang="en-US" dirty="0"/>
          </a:p>
        </p:txBody>
      </p:sp>
      <p:sp>
        <p:nvSpPr>
          <p:cNvPr id="4" name="Slide Number Placeholder 3">
            <a:extLst>
              <a:ext uri="{FF2B5EF4-FFF2-40B4-BE49-F238E27FC236}">
                <a16:creationId xmlns:a16="http://schemas.microsoft.com/office/drawing/2014/main" id="{5ACE62AC-988C-42FF-9223-C3430B6A5605}"/>
              </a:ext>
            </a:extLst>
          </p:cNvPr>
          <p:cNvSpPr>
            <a:spLocks noGrp="1"/>
          </p:cNvSpPr>
          <p:nvPr>
            <p:ph type="sldNum" sz="quarter" idx="12"/>
          </p:nvPr>
        </p:nvSpPr>
        <p:spPr/>
        <p:txBody>
          <a:bodyPr/>
          <a:lstStyle/>
          <a:p>
            <a:fld id="{3DEFAA7A-1F75-4566-B3ED-B7F20098E838}" type="slidenum">
              <a:rPr lang="en-CA" smtClean="0"/>
              <a:t>27</a:t>
            </a:fld>
            <a:endParaRPr lang="en-CA"/>
          </a:p>
        </p:txBody>
      </p:sp>
      <p:sp>
        <p:nvSpPr>
          <p:cNvPr id="5" name="Rectangle 4">
            <a:extLst>
              <a:ext uri="{FF2B5EF4-FFF2-40B4-BE49-F238E27FC236}">
                <a16:creationId xmlns:a16="http://schemas.microsoft.com/office/drawing/2014/main" id="{E307539E-0AAB-4334-A5F2-5C511ADE04B6}"/>
              </a:ext>
            </a:extLst>
          </p:cNvPr>
          <p:cNvSpPr/>
          <p:nvPr/>
        </p:nvSpPr>
        <p:spPr>
          <a:xfrm>
            <a:off x="628650" y="1825625"/>
            <a:ext cx="449162" cy="584775"/>
          </a:xfrm>
          <a:prstGeom prst="rect">
            <a:avLst/>
          </a:prstGeom>
        </p:spPr>
        <p:txBody>
          <a:bodyPr wrap="none">
            <a:spAutoFit/>
          </a:bodyPr>
          <a:lstStyle/>
          <a:p>
            <a:r>
              <a:rPr lang="en-CA" sz="3200" dirty="0">
                <a:solidFill>
                  <a:prstClr val="black"/>
                </a:solidFill>
                <a:latin typeface="Symbol" panose="05050102010706020507" pitchFamily="18" charset="2"/>
              </a:rPr>
              <a:t>X</a:t>
            </a:r>
            <a:endParaRPr lang="en-CA" sz="1350" dirty="0"/>
          </a:p>
        </p:txBody>
      </p:sp>
      <p:sp>
        <p:nvSpPr>
          <p:cNvPr id="6" name="Rectangle 5">
            <a:extLst>
              <a:ext uri="{FF2B5EF4-FFF2-40B4-BE49-F238E27FC236}">
                <a16:creationId xmlns:a16="http://schemas.microsoft.com/office/drawing/2014/main" id="{8B75D09B-1C3D-4297-A543-FD74C7B091EF}"/>
              </a:ext>
            </a:extLst>
          </p:cNvPr>
          <p:cNvSpPr/>
          <p:nvPr/>
        </p:nvSpPr>
        <p:spPr>
          <a:xfrm>
            <a:off x="1022087" y="5673219"/>
            <a:ext cx="3844910" cy="346249"/>
          </a:xfrm>
          <a:prstGeom prst="rect">
            <a:avLst/>
          </a:prstGeom>
        </p:spPr>
        <p:txBody>
          <a:bodyPr wrap="square">
            <a:spAutoFit/>
          </a:bodyPr>
          <a:lstStyle/>
          <a:p>
            <a:r>
              <a:rPr lang="en-CA" sz="825" dirty="0"/>
              <a:t>Feature Article: Data. </a:t>
            </a:r>
            <a:r>
              <a:rPr lang="en-CA" sz="825" dirty="0">
                <a:hlinkClick r:id="rId2"/>
              </a:rPr>
              <a:t>https://el30.mooc.ca/post/68416</a:t>
            </a:r>
            <a:r>
              <a:rPr lang="en-CA" sz="825" dirty="0"/>
              <a:t>    </a:t>
            </a:r>
          </a:p>
          <a:p>
            <a:r>
              <a:rPr lang="en-CA" sz="825" dirty="0"/>
              <a:t>Featured Video: Conversation with Shelly Blake-Plock </a:t>
            </a:r>
            <a:r>
              <a:rPr lang="en-CA" sz="825" dirty="0">
                <a:hlinkClick r:id="rId3"/>
              </a:rPr>
              <a:t>https://el30.mooc.ca/event/80</a:t>
            </a:r>
            <a:r>
              <a:rPr lang="en-CA" sz="825" dirty="0"/>
              <a:t> </a:t>
            </a:r>
          </a:p>
        </p:txBody>
      </p:sp>
    </p:spTree>
    <p:extLst>
      <p:ext uri="{BB962C8B-B14F-4D97-AF65-F5344CB8AC3E}">
        <p14:creationId xmlns:p14="http://schemas.microsoft.com/office/powerpoint/2010/main" val="4130534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0F08325-4F4C-495C-8A24-89A67EB925CB}"/>
              </a:ext>
            </a:extLst>
          </p:cNvPr>
          <p:cNvPicPr>
            <a:picLocks noGrp="1" noChangeAspect="1"/>
          </p:cNvPicPr>
          <p:nvPr>
            <p:ph idx="1"/>
          </p:nvPr>
        </p:nvPicPr>
        <p:blipFill>
          <a:blip r:embed="rId2"/>
          <a:stretch>
            <a:fillRect/>
          </a:stretch>
        </p:blipFill>
        <p:spPr>
          <a:xfrm>
            <a:off x="415834" y="449116"/>
            <a:ext cx="7555858" cy="5122888"/>
          </a:xfrm>
          <a:prstGeom prst="rect">
            <a:avLst/>
          </a:prstGeom>
        </p:spPr>
      </p:pic>
      <p:sp>
        <p:nvSpPr>
          <p:cNvPr id="4" name="Slide Number Placeholder 3">
            <a:extLst>
              <a:ext uri="{FF2B5EF4-FFF2-40B4-BE49-F238E27FC236}">
                <a16:creationId xmlns:a16="http://schemas.microsoft.com/office/drawing/2014/main" id="{7EF23D9F-6B95-41C2-B017-F66805467660}"/>
              </a:ext>
            </a:extLst>
          </p:cNvPr>
          <p:cNvSpPr>
            <a:spLocks noGrp="1"/>
          </p:cNvSpPr>
          <p:nvPr>
            <p:ph type="sldNum" sz="quarter" idx="12"/>
          </p:nvPr>
        </p:nvSpPr>
        <p:spPr/>
        <p:txBody>
          <a:bodyPr/>
          <a:lstStyle/>
          <a:p>
            <a:fld id="{3DEFAA7A-1F75-4566-B3ED-B7F20098E838}" type="slidenum">
              <a:rPr lang="en-CA" smtClean="0"/>
              <a:t>28</a:t>
            </a:fld>
            <a:endParaRPr lang="en-CA"/>
          </a:p>
        </p:txBody>
      </p:sp>
      <p:sp>
        <p:nvSpPr>
          <p:cNvPr id="5" name="Rectangle 4">
            <a:extLst>
              <a:ext uri="{FF2B5EF4-FFF2-40B4-BE49-F238E27FC236}">
                <a16:creationId xmlns:a16="http://schemas.microsoft.com/office/drawing/2014/main" id="{9972A48E-1378-43B9-89A2-5449AD6FA8CA}"/>
              </a:ext>
            </a:extLst>
          </p:cNvPr>
          <p:cNvSpPr/>
          <p:nvPr/>
        </p:nvSpPr>
        <p:spPr>
          <a:xfrm>
            <a:off x="374073" y="5615583"/>
            <a:ext cx="7804727" cy="1200329"/>
          </a:xfrm>
          <a:prstGeom prst="rect">
            <a:avLst/>
          </a:prstGeom>
        </p:spPr>
        <p:txBody>
          <a:bodyPr wrap="square">
            <a:spAutoFit/>
          </a:bodyPr>
          <a:lstStyle/>
          <a:p>
            <a:pPr marL="128585" indent="-128585">
              <a:buFont typeface="Wingdings" panose="05000000000000000000" pitchFamily="2" charset="2"/>
              <a:buChar char="Ø"/>
            </a:pPr>
            <a:r>
              <a:rPr lang="en-CA" dirty="0"/>
              <a:t>Cloud Adoption Strategy: 2018 update. Government of Canada. </a:t>
            </a:r>
            <a:r>
              <a:rPr lang="en-CA" dirty="0">
                <a:hlinkClick r:id="rId3"/>
              </a:rPr>
              <a:t>https://www.canada.ca/en/government/system/digital-government/modern-emerging-technologies/cloud-services/government-canada-cloud-adoption-strategy.html</a:t>
            </a:r>
            <a:endParaRPr lang="en-CA" dirty="0"/>
          </a:p>
        </p:txBody>
      </p:sp>
    </p:spTree>
    <p:extLst>
      <p:ext uri="{BB962C8B-B14F-4D97-AF65-F5344CB8AC3E}">
        <p14:creationId xmlns:p14="http://schemas.microsoft.com/office/powerpoint/2010/main" val="3468903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2C8F851-6C9F-41A7-B1E9-6E66AAD4C73C}"/>
              </a:ext>
            </a:extLst>
          </p:cNvPr>
          <p:cNvPicPr>
            <a:picLocks noGrp="1" noChangeAspect="1"/>
          </p:cNvPicPr>
          <p:nvPr>
            <p:ph idx="1"/>
          </p:nvPr>
        </p:nvPicPr>
        <p:blipFill>
          <a:blip r:embed="rId2"/>
          <a:stretch>
            <a:fillRect/>
          </a:stretch>
        </p:blipFill>
        <p:spPr>
          <a:xfrm>
            <a:off x="716048" y="425231"/>
            <a:ext cx="6738334" cy="4897046"/>
          </a:xfrm>
          <a:prstGeom prst="rect">
            <a:avLst/>
          </a:prstGeom>
        </p:spPr>
      </p:pic>
      <p:sp>
        <p:nvSpPr>
          <p:cNvPr id="4" name="Slide Number Placeholder 3">
            <a:extLst>
              <a:ext uri="{FF2B5EF4-FFF2-40B4-BE49-F238E27FC236}">
                <a16:creationId xmlns:a16="http://schemas.microsoft.com/office/drawing/2014/main" id="{7B1EA419-41F3-4463-A31D-8D7FB207C219}"/>
              </a:ext>
            </a:extLst>
          </p:cNvPr>
          <p:cNvSpPr>
            <a:spLocks noGrp="1"/>
          </p:cNvSpPr>
          <p:nvPr>
            <p:ph type="sldNum" sz="quarter" idx="12"/>
          </p:nvPr>
        </p:nvSpPr>
        <p:spPr/>
        <p:txBody>
          <a:bodyPr/>
          <a:lstStyle/>
          <a:p>
            <a:fld id="{3DEFAA7A-1F75-4566-B3ED-B7F20098E838}" type="slidenum">
              <a:rPr lang="en-CA" smtClean="0"/>
              <a:t>29</a:t>
            </a:fld>
            <a:endParaRPr lang="en-CA"/>
          </a:p>
        </p:txBody>
      </p:sp>
      <p:sp>
        <p:nvSpPr>
          <p:cNvPr id="5" name="Rectangle 4">
            <a:extLst>
              <a:ext uri="{FF2B5EF4-FFF2-40B4-BE49-F238E27FC236}">
                <a16:creationId xmlns:a16="http://schemas.microsoft.com/office/drawing/2014/main" id="{C74C9B5A-9608-4B94-B946-27E820A88EB0}"/>
              </a:ext>
            </a:extLst>
          </p:cNvPr>
          <p:cNvSpPr/>
          <p:nvPr/>
        </p:nvSpPr>
        <p:spPr>
          <a:xfrm>
            <a:off x="628650" y="5433021"/>
            <a:ext cx="6618849" cy="923330"/>
          </a:xfrm>
          <a:prstGeom prst="rect">
            <a:avLst/>
          </a:prstGeom>
        </p:spPr>
        <p:txBody>
          <a:bodyPr wrap="square">
            <a:spAutoFit/>
          </a:bodyPr>
          <a:lstStyle/>
          <a:p>
            <a:pPr marL="128585" indent="-128585">
              <a:buFont typeface="Wingdings" panose="05000000000000000000" pitchFamily="2" charset="2"/>
              <a:buChar char="Ø"/>
            </a:pPr>
            <a:r>
              <a:rPr lang="en-CA" dirty="0"/>
              <a:t>Forget the File System: The Future of Scalable Cloud Storage Will Be Objects.  Joab Jackson. </a:t>
            </a:r>
            <a:r>
              <a:rPr lang="en-CA" dirty="0">
                <a:hlinkClick r:id="rId3"/>
              </a:rPr>
              <a:t>https://thenewstack.io/forget-file-system-future-scalable-cloud-storage-will-objects/</a:t>
            </a:r>
            <a:r>
              <a:rPr lang="en-CA" dirty="0"/>
              <a:t>  </a:t>
            </a:r>
          </a:p>
        </p:txBody>
      </p:sp>
    </p:spTree>
    <p:extLst>
      <p:ext uri="{BB962C8B-B14F-4D97-AF65-F5344CB8AC3E}">
        <p14:creationId xmlns:p14="http://schemas.microsoft.com/office/powerpoint/2010/main" val="1685402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3867" y="365128"/>
            <a:ext cx="4436269" cy="749298"/>
          </a:xfrm>
        </p:spPr>
        <p:txBody>
          <a:bodyPr/>
          <a:lstStyle/>
          <a:p>
            <a:r>
              <a:rPr lang="en-CA" dirty="0"/>
              <a:t>Agenda</a:t>
            </a:r>
          </a:p>
        </p:txBody>
      </p:sp>
      <p:sp>
        <p:nvSpPr>
          <p:cNvPr id="7" name="Slide Number Placeholder 6"/>
          <p:cNvSpPr>
            <a:spLocks noGrp="1"/>
          </p:cNvSpPr>
          <p:nvPr>
            <p:ph type="sldNum" sz="quarter" idx="12"/>
          </p:nvPr>
        </p:nvSpPr>
        <p:spPr/>
        <p:txBody>
          <a:bodyPr/>
          <a:lstStyle/>
          <a:p>
            <a:fld id="{3DEFAA7A-1F75-4566-B3ED-B7F20098E838}" type="slidenum">
              <a:rPr lang="en-CA" smtClean="0"/>
              <a:t>3</a:t>
            </a:fld>
            <a:endParaRPr lang="en-CA"/>
          </a:p>
        </p:txBody>
      </p:sp>
      <p:sp>
        <p:nvSpPr>
          <p:cNvPr id="6" name="Rectangle 5"/>
          <p:cNvSpPr/>
          <p:nvPr/>
        </p:nvSpPr>
        <p:spPr>
          <a:xfrm>
            <a:off x="738728" y="1195986"/>
            <a:ext cx="7882758" cy="5020605"/>
          </a:xfrm>
          <a:prstGeom prst="rect">
            <a:avLst/>
          </a:prstGeom>
        </p:spPr>
        <p:txBody>
          <a:bodyPr wrap="square">
            <a:spAutoFit/>
          </a:bodyPr>
          <a:lstStyle/>
          <a:p>
            <a:endParaRPr lang="en-CA" sz="825" dirty="0"/>
          </a:p>
          <a:p>
            <a:r>
              <a:rPr lang="en-CA" sz="2400" dirty="0"/>
              <a:t>09:00 – 10:30 Data and Cloud</a:t>
            </a:r>
          </a:p>
          <a:p>
            <a:endParaRPr lang="en-CA" sz="2400" dirty="0"/>
          </a:p>
          <a:p>
            <a:r>
              <a:rPr lang="en-CA" sz="2400" dirty="0"/>
              <a:t>10:30 – 11:00 Tea/Coffee Break</a:t>
            </a:r>
          </a:p>
          <a:p>
            <a:endParaRPr lang="en-CA" sz="2400" dirty="0"/>
          </a:p>
          <a:p>
            <a:r>
              <a:rPr lang="en-CA" sz="2400" dirty="0"/>
              <a:t>11:00 – 13:00 Graph and Resources</a:t>
            </a:r>
          </a:p>
          <a:p>
            <a:endParaRPr lang="en-CA" sz="2400" dirty="0"/>
          </a:p>
          <a:p>
            <a:r>
              <a:rPr lang="en-CA" sz="2400" dirty="0"/>
              <a:t>13:00 – 14:00 Lunch</a:t>
            </a:r>
          </a:p>
          <a:p>
            <a:endParaRPr lang="en-CA" sz="2400" dirty="0"/>
          </a:p>
          <a:p>
            <a:r>
              <a:rPr lang="en-CA" sz="2400" dirty="0"/>
              <a:t>14:00 – 15:30 Identity and Recognition</a:t>
            </a:r>
          </a:p>
          <a:p>
            <a:endParaRPr lang="en-CA" sz="2400" dirty="0"/>
          </a:p>
          <a:p>
            <a:r>
              <a:rPr lang="en-CA" sz="2400" dirty="0"/>
              <a:t>15:30 – 16:00 Tea/Coffee Break</a:t>
            </a:r>
          </a:p>
          <a:p>
            <a:endParaRPr lang="en-CA" sz="2400" dirty="0"/>
          </a:p>
          <a:p>
            <a:r>
              <a:rPr lang="en-CA" sz="2400" dirty="0"/>
              <a:t>16:00 – 17:30 Experience, Community and Agency</a:t>
            </a:r>
          </a:p>
        </p:txBody>
      </p:sp>
    </p:spTree>
    <p:extLst>
      <p:ext uri="{BB962C8B-B14F-4D97-AF65-F5344CB8AC3E}">
        <p14:creationId xmlns:p14="http://schemas.microsoft.com/office/powerpoint/2010/main" val="2695204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6A4FD26-866C-4546-9B43-72BA225D3854}"/>
              </a:ext>
            </a:extLst>
          </p:cNvPr>
          <p:cNvPicPr>
            <a:picLocks noGrp="1" noChangeAspect="1"/>
          </p:cNvPicPr>
          <p:nvPr>
            <p:ph idx="1"/>
          </p:nvPr>
        </p:nvPicPr>
        <p:blipFill>
          <a:blip r:embed="rId2"/>
          <a:stretch>
            <a:fillRect/>
          </a:stretch>
        </p:blipFill>
        <p:spPr>
          <a:xfrm>
            <a:off x="770708" y="379999"/>
            <a:ext cx="7879602" cy="4975103"/>
          </a:xfrm>
          <a:prstGeom prst="rect">
            <a:avLst/>
          </a:prstGeom>
        </p:spPr>
      </p:pic>
      <p:sp>
        <p:nvSpPr>
          <p:cNvPr id="4" name="Slide Number Placeholder 3">
            <a:extLst>
              <a:ext uri="{FF2B5EF4-FFF2-40B4-BE49-F238E27FC236}">
                <a16:creationId xmlns:a16="http://schemas.microsoft.com/office/drawing/2014/main" id="{057DB529-6DD6-4FE8-B006-4F2F98992771}"/>
              </a:ext>
            </a:extLst>
          </p:cNvPr>
          <p:cNvSpPr>
            <a:spLocks noGrp="1"/>
          </p:cNvSpPr>
          <p:nvPr>
            <p:ph type="sldNum" sz="quarter" idx="12"/>
          </p:nvPr>
        </p:nvSpPr>
        <p:spPr/>
        <p:txBody>
          <a:bodyPr/>
          <a:lstStyle/>
          <a:p>
            <a:fld id="{3DEFAA7A-1F75-4566-B3ED-B7F20098E838}" type="slidenum">
              <a:rPr lang="en-CA" smtClean="0"/>
              <a:t>30</a:t>
            </a:fld>
            <a:endParaRPr lang="en-CA"/>
          </a:p>
        </p:txBody>
      </p:sp>
      <p:sp>
        <p:nvSpPr>
          <p:cNvPr id="5" name="Rectangle 4">
            <a:extLst>
              <a:ext uri="{FF2B5EF4-FFF2-40B4-BE49-F238E27FC236}">
                <a16:creationId xmlns:a16="http://schemas.microsoft.com/office/drawing/2014/main" id="{B34CC20E-0F2C-4DCF-B11B-6F4CBDA61681}"/>
              </a:ext>
            </a:extLst>
          </p:cNvPr>
          <p:cNvSpPr/>
          <p:nvPr/>
        </p:nvSpPr>
        <p:spPr>
          <a:xfrm>
            <a:off x="549563" y="5465864"/>
            <a:ext cx="7753927" cy="923330"/>
          </a:xfrm>
          <a:prstGeom prst="rect">
            <a:avLst/>
          </a:prstGeom>
        </p:spPr>
        <p:txBody>
          <a:bodyPr wrap="square">
            <a:spAutoFit/>
          </a:bodyPr>
          <a:lstStyle/>
          <a:p>
            <a:pPr marL="128585" indent="-128585">
              <a:buFont typeface="Wingdings" panose="05000000000000000000" pitchFamily="2" charset="2"/>
              <a:buChar char="Ø"/>
            </a:pPr>
            <a:r>
              <a:rPr lang="en-CA" dirty="0"/>
              <a:t>What is Docker? Docker containers explained. Serdar </a:t>
            </a:r>
            <a:r>
              <a:rPr lang="en-CA" dirty="0" err="1"/>
              <a:t>Yegulalp</a:t>
            </a:r>
            <a:r>
              <a:rPr lang="en-CA" dirty="0"/>
              <a:t>, InfoWorld. </a:t>
            </a:r>
            <a:r>
              <a:rPr lang="en-CA" dirty="0">
                <a:hlinkClick r:id="rId3"/>
              </a:rPr>
              <a:t>https://www.infoworld.com/article/3204171/docker/what-is-docker-docker-containers-explained.html</a:t>
            </a:r>
            <a:r>
              <a:rPr lang="en-CA" dirty="0"/>
              <a:t>   </a:t>
            </a:r>
          </a:p>
        </p:txBody>
      </p:sp>
    </p:spTree>
    <p:extLst>
      <p:ext uri="{BB962C8B-B14F-4D97-AF65-F5344CB8AC3E}">
        <p14:creationId xmlns:p14="http://schemas.microsoft.com/office/powerpoint/2010/main" val="1285860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50AAA8A-5771-4786-A2EA-0D69AA44734F}"/>
              </a:ext>
            </a:extLst>
          </p:cNvPr>
          <p:cNvPicPr>
            <a:picLocks noGrp="1" noChangeAspect="1"/>
          </p:cNvPicPr>
          <p:nvPr>
            <p:ph idx="1"/>
          </p:nvPr>
        </p:nvPicPr>
        <p:blipFill>
          <a:blip r:embed="rId2"/>
          <a:stretch>
            <a:fillRect/>
          </a:stretch>
        </p:blipFill>
        <p:spPr>
          <a:xfrm>
            <a:off x="476367" y="501649"/>
            <a:ext cx="3569262" cy="2239567"/>
          </a:xfrm>
          <a:prstGeom prst="rect">
            <a:avLst/>
          </a:prstGeom>
        </p:spPr>
      </p:pic>
      <p:sp>
        <p:nvSpPr>
          <p:cNvPr id="4" name="Slide Number Placeholder 3">
            <a:extLst>
              <a:ext uri="{FF2B5EF4-FFF2-40B4-BE49-F238E27FC236}">
                <a16:creationId xmlns:a16="http://schemas.microsoft.com/office/drawing/2014/main" id="{575CCAC7-6ED7-4FC4-8E87-75FB4FE13FE3}"/>
              </a:ext>
            </a:extLst>
          </p:cNvPr>
          <p:cNvSpPr>
            <a:spLocks noGrp="1"/>
          </p:cNvSpPr>
          <p:nvPr>
            <p:ph type="sldNum" sz="quarter" idx="12"/>
          </p:nvPr>
        </p:nvSpPr>
        <p:spPr/>
        <p:txBody>
          <a:bodyPr/>
          <a:lstStyle/>
          <a:p>
            <a:fld id="{3DEFAA7A-1F75-4566-B3ED-B7F20098E838}" type="slidenum">
              <a:rPr lang="en-CA" smtClean="0"/>
              <a:t>31</a:t>
            </a:fld>
            <a:endParaRPr lang="en-CA"/>
          </a:p>
        </p:txBody>
      </p:sp>
      <p:sp>
        <p:nvSpPr>
          <p:cNvPr id="5" name="Rectangle 4">
            <a:extLst>
              <a:ext uri="{FF2B5EF4-FFF2-40B4-BE49-F238E27FC236}">
                <a16:creationId xmlns:a16="http://schemas.microsoft.com/office/drawing/2014/main" id="{C5BD3429-2A87-4FD6-9E6A-F566ED2A43CE}"/>
              </a:ext>
            </a:extLst>
          </p:cNvPr>
          <p:cNvSpPr/>
          <p:nvPr/>
        </p:nvSpPr>
        <p:spPr>
          <a:xfrm>
            <a:off x="4637649" y="5780345"/>
            <a:ext cx="6268294" cy="646331"/>
          </a:xfrm>
          <a:prstGeom prst="rect">
            <a:avLst/>
          </a:prstGeom>
        </p:spPr>
        <p:txBody>
          <a:bodyPr wrap="square">
            <a:spAutoFit/>
          </a:bodyPr>
          <a:lstStyle/>
          <a:p>
            <a:r>
              <a:rPr lang="en-CA" dirty="0"/>
              <a:t>   </a:t>
            </a:r>
          </a:p>
          <a:p>
            <a:r>
              <a:rPr lang="en-CA" dirty="0"/>
              <a:t>Amazon S3 - </a:t>
            </a:r>
            <a:r>
              <a:rPr lang="en-CA" dirty="0">
                <a:hlinkClick r:id="rId3"/>
              </a:rPr>
              <a:t>https://aws.amazon.com/s3/</a:t>
            </a:r>
            <a:r>
              <a:rPr lang="en-CA" dirty="0"/>
              <a:t>    </a:t>
            </a:r>
          </a:p>
        </p:txBody>
      </p:sp>
      <p:pic>
        <p:nvPicPr>
          <p:cNvPr id="7" name="Picture 6">
            <a:extLst>
              <a:ext uri="{FF2B5EF4-FFF2-40B4-BE49-F238E27FC236}">
                <a16:creationId xmlns:a16="http://schemas.microsoft.com/office/drawing/2014/main" id="{52FAD251-79BA-4815-B11D-EEC90D2A2CC0}"/>
              </a:ext>
            </a:extLst>
          </p:cNvPr>
          <p:cNvPicPr>
            <a:picLocks noChangeAspect="1"/>
          </p:cNvPicPr>
          <p:nvPr/>
        </p:nvPicPr>
        <p:blipFill>
          <a:blip r:embed="rId4"/>
          <a:stretch>
            <a:fillRect/>
          </a:stretch>
        </p:blipFill>
        <p:spPr>
          <a:xfrm>
            <a:off x="476367" y="3651537"/>
            <a:ext cx="3397523" cy="2128808"/>
          </a:xfrm>
          <a:prstGeom prst="rect">
            <a:avLst/>
          </a:prstGeom>
        </p:spPr>
      </p:pic>
      <p:pic>
        <p:nvPicPr>
          <p:cNvPr id="8" name="Picture 7">
            <a:extLst>
              <a:ext uri="{FF2B5EF4-FFF2-40B4-BE49-F238E27FC236}">
                <a16:creationId xmlns:a16="http://schemas.microsoft.com/office/drawing/2014/main" id="{A57B5421-EE39-471E-9586-36B51C17946A}"/>
              </a:ext>
            </a:extLst>
          </p:cNvPr>
          <p:cNvPicPr>
            <a:picLocks noChangeAspect="1"/>
          </p:cNvPicPr>
          <p:nvPr/>
        </p:nvPicPr>
        <p:blipFill>
          <a:blip r:embed="rId5"/>
          <a:stretch>
            <a:fillRect/>
          </a:stretch>
        </p:blipFill>
        <p:spPr>
          <a:xfrm>
            <a:off x="4717772" y="501649"/>
            <a:ext cx="3715030" cy="2250215"/>
          </a:xfrm>
          <a:prstGeom prst="rect">
            <a:avLst/>
          </a:prstGeom>
        </p:spPr>
      </p:pic>
      <p:pic>
        <p:nvPicPr>
          <p:cNvPr id="9" name="Picture 8">
            <a:extLst>
              <a:ext uri="{FF2B5EF4-FFF2-40B4-BE49-F238E27FC236}">
                <a16:creationId xmlns:a16="http://schemas.microsoft.com/office/drawing/2014/main" id="{E6279902-BD40-4A93-8C30-C3AC59BCDD46}"/>
              </a:ext>
            </a:extLst>
          </p:cNvPr>
          <p:cNvPicPr>
            <a:picLocks noChangeAspect="1"/>
          </p:cNvPicPr>
          <p:nvPr/>
        </p:nvPicPr>
        <p:blipFill>
          <a:blip r:embed="rId6"/>
          <a:stretch>
            <a:fillRect/>
          </a:stretch>
        </p:blipFill>
        <p:spPr>
          <a:xfrm>
            <a:off x="4720118" y="3657364"/>
            <a:ext cx="3759946" cy="2317748"/>
          </a:xfrm>
          <a:prstGeom prst="rect">
            <a:avLst/>
          </a:prstGeom>
        </p:spPr>
      </p:pic>
      <p:sp>
        <p:nvSpPr>
          <p:cNvPr id="10" name="Rectangle 9">
            <a:extLst>
              <a:ext uri="{FF2B5EF4-FFF2-40B4-BE49-F238E27FC236}">
                <a16:creationId xmlns:a16="http://schemas.microsoft.com/office/drawing/2014/main" id="{CA1A34DB-3ECB-4D82-9E7E-D9023CDB62EE}"/>
              </a:ext>
            </a:extLst>
          </p:cNvPr>
          <p:cNvSpPr/>
          <p:nvPr/>
        </p:nvSpPr>
        <p:spPr>
          <a:xfrm>
            <a:off x="417856" y="2804067"/>
            <a:ext cx="4148380" cy="369332"/>
          </a:xfrm>
          <a:prstGeom prst="rect">
            <a:avLst/>
          </a:prstGeom>
        </p:spPr>
        <p:txBody>
          <a:bodyPr wrap="none">
            <a:spAutoFit/>
          </a:bodyPr>
          <a:lstStyle/>
          <a:p>
            <a:r>
              <a:rPr lang="en-CA" dirty="0"/>
              <a:t>Google Cloud - </a:t>
            </a:r>
            <a:r>
              <a:rPr lang="en-CA" dirty="0">
                <a:hlinkClick r:id="rId7"/>
              </a:rPr>
              <a:t>https://cloud.google.com/</a:t>
            </a:r>
            <a:r>
              <a:rPr lang="en-CA" dirty="0"/>
              <a:t> </a:t>
            </a:r>
            <a:endParaRPr lang="en-US" dirty="0"/>
          </a:p>
        </p:txBody>
      </p:sp>
      <p:sp>
        <p:nvSpPr>
          <p:cNvPr id="11" name="Rectangle 10">
            <a:extLst>
              <a:ext uri="{FF2B5EF4-FFF2-40B4-BE49-F238E27FC236}">
                <a16:creationId xmlns:a16="http://schemas.microsoft.com/office/drawing/2014/main" id="{C02A98DA-DE7C-4F07-8EC4-47C6537EFD71}"/>
              </a:ext>
            </a:extLst>
          </p:cNvPr>
          <p:cNvSpPr/>
          <p:nvPr/>
        </p:nvSpPr>
        <p:spPr>
          <a:xfrm>
            <a:off x="391655" y="5987019"/>
            <a:ext cx="3482235" cy="369332"/>
          </a:xfrm>
          <a:prstGeom prst="rect">
            <a:avLst/>
          </a:prstGeom>
        </p:spPr>
        <p:txBody>
          <a:bodyPr wrap="none">
            <a:spAutoFit/>
          </a:bodyPr>
          <a:lstStyle/>
          <a:p>
            <a:r>
              <a:rPr lang="en-CA" dirty="0"/>
              <a:t>IBM Cloud </a:t>
            </a:r>
            <a:r>
              <a:rPr lang="en-CA" dirty="0">
                <a:hlinkClick r:id="rId8"/>
              </a:rPr>
              <a:t>https://cloud.ibm.com</a:t>
            </a:r>
            <a:r>
              <a:rPr lang="en-CA" dirty="0"/>
              <a:t>   </a:t>
            </a:r>
          </a:p>
        </p:txBody>
      </p:sp>
      <p:sp>
        <p:nvSpPr>
          <p:cNvPr id="12" name="Rectangle 11">
            <a:extLst>
              <a:ext uri="{FF2B5EF4-FFF2-40B4-BE49-F238E27FC236}">
                <a16:creationId xmlns:a16="http://schemas.microsoft.com/office/drawing/2014/main" id="{9D3CC4C1-B84A-4846-BBC0-54A63B4DDC41}"/>
              </a:ext>
            </a:extLst>
          </p:cNvPr>
          <p:cNvSpPr/>
          <p:nvPr/>
        </p:nvSpPr>
        <p:spPr>
          <a:xfrm>
            <a:off x="4637649" y="2782669"/>
            <a:ext cx="4572000" cy="646331"/>
          </a:xfrm>
          <a:prstGeom prst="rect">
            <a:avLst/>
          </a:prstGeom>
        </p:spPr>
        <p:txBody>
          <a:bodyPr>
            <a:spAutoFit/>
          </a:bodyPr>
          <a:lstStyle/>
          <a:p>
            <a:r>
              <a:rPr lang="en-CA" dirty="0"/>
              <a:t>Microsoft Azure - </a:t>
            </a:r>
            <a:r>
              <a:rPr lang="en-CA" dirty="0">
                <a:hlinkClick r:id="rId9"/>
              </a:rPr>
              <a:t>https://azure.microsoft.com/en-us/solutions/</a:t>
            </a:r>
            <a:r>
              <a:rPr lang="en-CA" dirty="0"/>
              <a:t>    </a:t>
            </a:r>
          </a:p>
        </p:txBody>
      </p:sp>
    </p:spTree>
    <p:extLst>
      <p:ext uri="{BB962C8B-B14F-4D97-AF65-F5344CB8AC3E}">
        <p14:creationId xmlns:p14="http://schemas.microsoft.com/office/powerpoint/2010/main" val="899691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ADDD241-7F39-4C20-90FE-2B54D295E86B}"/>
              </a:ext>
            </a:extLst>
          </p:cNvPr>
          <p:cNvPicPr>
            <a:picLocks noGrp="1" noChangeAspect="1"/>
          </p:cNvPicPr>
          <p:nvPr>
            <p:ph idx="1"/>
          </p:nvPr>
        </p:nvPicPr>
        <p:blipFill>
          <a:blip r:embed="rId2"/>
          <a:stretch>
            <a:fillRect/>
          </a:stretch>
        </p:blipFill>
        <p:spPr>
          <a:xfrm>
            <a:off x="623962" y="657509"/>
            <a:ext cx="3391326" cy="1876581"/>
          </a:xfrm>
          <a:prstGeom prst="rect">
            <a:avLst/>
          </a:prstGeom>
        </p:spPr>
      </p:pic>
      <p:sp>
        <p:nvSpPr>
          <p:cNvPr id="4" name="Slide Number Placeholder 3">
            <a:extLst>
              <a:ext uri="{FF2B5EF4-FFF2-40B4-BE49-F238E27FC236}">
                <a16:creationId xmlns:a16="http://schemas.microsoft.com/office/drawing/2014/main" id="{65AE665C-D864-4255-9B8E-CA5B31391917}"/>
              </a:ext>
            </a:extLst>
          </p:cNvPr>
          <p:cNvSpPr>
            <a:spLocks noGrp="1"/>
          </p:cNvSpPr>
          <p:nvPr>
            <p:ph type="sldNum" sz="quarter" idx="12"/>
          </p:nvPr>
        </p:nvSpPr>
        <p:spPr/>
        <p:txBody>
          <a:bodyPr/>
          <a:lstStyle/>
          <a:p>
            <a:fld id="{3DEFAA7A-1F75-4566-B3ED-B7F20098E838}" type="slidenum">
              <a:rPr lang="en-CA" smtClean="0"/>
              <a:t>32</a:t>
            </a:fld>
            <a:endParaRPr lang="en-CA"/>
          </a:p>
        </p:txBody>
      </p:sp>
      <p:pic>
        <p:nvPicPr>
          <p:cNvPr id="7" name="Picture 6">
            <a:extLst>
              <a:ext uri="{FF2B5EF4-FFF2-40B4-BE49-F238E27FC236}">
                <a16:creationId xmlns:a16="http://schemas.microsoft.com/office/drawing/2014/main" id="{C72B8A5F-A151-4B8D-A6A9-67F12F7FF4E9}"/>
              </a:ext>
            </a:extLst>
          </p:cNvPr>
          <p:cNvPicPr>
            <a:picLocks noChangeAspect="1"/>
          </p:cNvPicPr>
          <p:nvPr/>
        </p:nvPicPr>
        <p:blipFill>
          <a:blip r:embed="rId3"/>
          <a:stretch>
            <a:fillRect/>
          </a:stretch>
        </p:blipFill>
        <p:spPr>
          <a:xfrm>
            <a:off x="4801772" y="692929"/>
            <a:ext cx="3001108" cy="1841161"/>
          </a:xfrm>
          <a:prstGeom prst="rect">
            <a:avLst/>
          </a:prstGeom>
        </p:spPr>
      </p:pic>
      <p:pic>
        <p:nvPicPr>
          <p:cNvPr id="8" name="Picture 7">
            <a:extLst>
              <a:ext uri="{FF2B5EF4-FFF2-40B4-BE49-F238E27FC236}">
                <a16:creationId xmlns:a16="http://schemas.microsoft.com/office/drawing/2014/main" id="{D7EED67B-FDAB-4D52-96F2-C0012647F6E6}"/>
              </a:ext>
            </a:extLst>
          </p:cNvPr>
          <p:cNvPicPr>
            <a:picLocks noChangeAspect="1"/>
          </p:cNvPicPr>
          <p:nvPr/>
        </p:nvPicPr>
        <p:blipFill>
          <a:blip r:embed="rId4"/>
          <a:stretch>
            <a:fillRect/>
          </a:stretch>
        </p:blipFill>
        <p:spPr>
          <a:xfrm>
            <a:off x="623962" y="3920197"/>
            <a:ext cx="3530168" cy="1918611"/>
          </a:xfrm>
          <a:prstGeom prst="rect">
            <a:avLst/>
          </a:prstGeom>
        </p:spPr>
      </p:pic>
      <p:sp>
        <p:nvSpPr>
          <p:cNvPr id="9" name="Rectangle 8">
            <a:extLst>
              <a:ext uri="{FF2B5EF4-FFF2-40B4-BE49-F238E27FC236}">
                <a16:creationId xmlns:a16="http://schemas.microsoft.com/office/drawing/2014/main" id="{9DF0562E-A6E9-4078-BF57-15909B4C606D}"/>
              </a:ext>
            </a:extLst>
          </p:cNvPr>
          <p:cNvSpPr/>
          <p:nvPr/>
        </p:nvSpPr>
        <p:spPr>
          <a:xfrm>
            <a:off x="483937" y="5724937"/>
            <a:ext cx="3531351" cy="369332"/>
          </a:xfrm>
          <a:prstGeom prst="rect">
            <a:avLst/>
          </a:prstGeom>
        </p:spPr>
        <p:txBody>
          <a:bodyPr wrap="none">
            <a:spAutoFit/>
          </a:bodyPr>
          <a:lstStyle/>
          <a:p>
            <a:r>
              <a:rPr lang="en-CA" dirty="0">
                <a:hlinkClick r:id="rId5"/>
              </a:rPr>
              <a:t>https://owncloud.com/overview/</a:t>
            </a:r>
            <a:r>
              <a:rPr lang="en-CA" dirty="0"/>
              <a:t>    </a:t>
            </a:r>
          </a:p>
        </p:txBody>
      </p:sp>
      <p:pic>
        <p:nvPicPr>
          <p:cNvPr id="10" name="Picture 9">
            <a:extLst>
              <a:ext uri="{FF2B5EF4-FFF2-40B4-BE49-F238E27FC236}">
                <a16:creationId xmlns:a16="http://schemas.microsoft.com/office/drawing/2014/main" id="{3946259D-9D65-47D6-A1D2-6DF4F784F927}"/>
              </a:ext>
            </a:extLst>
          </p:cNvPr>
          <p:cNvPicPr>
            <a:picLocks noChangeAspect="1"/>
          </p:cNvPicPr>
          <p:nvPr/>
        </p:nvPicPr>
        <p:blipFill>
          <a:blip r:embed="rId6"/>
          <a:stretch>
            <a:fillRect/>
          </a:stretch>
        </p:blipFill>
        <p:spPr>
          <a:xfrm>
            <a:off x="4836746" y="3657600"/>
            <a:ext cx="3444435" cy="2116438"/>
          </a:xfrm>
          <a:prstGeom prst="rect">
            <a:avLst/>
          </a:prstGeom>
        </p:spPr>
      </p:pic>
      <p:sp>
        <p:nvSpPr>
          <p:cNvPr id="11" name="Rectangle 10">
            <a:extLst>
              <a:ext uri="{FF2B5EF4-FFF2-40B4-BE49-F238E27FC236}">
                <a16:creationId xmlns:a16="http://schemas.microsoft.com/office/drawing/2014/main" id="{BCAFDEDD-4E4F-4E03-A63B-F932D7546FE7}"/>
              </a:ext>
            </a:extLst>
          </p:cNvPr>
          <p:cNvSpPr/>
          <p:nvPr/>
        </p:nvSpPr>
        <p:spPr>
          <a:xfrm>
            <a:off x="4801772" y="5724937"/>
            <a:ext cx="2708562" cy="369332"/>
          </a:xfrm>
          <a:prstGeom prst="rect">
            <a:avLst/>
          </a:prstGeom>
        </p:spPr>
        <p:txBody>
          <a:bodyPr wrap="none">
            <a:spAutoFit/>
          </a:bodyPr>
          <a:lstStyle/>
          <a:p>
            <a:r>
              <a:rPr lang="en-CA" dirty="0">
                <a:hlinkClick r:id="rId7"/>
              </a:rPr>
              <a:t>https://www.heroku.com/</a:t>
            </a:r>
            <a:r>
              <a:rPr lang="en-CA" dirty="0"/>
              <a:t> </a:t>
            </a:r>
            <a:endParaRPr lang="en-US" dirty="0"/>
          </a:p>
        </p:txBody>
      </p:sp>
      <p:sp>
        <p:nvSpPr>
          <p:cNvPr id="12" name="Rectangle 11">
            <a:extLst>
              <a:ext uri="{FF2B5EF4-FFF2-40B4-BE49-F238E27FC236}">
                <a16:creationId xmlns:a16="http://schemas.microsoft.com/office/drawing/2014/main" id="{A56D554E-5659-45B2-A5B6-AE65662877B6}"/>
              </a:ext>
            </a:extLst>
          </p:cNvPr>
          <p:cNvSpPr/>
          <p:nvPr/>
        </p:nvSpPr>
        <p:spPr>
          <a:xfrm>
            <a:off x="524981" y="2648495"/>
            <a:ext cx="2607637" cy="369332"/>
          </a:xfrm>
          <a:prstGeom prst="rect">
            <a:avLst/>
          </a:prstGeom>
        </p:spPr>
        <p:txBody>
          <a:bodyPr wrap="none">
            <a:spAutoFit/>
          </a:bodyPr>
          <a:lstStyle/>
          <a:p>
            <a:r>
              <a:rPr lang="en-US" dirty="0">
                <a:hlinkClick r:id="rId8"/>
              </a:rPr>
              <a:t>https://www.docker.com/</a:t>
            </a:r>
            <a:endParaRPr lang="en-US" dirty="0"/>
          </a:p>
        </p:txBody>
      </p:sp>
      <p:sp>
        <p:nvSpPr>
          <p:cNvPr id="13" name="Rectangle 12">
            <a:extLst>
              <a:ext uri="{FF2B5EF4-FFF2-40B4-BE49-F238E27FC236}">
                <a16:creationId xmlns:a16="http://schemas.microsoft.com/office/drawing/2014/main" id="{BF0CA786-20D9-4FC9-B8D3-53C06DF79B82}"/>
              </a:ext>
            </a:extLst>
          </p:cNvPr>
          <p:cNvSpPr/>
          <p:nvPr/>
        </p:nvSpPr>
        <p:spPr>
          <a:xfrm>
            <a:off x="4664072" y="2648495"/>
            <a:ext cx="3138808" cy="369332"/>
          </a:xfrm>
          <a:prstGeom prst="rect">
            <a:avLst/>
          </a:prstGeom>
        </p:spPr>
        <p:txBody>
          <a:bodyPr wrap="none">
            <a:spAutoFit/>
          </a:bodyPr>
          <a:lstStyle/>
          <a:p>
            <a:r>
              <a:rPr lang="en-US" dirty="0">
                <a:hlinkClick r:id="rId9"/>
              </a:rPr>
              <a:t>https://www.digitalocean.com/</a:t>
            </a:r>
            <a:endParaRPr lang="en-US" dirty="0"/>
          </a:p>
        </p:txBody>
      </p:sp>
    </p:spTree>
    <p:extLst>
      <p:ext uri="{BB962C8B-B14F-4D97-AF65-F5344CB8AC3E}">
        <p14:creationId xmlns:p14="http://schemas.microsoft.com/office/powerpoint/2010/main" val="2229608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015949-D214-4B2C-B1F2-92300A8F7F57}"/>
              </a:ext>
            </a:extLst>
          </p:cNvPr>
          <p:cNvPicPr>
            <a:picLocks noChangeAspect="1"/>
          </p:cNvPicPr>
          <p:nvPr/>
        </p:nvPicPr>
        <p:blipFill>
          <a:blip r:embed="rId2"/>
          <a:stretch>
            <a:fillRect/>
          </a:stretch>
        </p:blipFill>
        <p:spPr>
          <a:xfrm>
            <a:off x="826693" y="1150751"/>
            <a:ext cx="4121687" cy="2641982"/>
          </a:xfrm>
          <a:prstGeom prst="rect">
            <a:avLst/>
          </a:prstGeom>
        </p:spPr>
      </p:pic>
      <p:sp>
        <p:nvSpPr>
          <p:cNvPr id="6" name="Content Placeholder 2"/>
          <p:cNvSpPr txBox="1">
            <a:spLocks/>
          </p:cNvSpPr>
          <p:nvPr/>
        </p:nvSpPr>
        <p:spPr>
          <a:xfrm>
            <a:off x="756746" y="692425"/>
            <a:ext cx="6033390" cy="344819"/>
          </a:xfrm>
          <a:prstGeom prst="rect">
            <a:avLst/>
          </a:prstGeom>
        </p:spPr>
        <p:txBody>
          <a:bodyPr vert="horz" lIns="68580" tIns="34290" rIns="68580" bIns="3429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The BIG Idea - ​Courses in Containers</a:t>
            </a:r>
            <a:endParaRPr lang="en-CA" sz="2400" dirty="0"/>
          </a:p>
        </p:txBody>
      </p:sp>
      <p:sp>
        <p:nvSpPr>
          <p:cNvPr id="7" name="Rectangle 6"/>
          <p:cNvSpPr/>
          <p:nvPr/>
        </p:nvSpPr>
        <p:spPr>
          <a:xfrm>
            <a:off x="756746" y="3922629"/>
            <a:ext cx="6033390" cy="1600438"/>
          </a:xfrm>
          <a:prstGeom prst="rect">
            <a:avLst/>
          </a:prstGeom>
        </p:spPr>
        <p:txBody>
          <a:bodyPr wrap="square">
            <a:spAutoFit/>
          </a:bodyPr>
          <a:lstStyle/>
          <a:p>
            <a:endParaRPr lang="en-CA" sz="1100" dirty="0"/>
          </a:p>
          <a:p>
            <a:r>
              <a:rPr lang="en-CA" dirty="0"/>
              <a:t>Today, we can automate the creation and deployment of cloud containers. This means that a  course can be created ‘in a box’ and then deployed when and were needed. </a:t>
            </a:r>
          </a:p>
          <a:p>
            <a:endParaRPr lang="en-CA" sz="825" dirty="0"/>
          </a:p>
          <a:p>
            <a:endParaRPr lang="en-CA" sz="825" dirty="0"/>
          </a:p>
          <a:p>
            <a:endParaRPr lang="en-CA" sz="825" dirty="0"/>
          </a:p>
          <a:p>
            <a:endParaRPr lang="en-CA" sz="825" dirty="0"/>
          </a:p>
        </p:txBody>
      </p:sp>
      <p:sp>
        <p:nvSpPr>
          <p:cNvPr id="8" name="Slide Number Placeholder 7"/>
          <p:cNvSpPr>
            <a:spLocks noGrp="1"/>
          </p:cNvSpPr>
          <p:nvPr>
            <p:ph type="sldNum" sz="quarter" idx="12"/>
          </p:nvPr>
        </p:nvSpPr>
        <p:spPr/>
        <p:txBody>
          <a:bodyPr/>
          <a:lstStyle/>
          <a:p>
            <a:fld id="{3DEFAA7A-1F75-4566-B3ED-B7F20098E838}" type="slidenum">
              <a:rPr lang="en-CA" smtClean="0"/>
              <a:t>33</a:t>
            </a:fld>
            <a:endParaRPr lang="en-CA"/>
          </a:p>
        </p:txBody>
      </p:sp>
      <p:sp>
        <p:nvSpPr>
          <p:cNvPr id="9" name="Rectangle 8">
            <a:extLst>
              <a:ext uri="{FF2B5EF4-FFF2-40B4-BE49-F238E27FC236}">
                <a16:creationId xmlns:a16="http://schemas.microsoft.com/office/drawing/2014/main" id="{A31993FD-78DC-46DE-84FC-8C4E3DD98850}"/>
              </a:ext>
            </a:extLst>
          </p:cNvPr>
          <p:cNvSpPr/>
          <p:nvPr/>
        </p:nvSpPr>
        <p:spPr>
          <a:xfrm>
            <a:off x="756746" y="5426911"/>
            <a:ext cx="7328057" cy="738664"/>
          </a:xfrm>
          <a:prstGeom prst="rect">
            <a:avLst/>
          </a:prstGeom>
        </p:spPr>
        <p:txBody>
          <a:bodyPr wrap="square">
            <a:spAutoFit/>
          </a:bodyPr>
          <a:lstStyle/>
          <a:p>
            <a:pPr marL="128585" indent="-128585">
              <a:buFont typeface="Wingdings" panose="05000000000000000000" pitchFamily="2" charset="2"/>
              <a:buChar char="Ø"/>
            </a:pPr>
            <a:r>
              <a:rPr lang="en-CA" sz="1400" dirty="0"/>
              <a:t>What is Docker? Docker containers explained. </a:t>
            </a:r>
            <a:r>
              <a:rPr lang="en-CA" sz="1400" dirty="0" err="1"/>
              <a:t>Serdar</a:t>
            </a:r>
            <a:r>
              <a:rPr lang="en-CA" sz="1400" dirty="0"/>
              <a:t> </a:t>
            </a:r>
            <a:r>
              <a:rPr lang="en-CA" sz="1400" dirty="0" err="1"/>
              <a:t>Yegulalp</a:t>
            </a:r>
            <a:r>
              <a:rPr lang="en-CA" sz="1400" dirty="0"/>
              <a:t>, InfoWorld. </a:t>
            </a:r>
            <a:r>
              <a:rPr lang="en-CA" sz="1400" dirty="0">
                <a:hlinkClick r:id="rId3"/>
              </a:rPr>
              <a:t>https://www.infoworld.com/article/3204171/docker/what-is-docker-docker-containers-explained.html</a:t>
            </a:r>
            <a:r>
              <a:rPr lang="en-CA" sz="1400" dirty="0"/>
              <a:t>   </a:t>
            </a:r>
          </a:p>
        </p:txBody>
      </p:sp>
    </p:spTree>
    <p:extLst>
      <p:ext uri="{BB962C8B-B14F-4D97-AF65-F5344CB8AC3E}">
        <p14:creationId xmlns:p14="http://schemas.microsoft.com/office/powerpoint/2010/main" val="2621708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06294" y="692425"/>
            <a:ext cx="5983841" cy="492241"/>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Activity - Create a Cloud-Based Service</a:t>
            </a:r>
            <a:endParaRPr lang="en-CA" sz="2400" dirty="0"/>
          </a:p>
        </p:txBody>
      </p:sp>
      <p:sp>
        <p:nvSpPr>
          <p:cNvPr id="5" name="Rectangle 4"/>
          <p:cNvSpPr/>
          <p:nvPr/>
        </p:nvSpPr>
        <p:spPr>
          <a:xfrm>
            <a:off x="806294" y="1330032"/>
            <a:ext cx="7265651" cy="2862322"/>
          </a:xfrm>
          <a:prstGeom prst="rect">
            <a:avLst/>
          </a:prstGeom>
        </p:spPr>
        <p:txBody>
          <a:bodyPr wrap="square">
            <a:spAutoFit/>
          </a:bodyPr>
          <a:lstStyle/>
          <a:p>
            <a:r>
              <a:rPr lang="en-US" dirty="0">
                <a:solidFill>
                  <a:srgbClr val="000000"/>
                </a:solidFill>
                <a:latin typeface="Arial" panose="020B0604020202020204" pitchFamily="34" charset="0"/>
                <a:ea typeface="Times New Roman" panose="02020603050405020304" pitchFamily="18" charset="0"/>
              </a:rPr>
              <a:t>Use this space to design the architecture of a cloud-based online  course. What services would you need? How would you provide them? </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It might be a good idea to focus on a particular application, e.g. space, health care.</a:t>
            </a:r>
          </a:p>
          <a:p>
            <a:endParaRPr lang="en-US" dirty="0">
              <a:solidFill>
                <a:srgbClr val="000000"/>
              </a:solidFill>
              <a:latin typeface="Arial" panose="020B0604020202020204" pitchFamily="34" charset="0"/>
            </a:endParaRPr>
          </a:p>
          <a:p>
            <a:endParaRPr lang="en-US" dirty="0">
              <a:solidFill>
                <a:srgbClr val="000000"/>
              </a:solidFill>
              <a:latin typeface="Arial" panose="020B0604020202020204" pitchFamily="34" charset="0"/>
            </a:endParaRPr>
          </a:p>
          <a:p>
            <a:r>
              <a:rPr lang="en-US" dirty="0" err="1">
                <a:solidFill>
                  <a:srgbClr val="000000"/>
                </a:solidFill>
                <a:latin typeface="Arial" panose="020B0604020202020204" pitchFamily="34" charset="0"/>
              </a:rPr>
              <a:t>Eg.</a:t>
            </a:r>
            <a:r>
              <a:rPr lang="en-US" dirty="0">
                <a:solidFill>
                  <a:srgbClr val="000000"/>
                </a:solidFill>
                <a:latin typeface="Arial" panose="020B0604020202020204" pitchFamily="34" charset="0"/>
              </a:rPr>
              <a:t> MS Azure service</a:t>
            </a:r>
          </a:p>
          <a:p>
            <a:endParaRPr lang="en-CA" dirty="0"/>
          </a:p>
        </p:txBody>
      </p:sp>
      <p:sp>
        <p:nvSpPr>
          <p:cNvPr id="6" name="Slide Number Placeholder 5"/>
          <p:cNvSpPr>
            <a:spLocks noGrp="1"/>
          </p:cNvSpPr>
          <p:nvPr>
            <p:ph type="sldNum" sz="quarter" idx="12"/>
          </p:nvPr>
        </p:nvSpPr>
        <p:spPr/>
        <p:txBody>
          <a:bodyPr/>
          <a:lstStyle/>
          <a:p>
            <a:fld id="{3DEFAA7A-1F75-4566-B3ED-B7F20098E838}" type="slidenum">
              <a:rPr lang="en-CA" smtClean="0"/>
              <a:t>34</a:t>
            </a:fld>
            <a:endParaRPr lang="en-CA"/>
          </a:p>
        </p:txBody>
      </p:sp>
    </p:spTree>
    <p:extLst>
      <p:ext uri="{BB962C8B-B14F-4D97-AF65-F5344CB8AC3E}">
        <p14:creationId xmlns:p14="http://schemas.microsoft.com/office/powerpoint/2010/main" val="1419495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911" y="365129"/>
            <a:ext cx="6185225" cy="513554"/>
          </a:xfrm>
        </p:spPr>
        <p:txBody>
          <a:bodyPr>
            <a:normAutofit fontScale="90000"/>
          </a:bodyPr>
          <a:lstStyle/>
          <a:p>
            <a:r>
              <a:rPr lang="en-CA" dirty="0"/>
              <a:t>Graph</a:t>
            </a:r>
          </a:p>
        </p:txBody>
      </p:sp>
      <p:sp>
        <p:nvSpPr>
          <p:cNvPr id="59" name="Slide Number Placeholder 58"/>
          <p:cNvSpPr>
            <a:spLocks noGrp="1"/>
          </p:cNvSpPr>
          <p:nvPr>
            <p:ph type="sldNum" sz="quarter" idx="12"/>
          </p:nvPr>
        </p:nvSpPr>
        <p:spPr/>
        <p:txBody>
          <a:bodyPr/>
          <a:lstStyle/>
          <a:p>
            <a:fld id="{3DEFAA7A-1F75-4566-B3ED-B7F20098E838}" type="slidenum">
              <a:rPr lang="en-CA" smtClean="0"/>
              <a:t>35</a:t>
            </a:fld>
            <a:endParaRPr lang="en-CA"/>
          </a:p>
        </p:txBody>
      </p:sp>
      <p:sp>
        <p:nvSpPr>
          <p:cNvPr id="7" name="Content Placeholder 6">
            <a:extLst>
              <a:ext uri="{FF2B5EF4-FFF2-40B4-BE49-F238E27FC236}">
                <a16:creationId xmlns:a16="http://schemas.microsoft.com/office/drawing/2014/main" id="{FDA193FF-CBFC-44F1-B98F-873A9EFCADDF}"/>
              </a:ext>
            </a:extLst>
          </p:cNvPr>
          <p:cNvSpPr>
            <a:spLocks noGrp="1"/>
          </p:cNvSpPr>
          <p:nvPr>
            <p:ph idx="1"/>
          </p:nvPr>
        </p:nvSpPr>
        <p:spPr>
          <a:xfrm>
            <a:off x="707195" y="1253331"/>
            <a:ext cx="7784415" cy="4351338"/>
          </a:xfrm>
        </p:spPr>
        <p:txBody>
          <a:bodyPr/>
          <a:lstStyle/>
          <a:p>
            <a:pPr marL="0" indent="0">
              <a:buNone/>
            </a:pPr>
            <a:r>
              <a:rPr lang="en-CA" dirty="0"/>
              <a:t>When we connect things together we have created a graph. A graph has two types of component: the entities being connected (sometimes called nodes), and the connections between those entities (sometimes called edges). </a:t>
            </a:r>
          </a:p>
          <a:p>
            <a:pPr marL="0" indent="0">
              <a:buNone/>
            </a:pPr>
            <a:endParaRPr lang="en-US" dirty="0"/>
          </a:p>
        </p:txBody>
      </p:sp>
      <p:pic>
        <p:nvPicPr>
          <p:cNvPr id="6" name="Picture 5">
            <a:extLst>
              <a:ext uri="{FF2B5EF4-FFF2-40B4-BE49-F238E27FC236}">
                <a16:creationId xmlns:a16="http://schemas.microsoft.com/office/drawing/2014/main" id="{26CDCFB3-CA0C-497D-8BF1-942CD7098C4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a:xfrm>
            <a:off x="830269" y="4986634"/>
            <a:ext cx="314325" cy="242888"/>
          </a:xfrm>
          <a:prstGeom prst="rect">
            <a:avLst/>
          </a:prstGeom>
          <a:noFill/>
        </p:spPr>
      </p:pic>
      <p:sp>
        <p:nvSpPr>
          <p:cNvPr id="4" name="Rectangle 3">
            <a:extLst>
              <a:ext uri="{FF2B5EF4-FFF2-40B4-BE49-F238E27FC236}">
                <a16:creationId xmlns:a16="http://schemas.microsoft.com/office/drawing/2014/main" id="{597797E2-5FA0-4692-8236-90E1B42D650E}"/>
              </a:ext>
            </a:extLst>
          </p:cNvPr>
          <p:cNvSpPr/>
          <p:nvPr/>
        </p:nvSpPr>
        <p:spPr>
          <a:xfrm>
            <a:off x="1353582" y="4860336"/>
            <a:ext cx="7261102" cy="923330"/>
          </a:xfrm>
          <a:prstGeom prst="rect">
            <a:avLst/>
          </a:prstGeom>
        </p:spPr>
        <p:txBody>
          <a:bodyPr wrap="square">
            <a:spAutoFit/>
          </a:bodyPr>
          <a:lstStyle/>
          <a:p>
            <a:r>
              <a:rPr lang="en-CA" dirty="0"/>
              <a:t>Feature Article: Graph. </a:t>
            </a:r>
            <a:r>
              <a:rPr lang="en-CA" dirty="0">
                <a:hlinkClick r:id="rId3"/>
              </a:rPr>
              <a:t>https://el30.mooc.ca/post/68472</a:t>
            </a:r>
            <a:r>
              <a:rPr lang="en-CA" dirty="0"/>
              <a:t>    </a:t>
            </a:r>
          </a:p>
          <a:p>
            <a:r>
              <a:rPr lang="en-CA" dirty="0"/>
              <a:t>Featured Video: Conversation with Ben </a:t>
            </a:r>
            <a:r>
              <a:rPr lang="en-CA" dirty="0" err="1"/>
              <a:t>Werdmuller</a:t>
            </a:r>
            <a:r>
              <a:rPr lang="en-CA" dirty="0"/>
              <a:t> </a:t>
            </a:r>
            <a:r>
              <a:rPr lang="en-CA" dirty="0">
                <a:hlinkClick r:id="rId4"/>
              </a:rPr>
              <a:t>https://el30.mooc.ca/event/82</a:t>
            </a:r>
            <a:r>
              <a:rPr lang="en-CA" dirty="0"/>
              <a:t> </a:t>
            </a:r>
          </a:p>
        </p:txBody>
      </p:sp>
    </p:spTree>
    <p:extLst>
      <p:ext uri="{BB962C8B-B14F-4D97-AF65-F5344CB8AC3E}">
        <p14:creationId xmlns:p14="http://schemas.microsoft.com/office/powerpoint/2010/main" val="2854930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40EDD9A-E569-4A40-8B44-65E5E315778A}"/>
              </a:ext>
            </a:extLst>
          </p:cNvPr>
          <p:cNvPicPr>
            <a:picLocks noGrp="1" noChangeAspect="1"/>
          </p:cNvPicPr>
          <p:nvPr>
            <p:ph idx="1"/>
          </p:nvPr>
        </p:nvPicPr>
        <p:blipFill>
          <a:blip r:embed="rId2"/>
          <a:stretch>
            <a:fillRect/>
          </a:stretch>
        </p:blipFill>
        <p:spPr>
          <a:xfrm>
            <a:off x="432530" y="726934"/>
            <a:ext cx="7867657" cy="4729921"/>
          </a:xfrm>
          <a:prstGeom prst="rect">
            <a:avLst/>
          </a:prstGeom>
        </p:spPr>
      </p:pic>
      <p:sp>
        <p:nvSpPr>
          <p:cNvPr id="4" name="Slide Number Placeholder 3">
            <a:extLst>
              <a:ext uri="{FF2B5EF4-FFF2-40B4-BE49-F238E27FC236}">
                <a16:creationId xmlns:a16="http://schemas.microsoft.com/office/drawing/2014/main" id="{61AA2E73-C1B2-4AED-BA9B-191BF87065B8}"/>
              </a:ext>
            </a:extLst>
          </p:cNvPr>
          <p:cNvSpPr>
            <a:spLocks noGrp="1"/>
          </p:cNvSpPr>
          <p:nvPr>
            <p:ph type="sldNum" sz="quarter" idx="12"/>
          </p:nvPr>
        </p:nvSpPr>
        <p:spPr/>
        <p:txBody>
          <a:bodyPr/>
          <a:lstStyle/>
          <a:p>
            <a:fld id="{3DEFAA7A-1F75-4566-B3ED-B7F20098E838}" type="slidenum">
              <a:rPr lang="en-CA" smtClean="0"/>
              <a:t>36</a:t>
            </a:fld>
            <a:endParaRPr lang="en-CA"/>
          </a:p>
        </p:txBody>
      </p:sp>
      <p:sp>
        <p:nvSpPr>
          <p:cNvPr id="5" name="Rectangle 4">
            <a:extLst>
              <a:ext uri="{FF2B5EF4-FFF2-40B4-BE49-F238E27FC236}">
                <a16:creationId xmlns:a16="http://schemas.microsoft.com/office/drawing/2014/main" id="{F7E64BF8-5976-4A55-B86E-62593CE47388}"/>
              </a:ext>
            </a:extLst>
          </p:cNvPr>
          <p:cNvSpPr/>
          <p:nvPr/>
        </p:nvSpPr>
        <p:spPr>
          <a:xfrm>
            <a:off x="362527" y="5766000"/>
            <a:ext cx="8418945" cy="646331"/>
          </a:xfrm>
          <a:prstGeom prst="rect">
            <a:avLst/>
          </a:prstGeom>
        </p:spPr>
        <p:txBody>
          <a:bodyPr wrap="square">
            <a:spAutoFit/>
          </a:bodyPr>
          <a:lstStyle/>
          <a:p>
            <a:pPr marL="128585" indent="-128585">
              <a:buFont typeface="Wingdings" panose="05000000000000000000" pitchFamily="2" charset="2"/>
              <a:buChar char="Ø"/>
            </a:pPr>
            <a:r>
              <a:rPr lang="en-CA" dirty="0"/>
              <a:t>A Gentle Introduction To Graph Theory. </a:t>
            </a:r>
            <a:r>
              <a:rPr lang="en-CA" dirty="0" err="1"/>
              <a:t>Vaidehi</a:t>
            </a:r>
            <a:r>
              <a:rPr lang="en-CA" dirty="0"/>
              <a:t> Joshi.  </a:t>
            </a:r>
            <a:r>
              <a:rPr lang="en-CA" dirty="0">
                <a:hlinkClick r:id="rId3"/>
              </a:rPr>
              <a:t>https://medium.com/basecs/a-gentle-introduction-to-graph-theory-77969829ead8</a:t>
            </a:r>
            <a:r>
              <a:rPr lang="en-CA" dirty="0"/>
              <a:t>    </a:t>
            </a:r>
          </a:p>
        </p:txBody>
      </p:sp>
    </p:spTree>
    <p:extLst>
      <p:ext uri="{BB962C8B-B14F-4D97-AF65-F5344CB8AC3E}">
        <p14:creationId xmlns:p14="http://schemas.microsoft.com/office/powerpoint/2010/main" val="1954314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D79A72-E3A6-4AEF-8E61-51D1EF47E23D}"/>
              </a:ext>
            </a:extLst>
          </p:cNvPr>
          <p:cNvSpPr>
            <a:spLocks noGrp="1"/>
          </p:cNvSpPr>
          <p:nvPr>
            <p:ph idx="1"/>
          </p:nvPr>
        </p:nvSpPr>
        <p:spPr>
          <a:xfrm>
            <a:off x="1510956" y="1893191"/>
            <a:ext cx="7004394" cy="4351338"/>
          </a:xfrm>
        </p:spPr>
        <p:txBody>
          <a:bodyPr>
            <a:normAutofit fontScale="85000" lnSpcReduction="20000"/>
          </a:bodyPr>
          <a:lstStyle/>
          <a:p>
            <a:pPr marL="0" lvl="0" indent="0" defTabSz="685800">
              <a:lnSpc>
                <a:spcPct val="100000"/>
              </a:lnSpc>
              <a:spcBef>
                <a:spcPts val="0"/>
              </a:spcBef>
              <a:buNone/>
              <a:defRPr/>
            </a:pPr>
            <a:r>
              <a:rPr lang="en-CA" sz="5400" dirty="0">
                <a:solidFill>
                  <a:prstClr val="black"/>
                </a:solidFill>
              </a:rPr>
              <a:t>Knowledge as a Graph</a:t>
            </a:r>
          </a:p>
          <a:p>
            <a:pPr marL="0" lvl="0" indent="0" defTabSz="685800">
              <a:lnSpc>
                <a:spcPct val="100000"/>
              </a:lnSpc>
              <a:spcBef>
                <a:spcPts val="0"/>
              </a:spcBef>
              <a:buNone/>
              <a:defRPr/>
            </a:pPr>
            <a:r>
              <a:rPr lang="en-CA" sz="4400" dirty="0">
                <a:solidFill>
                  <a:prstClr val="black"/>
                </a:solidFill>
              </a:rPr>
              <a:t>In connectivism we explored the idea of thinking of knowledge as a graph. Yet, what makes it knowledge? In the Semantic Web, we are faced with a similar question. What is the ‘source of truth’ of a distributed representation? </a:t>
            </a:r>
            <a:endParaRPr lang="en-CA" sz="6600" dirty="0"/>
          </a:p>
          <a:p>
            <a:endParaRPr lang="en-US" dirty="0"/>
          </a:p>
        </p:txBody>
      </p:sp>
      <p:sp>
        <p:nvSpPr>
          <p:cNvPr id="4" name="Slide Number Placeholder 3">
            <a:extLst>
              <a:ext uri="{FF2B5EF4-FFF2-40B4-BE49-F238E27FC236}">
                <a16:creationId xmlns:a16="http://schemas.microsoft.com/office/drawing/2014/main" id="{88056EC2-EBA7-486F-B9B1-B11B458D6FE3}"/>
              </a:ext>
            </a:extLst>
          </p:cNvPr>
          <p:cNvSpPr>
            <a:spLocks noGrp="1"/>
          </p:cNvSpPr>
          <p:nvPr>
            <p:ph type="sldNum" sz="quarter" idx="12"/>
          </p:nvPr>
        </p:nvSpPr>
        <p:spPr/>
        <p:txBody>
          <a:bodyPr/>
          <a:lstStyle/>
          <a:p>
            <a:fld id="{3DEFAA7A-1F75-4566-B3ED-B7F20098E838}" type="slidenum">
              <a:rPr lang="en-CA" smtClean="0"/>
              <a:t>37</a:t>
            </a:fld>
            <a:endParaRPr lang="en-CA"/>
          </a:p>
        </p:txBody>
      </p:sp>
      <p:sp>
        <p:nvSpPr>
          <p:cNvPr id="6" name="Rectangle 5">
            <a:extLst>
              <a:ext uri="{FF2B5EF4-FFF2-40B4-BE49-F238E27FC236}">
                <a16:creationId xmlns:a16="http://schemas.microsoft.com/office/drawing/2014/main" id="{462D370B-3D60-4825-8167-5EB9A65BDCD9}"/>
              </a:ext>
            </a:extLst>
          </p:cNvPr>
          <p:cNvSpPr/>
          <p:nvPr/>
        </p:nvSpPr>
        <p:spPr>
          <a:xfrm>
            <a:off x="762074" y="1779041"/>
            <a:ext cx="537327" cy="707886"/>
          </a:xfrm>
          <a:prstGeom prst="rect">
            <a:avLst/>
          </a:prstGeom>
        </p:spPr>
        <p:txBody>
          <a:bodyPr wrap="none">
            <a:spAutoFit/>
          </a:bodyPr>
          <a:lstStyle/>
          <a:p>
            <a:r>
              <a:rPr lang="en-CA" sz="4000" dirty="0">
                <a:solidFill>
                  <a:prstClr val="black"/>
                </a:solidFill>
                <a:latin typeface="Symbol" panose="05050102010706020507" pitchFamily="18" charset="2"/>
              </a:rPr>
              <a:t>y</a:t>
            </a:r>
            <a:endParaRPr lang="en-CA" sz="3600" dirty="0"/>
          </a:p>
        </p:txBody>
      </p:sp>
    </p:spTree>
    <p:extLst>
      <p:ext uri="{BB962C8B-B14F-4D97-AF65-F5344CB8AC3E}">
        <p14:creationId xmlns:p14="http://schemas.microsoft.com/office/powerpoint/2010/main" val="2340679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5B96E2-E9E8-4110-9934-AC241A4DDC28}"/>
              </a:ext>
            </a:extLst>
          </p:cNvPr>
          <p:cNvSpPr>
            <a:spLocks noGrp="1"/>
          </p:cNvSpPr>
          <p:nvPr>
            <p:ph idx="1"/>
          </p:nvPr>
        </p:nvSpPr>
        <p:spPr>
          <a:xfrm>
            <a:off x="1747720" y="1825625"/>
            <a:ext cx="6767630" cy="4351338"/>
          </a:xfrm>
        </p:spPr>
        <p:txBody>
          <a:bodyPr>
            <a:normAutofit/>
          </a:bodyPr>
          <a:lstStyle/>
          <a:p>
            <a:pPr marL="0" lvl="0" indent="0" defTabSz="685800">
              <a:lnSpc>
                <a:spcPct val="100000"/>
              </a:lnSpc>
              <a:spcBef>
                <a:spcPts val="0"/>
              </a:spcBef>
              <a:buNone/>
              <a:defRPr/>
            </a:pPr>
            <a:r>
              <a:rPr lang="en-CA" sz="4400" dirty="0">
                <a:solidFill>
                  <a:prstClr val="black"/>
                </a:solidFill>
              </a:rPr>
              <a:t>New Types of Inference</a:t>
            </a:r>
          </a:p>
          <a:p>
            <a:pPr marL="0" lvl="0" indent="0" defTabSz="685800">
              <a:lnSpc>
                <a:spcPct val="100000"/>
              </a:lnSpc>
              <a:spcBef>
                <a:spcPts val="0"/>
              </a:spcBef>
              <a:buNone/>
              <a:defRPr/>
            </a:pPr>
            <a:r>
              <a:rPr lang="en-CA" dirty="0"/>
              <a:t>As repositories of knowledge, graphs enable the same data to be viewed from a variety of perspectives. Manipulations of and inferences from these data structures allow us to draw conclusions and make new connections – drawing associations between similar entities, for example.</a:t>
            </a:r>
            <a:endParaRPr lang="en-CA" dirty="0">
              <a:solidFill>
                <a:prstClr val="black"/>
              </a:solidFill>
            </a:endParaRPr>
          </a:p>
          <a:p>
            <a:endParaRPr lang="en-US" dirty="0"/>
          </a:p>
        </p:txBody>
      </p:sp>
      <p:sp>
        <p:nvSpPr>
          <p:cNvPr id="4" name="Slide Number Placeholder 3">
            <a:extLst>
              <a:ext uri="{FF2B5EF4-FFF2-40B4-BE49-F238E27FC236}">
                <a16:creationId xmlns:a16="http://schemas.microsoft.com/office/drawing/2014/main" id="{0D4787B2-33D2-41F3-9BA0-A5D3F8E4AEC2}"/>
              </a:ext>
            </a:extLst>
          </p:cNvPr>
          <p:cNvSpPr>
            <a:spLocks noGrp="1"/>
          </p:cNvSpPr>
          <p:nvPr>
            <p:ph type="sldNum" sz="quarter" idx="12"/>
          </p:nvPr>
        </p:nvSpPr>
        <p:spPr/>
        <p:txBody>
          <a:bodyPr/>
          <a:lstStyle/>
          <a:p>
            <a:fld id="{3DEFAA7A-1F75-4566-B3ED-B7F20098E838}" type="slidenum">
              <a:rPr lang="en-CA" smtClean="0"/>
              <a:t>38</a:t>
            </a:fld>
            <a:endParaRPr lang="en-CA"/>
          </a:p>
        </p:txBody>
      </p:sp>
      <p:sp>
        <p:nvSpPr>
          <p:cNvPr id="5" name="Rectangle 4">
            <a:extLst>
              <a:ext uri="{FF2B5EF4-FFF2-40B4-BE49-F238E27FC236}">
                <a16:creationId xmlns:a16="http://schemas.microsoft.com/office/drawing/2014/main" id="{4F0C4A35-47C9-4349-B741-8537868D99F6}"/>
              </a:ext>
            </a:extLst>
          </p:cNvPr>
          <p:cNvSpPr/>
          <p:nvPr/>
        </p:nvSpPr>
        <p:spPr>
          <a:xfrm>
            <a:off x="628650" y="1918738"/>
            <a:ext cx="619080" cy="646331"/>
          </a:xfrm>
          <a:prstGeom prst="rect">
            <a:avLst/>
          </a:prstGeom>
        </p:spPr>
        <p:txBody>
          <a:bodyPr wrap="none">
            <a:spAutoFit/>
          </a:bodyPr>
          <a:lstStyle/>
          <a:p>
            <a:r>
              <a:rPr lang="en-CA" sz="3600" dirty="0">
                <a:solidFill>
                  <a:prstClr val="black"/>
                </a:solidFill>
                <a:latin typeface="Wingdings" panose="05000000000000000000" pitchFamily="2" charset="2"/>
              </a:rPr>
              <a:t>:</a:t>
            </a:r>
            <a:endParaRPr lang="en-CA" sz="3200" dirty="0"/>
          </a:p>
        </p:txBody>
      </p:sp>
    </p:spTree>
    <p:extLst>
      <p:ext uri="{BB962C8B-B14F-4D97-AF65-F5344CB8AC3E}">
        <p14:creationId xmlns:p14="http://schemas.microsoft.com/office/powerpoint/2010/main" val="29115622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277AA4-2D62-435D-A2F6-C69CC2992675}"/>
              </a:ext>
            </a:extLst>
          </p:cNvPr>
          <p:cNvSpPr>
            <a:spLocks noGrp="1"/>
          </p:cNvSpPr>
          <p:nvPr>
            <p:ph idx="1"/>
          </p:nvPr>
        </p:nvSpPr>
        <p:spPr>
          <a:xfrm>
            <a:off x="1531506" y="1825625"/>
            <a:ext cx="6983843" cy="4351338"/>
          </a:xfrm>
        </p:spPr>
        <p:txBody>
          <a:bodyPr>
            <a:normAutofit fontScale="77500" lnSpcReduction="20000"/>
          </a:bodyPr>
          <a:lstStyle/>
          <a:p>
            <a:pPr marL="0" lvl="0" indent="0" defTabSz="685800">
              <a:lnSpc>
                <a:spcPct val="100000"/>
              </a:lnSpc>
              <a:spcBef>
                <a:spcPts val="0"/>
              </a:spcBef>
              <a:buNone/>
              <a:defRPr/>
            </a:pPr>
            <a:r>
              <a:rPr lang="en-CA" sz="6600" dirty="0">
                <a:solidFill>
                  <a:prstClr val="black"/>
                </a:solidFill>
              </a:rPr>
              <a:t>Learning as Growth</a:t>
            </a:r>
          </a:p>
          <a:p>
            <a:pPr marL="0" lvl="0" indent="0" defTabSz="685800">
              <a:lnSpc>
                <a:spcPct val="100000"/>
              </a:lnSpc>
              <a:spcBef>
                <a:spcPts val="0"/>
              </a:spcBef>
              <a:buNone/>
              <a:defRPr/>
            </a:pPr>
            <a:r>
              <a:rPr lang="en-CA" sz="4400" dirty="0"/>
              <a:t>It helps to understand that each idea connects to another, and it’s not the individual idea that’s important, but rather how the graph grows and develops. It protects us from category </a:t>
            </a:r>
            <a:r>
              <a:rPr lang="en-CA" sz="4400" dirty="0" err="1"/>
              <a:t>erors</a:t>
            </a:r>
            <a:r>
              <a:rPr lang="en-CA" sz="4400" dirty="0"/>
              <a:t> and helps prevent things like confirmation bias.</a:t>
            </a:r>
            <a:endParaRPr lang="en-CA" sz="4400" dirty="0">
              <a:solidFill>
                <a:prstClr val="black"/>
              </a:solidFill>
            </a:endParaRPr>
          </a:p>
          <a:p>
            <a:endParaRPr lang="en-US" dirty="0"/>
          </a:p>
        </p:txBody>
      </p:sp>
      <p:sp>
        <p:nvSpPr>
          <p:cNvPr id="4" name="Slide Number Placeholder 3">
            <a:extLst>
              <a:ext uri="{FF2B5EF4-FFF2-40B4-BE49-F238E27FC236}">
                <a16:creationId xmlns:a16="http://schemas.microsoft.com/office/drawing/2014/main" id="{15A7B806-5A63-41F3-9B86-EFE33F88B56A}"/>
              </a:ext>
            </a:extLst>
          </p:cNvPr>
          <p:cNvSpPr>
            <a:spLocks noGrp="1"/>
          </p:cNvSpPr>
          <p:nvPr>
            <p:ph type="sldNum" sz="quarter" idx="12"/>
          </p:nvPr>
        </p:nvSpPr>
        <p:spPr/>
        <p:txBody>
          <a:bodyPr/>
          <a:lstStyle/>
          <a:p>
            <a:fld id="{3DEFAA7A-1F75-4566-B3ED-B7F20098E838}" type="slidenum">
              <a:rPr lang="en-CA" smtClean="0"/>
              <a:t>39</a:t>
            </a:fld>
            <a:endParaRPr lang="en-CA"/>
          </a:p>
        </p:txBody>
      </p:sp>
      <p:sp>
        <p:nvSpPr>
          <p:cNvPr id="5" name="Rectangle 4">
            <a:extLst>
              <a:ext uri="{FF2B5EF4-FFF2-40B4-BE49-F238E27FC236}">
                <a16:creationId xmlns:a16="http://schemas.microsoft.com/office/drawing/2014/main" id="{6E2D1D3F-9587-4EDB-A663-197DD95871A9}"/>
              </a:ext>
            </a:extLst>
          </p:cNvPr>
          <p:cNvSpPr/>
          <p:nvPr/>
        </p:nvSpPr>
        <p:spPr>
          <a:xfrm>
            <a:off x="707669" y="1898820"/>
            <a:ext cx="596638" cy="646331"/>
          </a:xfrm>
          <a:prstGeom prst="rect">
            <a:avLst/>
          </a:prstGeom>
        </p:spPr>
        <p:txBody>
          <a:bodyPr wrap="none">
            <a:spAutoFit/>
          </a:bodyPr>
          <a:lstStyle/>
          <a:p>
            <a:r>
              <a:rPr lang="en-CA" sz="3600" dirty="0">
                <a:solidFill>
                  <a:prstClr val="black"/>
                </a:solidFill>
                <a:latin typeface="Wingdings" panose="05000000000000000000" pitchFamily="2" charset="2"/>
              </a:rPr>
              <a:t>%</a:t>
            </a:r>
            <a:endParaRPr lang="en-CA" sz="3200" dirty="0"/>
          </a:p>
        </p:txBody>
      </p:sp>
    </p:spTree>
    <p:extLst>
      <p:ext uri="{BB962C8B-B14F-4D97-AF65-F5344CB8AC3E}">
        <p14:creationId xmlns:p14="http://schemas.microsoft.com/office/powerpoint/2010/main" val="859236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608" y="764238"/>
            <a:ext cx="6285636" cy="513554"/>
          </a:xfrm>
        </p:spPr>
        <p:txBody>
          <a:bodyPr>
            <a:normAutofit fontScale="90000"/>
          </a:bodyPr>
          <a:lstStyle/>
          <a:p>
            <a:r>
              <a:rPr lang="en-CA" dirty="0"/>
              <a:t>The Learning Context</a:t>
            </a:r>
          </a:p>
        </p:txBody>
      </p:sp>
      <p:sp>
        <p:nvSpPr>
          <p:cNvPr id="22" name="Slide Number Placeholder 21"/>
          <p:cNvSpPr>
            <a:spLocks noGrp="1"/>
          </p:cNvSpPr>
          <p:nvPr>
            <p:ph type="sldNum" sz="quarter" idx="12"/>
          </p:nvPr>
        </p:nvSpPr>
        <p:spPr/>
        <p:txBody>
          <a:bodyPr/>
          <a:lstStyle/>
          <a:p>
            <a:fld id="{3DEFAA7A-1F75-4566-B3ED-B7F20098E838}" type="slidenum">
              <a:rPr lang="en-CA" smtClean="0"/>
              <a:t>4</a:t>
            </a:fld>
            <a:endParaRPr lang="en-CA"/>
          </a:p>
        </p:txBody>
      </p:sp>
      <p:sp>
        <p:nvSpPr>
          <p:cNvPr id="15" name="TextBox 14"/>
          <p:cNvSpPr txBox="1"/>
          <p:nvPr/>
        </p:nvSpPr>
        <p:spPr>
          <a:xfrm>
            <a:off x="1074608" y="1524764"/>
            <a:ext cx="7488320" cy="830997"/>
          </a:xfrm>
          <a:prstGeom prst="rect">
            <a:avLst/>
          </a:prstGeom>
          <a:noFill/>
        </p:spPr>
        <p:txBody>
          <a:bodyPr wrap="square" rtlCol="0">
            <a:spAutoFit/>
          </a:bodyPr>
          <a:lstStyle/>
          <a:p>
            <a:pPr lvl="0"/>
            <a:r>
              <a:rPr lang="en-CA" sz="1600" dirty="0"/>
              <a:t>These are my perspectives. They represent the areas of expertise I have developed over the years. As I study new pedagogies and technologies, I ask questions from the following points of view:</a:t>
            </a:r>
            <a:endParaRPr lang="en-CA" sz="1600" dirty="0">
              <a:solidFill>
                <a:prstClr val="black"/>
              </a:solidFill>
            </a:endParaRPr>
          </a:p>
        </p:txBody>
      </p:sp>
      <p:sp>
        <p:nvSpPr>
          <p:cNvPr id="17" name="Rectangle 16"/>
          <p:cNvSpPr/>
          <p:nvPr/>
        </p:nvSpPr>
        <p:spPr>
          <a:xfrm>
            <a:off x="1000116" y="4411019"/>
            <a:ext cx="596638" cy="646331"/>
          </a:xfrm>
          <a:prstGeom prst="rect">
            <a:avLst/>
          </a:prstGeom>
        </p:spPr>
        <p:txBody>
          <a:bodyPr wrap="none">
            <a:spAutoFit/>
          </a:bodyPr>
          <a:lstStyle/>
          <a:p>
            <a:r>
              <a:rPr lang="en-CA" sz="3600" dirty="0">
                <a:solidFill>
                  <a:prstClr val="black"/>
                </a:solidFill>
                <a:latin typeface="Wingdings" panose="05000000000000000000" pitchFamily="2" charset="2"/>
              </a:rPr>
              <a:t>%</a:t>
            </a:r>
            <a:endParaRPr lang="en-CA" sz="3200" dirty="0"/>
          </a:p>
        </p:txBody>
      </p:sp>
      <p:sp>
        <p:nvSpPr>
          <p:cNvPr id="19" name="Rectangle 18"/>
          <p:cNvSpPr/>
          <p:nvPr/>
        </p:nvSpPr>
        <p:spPr>
          <a:xfrm>
            <a:off x="1074608" y="2274739"/>
            <a:ext cx="795035" cy="646331"/>
          </a:xfrm>
          <a:prstGeom prst="rect">
            <a:avLst/>
          </a:prstGeom>
        </p:spPr>
        <p:txBody>
          <a:bodyPr wrap="square">
            <a:spAutoFit/>
          </a:bodyPr>
          <a:lstStyle/>
          <a:p>
            <a:r>
              <a:rPr lang="en-CA" sz="3600" dirty="0">
                <a:solidFill>
                  <a:prstClr val="black"/>
                </a:solidFill>
                <a:latin typeface="Symbol" panose="05050102010706020507" pitchFamily="18" charset="2"/>
              </a:rPr>
              <a:t>y</a:t>
            </a:r>
            <a:endParaRPr lang="en-CA" sz="3200" dirty="0"/>
          </a:p>
        </p:txBody>
      </p:sp>
      <p:sp>
        <p:nvSpPr>
          <p:cNvPr id="5" name="Rectangle 4">
            <a:extLst>
              <a:ext uri="{FF2B5EF4-FFF2-40B4-BE49-F238E27FC236}">
                <a16:creationId xmlns:a16="http://schemas.microsoft.com/office/drawing/2014/main" id="{B51A5AC3-5FEF-4E8A-8A72-5633182871A4}"/>
              </a:ext>
            </a:extLst>
          </p:cNvPr>
          <p:cNvSpPr/>
          <p:nvPr/>
        </p:nvSpPr>
        <p:spPr>
          <a:xfrm>
            <a:off x="1984071" y="2465296"/>
            <a:ext cx="6207110" cy="1754326"/>
          </a:xfrm>
          <a:prstGeom prst="rect">
            <a:avLst/>
          </a:prstGeom>
        </p:spPr>
        <p:txBody>
          <a:bodyPr wrap="square">
            <a:spAutoFit/>
          </a:bodyPr>
          <a:lstStyle/>
          <a:p>
            <a:r>
              <a:rPr lang="en-CA" b="1" dirty="0"/>
              <a:t>Philosophy</a:t>
            </a:r>
          </a:p>
          <a:p>
            <a:r>
              <a:rPr lang="en-CA" dirty="0"/>
              <a:t>My degrees are in philosophy and I specialized in philosophies of mind, science, knowledge and logic. I ask questions about the bases for arguments and claims, look for presumptions about meaning and value, and consider ways of sensing, comprehending and knowing.</a:t>
            </a:r>
          </a:p>
        </p:txBody>
      </p:sp>
      <p:sp>
        <p:nvSpPr>
          <p:cNvPr id="6" name="Rectangle 5">
            <a:extLst>
              <a:ext uri="{FF2B5EF4-FFF2-40B4-BE49-F238E27FC236}">
                <a16:creationId xmlns:a16="http://schemas.microsoft.com/office/drawing/2014/main" id="{A4119B7B-ED91-4DD7-BA53-7F4306023F29}"/>
              </a:ext>
            </a:extLst>
          </p:cNvPr>
          <p:cNvSpPr/>
          <p:nvPr/>
        </p:nvSpPr>
        <p:spPr>
          <a:xfrm>
            <a:off x="1984071" y="4453081"/>
            <a:ext cx="6263415" cy="1754326"/>
          </a:xfrm>
          <a:prstGeom prst="rect">
            <a:avLst/>
          </a:prstGeom>
        </p:spPr>
        <p:txBody>
          <a:bodyPr wrap="square">
            <a:spAutoFit/>
          </a:bodyPr>
          <a:lstStyle/>
          <a:p>
            <a:r>
              <a:rPr lang="en-CA" b="1" dirty="0"/>
              <a:t>Education</a:t>
            </a:r>
          </a:p>
          <a:p>
            <a:r>
              <a:rPr lang="en-CA" dirty="0"/>
              <a:t>I am interested in the processes of learning, inference and discovery on a practical level. I ask what it is to learn – why and how people learn - and what are the conditions for best learning outcomes. I am focused on learning experience and personal agency.</a:t>
            </a:r>
          </a:p>
        </p:txBody>
      </p:sp>
    </p:spTree>
    <p:extLst>
      <p:ext uri="{BB962C8B-B14F-4D97-AF65-F5344CB8AC3E}">
        <p14:creationId xmlns:p14="http://schemas.microsoft.com/office/powerpoint/2010/main" val="17543631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CBF70E-A4D4-4130-89F4-E1C09EAC02AC}"/>
              </a:ext>
            </a:extLst>
          </p:cNvPr>
          <p:cNvSpPr>
            <a:spLocks noGrp="1"/>
          </p:cNvSpPr>
          <p:nvPr>
            <p:ph idx="1"/>
          </p:nvPr>
        </p:nvSpPr>
        <p:spPr>
          <a:xfrm>
            <a:off x="1513490" y="1825625"/>
            <a:ext cx="7001860" cy="4351338"/>
          </a:xfrm>
        </p:spPr>
        <p:txBody>
          <a:bodyPr>
            <a:normAutofit fontScale="55000" lnSpcReduction="20000"/>
          </a:bodyPr>
          <a:lstStyle/>
          <a:p>
            <a:pPr marL="0" lvl="0" indent="0" defTabSz="685800">
              <a:lnSpc>
                <a:spcPct val="100000"/>
              </a:lnSpc>
              <a:spcBef>
                <a:spcPts val="0"/>
              </a:spcBef>
              <a:buNone/>
              <a:defRPr/>
            </a:pPr>
            <a:r>
              <a:rPr lang="en-CA" sz="9600" dirty="0">
                <a:solidFill>
                  <a:prstClr val="black"/>
                </a:solidFill>
              </a:rPr>
              <a:t>New Types of Content</a:t>
            </a:r>
          </a:p>
          <a:p>
            <a:pPr marL="0" lvl="0" indent="0" defTabSz="685800">
              <a:lnSpc>
                <a:spcPct val="100000"/>
              </a:lnSpc>
              <a:spcBef>
                <a:spcPts val="0"/>
              </a:spcBef>
              <a:buNone/>
              <a:defRPr/>
            </a:pPr>
            <a:r>
              <a:rPr lang="en-CA" sz="6600" dirty="0"/>
              <a:t>The data structures we can build using these technologies have created a new type of content. One example is </a:t>
            </a:r>
            <a:r>
              <a:rPr lang="en-CA" sz="6600" dirty="0" err="1"/>
              <a:t>BitCoin</a:t>
            </a:r>
            <a:r>
              <a:rPr lang="en-CA" sz="6600" dirty="0"/>
              <a:t>, based on the recording of transactions in a blockchain, which is essentially a hash graph. </a:t>
            </a:r>
            <a:endParaRPr lang="en-CA" sz="6600" dirty="0">
              <a:solidFill>
                <a:prstClr val="black"/>
              </a:solidFill>
            </a:endParaRPr>
          </a:p>
          <a:p>
            <a:endParaRPr lang="en-US" dirty="0"/>
          </a:p>
        </p:txBody>
      </p:sp>
      <p:sp>
        <p:nvSpPr>
          <p:cNvPr id="4" name="Slide Number Placeholder 3">
            <a:extLst>
              <a:ext uri="{FF2B5EF4-FFF2-40B4-BE49-F238E27FC236}">
                <a16:creationId xmlns:a16="http://schemas.microsoft.com/office/drawing/2014/main" id="{5ACE62AC-988C-42FF-9223-C3430B6A5605}"/>
              </a:ext>
            </a:extLst>
          </p:cNvPr>
          <p:cNvSpPr>
            <a:spLocks noGrp="1"/>
          </p:cNvSpPr>
          <p:nvPr>
            <p:ph type="sldNum" sz="quarter" idx="12"/>
          </p:nvPr>
        </p:nvSpPr>
        <p:spPr/>
        <p:txBody>
          <a:bodyPr/>
          <a:lstStyle/>
          <a:p>
            <a:fld id="{3DEFAA7A-1F75-4566-B3ED-B7F20098E838}" type="slidenum">
              <a:rPr lang="en-CA" smtClean="0"/>
              <a:t>40</a:t>
            </a:fld>
            <a:endParaRPr lang="en-CA"/>
          </a:p>
        </p:txBody>
      </p:sp>
      <p:sp>
        <p:nvSpPr>
          <p:cNvPr id="5" name="Rectangle 4">
            <a:extLst>
              <a:ext uri="{FF2B5EF4-FFF2-40B4-BE49-F238E27FC236}">
                <a16:creationId xmlns:a16="http://schemas.microsoft.com/office/drawing/2014/main" id="{E307539E-0AAB-4334-A5F2-5C511ADE04B6}"/>
              </a:ext>
            </a:extLst>
          </p:cNvPr>
          <p:cNvSpPr/>
          <p:nvPr/>
        </p:nvSpPr>
        <p:spPr>
          <a:xfrm>
            <a:off x="628650" y="1825625"/>
            <a:ext cx="449162" cy="584775"/>
          </a:xfrm>
          <a:prstGeom prst="rect">
            <a:avLst/>
          </a:prstGeom>
        </p:spPr>
        <p:txBody>
          <a:bodyPr wrap="none">
            <a:spAutoFit/>
          </a:bodyPr>
          <a:lstStyle/>
          <a:p>
            <a:r>
              <a:rPr lang="en-CA" sz="3200" dirty="0">
                <a:solidFill>
                  <a:prstClr val="black"/>
                </a:solidFill>
                <a:latin typeface="Symbol" panose="05050102010706020507" pitchFamily="18" charset="2"/>
              </a:rPr>
              <a:t>X</a:t>
            </a:r>
            <a:endParaRPr lang="en-CA" sz="1350" dirty="0"/>
          </a:p>
        </p:txBody>
      </p:sp>
      <p:sp>
        <p:nvSpPr>
          <p:cNvPr id="6" name="Rectangle 5">
            <a:extLst>
              <a:ext uri="{FF2B5EF4-FFF2-40B4-BE49-F238E27FC236}">
                <a16:creationId xmlns:a16="http://schemas.microsoft.com/office/drawing/2014/main" id="{8B75D09B-1C3D-4297-A543-FD74C7B091EF}"/>
              </a:ext>
            </a:extLst>
          </p:cNvPr>
          <p:cNvSpPr/>
          <p:nvPr/>
        </p:nvSpPr>
        <p:spPr>
          <a:xfrm>
            <a:off x="1022087" y="5673219"/>
            <a:ext cx="3844910" cy="346249"/>
          </a:xfrm>
          <a:prstGeom prst="rect">
            <a:avLst/>
          </a:prstGeom>
        </p:spPr>
        <p:txBody>
          <a:bodyPr wrap="square">
            <a:spAutoFit/>
          </a:bodyPr>
          <a:lstStyle/>
          <a:p>
            <a:r>
              <a:rPr lang="en-CA" sz="825" dirty="0"/>
              <a:t>Feature Article: Data. </a:t>
            </a:r>
            <a:r>
              <a:rPr lang="en-CA" sz="825" dirty="0">
                <a:hlinkClick r:id="rId2"/>
              </a:rPr>
              <a:t>https://el30.mooc.ca/post/68416</a:t>
            </a:r>
            <a:r>
              <a:rPr lang="en-CA" sz="825" dirty="0"/>
              <a:t>    </a:t>
            </a:r>
          </a:p>
          <a:p>
            <a:r>
              <a:rPr lang="en-CA" sz="825" dirty="0"/>
              <a:t>Featured Video: Conversation with Shelly Blake-Plock </a:t>
            </a:r>
            <a:r>
              <a:rPr lang="en-CA" sz="825" dirty="0">
                <a:hlinkClick r:id="rId3"/>
              </a:rPr>
              <a:t>https://el30.mooc.ca/event/80</a:t>
            </a:r>
            <a:r>
              <a:rPr lang="en-CA" sz="825" dirty="0"/>
              <a:t> </a:t>
            </a:r>
          </a:p>
        </p:txBody>
      </p:sp>
    </p:spTree>
    <p:extLst>
      <p:ext uri="{BB962C8B-B14F-4D97-AF65-F5344CB8AC3E}">
        <p14:creationId xmlns:p14="http://schemas.microsoft.com/office/powerpoint/2010/main" val="318761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1D4766C-B5BF-45C1-AE61-3693441CCEE8}"/>
              </a:ext>
            </a:extLst>
          </p:cNvPr>
          <p:cNvPicPr>
            <a:picLocks noGrp="1" noChangeAspect="1"/>
          </p:cNvPicPr>
          <p:nvPr>
            <p:ph idx="1"/>
          </p:nvPr>
        </p:nvPicPr>
        <p:blipFill>
          <a:blip r:embed="rId2"/>
          <a:stretch>
            <a:fillRect/>
          </a:stretch>
        </p:blipFill>
        <p:spPr>
          <a:xfrm>
            <a:off x="610022" y="434975"/>
            <a:ext cx="6649760" cy="5094942"/>
          </a:xfrm>
          <a:prstGeom prst="rect">
            <a:avLst/>
          </a:prstGeom>
        </p:spPr>
      </p:pic>
      <p:sp>
        <p:nvSpPr>
          <p:cNvPr id="4" name="Slide Number Placeholder 3">
            <a:extLst>
              <a:ext uri="{FF2B5EF4-FFF2-40B4-BE49-F238E27FC236}">
                <a16:creationId xmlns:a16="http://schemas.microsoft.com/office/drawing/2014/main" id="{7AC0FF85-D17D-41C1-9341-A609B33E07E3}"/>
              </a:ext>
            </a:extLst>
          </p:cNvPr>
          <p:cNvSpPr>
            <a:spLocks noGrp="1"/>
          </p:cNvSpPr>
          <p:nvPr>
            <p:ph type="sldNum" sz="quarter" idx="12"/>
          </p:nvPr>
        </p:nvSpPr>
        <p:spPr/>
        <p:txBody>
          <a:bodyPr/>
          <a:lstStyle/>
          <a:p>
            <a:fld id="{3DEFAA7A-1F75-4566-B3ED-B7F20098E838}" type="slidenum">
              <a:rPr lang="en-CA" smtClean="0"/>
              <a:t>41</a:t>
            </a:fld>
            <a:endParaRPr lang="en-CA"/>
          </a:p>
        </p:txBody>
      </p:sp>
      <p:sp>
        <p:nvSpPr>
          <p:cNvPr id="5" name="Rectangle 4">
            <a:extLst>
              <a:ext uri="{FF2B5EF4-FFF2-40B4-BE49-F238E27FC236}">
                <a16:creationId xmlns:a16="http://schemas.microsoft.com/office/drawing/2014/main" id="{CAD75F22-763A-44B3-A861-E4AF88208E18}"/>
              </a:ext>
            </a:extLst>
          </p:cNvPr>
          <p:cNvSpPr/>
          <p:nvPr/>
        </p:nvSpPr>
        <p:spPr>
          <a:xfrm>
            <a:off x="558799" y="5710020"/>
            <a:ext cx="7620000" cy="646331"/>
          </a:xfrm>
          <a:prstGeom prst="rect">
            <a:avLst/>
          </a:prstGeom>
        </p:spPr>
        <p:txBody>
          <a:bodyPr wrap="square">
            <a:spAutoFit/>
          </a:bodyPr>
          <a:lstStyle/>
          <a:p>
            <a:pPr marL="128585" indent="-128585">
              <a:buFont typeface="Wingdings" panose="05000000000000000000" pitchFamily="2" charset="2"/>
              <a:buChar char="Ø"/>
            </a:pPr>
            <a:r>
              <a:rPr lang="en-CA" dirty="0"/>
              <a:t>The Neural Network Zoo. </a:t>
            </a:r>
            <a:r>
              <a:rPr lang="en-CA" dirty="0" err="1"/>
              <a:t>Fjodor</a:t>
            </a:r>
            <a:r>
              <a:rPr lang="en-CA" dirty="0"/>
              <a:t> van Veen. Neural Networks are types of graphs. </a:t>
            </a:r>
            <a:r>
              <a:rPr lang="en-CA" dirty="0">
                <a:hlinkClick r:id="rId3"/>
              </a:rPr>
              <a:t>http://www.asimovinstitute.org/neural-network-zoo/</a:t>
            </a:r>
            <a:r>
              <a:rPr lang="en-CA" dirty="0"/>
              <a:t>    </a:t>
            </a:r>
          </a:p>
        </p:txBody>
      </p:sp>
    </p:spTree>
    <p:extLst>
      <p:ext uri="{BB962C8B-B14F-4D97-AF65-F5344CB8AC3E}">
        <p14:creationId xmlns:p14="http://schemas.microsoft.com/office/powerpoint/2010/main" val="9563576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2458951-D4F0-449A-8C1B-BF523F0605F4}"/>
              </a:ext>
            </a:extLst>
          </p:cNvPr>
          <p:cNvPicPr>
            <a:picLocks noGrp="1" noChangeAspect="1"/>
          </p:cNvPicPr>
          <p:nvPr>
            <p:ph idx="1"/>
          </p:nvPr>
        </p:nvPicPr>
        <p:blipFill>
          <a:blip r:embed="rId2"/>
          <a:stretch>
            <a:fillRect/>
          </a:stretch>
        </p:blipFill>
        <p:spPr>
          <a:xfrm>
            <a:off x="631809" y="564862"/>
            <a:ext cx="7095292" cy="4351338"/>
          </a:xfrm>
          <a:prstGeom prst="rect">
            <a:avLst/>
          </a:prstGeom>
        </p:spPr>
      </p:pic>
      <p:sp>
        <p:nvSpPr>
          <p:cNvPr id="4" name="Slide Number Placeholder 3">
            <a:extLst>
              <a:ext uri="{FF2B5EF4-FFF2-40B4-BE49-F238E27FC236}">
                <a16:creationId xmlns:a16="http://schemas.microsoft.com/office/drawing/2014/main" id="{DCB575D7-4B11-4C7D-B4B0-8DFA708576B4}"/>
              </a:ext>
            </a:extLst>
          </p:cNvPr>
          <p:cNvSpPr>
            <a:spLocks noGrp="1"/>
          </p:cNvSpPr>
          <p:nvPr>
            <p:ph type="sldNum" sz="quarter" idx="12"/>
          </p:nvPr>
        </p:nvSpPr>
        <p:spPr/>
        <p:txBody>
          <a:bodyPr/>
          <a:lstStyle/>
          <a:p>
            <a:fld id="{3DEFAA7A-1F75-4566-B3ED-B7F20098E838}" type="slidenum">
              <a:rPr lang="en-CA" smtClean="0"/>
              <a:t>42</a:t>
            </a:fld>
            <a:endParaRPr lang="en-CA"/>
          </a:p>
        </p:txBody>
      </p:sp>
      <p:sp>
        <p:nvSpPr>
          <p:cNvPr id="6" name="Rectangle 5">
            <a:extLst>
              <a:ext uri="{FF2B5EF4-FFF2-40B4-BE49-F238E27FC236}">
                <a16:creationId xmlns:a16="http://schemas.microsoft.com/office/drawing/2014/main" id="{9943D477-2E86-47A1-91C2-47F949E518B0}"/>
              </a:ext>
            </a:extLst>
          </p:cNvPr>
          <p:cNvSpPr/>
          <p:nvPr/>
        </p:nvSpPr>
        <p:spPr>
          <a:xfrm>
            <a:off x="494712" y="5156022"/>
            <a:ext cx="8480475" cy="1200329"/>
          </a:xfrm>
          <a:prstGeom prst="rect">
            <a:avLst/>
          </a:prstGeom>
        </p:spPr>
        <p:txBody>
          <a:bodyPr wrap="square">
            <a:spAutoFit/>
          </a:bodyPr>
          <a:lstStyle/>
          <a:p>
            <a:pPr marL="128585" indent="-128585">
              <a:buFont typeface="Wingdings" panose="05000000000000000000" pitchFamily="2" charset="2"/>
              <a:buChar char="Ø"/>
            </a:pPr>
            <a:r>
              <a:rPr lang="en-CA" dirty="0"/>
              <a:t>Graph Data Structure And Algorithms. This page has a very brief description of a graph data structure and then a long list of things that can be done with graphs - cycling, sorting, spanning, searching. </a:t>
            </a:r>
            <a:r>
              <a:rPr lang="en-CA" dirty="0">
                <a:hlinkClick r:id="rId3"/>
              </a:rPr>
              <a:t>https://www.geeksforgeeks.org/graph-data-structure-and-algorithms/</a:t>
            </a:r>
            <a:r>
              <a:rPr lang="en-CA" dirty="0"/>
              <a:t>    </a:t>
            </a:r>
          </a:p>
        </p:txBody>
      </p:sp>
    </p:spTree>
    <p:extLst>
      <p:ext uri="{BB962C8B-B14F-4D97-AF65-F5344CB8AC3E}">
        <p14:creationId xmlns:p14="http://schemas.microsoft.com/office/powerpoint/2010/main" val="1215988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6E467B7-0D01-4515-A28E-468189E6D31A}"/>
              </a:ext>
            </a:extLst>
          </p:cNvPr>
          <p:cNvPicPr>
            <a:picLocks noGrp="1" noChangeAspect="1"/>
          </p:cNvPicPr>
          <p:nvPr>
            <p:ph idx="1"/>
          </p:nvPr>
        </p:nvPicPr>
        <p:blipFill>
          <a:blip r:embed="rId2"/>
          <a:stretch>
            <a:fillRect/>
          </a:stretch>
        </p:blipFill>
        <p:spPr>
          <a:xfrm>
            <a:off x="503606" y="485783"/>
            <a:ext cx="6843926" cy="4798979"/>
          </a:xfrm>
          <a:prstGeom prst="rect">
            <a:avLst/>
          </a:prstGeom>
        </p:spPr>
      </p:pic>
      <p:sp>
        <p:nvSpPr>
          <p:cNvPr id="4" name="Slide Number Placeholder 3">
            <a:extLst>
              <a:ext uri="{FF2B5EF4-FFF2-40B4-BE49-F238E27FC236}">
                <a16:creationId xmlns:a16="http://schemas.microsoft.com/office/drawing/2014/main" id="{773A38E7-DECF-4C60-BDA8-77020124B60C}"/>
              </a:ext>
            </a:extLst>
          </p:cNvPr>
          <p:cNvSpPr>
            <a:spLocks noGrp="1"/>
          </p:cNvSpPr>
          <p:nvPr>
            <p:ph type="sldNum" sz="quarter" idx="12"/>
          </p:nvPr>
        </p:nvSpPr>
        <p:spPr/>
        <p:txBody>
          <a:bodyPr/>
          <a:lstStyle/>
          <a:p>
            <a:fld id="{3DEFAA7A-1F75-4566-B3ED-B7F20098E838}" type="slidenum">
              <a:rPr lang="en-CA" smtClean="0"/>
              <a:t>43</a:t>
            </a:fld>
            <a:endParaRPr lang="en-CA"/>
          </a:p>
        </p:txBody>
      </p:sp>
      <p:sp>
        <p:nvSpPr>
          <p:cNvPr id="5" name="Rectangle 4">
            <a:extLst>
              <a:ext uri="{FF2B5EF4-FFF2-40B4-BE49-F238E27FC236}">
                <a16:creationId xmlns:a16="http://schemas.microsoft.com/office/drawing/2014/main" id="{E43C773B-F7A1-4302-B348-DBD853526596}"/>
              </a:ext>
            </a:extLst>
          </p:cNvPr>
          <p:cNvSpPr/>
          <p:nvPr/>
        </p:nvSpPr>
        <p:spPr>
          <a:xfrm>
            <a:off x="755258" y="5522902"/>
            <a:ext cx="7310005" cy="923330"/>
          </a:xfrm>
          <a:prstGeom prst="rect">
            <a:avLst/>
          </a:prstGeom>
        </p:spPr>
        <p:txBody>
          <a:bodyPr wrap="square">
            <a:spAutoFit/>
          </a:bodyPr>
          <a:lstStyle/>
          <a:p>
            <a:pPr marL="128585" indent="-128585">
              <a:buFont typeface="Wingdings" panose="05000000000000000000" pitchFamily="2" charset="2"/>
              <a:buChar char="Ø"/>
            </a:pPr>
            <a:r>
              <a:rPr lang="en-CA" dirty="0"/>
              <a:t>GQL Is Now a Global Standards Project alongside SQL. </a:t>
            </a:r>
            <a:r>
              <a:rPr lang="en-CA" dirty="0">
                <a:hlinkClick r:id="rId3"/>
              </a:rPr>
              <a:t>https://gql.today/</a:t>
            </a:r>
            <a:endParaRPr lang="en-CA" dirty="0"/>
          </a:p>
          <a:p>
            <a:pPr marL="128585" indent="-128585">
              <a:buFont typeface="Wingdings" panose="05000000000000000000" pitchFamily="2" charset="2"/>
              <a:buChar char="Ø"/>
            </a:pPr>
            <a:r>
              <a:rPr lang="en-CA" dirty="0"/>
              <a:t>Neo4J – What is a Graph Database? - </a:t>
            </a:r>
            <a:r>
              <a:rPr lang="en-CA" dirty="0">
                <a:hlinkClick r:id="rId4"/>
              </a:rPr>
              <a:t>https://neo4j.com/developer/graph-database/</a:t>
            </a:r>
            <a:r>
              <a:rPr lang="en-CA" dirty="0"/>
              <a:t>    </a:t>
            </a:r>
          </a:p>
        </p:txBody>
      </p:sp>
    </p:spTree>
    <p:extLst>
      <p:ext uri="{BB962C8B-B14F-4D97-AF65-F5344CB8AC3E}">
        <p14:creationId xmlns:p14="http://schemas.microsoft.com/office/powerpoint/2010/main" val="3491769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5DBE06D-B184-4FBA-9C7A-05E305B75E1B}"/>
              </a:ext>
            </a:extLst>
          </p:cNvPr>
          <p:cNvPicPr>
            <a:picLocks noGrp="1" noChangeAspect="1"/>
          </p:cNvPicPr>
          <p:nvPr>
            <p:ph idx="1"/>
          </p:nvPr>
        </p:nvPicPr>
        <p:blipFill>
          <a:blip r:embed="rId2"/>
          <a:stretch>
            <a:fillRect/>
          </a:stretch>
        </p:blipFill>
        <p:spPr>
          <a:xfrm>
            <a:off x="745958" y="227734"/>
            <a:ext cx="7514482" cy="5032375"/>
          </a:xfrm>
          <a:prstGeom prst="rect">
            <a:avLst/>
          </a:prstGeom>
        </p:spPr>
      </p:pic>
      <p:sp>
        <p:nvSpPr>
          <p:cNvPr id="4" name="Slide Number Placeholder 3">
            <a:extLst>
              <a:ext uri="{FF2B5EF4-FFF2-40B4-BE49-F238E27FC236}">
                <a16:creationId xmlns:a16="http://schemas.microsoft.com/office/drawing/2014/main" id="{1FB2E9B2-64C7-4D39-8CAD-A4696F5E3583}"/>
              </a:ext>
            </a:extLst>
          </p:cNvPr>
          <p:cNvSpPr>
            <a:spLocks noGrp="1"/>
          </p:cNvSpPr>
          <p:nvPr>
            <p:ph type="sldNum" sz="quarter" idx="12"/>
          </p:nvPr>
        </p:nvSpPr>
        <p:spPr/>
        <p:txBody>
          <a:bodyPr/>
          <a:lstStyle/>
          <a:p>
            <a:fld id="{3DEFAA7A-1F75-4566-B3ED-B7F20098E838}" type="slidenum">
              <a:rPr lang="en-CA" smtClean="0"/>
              <a:t>44</a:t>
            </a:fld>
            <a:endParaRPr lang="en-CA"/>
          </a:p>
        </p:txBody>
      </p:sp>
      <p:sp>
        <p:nvSpPr>
          <p:cNvPr id="5" name="Rectangle 4">
            <a:extLst>
              <a:ext uri="{FF2B5EF4-FFF2-40B4-BE49-F238E27FC236}">
                <a16:creationId xmlns:a16="http://schemas.microsoft.com/office/drawing/2014/main" id="{DF6A5FAA-4BB3-4C60-BCF6-21BBCBE94455}"/>
              </a:ext>
            </a:extLst>
          </p:cNvPr>
          <p:cNvSpPr/>
          <p:nvPr/>
        </p:nvSpPr>
        <p:spPr>
          <a:xfrm>
            <a:off x="628650" y="5338584"/>
            <a:ext cx="8377382" cy="1200329"/>
          </a:xfrm>
          <a:prstGeom prst="rect">
            <a:avLst/>
          </a:prstGeom>
        </p:spPr>
        <p:txBody>
          <a:bodyPr wrap="square">
            <a:spAutoFit/>
          </a:bodyPr>
          <a:lstStyle/>
          <a:p>
            <a:pPr marL="128585" indent="-128585">
              <a:buFont typeface="Wingdings" panose="05000000000000000000" pitchFamily="2" charset="2"/>
              <a:buChar char="Ø"/>
            </a:pPr>
            <a:r>
              <a:rPr lang="en-CA" dirty="0"/>
              <a:t>Social Network Analysis. Philip </a:t>
            </a:r>
            <a:r>
              <a:rPr lang="en-CA" dirty="0" err="1"/>
              <a:t>Leifeld</a:t>
            </a:r>
            <a:r>
              <a:rPr lang="en-CA" dirty="0"/>
              <a:t>.  </a:t>
            </a:r>
            <a:r>
              <a:rPr lang="en-CA" dirty="0">
                <a:hlinkClick r:id="rId3"/>
              </a:rPr>
              <a:t>http://www.bearnetwork.ca/wp-content/uploads/2018/10/slides-leifeld-bear.pdf</a:t>
            </a:r>
            <a:r>
              <a:rPr lang="en-CA" dirty="0"/>
              <a:t>    </a:t>
            </a:r>
          </a:p>
          <a:p>
            <a:pPr marL="128585" indent="-128585">
              <a:buFont typeface="Wingdings" panose="05000000000000000000" pitchFamily="2" charset="2"/>
              <a:buChar char="Ø"/>
            </a:pPr>
            <a:r>
              <a:rPr lang="en-CA" dirty="0" err="1"/>
              <a:t>Gephi</a:t>
            </a:r>
            <a:r>
              <a:rPr lang="en-CA" dirty="0"/>
              <a:t> – free and open source visualization and exploration software for all kinds of graphs and networks. </a:t>
            </a:r>
            <a:r>
              <a:rPr lang="en-CA" dirty="0">
                <a:hlinkClick r:id="rId4"/>
              </a:rPr>
              <a:t>https://gephi.org/</a:t>
            </a:r>
            <a:endParaRPr lang="en-CA" dirty="0"/>
          </a:p>
        </p:txBody>
      </p:sp>
    </p:spTree>
    <p:extLst>
      <p:ext uri="{BB962C8B-B14F-4D97-AF65-F5344CB8AC3E}">
        <p14:creationId xmlns:p14="http://schemas.microsoft.com/office/powerpoint/2010/main" val="3427972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EF651B-C424-4312-BAF4-6A4F8C7A04B2}"/>
              </a:ext>
            </a:extLst>
          </p:cNvPr>
          <p:cNvPicPr>
            <a:picLocks noChangeAspect="1"/>
          </p:cNvPicPr>
          <p:nvPr/>
        </p:nvPicPr>
        <p:blipFill>
          <a:blip r:embed="rId2"/>
          <a:stretch>
            <a:fillRect/>
          </a:stretch>
        </p:blipFill>
        <p:spPr>
          <a:xfrm>
            <a:off x="1074413" y="1226192"/>
            <a:ext cx="3797871" cy="2363021"/>
          </a:xfrm>
          <a:prstGeom prst="rect">
            <a:avLst/>
          </a:prstGeom>
        </p:spPr>
      </p:pic>
      <p:sp>
        <p:nvSpPr>
          <p:cNvPr id="8" name="Content Placeholder 2"/>
          <p:cNvSpPr txBox="1">
            <a:spLocks/>
          </p:cNvSpPr>
          <p:nvPr/>
        </p:nvSpPr>
        <p:spPr>
          <a:xfrm>
            <a:off x="1125871" y="606958"/>
            <a:ext cx="7618950" cy="736467"/>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CA" sz="3200" dirty="0"/>
              <a:t>The BIG Idea - Graph, Not Story</a:t>
            </a:r>
          </a:p>
        </p:txBody>
      </p:sp>
      <p:sp>
        <p:nvSpPr>
          <p:cNvPr id="5" name="Rectangle 4"/>
          <p:cNvSpPr/>
          <p:nvPr/>
        </p:nvSpPr>
        <p:spPr>
          <a:xfrm>
            <a:off x="759296" y="3962846"/>
            <a:ext cx="7452286" cy="2431435"/>
          </a:xfrm>
          <a:prstGeom prst="rect">
            <a:avLst/>
          </a:prstGeom>
        </p:spPr>
        <p:txBody>
          <a:bodyPr wrap="square">
            <a:spAutoFit/>
          </a:bodyPr>
          <a:lstStyle/>
          <a:p>
            <a:pPr marL="285750" indent="-285750">
              <a:buFont typeface="Arial" panose="020B0604020202020204" pitchFamily="34" charset="0"/>
              <a:buChar char="•"/>
            </a:pPr>
            <a:r>
              <a:rPr lang="en-CA" sz="2000" dirty="0"/>
              <a:t>All events are complex events and all disciplines are complex disciplines. Yet we have the urge  to represent events and disciplines from the perspective of a narrative</a:t>
            </a:r>
          </a:p>
          <a:p>
            <a:pPr marL="285750" indent="-285750">
              <a:buFont typeface="Arial" panose="020B0604020202020204" pitchFamily="34" charset="0"/>
              <a:buChar char="•"/>
            </a:pPr>
            <a:r>
              <a:rPr lang="en-CA" sz="2000" dirty="0"/>
              <a:t>We are seeing the flaws of the narrative approach in contemporary journalism - a power-law understanding of the  world, with a focus on a small and narrow set of interests and priorities.  </a:t>
            </a:r>
          </a:p>
          <a:p>
            <a:r>
              <a:rPr lang="en-CA" sz="1600" dirty="0">
                <a:hlinkClick r:id="rId3"/>
              </a:rPr>
              <a:t>https://www.vanityfair.com/news/2019/01/how-the-media-can-prevent-2020-from-becoming-2016</a:t>
            </a:r>
            <a:r>
              <a:rPr lang="en-CA" sz="1600" dirty="0"/>
              <a:t> </a:t>
            </a:r>
          </a:p>
        </p:txBody>
      </p:sp>
      <p:sp>
        <p:nvSpPr>
          <p:cNvPr id="12" name="Slide Number Placeholder 11"/>
          <p:cNvSpPr>
            <a:spLocks noGrp="1"/>
          </p:cNvSpPr>
          <p:nvPr>
            <p:ph type="sldNum" sz="quarter" idx="12"/>
          </p:nvPr>
        </p:nvSpPr>
        <p:spPr/>
        <p:txBody>
          <a:bodyPr/>
          <a:lstStyle/>
          <a:p>
            <a:fld id="{3DEFAA7A-1F75-4566-B3ED-B7F20098E838}" type="slidenum">
              <a:rPr lang="en-CA" smtClean="0"/>
              <a:t>45</a:t>
            </a:fld>
            <a:endParaRPr lang="en-CA"/>
          </a:p>
        </p:txBody>
      </p:sp>
    </p:spTree>
    <p:extLst>
      <p:ext uri="{BB962C8B-B14F-4D97-AF65-F5344CB8AC3E}">
        <p14:creationId xmlns:p14="http://schemas.microsoft.com/office/powerpoint/2010/main" val="3627591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602B8-71DD-40C7-A81F-590164DBC0DA}"/>
              </a:ext>
            </a:extLst>
          </p:cNvPr>
          <p:cNvSpPr>
            <a:spLocks noGrp="1"/>
          </p:cNvSpPr>
          <p:nvPr>
            <p:ph type="title"/>
          </p:nvPr>
        </p:nvSpPr>
        <p:spPr>
          <a:xfrm>
            <a:off x="628650" y="365125"/>
            <a:ext cx="7886700" cy="1325563"/>
          </a:xfrm>
        </p:spPr>
        <p:txBody>
          <a:bodyPr>
            <a:normAutofit/>
          </a:bodyPr>
          <a:lstStyle/>
          <a:p>
            <a:r>
              <a:rPr lang="en-US" sz="4000" dirty="0"/>
              <a:t>Urban Resilience Discourse Analysis </a:t>
            </a:r>
          </a:p>
        </p:txBody>
      </p:sp>
      <p:sp>
        <p:nvSpPr>
          <p:cNvPr id="3" name="Content Placeholder 2">
            <a:extLst>
              <a:ext uri="{FF2B5EF4-FFF2-40B4-BE49-F238E27FC236}">
                <a16:creationId xmlns:a16="http://schemas.microsoft.com/office/drawing/2014/main" id="{CEC66AE4-4E7E-4E8C-9DBC-5EFB3C133497}"/>
              </a:ext>
            </a:extLst>
          </p:cNvPr>
          <p:cNvSpPr>
            <a:spLocks noGrp="1"/>
          </p:cNvSpPr>
          <p:nvPr>
            <p:ph idx="1"/>
          </p:nvPr>
        </p:nvSpPr>
        <p:spPr>
          <a:xfrm>
            <a:off x="628650" y="1825625"/>
            <a:ext cx="4204607" cy="4351338"/>
          </a:xfrm>
        </p:spPr>
        <p:txBody>
          <a:bodyPr>
            <a:normAutofit/>
          </a:bodyPr>
          <a:lstStyle/>
          <a:p>
            <a:pPr marL="0" indent="0">
              <a:buNone/>
            </a:pPr>
            <a:r>
              <a:rPr lang="en-CA" dirty="0"/>
              <a:t>By mapping the graph of topics discussed by authors in a set of journal articles researchers can obtain a ‘map’ of the field, helping  them instantly perceive trends and relations of ideas. This gives students multiple entry points into the study. </a:t>
            </a:r>
          </a:p>
          <a:p>
            <a:endParaRPr lang="en-US" sz="1800" dirty="0"/>
          </a:p>
        </p:txBody>
      </p:sp>
      <p:pic>
        <p:nvPicPr>
          <p:cNvPr id="6" name="Picture 5">
            <a:extLst>
              <a:ext uri="{FF2B5EF4-FFF2-40B4-BE49-F238E27FC236}">
                <a16:creationId xmlns:a16="http://schemas.microsoft.com/office/drawing/2014/main" id="{C42312AC-E489-4D50-860B-1BE622F3AEB7}"/>
              </a:ext>
            </a:extLst>
          </p:cNvPr>
          <p:cNvPicPr>
            <a:picLocks noChangeAspect="1"/>
          </p:cNvPicPr>
          <p:nvPr/>
        </p:nvPicPr>
        <p:blipFill rotWithShape="1">
          <a:blip r:embed="rId2"/>
          <a:srcRect l="8388" r="9211"/>
          <a:stretch/>
        </p:blipFill>
        <p:spPr>
          <a:xfrm>
            <a:off x="4928320" y="1860331"/>
            <a:ext cx="3195143" cy="2920258"/>
          </a:xfrm>
          <a:prstGeom prst="rect">
            <a:avLst/>
          </a:prstGeom>
        </p:spPr>
      </p:pic>
      <p:sp>
        <p:nvSpPr>
          <p:cNvPr id="4" name="Slide Number Placeholder 3">
            <a:extLst>
              <a:ext uri="{FF2B5EF4-FFF2-40B4-BE49-F238E27FC236}">
                <a16:creationId xmlns:a16="http://schemas.microsoft.com/office/drawing/2014/main" id="{77D9A520-9AC6-4A60-A7E4-7E43B129DFA4}"/>
              </a:ext>
            </a:extLst>
          </p:cNvPr>
          <p:cNvSpPr>
            <a:spLocks noGrp="1"/>
          </p:cNvSpPr>
          <p:nvPr>
            <p:ph type="sldNum" sz="quarter" idx="12"/>
          </p:nvPr>
        </p:nvSpPr>
        <p:spPr>
          <a:xfrm>
            <a:off x="6457950" y="6356350"/>
            <a:ext cx="2057400" cy="365125"/>
          </a:xfrm>
        </p:spPr>
        <p:txBody>
          <a:bodyPr>
            <a:normAutofit/>
          </a:bodyPr>
          <a:lstStyle/>
          <a:p>
            <a:pPr>
              <a:spcAft>
                <a:spcPts val="600"/>
              </a:spcAft>
            </a:pPr>
            <a:fld id="{3DEFAA7A-1F75-4566-B3ED-B7F20098E838}" type="slidenum">
              <a:rPr lang="en-CA" sz="1200" smtClean="0"/>
              <a:pPr>
                <a:spcAft>
                  <a:spcPts val="600"/>
                </a:spcAft>
              </a:pPr>
              <a:t>46</a:t>
            </a:fld>
            <a:endParaRPr lang="en-CA" sz="1200"/>
          </a:p>
        </p:txBody>
      </p:sp>
    </p:spTree>
    <p:extLst>
      <p:ext uri="{BB962C8B-B14F-4D97-AF65-F5344CB8AC3E}">
        <p14:creationId xmlns:p14="http://schemas.microsoft.com/office/powerpoint/2010/main" val="1108992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968454" y="414409"/>
            <a:ext cx="5821682" cy="622836"/>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CA" sz="3200" dirty="0"/>
              <a:t>Activity - My Model Graph</a:t>
            </a:r>
          </a:p>
        </p:txBody>
      </p:sp>
      <p:sp>
        <p:nvSpPr>
          <p:cNvPr id="5" name="Rectangle 4"/>
          <p:cNvSpPr/>
          <p:nvPr/>
        </p:nvSpPr>
        <p:spPr>
          <a:xfrm>
            <a:off x="900887" y="1037245"/>
            <a:ext cx="6163143" cy="3662541"/>
          </a:xfrm>
          <a:prstGeom prst="rect">
            <a:avLst/>
          </a:prstGeom>
        </p:spPr>
        <p:txBody>
          <a:bodyPr wrap="square">
            <a:spAutoFit/>
          </a:bodyPr>
          <a:lstStyle/>
          <a:p>
            <a:r>
              <a:rPr lang="en-CA" sz="1600" dirty="0"/>
              <a:t>Instructions  </a:t>
            </a:r>
          </a:p>
          <a:p>
            <a:pPr marL="171446" indent="-171446">
              <a:buFont typeface="+mj-lt"/>
              <a:buAutoNum type="arabicPeriod"/>
            </a:pPr>
            <a:r>
              <a:rPr lang="en-CA" sz="1600" dirty="0"/>
              <a:t>Create a model graph of some aspect of this workshop  (it doesn't have to be an actual  graph, only a representation of what an actual graph might look like. We've already  seen, </a:t>
            </a:r>
            <a:r>
              <a:rPr lang="en-CA" sz="1600" dirty="0" err="1"/>
              <a:t>eg</a:t>
            </a:r>
            <a:r>
              <a:rPr lang="en-CA" sz="1600" dirty="0"/>
              <a:t>., graphs on the relations between people in the workshop. Could there be other  types of graphs?  </a:t>
            </a:r>
          </a:p>
          <a:p>
            <a:pPr marL="171446" indent="-171446">
              <a:buFont typeface="+mj-lt"/>
              <a:buAutoNum type="arabicPeriod"/>
            </a:pPr>
            <a:r>
              <a:rPr lang="en-CA" sz="1600" dirty="0"/>
              <a:t>In your model, consider how the states of the entities in that graph might vary. Consider  not only how nodes might vary (</a:t>
            </a:r>
            <a:r>
              <a:rPr lang="en-CA" sz="1600" dirty="0" err="1"/>
              <a:t>eg</a:t>
            </a:r>
            <a:r>
              <a:rPr lang="en-CA" sz="1600" dirty="0"/>
              <a:t>., a person might have a different height over time) but  also how the edges might vary (</a:t>
            </a:r>
            <a:r>
              <a:rPr lang="en-CA" sz="1600" dirty="0" err="1"/>
              <a:t>eg</a:t>
            </a:r>
            <a:r>
              <a:rPr lang="en-CA" sz="1600" dirty="0"/>
              <a:t>., a person might have a different strength of relation  (calculated how?) with another person over time).  </a:t>
            </a:r>
          </a:p>
          <a:p>
            <a:pPr marL="171446" indent="-171446">
              <a:buFont typeface="+mj-lt"/>
              <a:buAutoNum type="arabicPeriod"/>
            </a:pPr>
            <a:r>
              <a:rPr lang="en-CA" sz="1600" dirty="0"/>
              <a:t>In your model, consider how knowledge about the changes in states in the graph might be used.  </a:t>
            </a:r>
          </a:p>
          <a:p>
            <a:endParaRPr lang="en-CA" sz="1200" dirty="0"/>
          </a:p>
          <a:p>
            <a:r>
              <a:rPr lang="en-CA" sz="1200" dirty="0"/>
              <a:t>Optional: Create your graph using an online service like </a:t>
            </a:r>
            <a:r>
              <a:rPr lang="en-CA" sz="1200" dirty="0">
                <a:hlinkClick r:id="rId2"/>
              </a:rPr>
              <a:t>https://www.draw.io/</a:t>
            </a:r>
            <a:r>
              <a:rPr lang="en-CA" sz="1200" dirty="0"/>
              <a:t> </a:t>
            </a:r>
          </a:p>
        </p:txBody>
      </p:sp>
      <p:sp>
        <p:nvSpPr>
          <p:cNvPr id="6" name="Slide Number Placeholder 5"/>
          <p:cNvSpPr>
            <a:spLocks noGrp="1"/>
          </p:cNvSpPr>
          <p:nvPr>
            <p:ph type="sldNum" sz="quarter" idx="12"/>
          </p:nvPr>
        </p:nvSpPr>
        <p:spPr/>
        <p:txBody>
          <a:bodyPr/>
          <a:lstStyle/>
          <a:p>
            <a:fld id="{3DEFAA7A-1F75-4566-B3ED-B7F20098E838}" type="slidenum">
              <a:rPr lang="en-CA" smtClean="0"/>
              <a:t>47</a:t>
            </a:fld>
            <a:endParaRPr lang="en-CA"/>
          </a:p>
        </p:txBody>
      </p:sp>
    </p:spTree>
    <p:extLst>
      <p:ext uri="{BB962C8B-B14F-4D97-AF65-F5344CB8AC3E}">
        <p14:creationId xmlns:p14="http://schemas.microsoft.com/office/powerpoint/2010/main" val="3396635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911" y="365129"/>
            <a:ext cx="6185225" cy="513554"/>
          </a:xfrm>
        </p:spPr>
        <p:txBody>
          <a:bodyPr>
            <a:normAutofit fontScale="90000"/>
          </a:bodyPr>
          <a:lstStyle/>
          <a:p>
            <a:r>
              <a:rPr lang="en-CA" dirty="0"/>
              <a:t>Resources</a:t>
            </a:r>
          </a:p>
        </p:txBody>
      </p:sp>
      <p:sp>
        <p:nvSpPr>
          <p:cNvPr id="59" name="Slide Number Placeholder 58"/>
          <p:cNvSpPr>
            <a:spLocks noGrp="1"/>
          </p:cNvSpPr>
          <p:nvPr>
            <p:ph type="sldNum" sz="quarter" idx="12"/>
          </p:nvPr>
        </p:nvSpPr>
        <p:spPr/>
        <p:txBody>
          <a:bodyPr/>
          <a:lstStyle/>
          <a:p>
            <a:fld id="{3DEFAA7A-1F75-4566-B3ED-B7F20098E838}" type="slidenum">
              <a:rPr lang="en-CA" smtClean="0"/>
              <a:t>48</a:t>
            </a:fld>
            <a:endParaRPr lang="en-CA"/>
          </a:p>
        </p:txBody>
      </p:sp>
      <p:sp>
        <p:nvSpPr>
          <p:cNvPr id="7" name="Content Placeholder 6">
            <a:extLst>
              <a:ext uri="{FF2B5EF4-FFF2-40B4-BE49-F238E27FC236}">
                <a16:creationId xmlns:a16="http://schemas.microsoft.com/office/drawing/2014/main" id="{FDA193FF-CBFC-44F1-B98F-873A9EFCADDF}"/>
              </a:ext>
            </a:extLst>
          </p:cNvPr>
          <p:cNvSpPr>
            <a:spLocks noGrp="1"/>
          </p:cNvSpPr>
          <p:nvPr>
            <p:ph idx="1"/>
          </p:nvPr>
        </p:nvSpPr>
        <p:spPr>
          <a:xfrm>
            <a:off x="707195" y="1253331"/>
            <a:ext cx="7784415" cy="4351338"/>
          </a:xfrm>
        </p:spPr>
        <p:txBody>
          <a:bodyPr/>
          <a:lstStyle/>
          <a:p>
            <a:pPr marL="0" indent="0">
              <a:buNone/>
            </a:pPr>
            <a:r>
              <a:rPr lang="en-CA" dirty="0"/>
              <a:t>Learning resources have traditionally been things like textbooks and media, but now learning resources can be  anything from video to virtual reality to application. How we describe these, and access them, is changing. </a:t>
            </a:r>
          </a:p>
          <a:p>
            <a:pPr marL="0" indent="0">
              <a:buNone/>
            </a:pPr>
            <a:endParaRPr lang="en-US" dirty="0"/>
          </a:p>
        </p:txBody>
      </p:sp>
      <p:pic>
        <p:nvPicPr>
          <p:cNvPr id="6" name="Picture 5">
            <a:extLst>
              <a:ext uri="{FF2B5EF4-FFF2-40B4-BE49-F238E27FC236}">
                <a16:creationId xmlns:a16="http://schemas.microsoft.com/office/drawing/2014/main" id="{26CDCFB3-CA0C-497D-8BF1-942CD7098C4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a:xfrm>
            <a:off x="830269" y="4986634"/>
            <a:ext cx="314325" cy="242888"/>
          </a:xfrm>
          <a:prstGeom prst="rect">
            <a:avLst/>
          </a:prstGeom>
          <a:noFill/>
        </p:spPr>
      </p:pic>
      <p:sp>
        <p:nvSpPr>
          <p:cNvPr id="8" name="Rectangle 7">
            <a:extLst>
              <a:ext uri="{FF2B5EF4-FFF2-40B4-BE49-F238E27FC236}">
                <a16:creationId xmlns:a16="http://schemas.microsoft.com/office/drawing/2014/main" id="{2A353623-23E2-4D07-8449-7D485B5C428E}"/>
              </a:ext>
            </a:extLst>
          </p:cNvPr>
          <p:cNvSpPr/>
          <p:nvPr/>
        </p:nvSpPr>
        <p:spPr>
          <a:xfrm>
            <a:off x="1452364" y="5043043"/>
            <a:ext cx="6817776" cy="646331"/>
          </a:xfrm>
          <a:prstGeom prst="rect">
            <a:avLst/>
          </a:prstGeom>
        </p:spPr>
        <p:txBody>
          <a:bodyPr wrap="square">
            <a:spAutoFit/>
          </a:bodyPr>
          <a:lstStyle/>
          <a:p>
            <a:r>
              <a:rPr lang="en-CA" sz="1200" dirty="0"/>
              <a:t>Feature Article: Resources. </a:t>
            </a:r>
            <a:r>
              <a:rPr lang="en-CA" sz="1200" dirty="0">
                <a:hlinkClick r:id="rId3"/>
              </a:rPr>
              <a:t>https://el30.mooc.ca/post/68554</a:t>
            </a:r>
            <a:r>
              <a:rPr lang="en-CA" sz="1200" dirty="0"/>
              <a:t>    </a:t>
            </a:r>
          </a:p>
          <a:p>
            <a:r>
              <a:rPr lang="en-CA" sz="1200" dirty="0"/>
              <a:t>Featured Video: Conversation with </a:t>
            </a:r>
            <a:r>
              <a:rPr lang="en-CA" sz="1200" dirty="0" err="1"/>
              <a:t>Sukaina</a:t>
            </a:r>
            <a:r>
              <a:rPr lang="en-CA" sz="1200" dirty="0"/>
              <a:t> </a:t>
            </a:r>
            <a:r>
              <a:rPr lang="en-CA" sz="1200" dirty="0" err="1"/>
              <a:t>Walji</a:t>
            </a:r>
            <a:r>
              <a:rPr lang="en-CA" sz="1200" dirty="0"/>
              <a:t> and Cheryl Hodgkinson-Williams  </a:t>
            </a:r>
            <a:r>
              <a:rPr lang="en-CA" sz="1200" dirty="0">
                <a:hlinkClick r:id="rId4"/>
              </a:rPr>
              <a:t>https://el30.mooc.ca/event/84</a:t>
            </a:r>
            <a:r>
              <a:rPr lang="en-CA" sz="1200" dirty="0"/>
              <a:t>    </a:t>
            </a:r>
          </a:p>
        </p:txBody>
      </p:sp>
    </p:spTree>
    <p:extLst>
      <p:ext uri="{BB962C8B-B14F-4D97-AF65-F5344CB8AC3E}">
        <p14:creationId xmlns:p14="http://schemas.microsoft.com/office/powerpoint/2010/main" val="42014763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lower&#10;&#10;Description automatically generated">
            <a:extLst>
              <a:ext uri="{FF2B5EF4-FFF2-40B4-BE49-F238E27FC236}">
                <a16:creationId xmlns:a16="http://schemas.microsoft.com/office/drawing/2014/main" id="{6B1BD845-E2D8-4A5E-A66C-C7F795C2F4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0978" y="567070"/>
            <a:ext cx="7886700" cy="4337684"/>
          </a:xfrm>
        </p:spPr>
      </p:pic>
      <p:sp>
        <p:nvSpPr>
          <p:cNvPr id="4" name="Slide Number Placeholder 3">
            <a:extLst>
              <a:ext uri="{FF2B5EF4-FFF2-40B4-BE49-F238E27FC236}">
                <a16:creationId xmlns:a16="http://schemas.microsoft.com/office/drawing/2014/main" id="{A2775F30-4177-4A96-A89D-503BBF48CE82}"/>
              </a:ext>
            </a:extLst>
          </p:cNvPr>
          <p:cNvSpPr>
            <a:spLocks noGrp="1"/>
          </p:cNvSpPr>
          <p:nvPr>
            <p:ph type="sldNum" sz="quarter" idx="12"/>
          </p:nvPr>
        </p:nvSpPr>
        <p:spPr/>
        <p:txBody>
          <a:bodyPr/>
          <a:lstStyle/>
          <a:p>
            <a:fld id="{3DEFAA7A-1F75-4566-B3ED-B7F20098E838}" type="slidenum">
              <a:rPr lang="en-CA" smtClean="0"/>
              <a:t>49</a:t>
            </a:fld>
            <a:endParaRPr lang="en-CA"/>
          </a:p>
        </p:txBody>
      </p:sp>
      <p:sp>
        <p:nvSpPr>
          <p:cNvPr id="5" name="Rectangle 4">
            <a:extLst>
              <a:ext uri="{FF2B5EF4-FFF2-40B4-BE49-F238E27FC236}">
                <a16:creationId xmlns:a16="http://schemas.microsoft.com/office/drawing/2014/main" id="{9B8647B3-B9A7-4F5F-87E6-B8FDFA842E7C}"/>
              </a:ext>
            </a:extLst>
          </p:cNvPr>
          <p:cNvSpPr/>
          <p:nvPr/>
        </p:nvSpPr>
        <p:spPr>
          <a:xfrm>
            <a:off x="591412" y="5222005"/>
            <a:ext cx="7923938" cy="923330"/>
          </a:xfrm>
          <a:prstGeom prst="rect">
            <a:avLst/>
          </a:prstGeom>
        </p:spPr>
        <p:txBody>
          <a:bodyPr wrap="square">
            <a:spAutoFit/>
          </a:bodyPr>
          <a:lstStyle/>
          <a:p>
            <a:pPr marL="128585" indent="-128585">
              <a:buFont typeface="Wingdings" panose="05000000000000000000" pitchFamily="2" charset="2"/>
              <a:buChar char="Ø"/>
            </a:pPr>
            <a:r>
              <a:rPr lang="en-CA" dirty="0"/>
              <a:t>Introducing the </a:t>
            </a:r>
            <a:r>
              <a:rPr lang="en-CA" dirty="0" err="1"/>
              <a:t>Dweb</a:t>
            </a:r>
            <a:r>
              <a:rPr lang="en-CA" dirty="0"/>
              <a:t>. Dietrich Ayala. The “d” in “</a:t>
            </a:r>
            <a:r>
              <a:rPr lang="en-CA" dirty="0" err="1"/>
              <a:t>dweb</a:t>
            </a:r>
            <a:r>
              <a:rPr lang="en-CA" dirty="0"/>
              <a:t>” usually stands for either decentralized or distributed. </a:t>
            </a:r>
            <a:r>
              <a:rPr lang="en-CA" dirty="0">
                <a:hlinkClick r:id="rId3"/>
              </a:rPr>
              <a:t>https://hacks.mozilla.org/2018/07/introducing-the-d-web/</a:t>
            </a:r>
            <a:r>
              <a:rPr lang="en-CA" dirty="0"/>
              <a:t>    </a:t>
            </a:r>
          </a:p>
        </p:txBody>
      </p:sp>
    </p:spTree>
    <p:extLst>
      <p:ext uri="{BB962C8B-B14F-4D97-AF65-F5344CB8AC3E}">
        <p14:creationId xmlns:p14="http://schemas.microsoft.com/office/powerpoint/2010/main" val="2743817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608" y="764238"/>
            <a:ext cx="6285636" cy="513554"/>
          </a:xfrm>
        </p:spPr>
        <p:txBody>
          <a:bodyPr>
            <a:normAutofit fontScale="90000"/>
          </a:bodyPr>
          <a:lstStyle/>
          <a:p>
            <a:r>
              <a:rPr lang="en-CA" dirty="0"/>
              <a:t>The Learning Context (2)</a:t>
            </a:r>
          </a:p>
        </p:txBody>
      </p:sp>
      <p:sp>
        <p:nvSpPr>
          <p:cNvPr id="22" name="Slide Number Placeholder 21"/>
          <p:cNvSpPr>
            <a:spLocks noGrp="1"/>
          </p:cNvSpPr>
          <p:nvPr>
            <p:ph type="sldNum" sz="quarter" idx="12"/>
          </p:nvPr>
        </p:nvSpPr>
        <p:spPr/>
        <p:txBody>
          <a:bodyPr/>
          <a:lstStyle/>
          <a:p>
            <a:fld id="{3DEFAA7A-1F75-4566-B3ED-B7F20098E838}" type="slidenum">
              <a:rPr lang="en-CA" smtClean="0"/>
              <a:t>5</a:t>
            </a:fld>
            <a:endParaRPr lang="en-CA"/>
          </a:p>
        </p:txBody>
      </p:sp>
      <p:sp>
        <p:nvSpPr>
          <p:cNvPr id="18" name="Rectangle 17"/>
          <p:cNvSpPr/>
          <p:nvPr/>
        </p:nvSpPr>
        <p:spPr>
          <a:xfrm>
            <a:off x="1117486" y="1577122"/>
            <a:ext cx="521297" cy="523220"/>
          </a:xfrm>
          <a:prstGeom prst="rect">
            <a:avLst/>
          </a:prstGeom>
        </p:spPr>
        <p:txBody>
          <a:bodyPr wrap="none">
            <a:spAutoFit/>
          </a:bodyPr>
          <a:lstStyle/>
          <a:p>
            <a:r>
              <a:rPr lang="en-CA" sz="2800" dirty="0">
                <a:solidFill>
                  <a:prstClr val="black"/>
                </a:solidFill>
                <a:latin typeface="Wingdings" panose="05000000000000000000" pitchFamily="2" charset="2"/>
              </a:rPr>
              <a:t>:</a:t>
            </a:r>
            <a:endParaRPr lang="en-CA" sz="2400" dirty="0"/>
          </a:p>
        </p:txBody>
      </p:sp>
      <p:sp>
        <p:nvSpPr>
          <p:cNvPr id="20" name="Rectangle 19"/>
          <p:cNvSpPr/>
          <p:nvPr/>
        </p:nvSpPr>
        <p:spPr>
          <a:xfrm>
            <a:off x="1136723" y="3467358"/>
            <a:ext cx="482824" cy="646331"/>
          </a:xfrm>
          <a:prstGeom prst="rect">
            <a:avLst/>
          </a:prstGeom>
        </p:spPr>
        <p:txBody>
          <a:bodyPr wrap="none">
            <a:spAutoFit/>
          </a:bodyPr>
          <a:lstStyle/>
          <a:p>
            <a:r>
              <a:rPr lang="en-CA" sz="3600" dirty="0">
                <a:solidFill>
                  <a:prstClr val="black"/>
                </a:solidFill>
                <a:latin typeface="Symbol" panose="05050102010706020507" pitchFamily="18" charset="2"/>
              </a:rPr>
              <a:t>X</a:t>
            </a:r>
            <a:endParaRPr lang="en-CA" sz="3200" dirty="0"/>
          </a:p>
        </p:txBody>
      </p:sp>
      <p:sp>
        <p:nvSpPr>
          <p:cNvPr id="5" name="Rectangle 4">
            <a:extLst>
              <a:ext uri="{FF2B5EF4-FFF2-40B4-BE49-F238E27FC236}">
                <a16:creationId xmlns:a16="http://schemas.microsoft.com/office/drawing/2014/main" id="{63B1530D-839D-4F12-8053-BB6C0B5F15E0}"/>
              </a:ext>
            </a:extLst>
          </p:cNvPr>
          <p:cNvSpPr/>
          <p:nvPr/>
        </p:nvSpPr>
        <p:spPr>
          <a:xfrm>
            <a:off x="1779040" y="1546107"/>
            <a:ext cx="6531640" cy="1477328"/>
          </a:xfrm>
          <a:prstGeom prst="rect">
            <a:avLst/>
          </a:prstGeom>
        </p:spPr>
        <p:txBody>
          <a:bodyPr wrap="square">
            <a:spAutoFit/>
          </a:bodyPr>
          <a:lstStyle/>
          <a:p>
            <a:r>
              <a:rPr lang="en-CA" b="1" dirty="0"/>
              <a:t>Computing</a:t>
            </a:r>
          </a:p>
          <a:p>
            <a:r>
              <a:rPr lang="en-CA" dirty="0"/>
              <a:t>I took a few courses but have mostly taught myself computer programming over the years, learning a number of languages, and building websites, content management systems, and learning technology. I think of programming as a means of expression.</a:t>
            </a:r>
          </a:p>
        </p:txBody>
      </p:sp>
      <p:sp>
        <p:nvSpPr>
          <p:cNvPr id="7" name="Rectangle 6">
            <a:extLst>
              <a:ext uri="{FF2B5EF4-FFF2-40B4-BE49-F238E27FC236}">
                <a16:creationId xmlns:a16="http://schemas.microsoft.com/office/drawing/2014/main" id="{BDBD1815-0364-46C6-B529-4778D86D6ABC}"/>
              </a:ext>
            </a:extLst>
          </p:cNvPr>
          <p:cNvSpPr/>
          <p:nvPr/>
        </p:nvSpPr>
        <p:spPr>
          <a:xfrm>
            <a:off x="1779040" y="3391984"/>
            <a:ext cx="6229843" cy="1754326"/>
          </a:xfrm>
          <a:prstGeom prst="rect">
            <a:avLst/>
          </a:prstGeom>
        </p:spPr>
        <p:txBody>
          <a:bodyPr wrap="square">
            <a:spAutoFit/>
          </a:bodyPr>
          <a:lstStyle/>
          <a:p>
            <a:r>
              <a:rPr lang="en-CA" b="1" dirty="0"/>
              <a:t>Media</a:t>
            </a:r>
          </a:p>
          <a:p>
            <a:r>
              <a:rPr lang="en-CA" dirty="0"/>
              <a:t>Since my days as a newspaper carrier to my involvement in student journalism to my work today in online media I have worked on new and better means of conveying information, illustration and photography, community-building and interactivity.</a:t>
            </a:r>
          </a:p>
        </p:txBody>
      </p:sp>
    </p:spTree>
    <p:extLst>
      <p:ext uri="{BB962C8B-B14F-4D97-AF65-F5344CB8AC3E}">
        <p14:creationId xmlns:p14="http://schemas.microsoft.com/office/powerpoint/2010/main" val="4211745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D79A72-E3A6-4AEF-8E61-51D1EF47E23D}"/>
              </a:ext>
            </a:extLst>
          </p:cNvPr>
          <p:cNvSpPr>
            <a:spLocks noGrp="1"/>
          </p:cNvSpPr>
          <p:nvPr>
            <p:ph idx="1"/>
          </p:nvPr>
        </p:nvSpPr>
        <p:spPr>
          <a:xfrm>
            <a:off x="1510956" y="1893191"/>
            <a:ext cx="7004394" cy="4351338"/>
          </a:xfrm>
        </p:spPr>
        <p:txBody>
          <a:bodyPr>
            <a:normAutofit fontScale="85000" lnSpcReduction="10000"/>
          </a:bodyPr>
          <a:lstStyle/>
          <a:p>
            <a:pPr marL="0" lvl="0" indent="0" defTabSz="685800">
              <a:lnSpc>
                <a:spcPct val="100000"/>
              </a:lnSpc>
              <a:spcBef>
                <a:spcPts val="0"/>
              </a:spcBef>
              <a:buNone/>
              <a:defRPr/>
            </a:pPr>
            <a:r>
              <a:rPr lang="en-CA" sz="5400" dirty="0">
                <a:solidFill>
                  <a:prstClr val="black"/>
                </a:solidFill>
              </a:rPr>
              <a:t>Closing of the Web</a:t>
            </a:r>
          </a:p>
          <a:p>
            <a:pPr marL="0" lvl="0" indent="0" defTabSz="685800">
              <a:lnSpc>
                <a:spcPct val="100000"/>
              </a:lnSpc>
              <a:spcBef>
                <a:spcPts val="0"/>
              </a:spcBef>
              <a:buNone/>
              <a:defRPr/>
            </a:pPr>
            <a:r>
              <a:rPr lang="en-CA" sz="4400" dirty="0">
                <a:solidFill>
                  <a:prstClr val="black"/>
                </a:solidFill>
              </a:rPr>
              <a:t>Since the early days the web has been increasingly locked down, and the once seamless interaction between people and data has been put behind paywalls and content silos. Web3 is to a large degree a reaction against this.</a:t>
            </a:r>
            <a:endParaRPr lang="en-CA" sz="6600" dirty="0"/>
          </a:p>
          <a:p>
            <a:endParaRPr lang="en-US" dirty="0"/>
          </a:p>
        </p:txBody>
      </p:sp>
      <p:sp>
        <p:nvSpPr>
          <p:cNvPr id="4" name="Slide Number Placeholder 3">
            <a:extLst>
              <a:ext uri="{FF2B5EF4-FFF2-40B4-BE49-F238E27FC236}">
                <a16:creationId xmlns:a16="http://schemas.microsoft.com/office/drawing/2014/main" id="{88056EC2-EBA7-486F-B9B1-B11B458D6FE3}"/>
              </a:ext>
            </a:extLst>
          </p:cNvPr>
          <p:cNvSpPr>
            <a:spLocks noGrp="1"/>
          </p:cNvSpPr>
          <p:nvPr>
            <p:ph type="sldNum" sz="quarter" idx="12"/>
          </p:nvPr>
        </p:nvSpPr>
        <p:spPr/>
        <p:txBody>
          <a:bodyPr/>
          <a:lstStyle/>
          <a:p>
            <a:fld id="{3DEFAA7A-1F75-4566-B3ED-B7F20098E838}" type="slidenum">
              <a:rPr lang="en-CA" smtClean="0"/>
              <a:t>50</a:t>
            </a:fld>
            <a:endParaRPr lang="en-CA"/>
          </a:p>
        </p:txBody>
      </p:sp>
      <p:sp>
        <p:nvSpPr>
          <p:cNvPr id="6" name="Rectangle 5">
            <a:extLst>
              <a:ext uri="{FF2B5EF4-FFF2-40B4-BE49-F238E27FC236}">
                <a16:creationId xmlns:a16="http://schemas.microsoft.com/office/drawing/2014/main" id="{462D370B-3D60-4825-8167-5EB9A65BDCD9}"/>
              </a:ext>
            </a:extLst>
          </p:cNvPr>
          <p:cNvSpPr/>
          <p:nvPr/>
        </p:nvSpPr>
        <p:spPr>
          <a:xfrm>
            <a:off x="762074" y="1779041"/>
            <a:ext cx="537327" cy="707886"/>
          </a:xfrm>
          <a:prstGeom prst="rect">
            <a:avLst/>
          </a:prstGeom>
        </p:spPr>
        <p:txBody>
          <a:bodyPr wrap="none">
            <a:spAutoFit/>
          </a:bodyPr>
          <a:lstStyle/>
          <a:p>
            <a:r>
              <a:rPr lang="en-CA" sz="4000" dirty="0">
                <a:solidFill>
                  <a:prstClr val="black"/>
                </a:solidFill>
                <a:latin typeface="Symbol" panose="05050102010706020507" pitchFamily="18" charset="2"/>
              </a:rPr>
              <a:t>y</a:t>
            </a:r>
            <a:endParaRPr lang="en-CA" sz="3600" dirty="0"/>
          </a:p>
        </p:txBody>
      </p:sp>
    </p:spTree>
    <p:extLst>
      <p:ext uri="{BB962C8B-B14F-4D97-AF65-F5344CB8AC3E}">
        <p14:creationId xmlns:p14="http://schemas.microsoft.com/office/powerpoint/2010/main" val="22728415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5B96E2-E9E8-4110-9934-AC241A4DDC28}"/>
              </a:ext>
            </a:extLst>
          </p:cNvPr>
          <p:cNvSpPr>
            <a:spLocks noGrp="1"/>
          </p:cNvSpPr>
          <p:nvPr>
            <p:ph idx="1"/>
          </p:nvPr>
        </p:nvSpPr>
        <p:spPr>
          <a:xfrm>
            <a:off x="1747720" y="1825625"/>
            <a:ext cx="6767630" cy="4351338"/>
          </a:xfrm>
        </p:spPr>
        <p:txBody>
          <a:bodyPr>
            <a:normAutofit/>
          </a:bodyPr>
          <a:lstStyle/>
          <a:p>
            <a:pPr marL="0" lvl="0" indent="0" defTabSz="685800">
              <a:lnSpc>
                <a:spcPct val="100000"/>
              </a:lnSpc>
              <a:spcBef>
                <a:spcPts val="0"/>
              </a:spcBef>
              <a:buNone/>
              <a:defRPr/>
            </a:pPr>
            <a:r>
              <a:rPr lang="en-CA" sz="4400" dirty="0">
                <a:solidFill>
                  <a:prstClr val="black"/>
                </a:solidFill>
              </a:rPr>
              <a:t>Content Addressing</a:t>
            </a:r>
          </a:p>
          <a:p>
            <a:pPr marL="0" lvl="0" indent="0" defTabSz="685800">
              <a:lnSpc>
                <a:spcPct val="100000"/>
              </a:lnSpc>
              <a:spcBef>
                <a:spcPts val="0"/>
              </a:spcBef>
              <a:buNone/>
              <a:defRPr/>
            </a:pPr>
            <a:r>
              <a:rPr lang="en-CA" dirty="0"/>
              <a:t>Content addressable resources for education create mechanisms for the creation of resource graphs linking data, media, software and people, redefining our idea of an open course and open pedagogy.</a:t>
            </a:r>
            <a:endParaRPr lang="en-CA" dirty="0">
              <a:solidFill>
                <a:prstClr val="black"/>
              </a:solidFill>
            </a:endParaRPr>
          </a:p>
          <a:p>
            <a:endParaRPr lang="en-US" dirty="0"/>
          </a:p>
        </p:txBody>
      </p:sp>
      <p:sp>
        <p:nvSpPr>
          <p:cNvPr id="4" name="Slide Number Placeholder 3">
            <a:extLst>
              <a:ext uri="{FF2B5EF4-FFF2-40B4-BE49-F238E27FC236}">
                <a16:creationId xmlns:a16="http://schemas.microsoft.com/office/drawing/2014/main" id="{0D4787B2-33D2-41F3-9BA0-A5D3F8E4AEC2}"/>
              </a:ext>
            </a:extLst>
          </p:cNvPr>
          <p:cNvSpPr>
            <a:spLocks noGrp="1"/>
          </p:cNvSpPr>
          <p:nvPr>
            <p:ph type="sldNum" sz="quarter" idx="12"/>
          </p:nvPr>
        </p:nvSpPr>
        <p:spPr/>
        <p:txBody>
          <a:bodyPr/>
          <a:lstStyle/>
          <a:p>
            <a:fld id="{3DEFAA7A-1F75-4566-B3ED-B7F20098E838}" type="slidenum">
              <a:rPr lang="en-CA" smtClean="0"/>
              <a:t>51</a:t>
            </a:fld>
            <a:endParaRPr lang="en-CA"/>
          </a:p>
        </p:txBody>
      </p:sp>
      <p:sp>
        <p:nvSpPr>
          <p:cNvPr id="5" name="Rectangle 4">
            <a:extLst>
              <a:ext uri="{FF2B5EF4-FFF2-40B4-BE49-F238E27FC236}">
                <a16:creationId xmlns:a16="http://schemas.microsoft.com/office/drawing/2014/main" id="{4F0C4A35-47C9-4349-B741-8537868D99F6}"/>
              </a:ext>
            </a:extLst>
          </p:cNvPr>
          <p:cNvSpPr/>
          <p:nvPr/>
        </p:nvSpPr>
        <p:spPr>
          <a:xfrm>
            <a:off x="628650" y="1918738"/>
            <a:ext cx="619080" cy="646331"/>
          </a:xfrm>
          <a:prstGeom prst="rect">
            <a:avLst/>
          </a:prstGeom>
        </p:spPr>
        <p:txBody>
          <a:bodyPr wrap="none">
            <a:spAutoFit/>
          </a:bodyPr>
          <a:lstStyle/>
          <a:p>
            <a:r>
              <a:rPr lang="en-CA" sz="3600" dirty="0">
                <a:solidFill>
                  <a:prstClr val="black"/>
                </a:solidFill>
                <a:latin typeface="Wingdings" panose="05000000000000000000" pitchFamily="2" charset="2"/>
              </a:rPr>
              <a:t>:</a:t>
            </a:r>
            <a:endParaRPr lang="en-CA" sz="3200" dirty="0"/>
          </a:p>
        </p:txBody>
      </p:sp>
    </p:spTree>
    <p:extLst>
      <p:ext uri="{BB962C8B-B14F-4D97-AF65-F5344CB8AC3E}">
        <p14:creationId xmlns:p14="http://schemas.microsoft.com/office/powerpoint/2010/main" val="32241140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277AA4-2D62-435D-A2F6-C69CC2992675}"/>
              </a:ext>
            </a:extLst>
          </p:cNvPr>
          <p:cNvSpPr>
            <a:spLocks noGrp="1"/>
          </p:cNvSpPr>
          <p:nvPr>
            <p:ph idx="1"/>
          </p:nvPr>
        </p:nvSpPr>
        <p:spPr>
          <a:xfrm>
            <a:off x="1531506" y="1825625"/>
            <a:ext cx="6983843" cy="4351338"/>
          </a:xfrm>
        </p:spPr>
        <p:txBody>
          <a:bodyPr>
            <a:normAutofit/>
          </a:bodyPr>
          <a:lstStyle/>
          <a:p>
            <a:pPr marL="0" lvl="0" indent="0" defTabSz="685800">
              <a:lnSpc>
                <a:spcPct val="100000"/>
              </a:lnSpc>
              <a:spcBef>
                <a:spcPts val="0"/>
              </a:spcBef>
              <a:buNone/>
              <a:defRPr/>
            </a:pPr>
            <a:r>
              <a:rPr lang="en-CA" sz="4800" dirty="0">
                <a:solidFill>
                  <a:prstClr val="black"/>
                </a:solidFill>
              </a:rPr>
              <a:t>New Forms of Open </a:t>
            </a:r>
          </a:p>
          <a:p>
            <a:pPr marL="0" indent="0">
              <a:buNone/>
            </a:pPr>
            <a:r>
              <a:rPr lang="en-US" dirty="0"/>
              <a:t>The concept of Content Addressable Resources for Education addresses </a:t>
            </a:r>
            <a:r>
              <a:rPr lang="en-US" dirty="0" err="1"/>
              <a:t>thequestion</a:t>
            </a:r>
            <a:r>
              <a:rPr lang="en-US" dirty="0"/>
              <a:t> of the sustainability of open educational resources. These resources will be packaged across a content-addressable network, whereupon they become permanently open.</a:t>
            </a:r>
          </a:p>
        </p:txBody>
      </p:sp>
      <p:sp>
        <p:nvSpPr>
          <p:cNvPr id="4" name="Slide Number Placeholder 3">
            <a:extLst>
              <a:ext uri="{FF2B5EF4-FFF2-40B4-BE49-F238E27FC236}">
                <a16:creationId xmlns:a16="http://schemas.microsoft.com/office/drawing/2014/main" id="{15A7B806-5A63-41F3-9B86-EFE33F88B56A}"/>
              </a:ext>
            </a:extLst>
          </p:cNvPr>
          <p:cNvSpPr>
            <a:spLocks noGrp="1"/>
          </p:cNvSpPr>
          <p:nvPr>
            <p:ph type="sldNum" sz="quarter" idx="12"/>
          </p:nvPr>
        </p:nvSpPr>
        <p:spPr/>
        <p:txBody>
          <a:bodyPr/>
          <a:lstStyle/>
          <a:p>
            <a:fld id="{3DEFAA7A-1F75-4566-B3ED-B7F20098E838}" type="slidenum">
              <a:rPr lang="en-CA" smtClean="0"/>
              <a:t>52</a:t>
            </a:fld>
            <a:endParaRPr lang="en-CA"/>
          </a:p>
        </p:txBody>
      </p:sp>
      <p:sp>
        <p:nvSpPr>
          <p:cNvPr id="5" name="Rectangle 4">
            <a:extLst>
              <a:ext uri="{FF2B5EF4-FFF2-40B4-BE49-F238E27FC236}">
                <a16:creationId xmlns:a16="http://schemas.microsoft.com/office/drawing/2014/main" id="{6E2D1D3F-9587-4EDB-A663-197DD95871A9}"/>
              </a:ext>
            </a:extLst>
          </p:cNvPr>
          <p:cNvSpPr/>
          <p:nvPr/>
        </p:nvSpPr>
        <p:spPr>
          <a:xfrm>
            <a:off x="707669" y="1898820"/>
            <a:ext cx="596638" cy="646331"/>
          </a:xfrm>
          <a:prstGeom prst="rect">
            <a:avLst/>
          </a:prstGeom>
        </p:spPr>
        <p:txBody>
          <a:bodyPr wrap="none">
            <a:spAutoFit/>
          </a:bodyPr>
          <a:lstStyle/>
          <a:p>
            <a:r>
              <a:rPr lang="en-CA" sz="3600" dirty="0">
                <a:solidFill>
                  <a:prstClr val="black"/>
                </a:solidFill>
                <a:latin typeface="Wingdings" panose="05000000000000000000" pitchFamily="2" charset="2"/>
              </a:rPr>
              <a:t>%</a:t>
            </a:r>
            <a:endParaRPr lang="en-CA" sz="3200" dirty="0"/>
          </a:p>
        </p:txBody>
      </p:sp>
    </p:spTree>
    <p:extLst>
      <p:ext uri="{BB962C8B-B14F-4D97-AF65-F5344CB8AC3E}">
        <p14:creationId xmlns:p14="http://schemas.microsoft.com/office/powerpoint/2010/main" val="36877218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CBF70E-A4D4-4130-89F4-E1C09EAC02AC}"/>
              </a:ext>
            </a:extLst>
          </p:cNvPr>
          <p:cNvSpPr>
            <a:spLocks noGrp="1"/>
          </p:cNvSpPr>
          <p:nvPr>
            <p:ph idx="1"/>
          </p:nvPr>
        </p:nvSpPr>
        <p:spPr>
          <a:xfrm>
            <a:off x="1513490" y="1825625"/>
            <a:ext cx="7001860" cy="4351338"/>
          </a:xfrm>
        </p:spPr>
        <p:txBody>
          <a:bodyPr>
            <a:normAutofit fontScale="47500" lnSpcReduction="20000"/>
          </a:bodyPr>
          <a:lstStyle/>
          <a:p>
            <a:pPr marL="0" lvl="0" indent="0" defTabSz="685800">
              <a:lnSpc>
                <a:spcPct val="100000"/>
              </a:lnSpc>
              <a:spcBef>
                <a:spcPts val="0"/>
              </a:spcBef>
              <a:buNone/>
              <a:defRPr/>
            </a:pPr>
            <a:r>
              <a:rPr lang="en-CA" sz="9600" dirty="0">
                <a:solidFill>
                  <a:prstClr val="black"/>
                </a:solidFill>
              </a:rPr>
              <a:t>New Types of Content</a:t>
            </a:r>
          </a:p>
          <a:p>
            <a:pPr marL="0" lvl="0" indent="0" defTabSz="685800">
              <a:lnSpc>
                <a:spcPct val="100000"/>
              </a:lnSpc>
              <a:spcBef>
                <a:spcPts val="0"/>
              </a:spcBef>
              <a:buNone/>
              <a:defRPr/>
            </a:pPr>
            <a:r>
              <a:rPr lang="en-CA" sz="6600" dirty="0"/>
              <a:t>We have already seen more </a:t>
            </a:r>
            <a:r>
              <a:rPr lang="en-CA" sz="6600" dirty="0" err="1"/>
              <a:t>traitional</a:t>
            </a:r>
            <a:r>
              <a:rPr lang="en-CA" sz="6600" dirty="0"/>
              <a:t> contents, such as books, media and music being distributed through IPFS. Similar technologies support more complex content, for example, distributed applications (</a:t>
            </a:r>
            <a:r>
              <a:rPr lang="en-CA" sz="6600" dirty="0" err="1"/>
              <a:t>dApps</a:t>
            </a:r>
            <a:r>
              <a:rPr lang="en-CA" sz="6600" dirty="0"/>
              <a:t>), subscriptions and lists, contract networks, and even distributed organizations.</a:t>
            </a:r>
            <a:endParaRPr lang="en-CA" sz="6600" dirty="0">
              <a:solidFill>
                <a:prstClr val="black"/>
              </a:solidFill>
            </a:endParaRPr>
          </a:p>
          <a:p>
            <a:endParaRPr lang="en-US" dirty="0"/>
          </a:p>
        </p:txBody>
      </p:sp>
      <p:sp>
        <p:nvSpPr>
          <p:cNvPr id="4" name="Slide Number Placeholder 3">
            <a:extLst>
              <a:ext uri="{FF2B5EF4-FFF2-40B4-BE49-F238E27FC236}">
                <a16:creationId xmlns:a16="http://schemas.microsoft.com/office/drawing/2014/main" id="{5ACE62AC-988C-42FF-9223-C3430B6A5605}"/>
              </a:ext>
            </a:extLst>
          </p:cNvPr>
          <p:cNvSpPr>
            <a:spLocks noGrp="1"/>
          </p:cNvSpPr>
          <p:nvPr>
            <p:ph type="sldNum" sz="quarter" idx="12"/>
          </p:nvPr>
        </p:nvSpPr>
        <p:spPr/>
        <p:txBody>
          <a:bodyPr/>
          <a:lstStyle/>
          <a:p>
            <a:fld id="{3DEFAA7A-1F75-4566-B3ED-B7F20098E838}" type="slidenum">
              <a:rPr lang="en-CA" smtClean="0"/>
              <a:t>53</a:t>
            </a:fld>
            <a:endParaRPr lang="en-CA"/>
          </a:p>
        </p:txBody>
      </p:sp>
      <p:sp>
        <p:nvSpPr>
          <p:cNvPr id="5" name="Rectangle 4">
            <a:extLst>
              <a:ext uri="{FF2B5EF4-FFF2-40B4-BE49-F238E27FC236}">
                <a16:creationId xmlns:a16="http://schemas.microsoft.com/office/drawing/2014/main" id="{E307539E-0AAB-4334-A5F2-5C511ADE04B6}"/>
              </a:ext>
            </a:extLst>
          </p:cNvPr>
          <p:cNvSpPr/>
          <p:nvPr/>
        </p:nvSpPr>
        <p:spPr>
          <a:xfrm>
            <a:off x="628650" y="1825625"/>
            <a:ext cx="449162" cy="584775"/>
          </a:xfrm>
          <a:prstGeom prst="rect">
            <a:avLst/>
          </a:prstGeom>
        </p:spPr>
        <p:txBody>
          <a:bodyPr wrap="none">
            <a:spAutoFit/>
          </a:bodyPr>
          <a:lstStyle/>
          <a:p>
            <a:r>
              <a:rPr lang="en-CA" sz="3200" dirty="0">
                <a:solidFill>
                  <a:prstClr val="black"/>
                </a:solidFill>
                <a:latin typeface="Symbol" panose="05050102010706020507" pitchFamily="18" charset="2"/>
              </a:rPr>
              <a:t>X</a:t>
            </a:r>
            <a:endParaRPr lang="en-CA" sz="1350" dirty="0"/>
          </a:p>
        </p:txBody>
      </p:sp>
    </p:spTree>
    <p:extLst>
      <p:ext uri="{BB962C8B-B14F-4D97-AF65-F5344CB8AC3E}">
        <p14:creationId xmlns:p14="http://schemas.microsoft.com/office/powerpoint/2010/main" val="41744381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8905BA6-0CE1-41EB-941A-99689863F86F}"/>
              </a:ext>
            </a:extLst>
          </p:cNvPr>
          <p:cNvPicPr>
            <a:picLocks noGrp="1" noChangeAspect="1"/>
          </p:cNvPicPr>
          <p:nvPr>
            <p:ph idx="1"/>
          </p:nvPr>
        </p:nvPicPr>
        <p:blipFill>
          <a:blip r:embed="rId2"/>
          <a:stretch>
            <a:fillRect/>
          </a:stretch>
        </p:blipFill>
        <p:spPr>
          <a:xfrm>
            <a:off x="709395" y="501649"/>
            <a:ext cx="7997517" cy="5134806"/>
          </a:xfrm>
          <a:prstGeom prst="rect">
            <a:avLst/>
          </a:prstGeom>
        </p:spPr>
      </p:pic>
      <p:sp>
        <p:nvSpPr>
          <p:cNvPr id="4" name="Slide Number Placeholder 3">
            <a:extLst>
              <a:ext uri="{FF2B5EF4-FFF2-40B4-BE49-F238E27FC236}">
                <a16:creationId xmlns:a16="http://schemas.microsoft.com/office/drawing/2014/main" id="{576D6136-15F4-4FDE-8CCC-11B901781498}"/>
              </a:ext>
            </a:extLst>
          </p:cNvPr>
          <p:cNvSpPr>
            <a:spLocks noGrp="1"/>
          </p:cNvSpPr>
          <p:nvPr>
            <p:ph type="sldNum" sz="quarter" idx="12"/>
          </p:nvPr>
        </p:nvSpPr>
        <p:spPr/>
        <p:txBody>
          <a:bodyPr/>
          <a:lstStyle/>
          <a:p>
            <a:fld id="{3DEFAA7A-1F75-4566-B3ED-B7F20098E838}" type="slidenum">
              <a:rPr lang="en-CA" smtClean="0"/>
              <a:t>54</a:t>
            </a:fld>
            <a:endParaRPr lang="en-CA"/>
          </a:p>
        </p:txBody>
      </p:sp>
      <p:sp>
        <p:nvSpPr>
          <p:cNvPr id="5" name="Rectangle 4">
            <a:extLst>
              <a:ext uri="{FF2B5EF4-FFF2-40B4-BE49-F238E27FC236}">
                <a16:creationId xmlns:a16="http://schemas.microsoft.com/office/drawing/2014/main" id="{5E8828C6-C07F-4D24-A1D8-22773A270610}"/>
              </a:ext>
            </a:extLst>
          </p:cNvPr>
          <p:cNvSpPr/>
          <p:nvPr/>
        </p:nvSpPr>
        <p:spPr>
          <a:xfrm>
            <a:off x="628650" y="5710020"/>
            <a:ext cx="7716982" cy="646331"/>
          </a:xfrm>
          <a:prstGeom prst="rect">
            <a:avLst/>
          </a:prstGeom>
        </p:spPr>
        <p:txBody>
          <a:bodyPr wrap="square">
            <a:spAutoFit/>
          </a:bodyPr>
          <a:lstStyle/>
          <a:p>
            <a:pPr marL="128585" indent="-128585">
              <a:buFont typeface="Wingdings" panose="05000000000000000000" pitchFamily="2" charset="2"/>
              <a:buChar char="Ø"/>
            </a:pPr>
            <a:r>
              <a:rPr lang="en-CA" dirty="0"/>
              <a:t>OER World Map. A couple years or so ago UNESCO launched an OER mapping project. </a:t>
            </a:r>
            <a:r>
              <a:rPr lang="en-CA" dirty="0">
                <a:hlinkClick r:id="rId3"/>
              </a:rPr>
              <a:t>https://oerworldmap.org/</a:t>
            </a:r>
            <a:r>
              <a:rPr lang="en-CA" dirty="0"/>
              <a:t>    </a:t>
            </a:r>
          </a:p>
        </p:txBody>
      </p:sp>
    </p:spTree>
    <p:extLst>
      <p:ext uri="{BB962C8B-B14F-4D97-AF65-F5344CB8AC3E}">
        <p14:creationId xmlns:p14="http://schemas.microsoft.com/office/powerpoint/2010/main" val="25325158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black&#10;&#10;Description automatically generated">
            <a:extLst>
              <a:ext uri="{FF2B5EF4-FFF2-40B4-BE49-F238E27FC236}">
                <a16:creationId xmlns:a16="http://schemas.microsoft.com/office/drawing/2014/main" id="{425B118A-B011-4EC7-866D-30DF35B954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3418" y="941461"/>
            <a:ext cx="7258690" cy="3048650"/>
          </a:xfrm>
        </p:spPr>
      </p:pic>
      <p:sp>
        <p:nvSpPr>
          <p:cNvPr id="4" name="Slide Number Placeholder 3">
            <a:extLst>
              <a:ext uri="{FF2B5EF4-FFF2-40B4-BE49-F238E27FC236}">
                <a16:creationId xmlns:a16="http://schemas.microsoft.com/office/drawing/2014/main" id="{FDCBFBAE-B544-4F10-9850-98FE2412A102}"/>
              </a:ext>
            </a:extLst>
          </p:cNvPr>
          <p:cNvSpPr>
            <a:spLocks noGrp="1"/>
          </p:cNvSpPr>
          <p:nvPr>
            <p:ph type="sldNum" sz="quarter" idx="12"/>
          </p:nvPr>
        </p:nvSpPr>
        <p:spPr/>
        <p:txBody>
          <a:bodyPr/>
          <a:lstStyle/>
          <a:p>
            <a:fld id="{3DEFAA7A-1F75-4566-B3ED-B7F20098E838}" type="slidenum">
              <a:rPr lang="en-CA" smtClean="0"/>
              <a:t>55</a:t>
            </a:fld>
            <a:endParaRPr lang="en-CA"/>
          </a:p>
        </p:txBody>
      </p:sp>
      <p:sp>
        <p:nvSpPr>
          <p:cNvPr id="7" name="Rectangle 6">
            <a:extLst>
              <a:ext uri="{FF2B5EF4-FFF2-40B4-BE49-F238E27FC236}">
                <a16:creationId xmlns:a16="http://schemas.microsoft.com/office/drawing/2014/main" id="{AD119F79-F7F2-4F14-99E7-35E136BC8930}"/>
              </a:ext>
            </a:extLst>
          </p:cNvPr>
          <p:cNvSpPr/>
          <p:nvPr/>
        </p:nvSpPr>
        <p:spPr>
          <a:xfrm>
            <a:off x="517236" y="4357499"/>
            <a:ext cx="6548582" cy="2031325"/>
          </a:xfrm>
          <a:prstGeom prst="rect">
            <a:avLst/>
          </a:prstGeom>
        </p:spPr>
        <p:txBody>
          <a:bodyPr wrap="square">
            <a:spAutoFit/>
          </a:bodyPr>
          <a:lstStyle/>
          <a:p>
            <a:pPr marL="128585" indent="-128585">
              <a:buFont typeface="Wingdings" panose="05000000000000000000" pitchFamily="2" charset="2"/>
              <a:buChar char="Ø"/>
            </a:pPr>
            <a:r>
              <a:rPr lang="en-CA" dirty="0"/>
              <a:t>Distributed Hash Table. Type of decentralized distributed system. </a:t>
            </a:r>
            <a:r>
              <a:rPr lang="en-CA" dirty="0">
                <a:hlinkClick r:id="rId3"/>
              </a:rPr>
              <a:t>https://ipfs.io/ipfs/QmXoypizjW3WknFiJnKLwHCnL72vedxjQkDDP1mXWo6uco/wiki/Distributed_hash_table.html</a:t>
            </a:r>
            <a:r>
              <a:rPr lang="en-CA" dirty="0"/>
              <a:t>    </a:t>
            </a:r>
          </a:p>
          <a:p>
            <a:pPr marL="128585" indent="-128585">
              <a:buFont typeface="Wingdings" panose="05000000000000000000" pitchFamily="2" charset="2"/>
              <a:buChar char="Ø"/>
            </a:pPr>
            <a:r>
              <a:rPr lang="en-CA" dirty="0"/>
              <a:t>Interplanetary File System (IPFS) - A peer-to-peer hypermedia protocol designed to make the web faster, safer, and more open. </a:t>
            </a:r>
            <a:r>
              <a:rPr lang="en-CA" dirty="0">
                <a:hlinkClick r:id="rId4"/>
              </a:rPr>
              <a:t>https://ipfs.io/</a:t>
            </a:r>
            <a:endParaRPr lang="en-CA" dirty="0"/>
          </a:p>
          <a:p>
            <a:pPr marL="128585" indent="-128585">
              <a:buFont typeface="Wingdings" panose="05000000000000000000" pitchFamily="2" charset="2"/>
              <a:buChar char="Ø"/>
            </a:pPr>
            <a:endParaRPr lang="en-CA" dirty="0"/>
          </a:p>
        </p:txBody>
      </p:sp>
    </p:spTree>
    <p:extLst>
      <p:ext uri="{BB962C8B-B14F-4D97-AF65-F5344CB8AC3E}">
        <p14:creationId xmlns:p14="http://schemas.microsoft.com/office/powerpoint/2010/main" val="14276293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E51E12B-066A-4B06-87F6-BE7971D30D0D}"/>
              </a:ext>
            </a:extLst>
          </p:cNvPr>
          <p:cNvPicPr>
            <a:picLocks noGrp="1" noChangeAspect="1"/>
          </p:cNvPicPr>
          <p:nvPr>
            <p:ph idx="1"/>
          </p:nvPr>
        </p:nvPicPr>
        <p:blipFill>
          <a:blip r:embed="rId2"/>
          <a:stretch>
            <a:fillRect/>
          </a:stretch>
        </p:blipFill>
        <p:spPr>
          <a:xfrm>
            <a:off x="780473" y="236970"/>
            <a:ext cx="6701480" cy="5537775"/>
          </a:xfrm>
          <a:prstGeom prst="rect">
            <a:avLst/>
          </a:prstGeom>
        </p:spPr>
      </p:pic>
      <p:sp>
        <p:nvSpPr>
          <p:cNvPr id="4" name="Slide Number Placeholder 3">
            <a:extLst>
              <a:ext uri="{FF2B5EF4-FFF2-40B4-BE49-F238E27FC236}">
                <a16:creationId xmlns:a16="http://schemas.microsoft.com/office/drawing/2014/main" id="{68814B89-4AD0-4BB1-AD8D-9E30DFECB3EE}"/>
              </a:ext>
            </a:extLst>
          </p:cNvPr>
          <p:cNvSpPr>
            <a:spLocks noGrp="1"/>
          </p:cNvSpPr>
          <p:nvPr>
            <p:ph type="sldNum" sz="quarter" idx="12"/>
          </p:nvPr>
        </p:nvSpPr>
        <p:spPr/>
        <p:txBody>
          <a:bodyPr/>
          <a:lstStyle/>
          <a:p>
            <a:fld id="{3DEFAA7A-1F75-4566-B3ED-B7F20098E838}" type="slidenum">
              <a:rPr lang="en-CA" smtClean="0"/>
              <a:t>56</a:t>
            </a:fld>
            <a:endParaRPr lang="en-CA"/>
          </a:p>
        </p:txBody>
      </p:sp>
      <p:sp>
        <p:nvSpPr>
          <p:cNvPr id="5" name="Rectangle 4">
            <a:extLst>
              <a:ext uri="{FF2B5EF4-FFF2-40B4-BE49-F238E27FC236}">
                <a16:creationId xmlns:a16="http://schemas.microsoft.com/office/drawing/2014/main" id="{04B4E8D4-E660-4E99-BF2A-BC056D4EEC5B}"/>
              </a:ext>
            </a:extLst>
          </p:cNvPr>
          <p:cNvSpPr/>
          <p:nvPr/>
        </p:nvSpPr>
        <p:spPr>
          <a:xfrm>
            <a:off x="780473" y="5846543"/>
            <a:ext cx="6474691" cy="646331"/>
          </a:xfrm>
          <a:prstGeom prst="rect">
            <a:avLst/>
          </a:prstGeom>
        </p:spPr>
        <p:txBody>
          <a:bodyPr wrap="square">
            <a:spAutoFit/>
          </a:bodyPr>
          <a:lstStyle/>
          <a:p>
            <a:pPr marL="128585" indent="-128585">
              <a:buFont typeface="Wingdings" panose="05000000000000000000" pitchFamily="2" charset="2"/>
              <a:buChar char="Ø"/>
            </a:pPr>
            <a:r>
              <a:rPr lang="en-CA" dirty="0"/>
              <a:t>Beaker. Beaker is an experimental browser for exploring and building the peer-to-peer Web. </a:t>
            </a:r>
            <a:r>
              <a:rPr lang="en-CA" dirty="0">
                <a:hlinkClick r:id="rId3"/>
              </a:rPr>
              <a:t>https://beakerbrowser.com/</a:t>
            </a:r>
            <a:endParaRPr lang="en-CA" dirty="0"/>
          </a:p>
        </p:txBody>
      </p:sp>
    </p:spTree>
    <p:extLst>
      <p:ext uri="{BB962C8B-B14F-4D97-AF65-F5344CB8AC3E}">
        <p14:creationId xmlns:p14="http://schemas.microsoft.com/office/powerpoint/2010/main" val="36760908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F262BDF-BAE1-432F-9E66-D3E9ED682D99}"/>
              </a:ext>
            </a:extLst>
          </p:cNvPr>
          <p:cNvPicPr>
            <a:picLocks noGrp="1" noChangeAspect="1"/>
          </p:cNvPicPr>
          <p:nvPr>
            <p:ph idx="1"/>
          </p:nvPr>
        </p:nvPicPr>
        <p:blipFill>
          <a:blip r:embed="rId2"/>
          <a:stretch>
            <a:fillRect/>
          </a:stretch>
        </p:blipFill>
        <p:spPr>
          <a:xfrm>
            <a:off x="492438" y="486352"/>
            <a:ext cx="7371471" cy="4958483"/>
          </a:xfrm>
          <a:prstGeom prst="rect">
            <a:avLst/>
          </a:prstGeom>
        </p:spPr>
      </p:pic>
      <p:sp>
        <p:nvSpPr>
          <p:cNvPr id="4" name="Slide Number Placeholder 3">
            <a:extLst>
              <a:ext uri="{FF2B5EF4-FFF2-40B4-BE49-F238E27FC236}">
                <a16:creationId xmlns:a16="http://schemas.microsoft.com/office/drawing/2014/main" id="{DE5001C6-3E1F-4D43-90CB-0AF4D60E8022}"/>
              </a:ext>
            </a:extLst>
          </p:cNvPr>
          <p:cNvSpPr>
            <a:spLocks noGrp="1"/>
          </p:cNvSpPr>
          <p:nvPr>
            <p:ph type="sldNum" sz="quarter" idx="12"/>
          </p:nvPr>
        </p:nvSpPr>
        <p:spPr/>
        <p:txBody>
          <a:bodyPr/>
          <a:lstStyle/>
          <a:p>
            <a:fld id="{3DEFAA7A-1F75-4566-B3ED-B7F20098E838}" type="slidenum">
              <a:rPr lang="en-CA" smtClean="0"/>
              <a:t>57</a:t>
            </a:fld>
            <a:endParaRPr lang="en-CA"/>
          </a:p>
        </p:txBody>
      </p:sp>
      <p:sp>
        <p:nvSpPr>
          <p:cNvPr id="5" name="Rectangle 4">
            <a:extLst>
              <a:ext uri="{FF2B5EF4-FFF2-40B4-BE49-F238E27FC236}">
                <a16:creationId xmlns:a16="http://schemas.microsoft.com/office/drawing/2014/main" id="{335974DB-63A9-41BF-BB06-60A7A45A4A54}"/>
              </a:ext>
            </a:extLst>
          </p:cNvPr>
          <p:cNvSpPr/>
          <p:nvPr/>
        </p:nvSpPr>
        <p:spPr>
          <a:xfrm>
            <a:off x="591705" y="5821372"/>
            <a:ext cx="7347527" cy="646331"/>
          </a:xfrm>
          <a:prstGeom prst="rect">
            <a:avLst/>
          </a:prstGeom>
        </p:spPr>
        <p:txBody>
          <a:bodyPr wrap="square">
            <a:spAutoFit/>
          </a:bodyPr>
          <a:lstStyle/>
          <a:p>
            <a:pPr marL="128585" indent="-128585">
              <a:buFont typeface="Wingdings" panose="05000000000000000000" pitchFamily="2" charset="2"/>
              <a:buChar char="Ø"/>
            </a:pPr>
            <a:r>
              <a:rPr lang="en-CA" dirty="0"/>
              <a:t>A Look at the Future of Open Educational Resources.  </a:t>
            </a:r>
            <a:r>
              <a:rPr lang="en-CA" dirty="0">
                <a:hlinkClick r:id="rId3"/>
              </a:rPr>
              <a:t>https://www.ijoer.org/a-look-at-the-future-of-open-educational-resources/</a:t>
            </a:r>
            <a:r>
              <a:rPr lang="en-CA" dirty="0"/>
              <a:t> </a:t>
            </a:r>
          </a:p>
        </p:txBody>
      </p:sp>
    </p:spTree>
    <p:extLst>
      <p:ext uri="{BB962C8B-B14F-4D97-AF65-F5344CB8AC3E}">
        <p14:creationId xmlns:p14="http://schemas.microsoft.com/office/powerpoint/2010/main" val="599454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22635" y="5477742"/>
            <a:ext cx="7476335" cy="954107"/>
          </a:xfrm>
          <a:prstGeom prst="rect">
            <a:avLst/>
          </a:prstGeom>
        </p:spPr>
        <p:txBody>
          <a:bodyPr wrap="square">
            <a:spAutoFit/>
          </a:bodyPr>
          <a:lstStyle/>
          <a:p>
            <a:r>
              <a:rPr lang="en-CA" sz="2800" dirty="0"/>
              <a:t>Each piece of content has a unique address, which is a hash of its content</a:t>
            </a:r>
          </a:p>
        </p:txBody>
      </p:sp>
      <p:pic>
        <p:nvPicPr>
          <p:cNvPr id="6" name="Picture 5">
            <a:extLst>
              <a:ext uri="{FF2B5EF4-FFF2-40B4-BE49-F238E27FC236}">
                <a16:creationId xmlns:a16="http://schemas.microsoft.com/office/drawing/2014/main" id="{F5D7AAE0-B8B6-4994-94EE-975AE4611803}"/>
              </a:ext>
            </a:extLst>
          </p:cNvPr>
          <p:cNvPicPr>
            <a:picLocks noChangeAspect="1"/>
          </p:cNvPicPr>
          <p:nvPr/>
        </p:nvPicPr>
        <p:blipFill>
          <a:blip r:embed="rId2"/>
          <a:stretch>
            <a:fillRect/>
          </a:stretch>
        </p:blipFill>
        <p:spPr>
          <a:xfrm>
            <a:off x="808253" y="1379407"/>
            <a:ext cx="7254683" cy="4517690"/>
          </a:xfrm>
          <a:prstGeom prst="rect">
            <a:avLst/>
          </a:prstGeom>
        </p:spPr>
      </p:pic>
      <p:sp>
        <p:nvSpPr>
          <p:cNvPr id="8" name="Content Placeholder 2"/>
          <p:cNvSpPr txBox="1">
            <a:spLocks/>
          </p:cNvSpPr>
          <p:nvPr/>
        </p:nvSpPr>
        <p:spPr>
          <a:xfrm>
            <a:off x="774763" y="695749"/>
            <a:ext cx="7198083" cy="624017"/>
          </a:xfrm>
          <a:prstGeom prst="rect">
            <a:avLst/>
          </a:prstGeom>
        </p:spPr>
        <p:txBody>
          <a:bodyPr vert="horz" lIns="68580" tIns="34290" rIns="68580" bIns="3429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The BIG Idea - ​Content Addressable Resources for Education</a:t>
            </a:r>
            <a:endParaRPr lang="en-CA" sz="2400" dirty="0"/>
          </a:p>
        </p:txBody>
      </p:sp>
      <p:sp>
        <p:nvSpPr>
          <p:cNvPr id="10" name="Slide Number Placeholder 9"/>
          <p:cNvSpPr>
            <a:spLocks noGrp="1"/>
          </p:cNvSpPr>
          <p:nvPr>
            <p:ph type="sldNum" sz="quarter" idx="12"/>
          </p:nvPr>
        </p:nvSpPr>
        <p:spPr/>
        <p:txBody>
          <a:bodyPr/>
          <a:lstStyle/>
          <a:p>
            <a:fld id="{3DEFAA7A-1F75-4566-B3ED-B7F20098E838}" type="slidenum">
              <a:rPr lang="en-CA" smtClean="0"/>
              <a:t>58</a:t>
            </a:fld>
            <a:endParaRPr lang="en-CA"/>
          </a:p>
        </p:txBody>
      </p:sp>
    </p:spTree>
    <p:extLst>
      <p:ext uri="{BB962C8B-B14F-4D97-AF65-F5344CB8AC3E}">
        <p14:creationId xmlns:p14="http://schemas.microsoft.com/office/powerpoint/2010/main" val="21034965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10E4-4D37-44CD-9170-FD5F9462C0B7}"/>
              </a:ext>
            </a:extLst>
          </p:cNvPr>
          <p:cNvSpPr>
            <a:spLocks noGrp="1"/>
          </p:cNvSpPr>
          <p:nvPr>
            <p:ph type="title"/>
          </p:nvPr>
        </p:nvSpPr>
        <p:spPr/>
        <p:txBody>
          <a:bodyPr>
            <a:normAutofit fontScale="90000"/>
          </a:bodyPr>
          <a:lstStyle/>
          <a:p>
            <a:r>
              <a:rPr lang="en-CA" dirty="0"/>
              <a:t>Open educational resources in the future: </a:t>
            </a:r>
            <a:br>
              <a:rPr lang="en-CA" dirty="0"/>
            </a:br>
            <a:endParaRPr lang="en-US" dirty="0"/>
          </a:p>
        </p:txBody>
      </p:sp>
      <p:sp>
        <p:nvSpPr>
          <p:cNvPr id="4" name="Slide Number Placeholder 3">
            <a:extLst>
              <a:ext uri="{FF2B5EF4-FFF2-40B4-BE49-F238E27FC236}">
                <a16:creationId xmlns:a16="http://schemas.microsoft.com/office/drawing/2014/main" id="{C5608B94-7035-4EE4-8282-EB18832540F3}"/>
              </a:ext>
            </a:extLst>
          </p:cNvPr>
          <p:cNvSpPr>
            <a:spLocks noGrp="1"/>
          </p:cNvSpPr>
          <p:nvPr>
            <p:ph type="sldNum" sz="quarter" idx="12"/>
          </p:nvPr>
        </p:nvSpPr>
        <p:spPr/>
        <p:txBody>
          <a:bodyPr/>
          <a:lstStyle/>
          <a:p>
            <a:fld id="{3DEFAA7A-1F75-4566-B3ED-B7F20098E838}" type="slidenum">
              <a:rPr lang="en-CA" smtClean="0"/>
              <a:t>59</a:t>
            </a:fld>
            <a:endParaRPr lang="en-CA"/>
          </a:p>
        </p:txBody>
      </p:sp>
      <p:sp>
        <p:nvSpPr>
          <p:cNvPr id="5" name="Content Placeholder 4">
            <a:extLst>
              <a:ext uri="{FF2B5EF4-FFF2-40B4-BE49-F238E27FC236}">
                <a16:creationId xmlns:a16="http://schemas.microsoft.com/office/drawing/2014/main" id="{5E0EB104-1D31-4C70-BD71-1083FF757997}"/>
              </a:ext>
            </a:extLst>
          </p:cNvPr>
          <p:cNvSpPr>
            <a:spLocks noGrp="1"/>
          </p:cNvSpPr>
          <p:nvPr>
            <p:ph idx="1"/>
          </p:nvPr>
        </p:nvSpPr>
        <p:spPr>
          <a:xfrm>
            <a:off x="579101" y="1554613"/>
            <a:ext cx="7886700" cy="3468642"/>
          </a:xfrm>
          <a:prstGeom prst="rect">
            <a:avLst/>
          </a:prstGeom>
        </p:spPr>
        <p:txBody>
          <a:bodyPr wrap="square">
            <a:spAutoFit/>
          </a:bodyPr>
          <a:lstStyle/>
          <a:p>
            <a:pPr marL="128585" indent="-128585">
              <a:buFont typeface="Wingdings" panose="05000000000000000000" pitchFamily="2" charset="2"/>
              <a:buChar char="Ø"/>
            </a:pPr>
            <a:r>
              <a:rPr lang="en-CA" sz="2400" dirty="0"/>
              <a:t>OER will be more like tools that students use in  order to create their own learning content, which they will then consume or use for some  other purpose.  </a:t>
            </a:r>
          </a:p>
          <a:p>
            <a:pPr marL="128585" indent="-128585">
              <a:buFont typeface="Wingdings" panose="05000000000000000000" pitchFamily="2" charset="2"/>
              <a:buChar char="Ø"/>
            </a:pPr>
            <a:r>
              <a:rPr lang="en-CA" sz="2400" dirty="0"/>
              <a:t>The learning happens through the use of the content.   </a:t>
            </a:r>
          </a:p>
          <a:p>
            <a:pPr marL="128585" indent="-128585">
              <a:buFont typeface="Wingdings" panose="05000000000000000000" pitchFamily="2" charset="2"/>
              <a:buChar char="Ø"/>
            </a:pPr>
            <a:r>
              <a:rPr lang="en-CA" sz="2400" dirty="0"/>
              <a:t>Licensing fades to the background is that most resources are created and used only once.</a:t>
            </a:r>
          </a:p>
          <a:p>
            <a:pPr marL="128585" indent="-128585">
              <a:buFont typeface="Wingdings" panose="05000000000000000000" pitchFamily="2" charset="2"/>
              <a:buChar char="Ø"/>
            </a:pPr>
            <a:r>
              <a:rPr lang="en-CA" sz="2400" dirty="0"/>
              <a:t>Technologies such as encryption, hashing and blockchain create a record of ownership and provenance of any resource.  </a:t>
            </a:r>
          </a:p>
        </p:txBody>
      </p:sp>
    </p:spTree>
    <p:extLst>
      <p:ext uri="{BB962C8B-B14F-4D97-AF65-F5344CB8AC3E}">
        <p14:creationId xmlns:p14="http://schemas.microsoft.com/office/powerpoint/2010/main" val="1417070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66C7B-DB88-47A7-A5A8-E1C4E36517E7}"/>
              </a:ext>
            </a:extLst>
          </p:cNvPr>
          <p:cNvSpPr>
            <a:spLocks noGrp="1"/>
          </p:cNvSpPr>
          <p:nvPr>
            <p:ph type="title"/>
          </p:nvPr>
        </p:nvSpPr>
        <p:spPr/>
        <p:txBody>
          <a:bodyPr/>
          <a:lstStyle/>
          <a:p>
            <a:r>
              <a:rPr lang="en-CA" dirty="0"/>
              <a:t>Designing Learning Experiences</a:t>
            </a:r>
            <a:endParaRPr lang="en-US" dirty="0"/>
          </a:p>
        </p:txBody>
      </p:sp>
      <p:sp>
        <p:nvSpPr>
          <p:cNvPr id="4" name="Slide Number Placeholder 3">
            <a:extLst>
              <a:ext uri="{FF2B5EF4-FFF2-40B4-BE49-F238E27FC236}">
                <a16:creationId xmlns:a16="http://schemas.microsoft.com/office/drawing/2014/main" id="{A5FA0E21-8A7F-497D-B685-1FDD38B323B9}"/>
              </a:ext>
            </a:extLst>
          </p:cNvPr>
          <p:cNvSpPr>
            <a:spLocks noGrp="1"/>
          </p:cNvSpPr>
          <p:nvPr>
            <p:ph type="sldNum" sz="quarter" idx="12"/>
          </p:nvPr>
        </p:nvSpPr>
        <p:spPr/>
        <p:txBody>
          <a:bodyPr/>
          <a:lstStyle/>
          <a:p>
            <a:fld id="{3DEFAA7A-1F75-4566-B3ED-B7F20098E838}" type="slidenum">
              <a:rPr lang="en-CA" smtClean="0"/>
              <a:t>6</a:t>
            </a:fld>
            <a:endParaRPr lang="en-CA"/>
          </a:p>
        </p:txBody>
      </p:sp>
      <p:sp>
        <p:nvSpPr>
          <p:cNvPr id="5" name="Content Placeholder 2">
            <a:extLst>
              <a:ext uri="{FF2B5EF4-FFF2-40B4-BE49-F238E27FC236}">
                <a16:creationId xmlns:a16="http://schemas.microsoft.com/office/drawing/2014/main" id="{961FA628-2FE0-45DD-A7F0-31407E81E420}"/>
              </a:ext>
            </a:extLst>
          </p:cNvPr>
          <p:cNvSpPr txBox="1">
            <a:spLocks/>
          </p:cNvSpPr>
          <p:nvPr/>
        </p:nvSpPr>
        <p:spPr>
          <a:xfrm>
            <a:off x="2414590" y="4383015"/>
            <a:ext cx="4375547" cy="357172"/>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CA" sz="1575" dirty="0"/>
          </a:p>
        </p:txBody>
      </p:sp>
      <p:pic>
        <p:nvPicPr>
          <p:cNvPr id="6" name="Picture 5">
            <a:extLst>
              <a:ext uri="{FF2B5EF4-FFF2-40B4-BE49-F238E27FC236}">
                <a16:creationId xmlns:a16="http://schemas.microsoft.com/office/drawing/2014/main" id="{03F5638F-1AF1-4DE6-8EAC-943B15A4D018}"/>
              </a:ext>
            </a:extLst>
          </p:cNvPr>
          <p:cNvPicPr/>
          <p:nvPr/>
        </p:nvPicPr>
        <p:blipFill>
          <a:blip r:embed="rId2">
            <a:extLst>
              <a:ext uri="{28A0092B-C50C-407E-A947-70E740481C1C}">
                <a14:useLocalDpi xmlns:a14="http://schemas.microsoft.com/office/drawing/2010/main" val="0"/>
              </a:ext>
            </a:extLst>
          </a:blip>
          <a:srcRect/>
          <a:stretch>
            <a:fillRect/>
          </a:stretch>
        </p:blipFill>
        <p:spPr>
          <a:xfrm>
            <a:off x="735268" y="1863174"/>
            <a:ext cx="3134040" cy="1771904"/>
          </a:xfrm>
          <a:prstGeom prst="rect">
            <a:avLst/>
          </a:prstGeom>
          <a:noFill/>
        </p:spPr>
      </p:pic>
      <p:sp>
        <p:nvSpPr>
          <p:cNvPr id="7" name="Rectangle 6">
            <a:extLst>
              <a:ext uri="{FF2B5EF4-FFF2-40B4-BE49-F238E27FC236}">
                <a16:creationId xmlns:a16="http://schemas.microsoft.com/office/drawing/2014/main" id="{4045255D-6CD1-482A-9F43-59217F0146FD}"/>
              </a:ext>
            </a:extLst>
          </p:cNvPr>
          <p:cNvSpPr/>
          <p:nvPr/>
        </p:nvSpPr>
        <p:spPr>
          <a:xfrm>
            <a:off x="3457802" y="3730202"/>
            <a:ext cx="4636687" cy="219291"/>
          </a:xfrm>
          <a:prstGeom prst="rect">
            <a:avLst/>
          </a:prstGeom>
        </p:spPr>
        <p:txBody>
          <a:bodyPr wrap="square">
            <a:spAutoFit/>
          </a:bodyPr>
          <a:lstStyle/>
          <a:p>
            <a:pPr marL="495287"/>
            <a:r>
              <a:rPr lang="en-US" sz="825" u="sng" dirty="0">
                <a:solidFill>
                  <a:srgbClr val="1155CC"/>
                </a:solidFill>
                <a:latin typeface="Times New Roman" panose="02020603050405020304" pitchFamily="18" charset="0"/>
                <a:ea typeface="Times New Roman" panose="02020603050405020304" pitchFamily="18" charset="0"/>
                <a:cs typeface="Times New Roman" panose="02020603050405020304" pitchFamily="18" charset="0"/>
                <a:hlinkClick r:id="rId3"/>
              </a:rPr>
              <a:t>http://discovery.ucl.ac.uk/1475754/4/Luckin_SoTL_Luckin_Final.pdf</a:t>
            </a:r>
            <a:r>
              <a:rPr lang="en-US" sz="825"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CA" sz="825"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958FB50-9032-4C4F-B2DF-44E3C4C87E8D}"/>
              </a:ext>
            </a:extLst>
          </p:cNvPr>
          <p:cNvSpPr txBox="1"/>
          <p:nvPr/>
        </p:nvSpPr>
        <p:spPr>
          <a:xfrm>
            <a:off x="4459583" y="2005104"/>
            <a:ext cx="3387139" cy="2231380"/>
          </a:xfrm>
          <a:prstGeom prst="rect">
            <a:avLst/>
          </a:prstGeom>
          <a:noFill/>
        </p:spPr>
        <p:txBody>
          <a:bodyPr wrap="square" rtlCol="0">
            <a:spAutoFit/>
          </a:bodyPr>
          <a:lstStyle/>
          <a:p>
            <a:r>
              <a:rPr lang="en-US" sz="1400" dirty="0"/>
              <a:t>1. Learning from Experts  </a:t>
            </a:r>
            <a:br>
              <a:rPr lang="en-US" sz="1400" dirty="0"/>
            </a:br>
            <a:r>
              <a:rPr lang="en-US" sz="1400" dirty="0"/>
              <a:t>2. Learning with Others  </a:t>
            </a:r>
            <a:br>
              <a:rPr lang="en-US" sz="1400" dirty="0"/>
            </a:br>
            <a:r>
              <a:rPr lang="en-US" sz="1400" dirty="0"/>
              <a:t>3. Learning through Making   </a:t>
            </a:r>
            <a:br>
              <a:rPr lang="en-US" sz="1400" dirty="0"/>
            </a:br>
            <a:r>
              <a:rPr lang="en-US" sz="1400" dirty="0"/>
              <a:t>4. Learning through Exploring   </a:t>
            </a:r>
            <a:br>
              <a:rPr lang="en-US" sz="1400" dirty="0"/>
            </a:br>
            <a:r>
              <a:rPr lang="en-US" sz="1400" dirty="0"/>
              <a:t>5. Learning through Inquiry  </a:t>
            </a:r>
            <a:br>
              <a:rPr lang="en-US" sz="1400" dirty="0"/>
            </a:br>
            <a:r>
              <a:rPr lang="en-US" sz="1400" dirty="0"/>
              <a:t>6. Learning through </a:t>
            </a:r>
            <a:r>
              <a:rPr lang="en-US" sz="1400" dirty="0" err="1"/>
              <a:t>Practising</a:t>
            </a:r>
            <a:r>
              <a:rPr lang="en-US" sz="1400" dirty="0"/>
              <a:t>   </a:t>
            </a:r>
            <a:br>
              <a:rPr lang="en-US" sz="1400" dirty="0"/>
            </a:br>
            <a:r>
              <a:rPr lang="en-US" sz="1400" dirty="0"/>
              <a:t>7. Learning from Assessment</a:t>
            </a:r>
          </a:p>
          <a:p>
            <a:r>
              <a:rPr lang="en-US" sz="1400" dirty="0"/>
              <a:t>8. Learning in and across Settings   </a:t>
            </a:r>
            <a:endParaRPr lang="en-CA" sz="1400" dirty="0"/>
          </a:p>
          <a:p>
            <a:br>
              <a:rPr lang="en-US" sz="1350" dirty="0"/>
            </a:br>
            <a:endParaRPr lang="en-CA" sz="1350" dirty="0"/>
          </a:p>
        </p:txBody>
      </p:sp>
      <p:sp>
        <p:nvSpPr>
          <p:cNvPr id="9" name="Rectangle 8">
            <a:extLst>
              <a:ext uri="{FF2B5EF4-FFF2-40B4-BE49-F238E27FC236}">
                <a16:creationId xmlns:a16="http://schemas.microsoft.com/office/drawing/2014/main" id="{E1E479C2-3B85-4ABF-A413-3B33C15F9DC6}"/>
              </a:ext>
            </a:extLst>
          </p:cNvPr>
          <p:cNvSpPr/>
          <p:nvPr/>
        </p:nvSpPr>
        <p:spPr>
          <a:xfrm>
            <a:off x="905602" y="4092233"/>
            <a:ext cx="6837519" cy="2308324"/>
          </a:xfrm>
          <a:prstGeom prst="rect">
            <a:avLst/>
          </a:prstGeom>
        </p:spPr>
        <p:txBody>
          <a:bodyPr wrap="square">
            <a:spAutoFit/>
          </a:bodyPr>
          <a:lstStyle/>
          <a:p>
            <a:r>
              <a:rPr lang="en-US" dirty="0">
                <a:solidFill>
                  <a:srgbClr val="000000"/>
                </a:solidFill>
                <a:ea typeface="Times New Roman" panose="02020603050405020304" pitchFamily="18" charset="0"/>
              </a:rPr>
              <a:t>From a connectivist perspective, knowledge is the organization of connections between a set of  entities, where the result of that organization is the capacity to ​</a:t>
            </a:r>
            <a:r>
              <a:rPr lang="en-US" i="1" dirty="0">
                <a:solidFill>
                  <a:srgbClr val="000000"/>
                </a:solidFill>
                <a:ea typeface="Times New Roman" panose="02020603050405020304" pitchFamily="18" charset="0"/>
              </a:rPr>
              <a:t>recognize</a:t>
            </a:r>
            <a:r>
              <a:rPr lang="en-US" dirty="0">
                <a:solidFill>
                  <a:srgbClr val="000000"/>
                </a:solidFill>
                <a:ea typeface="Times New Roman" panose="02020603050405020304" pitchFamily="18" charset="0"/>
              </a:rPr>
              <a:t>​ objects or states of affairs in the world. For all practical purposes, we can recognize anything: friends, pets, past events, future events, types, consequences, whatever. Moreover, there are different ways of recognizing: we can have a memory, imagine an object, exercise a certain skill, have some emotion or another. </a:t>
            </a:r>
            <a:endParaRPr lang="en-CA" sz="3600" dirty="0"/>
          </a:p>
        </p:txBody>
      </p:sp>
    </p:spTree>
    <p:extLst>
      <p:ext uri="{BB962C8B-B14F-4D97-AF65-F5344CB8AC3E}">
        <p14:creationId xmlns:p14="http://schemas.microsoft.com/office/powerpoint/2010/main" val="28340619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64983" y="695749"/>
            <a:ext cx="4436269" cy="624017"/>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3200" dirty="0"/>
              <a:t>Activity - My OER  </a:t>
            </a:r>
            <a:endParaRPr lang="en-CA" sz="3200" dirty="0"/>
          </a:p>
        </p:txBody>
      </p:sp>
      <p:sp>
        <p:nvSpPr>
          <p:cNvPr id="5" name="Rectangle 4"/>
          <p:cNvSpPr/>
          <p:nvPr/>
        </p:nvSpPr>
        <p:spPr>
          <a:xfrm>
            <a:off x="527019" y="1319766"/>
            <a:ext cx="7662042" cy="1938992"/>
          </a:xfrm>
          <a:prstGeom prst="rect">
            <a:avLst/>
          </a:prstGeom>
        </p:spPr>
        <p:txBody>
          <a:bodyPr wrap="square">
            <a:spAutoFit/>
          </a:bodyPr>
          <a:lstStyle/>
          <a:p>
            <a:r>
              <a:rPr lang="en-CA" sz="2000" dirty="0"/>
              <a:t>Instructions:  </a:t>
            </a:r>
          </a:p>
          <a:p>
            <a:r>
              <a:rPr lang="en-CA" sz="2000" dirty="0"/>
              <a:t>Design a scenario where students could obtain content or data, revise or  remix that content or data, and create a new learning resource for their own use.  </a:t>
            </a:r>
          </a:p>
          <a:p>
            <a:endParaRPr lang="en-CA" sz="2000" dirty="0"/>
          </a:p>
          <a:p>
            <a:pPr marL="128585" indent="-128585">
              <a:buFont typeface="Arial" panose="020B0604020202020204" pitchFamily="34" charset="0"/>
              <a:buChar char="•"/>
            </a:pPr>
            <a:r>
              <a:rPr lang="en-CA" sz="2000" dirty="0"/>
              <a:t>Bonus: try downloading and using the Beaker browser  </a:t>
            </a:r>
          </a:p>
        </p:txBody>
      </p:sp>
      <p:sp>
        <p:nvSpPr>
          <p:cNvPr id="6" name="Slide Number Placeholder 5"/>
          <p:cNvSpPr>
            <a:spLocks noGrp="1"/>
          </p:cNvSpPr>
          <p:nvPr>
            <p:ph type="sldNum" sz="quarter" idx="12"/>
          </p:nvPr>
        </p:nvSpPr>
        <p:spPr/>
        <p:txBody>
          <a:bodyPr/>
          <a:lstStyle/>
          <a:p>
            <a:fld id="{3DEFAA7A-1F75-4566-B3ED-B7F20098E838}" type="slidenum">
              <a:rPr lang="en-CA" smtClean="0"/>
              <a:t>60</a:t>
            </a:fld>
            <a:endParaRPr lang="en-CA"/>
          </a:p>
        </p:txBody>
      </p:sp>
    </p:spTree>
    <p:extLst>
      <p:ext uri="{BB962C8B-B14F-4D97-AF65-F5344CB8AC3E}">
        <p14:creationId xmlns:p14="http://schemas.microsoft.com/office/powerpoint/2010/main" val="31755512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911" y="365129"/>
            <a:ext cx="6185225" cy="513554"/>
          </a:xfrm>
        </p:spPr>
        <p:txBody>
          <a:bodyPr>
            <a:normAutofit fontScale="90000"/>
          </a:bodyPr>
          <a:lstStyle/>
          <a:p>
            <a:r>
              <a:rPr lang="en-CA" dirty="0"/>
              <a:t>Identity</a:t>
            </a:r>
          </a:p>
        </p:txBody>
      </p:sp>
      <p:sp>
        <p:nvSpPr>
          <p:cNvPr id="59" name="Slide Number Placeholder 58"/>
          <p:cNvSpPr>
            <a:spLocks noGrp="1"/>
          </p:cNvSpPr>
          <p:nvPr>
            <p:ph type="sldNum" sz="quarter" idx="12"/>
          </p:nvPr>
        </p:nvSpPr>
        <p:spPr/>
        <p:txBody>
          <a:bodyPr/>
          <a:lstStyle/>
          <a:p>
            <a:fld id="{3DEFAA7A-1F75-4566-B3ED-B7F20098E838}" type="slidenum">
              <a:rPr lang="en-CA" smtClean="0"/>
              <a:t>61</a:t>
            </a:fld>
            <a:endParaRPr lang="en-CA"/>
          </a:p>
        </p:txBody>
      </p:sp>
      <p:sp>
        <p:nvSpPr>
          <p:cNvPr id="7" name="Content Placeholder 6">
            <a:extLst>
              <a:ext uri="{FF2B5EF4-FFF2-40B4-BE49-F238E27FC236}">
                <a16:creationId xmlns:a16="http://schemas.microsoft.com/office/drawing/2014/main" id="{FDA193FF-CBFC-44F1-B98F-873A9EFCADDF}"/>
              </a:ext>
            </a:extLst>
          </p:cNvPr>
          <p:cNvSpPr>
            <a:spLocks noGrp="1"/>
          </p:cNvSpPr>
          <p:nvPr>
            <p:ph idx="1"/>
          </p:nvPr>
        </p:nvSpPr>
        <p:spPr>
          <a:xfrm>
            <a:off x="707195" y="1253331"/>
            <a:ext cx="7784415" cy="4351338"/>
          </a:xfrm>
        </p:spPr>
        <p:txBody>
          <a:bodyPr/>
          <a:lstStyle/>
          <a:p>
            <a:pPr marL="0" indent="0">
              <a:buNone/>
            </a:pPr>
            <a:r>
              <a:rPr lang="en-CA" dirty="0"/>
              <a:t>In this workshop we look at identity relatively narrowly, asking how we know who someone is, how we project  ourselves on the internet, and how we can be safe and secure.</a:t>
            </a:r>
          </a:p>
          <a:p>
            <a:pPr marL="0" indent="0">
              <a:buNone/>
            </a:pPr>
            <a:r>
              <a:rPr lang="en-CA" dirty="0"/>
              <a:t> </a:t>
            </a:r>
          </a:p>
          <a:p>
            <a:pPr marL="0" indent="0">
              <a:buNone/>
            </a:pPr>
            <a:endParaRPr lang="en-US" dirty="0"/>
          </a:p>
        </p:txBody>
      </p:sp>
      <p:pic>
        <p:nvPicPr>
          <p:cNvPr id="6" name="Picture 5">
            <a:extLst>
              <a:ext uri="{FF2B5EF4-FFF2-40B4-BE49-F238E27FC236}">
                <a16:creationId xmlns:a16="http://schemas.microsoft.com/office/drawing/2014/main" id="{26CDCFB3-CA0C-497D-8BF1-942CD7098C4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a:xfrm>
            <a:off x="830269" y="4986634"/>
            <a:ext cx="314325" cy="242888"/>
          </a:xfrm>
          <a:prstGeom prst="rect">
            <a:avLst/>
          </a:prstGeom>
          <a:noFill/>
        </p:spPr>
      </p:pic>
      <p:sp>
        <p:nvSpPr>
          <p:cNvPr id="10" name="Rectangle 9">
            <a:extLst>
              <a:ext uri="{FF2B5EF4-FFF2-40B4-BE49-F238E27FC236}">
                <a16:creationId xmlns:a16="http://schemas.microsoft.com/office/drawing/2014/main" id="{287DBC6A-5A27-4151-84DE-E64F71AA96CE}"/>
              </a:ext>
            </a:extLst>
          </p:cNvPr>
          <p:cNvSpPr/>
          <p:nvPr/>
        </p:nvSpPr>
        <p:spPr>
          <a:xfrm>
            <a:off x="1427061" y="4883273"/>
            <a:ext cx="7604327" cy="461665"/>
          </a:xfrm>
          <a:prstGeom prst="rect">
            <a:avLst/>
          </a:prstGeom>
        </p:spPr>
        <p:txBody>
          <a:bodyPr wrap="square">
            <a:spAutoFit/>
          </a:bodyPr>
          <a:lstStyle/>
          <a:p>
            <a:r>
              <a:rPr lang="en-CA" sz="1200" dirty="0"/>
              <a:t>Feature Article: Identity. </a:t>
            </a:r>
            <a:r>
              <a:rPr lang="en-CA" sz="1200" dirty="0">
                <a:hlinkClick r:id="rId3"/>
              </a:rPr>
              <a:t>https://el30.mooc.ca/post/68516</a:t>
            </a:r>
            <a:r>
              <a:rPr lang="en-CA" sz="1200" dirty="0"/>
              <a:t>    </a:t>
            </a:r>
          </a:p>
          <a:p>
            <a:r>
              <a:rPr lang="en-CA" sz="1200" dirty="0"/>
              <a:t>Featured Video: Conversation with </a:t>
            </a:r>
            <a:r>
              <a:rPr lang="en-CA" sz="1200" dirty="0" err="1"/>
              <a:t>Maha</a:t>
            </a:r>
            <a:r>
              <a:rPr lang="en-CA" sz="1200" dirty="0"/>
              <a:t> Bali </a:t>
            </a:r>
            <a:r>
              <a:rPr lang="en-CA" sz="1200" dirty="0">
                <a:hlinkClick r:id="rId4"/>
              </a:rPr>
              <a:t>https://el30.mooc.ca/event/83</a:t>
            </a:r>
            <a:r>
              <a:rPr lang="en-CA" sz="1200" dirty="0"/>
              <a:t> </a:t>
            </a:r>
          </a:p>
        </p:txBody>
      </p:sp>
    </p:spTree>
    <p:extLst>
      <p:ext uri="{BB962C8B-B14F-4D97-AF65-F5344CB8AC3E}">
        <p14:creationId xmlns:p14="http://schemas.microsoft.com/office/powerpoint/2010/main" val="226570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automatically generated">
            <a:extLst>
              <a:ext uri="{FF2B5EF4-FFF2-40B4-BE49-F238E27FC236}">
                <a16:creationId xmlns:a16="http://schemas.microsoft.com/office/drawing/2014/main" id="{C2A473A9-8131-48CC-9F21-0D351FE109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2067" y="484297"/>
            <a:ext cx="8033977" cy="4519112"/>
          </a:xfrm>
        </p:spPr>
      </p:pic>
      <p:sp>
        <p:nvSpPr>
          <p:cNvPr id="4" name="Slide Number Placeholder 3">
            <a:extLst>
              <a:ext uri="{FF2B5EF4-FFF2-40B4-BE49-F238E27FC236}">
                <a16:creationId xmlns:a16="http://schemas.microsoft.com/office/drawing/2014/main" id="{DBFE06FC-F2D1-4B2B-95BE-11720BDA6A5A}"/>
              </a:ext>
            </a:extLst>
          </p:cNvPr>
          <p:cNvSpPr>
            <a:spLocks noGrp="1"/>
          </p:cNvSpPr>
          <p:nvPr>
            <p:ph type="sldNum" sz="quarter" idx="12"/>
          </p:nvPr>
        </p:nvSpPr>
        <p:spPr/>
        <p:txBody>
          <a:bodyPr/>
          <a:lstStyle/>
          <a:p>
            <a:fld id="{3DEFAA7A-1F75-4566-B3ED-B7F20098E838}" type="slidenum">
              <a:rPr lang="en-CA" smtClean="0"/>
              <a:t>62</a:t>
            </a:fld>
            <a:endParaRPr lang="en-CA"/>
          </a:p>
        </p:txBody>
      </p:sp>
      <p:sp>
        <p:nvSpPr>
          <p:cNvPr id="5" name="Rectangle 4">
            <a:extLst>
              <a:ext uri="{FF2B5EF4-FFF2-40B4-BE49-F238E27FC236}">
                <a16:creationId xmlns:a16="http://schemas.microsoft.com/office/drawing/2014/main" id="{922A60B8-B52D-4F31-BAD3-1C503426B091}"/>
              </a:ext>
            </a:extLst>
          </p:cNvPr>
          <p:cNvSpPr/>
          <p:nvPr/>
        </p:nvSpPr>
        <p:spPr>
          <a:xfrm>
            <a:off x="533400" y="5599979"/>
            <a:ext cx="8077200" cy="646331"/>
          </a:xfrm>
          <a:prstGeom prst="rect">
            <a:avLst/>
          </a:prstGeom>
        </p:spPr>
        <p:txBody>
          <a:bodyPr wrap="square">
            <a:spAutoFit/>
          </a:bodyPr>
          <a:lstStyle/>
          <a:p>
            <a:pPr marL="128585" indent="-128585">
              <a:buFont typeface="Wingdings" panose="05000000000000000000" pitchFamily="2" charset="2"/>
              <a:buChar char="Ø"/>
            </a:pPr>
            <a:r>
              <a:rPr lang="en-CA" dirty="0"/>
              <a:t>Identity as Evolving, Dynamic, Contextual. Maha Bali. </a:t>
            </a:r>
            <a:r>
              <a:rPr lang="en-CA" dirty="0">
                <a:hlinkClick r:id="rId3"/>
              </a:rPr>
              <a:t>https://blog.mahabali.me/writing/identity-as-evolving-dynamic-contextual-el30/</a:t>
            </a:r>
            <a:r>
              <a:rPr lang="en-CA" dirty="0"/>
              <a:t> </a:t>
            </a:r>
          </a:p>
        </p:txBody>
      </p:sp>
    </p:spTree>
    <p:extLst>
      <p:ext uri="{BB962C8B-B14F-4D97-AF65-F5344CB8AC3E}">
        <p14:creationId xmlns:p14="http://schemas.microsoft.com/office/powerpoint/2010/main" val="2851091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D79A72-E3A6-4AEF-8E61-51D1EF47E23D}"/>
              </a:ext>
            </a:extLst>
          </p:cNvPr>
          <p:cNvSpPr>
            <a:spLocks noGrp="1"/>
          </p:cNvSpPr>
          <p:nvPr>
            <p:ph idx="1"/>
          </p:nvPr>
        </p:nvSpPr>
        <p:spPr>
          <a:xfrm>
            <a:off x="1510956" y="1893191"/>
            <a:ext cx="7004394" cy="4351338"/>
          </a:xfrm>
        </p:spPr>
        <p:txBody>
          <a:bodyPr>
            <a:normAutofit fontScale="92500" lnSpcReduction="10000"/>
          </a:bodyPr>
          <a:lstStyle/>
          <a:p>
            <a:pPr marL="0" lvl="0" indent="0" defTabSz="685800">
              <a:lnSpc>
                <a:spcPct val="100000"/>
              </a:lnSpc>
              <a:spcBef>
                <a:spcPts val="0"/>
              </a:spcBef>
              <a:buNone/>
              <a:defRPr/>
            </a:pPr>
            <a:r>
              <a:rPr lang="en-CA" sz="5400" dirty="0">
                <a:solidFill>
                  <a:prstClr val="black"/>
                </a:solidFill>
              </a:rPr>
              <a:t>The Qualified Self</a:t>
            </a:r>
          </a:p>
          <a:p>
            <a:pPr marL="0" lvl="0" indent="0" defTabSz="685800">
              <a:lnSpc>
                <a:spcPct val="100000"/>
              </a:lnSpc>
              <a:spcBef>
                <a:spcPts val="0"/>
              </a:spcBef>
              <a:buNone/>
              <a:defRPr/>
            </a:pPr>
            <a:r>
              <a:rPr lang="en-CA" sz="4400" dirty="0">
                <a:solidFill>
                  <a:prstClr val="black"/>
                </a:solidFill>
              </a:rPr>
              <a:t>Instead of demographics being about quantity we will now have access to a rich tapestry of data and relations. The quantified self will give way to the qualified self.</a:t>
            </a:r>
            <a:endParaRPr lang="en-CA" sz="6600" dirty="0"/>
          </a:p>
          <a:p>
            <a:endParaRPr lang="en-US" dirty="0"/>
          </a:p>
        </p:txBody>
      </p:sp>
      <p:sp>
        <p:nvSpPr>
          <p:cNvPr id="4" name="Slide Number Placeholder 3">
            <a:extLst>
              <a:ext uri="{FF2B5EF4-FFF2-40B4-BE49-F238E27FC236}">
                <a16:creationId xmlns:a16="http://schemas.microsoft.com/office/drawing/2014/main" id="{88056EC2-EBA7-486F-B9B1-B11B458D6FE3}"/>
              </a:ext>
            </a:extLst>
          </p:cNvPr>
          <p:cNvSpPr>
            <a:spLocks noGrp="1"/>
          </p:cNvSpPr>
          <p:nvPr>
            <p:ph type="sldNum" sz="quarter" idx="12"/>
          </p:nvPr>
        </p:nvSpPr>
        <p:spPr/>
        <p:txBody>
          <a:bodyPr/>
          <a:lstStyle/>
          <a:p>
            <a:fld id="{3DEFAA7A-1F75-4566-B3ED-B7F20098E838}" type="slidenum">
              <a:rPr lang="en-CA" smtClean="0"/>
              <a:t>63</a:t>
            </a:fld>
            <a:endParaRPr lang="en-CA"/>
          </a:p>
        </p:txBody>
      </p:sp>
      <p:sp>
        <p:nvSpPr>
          <p:cNvPr id="6" name="Rectangle 5">
            <a:extLst>
              <a:ext uri="{FF2B5EF4-FFF2-40B4-BE49-F238E27FC236}">
                <a16:creationId xmlns:a16="http://schemas.microsoft.com/office/drawing/2014/main" id="{462D370B-3D60-4825-8167-5EB9A65BDCD9}"/>
              </a:ext>
            </a:extLst>
          </p:cNvPr>
          <p:cNvSpPr/>
          <p:nvPr/>
        </p:nvSpPr>
        <p:spPr>
          <a:xfrm>
            <a:off x="762074" y="1779041"/>
            <a:ext cx="537327" cy="707886"/>
          </a:xfrm>
          <a:prstGeom prst="rect">
            <a:avLst/>
          </a:prstGeom>
        </p:spPr>
        <p:txBody>
          <a:bodyPr wrap="none">
            <a:spAutoFit/>
          </a:bodyPr>
          <a:lstStyle/>
          <a:p>
            <a:r>
              <a:rPr lang="en-CA" sz="4000" dirty="0">
                <a:solidFill>
                  <a:prstClr val="black"/>
                </a:solidFill>
                <a:latin typeface="Symbol" panose="05050102010706020507" pitchFamily="18" charset="2"/>
              </a:rPr>
              <a:t>y</a:t>
            </a:r>
            <a:endParaRPr lang="en-CA" sz="3600" dirty="0"/>
          </a:p>
        </p:txBody>
      </p:sp>
    </p:spTree>
    <p:extLst>
      <p:ext uri="{BB962C8B-B14F-4D97-AF65-F5344CB8AC3E}">
        <p14:creationId xmlns:p14="http://schemas.microsoft.com/office/powerpoint/2010/main" val="8941432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5B96E2-E9E8-4110-9934-AC241A4DDC28}"/>
              </a:ext>
            </a:extLst>
          </p:cNvPr>
          <p:cNvSpPr>
            <a:spLocks noGrp="1"/>
          </p:cNvSpPr>
          <p:nvPr>
            <p:ph idx="1"/>
          </p:nvPr>
        </p:nvSpPr>
        <p:spPr>
          <a:xfrm>
            <a:off x="1747720" y="1825625"/>
            <a:ext cx="6767630" cy="4351338"/>
          </a:xfrm>
        </p:spPr>
        <p:txBody>
          <a:bodyPr>
            <a:normAutofit/>
          </a:bodyPr>
          <a:lstStyle/>
          <a:p>
            <a:pPr marL="0" lvl="0" indent="0" defTabSz="685800">
              <a:lnSpc>
                <a:spcPct val="100000"/>
              </a:lnSpc>
              <a:spcBef>
                <a:spcPts val="0"/>
              </a:spcBef>
              <a:buNone/>
              <a:defRPr/>
            </a:pPr>
            <a:r>
              <a:rPr lang="en-CA" sz="4400" dirty="0">
                <a:solidFill>
                  <a:prstClr val="black"/>
                </a:solidFill>
              </a:rPr>
              <a:t>Digital Identity</a:t>
            </a:r>
          </a:p>
          <a:p>
            <a:pPr marL="0" lvl="0" indent="0" defTabSz="685800">
              <a:lnSpc>
                <a:spcPct val="100000"/>
              </a:lnSpc>
              <a:spcBef>
                <a:spcPts val="0"/>
              </a:spcBef>
              <a:buNone/>
              <a:defRPr/>
            </a:pPr>
            <a:r>
              <a:rPr lang="en-CA" dirty="0"/>
              <a:t>We look t identity narrowly, asking how we know who someone is, how we project </a:t>
            </a:r>
            <a:r>
              <a:rPr lang="en-CA" dirty="0" err="1"/>
              <a:t>purselves</a:t>
            </a:r>
            <a:r>
              <a:rPr lang="en-CA" dirty="0"/>
              <a:t> onto the internet (and into society), and how we can be safe and secure. In a wider sense, however, we are developing a mechanism for the creation of a </a:t>
            </a:r>
            <a:r>
              <a:rPr lang="en-CA" i="1" dirty="0"/>
              <a:t>digital identity</a:t>
            </a:r>
            <a:r>
              <a:rPr lang="en-CA" dirty="0"/>
              <a:t>.</a:t>
            </a:r>
            <a:endParaRPr lang="en-CA" dirty="0">
              <a:solidFill>
                <a:prstClr val="black"/>
              </a:solidFill>
            </a:endParaRPr>
          </a:p>
          <a:p>
            <a:endParaRPr lang="en-US" dirty="0"/>
          </a:p>
        </p:txBody>
      </p:sp>
      <p:sp>
        <p:nvSpPr>
          <p:cNvPr id="4" name="Slide Number Placeholder 3">
            <a:extLst>
              <a:ext uri="{FF2B5EF4-FFF2-40B4-BE49-F238E27FC236}">
                <a16:creationId xmlns:a16="http://schemas.microsoft.com/office/drawing/2014/main" id="{0D4787B2-33D2-41F3-9BA0-A5D3F8E4AEC2}"/>
              </a:ext>
            </a:extLst>
          </p:cNvPr>
          <p:cNvSpPr>
            <a:spLocks noGrp="1"/>
          </p:cNvSpPr>
          <p:nvPr>
            <p:ph type="sldNum" sz="quarter" idx="12"/>
          </p:nvPr>
        </p:nvSpPr>
        <p:spPr/>
        <p:txBody>
          <a:bodyPr/>
          <a:lstStyle/>
          <a:p>
            <a:fld id="{3DEFAA7A-1F75-4566-B3ED-B7F20098E838}" type="slidenum">
              <a:rPr lang="en-CA" smtClean="0"/>
              <a:t>64</a:t>
            </a:fld>
            <a:endParaRPr lang="en-CA"/>
          </a:p>
        </p:txBody>
      </p:sp>
      <p:sp>
        <p:nvSpPr>
          <p:cNvPr id="5" name="Rectangle 4">
            <a:extLst>
              <a:ext uri="{FF2B5EF4-FFF2-40B4-BE49-F238E27FC236}">
                <a16:creationId xmlns:a16="http://schemas.microsoft.com/office/drawing/2014/main" id="{4F0C4A35-47C9-4349-B741-8537868D99F6}"/>
              </a:ext>
            </a:extLst>
          </p:cNvPr>
          <p:cNvSpPr/>
          <p:nvPr/>
        </p:nvSpPr>
        <p:spPr>
          <a:xfrm>
            <a:off x="628650" y="1918738"/>
            <a:ext cx="619080" cy="646331"/>
          </a:xfrm>
          <a:prstGeom prst="rect">
            <a:avLst/>
          </a:prstGeom>
        </p:spPr>
        <p:txBody>
          <a:bodyPr wrap="none">
            <a:spAutoFit/>
          </a:bodyPr>
          <a:lstStyle/>
          <a:p>
            <a:r>
              <a:rPr lang="en-CA" sz="3600" dirty="0">
                <a:solidFill>
                  <a:prstClr val="black"/>
                </a:solidFill>
                <a:latin typeface="Wingdings" panose="05000000000000000000" pitchFamily="2" charset="2"/>
              </a:rPr>
              <a:t>:</a:t>
            </a:r>
            <a:endParaRPr lang="en-CA" sz="3200" dirty="0"/>
          </a:p>
        </p:txBody>
      </p:sp>
    </p:spTree>
    <p:extLst>
      <p:ext uri="{BB962C8B-B14F-4D97-AF65-F5344CB8AC3E}">
        <p14:creationId xmlns:p14="http://schemas.microsoft.com/office/powerpoint/2010/main" val="22892216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277AA4-2D62-435D-A2F6-C69CC2992675}"/>
              </a:ext>
            </a:extLst>
          </p:cNvPr>
          <p:cNvSpPr>
            <a:spLocks noGrp="1"/>
          </p:cNvSpPr>
          <p:nvPr>
            <p:ph idx="1"/>
          </p:nvPr>
        </p:nvSpPr>
        <p:spPr>
          <a:xfrm>
            <a:off x="1531506" y="1825625"/>
            <a:ext cx="6983843" cy="4351338"/>
          </a:xfrm>
        </p:spPr>
        <p:txBody>
          <a:bodyPr>
            <a:normAutofit/>
          </a:bodyPr>
          <a:lstStyle/>
          <a:p>
            <a:pPr marL="0" lvl="0" indent="0" defTabSz="685800">
              <a:lnSpc>
                <a:spcPct val="100000"/>
              </a:lnSpc>
              <a:spcBef>
                <a:spcPts val="0"/>
              </a:spcBef>
              <a:buNone/>
              <a:defRPr/>
            </a:pPr>
            <a:r>
              <a:rPr lang="en-CA" sz="4800" dirty="0">
                <a:solidFill>
                  <a:prstClr val="black"/>
                </a:solidFill>
              </a:rPr>
              <a:t>Teaching Identity</a:t>
            </a:r>
          </a:p>
          <a:p>
            <a:pPr marL="0" indent="0">
              <a:buNone/>
            </a:pPr>
            <a:r>
              <a:rPr lang="en-US" dirty="0"/>
              <a:t>Should we think of identity from the outside in or the inside out? Can we </a:t>
            </a:r>
            <a:r>
              <a:rPr lang="en-US" i="1" dirty="0"/>
              <a:t>teach</a:t>
            </a:r>
            <a:r>
              <a:rPr lang="en-US" dirty="0"/>
              <a:t> identity? Is identity something that can be done to us or for us? Or is it inherent in our nature, something we </a:t>
            </a:r>
            <a:r>
              <a:rPr lang="en-US" i="1" dirty="0"/>
              <a:t>bring</a:t>
            </a:r>
            <a:r>
              <a:rPr lang="en-US" dirty="0"/>
              <a:t> to education as course participants, something that </a:t>
            </a:r>
            <a:r>
              <a:rPr lang="en-US" i="1" dirty="0"/>
              <a:t>informs</a:t>
            </a:r>
            <a:r>
              <a:rPr lang="en-US" dirty="0"/>
              <a:t> how we see and how we learn? </a:t>
            </a:r>
          </a:p>
        </p:txBody>
      </p:sp>
      <p:sp>
        <p:nvSpPr>
          <p:cNvPr id="4" name="Slide Number Placeholder 3">
            <a:extLst>
              <a:ext uri="{FF2B5EF4-FFF2-40B4-BE49-F238E27FC236}">
                <a16:creationId xmlns:a16="http://schemas.microsoft.com/office/drawing/2014/main" id="{15A7B806-5A63-41F3-9B86-EFE33F88B56A}"/>
              </a:ext>
            </a:extLst>
          </p:cNvPr>
          <p:cNvSpPr>
            <a:spLocks noGrp="1"/>
          </p:cNvSpPr>
          <p:nvPr>
            <p:ph type="sldNum" sz="quarter" idx="12"/>
          </p:nvPr>
        </p:nvSpPr>
        <p:spPr/>
        <p:txBody>
          <a:bodyPr/>
          <a:lstStyle/>
          <a:p>
            <a:fld id="{3DEFAA7A-1F75-4566-B3ED-B7F20098E838}" type="slidenum">
              <a:rPr lang="en-CA" smtClean="0"/>
              <a:t>65</a:t>
            </a:fld>
            <a:endParaRPr lang="en-CA"/>
          </a:p>
        </p:txBody>
      </p:sp>
      <p:sp>
        <p:nvSpPr>
          <p:cNvPr id="5" name="Rectangle 4">
            <a:extLst>
              <a:ext uri="{FF2B5EF4-FFF2-40B4-BE49-F238E27FC236}">
                <a16:creationId xmlns:a16="http://schemas.microsoft.com/office/drawing/2014/main" id="{6E2D1D3F-9587-4EDB-A663-197DD95871A9}"/>
              </a:ext>
            </a:extLst>
          </p:cNvPr>
          <p:cNvSpPr/>
          <p:nvPr/>
        </p:nvSpPr>
        <p:spPr>
          <a:xfrm>
            <a:off x="707669" y="1898820"/>
            <a:ext cx="596638" cy="646331"/>
          </a:xfrm>
          <a:prstGeom prst="rect">
            <a:avLst/>
          </a:prstGeom>
        </p:spPr>
        <p:txBody>
          <a:bodyPr wrap="none">
            <a:spAutoFit/>
          </a:bodyPr>
          <a:lstStyle/>
          <a:p>
            <a:r>
              <a:rPr lang="en-CA" sz="3600" dirty="0">
                <a:solidFill>
                  <a:prstClr val="black"/>
                </a:solidFill>
                <a:latin typeface="Wingdings" panose="05000000000000000000" pitchFamily="2" charset="2"/>
              </a:rPr>
              <a:t>%</a:t>
            </a:r>
            <a:endParaRPr lang="en-CA" sz="3200" dirty="0"/>
          </a:p>
        </p:txBody>
      </p:sp>
    </p:spTree>
    <p:extLst>
      <p:ext uri="{BB962C8B-B14F-4D97-AF65-F5344CB8AC3E}">
        <p14:creationId xmlns:p14="http://schemas.microsoft.com/office/powerpoint/2010/main" val="38053311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CBF70E-A4D4-4130-89F4-E1C09EAC02AC}"/>
              </a:ext>
            </a:extLst>
          </p:cNvPr>
          <p:cNvSpPr>
            <a:spLocks noGrp="1"/>
          </p:cNvSpPr>
          <p:nvPr>
            <p:ph idx="1"/>
          </p:nvPr>
        </p:nvSpPr>
        <p:spPr>
          <a:xfrm>
            <a:off x="1513490" y="1825625"/>
            <a:ext cx="7001860" cy="4351338"/>
          </a:xfrm>
        </p:spPr>
        <p:txBody>
          <a:bodyPr>
            <a:normAutofit fontScale="47500" lnSpcReduction="20000"/>
          </a:bodyPr>
          <a:lstStyle/>
          <a:p>
            <a:pPr marL="0" lvl="0" indent="0" defTabSz="685800">
              <a:lnSpc>
                <a:spcPct val="100000"/>
              </a:lnSpc>
              <a:spcBef>
                <a:spcPts val="0"/>
              </a:spcBef>
              <a:buNone/>
              <a:defRPr/>
            </a:pPr>
            <a:r>
              <a:rPr lang="en-CA" sz="9600" dirty="0">
                <a:solidFill>
                  <a:prstClr val="black"/>
                </a:solidFill>
              </a:rPr>
              <a:t>We are the Content</a:t>
            </a:r>
          </a:p>
          <a:p>
            <a:pPr marL="0" lvl="0" indent="0" defTabSz="685800">
              <a:lnSpc>
                <a:spcPct val="100000"/>
              </a:lnSpc>
              <a:spcBef>
                <a:spcPts val="0"/>
              </a:spcBef>
              <a:buNone/>
              <a:defRPr/>
            </a:pPr>
            <a:r>
              <a:rPr lang="en-CA" sz="6600" dirty="0"/>
              <a:t>We were the client, we were the product, are we at last the </a:t>
            </a:r>
            <a:r>
              <a:rPr lang="en-CA" sz="6600" i="1" dirty="0"/>
              <a:t>content? </a:t>
            </a:r>
            <a:r>
              <a:rPr lang="en-CA" sz="6600" dirty="0"/>
              <a:t>We are the thread that runs through an otherwise disconnected set of data. Knowledge about ourselves will create an underlying fabric against which the value and relevance of everything else will be measured.</a:t>
            </a:r>
            <a:endParaRPr lang="en-CA" sz="6600" dirty="0">
              <a:solidFill>
                <a:prstClr val="black"/>
              </a:solidFill>
            </a:endParaRPr>
          </a:p>
          <a:p>
            <a:endParaRPr lang="en-US" dirty="0"/>
          </a:p>
        </p:txBody>
      </p:sp>
      <p:sp>
        <p:nvSpPr>
          <p:cNvPr id="4" name="Slide Number Placeholder 3">
            <a:extLst>
              <a:ext uri="{FF2B5EF4-FFF2-40B4-BE49-F238E27FC236}">
                <a16:creationId xmlns:a16="http://schemas.microsoft.com/office/drawing/2014/main" id="{5ACE62AC-988C-42FF-9223-C3430B6A5605}"/>
              </a:ext>
            </a:extLst>
          </p:cNvPr>
          <p:cNvSpPr>
            <a:spLocks noGrp="1"/>
          </p:cNvSpPr>
          <p:nvPr>
            <p:ph type="sldNum" sz="quarter" idx="12"/>
          </p:nvPr>
        </p:nvSpPr>
        <p:spPr/>
        <p:txBody>
          <a:bodyPr/>
          <a:lstStyle/>
          <a:p>
            <a:fld id="{3DEFAA7A-1F75-4566-B3ED-B7F20098E838}" type="slidenum">
              <a:rPr lang="en-CA" smtClean="0"/>
              <a:t>66</a:t>
            </a:fld>
            <a:endParaRPr lang="en-CA"/>
          </a:p>
        </p:txBody>
      </p:sp>
      <p:sp>
        <p:nvSpPr>
          <p:cNvPr id="5" name="Rectangle 4">
            <a:extLst>
              <a:ext uri="{FF2B5EF4-FFF2-40B4-BE49-F238E27FC236}">
                <a16:creationId xmlns:a16="http://schemas.microsoft.com/office/drawing/2014/main" id="{E307539E-0AAB-4334-A5F2-5C511ADE04B6}"/>
              </a:ext>
            </a:extLst>
          </p:cNvPr>
          <p:cNvSpPr/>
          <p:nvPr/>
        </p:nvSpPr>
        <p:spPr>
          <a:xfrm>
            <a:off x="628650" y="1825625"/>
            <a:ext cx="449162" cy="584775"/>
          </a:xfrm>
          <a:prstGeom prst="rect">
            <a:avLst/>
          </a:prstGeom>
        </p:spPr>
        <p:txBody>
          <a:bodyPr wrap="none">
            <a:spAutoFit/>
          </a:bodyPr>
          <a:lstStyle/>
          <a:p>
            <a:r>
              <a:rPr lang="en-CA" sz="3200" dirty="0">
                <a:solidFill>
                  <a:prstClr val="black"/>
                </a:solidFill>
                <a:latin typeface="Symbol" panose="05050102010706020507" pitchFamily="18" charset="2"/>
              </a:rPr>
              <a:t>X</a:t>
            </a:r>
            <a:endParaRPr lang="en-CA" sz="1350" dirty="0"/>
          </a:p>
        </p:txBody>
      </p:sp>
    </p:spTree>
    <p:extLst>
      <p:ext uri="{BB962C8B-B14F-4D97-AF65-F5344CB8AC3E}">
        <p14:creationId xmlns:p14="http://schemas.microsoft.com/office/powerpoint/2010/main" val="7660261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1A40B9D-3315-482B-898F-A25B4727401B}"/>
              </a:ext>
            </a:extLst>
          </p:cNvPr>
          <p:cNvPicPr>
            <a:picLocks noGrp="1" noChangeAspect="1"/>
          </p:cNvPicPr>
          <p:nvPr>
            <p:ph idx="1"/>
          </p:nvPr>
        </p:nvPicPr>
        <p:blipFill>
          <a:blip r:embed="rId2"/>
          <a:stretch>
            <a:fillRect/>
          </a:stretch>
        </p:blipFill>
        <p:spPr>
          <a:xfrm>
            <a:off x="565324" y="430934"/>
            <a:ext cx="7298516" cy="4886956"/>
          </a:xfrm>
          <a:prstGeom prst="rect">
            <a:avLst/>
          </a:prstGeom>
        </p:spPr>
      </p:pic>
      <p:sp>
        <p:nvSpPr>
          <p:cNvPr id="4" name="Slide Number Placeholder 3">
            <a:extLst>
              <a:ext uri="{FF2B5EF4-FFF2-40B4-BE49-F238E27FC236}">
                <a16:creationId xmlns:a16="http://schemas.microsoft.com/office/drawing/2014/main" id="{19C1B2B5-65AA-4FD6-8786-8C178F5AF213}"/>
              </a:ext>
            </a:extLst>
          </p:cNvPr>
          <p:cNvSpPr>
            <a:spLocks noGrp="1"/>
          </p:cNvSpPr>
          <p:nvPr>
            <p:ph type="sldNum" sz="quarter" idx="12"/>
          </p:nvPr>
        </p:nvSpPr>
        <p:spPr/>
        <p:txBody>
          <a:bodyPr/>
          <a:lstStyle/>
          <a:p>
            <a:fld id="{3DEFAA7A-1F75-4566-B3ED-B7F20098E838}" type="slidenum">
              <a:rPr lang="en-CA" smtClean="0"/>
              <a:t>67</a:t>
            </a:fld>
            <a:endParaRPr lang="en-CA"/>
          </a:p>
        </p:txBody>
      </p:sp>
      <p:sp>
        <p:nvSpPr>
          <p:cNvPr id="5" name="Rectangle 4">
            <a:extLst>
              <a:ext uri="{FF2B5EF4-FFF2-40B4-BE49-F238E27FC236}">
                <a16:creationId xmlns:a16="http://schemas.microsoft.com/office/drawing/2014/main" id="{695C7904-D535-47A4-B590-0DB300BF9216}"/>
              </a:ext>
            </a:extLst>
          </p:cNvPr>
          <p:cNvSpPr/>
          <p:nvPr/>
        </p:nvSpPr>
        <p:spPr>
          <a:xfrm>
            <a:off x="370377" y="5503736"/>
            <a:ext cx="7952509" cy="923330"/>
          </a:xfrm>
          <a:prstGeom prst="rect">
            <a:avLst/>
          </a:prstGeom>
        </p:spPr>
        <p:txBody>
          <a:bodyPr wrap="square">
            <a:spAutoFit/>
          </a:bodyPr>
          <a:lstStyle/>
          <a:p>
            <a:pPr marL="128585" indent="-128585">
              <a:buFont typeface="Wingdings" panose="05000000000000000000" pitchFamily="2" charset="2"/>
              <a:buChar char="Ø"/>
            </a:pPr>
            <a:r>
              <a:rPr lang="en-CA" dirty="0"/>
              <a:t>What Is Identity? </a:t>
            </a:r>
            <a:r>
              <a:rPr lang="en-CA" dirty="0" err="1"/>
              <a:t>OpenLearn</a:t>
            </a:r>
            <a:r>
              <a:rPr lang="en-CA" dirty="0"/>
              <a:t>. Read through the first part of this short course. </a:t>
            </a:r>
            <a:r>
              <a:rPr lang="en-CA" dirty="0">
                <a:hlinkClick r:id="rId3"/>
              </a:rPr>
              <a:t>https://www.open.edu/openlearn/people-politics-law/politics-policy-people/sociology/identity-question/content-section-1.1</a:t>
            </a:r>
            <a:r>
              <a:rPr lang="en-CA" dirty="0"/>
              <a:t> </a:t>
            </a:r>
          </a:p>
        </p:txBody>
      </p:sp>
    </p:spTree>
    <p:extLst>
      <p:ext uri="{BB962C8B-B14F-4D97-AF65-F5344CB8AC3E}">
        <p14:creationId xmlns:p14="http://schemas.microsoft.com/office/powerpoint/2010/main" val="20910269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 map&#10;&#10;Description automatically generated">
            <a:extLst>
              <a:ext uri="{FF2B5EF4-FFF2-40B4-BE49-F238E27FC236}">
                <a16:creationId xmlns:a16="http://schemas.microsoft.com/office/drawing/2014/main" id="{3434A02D-5D12-4FF6-8D15-14751A37D9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6936" y="441324"/>
            <a:ext cx="7007469" cy="5302319"/>
          </a:xfrm>
        </p:spPr>
      </p:pic>
      <p:sp>
        <p:nvSpPr>
          <p:cNvPr id="4" name="Slide Number Placeholder 3">
            <a:extLst>
              <a:ext uri="{FF2B5EF4-FFF2-40B4-BE49-F238E27FC236}">
                <a16:creationId xmlns:a16="http://schemas.microsoft.com/office/drawing/2014/main" id="{880ACAFF-D9D2-46BF-ADD8-B5445D928EA4}"/>
              </a:ext>
            </a:extLst>
          </p:cNvPr>
          <p:cNvSpPr>
            <a:spLocks noGrp="1"/>
          </p:cNvSpPr>
          <p:nvPr>
            <p:ph type="sldNum" sz="quarter" idx="12"/>
          </p:nvPr>
        </p:nvSpPr>
        <p:spPr/>
        <p:txBody>
          <a:bodyPr/>
          <a:lstStyle/>
          <a:p>
            <a:fld id="{3DEFAA7A-1F75-4566-B3ED-B7F20098E838}" type="slidenum">
              <a:rPr lang="en-CA" smtClean="0"/>
              <a:t>68</a:t>
            </a:fld>
            <a:endParaRPr lang="en-CA"/>
          </a:p>
        </p:txBody>
      </p:sp>
      <p:sp>
        <p:nvSpPr>
          <p:cNvPr id="5" name="Rectangle 4">
            <a:extLst>
              <a:ext uri="{FF2B5EF4-FFF2-40B4-BE49-F238E27FC236}">
                <a16:creationId xmlns:a16="http://schemas.microsoft.com/office/drawing/2014/main" id="{1163C55F-E691-41A0-863D-B2DEA0700130}"/>
              </a:ext>
            </a:extLst>
          </p:cNvPr>
          <p:cNvSpPr/>
          <p:nvPr/>
        </p:nvSpPr>
        <p:spPr>
          <a:xfrm>
            <a:off x="453292" y="5566896"/>
            <a:ext cx="7800109" cy="923330"/>
          </a:xfrm>
          <a:prstGeom prst="rect">
            <a:avLst/>
          </a:prstGeom>
        </p:spPr>
        <p:txBody>
          <a:bodyPr wrap="square">
            <a:spAutoFit/>
          </a:bodyPr>
          <a:lstStyle/>
          <a:p>
            <a:pPr marL="128585" indent="-128585">
              <a:buFont typeface="Wingdings" panose="05000000000000000000" pitchFamily="2" charset="2"/>
              <a:buChar char="Ø"/>
            </a:pPr>
            <a:r>
              <a:rPr lang="en-CA" dirty="0"/>
              <a:t>Identity Graphs: how online trackers follow you across devices. Robert Heaton. </a:t>
            </a:r>
            <a:r>
              <a:rPr lang="en-CA" dirty="0">
                <a:hlinkClick r:id="rId3"/>
              </a:rPr>
              <a:t>https://robertheaton.com/2017/11/24/identity-graphs-how-online-trackers-follow-you-across-devices/</a:t>
            </a:r>
            <a:r>
              <a:rPr lang="en-CA" dirty="0"/>
              <a:t>   </a:t>
            </a:r>
          </a:p>
        </p:txBody>
      </p:sp>
    </p:spTree>
    <p:extLst>
      <p:ext uri="{BB962C8B-B14F-4D97-AF65-F5344CB8AC3E}">
        <p14:creationId xmlns:p14="http://schemas.microsoft.com/office/powerpoint/2010/main" val="13498450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2CA8545-8CB1-493C-B570-AD94B89ADDA8}"/>
              </a:ext>
            </a:extLst>
          </p:cNvPr>
          <p:cNvPicPr>
            <a:picLocks noGrp="1" noChangeAspect="1"/>
          </p:cNvPicPr>
          <p:nvPr>
            <p:ph idx="1"/>
          </p:nvPr>
        </p:nvPicPr>
        <p:blipFill>
          <a:blip r:embed="rId2"/>
          <a:stretch>
            <a:fillRect/>
          </a:stretch>
        </p:blipFill>
        <p:spPr>
          <a:xfrm>
            <a:off x="327892" y="440531"/>
            <a:ext cx="6324147" cy="4351338"/>
          </a:xfrm>
          <a:prstGeom prst="rect">
            <a:avLst/>
          </a:prstGeom>
        </p:spPr>
      </p:pic>
      <p:sp>
        <p:nvSpPr>
          <p:cNvPr id="4" name="Slide Number Placeholder 3">
            <a:extLst>
              <a:ext uri="{FF2B5EF4-FFF2-40B4-BE49-F238E27FC236}">
                <a16:creationId xmlns:a16="http://schemas.microsoft.com/office/drawing/2014/main" id="{0315E149-EB31-440C-BD41-BCB7F2376948}"/>
              </a:ext>
            </a:extLst>
          </p:cNvPr>
          <p:cNvSpPr>
            <a:spLocks noGrp="1"/>
          </p:cNvSpPr>
          <p:nvPr>
            <p:ph type="sldNum" sz="quarter" idx="12"/>
          </p:nvPr>
        </p:nvSpPr>
        <p:spPr/>
        <p:txBody>
          <a:bodyPr/>
          <a:lstStyle/>
          <a:p>
            <a:fld id="{3DEFAA7A-1F75-4566-B3ED-B7F20098E838}" type="slidenum">
              <a:rPr lang="en-CA" smtClean="0"/>
              <a:t>69</a:t>
            </a:fld>
            <a:endParaRPr lang="en-CA"/>
          </a:p>
        </p:txBody>
      </p:sp>
      <p:sp>
        <p:nvSpPr>
          <p:cNvPr id="5" name="Rectangle 4">
            <a:extLst>
              <a:ext uri="{FF2B5EF4-FFF2-40B4-BE49-F238E27FC236}">
                <a16:creationId xmlns:a16="http://schemas.microsoft.com/office/drawing/2014/main" id="{BEABDFEE-6809-4507-8BAA-6C7B5199A6F5}"/>
              </a:ext>
            </a:extLst>
          </p:cNvPr>
          <p:cNvSpPr/>
          <p:nvPr/>
        </p:nvSpPr>
        <p:spPr>
          <a:xfrm>
            <a:off x="554181" y="4888617"/>
            <a:ext cx="6363855" cy="1477328"/>
          </a:xfrm>
          <a:prstGeom prst="rect">
            <a:avLst/>
          </a:prstGeom>
        </p:spPr>
        <p:txBody>
          <a:bodyPr wrap="square">
            <a:spAutoFit/>
          </a:bodyPr>
          <a:lstStyle/>
          <a:p>
            <a:pPr marL="128585" indent="-128585">
              <a:buFont typeface="Wingdings" panose="05000000000000000000" pitchFamily="2" charset="2"/>
              <a:buChar char="Ø"/>
            </a:pPr>
            <a:r>
              <a:rPr lang="en-CA" dirty="0"/>
              <a:t>The Basics of Decentralized Identity. Kames. </a:t>
            </a:r>
            <a:r>
              <a:rPr lang="en-CA" dirty="0">
                <a:hlinkClick r:id="rId3"/>
              </a:rPr>
              <a:t>https://medium.com/uport/the-basics-of-decentralized-identity-d1ff01f15df1</a:t>
            </a:r>
            <a:r>
              <a:rPr lang="en-CA" dirty="0"/>
              <a:t> </a:t>
            </a:r>
          </a:p>
          <a:p>
            <a:pPr marL="128585" indent="-128585">
              <a:buFont typeface="Wingdings" panose="05000000000000000000" pitchFamily="2" charset="2"/>
              <a:buChar char="Ø"/>
            </a:pPr>
            <a:r>
              <a:rPr lang="en-CA" dirty="0"/>
              <a:t>Public-key cryptography. Wikipedia. </a:t>
            </a:r>
            <a:r>
              <a:rPr lang="en-CA" dirty="0">
                <a:hlinkClick r:id="rId4"/>
              </a:rPr>
              <a:t>https://en.wikipedia.org/wiki/Public-key_cryptography</a:t>
            </a:r>
            <a:r>
              <a:rPr lang="en-CA" dirty="0"/>
              <a:t> </a:t>
            </a:r>
          </a:p>
        </p:txBody>
      </p:sp>
      <p:pic>
        <p:nvPicPr>
          <p:cNvPr id="8" name="Picture 7" descr="A picture containing clock&#10;&#10;Description automatically generated">
            <a:extLst>
              <a:ext uri="{FF2B5EF4-FFF2-40B4-BE49-F238E27FC236}">
                <a16:creationId xmlns:a16="http://schemas.microsoft.com/office/drawing/2014/main" id="{617E49B7-0A09-493A-B7D6-DC3E76C505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4129" y="305971"/>
            <a:ext cx="1982665" cy="1982665"/>
          </a:xfrm>
          <a:prstGeom prst="rect">
            <a:avLst/>
          </a:prstGeom>
        </p:spPr>
      </p:pic>
      <p:pic>
        <p:nvPicPr>
          <p:cNvPr id="10" name="Picture 9" descr="A close up of a sign&#10;&#10;Description automatically generated">
            <a:extLst>
              <a:ext uri="{FF2B5EF4-FFF2-40B4-BE49-F238E27FC236}">
                <a16:creationId xmlns:a16="http://schemas.microsoft.com/office/drawing/2014/main" id="{BA094C2F-75A4-455E-94D6-9AD9FF3937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4129" y="2393987"/>
            <a:ext cx="1922155" cy="1879868"/>
          </a:xfrm>
          <a:prstGeom prst="rect">
            <a:avLst/>
          </a:prstGeom>
          <a:ln w="3175">
            <a:solidFill>
              <a:schemeClr val="tx1"/>
            </a:solidFill>
          </a:ln>
        </p:spPr>
      </p:pic>
      <p:pic>
        <p:nvPicPr>
          <p:cNvPr id="12" name="Picture 11" descr="A device with a screen&#10;&#10;Description automatically generated">
            <a:extLst>
              <a:ext uri="{FF2B5EF4-FFF2-40B4-BE49-F238E27FC236}">
                <a16:creationId xmlns:a16="http://schemas.microsoft.com/office/drawing/2014/main" id="{7D47EE37-882C-4BCD-A0A3-D781D60123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54129" y="4344213"/>
            <a:ext cx="2057401" cy="2012138"/>
          </a:xfrm>
          <a:prstGeom prst="rect">
            <a:avLst/>
          </a:prstGeom>
        </p:spPr>
      </p:pic>
    </p:spTree>
    <p:extLst>
      <p:ext uri="{BB962C8B-B14F-4D97-AF65-F5344CB8AC3E}">
        <p14:creationId xmlns:p14="http://schemas.microsoft.com/office/powerpoint/2010/main" val="828673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39D589-C549-44DA-9D71-02B0FA8C89D8}"/>
              </a:ext>
            </a:extLst>
          </p:cNvPr>
          <p:cNvPicPr>
            <a:picLocks noChangeAspect="1"/>
          </p:cNvPicPr>
          <p:nvPr/>
        </p:nvPicPr>
        <p:blipFill>
          <a:blip r:embed="rId2"/>
          <a:stretch>
            <a:fillRect/>
          </a:stretch>
        </p:blipFill>
        <p:spPr>
          <a:xfrm>
            <a:off x="5265817" y="2819001"/>
            <a:ext cx="3911329" cy="2771000"/>
          </a:xfrm>
          <a:prstGeom prst="rect">
            <a:avLst/>
          </a:prstGeom>
        </p:spPr>
      </p:pic>
      <p:sp>
        <p:nvSpPr>
          <p:cNvPr id="2" name="Title 1">
            <a:extLst>
              <a:ext uri="{FF2B5EF4-FFF2-40B4-BE49-F238E27FC236}">
                <a16:creationId xmlns:a16="http://schemas.microsoft.com/office/drawing/2014/main" id="{409459E8-F55F-4DD1-865D-3CEE6BB0488F}"/>
              </a:ext>
            </a:extLst>
          </p:cNvPr>
          <p:cNvSpPr>
            <a:spLocks noGrp="1"/>
          </p:cNvSpPr>
          <p:nvPr>
            <p:ph type="title"/>
          </p:nvPr>
        </p:nvSpPr>
        <p:spPr/>
        <p:txBody>
          <a:bodyPr/>
          <a:lstStyle/>
          <a:p>
            <a:r>
              <a:rPr lang="en-CA" dirty="0"/>
              <a:t>Open Online Learning</a:t>
            </a:r>
            <a:endParaRPr lang="en-US" dirty="0"/>
          </a:p>
        </p:txBody>
      </p:sp>
      <p:sp>
        <p:nvSpPr>
          <p:cNvPr id="3" name="Content Placeholder 2">
            <a:extLst>
              <a:ext uri="{FF2B5EF4-FFF2-40B4-BE49-F238E27FC236}">
                <a16:creationId xmlns:a16="http://schemas.microsoft.com/office/drawing/2014/main" id="{9C992A45-C906-419D-B2CD-5FC5C709292C}"/>
              </a:ext>
            </a:extLst>
          </p:cNvPr>
          <p:cNvSpPr>
            <a:spLocks noGrp="1"/>
          </p:cNvSpPr>
          <p:nvPr>
            <p:ph idx="1"/>
          </p:nvPr>
        </p:nvSpPr>
        <p:spPr>
          <a:xfrm>
            <a:off x="628650" y="1825624"/>
            <a:ext cx="5335220" cy="5032375"/>
          </a:xfrm>
        </p:spPr>
        <p:txBody>
          <a:bodyPr>
            <a:normAutofit/>
          </a:bodyPr>
          <a:lstStyle/>
          <a:p>
            <a:pPr eaLnBrk="0" fontAlgn="base" hangingPunct="0">
              <a:spcBef>
                <a:spcPct val="0"/>
              </a:spcBef>
              <a:spcAft>
                <a:spcPct val="0"/>
              </a:spcAft>
            </a:pPr>
            <a:r>
              <a:rPr lang="en-US" altLang="en-US" dirty="0">
                <a:solidFill>
                  <a:srgbClr val="000000"/>
                </a:solidFill>
                <a:ea typeface="Times New Roman" panose="02020603050405020304" pitchFamily="18" charset="0"/>
                <a:cs typeface="Arial" panose="020B0604020202020204" pitchFamily="34" charset="0"/>
              </a:rPr>
              <a:t>The course creates an open and distributed learning environment. </a:t>
            </a:r>
          </a:p>
          <a:p>
            <a:pPr eaLnBrk="0" fontAlgn="base" hangingPunct="0">
              <a:spcBef>
                <a:spcPct val="0"/>
              </a:spcBef>
              <a:spcAft>
                <a:spcPct val="0"/>
              </a:spcAft>
            </a:pPr>
            <a:endParaRPr lang="en-US" altLang="en-US" dirty="0">
              <a:solidFill>
                <a:srgbClr val="000000"/>
              </a:solidFill>
              <a:ea typeface="Times New Roman" panose="02020603050405020304" pitchFamily="18" charset="0"/>
              <a:cs typeface="Arial" panose="020B0604020202020204" pitchFamily="34" charset="0"/>
            </a:endParaRPr>
          </a:p>
          <a:p>
            <a:pPr eaLnBrk="0" fontAlgn="base" hangingPunct="0">
              <a:spcBef>
                <a:spcPct val="0"/>
              </a:spcBef>
              <a:spcAft>
                <a:spcPct val="0"/>
              </a:spcAft>
            </a:pPr>
            <a:r>
              <a:rPr lang="en-US" altLang="en-US" dirty="0">
                <a:solidFill>
                  <a:srgbClr val="000000"/>
                </a:solidFill>
                <a:ea typeface="Times New Roman" panose="02020603050405020304" pitchFamily="18" charset="0"/>
                <a:cs typeface="Arial" panose="020B0604020202020204" pitchFamily="34" charset="0"/>
              </a:rPr>
              <a:t>Not to pass on a certain body of content</a:t>
            </a:r>
          </a:p>
          <a:p>
            <a:pPr eaLnBrk="0" fontAlgn="base" hangingPunct="0">
              <a:spcBef>
                <a:spcPct val="0"/>
              </a:spcBef>
              <a:spcAft>
                <a:spcPct val="0"/>
              </a:spcAft>
            </a:pPr>
            <a:endParaRPr lang="en-US" altLang="en-US" dirty="0">
              <a:solidFill>
                <a:srgbClr val="000000"/>
              </a:solidFill>
              <a:ea typeface="Times New Roman" panose="02020603050405020304" pitchFamily="18" charset="0"/>
              <a:cs typeface="Arial" panose="020B0604020202020204" pitchFamily="34" charset="0"/>
            </a:endParaRPr>
          </a:p>
          <a:p>
            <a:pPr eaLnBrk="0" fontAlgn="base" hangingPunct="0">
              <a:spcBef>
                <a:spcPct val="0"/>
              </a:spcBef>
              <a:spcAft>
                <a:spcPct val="0"/>
              </a:spcAft>
            </a:pPr>
            <a:r>
              <a:rPr lang="en-US" altLang="en-US" dirty="0">
                <a:solidFill>
                  <a:srgbClr val="000000"/>
                </a:solidFill>
                <a:ea typeface="Times New Roman" panose="02020603050405020304" pitchFamily="18" charset="0"/>
                <a:cs typeface="Arial" panose="020B0604020202020204" pitchFamily="34" charset="0"/>
              </a:rPr>
              <a:t>The ​</a:t>
            </a:r>
            <a:r>
              <a:rPr lang="en-US" altLang="en-US" i="1" dirty="0">
                <a:solidFill>
                  <a:srgbClr val="000000"/>
                </a:solidFill>
                <a:ea typeface="Times New Roman" panose="02020603050405020304" pitchFamily="18" charset="0"/>
                <a:cs typeface="Arial" panose="020B0604020202020204" pitchFamily="34" charset="0"/>
              </a:rPr>
              <a:t>experience</a:t>
            </a:r>
            <a:r>
              <a:rPr lang="en-US" altLang="en-US" dirty="0">
                <a:solidFill>
                  <a:srgbClr val="000000"/>
                </a:solidFill>
                <a:ea typeface="Times New Roman" panose="02020603050405020304" pitchFamily="18" charset="0"/>
                <a:cs typeface="Arial" panose="020B0604020202020204" pitchFamily="34" charset="0"/>
              </a:rPr>
              <a:t>​ of participating in this network leads to individual learning  </a:t>
            </a:r>
          </a:p>
          <a:p>
            <a:pPr eaLnBrk="0" fontAlgn="base" hangingPunct="0">
              <a:spcBef>
                <a:spcPct val="0"/>
              </a:spcBef>
              <a:spcAft>
                <a:spcPct val="0"/>
              </a:spcAft>
            </a:pPr>
            <a:endParaRPr lang="en-US" altLang="en-US" dirty="0">
              <a:solidFill>
                <a:srgbClr val="000000"/>
              </a:solidFill>
              <a:ea typeface="Times New Roman" panose="02020603050405020304" pitchFamily="18" charset="0"/>
              <a:cs typeface="Arial" panose="020B0604020202020204" pitchFamily="34" charset="0"/>
            </a:endParaRPr>
          </a:p>
          <a:p>
            <a:pPr eaLnBrk="0" fontAlgn="base" hangingPunct="0">
              <a:spcBef>
                <a:spcPct val="0"/>
              </a:spcBef>
              <a:spcAft>
                <a:spcPct val="0"/>
              </a:spcAft>
            </a:pPr>
            <a:endParaRPr lang="en-CA" altLang="en-US" sz="800" dirty="0"/>
          </a:p>
          <a:p>
            <a:pPr eaLnBrk="0" fontAlgn="base" hangingPunct="0">
              <a:spcBef>
                <a:spcPct val="0"/>
              </a:spcBef>
              <a:spcAft>
                <a:spcPct val="0"/>
              </a:spcAft>
            </a:pPr>
            <a:r>
              <a:rPr lang="en-US" altLang="en-US" dirty="0">
                <a:solidFill>
                  <a:srgbClr val="000000"/>
                </a:solidFill>
                <a:ea typeface="Times New Roman" panose="02020603050405020304" pitchFamily="18" charset="0"/>
                <a:cs typeface="Arial" panose="020B0604020202020204" pitchFamily="34" charset="0"/>
              </a:rPr>
              <a:t>Each person defines success in their own  way. </a:t>
            </a:r>
            <a:endParaRPr lang="en-US" altLang="en-US" sz="4800" dirty="0"/>
          </a:p>
          <a:p>
            <a:endParaRPr lang="en-US" dirty="0"/>
          </a:p>
        </p:txBody>
      </p:sp>
      <p:sp>
        <p:nvSpPr>
          <p:cNvPr id="4" name="Slide Number Placeholder 3">
            <a:extLst>
              <a:ext uri="{FF2B5EF4-FFF2-40B4-BE49-F238E27FC236}">
                <a16:creationId xmlns:a16="http://schemas.microsoft.com/office/drawing/2014/main" id="{99104EDD-54E4-469E-A427-C98134F66626}"/>
              </a:ext>
            </a:extLst>
          </p:cNvPr>
          <p:cNvSpPr>
            <a:spLocks noGrp="1"/>
          </p:cNvSpPr>
          <p:nvPr>
            <p:ph type="sldNum" sz="quarter" idx="12"/>
          </p:nvPr>
        </p:nvSpPr>
        <p:spPr/>
        <p:txBody>
          <a:bodyPr/>
          <a:lstStyle/>
          <a:p>
            <a:fld id="{3DEFAA7A-1F75-4566-B3ED-B7F20098E838}" type="slidenum">
              <a:rPr lang="en-CA" smtClean="0"/>
              <a:t>7</a:t>
            </a:fld>
            <a:endParaRPr lang="en-CA"/>
          </a:p>
        </p:txBody>
      </p:sp>
    </p:spTree>
    <p:extLst>
      <p:ext uri="{BB962C8B-B14F-4D97-AF65-F5344CB8AC3E}">
        <p14:creationId xmlns:p14="http://schemas.microsoft.com/office/powerpoint/2010/main" val="17926554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50F2B8F-8F6C-496D-9753-C977FFC62573}"/>
              </a:ext>
            </a:extLst>
          </p:cNvPr>
          <p:cNvPicPr>
            <a:picLocks noGrp="1" noChangeAspect="1"/>
          </p:cNvPicPr>
          <p:nvPr>
            <p:ph idx="1"/>
          </p:nvPr>
        </p:nvPicPr>
        <p:blipFill>
          <a:blip r:embed="rId2"/>
          <a:stretch>
            <a:fillRect/>
          </a:stretch>
        </p:blipFill>
        <p:spPr>
          <a:xfrm>
            <a:off x="546164" y="619269"/>
            <a:ext cx="8051672" cy="4945640"/>
          </a:xfrm>
          <a:prstGeom prst="rect">
            <a:avLst/>
          </a:prstGeom>
        </p:spPr>
      </p:pic>
      <p:sp>
        <p:nvSpPr>
          <p:cNvPr id="4" name="Slide Number Placeholder 3">
            <a:extLst>
              <a:ext uri="{FF2B5EF4-FFF2-40B4-BE49-F238E27FC236}">
                <a16:creationId xmlns:a16="http://schemas.microsoft.com/office/drawing/2014/main" id="{229F3D3B-1598-4AFD-B43B-0BA1413C91E7}"/>
              </a:ext>
            </a:extLst>
          </p:cNvPr>
          <p:cNvSpPr>
            <a:spLocks noGrp="1"/>
          </p:cNvSpPr>
          <p:nvPr>
            <p:ph type="sldNum" sz="quarter" idx="12"/>
          </p:nvPr>
        </p:nvSpPr>
        <p:spPr/>
        <p:txBody>
          <a:bodyPr/>
          <a:lstStyle/>
          <a:p>
            <a:fld id="{3DEFAA7A-1F75-4566-B3ED-B7F20098E838}" type="slidenum">
              <a:rPr lang="en-CA" smtClean="0"/>
              <a:t>70</a:t>
            </a:fld>
            <a:endParaRPr lang="en-CA"/>
          </a:p>
        </p:txBody>
      </p:sp>
      <p:sp>
        <p:nvSpPr>
          <p:cNvPr id="5" name="Rectangle 4">
            <a:extLst>
              <a:ext uri="{FF2B5EF4-FFF2-40B4-BE49-F238E27FC236}">
                <a16:creationId xmlns:a16="http://schemas.microsoft.com/office/drawing/2014/main" id="{4DD70B61-BCCA-49AF-B726-3296CB2F1FB4}"/>
              </a:ext>
            </a:extLst>
          </p:cNvPr>
          <p:cNvSpPr/>
          <p:nvPr/>
        </p:nvSpPr>
        <p:spPr>
          <a:xfrm>
            <a:off x="409429" y="5892582"/>
            <a:ext cx="7702940" cy="646331"/>
          </a:xfrm>
          <a:prstGeom prst="rect">
            <a:avLst/>
          </a:prstGeom>
        </p:spPr>
        <p:txBody>
          <a:bodyPr wrap="square">
            <a:spAutoFit/>
          </a:bodyPr>
          <a:lstStyle/>
          <a:p>
            <a:pPr marL="128585" indent="-128585">
              <a:buFont typeface="Wingdings" panose="05000000000000000000" pitchFamily="2" charset="2"/>
              <a:buChar char="Ø"/>
            </a:pPr>
            <a:r>
              <a:rPr lang="en-CA" dirty="0"/>
              <a:t>Decentralized Identifiers. A new World Wide Web </a:t>
            </a:r>
            <a:r>
              <a:rPr lang="en-CA" dirty="0" err="1"/>
              <a:t>Confortium</a:t>
            </a:r>
            <a:r>
              <a:rPr lang="en-CA" dirty="0"/>
              <a:t> (W3C) specification.  </a:t>
            </a:r>
            <a:r>
              <a:rPr lang="en-CA" dirty="0">
                <a:hlinkClick r:id="rId3"/>
              </a:rPr>
              <a:t>https://w3c-ccg.github.io/did-spec/</a:t>
            </a:r>
            <a:r>
              <a:rPr lang="en-CA" dirty="0"/>
              <a:t> </a:t>
            </a:r>
            <a:endParaRPr lang="en-CA" sz="3600" dirty="0"/>
          </a:p>
        </p:txBody>
      </p:sp>
    </p:spTree>
    <p:extLst>
      <p:ext uri="{BB962C8B-B14F-4D97-AF65-F5344CB8AC3E}">
        <p14:creationId xmlns:p14="http://schemas.microsoft.com/office/powerpoint/2010/main" val="1908398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6B065C18-BC4D-4958-8283-5A3B3E512B4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1023" y="292318"/>
            <a:ext cx="7251968" cy="5755656"/>
          </a:xfrm>
        </p:spPr>
      </p:pic>
      <p:sp>
        <p:nvSpPr>
          <p:cNvPr id="4" name="Slide Number Placeholder 3">
            <a:extLst>
              <a:ext uri="{FF2B5EF4-FFF2-40B4-BE49-F238E27FC236}">
                <a16:creationId xmlns:a16="http://schemas.microsoft.com/office/drawing/2014/main" id="{7CB8C9C8-9A74-4F52-8296-1186C509F7B9}"/>
              </a:ext>
            </a:extLst>
          </p:cNvPr>
          <p:cNvSpPr>
            <a:spLocks noGrp="1"/>
          </p:cNvSpPr>
          <p:nvPr>
            <p:ph type="sldNum" sz="quarter" idx="12"/>
          </p:nvPr>
        </p:nvSpPr>
        <p:spPr/>
        <p:txBody>
          <a:bodyPr/>
          <a:lstStyle/>
          <a:p>
            <a:fld id="{3DEFAA7A-1F75-4566-B3ED-B7F20098E838}" type="slidenum">
              <a:rPr lang="en-CA" smtClean="0"/>
              <a:t>71</a:t>
            </a:fld>
            <a:endParaRPr lang="en-CA"/>
          </a:p>
        </p:txBody>
      </p:sp>
      <p:sp>
        <p:nvSpPr>
          <p:cNvPr id="7" name="Rectangle 6">
            <a:extLst>
              <a:ext uri="{FF2B5EF4-FFF2-40B4-BE49-F238E27FC236}">
                <a16:creationId xmlns:a16="http://schemas.microsoft.com/office/drawing/2014/main" id="{DB64F171-3A80-49E3-9A34-E1D3306D8DFC}"/>
              </a:ext>
            </a:extLst>
          </p:cNvPr>
          <p:cNvSpPr/>
          <p:nvPr/>
        </p:nvSpPr>
        <p:spPr>
          <a:xfrm>
            <a:off x="686972" y="5839657"/>
            <a:ext cx="5887330" cy="646331"/>
          </a:xfrm>
          <a:prstGeom prst="rect">
            <a:avLst/>
          </a:prstGeom>
        </p:spPr>
        <p:txBody>
          <a:bodyPr wrap="square">
            <a:spAutoFit/>
          </a:bodyPr>
          <a:lstStyle/>
          <a:p>
            <a:pPr marL="128585" indent="-128585">
              <a:buFont typeface="Wingdings" panose="05000000000000000000" pitchFamily="2" charset="2"/>
              <a:buChar char="Ø"/>
            </a:pPr>
            <a:r>
              <a:rPr lang="en-CA" dirty="0"/>
              <a:t>Keybase.io - Downes. This is my </a:t>
            </a:r>
            <a:r>
              <a:rPr lang="en-CA" dirty="0" err="1"/>
              <a:t>Keybase</a:t>
            </a:r>
            <a:r>
              <a:rPr lang="en-CA" dirty="0"/>
              <a:t> page. </a:t>
            </a:r>
            <a:r>
              <a:rPr lang="en-CA" dirty="0">
                <a:hlinkClick r:id="rId3"/>
              </a:rPr>
              <a:t>https://keybase.io/downes</a:t>
            </a:r>
            <a:r>
              <a:rPr lang="en-CA" dirty="0"/>
              <a:t> </a:t>
            </a:r>
          </a:p>
        </p:txBody>
      </p:sp>
    </p:spTree>
    <p:extLst>
      <p:ext uri="{BB962C8B-B14F-4D97-AF65-F5344CB8AC3E}">
        <p14:creationId xmlns:p14="http://schemas.microsoft.com/office/powerpoint/2010/main" val="10017943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491006" y="3607212"/>
            <a:ext cx="3729038" cy="715581"/>
          </a:xfrm>
          <a:prstGeom prst="rect">
            <a:avLst/>
          </a:prstGeom>
        </p:spPr>
        <p:txBody>
          <a:bodyPr wrap="square">
            <a:spAutoFit/>
          </a:bodyPr>
          <a:lstStyle/>
          <a:p>
            <a:r>
              <a:rPr lang="en-CA" sz="1350" dirty="0"/>
              <a:t>Will the ‘connected self’ be more reflective? Will ‘the connective self’ more honestly reflect our hopes, aspirations and dreams? </a:t>
            </a:r>
          </a:p>
        </p:txBody>
      </p:sp>
      <p:sp>
        <p:nvSpPr>
          <p:cNvPr id="4" name="Rectangle 3"/>
          <p:cNvSpPr/>
          <p:nvPr/>
        </p:nvSpPr>
        <p:spPr>
          <a:xfrm>
            <a:off x="2491006" y="4299708"/>
            <a:ext cx="2938244" cy="1477328"/>
          </a:xfrm>
          <a:prstGeom prst="rect">
            <a:avLst/>
          </a:prstGeom>
        </p:spPr>
        <p:txBody>
          <a:bodyPr wrap="square">
            <a:spAutoFit/>
          </a:bodyPr>
          <a:lstStyle/>
          <a:p>
            <a:r>
              <a:rPr lang="en-US" sz="900" dirty="0">
                <a:hlinkClick r:id="rId2"/>
              </a:rPr>
              <a:t>https://www.youtube.com/watch?v=QNKpK_InQHQ</a:t>
            </a:r>
            <a:endParaRPr lang="en-US" sz="900" dirty="0"/>
          </a:p>
          <a:p>
            <a:r>
              <a:rPr lang="en-US" sz="900" dirty="0">
                <a:hlinkClick r:id="rId3"/>
              </a:rPr>
              <a:t>https://jennymackness.wordpress.com/tag/digital-identity/</a:t>
            </a:r>
            <a:endParaRPr lang="en-US" sz="900" dirty="0"/>
          </a:p>
          <a:p>
            <a:r>
              <a:rPr lang="en-US" sz="900" dirty="0">
                <a:hlinkClick r:id="rId4"/>
              </a:rPr>
              <a:t>https://mitpress.mit.edu/books/qualified-self</a:t>
            </a:r>
            <a:r>
              <a:rPr lang="en-US" sz="900" dirty="0"/>
              <a:t>     </a:t>
            </a:r>
          </a:p>
          <a:p>
            <a:r>
              <a:rPr lang="en-US" sz="900" dirty="0">
                <a:hlinkClick r:id="rId5"/>
              </a:rPr>
              <a:t>https://markcarrigan.net/2014/07/23/qualitative-self-tracking-and-the-qualified-self/</a:t>
            </a:r>
            <a:r>
              <a:rPr lang="en-US" sz="900" dirty="0"/>
              <a:t> </a:t>
            </a:r>
          </a:p>
          <a:p>
            <a:r>
              <a:rPr lang="en-US" sz="900" dirty="0"/>
              <a:t>   </a:t>
            </a:r>
          </a:p>
          <a:p>
            <a:endParaRPr lang="en-US" sz="900" dirty="0"/>
          </a:p>
          <a:p>
            <a:r>
              <a:rPr lang="en-US" sz="900" dirty="0"/>
              <a:t> </a:t>
            </a:r>
          </a:p>
          <a:p>
            <a:endParaRPr lang="en-US" sz="900" dirty="0"/>
          </a:p>
        </p:txBody>
      </p:sp>
      <p:pic>
        <p:nvPicPr>
          <p:cNvPr id="9" name="Picture 8" descr="A close up of a map&#10;&#10;Description automatically generated">
            <a:extLst>
              <a:ext uri="{FF2B5EF4-FFF2-40B4-BE49-F238E27FC236}">
                <a16:creationId xmlns:a16="http://schemas.microsoft.com/office/drawing/2014/main" id="{1B7FDA8A-0957-4CBE-BADE-A06A723623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9445" y="1037244"/>
            <a:ext cx="5055652" cy="3980675"/>
          </a:xfrm>
          <a:prstGeom prst="rect">
            <a:avLst/>
          </a:prstGeom>
        </p:spPr>
      </p:pic>
      <p:sp>
        <p:nvSpPr>
          <p:cNvPr id="8" name="Content Placeholder 2"/>
          <p:cNvSpPr txBox="1">
            <a:spLocks/>
          </p:cNvSpPr>
          <p:nvPr/>
        </p:nvSpPr>
        <p:spPr>
          <a:xfrm>
            <a:off x="2353866" y="692425"/>
            <a:ext cx="4436269" cy="344819"/>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CA" sz="1575" dirty="0"/>
              <a:t>The BIG Idea - We Are the Content</a:t>
            </a:r>
          </a:p>
        </p:txBody>
      </p:sp>
      <p:sp>
        <p:nvSpPr>
          <p:cNvPr id="6" name="Rectangle 5"/>
          <p:cNvSpPr/>
          <p:nvPr/>
        </p:nvSpPr>
        <p:spPr>
          <a:xfrm>
            <a:off x="2491007" y="5117954"/>
            <a:ext cx="2855345" cy="1361911"/>
          </a:xfrm>
          <a:prstGeom prst="rect">
            <a:avLst/>
          </a:prstGeom>
        </p:spPr>
        <p:txBody>
          <a:bodyPr wrap="square">
            <a:spAutoFit/>
          </a:bodyPr>
          <a:lstStyle/>
          <a:p>
            <a:r>
              <a:rPr lang="en-CA" sz="825" dirty="0"/>
              <a:t>Cryptographic  keys - either digital or physical - will become the norm, but  this gives us a permanent identity that not only secures our data, it is our data.</a:t>
            </a:r>
          </a:p>
          <a:p>
            <a:endParaRPr lang="en-CA" sz="825" dirty="0"/>
          </a:p>
          <a:p>
            <a:r>
              <a:rPr lang="en-CA" sz="825" dirty="0"/>
              <a:t>Our new identities have the potential to be an enormous source of strength or a debilitating weakness. Will we be lost in the sea of possibilities, unable to navigate through the complexities  of defining for ourselves who we are, or will we be able to forge new connections, creating a community of interwoven communities online and in our homes? </a:t>
            </a:r>
          </a:p>
        </p:txBody>
      </p:sp>
      <p:pic>
        <p:nvPicPr>
          <p:cNvPr id="10" name="Picture 9"/>
          <p:cNvPicPr/>
          <p:nvPr/>
        </p:nvPicPr>
        <p:blipFill>
          <a:blip r:embed="rId7">
            <a:extLst>
              <a:ext uri="{28A0092B-C50C-407E-A947-70E740481C1C}">
                <a14:useLocalDpi xmlns:a14="http://schemas.microsoft.com/office/drawing/2010/main" val="0"/>
              </a:ext>
            </a:extLst>
          </a:blip>
          <a:srcRect/>
          <a:stretch>
            <a:fillRect/>
          </a:stretch>
        </p:blipFill>
        <p:spPr>
          <a:xfrm>
            <a:off x="5429251" y="4299708"/>
            <a:ext cx="1019175" cy="1962150"/>
          </a:xfrm>
          <a:prstGeom prst="rect">
            <a:avLst/>
          </a:prstGeom>
          <a:noFill/>
        </p:spPr>
      </p:pic>
      <p:sp>
        <p:nvSpPr>
          <p:cNvPr id="11" name="Slide Number Placeholder 10"/>
          <p:cNvSpPr>
            <a:spLocks noGrp="1"/>
          </p:cNvSpPr>
          <p:nvPr>
            <p:ph type="sldNum" sz="quarter" idx="12"/>
          </p:nvPr>
        </p:nvSpPr>
        <p:spPr/>
        <p:txBody>
          <a:bodyPr/>
          <a:lstStyle/>
          <a:p>
            <a:fld id="{3DEFAA7A-1F75-4566-B3ED-B7F20098E838}" type="slidenum">
              <a:rPr lang="en-CA" smtClean="0"/>
              <a:t>72</a:t>
            </a:fld>
            <a:endParaRPr lang="en-CA"/>
          </a:p>
        </p:txBody>
      </p:sp>
    </p:spTree>
    <p:extLst>
      <p:ext uri="{BB962C8B-B14F-4D97-AF65-F5344CB8AC3E}">
        <p14:creationId xmlns:p14="http://schemas.microsoft.com/office/powerpoint/2010/main" val="21283177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89030" y="507743"/>
            <a:ext cx="5848708" cy="344819"/>
          </a:xfrm>
          <a:prstGeom prst="rect">
            <a:avLst/>
          </a:prstGeom>
        </p:spPr>
        <p:txBody>
          <a:bodyPr vert="horz" lIns="68580" tIns="34290" rIns="68580" bIns="3429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CA" sz="2400" dirty="0"/>
              <a:t>Activity - My Identity Graph </a:t>
            </a:r>
          </a:p>
        </p:txBody>
      </p:sp>
      <p:sp>
        <p:nvSpPr>
          <p:cNvPr id="5" name="Rectangle 4"/>
          <p:cNvSpPr/>
          <p:nvPr/>
        </p:nvSpPr>
        <p:spPr>
          <a:xfrm>
            <a:off x="409902" y="962561"/>
            <a:ext cx="8382751" cy="5078313"/>
          </a:xfrm>
          <a:prstGeom prst="rect">
            <a:avLst/>
          </a:prstGeom>
        </p:spPr>
        <p:txBody>
          <a:bodyPr wrap="square">
            <a:spAutoFit/>
          </a:bodyPr>
          <a:lstStyle/>
          <a:p>
            <a:r>
              <a:rPr lang="en-CA" dirty="0"/>
              <a:t>Instructions  </a:t>
            </a:r>
          </a:p>
          <a:p>
            <a:pPr marL="128585" indent="-128585">
              <a:buFont typeface="Arial" panose="020B0604020202020204" pitchFamily="34" charset="0"/>
              <a:buChar char="•"/>
            </a:pPr>
            <a:r>
              <a:rPr lang="en-CA" dirty="0"/>
              <a:t>Create an Identity Graph: We are expanding on the marketing definition of an identity graph. It can be anything you like, but with one stipulation: your graph should not contain  a self-referential node titled ‘me’ or ‘self’ or anything similar  </a:t>
            </a:r>
          </a:p>
          <a:p>
            <a:pPr marL="471476" lvl="1" indent="-128585">
              <a:buFont typeface="Courier New" panose="02070309020205020404" pitchFamily="49" charset="0"/>
              <a:buChar char="o"/>
            </a:pPr>
            <a:r>
              <a:rPr lang="en-CA" dirty="0"/>
              <a:t>Think of this graph as you defining your identity, not what some advertiser,  recruiter or other third party might want you to define.  </a:t>
            </a:r>
          </a:p>
          <a:p>
            <a:pPr marL="471476" lvl="1" indent="-128585">
              <a:buFont typeface="Courier New" panose="02070309020205020404" pitchFamily="49" charset="0"/>
              <a:buChar char="o"/>
            </a:pPr>
            <a:r>
              <a:rPr lang="en-CA" dirty="0"/>
              <a:t>Don't worry about creating the whole identity graph - focusing on a single facet  will be sufficient. And don't post anything you're not comfortable with sharing. It  doesn't have to be a real identity graph, just an identity graph, however you  conceive it.  </a:t>
            </a:r>
          </a:p>
          <a:p>
            <a:pPr marL="128585" indent="-128585">
              <a:buFont typeface="Arial" panose="020B0604020202020204" pitchFamily="34" charset="0"/>
              <a:buChar char="•"/>
            </a:pPr>
            <a:r>
              <a:rPr lang="en-CA" dirty="0"/>
              <a:t>Optional: consider some of these questions about your identity graph:  </a:t>
            </a:r>
          </a:p>
          <a:p>
            <a:pPr marL="471476" lvl="1" indent="-128585">
              <a:buFont typeface="Courier New" panose="02070309020205020404" pitchFamily="49" charset="0"/>
              <a:buChar char="o"/>
            </a:pPr>
            <a:r>
              <a:rPr lang="en-CA" dirty="0"/>
              <a:t>What is the basis for the links in your graph: are they conceptual, physical,  causal, historical, aspirational?  </a:t>
            </a:r>
          </a:p>
          <a:p>
            <a:pPr marL="471476" lvl="1" indent="-128585">
              <a:buFont typeface="Courier New" panose="02070309020205020404" pitchFamily="49" charset="0"/>
              <a:buChar char="o"/>
            </a:pPr>
            <a:r>
              <a:rPr lang="en-CA" dirty="0"/>
              <a:t>Is your graph unique to you? What would make it unique? What would guarantee  uniqueness?  </a:t>
            </a:r>
          </a:p>
          <a:p>
            <a:pPr marL="471476" lvl="1" indent="-128585">
              <a:buFont typeface="Courier New" panose="02070309020205020404" pitchFamily="49" charset="0"/>
              <a:buChar char="o"/>
            </a:pPr>
            <a:r>
              <a:rPr lang="en-CA" dirty="0"/>
              <a:t>How (if at all) could your graph be physically instantiated? Is there a way for you  to share your graph? To link and/or intermingle your graph with other graphs?  </a:t>
            </a:r>
          </a:p>
          <a:p>
            <a:pPr marL="471476" lvl="1" indent="-128585">
              <a:buFont typeface="Courier New" panose="02070309020205020404" pitchFamily="49" charset="0"/>
              <a:buChar char="o"/>
            </a:pPr>
            <a:r>
              <a:rPr lang="en-CA" dirty="0"/>
              <a:t>What’s the ‘source of truth’ for your graph?  </a:t>
            </a:r>
          </a:p>
        </p:txBody>
      </p:sp>
      <p:sp>
        <p:nvSpPr>
          <p:cNvPr id="6" name="Slide Number Placeholder 5"/>
          <p:cNvSpPr>
            <a:spLocks noGrp="1"/>
          </p:cNvSpPr>
          <p:nvPr>
            <p:ph type="sldNum" sz="quarter" idx="12"/>
          </p:nvPr>
        </p:nvSpPr>
        <p:spPr/>
        <p:txBody>
          <a:bodyPr/>
          <a:lstStyle/>
          <a:p>
            <a:fld id="{3DEFAA7A-1F75-4566-B3ED-B7F20098E838}" type="slidenum">
              <a:rPr lang="en-CA" smtClean="0"/>
              <a:t>73</a:t>
            </a:fld>
            <a:endParaRPr lang="en-CA"/>
          </a:p>
        </p:txBody>
      </p:sp>
    </p:spTree>
    <p:extLst>
      <p:ext uri="{BB962C8B-B14F-4D97-AF65-F5344CB8AC3E}">
        <p14:creationId xmlns:p14="http://schemas.microsoft.com/office/powerpoint/2010/main" val="1745451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911" y="365129"/>
            <a:ext cx="6185225" cy="513554"/>
          </a:xfrm>
        </p:spPr>
        <p:txBody>
          <a:bodyPr>
            <a:normAutofit fontScale="90000"/>
          </a:bodyPr>
          <a:lstStyle/>
          <a:p>
            <a:r>
              <a:rPr lang="en-CA" dirty="0"/>
              <a:t>Recognition</a:t>
            </a:r>
          </a:p>
        </p:txBody>
      </p:sp>
      <p:sp>
        <p:nvSpPr>
          <p:cNvPr id="59" name="Slide Number Placeholder 58"/>
          <p:cNvSpPr>
            <a:spLocks noGrp="1"/>
          </p:cNvSpPr>
          <p:nvPr>
            <p:ph type="sldNum" sz="quarter" idx="12"/>
          </p:nvPr>
        </p:nvSpPr>
        <p:spPr/>
        <p:txBody>
          <a:bodyPr/>
          <a:lstStyle/>
          <a:p>
            <a:fld id="{3DEFAA7A-1F75-4566-B3ED-B7F20098E838}" type="slidenum">
              <a:rPr lang="en-CA" smtClean="0"/>
              <a:t>74</a:t>
            </a:fld>
            <a:endParaRPr lang="en-CA"/>
          </a:p>
        </p:txBody>
      </p:sp>
      <p:sp>
        <p:nvSpPr>
          <p:cNvPr id="7" name="Content Placeholder 6">
            <a:extLst>
              <a:ext uri="{FF2B5EF4-FFF2-40B4-BE49-F238E27FC236}">
                <a16:creationId xmlns:a16="http://schemas.microsoft.com/office/drawing/2014/main" id="{FDA193FF-CBFC-44F1-B98F-873A9EFCADDF}"/>
              </a:ext>
            </a:extLst>
          </p:cNvPr>
          <p:cNvSpPr>
            <a:spLocks noGrp="1"/>
          </p:cNvSpPr>
          <p:nvPr>
            <p:ph idx="1"/>
          </p:nvPr>
        </p:nvSpPr>
        <p:spPr>
          <a:xfrm>
            <a:off x="707195" y="1253331"/>
            <a:ext cx="7784415" cy="4351338"/>
          </a:xfrm>
        </p:spPr>
        <p:txBody>
          <a:bodyPr/>
          <a:lstStyle/>
          <a:p>
            <a:pPr marL="0" indent="0">
              <a:buNone/>
            </a:pPr>
            <a:r>
              <a:rPr lang="en-CA" dirty="0"/>
              <a:t>How do we know a course has been successful? How do we know what someone has learned? How can we know  whether to trust in the education of our mechanics, doctors, engineers and pilots. </a:t>
            </a:r>
          </a:p>
          <a:p>
            <a:pPr marL="0" indent="0">
              <a:buNone/>
            </a:pPr>
            <a:endParaRPr lang="en-CA" dirty="0"/>
          </a:p>
          <a:p>
            <a:pPr marL="0" indent="0">
              <a:buNone/>
            </a:pPr>
            <a:r>
              <a:rPr lang="en-CA" dirty="0"/>
              <a:t> </a:t>
            </a:r>
          </a:p>
          <a:p>
            <a:pPr marL="0" indent="0">
              <a:buNone/>
            </a:pPr>
            <a:endParaRPr lang="en-US" dirty="0"/>
          </a:p>
        </p:txBody>
      </p:sp>
      <p:pic>
        <p:nvPicPr>
          <p:cNvPr id="6" name="Picture 5">
            <a:extLst>
              <a:ext uri="{FF2B5EF4-FFF2-40B4-BE49-F238E27FC236}">
                <a16:creationId xmlns:a16="http://schemas.microsoft.com/office/drawing/2014/main" id="{26CDCFB3-CA0C-497D-8BF1-942CD7098C4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a:xfrm>
            <a:off x="830269" y="4986634"/>
            <a:ext cx="314325" cy="242888"/>
          </a:xfrm>
          <a:prstGeom prst="rect">
            <a:avLst/>
          </a:prstGeom>
          <a:noFill/>
        </p:spPr>
      </p:pic>
      <p:sp>
        <p:nvSpPr>
          <p:cNvPr id="10" name="Rectangle 9">
            <a:extLst>
              <a:ext uri="{FF2B5EF4-FFF2-40B4-BE49-F238E27FC236}">
                <a16:creationId xmlns:a16="http://schemas.microsoft.com/office/drawing/2014/main" id="{9C94168B-B884-4E34-8B5A-99FA9B8AC434}"/>
              </a:ext>
            </a:extLst>
          </p:cNvPr>
          <p:cNvSpPr/>
          <p:nvPr/>
        </p:nvSpPr>
        <p:spPr>
          <a:xfrm>
            <a:off x="1455198" y="4883273"/>
            <a:ext cx="3776588" cy="600164"/>
          </a:xfrm>
          <a:prstGeom prst="rect">
            <a:avLst/>
          </a:prstGeom>
        </p:spPr>
        <p:txBody>
          <a:bodyPr wrap="square">
            <a:spAutoFit/>
          </a:bodyPr>
          <a:lstStyle/>
          <a:p>
            <a:r>
              <a:rPr lang="en-CA" sz="1100" dirty="0"/>
              <a:t>Feature Article: Recognition. </a:t>
            </a:r>
            <a:r>
              <a:rPr lang="en-CA" sz="1100" dirty="0">
                <a:hlinkClick r:id="rId3"/>
              </a:rPr>
              <a:t>https://el30.mooc.ca/post/68595</a:t>
            </a:r>
            <a:r>
              <a:rPr lang="en-CA" sz="1100" dirty="0"/>
              <a:t>    </a:t>
            </a:r>
          </a:p>
          <a:p>
            <a:r>
              <a:rPr lang="en-CA" sz="1100" dirty="0"/>
              <a:t>Featured Video: Conversation with </a:t>
            </a:r>
            <a:r>
              <a:rPr lang="en-CA" sz="1100" dirty="0" err="1"/>
              <a:t>Viplav</a:t>
            </a:r>
            <a:r>
              <a:rPr lang="en-CA" sz="1100" dirty="0"/>
              <a:t> </a:t>
            </a:r>
            <a:r>
              <a:rPr lang="en-CA" sz="1100" dirty="0" err="1"/>
              <a:t>Baxi</a:t>
            </a:r>
            <a:r>
              <a:rPr lang="en-CA" sz="1100" dirty="0"/>
              <a:t> </a:t>
            </a:r>
            <a:r>
              <a:rPr lang="en-CA" sz="1100" dirty="0">
                <a:hlinkClick r:id="rId4"/>
              </a:rPr>
              <a:t>https://el30.mooc.ca/event/85</a:t>
            </a:r>
            <a:r>
              <a:rPr lang="en-CA" sz="1100" dirty="0"/>
              <a:t>    </a:t>
            </a:r>
          </a:p>
        </p:txBody>
      </p:sp>
    </p:spTree>
    <p:extLst>
      <p:ext uri="{BB962C8B-B14F-4D97-AF65-F5344CB8AC3E}">
        <p14:creationId xmlns:p14="http://schemas.microsoft.com/office/powerpoint/2010/main" val="30661635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umbrella&#10;&#10;Description automatically generated">
            <a:extLst>
              <a:ext uri="{FF2B5EF4-FFF2-40B4-BE49-F238E27FC236}">
                <a16:creationId xmlns:a16="http://schemas.microsoft.com/office/drawing/2014/main" id="{3FA06979-B7DA-4A85-AE0F-AE337DB6765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5830" y="399098"/>
            <a:ext cx="6832534" cy="5124401"/>
          </a:xfrm>
        </p:spPr>
      </p:pic>
      <p:sp>
        <p:nvSpPr>
          <p:cNvPr id="4" name="Slide Number Placeholder 3">
            <a:extLst>
              <a:ext uri="{FF2B5EF4-FFF2-40B4-BE49-F238E27FC236}">
                <a16:creationId xmlns:a16="http://schemas.microsoft.com/office/drawing/2014/main" id="{C819E638-35FE-49C2-BD42-5E4A39C87BB9}"/>
              </a:ext>
            </a:extLst>
          </p:cNvPr>
          <p:cNvSpPr>
            <a:spLocks noGrp="1"/>
          </p:cNvSpPr>
          <p:nvPr>
            <p:ph type="sldNum" sz="quarter" idx="12"/>
          </p:nvPr>
        </p:nvSpPr>
        <p:spPr/>
        <p:txBody>
          <a:bodyPr/>
          <a:lstStyle/>
          <a:p>
            <a:fld id="{3DEFAA7A-1F75-4566-B3ED-B7F20098E838}" type="slidenum">
              <a:rPr lang="en-CA" smtClean="0"/>
              <a:t>75</a:t>
            </a:fld>
            <a:endParaRPr lang="en-CA"/>
          </a:p>
        </p:txBody>
      </p:sp>
      <p:sp>
        <p:nvSpPr>
          <p:cNvPr id="5" name="Rectangle 4">
            <a:extLst>
              <a:ext uri="{FF2B5EF4-FFF2-40B4-BE49-F238E27FC236}">
                <a16:creationId xmlns:a16="http://schemas.microsoft.com/office/drawing/2014/main" id="{8EB21AEC-F2D5-4752-A8E9-BCBA22D475D2}"/>
              </a:ext>
            </a:extLst>
          </p:cNvPr>
          <p:cNvSpPr/>
          <p:nvPr/>
        </p:nvSpPr>
        <p:spPr>
          <a:xfrm>
            <a:off x="747932" y="5788075"/>
            <a:ext cx="8077199" cy="646331"/>
          </a:xfrm>
          <a:prstGeom prst="rect">
            <a:avLst/>
          </a:prstGeom>
        </p:spPr>
        <p:txBody>
          <a:bodyPr wrap="square">
            <a:spAutoFit/>
          </a:bodyPr>
          <a:lstStyle/>
          <a:p>
            <a:pPr marL="128585" indent="-128585">
              <a:buFont typeface="Wingdings" panose="05000000000000000000" pitchFamily="2" charset="2"/>
              <a:buChar char="Ø"/>
            </a:pPr>
            <a:r>
              <a:rPr lang="en-CA" dirty="0"/>
              <a:t>Open Badges. General information page about badges. </a:t>
            </a:r>
            <a:r>
              <a:rPr lang="en-CA" dirty="0">
                <a:hlinkClick r:id="rId3"/>
              </a:rPr>
              <a:t>https://openbadges.org/</a:t>
            </a:r>
            <a:r>
              <a:rPr lang="en-CA" dirty="0"/>
              <a:t>   Open Badges Peeled by </a:t>
            </a:r>
            <a:r>
              <a:rPr lang="en-CA" dirty="0">
                <a:hlinkClick r:id="rId4"/>
              </a:rPr>
              <a:t>Bryan Mathers</a:t>
            </a:r>
            <a:r>
              <a:rPr lang="en-CA" dirty="0"/>
              <a:t>  </a:t>
            </a:r>
          </a:p>
        </p:txBody>
      </p:sp>
      <p:sp>
        <p:nvSpPr>
          <p:cNvPr id="8" name="Rectangle 7">
            <a:extLst>
              <a:ext uri="{FF2B5EF4-FFF2-40B4-BE49-F238E27FC236}">
                <a16:creationId xmlns:a16="http://schemas.microsoft.com/office/drawing/2014/main" id="{E2E10400-991F-42BB-8DED-BB039518A504}"/>
              </a:ext>
            </a:extLst>
          </p:cNvPr>
          <p:cNvSpPr/>
          <p:nvPr/>
        </p:nvSpPr>
        <p:spPr>
          <a:xfrm>
            <a:off x="815926" y="4731434"/>
            <a:ext cx="909710" cy="572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57598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D79A72-E3A6-4AEF-8E61-51D1EF47E23D}"/>
              </a:ext>
            </a:extLst>
          </p:cNvPr>
          <p:cNvSpPr>
            <a:spLocks noGrp="1"/>
          </p:cNvSpPr>
          <p:nvPr>
            <p:ph idx="1"/>
          </p:nvPr>
        </p:nvSpPr>
        <p:spPr>
          <a:xfrm>
            <a:off x="1510956" y="1893191"/>
            <a:ext cx="7004394" cy="4351338"/>
          </a:xfrm>
        </p:spPr>
        <p:txBody>
          <a:bodyPr>
            <a:normAutofit fontScale="77500" lnSpcReduction="20000"/>
          </a:bodyPr>
          <a:lstStyle/>
          <a:p>
            <a:pPr marL="0" lvl="0" indent="0" defTabSz="685800">
              <a:lnSpc>
                <a:spcPct val="100000"/>
              </a:lnSpc>
              <a:spcBef>
                <a:spcPts val="0"/>
              </a:spcBef>
              <a:buNone/>
              <a:defRPr/>
            </a:pPr>
            <a:r>
              <a:rPr lang="en-CA" sz="5400" dirty="0">
                <a:solidFill>
                  <a:prstClr val="black"/>
                </a:solidFill>
              </a:rPr>
              <a:t>What Counts as Success?</a:t>
            </a:r>
          </a:p>
          <a:p>
            <a:pPr marL="0" lvl="0" indent="0" defTabSz="685800">
              <a:lnSpc>
                <a:spcPct val="100000"/>
              </a:lnSpc>
              <a:spcBef>
                <a:spcPts val="0"/>
              </a:spcBef>
              <a:buNone/>
              <a:defRPr/>
            </a:pPr>
            <a:r>
              <a:rPr lang="en-CA" sz="4400" dirty="0">
                <a:solidFill>
                  <a:prstClr val="black"/>
                </a:solidFill>
              </a:rPr>
              <a:t>There is not clear agreement on what counts as success. Different outcomes from learning events can be tracked and measured in any number of ways. And there is the danger of bad actors – of those who cheat on tests, fake certificates, or misrepresent their qualifications. </a:t>
            </a:r>
            <a:endParaRPr lang="en-CA" sz="6600" dirty="0"/>
          </a:p>
          <a:p>
            <a:endParaRPr lang="en-US" dirty="0"/>
          </a:p>
        </p:txBody>
      </p:sp>
      <p:sp>
        <p:nvSpPr>
          <p:cNvPr id="4" name="Slide Number Placeholder 3">
            <a:extLst>
              <a:ext uri="{FF2B5EF4-FFF2-40B4-BE49-F238E27FC236}">
                <a16:creationId xmlns:a16="http://schemas.microsoft.com/office/drawing/2014/main" id="{88056EC2-EBA7-486F-B9B1-B11B458D6FE3}"/>
              </a:ext>
            </a:extLst>
          </p:cNvPr>
          <p:cNvSpPr>
            <a:spLocks noGrp="1"/>
          </p:cNvSpPr>
          <p:nvPr>
            <p:ph type="sldNum" sz="quarter" idx="12"/>
          </p:nvPr>
        </p:nvSpPr>
        <p:spPr/>
        <p:txBody>
          <a:bodyPr/>
          <a:lstStyle/>
          <a:p>
            <a:fld id="{3DEFAA7A-1F75-4566-B3ED-B7F20098E838}" type="slidenum">
              <a:rPr lang="en-CA" smtClean="0"/>
              <a:t>76</a:t>
            </a:fld>
            <a:endParaRPr lang="en-CA"/>
          </a:p>
        </p:txBody>
      </p:sp>
      <p:sp>
        <p:nvSpPr>
          <p:cNvPr id="6" name="Rectangle 5">
            <a:extLst>
              <a:ext uri="{FF2B5EF4-FFF2-40B4-BE49-F238E27FC236}">
                <a16:creationId xmlns:a16="http://schemas.microsoft.com/office/drawing/2014/main" id="{462D370B-3D60-4825-8167-5EB9A65BDCD9}"/>
              </a:ext>
            </a:extLst>
          </p:cNvPr>
          <p:cNvSpPr/>
          <p:nvPr/>
        </p:nvSpPr>
        <p:spPr>
          <a:xfrm>
            <a:off x="762074" y="1779041"/>
            <a:ext cx="537327" cy="707886"/>
          </a:xfrm>
          <a:prstGeom prst="rect">
            <a:avLst/>
          </a:prstGeom>
        </p:spPr>
        <p:txBody>
          <a:bodyPr wrap="none">
            <a:spAutoFit/>
          </a:bodyPr>
          <a:lstStyle/>
          <a:p>
            <a:r>
              <a:rPr lang="en-CA" sz="4000" dirty="0">
                <a:solidFill>
                  <a:prstClr val="black"/>
                </a:solidFill>
                <a:latin typeface="Symbol" panose="05050102010706020507" pitchFamily="18" charset="2"/>
              </a:rPr>
              <a:t>y</a:t>
            </a:r>
            <a:endParaRPr lang="en-CA" sz="3600" dirty="0"/>
          </a:p>
        </p:txBody>
      </p:sp>
    </p:spTree>
    <p:extLst>
      <p:ext uri="{BB962C8B-B14F-4D97-AF65-F5344CB8AC3E}">
        <p14:creationId xmlns:p14="http://schemas.microsoft.com/office/powerpoint/2010/main" val="11934883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5B96E2-E9E8-4110-9934-AC241A4DDC28}"/>
              </a:ext>
            </a:extLst>
          </p:cNvPr>
          <p:cNvSpPr>
            <a:spLocks noGrp="1"/>
          </p:cNvSpPr>
          <p:nvPr>
            <p:ph idx="1"/>
          </p:nvPr>
        </p:nvSpPr>
        <p:spPr>
          <a:xfrm>
            <a:off x="1747720" y="1825625"/>
            <a:ext cx="6767630" cy="4351338"/>
          </a:xfrm>
        </p:spPr>
        <p:txBody>
          <a:bodyPr>
            <a:normAutofit fontScale="92500"/>
          </a:bodyPr>
          <a:lstStyle/>
          <a:p>
            <a:pPr marL="0" lvl="0" indent="0" defTabSz="685800">
              <a:lnSpc>
                <a:spcPct val="100000"/>
              </a:lnSpc>
              <a:spcBef>
                <a:spcPts val="0"/>
              </a:spcBef>
              <a:buNone/>
              <a:defRPr/>
            </a:pPr>
            <a:r>
              <a:rPr lang="en-CA" sz="4400" dirty="0">
                <a:solidFill>
                  <a:prstClr val="black"/>
                </a:solidFill>
              </a:rPr>
              <a:t>AI-based Competency Models</a:t>
            </a:r>
          </a:p>
          <a:p>
            <a:pPr marL="0" lvl="0" indent="0" defTabSz="685800">
              <a:lnSpc>
                <a:spcPct val="100000"/>
              </a:lnSpc>
              <a:spcBef>
                <a:spcPts val="0"/>
              </a:spcBef>
              <a:buNone/>
              <a:defRPr/>
            </a:pPr>
            <a:r>
              <a:rPr lang="en-CA" sz="3000" dirty="0"/>
              <a:t>Actual AI-based assessment of competent performance will be used to create competency models that can inform AI-based speech-raters, competency systems, and professional evaluation. Actual authentic tasks designed or contributed by humans may be needed to balance the possibility of biased algorithms.</a:t>
            </a:r>
            <a:endParaRPr lang="en-CA" sz="3000" dirty="0">
              <a:solidFill>
                <a:prstClr val="black"/>
              </a:solidFill>
            </a:endParaRPr>
          </a:p>
          <a:p>
            <a:endParaRPr lang="en-US" dirty="0"/>
          </a:p>
        </p:txBody>
      </p:sp>
      <p:sp>
        <p:nvSpPr>
          <p:cNvPr id="4" name="Slide Number Placeholder 3">
            <a:extLst>
              <a:ext uri="{FF2B5EF4-FFF2-40B4-BE49-F238E27FC236}">
                <a16:creationId xmlns:a16="http://schemas.microsoft.com/office/drawing/2014/main" id="{0D4787B2-33D2-41F3-9BA0-A5D3F8E4AEC2}"/>
              </a:ext>
            </a:extLst>
          </p:cNvPr>
          <p:cNvSpPr>
            <a:spLocks noGrp="1"/>
          </p:cNvSpPr>
          <p:nvPr>
            <p:ph type="sldNum" sz="quarter" idx="12"/>
          </p:nvPr>
        </p:nvSpPr>
        <p:spPr/>
        <p:txBody>
          <a:bodyPr/>
          <a:lstStyle/>
          <a:p>
            <a:fld id="{3DEFAA7A-1F75-4566-B3ED-B7F20098E838}" type="slidenum">
              <a:rPr lang="en-CA" smtClean="0"/>
              <a:t>77</a:t>
            </a:fld>
            <a:endParaRPr lang="en-CA"/>
          </a:p>
        </p:txBody>
      </p:sp>
      <p:sp>
        <p:nvSpPr>
          <p:cNvPr id="5" name="Rectangle 4">
            <a:extLst>
              <a:ext uri="{FF2B5EF4-FFF2-40B4-BE49-F238E27FC236}">
                <a16:creationId xmlns:a16="http://schemas.microsoft.com/office/drawing/2014/main" id="{4F0C4A35-47C9-4349-B741-8537868D99F6}"/>
              </a:ext>
            </a:extLst>
          </p:cNvPr>
          <p:cNvSpPr/>
          <p:nvPr/>
        </p:nvSpPr>
        <p:spPr>
          <a:xfrm>
            <a:off x="628650" y="1918738"/>
            <a:ext cx="619080" cy="646331"/>
          </a:xfrm>
          <a:prstGeom prst="rect">
            <a:avLst/>
          </a:prstGeom>
        </p:spPr>
        <p:txBody>
          <a:bodyPr wrap="none">
            <a:spAutoFit/>
          </a:bodyPr>
          <a:lstStyle/>
          <a:p>
            <a:r>
              <a:rPr lang="en-CA" sz="3600" dirty="0">
                <a:solidFill>
                  <a:prstClr val="black"/>
                </a:solidFill>
                <a:latin typeface="Wingdings" panose="05000000000000000000" pitchFamily="2" charset="2"/>
              </a:rPr>
              <a:t>:</a:t>
            </a:r>
            <a:endParaRPr lang="en-CA" sz="3200" dirty="0"/>
          </a:p>
        </p:txBody>
      </p:sp>
    </p:spTree>
    <p:extLst>
      <p:ext uri="{BB962C8B-B14F-4D97-AF65-F5344CB8AC3E}">
        <p14:creationId xmlns:p14="http://schemas.microsoft.com/office/powerpoint/2010/main" val="16870471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277AA4-2D62-435D-A2F6-C69CC2992675}"/>
              </a:ext>
            </a:extLst>
          </p:cNvPr>
          <p:cNvSpPr>
            <a:spLocks noGrp="1"/>
          </p:cNvSpPr>
          <p:nvPr>
            <p:ph idx="1"/>
          </p:nvPr>
        </p:nvSpPr>
        <p:spPr>
          <a:xfrm>
            <a:off x="1531506" y="1825625"/>
            <a:ext cx="6983843" cy="4351338"/>
          </a:xfrm>
        </p:spPr>
        <p:txBody>
          <a:bodyPr>
            <a:normAutofit/>
          </a:bodyPr>
          <a:lstStyle/>
          <a:p>
            <a:pPr marL="0" lvl="0" indent="0" defTabSz="685800">
              <a:lnSpc>
                <a:spcPct val="100000"/>
              </a:lnSpc>
              <a:spcBef>
                <a:spcPts val="0"/>
              </a:spcBef>
              <a:buNone/>
              <a:defRPr/>
            </a:pPr>
            <a:r>
              <a:rPr lang="en-CA" sz="4400" dirty="0">
                <a:solidFill>
                  <a:prstClr val="black"/>
                </a:solidFill>
              </a:rPr>
              <a:t>Competencies and Activities</a:t>
            </a:r>
          </a:p>
          <a:p>
            <a:pPr marL="0" indent="0">
              <a:buNone/>
            </a:pPr>
            <a:r>
              <a:rPr lang="en-US" dirty="0"/>
              <a:t>There are numerous competency standards, everything from Australia’s National Competency Standards to NIH’s Nursing Competency Standard. Activity tracking has been formalized by </a:t>
            </a:r>
            <a:r>
              <a:rPr lang="en-US" dirty="0" err="1"/>
              <a:t>xAPI</a:t>
            </a:r>
            <a:r>
              <a:rPr lang="en-US" dirty="0"/>
              <a:t> and records are stored in Learning Record Stores (LRS) </a:t>
            </a:r>
          </a:p>
        </p:txBody>
      </p:sp>
      <p:sp>
        <p:nvSpPr>
          <p:cNvPr id="4" name="Slide Number Placeholder 3">
            <a:extLst>
              <a:ext uri="{FF2B5EF4-FFF2-40B4-BE49-F238E27FC236}">
                <a16:creationId xmlns:a16="http://schemas.microsoft.com/office/drawing/2014/main" id="{15A7B806-5A63-41F3-9B86-EFE33F88B56A}"/>
              </a:ext>
            </a:extLst>
          </p:cNvPr>
          <p:cNvSpPr>
            <a:spLocks noGrp="1"/>
          </p:cNvSpPr>
          <p:nvPr>
            <p:ph type="sldNum" sz="quarter" idx="12"/>
          </p:nvPr>
        </p:nvSpPr>
        <p:spPr/>
        <p:txBody>
          <a:bodyPr/>
          <a:lstStyle/>
          <a:p>
            <a:fld id="{3DEFAA7A-1F75-4566-B3ED-B7F20098E838}" type="slidenum">
              <a:rPr lang="en-CA" smtClean="0"/>
              <a:t>78</a:t>
            </a:fld>
            <a:endParaRPr lang="en-CA"/>
          </a:p>
        </p:txBody>
      </p:sp>
      <p:sp>
        <p:nvSpPr>
          <p:cNvPr id="5" name="Rectangle 4">
            <a:extLst>
              <a:ext uri="{FF2B5EF4-FFF2-40B4-BE49-F238E27FC236}">
                <a16:creationId xmlns:a16="http://schemas.microsoft.com/office/drawing/2014/main" id="{6E2D1D3F-9587-4EDB-A663-197DD95871A9}"/>
              </a:ext>
            </a:extLst>
          </p:cNvPr>
          <p:cNvSpPr/>
          <p:nvPr/>
        </p:nvSpPr>
        <p:spPr>
          <a:xfrm>
            <a:off x="707669" y="1898820"/>
            <a:ext cx="596638" cy="646331"/>
          </a:xfrm>
          <a:prstGeom prst="rect">
            <a:avLst/>
          </a:prstGeom>
        </p:spPr>
        <p:txBody>
          <a:bodyPr wrap="none">
            <a:spAutoFit/>
          </a:bodyPr>
          <a:lstStyle/>
          <a:p>
            <a:r>
              <a:rPr lang="en-CA" sz="3600" dirty="0">
                <a:solidFill>
                  <a:prstClr val="black"/>
                </a:solidFill>
                <a:latin typeface="Wingdings" panose="05000000000000000000" pitchFamily="2" charset="2"/>
              </a:rPr>
              <a:t>%</a:t>
            </a:r>
            <a:endParaRPr lang="en-CA" sz="3200" dirty="0"/>
          </a:p>
        </p:txBody>
      </p:sp>
    </p:spTree>
    <p:extLst>
      <p:ext uri="{BB962C8B-B14F-4D97-AF65-F5344CB8AC3E}">
        <p14:creationId xmlns:p14="http://schemas.microsoft.com/office/powerpoint/2010/main" val="10663233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CBF70E-A4D4-4130-89F4-E1C09EAC02AC}"/>
              </a:ext>
            </a:extLst>
          </p:cNvPr>
          <p:cNvSpPr>
            <a:spLocks noGrp="1"/>
          </p:cNvSpPr>
          <p:nvPr>
            <p:ph idx="1"/>
          </p:nvPr>
        </p:nvSpPr>
        <p:spPr>
          <a:xfrm>
            <a:off x="1513490" y="1825625"/>
            <a:ext cx="7001860" cy="4351338"/>
          </a:xfrm>
        </p:spPr>
        <p:txBody>
          <a:bodyPr>
            <a:normAutofit fontScale="47500" lnSpcReduction="20000"/>
          </a:bodyPr>
          <a:lstStyle/>
          <a:p>
            <a:pPr marL="0" lvl="0" indent="0" defTabSz="685800">
              <a:lnSpc>
                <a:spcPct val="100000"/>
              </a:lnSpc>
              <a:spcBef>
                <a:spcPts val="0"/>
              </a:spcBef>
              <a:buNone/>
              <a:defRPr/>
            </a:pPr>
            <a:r>
              <a:rPr lang="en-CA" sz="9600" dirty="0">
                <a:solidFill>
                  <a:prstClr val="black"/>
                </a:solidFill>
              </a:rPr>
              <a:t>Certificate of the Future</a:t>
            </a:r>
          </a:p>
          <a:p>
            <a:pPr marL="0" lvl="0" indent="0" defTabSz="685800">
              <a:lnSpc>
                <a:spcPct val="100000"/>
              </a:lnSpc>
              <a:spcBef>
                <a:spcPts val="0"/>
              </a:spcBef>
              <a:buNone/>
              <a:defRPr/>
            </a:pPr>
            <a:r>
              <a:rPr lang="en-CA" sz="6600" dirty="0"/>
              <a:t>The certificate of the future will be a job offer. Software is being developed to map directly from a person’s online profile to jobs and work. These today are unreliable and superficial, but with trustworthy data from distributed networks we will be able to accurately determine the skills and potential of every individual.</a:t>
            </a:r>
            <a:endParaRPr lang="en-CA" sz="6600" dirty="0">
              <a:solidFill>
                <a:prstClr val="black"/>
              </a:solidFill>
            </a:endParaRPr>
          </a:p>
          <a:p>
            <a:endParaRPr lang="en-US" dirty="0"/>
          </a:p>
        </p:txBody>
      </p:sp>
      <p:sp>
        <p:nvSpPr>
          <p:cNvPr id="4" name="Slide Number Placeholder 3">
            <a:extLst>
              <a:ext uri="{FF2B5EF4-FFF2-40B4-BE49-F238E27FC236}">
                <a16:creationId xmlns:a16="http://schemas.microsoft.com/office/drawing/2014/main" id="{5ACE62AC-988C-42FF-9223-C3430B6A5605}"/>
              </a:ext>
            </a:extLst>
          </p:cNvPr>
          <p:cNvSpPr>
            <a:spLocks noGrp="1"/>
          </p:cNvSpPr>
          <p:nvPr>
            <p:ph type="sldNum" sz="quarter" idx="12"/>
          </p:nvPr>
        </p:nvSpPr>
        <p:spPr/>
        <p:txBody>
          <a:bodyPr/>
          <a:lstStyle/>
          <a:p>
            <a:fld id="{3DEFAA7A-1F75-4566-B3ED-B7F20098E838}" type="slidenum">
              <a:rPr lang="en-CA" smtClean="0"/>
              <a:t>79</a:t>
            </a:fld>
            <a:endParaRPr lang="en-CA"/>
          </a:p>
        </p:txBody>
      </p:sp>
      <p:sp>
        <p:nvSpPr>
          <p:cNvPr id="5" name="Rectangle 4">
            <a:extLst>
              <a:ext uri="{FF2B5EF4-FFF2-40B4-BE49-F238E27FC236}">
                <a16:creationId xmlns:a16="http://schemas.microsoft.com/office/drawing/2014/main" id="{E307539E-0AAB-4334-A5F2-5C511ADE04B6}"/>
              </a:ext>
            </a:extLst>
          </p:cNvPr>
          <p:cNvSpPr/>
          <p:nvPr/>
        </p:nvSpPr>
        <p:spPr>
          <a:xfrm>
            <a:off x="628650" y="1825625"/>
            <a:ext cx="449162" cy="584775"/>
          </a:xfrm>
          <a:prstGeom prst="rect">
            <a:avLst/>
          </a:prstGeom>
        </p:spPr>
        <p:txBody>
          <a:bodyPr wrap="none">
            <a:spAutoFit/>
          </a:bodyPr>
          <a:lstStyle/>
          <a:p>
            <a:r>
              <a:rPr lang="en-CA" sz="3200" dirty="0">
                <a:solidFill>
                  <a:prstClr val="black"/>
                </a:solidFill>
                <a:latin typeface="Symbol" panose="05050102010706020507" pitchFamily="18" charset="2"/>
              </a:rPr>
              <a:t>X</a:t>
            </a:r>
            <a:endParaRPr lang="en-CA" sz="1350" dirty="0"/>
          </a:p>
        </p:txBody>
      </p:sp>
    </p:spTree>
    <p:extLst>
      <p:ext uri="{BB962C8B-B14F-4D97-AF65-F5344CB8AC3E}">
        <p14:creationId xmlns:p14="http://schemas.microsoft.com/office/powerpoint/2010/main" val="894485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497D2-E29B-4BE8-B55C-3548EF4612B0}"/>
              </a:ext>
            </a:extLst>
          </p:cNvPr>
          <p:cNvSpPr>
            <a:spLocks noGrp="1"/>
          </p:cNvSpPr>
          <p:nvPr>
            <p:ph type="title"/>
          </p:nvPr>
        </p:nvSpPr>
        <p:spPr/>
        <p:txBody>
          <a:bodyPr/>
          <a:lstStyle/>
          <a:p>
            <a:r>
              <a:rPr lang="en-CA" dirty="0"/>
              <a:t>Open Pedagogy</a:t>
            </a:r>
            <a:endParaRPr lang="en-US" dirty="0"/>
          </a:p>
        </p:txBody>
      </p:sp>
      <p:sp>
        <p:nvSpPr>
          <p:cNvPr id="4" name="Slide Number Placeholder 3">
            <a:extLst>
              <a:ext uri="{FF2B5EF4-FFF2-40B4-BE49-F238E27FC236}">
                <a16:creationId xmlns:a16="http://schemas.microsoft.com/office/drawing/2014/main" id="{F844EB91-922D-4D93-804E-01C9DAFD12E5}"/>
              </a:ext>
            </a:extLst>
          </p:cNvPr>
          <p:cNvSpPr>
            <a:spLocks noGrp="1"/>
          </p:cNvSpPr>
          <p:nvPr>
            <p:ph type="sldNum" sz="quarter" idx="12"/>
          </p:nvPr>
        </p:nvSpPr>
        <p:spPr/>
        <p:txBody>
          <a:bodyPr/>
          <a:lstStyle/>
          <a:p>
            <a:fld id="{3DEFAA7A-1F75-4566-B3ED-B7F20098E838}" type="slidenum">
              <a:rPr lang="en-CA" smtClean="0"/>
              <a:t>8</a:t>
            </a:fld>
            <a:endParaRPr lang="en-CA"/>
          </a:p>
        </p:txBody>
      </p:sp>
      <p:graphicFrame>
        <p:nvGraphicFramePr>
          <p:cNvPr id="5" name="Table 4">
            <a:extLst>
              <a:ext uri="{FF2B5EF4-FFF2-40B4-BE49-F238E27FC236}">
                <a16:creationId xmlns:a16="http://schemas.microsoft.com/office/drawing/2014/main" id="{577DF693-B60F-446D-82CE-C1082C305177}"/>
              </a:ext>
            </a:extLst>
          </p:cNvPr>
          <p:cNvGraphicFramePr>
            <a:graphicFrameLocks noGrp="1"/>
          </p:cNvGraphicFramePr>
          <p:nvPr>
            <p:extLst>
              <p:ext uri="{D42A27DB-BD31-4B8C-83A1-F6EECF244321}">
                <p14:modId xmlns:p14="http://schemas.microsoft.com/office/powerpoint/2010/main" val="1501417465"/>
              </p:ext>
            </p:extLst>
          </p:nvPr>
        </p:nvGraphicFramePr>
        <p:xfrm>
          <a:off x="628650" y="1456539"/>
          <a:ext cx="8515350" cy="4178507"/>
        </p:xfrm>
        <a:graphic>
          <a:graphicData uri="http://schemas.openxmlformats.org/drawingml/2006/table">
            <a:tbl>
              <a:tblPr firstRow="1" firstCol="1" bandRow="1">
                <a:tableStyleId>{5940675A-B579-460E-94D1-54222C63F5DA}</a:tableStyleId>
              </a:tblPr>
              <a:tblGrid>
                <a:gridCol w="3809012">
                  <a:extLst>
                    <a:ext uri="{9D8B030D-6E8A-4147-A177-3AD203B41FA5}">
                      <a16:colId xmlns:a16="http://schemas.microsoft.com/office/drawing/2014/main" val="20000"/>
                    </a:ext>
                  </a:extLst>
                </a:gridCol>
                <a:gridCol w="4706338">
                  <a:extLst>
                    <a:ext uri="{9D8B030D-6E8A-4147-A177-3AD203B41FA5}">
                      <a16:colId xmlns:a16="http://schemas.microsoft.com/office/drawing/2014/main" val="20001"/>
                    </a:ext>
                  </a:extLst>
                </a:gridCol>
              </a:tblGrid>
              <a:tr h="536540">
                <a:tc>
                  <a:txBody>
                    <a:bodyPr/>
                    <a:lstStyle/>
                    <a:p>
                      <a:pPr indent="66675" algn="l">
                        <a:lnSpc>
                          <a:spcPct val="150000"/>
                        </a:lnSpc>
                        <a:spcBef>
                          <a:spcPts val="395"/>
                        </a:spcBef>
                        <a:spcAft>
                          <a:spcPts val="0"/>
                        </a:spcAft>
                      </a:pPr>
                      <a:r>
                        <a:rPr lang="en-US" sz="2400" dirty="0">
                          <a:effectLst/>
                        </a:rPr>
                        <a:t>Participatory  </a:t>
                      </a:r>
                      <a:endParaRPr lang="en-CA"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indent="66675" algn="l">
                        <a:lnSpc>
                          <a:spcPct val="150000"/>
                        </a:lnSpc>
                        <a:spcBef>
                          <a:spcPts val="395"/>
                        </a:spcBef>
                        <a:spcAft>
                          <a:spcPts val="0"/>
                        </a:spcAft>
                      </a:pPr>
                      <a:r>
                        <a:rPr lang="en-US" sz="1800" dirty="0">
                          <a:effectLst/>
                        </a:rPr>
                        <a:t>Interacting via social networks and mobile apps  </a:t>
                      </a:r>
                      <a:endParaRPr lang="en-C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000"/>
                  </a:ext>
                </a:extLst>
              </a:tr>
              <a:tr h="520281">
                <a:tc>
                  <a:txBody>
                    <a:bodyPr/>
                    <a:lstStyle/>
                    <a:p>
                      <a:pPr indent="66675" algn="l">
                        <a:lnSpc>
                          <a:spcPct val="150000"/>
                        </a:lnSpc>
                        <a:spcAft>
                          <a:spcPts val="0"/>
                        </a:spcAft>
                      </a:pPr>
                      <a:r>
                        <a:rPr lang="en-US" sz="2400">
                          <a:effectLst/>
                        </a:rPr>
                        <a:t>People and trust  </a:t>
                      </a:r>
                      <a:endParaRPr lang="en-C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indent="66675" algn="l">
                        <a:lnSpc>
                          <a:spcPct val="150000"/>
                        </a:lnSpc>
                        <a:spcAft>
                          <a:spcPts val="0"/>
                        </a:spcAft>
                      </a:pPr>
                      <a:r>
                        <a:rPr lang="en-US" sz="1800" dirty="0">
                          <a:effectLst/>
                        </a:rPr>
                        <a:t>Develop trust, confidence and openness</a:t>
                      </a:r>
                      <a:endParaRPr lang="en-C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001"/>
                  </a:ext>
                </a:extLst>
              </a:tr>
              <a:tr h="520281">
                <a:tc>
                  <a:txBody>
                    <a:bodyPr/>
                    <a:lstStyle/>
                    <a:p>
                      <a:pPr indent="66675" algn="l">
                        <a:lnSpc>
                          <a:spcPct val="150000"/>
                        </a:lnSpc>
                        <a:spcAft>
                          <a:spcPts val="0"/>
                        </a:spcAft>
                      </a:pPr>
                      <a:r>
                        <a:rPr lang="en-US" sz="2400">
                          <a:effectLst/>
                        </a:rPr>
                        <a:t>Innovation &amp; creativity  </a:t>
                      </a:r>
                      <a:endParaRPr lang="en-C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indent="66675" algn="l">
                        <a:lnSpc>
                          <a:spcPct val="150000"/>
                        </a:lnSpc>
                        <a:spcAft>
                          <a:spcPts val="0"/>
                        </a:spcAft>
                      </a:pPr>
                      <a:r>
                        <a:rPr lang="en-US" sz="1800" dirty="0">
                          <a:effectLst/>
                        </a:rPr>
                        <a:t>Encourage spontaneous innovation and creativity  </a:t>
                      </a:r>
                      <a:endParaRPr lang="en-C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002"/>
                  </a:ext>
                </a:extLst>
              </a:tr>
              <a:tr h="520281">
                <a:tc>
                  <a:txBody>
                    <a:bodyPr/>
                    <a:lstStyle/>
                    <a:p>
                      <a:pPr indent="66675" algn="l">
                        <a:lnSpc>
                          <a:spcPct val="150000"/>
                        </a:lnSpc>
                        <a:spcBef>
                          <a:spcPts val="320"/>
                        </a:spcBef>
                        <a:spcAft>
                          <a:spcPts val="0"/>
                        </a:spcAft>
                      </a:pPr>
                      <a:r>
                        <a:rPr lang="en-US" sz="2400">
                          <a:effectLst/>
                        </a:rPr>
                        <a:t>Sharing ideas and resources  </a:t>
                      </a:r>
                      <a:endParaRPr lang="en-C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indent="66675" algn="l">
                        <a:lnSpc>
                          <a:spcPct val="150000"/>
                        </a:lnSpc>
                        <a:spcBef>
                          <a:spcPts val="320"/>
                        </a:spcBef>
                        <a:spcAft>
                          <a:spcPts val="0"/>
                        </a:spcAft>
                      </a:pPr>
                      <a:r>
                        <a:rPr lang="en-US" sz="1800" dirty="0">
                          <a:effectLst/>
                        </a:rPr>
                        <a:t>Share freely to disseminate ideas and thoughts  </a:t>
                      </a:r>
                      <a:endParaRPr lang="en-C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003"/>
                  </a:ext>
                </a:extLst>
              </a:tr>
              <a:tr h="520281">
                <a:tc>
                  <a:txBody>
                    <a:bodyPr/>
                    <a:lstStyle/>
                    <a:p>
                      <a:pPr indent="66675" algn="l">
                        <a:lnSpc>
                          <a:spcPct val="150000"/>
                        </a:lnSpc>
                        <a:spcBef>
                          <a:spcPts val="320"/>
                        </a:spcBef>
                        <a:spcAft>
                          <a:spcPts val="0"/>
                        </a:spcAft>
                      </a:pPr>
                      <a:r>
                        <a:rPr lang="en-US" sz="2400">
                          <a:effectLst/>
                        </a:rPr>
                        <a:t>Connected community  </a:t>
                      </a:r>
                      <a:endParaRPr lang="en-C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indent="66675" algn="l">
                        <a:lnSpc>
                          <a:spcPct val="150000"/>
                        </a:lnSpc>
                        <a:spcBef>
                          <a:spcPts val="320"/>
                        </a:spcBef>
                        <a:spcAft>
                          <a:spcPts val="0"/>
                        </a:spcAft>
                      </a:pPr>
                      <a:r>
                        <a:rPr lang="en-US" sz="1800" dirty="0">
                          <a:effectLst/>
                        </a:rPr>
                        <a:t>Participate in a community of practice  </a:t>
                      </a:r>
                      <a:endParaRPr lang="en-C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004"/>
                  </a:ext>
                </a:extLst>
              </a:tr>
              <a:tr h="520281">
                <a:tc>
                  <a:txBody>
                    <a:bodyPr/>
                    <a:lstStyle/>
                    <a:p>
                      <a:pPr indent="66675" algn="l">
                        <a:lnSpc>
                          <a:spcPct val="150000"/>
                        </a:lnSpc>
                        <a:spcBef>
                          <a:spcPts val="320"/>
                        </a:spcBef>
                        <a:spcAft>
                          <a:spcPts val="0"/>
                        </a:spcAft>
                      </a:pPr>
                      <a:r>
                        <a:rPr lang="en-US" sz="2400">
                          <a:effectLst/>
                        </a:rPr>
                        <a:t>Learner-generated  </a:t>
                      </a:r>
                      <a:endParaRPr lang="en-C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indent="66675" algn="l">
                        <a:lnSpc>
                          <a:spcPct val="150000"/>
                        </a:lnSpc>
                        <a:spcBef>
                          <a:spcPts val="320"/>
                        </a:spcBef>
                        <a:spcAft>
                          <a:spcPts val="0"/>
                        </a:spcAft>
                      </a:pPr>
                      <a:r>
                        <a:rPr lang="en-US" sz="1800" dirty="0">
                          <a:effectLst/>
                        </a:rPr>
                        <a:t>Facilitate learner contributions to OER  </a:t>
                      </a:r>
                      <a:endParaRPr lang="en-C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005"/>
                  </a:ext>
                </a:extLst>
              </a:tr>
              <a:tr h="520281">
                <a:tc>
                  <a:txBody>
                    <a:bodyPr/>
                    <a:lstStyle/>
                    <a:p>
                      <a:pPr indent="66675" algn="l">
                        <a:lnSpc>
                          <a:spcPct val="150000"/>
                        </a:lnSpc>
                        <a:spcBef>
                          <a:spcPts val="320"/>
                        </a:spcBef>
                        <a:spcAft>
                          <a:spcPts val="0"/>
                        </a:spcAft>
                      </a:pPr>
                      <a:r>
                        <a:rPr lang="en-US" sz="2400">
                          <a:effectLst/>
                        </a:rPr>
                        <a:t>Reflective practice  </a:t>
                      </a:r>
                      <a:endParaRPr lang="en-C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indent="66675" algn="l">
                        <a:lnSpc>
                          <a:spcPct val="150000"/>
                        </a:lnSpc>
                        <a:spcBef>
                          <a:spcPts val="320"/>
                        </a:spcBef>
                        <a:spcAft>
                          <a:spcPts val="0"/>
                        </a:spcAft>
                      </a:pPr>
                      <a:r>
                        <a:rPr lang="en-US" sz="1800" dirty="0">
                          <a:effectLst/>
                        </a:rPr>
                        <a:t>Create opportunities for dialogue and reflection  </a:t>
                      </a:r>
                      <a:endParaRPr lang="en-C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006"/>
                  </a:ext>
                </a:extLst>
              </a:tr>
              <a:tr h="520281">
                <a:tc>
                  <a:txBody>
                    <a:bodyPr/>
                    <a:lstStyle/>
                    <a:p>
                      <a:pPr indent="66675" algn="l">
                        <a:lnSpc>
                          <a:spcPct val="150000"/>
                        </a:lnSpc>
                        <a:spcBef>
                          <a:spcPts val="320"/>
                        </a:spcBef>
                        <a:spcAft>
                          <a:spcPts val="0"/>
                        </a:spcAft>
                      </a:pPr>
                      <a:r>
                        <a:rPr lang="en-US" sz="2400">
                          <a:effectLst/>
                        </a:rPr>
                        <a:t>Peer review  </a:t>
                      </a:r>
                      <a:endParaRPr lang="en-C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indent="66675" algn="l">
                        <a:lnSpc>
                          <a:spcPct val="150000"/>
                        </a:lnSpc>
                        <a:spcBef>
                          <a:spcPts val="320"/>
                        </a:spcBef>
                        <a:spcAft>
                          <a:spcPts val="0"/>
                        </a:spcAft>
                      </a:pPr>
                      <a:r>
                        <a:rPr lang="en-US" sz="1800" dirty="0">
                          <a:effectLst/>
                        </a:rPr>
                        <a:t>Contribute to an open critique of scholarship  </a:t>
                      </a:r>
                      <a:endParaRPr lang="en-C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007"/>
                  </a:ext>
                </a:extLst>
              </a:tr>
            </a:tbl>
          </a:graphicData>
        </a:graphic>
      </p:graphicFrame>
      <p:sp>
        <p:nvSpPr>
          <p:cNvPr id="6" name="Rectangle 5">
            <a:extLst>
              <a:ext uri="{FF2B5EF4-FFF2-40B4-BE49-F238E27FC236}">
                <a16:creationId xmlns:a16="http://schemas.microsoft.com/office/drawing/2014/main" id="{ABAD0500-E359-4C5E-AEB1-5B01CADDE768}"/>
              </a:ext>
            </a:extLst>
          </p:cNvPr>
          <p:cNvSpPr/>
          <p:nvPr/>
        </p:nvSpPr>
        <p:spPr>
          <a:xfrm>
            <a:off x="552094" y="5811791"/>
            <a:ext cx="9001810" cy="727122"/>
          </a:xfrm>
          <a:prstGeom prst="rect">
            <a:avLst/>
          </a:prstGeom>
        </p:spPr>
        <p:txBody>
          <a:bodyPr wrap="square">
            <a:spAutoFit/>
          </a:bodyPr>
          <a:lstStyle/>
          <a:p>
            <a:r>
              <a:rPr lang="en-CA" sz="825" dirty="0" err="1"/>
              <a:t>Gráinne</a:t>
            </a:r>
            <a:r>
              <a:rPr lang="en-CA" sz="825" dirty="0"/>
              <a:t> </a:t>
            </a:r>
            <a:r>
              <a:rPr lang="en-CA" sz="825" dirty="0" err="1"/>
              <a:t>Conole</a:t>
            </a:r>
            <a:r>
              <a:rPr lang="en-CA" sz="825" dirty="0"/>
              <a:t>. 2015. MOOCs as disruptive technologies: strategies for enhancing the learner  experience and quality of MOOCs. </a:t>
            </a:r>
            <a:r>
              <a:rPr lang="en-CA" sz="825" dirty="0" err="1"/>
              <a:t>Revista</a:t>
            </a:r>
            <a:r>
              <a:rPr lang="en-CA" sz="825" dirty="0"/>
              <a:t> de </a:t>
            </a:r>
            <a:r>
              <a:rPr lang="en-CA" sz="825" dirty="0" err="1"/>
              <a:t>Educación</a:t>
            </a:r>
            <a:r>
              <a:rPr lang="en-CA" sz="825" dirty="0"/>
              <a:t> a </a:t>
            </a:r>
            <a:r>
              <a:rPr lang="en-CA" sz="825" dirty="0" err="1"/>
              <a:t>Distancia</a:t>
            </a:r>
            <a:r>
              <a:rPr lang="en-CA" sz="825" dirty="0"/>
              <a:t>. </a:t>
            </a:r>
            <a:r>
              <a:rPr lang="en-CA" sz="825" dirty="0" err="1"/>
              <a:t>Número</a:t>
            </a:r>
            <a:r>
              <a:rPr lang="en-CA" sz="825" dirty="0"/>
              <a:t> 39.  </a:t>
            </a:r>
          </a:p>
          <a:p>
            <a:r>
              <a:rPr lang="en-CA" sz="825" dirty="0">
                <a:hlinkClick r:id="rId2"/>
              </a:rPr>
              <a:t>http://www.um.es/ead/red/39</a:t>
            </a:r>
            <a:r>
              <a:rPr lang="en-CA" sz="825" dirty="0"/>
              <a:t>    </a:t>
            </a:r>
          </a:p>
          <a:p>
            <a:endParaRPr lang="en-CA" sz="825" dirty="0"/>
          </a:p>
          <a:p>
            <a:r>
              <a:rPr lang="en-CA" sz="825" dirty="0"/>
              <a:t>Bronwyn </a:t>
            </a:r>
            <a:r>
              <a:rPr lang="en-CA" sz="825" dirty="0" err="1"/>
              <a:t>Hegarty</a:t>
            </a:r>
            <a:r>
              <a:rPr lang="en-CA" sz="825" dirty="0"/>
              <a:t>. 2015.  Attributes of Open Pedagogy: A Model for Using Open Educational Resources.  Educational Technology, July/August, 2015. </a:t>
            </a:r>
            <a:r>
              <a:rPr lang="en-CA" sz="825" dirty="0">
                <a:hlinkClick r:id="rId3"/>
              </a:rPr>
              <a:t>https://upload.wikimedia.org/wikipedia/commons/c/ca/Ed_Tech_Hegarty_2015_article_attributes_of_open _pedagogy.pdf</a:t>
            </a:r>
            <a:r>
              <a:rPr lang="en-CA" sz="825" dirty="0"/>
              <a:t>  </a:t>
            </a:r>
          </a:p>
        </p:txBody>
      </p:sp>
    </p:spTree>
    <p:extLst>
      <p:ext uri="{BB962C8B-B14F-4D97-AF65-F5344CB8AC3E}">
        <p14:creationId xmlns:p14="http://schemas.microsoft.com/office/powerpoint/2010/main" val="908720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BF2F0C7-9699-4D96-B01A-3386586AF0BB}"/>
              </a:ext>
            </a:extLst>
          </p:cNvPr>
          <p:cNvPicPr>
            <a:picLocks noGrp="1" noChangeAspect="1"/>
          </p:cNvPicPr>
          <p:nvPr>
            <p:ph idx="1"/>
          </p:nvPr>
        </p:nvPicPr>
        <p:blipFill>
          <a:blip r:embed="rId2"/>
          <a:stretch>
            <a:fillRect/>
          </a:stretch>
        </p:blipFill>
        <p:spPr>
          <a:xfrm>
            <a:off x="422894" y="271512"/>
            <a:ext cx="8459273" cy="4757688"/>
          </a:xfrm>
          <a:prstGeom prst="rect">
            <a:avLst/>
          </a:prstGeom>
        </p:spPr>
      </p:pic>
      <p:sp>
        <p:nvSpPr>
          <p:cNvPr id="4" name="Slide Number Placeholder 3">
            <a:extLst>
              <a:ext uri="{FF2B5EF4-FFF2-40B4-BE49-F238E27FC236}">
                <a16:creationId xmlns:a16="http://schemas.microsoft.com/office/drawing/2014/main" id="{73EDDAA0-B7A7-472D-8212-C548D0616530}"/>
              </a:ext>
            </a:extLst>
          </p:cNvPr>
          <p:cNvSpPr>
            <a:spLocks noGrp="1"/>
          </p:cNvSpPr>
          <p:nvPr>
            <p:ph type="sldNum" sz="quarter" idx="12"/>
          </p:nvPr>
        </p:nvSpPr>
        <p:spPr/>
        <p:txBody>
          <a:bodyPr/>
          <a:lstStyle/>
          <a:p>
            <a:fld id="{3DEFAA7A-1F75-4566-B3ED-B7F20098E838}" type="slidenum">
              <a:rPr lang="en-CA" smtClean="0"/>
              <a:t>80</a:t>
            </a:fld>
            <a:endParaRPr lang="en-CA"/>
          </a:p>
        </p:txBody>
      </p:sp>
      <p:sp>
        <p:nvSpPr>
          <p:cNvPr id="5" name="Rectangle 4">
            <a:extLst>
              <a:ext uri="{FF2B5EF4-FFF2-40B4-BE49-F238E27FC236}">
                <a16:creationId xmlns:a16="http://schemas.microsoft.com/office/drawing/2014/main" id="{CDBE6C80-C700-4A87-B342-2CB0B7B28614}"/>
              </a:ext>
            </a:extLst>
          </p:cNvPr>
          <p:cNvSpPr/>
          <p:nvPr/>
        </p:nvSpPr>
        <p:spPr>
          <a:xfrm>
            <a:off x="384872" y="5544378"/>
            <a:ext cx="7050401" cy="646331"/>
          </a:xfrm>
          <a:prstGeom prst="rect">
            <a:avLst/>
          </a:prstGeom>
        </p:spPr>
        <p:txBody>
          <a:bodyPr wrap="square">
            <a:spAutoFit/>
          </a:bodyPr>
          <a:lstStyle/>
          <a:p>
            <a:pPr marL="128585" indent="-128585">
              <a:buFont typeface="Wingdings" panose="05000000000000000000" pitchFamily="2" charset="2"/>
              <a:buChar char="Ø"/>
            </a:pPr>
            <a:r>
              <a:rPr lang="en-CA" dirty="0"/>
              <a:t>Competency &amp; Skills System (</a:t>
            </a:r>
            <a:r>
              <a:rPr lang="en-CA" dirty="0" err="1"/>
              <a:t>CaSS</a:t>
            </a:r>
            <a:r>
              <a:rPr lang="en-CA" dirty="0"/>
              <a:t>). Advanced Distributed Learning. </a:t>
            </a:r>
            <a:r>
              <a:rPr lang="en-CA" dirty="0">
                <a:hlinkClick r:id="rId3"/>
              </a:rPr>
              <a:t>https://adlnet.gov/projects/cass</a:t>
            </a:r>
            <a:r>
              <a:rPr lang="en-CA" dirty="0"/>
              <a:t> </a:t>
            </a:r>
          </a:p>
        </p:txBody>
      </p:sp>
    </p:spTree>
    <p:extLst>
      <p:ext uri="{BB962C8B-B14F-4D97-AF65-F5344CB8AC3E}">
        <p14:creationId xmlns:p14="http://schemas.microsoft.com/office/powerpoint/2010/main" val="16265750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 up of text on a white background&#10;&#10;Description automatically generated">
            <a:extLst>
              <a:ext uri="{FF2B5EF4-FFF2-40B4-BE49-F238E27FC236}">
                <a16:creationId xmlns:a16="http://schemas.microsoft.com/office/drawing/2014/main" id="{C3DCDD9E-70FE-4B0B-9A8E-77666B167C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4723" y="591343"/>
            <a:ext cx="7886700" cy="3511656"/>
          </a:xfrm>
        </p:spPr>
      </p:pic>
      <p:sp>
        <p:nvSpPr>
          <p:cNvPr id="4" name="Slide Number Placeholder 3">
            <a:extLst>
              <a:ext uri="{FF2B5EF4-FFF2-40B4-BE49-F238E27FC236}">
                <a16:creationId xmlns:a16="http://schemas.microsoft.com/office/drawing/2014/main" id="{50F1022C-C842-431D-966E-BF5AAB43D5CE}"/>
              </a:ext>
            </a:extLst>
          </p:cNvPr>
          <p:cNvSpPr>
            <a:spLocks noGrp="1"/>
          </p:cNvSpPr>
          <p:nvPr>
            <p:ph type="sldNum" sz="quarter" idx="12"/>
          </p:nvPr>
        </p:nvSpPr>
        <p:spPr/>
        <p:txBody>
          <a:bodyPr/>
          <a:lstStyle/>
          <a:p>
            <a:fld id="{3DEFAA7A-1F75-4566-B3ED-B7F20098E838}" type="slidenum">
              <a:rPr lang="en-CA" smtClean="0"/>
              <a:t>81</a:t>
            </a:fld>
            <a:endParaRPr lang="en-CA"/>
          </a:p>
        </p:txBody>
      </p:sp>
      <p:sp>
        <p:nvSpPr>
          <p:cNvPr id="5" name="Rectangle 4">
            <a:extLst>
              <a:ext uri="{FF2B5EF4-FFF2-40B4-BE49-F238E27FC236}">
                <a16:creationId xmlns:a16="http://schemas.microsoft.com/office/drawing/2014/main" id="{1580A0EC-E896-4C6E-9647-9F13F322B5D6}"/>
              </a:ext>
            </a:extLst>
          </p:cNvPr>
          <p:cNvSpPr/>
          <p:nvPr/>
        </p:nvSpPr>
        <p:spPr>
          <a:xfrm>
            <a:off x="468745" y="4471130"/>
            <a:ext cx="7938655" cy="1200329"/>
          </a:xfrm>
          <a:prstGeom prst="rect">
            <a:avLst/>
          </a:prstGeom>
        </p:spPr>
        <p:txBody>
          <a:bodyPr wrap="square">
            <a:spAutoFit/>
          </a:bodyPr>
          <a:lstStyle/>
          <a:p>
            <a:pPr marL="128585" indent="-128585">
              <a:buFont typeface="Wingdings" panose="05000000000000000000" pitchFamily="2" charset="2"/>
              <a:buChar char="Ø"/>
            </a:pPr>
            <a:r>
              <a:rPr lang="en-CA" dirty="0"/>
              <a:t>An Experience API for learning everywhere (also in virtual worlds). Roland Legrand. </a:t>
            </a:r>
            <a:r>
              <a:rPr lang="en-CA" dirty="0">
                <a:hlinkClick r:id="rId3"/>
              </a:rPr>
              <a:t>https://www.mixedrealities.com/2018/10/25/an-experience-api-for-learning-everywhere-also-in-virtual-worlds/</a:t>
            </a:r>
            <a:endParaRPr lang="en-CA" dirty="0"/>
          </a:p>
          <a:p>
            <a:pPr marL="128585" indent="-128585">
              <a:buFont typeface="Wingdings" panose="05000000000000000000" pitchFamily="2" charset="2"/>
              <a:buChar char="Ø"/>
            </a:pPr>
            <a:r>
              <a:rPr lang="en-CA" dirty="0"/>
              <a:t>The Experience API. </a:t>
            </a:r>
            <a:r>
              <a:rPr lang="en-CA" dirty="0">
                <a:hlinkClick r:id="rId4"/>
              </a:rPr>
              <a:t>https://xapi.com/overview/</a:t>
            </a:r>
            <a:endParaRPr lang="en-CA" dirty="0"/>
          </a:p>
        </p:txBody>
      </p:sp>
    </p:spTree>
    <p:extLst>
      <p:ext uri="{BB962C8B-B14F-4D97-AF65-F5344CB8AC3E}">
        <p14:creationId xmlns:p14="http://schemas.microsoft.com/office/powerpoint/2010/main" val="33288400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333A1E9-9EF3-4356-A945-B2C741BA43F1}"/>
              </a:ext>
            </a:extLst>
          </p:cNvPr>
          <p:cNvPicPr>
            <a:picLocks noGrp="1" noChangeAspect="1"/>
          </p:cNvPicPr>
          <p:nvPr>
            <p:ph idx="1"/>
          </p:nvPr>
        </p:nvPicPr>
        <p:blipFill>
          <a:blip r:embed="rId2"/>
          <a:stretch>
            <a:fillRect/>
          </a:stretch>
        </p:blipFill>
        <p:spPr>
          <a:xfrm>
            <a:off x="628650" y="771233"/>
            <a:ext cx="7886700" cy="2433644"/>
          </a:xfrm>
          <a:prstGeom prst="rect">
            <a:avLst/>
          </a:prstGeom>
        </p:spPr>
      </p:pic>
      <p:sp>
        <p:nvSpPr>
          <p:cNvPr id="4" name="Slide Number Placeholder 3">
            <a:extLst>
              <a:ext uri="{FF2B5EF4-FFF2-40B4-BE49-F238E27FC236}">
                <a16:creationId xmlns:a16="http://schemas.microsoft.com/office/drawing/2014/main" id="{9F336861-2D37-4EAC-917D-9E6DBFA54ED2}"/>
              </a:ext>
            </a:extLst>
          </p:cNvPr>
          <p:cNvSpPr>
            <a:spLocks noGrp="1"/>
          </p:cNvSpPr>
          <p:nvPr>
            <p:ph type="sldNum" sz="quarter" idx="12"/>
          </p:nvPr>
        </p:nvSpPr>
        <p:spPr/>
        <p:txBody>
          <a:bodyPr/>
          <a:lstStyle/>
          <a:p>
            <a:fld id="{3DEFAA7A-1F75-4566-B3ED-B7F20098E838}" type="slidenum">
              <a:rPr lang="en-CA" smtClean="0"/>
              <a:t>82</a:t>
            </a:fld>
            <a:endParaRPr lang="en-CA"/>
          </a:p>
        </p:txBody>
      </p:sp>
      <p:sp>
        <p:nvSpPr>
          <p:cNvPr id="5" name="Rectangle 4">
            <a:extLst>
              <a:ext uri="{FF2B5EF4-FFF2-40B4-BE49-F238E27FC236}">
                <a16:creationId xmlns:a16="http://schemas.microsoft.com/office/drawing/2014/main" id="{EE12F830-AD8B-447F-8277-7815DC167105}"/>
              </a:ext>
            </a:extLst>
          </p:cNvPr>
          <p:cNvSpPr/>
          <p:nvPr/>
        </p:nvSpPr>
        <p:spPr>
          <a:xfrm>
            <a:off x="628650" y="5710020"/>
            <a:ext cx="6594764" cy="646331"/>
          </a:xfrm>
          <a:prstGeom prst="rect">
            <a:avLst/>
          </a:prstGeom>
        </p:spPr>
        <p:txBody>
          <a:bodyPr wrap="square">
            <a:spAutoFit/>
          </a:bodyPr>
          <a:lstStyle/>
          <a:p>
            <a:pPr marL="128585" indent="-128585">
              <a:buFont typeface="Wingdings" panose="05000000000000000000" pitchFamily="2" charset="2"/>
              <a:buChar char="Ø"/>
            </a:pPr>
            <a:r>
              <a:rPr lang="en-CA" dirty="0"/>
              <a:t>2018 Technical Report on </a:t>
            </a:r>
            <a:r>
              <a:rPr lang="en-CA" dirty="0" err="1"/>
              <a:t>xAPI</a:t>
            </a:r>
            <a:r>
              <a:rPr lang="en-CA" dirty="0"/>
              <a:t>. IEEE LTSC </a:t>
            </a:r>
            <a:r>
              <a:rPr lang="en-CA" dirty="0" err="1"/>
              <a:t>TAGxAPI</a:t>
            </a:r>
            <a:r>
              <a:rPr lang="en-CA" dirty="0"/>
              <a:t>.  </a:t>
            </a:r>
            <a:r>
              <a:rPr lang="en-CA" dirty="0">
                <a:hlinkClick r:id="rId3"/>
              </a:rPr>
              <a:t>https://www.tagxapi.org/ieee-technical-report/</a:t>
            </a:r>
            <a:r>
              <a:rPr lang="en-CA" dirty="0"/>
              <a:t>    </a:t>
            </a:r>
          </a:p>
        </p:txBody>
      </p:sp>
      <p:sp>
        <p:nvSpPr>
          <p:cNvPr id="7" name="Rectangle 6">
            <a:extLst>
              <a:ext uri="{FF2B5EF4-FFF2-40B4-BE49-F238E27FC236}">
                <a16:creationId xmlns:a16="http://schemas.microsoft.com/office/drawing/2014/main" id="{974CF534-6A4A-48E0-A7C3-69823F4CAE5B}"/>
              </a:ext>
            </a:extLst>
          </p:cNvPr>
          <p:cNvSpPr/>
          <p:nvPr/>
        </p:nvSpPr>
        <p:spPr>
          <a:xfrm>
            <a:off x="678872" y="3204877"/>
            <a:ext cx="7707746" cy="1754326"/>
          </a:xfrm>
          <a:prstGeom prst="rect">
            <a:avLst/>
          </a:prstGeom>
        </p:spPr>
        <p:txBody>
          <a:bodyPr wrap="square">
            <a:spAutoFit/>
          </a:bodyPr>
          <a:lstStyle/>
          <a:p>
            <a:r>
              <a:rPr lang="en-CA" dirty="0"/>
              <a:t>The </a:t>
            </a:r>
            <a:r>
              <a:rPr lang="en-CA" dirty="0" err="1"/>
              <a:t>xAPI</a:t>
            </a:r>
            <a:r>
              <a:rPr lang="en-CA" dirty="0"/>
              <a:t> is composed of four separate, yet interdependent API Resources:</a:t>
            </a:r>
          </a:p>
          <a:p>
            <a:pPr marL="285750" indent="-285750">
              <a:buFont typeface="Courier New" panose="02070309020205020404" pitchFamily="49" charset="0"/>
              <a:buChar char="o"/>
            </a:pPr>
            <a:r>
              <a:rPr lang="en-CA" dirty="0"/>
              <a:t>Statement: Records of specific interactions and outputs of an actor (often learner) during an experience.</a:t>
            </a:r>
          </a:p>
          <a:p>
            <a:pPr marL="285750" indent="-285750">
              <a:buFont typeface="Courier New" panose="02070309020205020404" pitchFamily="49" charset="0"/>
              <a:buChar char="o"/>
            </a:pPr>
            <a:r>
              <a:rPr lang="en-CA" dirty="0"/>
              <a:t>State: Data relating to the state of a learning activity.</a:t>
            </a:r>
          </a:p>
          <a:p>
            <a:pPr marL="285750" indent="-285750">
              <a:buFont typeface="Courier New" panose="02070309020205020404" pitchFamily="49" charset="0"/>
              <a:buChar char="o"/>
            </a:pPr>
            <a:r>
              <a:rPr lang="en-CA" dirty="0"/>
              <a:t>Agent Profile: Data relating to a human actor or a system.</a:t>
            </a:r>
          </a:p>
          <a:p>
            <a:pPr marL="285750" indent="-285750">
              <a:buFont typeface="Courier New" panose="02070309020205020404" pitchFamily="49" charset="0"/>
              <a:buChar char="o"/>
            </a:pPr>
            <a:r>
              <a:rPr lang="en-CA" dirty="0"/>
              <a:t>Activity Profile: Data related to a learning activity.</a:t>
            </a:r>
            <a:endParaRPr lang="en-US" dirty="0"/>
          </a:p>
        </p:txBody>
      </p:sp>
    </p:spTree>
    <p:extLst>
      <p:ext uri="{BB962C8B-B14F-4D97-AF65-F5344CB8AC3E}">
        <p14:creationId xmlns:p14="http://schemas.microsoft.com/office/powerpoint/2010/main" val="7928177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56D0360-074C-4E06-83CF-94103332457B}"/>
              </a:ext>
            </a:extLst>
          </p:cNvPr>
          <p:cNvPicPr>
            <a:picLocks noGrp="1" noChangeAspect="1"/>
          </p:cNvPicPr>
          <p:nvPr>
            <p:ph idx="1"/>
          </p:nvPr>
        </p:nvPicPr>
        <p:blipFill>
          <a:blip r:embed="rId2"/>
          <a:stretch>
            <a:fillRect/>
          </a:stretch>
        </p:blipFill>
        <p:spPr>
          <a:xfrm>
            <a:off x="584646" y="509443"/>
            <a:ext cx="7612283" cy="4883172"/>
          </a:xfrm>
          <a:prstGeom prst="rect">
            <a:avLst/>
          </a:prstGeom>
        </p:spPr>
      </p:pic>
      <p:sp>
        <p:nvSpPr>
          <p:cNvPr id="4" name="Slide Number Placeholder 3">
            <a:extLst>
              <a:ext uri="{FF2B5EF4-FFF2-40B4-BE49-F238E27FC236}">
                <a16:creationId xmlns:a16="http://schemas.microsoft.com/office/drawing/2014/main" id="{D3DB3A84-8CA3-4EF8-AF6C-A67290559A20}"/>
              </a:ext>
            </a:extLst>
          </p:cNvPr>
          <p:cNvSpPr>
            <a:spLocks noGrp="1"/>
          </p:cNvSpPr>
          <p:nvPr>
            <p:ph type="sldNum" sz="quarter" idx="12"/>
          </p:nvPr>
        </p:nvSpPr>
        <p:spPr/>
        <p:txBody>
          <a:bodyPr/>
          <a:lstStyle/>
          <a:p>
            <a:fld id="{3DEFAA7A-1F75-4566-B3ED-B7F20098E838}" type="slidenum">
              <a:rPr lang="en-CA" smtClean="0"/>
              <a:t>83</a:t>
            </a:fld>
            <a:endParaRPr lang="en-CA"/>
          </a:p>
        </p:txBody>
      </p:sp>
      <p:sp>
        <p:nvSpPr>
          <p:cNvPr id="6" name="Rectangle 5">
            <a:extLst>
              <a:ext uri="{FF2B5EF4-FFF2-40B4-BE49-F238E27FC236}">
                <a16:creationId xmlns:a16="http://schemas.microsoft.com/office/drawing/2014/main" id="{70435A60-857D-4060-88EF-020A3592394B}"/>
              </a:ext>
            </a:extLst>
          </p:cNvPr>
          <p:cNvSpPr/>
          <p:nvPr/>
        </p:nvSpPr>
        <p:spPr>
          <a:xfrm>
            <a:off x="675542" y="5549653"/>
            <a:ext cx="7047345" cy="923330"/>
          </a:xfrm>
          <a:prstGeom prst="rect">
            <a:avLst/>
          </a:prstGeom>
        </p:spPr>
        <p:txBody>
          <a:bodyPr wrap="square">
            <a:spAutoFit/>
          </a:bodyPr>
          <a:lstStyle/>
          <a:p>
            <a:pPr marL="128585" indent="-128585">
              <a:buFont typeface="Wingdings" panose="05000000000000000000" pitchFamily="2" charset="2"/>
              <a:buChar char="Ø"/>
            </a:pPr>
            <a:r>
              <a:rPr lang="en-CA" dirty="0"/>
              <a:t>China’s Social Credit System: A Mark of Progress or a Threat to Privacy? </a:t>
            </a:r>
            <a:r>
              <a:rPr lang="en-CA" dirty="0">
                <a:hlinkClick r:id="rId3"/>
              </a:rPr>
              <a:t>https://piie.com/publications/policy-briefs/chinas-social-credit-system-mark-progress-or-threat-privacy</a:t>
            </a:r>
            <a:r>
              <a:rPr lang="en-CA" dirty="0"/>
              <a:t> </a:t>
            </a:r>
          </a:p>
        </p:txBody>
      </p:sp>
    </p:spTree>
    <p:extLst>
      <p:ext uri="{BB962C8B-B14F-4D97-AF65-F5344CB8AC3E}">
        <p14:creationId xmlns:p14="http://schemas.microsoft.com/office/powerpoint/2010/main" val="40312852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3600" y="5017523"/>
            <a:ext cx="6937354" cy="1131079"/>
          </a:xfrm>
          <a:prstGeom prst="rect">
            <a:avLst/>
          </a:prstGeom>
        </p:spPr>
        <p:txBody>
          <a:bodyPr wrap="square">
            <a:spAutoFit/>
          </a:bodyPr>
          <a:lstStyle/>
          <a:p>
            <a:r>
              <a:rPr lang="en-CA" sz="1350" dirty="0" err="1"/>
              <a:t>xAPI</a:t>
            </a:r>
            <a:r>
              <a:rPr lang="en-CA" sz="1350" dirty="0"/>
              <a:t> lets you capture (big) data on human performance, along with associated instructional content or performance context information… </a:t>
            </a:r>
          </a:p>
          <a:p>
            <a:endParaRPr lang="en-US" sz="1350" dirty="0"/>
          </a:p>
          <a:p>
            <a:r>
              <a:rPr lang="en-US" sz="1350" dirty="0"/>
              <a:t>We can also gather data </a:t>
            </a:r>
            <a:r>
              <a:rPr lang="en-US" sz="1350" i="1" dirty="0"/>
              <a:t>outside</a:t>
            </a:r>
            <a:r>
              <a:rPr lang="en-US" sz="1350" dirty="0"/>
              <a:t> the school or program, looking at actual results and feedback from the workplace.</a:t>
            </a:r>
            <a:endParaRPr lang="en-CA" sz="1350" dirty="0"/>
          </a:p>
        </p:txBody>
      </p:sp>
      <p:pic>
        <p:nvPicPr>
          <p:cNvPr id="8" name="Picture 1">
            <a:extLst>
              <a:ext uri="{FF2B5EF4-FFF2-40B4-BE49-F238E27FC236}">
                <a16:creationId xmlns:a16="http://schemas.microsoft.com/office/drawing/2014/main" id="{F80098EE-9A23-4997-ADE1-4820C75809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600" y="1484415"/>
            <a:ext cx="4996046" cy="3325359"/>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1103586" y="709398"/>
            <a:ext cx="6671065" cy="663409"/>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CA" sz="2400" dirty="0"/>
              <a:t>The BIG Idea - AI-Based Learning Recognition</a:t>
            </a:r>
          </a:p>
        </p:txBody>
      </p:sp>
      <p:sp>
        <p:nvSpPr>
          <p:cNvPr id="6" name="Slide Number Placeholder 5"/>
          <p:cNvSpPr>
            <a:spLocks noGrp="1"/>
          </p:cNvSpPr>
          <p:nvPr>
            <p:ph type="sldNum" sz="quarter" idx="12"/>
          </p:nvPr>
        </p:nvSpPr>
        <p:spPr/>
        <p:txBody>
          <a:bodyPr/>
          <a:lstStyle/>
          <a:p>
            <a:fld id="{3DEFAA7A-1F75-4566-B3ED-B7F20098E838}" type="slidenum">
              <a:rPr lang="en-CA" smtClean="0"/>
              <a:t>84</a:t>
            </a:fld>
            <a:endParaRPr lang="en-CA"/>
          </a:p>
        </p:txBody>
      </p:sp>
    </p:spTree>
    <p:extLst>
      <p:ext uri="{BB962C8B-B14F-4D97-AF65-F5344CB8AC3E}">
        <p14:creationId xmlns:p14="http://schemas.microsoft.com/office/powerpoint/2010/main" val="32898775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139622" y="692425"/>
            <a:ext cx="5650513" cy="416710"/>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CA" sz="2400" dirty="0"/>
              <a:t>Activity – My Badge</a:t>
            </a:r>
          </a:p>
        </p:txBody>
      </p:sp>
      <p:sp>
        <p:nvSpPr>
          <p:cNvPr id="3" name="Rectangle 2"/>
          <p:cNvSpPr/>
          <p:nvPr/>
        </p:nvSpPr>
        <p:spPr>
          <a:xfrm>
            <a:off x="1139622" y="1172197"/>
            <a:ext cx="5790039" cy="3539430"/>
          </a:xfrm>
          <a:prstGeom prst="rect">
            <a:avLst/>
          </a:prstGeom>
        </p:spPr>
        <p:txBody>
          <a:bodyPr wrap="square">
            <a:spAutoFit/>
          </a:bodyPr>
          <a:lstStyle/>
          <a:p>
            <a:r>
              <a:rPr lang="en-CA" sz="1600" dirty="0"/>
              <a:t>Instructions  </a:t>
            </a:r>
          </a:p>
          <a:p>
            <a:pPr marL="128585" indent="-128585">
              <a:buFont typeface="Arial" panose="020B0604020202020204" pitchFamily="34" charset="0"/>
              <a:buChar char="•"/>
            </a:pPr>
            <a:r>
              <a:rPr lang="en-CA" sz="1600" dirty="0"/>
              <a:t>Use this space to design your badge, clearly identifying different data elements:  </a:t>
            </a:r>
          </a:p>
          <a:p>
            <a:pPr marL="471476" lvl="1" indent="-128585">
              <a:buFont typeface="Courier New" panose="02070309020205020404" pitchFamily="49" charset="0"/>
              <a:buChar char="o"/>
            </a:pPr>
            <a:r>
              <a:rPr lang="en-CA" sz="1600" dirty="0"/>
              <a:t>create a badge and give it a name, criteria, design  </a:t>
            </a:r>
          </a:p>
          <a:p>
            <a:pPr marL="471476" lvl="1" indent="-128585">
              <a:buFont typeface="Courier New" panose="02070309020205020404" pitchFamily="49" charset="0"/>
              <a:buChar char="o"/>
            </a:pPr>
            <a:r>
              <a:rPr lang="en-CA" sz="1600" dirty="0"/>
              <a:t>award it to yourself or describe how it would be awarded.  </a:t>
            </a:r>
          </a:p>
          <a:p>
            <a:pPr marL="471476" lvl="1" indent="-128585">
              <a:buFont typeface="Courier New" panose="02070309020205020404" pitchFamily="49" charset="0"/>
              <a:buChar char="o"/>
            </a:pPr>
            <a:r>
              <a:rPr lang="en-CA" sz="1600" dirty="0"/>
              <a:t>use a blog post on your blog as the 'evidence' for awarding yourself the badge  </a:t>
            </a:r>
          </a:p>
          <a:p>
            <a:pPr marL="471476" lvl="1" indent="-128585">
              <a:buFont typeface="Courier New" panose="02070309020205020404" pitchFamily="49" charset="0"/>
              <a:buChar char="o"/>
            </a:pPr>
            <a:r>
              <a:rPr lang="en-CA" sz="1600" dirty="0"/>
              <a:t>place the badge on the blog post.  </a:t>
            </a:r>
          </a:p>
          <a:p>
            <a:r>
              <a:rPr lang="en-CA" sz="1600" dirty="0"/>
              <a:t>Optional  </a:t>
            </a:r>
          </a:p>
          <a:p>
            <a:pPr marL="128585" indent="-128585">
              <a:buFont typeface="Arial" panose="020B0604020202020204" pitchFamily="34" charset="0"/>
              <a:buChar char="•"/>
            </a:pPr>
            <a:r>
              <a:rPr lang="en-CA" sz="1600" dirty="0"/>
              <a:t>Define how your digital badge connect to or ties in to your identity graph</a:t>
            </a:r>
          </a:p>
          <a:p>
            <a:pPr marL="128585" indent="-128585">
              <a:buFont typeface="Arial" panose="020B0604020202020204" pitchFamily="34" charset="0"/>
              <a:buChar char="•"/>
            </a:pPr>
            <a:r>
              <a:rPr lang="en-CA" sz="1600" dirty="0"/>
              <a:t>If you have internet access, create a free account on a Badge service (</a:t>
            </a:r>
            <a:r>
              <a:rPr lang="en-CA" sz="1600" dirty="0">
                <a:hlinkClick r:id="rId2"/>
              </a:rPr>
              <a:t>https://badgr.com/</a:t>
            </a:r>
            <a:r>
              <a:rPr lang="en-CA" sz="1600" dirty="0"/>
              <a:t>   , </a:t>
            </a:r>
            <a:r>
              <a:rPr lang="en-CA" sz="1600" dirty="0">
                <a:hlinkClick r:id="rId3"/>
              </a:rPr>
              <a:t>https://www.openbadges.me/</a:t>
            </a:r>
            <a:r>
              <a:rPr lang="en-CA" sz="1600" dirty="0"/>
              <a:t>  , </a:t>
            </a:r>
            <a:r>
              <a:rPr lang="en-CA" sz="1600" dirty="0">
                <a:hlinkClick r:id="rId4"/>
              </a:rPr>
              <a:t>https://openbadgefactory.com/</a:t>
            </a:r>
            <a:r>
              <a:rPr lang="en-CA" sz="1600" dirty="0"/>
              <a:t>  ). </a:t>
            </a:r>
          </a:p>
        </p:txBody>
      </p:sp>
      <p:sp>
        <p:nvSpPr>
          <p:cNvPr id="4" name="Slide Number Placeholder 3"/>
          <p:cNvSpPr>
            <a:spLocks noGrp="1"/>
          </p:cNvSpPr>
          <p:nvPr>
            <p:ph type="sldNum" sz="quarter" idx="12"/>
          </p:nvPr>
        </p:nvSpPr>
        <p:spPr/>
        <p:txBody>
          <a:bodyPr/>
          <a:lstStyle/>
          <a:p>
            <a:fld id="{3DEFAA7A-1F75-4566-B3ED-B7F20098E838}" type="slidenum">
              <a:rPr lang="en-CA" smtClean="0"/>
              <a:t>85</a:t>
            </a:fld>
            <a:endParaRPr lang="en-CA"/>
          </a:p>
        </p:txBody>
      </p:sp>
    </p:spTree>
    <p:extLst>
      <p:ext uri="{BB962C8B-B14F-4D97-AF65-F5344CB8AC3E}">
        <p14:creationId xmlns:p14="http://schemas.microsoft.com/office/powerpoint/2010/main" val="38222836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911" y="365129"/>
            <a:ext cx="6185225" cy="513554"/>
          </a:xfrm>
        </p:spPr>
        <p:txBody>
          <a:bodyPr>
            <a:normAutofit fontScale="90000"/>
          </a:bodyPr>
          <a:lstStyle/>
          <a:p>
            <a:r>
              <a:rPr lang="en-CA" dirty="0"/>
              <a:t>Community</a:t>
            </a:r>
          </a:p>
        </p:txBody>
      </p:sp>
      <p:sp>
        <p:nvSpPr>
          <p:cNvPr id="59" name="Slide Number Placeholder 58"/>
          <p:cNvSpPr>
            <a:spLocks noGrp="1"/>
          </p:cNvSpPr>
          <p:nvPr>
            <p:ph type="sldNum" sz="quarter" idx="12"/>
          </p:nvPr>
        </p:nvSpPr>
        <p:spPr/>
        <p:txBody>
          <a:bodyPr/>
          <a:lstStyle/>
          <a:p>
            <a:fld id="{3DEFAA7A-1F75-4566-B3ED-B7F20098E838}" type="slidenum">
              <a:rPr lang="en-CA" smtClean="0"/>
              <a:t>86</a:t>
            </a:fld>
            <a:endParaRPr lang="en-CA"/>
          </a:p>
        </p:txBody>
      </p:sp>
      <p:sp>
        <p:nvSpPr>
          <p:cNvPr id="7" name="Content Placeholder 6">
            <a:extLst>
              <a:ext uri="{FF2B5EF4-FFF2-40B4-BE49-F238E27FC236}">
                <a16:creationId xmlns:a16="http://schemas.microsoft.com/office/drawing/2014/main" id="{FDA193FF-CBFC-44F1-B98F-873A9EFCADDF}"/>
              </a:ext>
            </a:extLst>
          </p:cNvPr>
          <p:cNvSpPr>
            <a:spLocks noGrp="1"/>
          </p:cNvSpPr>
          <p:nvPr>
            <p:ph idx="1"/>
          </p:nvPr>
        </p:nvSpPr>
        <p:spPr>
          <a:xfrm>
            <a:off x="707195" y="1253331"/>
            <a:ext cx="7784415" cy="4351338"/>
          </a:xfrm>
        </p:spPr>
        <p:txBody>
          <a:bodyPr/>
          <a:lstStyle/>
          <a:p>
            <a:pPr marL="0" indent="0">
              <a:buNone/>
            </a:pPr>
            <a:r>
              <a:rPr lang="en-CA" dirty="0"/>
              <a:t>The fundamental challenge to community is to make decisions on matters affecting everybody while leaving to  individuals, companies and institutions those matters not effectively managed by consensus. </a:t>
            </a:r>
          </a:p>
          <a:p>
            <a:pPr marL="0" indent="0">
              <a:buNone/>
            </a:pPr>
            <a:endParaRPr lang="en-CA" dirty="0"/>
          </a:p>
          <a:p>
            <a:pPr marL="0" indent="0">
              <a:buNone/>
            </a:pPr>
            <a:endParaRPr lang="en-CA" dirty="0"/>
          </a:p>
          <a:p>
            <a:pPr marL="0" indent="0">
              <a:buNone/>
            </a:pPr>
            <a:r>
              <a:rPr lang="en-CA" dirty="0"/>
              <a:t> </a:t>
            </a:r>
          </a:p>
          <a:p>
            <a:pPr marL="0" indent="0">
              <a:buNone/>
            </a:pPr>
            <a:endParaRPr lang="en-US" dirty="0"/>
          </a:p>
        </p:txBody>
      </p:sp>
      <p:pic>
        <p:nvPicPr>
          <p:cNvPr id="6" name="Picture 5">
            <a:extLst>
              <a:ext uri="{FF2B5EF4-FFF2-40B4-BE49-F238E27FC236}">
                <a16:creationId xmlns:a16="http://schemas.microsoft.com/office/drawing/2014/main" id="{26CDCFB3-CA0C-497D-8BF1-942CD7098C4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a:xfrm>
            <a:off x="830269" y="4986634"/>
            <a:ext cx="314325" cy="242888"/>
          </a:xfrm>
          <a:prstGeom prst="rect">
            <a:avLst/>
          </a:prstGeom>
          <a:noFill/>
        </p:spPr>
      </p:pic>
      <p:sp>
        <p:nvSpPr>
          <p:cNvPr id="8" name="Rectangle 7">
            <a:extLst>
              <a:ext uri="{FF2B5EF4-FFF2-40B4-BE49-F238E27FC236}">
                <a16:creationId xmlns:a16="http://schemas.microsoft.com/office/drawing/2014/main" id="{1CAC1AEB-D92F-4106-AD18-7A63E6041C7B}"/>
              </a:ext>
            </a:extLst>
          </p:cNvPr>
          <p:cNvSpPr/>
          <p:nvPr/>
        </p:nvSpPr>
        <p:spPr>
          <a:xfrm>
            <a:off x="1402892" y="4929440"/>
            <a:ext cx="5651051" cy="738664"/>
          </a:xfrm>
          <a:prstGeom prst="rect">
            <a:avLst/>
          </a:prstGeom>
        </p:spPr>
        <p:txBody>
          <a:bodyPr wrap="square">
            <a:spAutoFit/>
          </a:bodyPr>
          <a:lstStyle/>
          <a:p>
            <a:r>
              <a:rPr lang="en-CA" sz="1400" dirty="0"/>
              <a:t>Feature Article: Community. </a:t>
            </a:r>
            <a:r>
              <a:rPr lang="en-CA" sz="1400" dirty="0">
                <a:hlinkClick r:id="rId3"/>
              </a:rPr>
              <a:t>https://el30.mooc.ca/post/68638</a:t>
            </a:r>
            <a:r>
              <a:rPr lang="en-CA" sz="1400" dirty="0"/>
              <a:t>   </a:t>
            </a:r>
          </a:p>
          <a:p>
            <a:r>
              <a:rPr lang="en-CA" sz="1400" dirty="0"/>
              <a:t>Featured Video: Conversation with Pete Forsyth  </a:t>
            </a:r>
            <a:r>
              <a:rPr lang="en-CA" sz="1400" dirty="0">
                <a:hlinkClick r:id="rId4"/>
              </a:rPr>
              <a:t>https://www.youtube.com/watch?v=1Urc4EW9hiE</a:t>
            </a:r>
            <a:r>
              <a:rPr lang="en-CA" sz="1400" dirty="0"/>
              <a:t>    </a:t>
            </a:r>
          </a:p>
        </p:txBody>
      </p:sp>
    </p:spTree>
    <p:extLst>
      <p:ext uri="{BB962C8B-B14F-4D97-AF65-F5344CB8AC3E}">
        <p14:creationId xmlns:p14="http://schemas.microsoft.com/office/powerpoint/2010/main" val="13758001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automatically generated">
            <a:extLst>
              <a:ext uri="{FF2B5EF4-FFF2-40B4-BE49-F238E27FC236}">
                <a16:creationId xmlns:a16="http://schemas.microsoft.com/office/drawing/2014/main" id="{EE03E58B-974C-400A-862C-BB90475C2C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6561" y="103188"/>
            <a:ext cx="7269693" cy="5452270"/>
          </a:xfrm>
        </p:spPr>
      </p:pic>
      <p:sp>
        <p:nvSpPr>
          <p:cNvPr id="4" name="Slide Number Placeholder 3">
            <a:extLst>
              <a:ext uri="{FF2B5EF4-FFF2-40B4-BE49-F238E27FC236}">
                <a16:creationId xmlns:a16="http://schemas.microsoft.com/office/drawing/2014/main" id="{9AEAE828-507F-489A-90B3-85F19CBC4951}"/>
              </a:ext>
            </a:extLst>
          </p:cNvPr>
          <p:cNvSpPr>
            <a:spLocks noGrp="1"/>
          </p:cNvSpPr>
          <p:nvPr>
            <p:ph type="sldNum" sz="quarter" idx="12"/>
          </p:nvPr>
        </p:nvSpPr>
        <p:spPr/>
        <p:txBody>
          <a:bodyPr/>
          <a:lstStyle/>
          <a:p>
            <a:fld id="{3DEFAA7A-1F75-4566-B3ED-B7F20098E838}" type="slidenum">
              <a:rPr lang="en-CA" smtClean="0"/>
              <a:t>87</a:t>
            </a:fld>
            <a:endParaRPr lang="en-CA"/>
          </a:p>
        </p:txBody>
      </p:sp>
      <p:sp>
        <p:nvSpPr>
          <p:cNvPr id="5" name="Rectangle 4">
            <a:extLst>
              <a:ext uri="{FF2B5EF4-FFF2-40B4-BE49-F238E27FC236}">
                <a16:creationId xmlns:a16="http://schemas.microsoft.com/office/drawing/2014/main" id="{85E44F3F-13A4-4389-BBD7-8B52CE917F2E}"/>
              </a:ext>
            </a:extLst>
          </p:cNvPr>
          <p:cNvSpPr/>
          <p:nvPr/>
        </p:nvSpPr>
        <p:spPr>
          <a:xfrm>
            <a:off x="516561" y="5670909"/>
            <a:ext cx="6396182" cy="646331"/>
          </a:xfrm>
          <a:prstGeom prst="rect">
            <a:avLst/>
          </a:prstGeom>
        </p:spPr>
        <p:txBody>
          <a:bodyPr wrap="square">
            <a:spAutoFit/>
          </a:bodyPr>
          <a:lstStyle/>
          <a:p>
            <a:pPr marL="128585" indent="-128585">
              <a:buFont typeface="Wingdings" panose="05000000000000000000" pitchFamily="2" charset="2"/>
              <a:buChar char="Ø"/>
            </a:pPr>
            <a:r>
              <a:rPr lang="en-CA" dirty="0"/>
              <a:t>The Byzantine Generals Problem - </a:t>
            </a:r>
            <a:r>
              <a:rPr lang="en-CA" dirty="0">
                <a:hlinkClick r:id="rId3"/>
              </a:rPr>
              <a:t>https://lamport.azurewebsites.net/pubs/byz.pdf</a:t>
            </a:r>
            <a:r>
              <a:rPr lang="en-CA" dirty="0"/>
              <a:t>    </a:t>
            </a:r>
          </a:p>
        </p:txBody>
      </p:sp>
    </p:spTree>
    <p:extLst>
      <p:ext uri="{BB962C8B-B14F-4D97-AF65-F5344CB8AC3E}">
        <p14:creationId xmlns:p14="http://schemas.microsoft.com/office/powerpoint/2010/main" val="685829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D79A72-E3A6-4AEF-8E61-51D1EF47E23D}"/>
              </a:ext>
            </a:extLst>
          </p:cNvPr>
          <p:cNvSpPr>
            <a:spLocks noGrp="1"/>
          </p:cNvSpPr>
          <p:nvPr>
            <p:ph idx="1"/>
          </p:nvPr>
        </p:nvSpPr>
        <p:spPr>
          <a:xfrm>
            <a:off x="1510956" y="1893191"/>
            <a:ext cx="7004394" cy="4351338"/>
          </a:xfrm>
        </p:spPr>
        <p:txBody>
          <a:bodyPr>
            <a:normAutofit fontScale="77500" lnSpcReduction="20000"/>
          </a:bodyPr>
          <a:lstStyle/>
          <a:p>
            <a:pPr marL="0" lvl="0" indent="0" defTabSz="685800">
              <a:lnSpc>
                <a:spcPct val="100000"/>
              </a:lnSpc>
              <a:spcBef>
                <a:spcPts val="0"/>
              </a:spcBef>
              <a:buNone/>
              <a:defRPr/>
            </a:pPr>
            <a:r>
              <a:rPr lang="en-CA" sz="5400" dirty="0">
                <a:solidFill>
                  <a:prstClr val="black"/>
                </a:solidFill>
              </a:rPr>
              <a:t>The Concept of Community</a:t>
            </a:r>
          </a:p>
          <a:p>
            <a:pPr marL="0" lvl="0" indent="0" defTabSz="685800">
              <a:lnSpc>
                <a:spcPct val="100000"/>
              </a:lnSpc>
              <a:spcBef>
                <a:spcPts val="0"/>
              </a:spcBef>
              <a:buNone/>
              <a:defRPr/>
            </a:pPr>
            <a:r>
              <a:rPr lang="en-CA" sz="4400" dirty="0">
                <a:solidFill>
                  <a:prstClr val="black"/>
                </a:solidFill>
              </a:rPr>
              <a:t>The traditional concept of community was built on sameness, on collections of people from the same family, speaking the same language, living in the same place, believing the same things. This has been challenged by social and political reforms through the last few centuries. </a:t>
            </a:r>
            <a:r>
              <a:rPr lang="en-CA" sz="4400" dirty="0" err="1">
                <a:solidFill>
                  <a:prstClr val="black"/>
                </a:solidFill>
              </a:rPr>
              <a:t>ons</a:t>
            </a:r>
            <a:r>
              <a:rPr lang="en-CA" sz="4400" dirty="0">
                <a:solidFill>
                  <a:prstClr val="black"/>
                </a:solidFill>
              </a:rPr>
              <a:t>. </a:t>
            </a:r>
            <a:endParaRPr lang="en-CA" sz="6600" dirty="0"/>
          </a:p>
          <a:p>
            <a:endParaRPr lang="en-US" dirty="0"/>
          </a:p>
        </p:txBody>
      </p:sp>
      <p:sp>
        <p:nvSpPr>
          <p:cNvPr id="4" name="Slide Number Placeholder 3">
            <a:extLst>
              <a:ext uri="{FF2B5EF4-FFF2-40B4-BE49-F238E27FC236}">
                <a16:creationId xmlns:a16="http://schemas.microsoft.com/office/drawing/2014/main" id="{88056EC2-EBA7-486F-B9B1-B11B458D6FE3}"/>
              </a:ext>
            </a:extLst>
          </p:cNvPr>
          <p:cNvSpPr>
            <a:spLocks noGrp="1"/>
          </p:cNvSpPr>
          <p:nvPr>
            <p:ph type="sldNum" sz="quarter" idx="12"/>
          </p:nvPr>
        </p:nvSpPr>
        <p:spPr/>
        <p:txBody>
          <a:bodyPr/>
          <a:lstStyle/>
          <a:p>
            <a:fld id="{3DEFAA7A-1F75-4566-B3ED-B7F20098E838}" type="slidenum">
              <a:rPr lang="en-CA" smtClean="0"/>
              <a:t>88</a:t>
            </a:fld>
            <a:endParaRPr lang="en-CA"/>
          </a:p>
        </p:txBody>
      </p:sp>
      <p:sp>
        <p:nvSpPr>
          <p:cNvPr id="6" name="Rectangle 5">
            <a:extLst>
              <a:ext uri="{FF2B5EF4-FFF2-40B4-BE49-F238E27FC236}">
                <a16:creationId xmlns:a16="http://schemas.microsoft.com/office/drawing/2014/main" id="{462D370B-3D60-4825-8167-5EB9A65BDCD9}"/>
              </a:ext>
            </a:extLst>
          </p:cNvPr>
          <p:cNvSpPr/>
          <p:nvPr/>
        </p:nvSpPr>
        <p:spPr>
          <a:xfrm>
            <a:off x="762074" y="1779041"/>
            <a:ext cx="537327" cy="707886"/>
          </a:xfrm>
          <a:prstGeom prst="rect">
            <a:avLst/>
          </a:prstGeom>
        </p:spPr>
        <p:txBody>
          <a:bodyPr wrap="none">
            <a:spAutoFit/>
          </a:bodyPr>
          <a:lstStyle/>
          <a:p>
            <a:r>
              <a:rPr lang="en-CA" sz="4000" dirty="0">
                <a:solidFill>
                  <a:prstClr val="black"/>
                </a:solidFill>
                <a:latin typeface="Symbol" panose="05050102010706020507" pitchFamily="18" charset="2"/>
              </a:rPr>
              <a:t>y</a:t>
            </a:r>
            <a:endParaRPr lang="en-CA" sz="3600" dirty="0"/>
          </a:p>
        </p:txBody>
      </p:sp>
    </p:spTree>
    <p:extLst>
      <p:ext uri="{BB962C8B-B14F-4D97-AF65-F5344CB8AC3E}">
        <p14:creationId xmlns:p14="http://schemas.microsoft.com/office/powerpoint/2010/main" val="38148689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5B96E2-E9E8-4110-9934-AC241A4DDC28}"/>
              </a:ext>
            </a:extLst>
          </p:cNvPr>
          <p:cNvSpPr>
            <a:spLocks noGrp="1"/>
          </p:cNvSpPr>
          <p:nvPr>
            <p:ph idx="1"/>
          </p:nvPr>
        </p:nvSpPr>
        <p:spPr>
          <a:xfrm>
            <a:off x="1747720" y="1825625"/>
            <a:ext cx="6767630" cy="4351338"/>
          </a:xfrm>
        </p:spPr>
        <p:txBody>
          <a:bodyPr>
            <a:normAutofit/>
          </a:bodyPr>
          <a:lstStyle/>
          <a:p>
            <a:pPr marL="0" lvl="0" indent="0" defTabSz="685800">
              <a:lnSpc>
                <a:spcPct val="100000"/>
              </a:lnSpc>
              <a:spcBef>
                <a:spcPts val="0"/>
              </a:spcBef>
              <a:buNone/>
              <a:defRPr/>
            </a:pPr>
            <a:r>
              <a:rPr lang="en-CA" sz="4000" dirty="0">
                <a:solidFill>
                  <a:prstClr val="black"/>
                </a:solidFill>
              </a:rPr>
              <a:t>How to we Create Consensus?</a:t>
            </a:r>
            <a:endParaRPr lang="en-CA" sz="4400" dirty="0">
              <a:solidFill>
                <a:prstClr val="black"/>
              </a:solidFill>
            </a:endParaRPr>
          </a:p>
          <a:p>
            <a:pPr marL="0" lvl="0" indent="0" defTabSz="685800">
              <a:lnSpc>
                <a:spcPct val="100000"/>
              </a:lnSpc>
              <a:spcBef>
                <a:spcPts val="0"/>
              </a:spcBef>
              <a:buNone/>
              <a:defRPr/>
            </a:pPr>
            <a:r>
              <a:rPr lang="en-CA" sz="3000" dirty="0"/>
              <a:t>Digital currencies such as Bitcoin and Ethereum use ‘proof of work’. Other </a:t>
            </a:r>
            <a:r>
              <a:rPr lang="en-CA" sz="3000" dirty="0" err="1"/>
              <a:t>tyes</a:t>
            </a:r>
            <a:r>
              <a:rPr lang="en-CA" sz="3000" dirty="0"/>
              <a:t> of content create other types of consensus: ‘proof of stake’ relies on guarantees of resources or assets; ‘proof of authority’ depends on certification or validation.</a:t>
            </a:r>
            <a:endParaRPr lang="en-CA" sz="3000" dirty="0">
              <a:solidFill>
                <a:prstClr val="black"/>
              </a:solidFill>
            </a:endParaRPr>
          </a:p>
          <a:p>
            <a:endParaRPr lang="en-US" dirty="0"/>
          </a:p>
        </p:txBody>
      </p:sp>
      <p:sp>
        <p:nvSpPr>
          <p:cNvPr id="4" name="Slide Number Placeholder 3">
            <a:extLst>
              <a:ext uri="{FF2B5EF4-FFF2-40B4-BE49-F238E27FC236}">
                <a16:creationId xmlns:a16="http://schemas.microsoft.com/office/drawing/2014/main" id="{0D4787B2-33D2-41F3-9BA0-A5D3F8E4AEC2}"/>
              </a:ext>
            </a:extLst>
          </p:cNvPr>
          <p:cNvSpPr>
            <a:spLocks noGrp="1"/>
          </p:cNvSpPr>
          <p:nvPr>
            <p:ph type="sldNum" sz="quarter" idx="12"/>
          </p:nvPr>
        </p:nvSpPr>
        <p:spPr/>
        <p:txBody>
          <a:bodyPr/>
          <a:lstStyle/>
          <a:p>
            <a:fld id="{3DEFAA7A-1F75-4566-B3ED-B7F20098E838}" type="slidenum">
              <a:rPr lang="en-CA" smtClean="0"/>
              <a:t>89</a:t>
            </a:fld>
            <a:endParaRPr lang="en-CA"/>
          </a:p>
        </p:txBody>
      </p:sp>
      <p:sp>
        <p:nvSpPr>
          <p:cNvPr id="5" name="Rectangle 4">
            <a:extLst>
              <a:ext uri="{FF2B5EF4-FFF2-40B4-BE49-F238E27FC236}">
                <a16:creationId xmlns:a16="http://schemas.microsoft.com/office/drawing/2014/main" id="{4F0C4A35-47C9-4349-B741-8537868D99F6}"/>
              </a:ext>
            </a:extLst>
          </p:cNvPr>
          <p:cNvSpPr/>
          <p:nvPr/>
        </p:nvSpPr>
        <p:spPr>
          <a:xfrm>
            <a:off x="628650" y="1918738"/>
            <a:ext cx="619080" cy="646331"/>
          </a:xfrm>
          <a:prstGeom prst="rect">
            <a:avLst/>
          </a:prstGeom>
        </p:spPr>
        <p:txBody>
          <a:bodyPr wrap="none">
            <a:spAutoFit/>
          </a:bodyPr>
          <a:lstStyle/>
          <a:p>
            <a:r>
              <a:rPr lang="en-CA" sz="3600" dirty="0">
                <a:solidFill>
                  <a:prstClr val="black"/>
                </a:solidFill>
                <a:latin typeface="Wingdings" panose="05000000000000000000" pitchFamily="2" charset="2"/>
              </a:rPr>
              <a:t>:</a:t>
            </a:r>
            <a:endParaRPr lang="en-CA" sz="3200" dirty="0"/>
          </a:p>
        </p:txBody>
      </p:sp>
    </p:spTree>
    <p:extLst>
      <p:ext uri="{BB962C8B-B14F-4D97-AF65-F5344CB8AC3E}">
        <p14:creationId xmlns:p14="http://schemas.microsoft.com/office/powerpoint/2010/main" val="244403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911" y="365129"/>
            <a:ext cx="6185225" cy="513554"/>
          </a:xfrm>
        </p:spPr>
        <p:txBody>
          <a:bodyPr>
            <a:normAutofit fontScale="90000"/>
          </a:bodyPr>
          <a:lstStyle/>
          <a:p>
            <a:r>
              <a:rPr lang="en-CA" dirty="0"/>
              <a:t>Data</a:t>
            </a:r>
          </a:p>
        </p:txBody>
      </p:sp>
      <p:sp>
        <p:nvSpPr>
          <p:cNvPr id="59" name="Slide Number Placeholder 58"/>
          <p:cNvSpPr>
            <a:spLocks noGrp="1"/>
          </p:cNvSpPr>
          <p:nvPr>
            <p:ph type="sldNum" sz="quarter" idx="12"/>
          </p:nvPr>
        </p:nvSpPr>
        <p:spPr/>
        <p:txBody>
          <a:bodyPr/>
          <a:lstStyle/>
          <a:p>
            <a:fld id="{3DEFAA7A-1F75-4566-B3ED-B7F20098E838}" type="slidenum">
              <a:rPr lang="en-CA" smtClean="0"/>
              <a:t>9</a:t>
            </a:fld>
            <a:endParaRPr lang="en-CA"/>
          </a:p>
        </p:txBody>
      </p:sp>
      <p:sp>
        <p:nvSpPr>
          <p:cNvPr id="7" name="Content Placeholder 6">
            <a:extLst>
              <a:ext uri="{FF2B5EF4-FFF2-40B4-BE49-F238E27FC236}">
                <a16:creationId xmlns:a16="http://schemas.microsoft.com/office/drawing/2014/main" id="{FDA193FF-CBFC-44F1-B98F-873A9EFCADDF}"/>
              </a:ext>
            </a:extLst>
          </p:cNvPr>
          <p:cNvSpPr>
            <a:spLocks noGrp="1"/>
          </p:cNvSpPr>
          <p:nvPr>
            <p:ph idx="1"/>
          </p:nvPr>
        </p:nvSpPr>
        <p:spPr>
          <a:xfrm>
            <a:off x="707195" y="1253331"/>
            <a:ext cx="7784415" cy="4351338"/>
          </a:xfrm>
        </p:spPr>
        <p:txBody>
          <a:bodyPr/>
          <a:lstStyle/>
          <a:p>
            <a:pPr marL="0" indent="0">
              <a:buNone/>
            </a:pPr>
            <a:r>
              <a:rPr lang="en-CA" dirty="0"/>
              <a:t>This part of the workshop addresses two conceptual challenges: first, the shift in our understanding of content from documents to data; and second, the shift in our understanding of data from centralized to decentralized.</a:t>
            </a:r>
          </a:p>
          <a:p>
            <a:pPr marL="0" indent="0">
              <a:buNone/>
            </a:pPr>
            <a:endParaRPr lang="en-US" dirty="0"/>
          </a:p>
        </p:txBody>
      </p:sp>
    </p:spTree>
    <p:extLst>
      <p:ext uri="{BB962C8B-B14F-4D97-AF65-F5344CB8AC3E}">
        <p14:creationId xmlns:p14="http://schemas.microsoft.com/office/powerpoint/2010/main" val="22883951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277AA4-2D62-435D-A2F6-C69CC2992675}"/>
              </a:ext>
            </a:extLst>
          </p:cNvPr>
          <p:cNvSpPr>
            <a:spLocks noGrp="1"/>
          </p:cNvSpPr>
          <p:nvPr>
            <p:ph idx="1"/>
          </p:nvPr>
        </p:nvSpPr>
        <p:spPr>
          <a:xfrm>
            <a:off x="1531506" y="1825625"/>
            <a:ext cx="6983843" cy="4351338"/>
          </a:xfrm>
        </p:spPr>
        <p:txBody>
          <a:bodyPr>
            <a:normAutofit/>
          </a:bodyPr>
          <a:lstStyle/>
          <a:p>
            <a:pPr marL="0" lvl="0" indent="0" defTabSz="685800">
              <a:lnSpc>
                <a:spcPct val="100000"/>
              </a:lnSpc>
              <a:spcBef>
                <a:spcPts val="0"/>
              </a:spcBef>
              <a:buNone/>
              <a:defRPr/>
            </a:pPr>
            <a:r>
              <a:rPr lang="en-CA" sz="4400" dirty="0">
                <a:solidFill>
                  <a:prstClr val="black"/>
                </a:solidFill>
              </a:rPr>
              <a:t>Learning by Agreement</a:t>
            </a:r>
          </a:p>
          <a:p>
            <a:pPr marL="0" indent="0">
              <a:buNone/>
            </a:pPr>
            <a:r>
              <a:rPr lang="en-US" dirty="0"/>
              <a:t>What is required for learning to work is not merely control, but </a:t>
            </a:r>
            <a:r>
              <a:rPr lang="en-US" i="1" dirty="0"/>
              <a:t>agreement</a:t>
            </a:r>
            <a:r>
              <a:rPr lang="en-US" dirty="0"/>
              <a:t> on the part of members of the community. Underlying this is a respect for law, institutions and processes, and when these break </a:t>
            </a:r>
          </a:p>
        </p:txBody>
      </p:sp>
      <p:sp>
        <p:nvSpPr>
          <p:cNvPr id="4" name="Slide Number Placeholder 3">
            <a:extLst>
              <a:ext uri="{FF2B5EF4-FFF2-40B4-BE49-F238E27FC236}">
                <a16:creationId xmlns:a16="http://schemas.microsoft.com/office/drawing/2014/main" id="{15A7B806-5A63-41F3-9B86-EFE33F88B56A}"/>
              </a:ext>
            </a:extLst>
          </p:cNvPr>
          <p:cNvSpPr>
            <a:spLocks noGrp="1"/>
          </p:cNvSpPr>
          <p:nvPr>
            <p:ph type="sldNum" sz="quarter" idx="12"/>
          </p:nvPr>
        </p:nvSpPr>
        <p:spPr/>
        <p:txBody>
          <a:bodyPr/>
          <a:lstStyle/>
          <a:p>
            <a:fld id="{3DEFAA7A-1F75-4566-B3ED-B7F20098E838}" type="slidenum">
              <a:rPr lang="en-CA" smtClean="0"/>
              <a:t>90</a:t>
            </a:fld>
            <a:endParaRPr lang="en-CA"/>
          </a:p>
        </p:txBody>
      </p:sp>
      <p:sp>
        <p:nvSpPr>
          <p:cNvPr id="5" name="Rectangle 4">
            <a:extLst>
              <a:ext uri="{FF2B5EF4-FFF2-40B4-BE49-F238E27FC236}">
                <a16:creationId xmlns:a16="http://schemas.microsoft.com/office/drawing/2014/main" id="{6E2D1D3F-9587-4EDB-A663-197DD95871A9}"/>
              </a:ext>
            </a:extLst>
          </p:cNvPr>
          <p:cNvSpPr/>
          <p:nvPr/>
        </p:nvSpPr>
        <p:spPr>
          <a:xfrm>
            <a:off x="707669" y="1898820"/>
            <a:ext cx="596638" cy="646331"/>
          </a:xfrm>
          <a:prstGeom prst="rect">
            <a:avLst/>
          </a:prstGeom>
        </p:spPr>
        <p:txBody>
          <a:bodyPr wrap="none">
            <a:spAutoFit/>
          </a:bodyPr>
          <a:lstStyle/>
          <a:p>
            <a:r>
              <a:rPr lang="en-CA" sz="3600" dirty="0">
                <a:solidFill>
                  <a:prstClr val="black"/>
                </a:solidFill>
                <a:latin typeface="Wingdings" panose="05000000000000000000" pitchFamily="2" charset="2"/>
              </a:rPr>
              <a:t>%</a:t>
            </a:r>
            <a:endParaRPr lang="en-CA" sz="3200" dirty="0"/>
          </a:p>
        </p:txBody>
      </p:sp>
    </p:spTree>
    <p:extLst>
      <p:ext uri="{BB962C8B-B14F-4D97-AF65-F5344CB8AC3E}">
        <p14:creationId xmlns:p14="http://schemas.microsoft.com/office/powerpoint/2010/main" val="21650992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CBF70E-A4D4-4130-89F4-E1C09EAC02AC}"/>
              </a:ext>
            </a:extLst>
          </p:cNvPr>
          <p:cNvSpPr>
            <a:spLocks noGrp="1"/>
          </p:cNvSpPr>
          <p:nvPr>
            <p:ph idx="1"/>
          </p:nvPr>
        </p:nvSpPr>
        <p:spPr>
          <a:xfrm>
            <a:off x="1513490" y="1825625"/>
            <a:ext cx="7001860" cy="4351338"/>
          </a:xfrm>
        </p:spPr>
        <p:txBody>
          <a:bodyPr>
            <a:normAutofit fontScale="55000" lnSpcReduction="20000"/>
          </a:bodyPr>
          <a:lstStyle/>
          <a:p>
            <a:pPr marL="0" lvl="0" indent="0" defTabSz="685800">
              <a:lnSpc>
                <a:spcPct val="100000"/>
              </a:lnSpc>
              <a:spcBef>
                <a:spcPts val="0"/>
              </a:spcBef>
              <a:buNone/>
              <a:defRPr/>
            </a:pPr>
            <a:r>
              <a:rPr lang="en-CA" sz="9600" dirty="0">
                <a:solidFill>
                  <a:prstClr val="black"/>
                </a:solidFill>
              </a:rPr>
              <a:t>Critical Literacies</a:t>
            </a:r>
          </a:p>
          <a:p>
            <a:pPr marL="0" lvl="0" indent="0" defTabSz="685800">
              <a:lnSpc>
                <a:spcPct val="100000"/>
              </a:lnSpc>
              <a:spcBef>
                <a:spcPts val="0"/>
              </a:spcBef>
              <a:buNone/>
              <a:defRPr/>
            </a:pPr>
            <a:r>
              <a:rPr lang="en-CA" sz="6600" dirty="0"/>
              <a:t>The critical literacies include not just being able to communicate with each other, but to be able to build and create. Consensus, ultimately, is a question of stigmergy, and we will look not only how it s created but also how it is undermined (think ‘dark patterns’).</a:t>
            </a:r>
            <a:endParaRPr lang="en-CA" sz="6600" dirty="0">
              <a:solidFill>
                <a:prstClr val="black"/>
              </a:solidFill>
            </a:endParaRPr>
          </a:p>
          <a:p>
            <a:endParaRPr lang="en-US" dirty="0"/>
          </a:p>
        </p:txBody>
      </p:sp>
      <p:sp>
        <p:nvSpPr>
          <p:cNvPr id="4" name="Slide Number Placeholder 3">
            <a:extLst>
              <a:ext uri="{FF2B5EF4-FFF2-40B4-BE49-F238E27FC236}">
                <a16:creationId xmlns:a16="http://schemas.microsoft.com/office/drawing/2014/main" id="{5ACE62AC-988C-42FF-9223-C3430B6A5605}"/>
              </a:ext>
            </a:extLst>
          </p:cNvPr>
          <p:cNvSpPr>
            <a:spLocks noGrp="1"/>
          </p:cNvSpPr>
          <p:nvPr>
            <p:ph type="sldNum" sz="quarter" idx="12"/>
          </p:nvPr>
        </p:nvSpPr>
        <p:spPr/>
        <p:txBody>
          <a:bodyPr/>
          <a:lstStyle/>
          <a:p>
            <a:fld id="{3DEFAA7A-1F75-4566-B3ED-B7F20098E838}" type="slidenum">
              <a:rPr lang="en-CA" smtClean="0"/>
              <a:t>91</a:t>
            </a:fld>
            <a:endParaRPr lang="en-CA"/>
          </a:p>
        </p:txBody>
      </p:sp>
      <p:sp>
        <p:nvSpPr>
          <p:cNvPr id="5" name="Rectangle 4">
            <a:extLst>
              <a:ext uri="{FF2B5EF4-FFF2-40B4-BE49-F238E27FC236}">
                <a16:creationId xmlns:a16="http://schemas.microsoft.com/office/drawing/2014/main" id="{E307539E-0AAB-4334-A5F2-5C511ADE04B6}"/>
              </a:ext>
            </a:extLst>
          </p:cNvPr>
          <p:cNvSpPr/>
          <p:nvPr/>
        </p:nvSpPr>
        <p:spPr>
          <a:xfrm>
            <a:off x="628650" y="1825625"/>
            <a:ext cx="449162" cy="584775"/>
          </a:xfrm>
          <a:prstGeom prst="rect">
            <a:avLst/>
          </a:prstGeom>
        </p:spPr>
        <p:txBody>
          <a:bodyPr wrap="none">
            <a:spAutoFit/>
          </a:bodyPr>
          <a:lstStyle/>
          <a:p>
            <a:r>
              <a:rPr lang="en-CA" sz="3200" dirty="0">
                <a:solidFill>
                  <a:prstClr val="black"/>
                </a:solidFill>
                <a:latin typeface="Symbol" panose="05050102010706020507" pitchFamily="18" charset="2"/>
              </a:rPr>
              <a:t>X</a:t>
            </a:r>
            <a:endParaRPr lang="en-CA" sz="1350" dirty="0"/>
          </a:p>
        </p:txBody>
      </p:sp>
    </p:spTree>
    <p:extLst>
      <p:ext uri="{BB962C8B-B14F-4D97-AF65-F5344CB8AC3E}">
        <p14:creationId xmlns:p14="http://schemas.microsoft.com/office/powerpoint/2010/main" val="23895683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automatically generated">
            <a:extLst>
              <a:ext uri="{FF2B5EF4-FFF2-40B4-BE49-F238E27FC236}">
                <a16:creationId xmlns:a16="http://schemas.microsoft.com/office/drawing/2014/main" id="{9878F62F-25EA-4188-BECA-E5318111B6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8566" y="470010"/>
            <a:ext cx="6248016" cy="4686012"/>
          </a:xfrm>
        </p:spPr>
      </p:pic>
      <p:sp>
        <p:nvSpPr>
          <p:cNvPr id="4" name="Slide Number Placeholder 3">
            <a:extLst>
              <a:ext uri="{FF2B5EF4-FFF2-40B4-BE49-F238E27FC236}">
                <a16:creationId xmlns:a16="http://schemas.microsoft.com/office/drawing/2014/main" id="{23A2DB30-ED75-429C-B4F9-EC1AF18FF142}"/>
              </a:ext>
            </a:extLst>
          </p:cNvPr>
          <p:cNvSpPr>
            <a:spLocks noGrp="1"/>
          </p:cNvSpPr>
          <p:nvPr>
            <p:ph type="sldNum" sz="quarter" idx="12"/>
          </p:nvPr>
        </p:nvSpPr>
        <p:spPr/>
        <p:txBody>
          <a:bodyPr/>
          <a:lstStyle/>
          <a:p>
            <a:fld id="{3DEFAA7A-1F75-4566-B3ED-B7F20098E838}" type="slidenum">
              <a:rPr lang="en-CA" smtClean="0"/>
              <a:t>92</a:t>
            </a:fld>
            <a:endParaRPr lang="en-CA"/>
          </a:p>
        </p:txBody>
      </p:sp>
      <p:sp>
        <p:nvSpPr>
          <p:cNvPr id="5" name="Rectangle 4">
            <a:extLst>
              <a:ext uri="{FF2B5EF4-FFF2-40B4-BE49-F238E27FC236}">
                <a16:creationId xmlns:a16="http://schemas.microsoft.com/office/drawing/2014/main" id="{3EEE1718-3C2F-4A5C-8533-AB7DB95429D1}"/>
              </a:ext>
            </a:extLst>
          </p:cNvPr>
          <p:cNvSpPr/>
          <p:nvPr/>
        </p:nvSpPr>
        <p:spPr>
          <a:xfrm>
            <a:off x="558800" y="5156022"/>
            <a:ext cx="8058727" cy="923330"/>
          </a:xfrm>
          <a:prstGeom prst="rect">
            <a:avLst/>
          </a:prstGeom>
        </p:spPr>
        <p:txBody>
          <a:bodyPr wrap="square">
            <a:spAutoFit/>
          </a:bodyPr>
          <a:lstStyle/>
          <a:p>
            <a:pPr marL="128585" indent="-128585">
              <a:buFont typeface="Wingdings" panose="05000000000000000000" pitchFamily="2" charset="2"/>
              <a:buChar char="Ø"/>
            </a:pPr>
            <a:r>
              <a:rPr lang="en-CA" dirty="0"/>
              <a:t>Trust, Truth, Consensus and Community on the distributed web - Jenny Mackness </a:t>
            </a:r>
            <a:r>
              <a:rPr lang="en-CA" dirty="0">
                <a:hlinkClick r:id="rId3"/>
              </a:rPr>
              <a:t>https://jennymackness.wordpress.com/2018/12/09/trust-truth-consensus-and-community-on-the-distributed-web/</a:t>
            </a:r>
            <a:r>
              <a:rPr lang="en-CA" dirty="0"/>
              <a:t>    </a:t>
            </a:r>
          </a:p>
        </p:txBody>
      </p:sp>
    </p:spTree>
    <p:extLst>
      <p:ext uri="{BB962C8B-B14F-4D97-AF65-F5344CB8AC3E}">
        <p14:creationId xmlns:p14="http://schemas.microsoft.com/office/powerpoint/2010/main" val="42792778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 up of a map&#10;&#10;Description automatically generated">
            <a:extLst>
              <a:ext uri="{FF2B5EF4-FFF2-40B4-BE49-F238E27FC236}">
                <a16:creationId xmlns:a16="http://schemas.microsoft.com/office/drawing/2014/main" id="{797CC430-1558-4B7D-BEEA-EDC1589938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893" y="640556"/>
            <a:ext cx="7621884" cy="4176208"/>
          </a:xfrm>
        </p:spPr>
      </p:pic>
      <p:sp>
        <p:nvSpPr>
          <p:cNvPr id="4" name="Slide Number Placeholder 3">
            <a:extLst>
              <a:ext uri="{FF2B5EF4-FFF2-40B4-BE49-F238E27FC236}">
                <a16:creationId xmlns:a16="http://schemas.microsoft.com/office/drawing/2014/main" id="{18943439-9DF4-4E22-A5BF-B91B9F63125B}"/>
              </a:ext>
            </a:extLst>
          </p:cNvPr>
          <p:cNvSpPr>
            <a:spLocks noGrp="1"/>
          </p:cNvSpPr>
          <p:nvPr>
            <p:ph type="sldNum" sz="quarter" idx="12"/>
          </p:nvPr>
        </p:nvSpPr>
        <p:spPr/>
        <p:txBody>
          <a:bodyPr/>
          <a:lstStyle/>
          <a:p>
            <a:fld id="{3DEFAA7A-1F75-4566-B3ED-B7F20098E838}" type="slidenum">
              <a:rPr lang="en-CA" smtClean="0"/>
              <a:t>93</a:t>
            </a:fld>
            <a:endParaRPr lang="en-CA"/>
          </a:p>
        </p:txBody>
      </p:sp>
      <p:sp>
        <p:nvSpPr>
          <p:cNvPr id="5" name="Rectangle 4">
            <a:extLst>
              <a:ext uri="{FF2B5EF4-FFF2-40B4-BE49-F238E27FC236}">
                <a16:creationId xmlns:a16="http://schemas.microsoft.com/office/drawing/2014/main" id="{FC08F8A7-E931-426E-9574-8A3B2D26DE8F}"/>
              </a:ext>
            </a:extLst>
          </p:cNvPr>
          <p:cNvSpPr/>
          <p:nvPr/>
        </p:nvSpPr>
        <p:spPr>
          <a:xfrm>
            <a:off x="466725" y="5221100"/>
            <a:ext cx="8210549" cy="923330"/>
          </a:xfrm>
          <a:prstGeom prst="rect">
            <a:avLst/>
          </a:prstGeom>
        </p:spPr>
        <p:txBody>
          <a:bodyPr wrap="square">
            <a:spAutoFit/>
          </a:bodyPr>
          <a:lstStyle/>
          <a:p>
            <a:pPr marL="128585" indent="-128585">
              <a:buFont typeface="Wingdings" panose="05000000000000000000" pitchFamily="2" charset="2"/>
              <a:buChar char="Ø"/>
            </a:pPr>
            <a:r>
              <a:rPr lang="en-CA" dirty="0"/>
              <a:t>How Does Distributed Consensus Work? Preethi </a:t>
            </a:r>
            <a:r>
              <a:rPr lang="en-CA" dirty="0" err="1"/>
              <a:t>Kasireddy</a:t>
            </a:r>
            <a:r>
              <a:rPr lang="en-CA" dirty="0"/>
              <a:t>. Distributed systems and  consensus. </a:t>
            </a:r>
            <a:r>
              <a:rPr lang="en-CA" dirty="0">
                <a:hlinkClick r:id="rId3"/>
              </a:rPr>
              <a:t>https://medium.com/s/story/lets-take-a-crack-at-understanding-distributed-consensus-dad23d0dc95</a:t>
            </a:r>
            <a:r>
              <a:rPr lang="en-CA" dirty="0"/>
              <a:t>    </a:t>
            </a:r>
          </a:p>
        </p:txBody>
      </p:sp>
    </p:spTree>
    <p:extLst>
      <p:ext uri="{BB962C8B-B14F-4D97-AF65-F5344CB8AC3E}">
        <p14:creationId xmlns:p14="http://schemas.microsoft.com/office/powerpoint/2010/main" val="17394286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automatically generated">
            <a:extLst>
              <a:ext uri="{FF2B5EF4-FFF2-40B4-BE49-F238E27FC236}">
                <a16:creationId xmlns:a16="http://schemas.microsoft.com/office/drawing/2014/main" id="{54C6E81A-F707-4A18-8984-5029B24101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8986" y="385699"/>
            <a:ext cx="6668699" cy="4601402"/>
          </a:xfrm>
        </p:spPr>
      </p:pic>
      <p:sp>
        <p:nvSpPr>
          <p:cNvPr id="4" name="Slide Number Placeholder 3">
            <a:extLst>
              <a:ext uri="{FF2B5EF4-FFF2-40B4-BE49-F238E27FC236}">
                <a16:creationId xmlns:a16="http://schemas.microsoft.com/office/drawing/2014/main" id="{1A38350F-EEF1-4D28-847A-3A60200BCEE6}"/>
              </a:ext>
            </a:extLst>
          </p:cNvPr>
          <p:cNvSpPr>
            <a:spLocks noGrp="1"/>
          </p:cNvSpPr>
          <p:nvPr>
            <p:ph type="sldNum" sz="quarter" idx="12"/>
          </p:nvPr>
        </p:nvSpPr>
        <p:spPr/>
        <p:txBody>
          <a:bodyPr/>
          <a:lstStyle/>
          <a:p>
            <a:fld id="{3DEFAA7A-1F75-4566-B3ED-B7F20098E838}" type="slidenum">
              <a:rPr lang="en-CA" smtClean="0"/>
              <a:t>94</a:t>
            </a:fld>
            <a:endParaRPr lang="en-CA"/>
          </a:p>
        </p:txBody>
      </p:sp>
      <p:sp>
        <p:nvSpPr>
          <p:cNvPr id="5" name="Rectangle 4">
            <a:extLst>
              <a:ext uri="{FF2B5EF4-FFF2-40B4-BE49-F238E27FC236}">
                <a16:creationId xmlns:a16="http://schemas.microsoft.com/office/drawing/2014/main" id="{6B947031-2387-4BF1-AF61-F2EA76BECC8F}"/>
              </a:ext>
            </a:extLst>
          </p:cNvPr>
          <p:cNvSpPr/>
          <p:nvPr/>
        </p:nvSpPr>
        <p:spPr>
          <a:xfrm>
            <a:off x="454891" y="5156022"/>
            <a:ext cx="8234218" cy="1200329"/>
          </a:xfrm>
          <a:prstGeom prst="rect">
            <a:avLst/>
          </a:prstGeom>
        </p:spPr>
        <p:txBody>
          <a:bodyPr wrap="square">
            <a:spAutoFit/>
          </a:bodyPr>
          <a:lstStyle/>
          <a:p>
            <a:pPr marL="128585" indent="-128585">
              <a:buFont typeface="Wingdings" panose="05000000000000000000" pitchFamily="2" charset="2"/>
              <a:buChar char="Ø"/>
            </a:pPr>
            <a:r>
              <a:rPr lang="en-CA" dirty="0" err="1"/>
              <a:t>ConsensusPedia</a:t>
            </a:r>
            <a:r>
              <a:rPr lang="en-CA" dirty="0"/>
              <a:t>: An Encyclopedia of 29 Consensus Algorithms. Consensus algorithms are the basis of all the blockchains/DAGs.  </a:t>
            </a:r>
            <a:r>
              <a:rPr lang="en-CA" dirty="0">
                <a:hlinkClick r:id="rId3"/>
              </a:rPr>
              <a:t>https://hackernoon.com/consensuspedia-an-encyclopedia-of-29-consensus-algorithms-e9c4b4b7d08f</a:t>
            </a:r>
            <a:r>
              <a:rPr lang="en-CA" dirty="0"/>
              <a:t> </a:t>
            </a:r>
          </a:p>
        </p:txBody>
      </p:sp>
    </p:spTree>
    <p:extLst>
      <p:ext uri="{BB962C8B-B14F-4D97-AF65-F5344CB8AC3E}">
        <p14:creationId xmlns:p14="http://schemas.microsoft.com/office/powerpoint/2010/main" val="31385526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automatically generated">
            <a:extLst>
              <a:ext uri="{FF2B5EF4-FFF2-40B4-BE49-F238E27FC236}">
                <a16:creationId xmlns:a16="http://schemas.microsoft.com/office/drawing/2014/main" id="{B28F7316-BB4B-4BBB-87EF-F493544DCF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6509" y="619650"/>
            <a:ext cx="7886700" cy="4251424"/>
          </a:xfrm>
        </p:spPr>
      </p:pic>
      <p:sp>
        <p:nvSpPr>
          <p:cNvPr id="4" name="Slide Number Placeholder 3">
            <a:extLst>
              <a:ext uri="{FF2B5EF4-FFF2-40B4-BE49-F238E27FC236}">
                <a16:creationId xmlns:a16="http://schemas.microsoft.com/office/drawing/2014/main" id="{4DCF63D3-6EA3-470A-B092-E0156DE99AA3}"/>
              </a:ext>
            </a:extLst>
          </p:cNvPr>
          <p:cNvSpPr>
            <a:spLocks noGrp="1"/>
          </p:cNvSpPr>
          <p:nvPr>
            <p:ph type="sldNum" sz="quarter" idx="12"/>
          </p:nvPr>
        </p:nvSpPr>
        <p:spPr/>
        <p:txBody>
          <a:bodyPr/>
          <a:lstStyle/>
          <a:p>
            <a:fld id="{3DEFAA7A-1F75-4566-B3ED-B7F20098E838}" type="slidenum">
              <a:rPr lang="en-CA" smtClean="0"/>
              <a:t>95</a:t>
            </a:fld>
            <a:endParaRPr lang="en-CA"/>
          </a:p>
        </p:txBody>
      </p:sp>
      <p:sp>
        <p:nvSpPr>
          <p:cNvPr id="5" name="Rectangle 4">
            <a:extLst>
              <a:ext uri="{FF2B5EF4-FFF2-40B4-BE49-F238E27FC236}">
                <a16:creationId xmlns:a16="http://schemas.microsoft.com/office/drawing/2014/main" id="{346E0EFE-6310-4B2D-AEFE-60D43BAE93C2}"/>
              </a:ext>
            </a:extLst>
          </p:cNvPr>
          <p:cNvSpPr/>
          <p:nvPr/>
        </p:nvSpPr>
        <p:spPr>
          <a:xfrm>
            <a:off x="523089" y="5089845"/>
            <a:ext cx="8013540" cy="1200329"/>
          </a:xfrm>
          <a:prstGeom prst="rect">
            <a:avLst/>
          </a:prstGeom>
        </p:spPr>
        <p:txBody>
          <a:bodyPr wrap="square">
            <a:spAutoFit/>
          </a:bodyPr>
          <a:lstStyle/>
          <a:p>
            <a:pPr marL="128585" indent="-128585">
              <a:buFont typeface="Wingdings" panose="05000000000000000000" pitchFamily="2" charset="2"/>
              <a:buChar char="Ø"/>
            </a:pPr>
            <a:r>
              <a:rPr lang="en-CA" dirty="0"/>
              <a:t>What is Blockchain? Lucas </a:t>
            </a:r>
            <a:r>
              <a:rPr lang="en-CA" dirty="0" err="1"/>
              <a:t>Mostazo</a:t>
            </a:r>
            <a:r>
              <a:rPr lang="en-CA" dirty="0"/>
              <a:t>, YouTube. Blockchain explained in plain English. </a:t>
            </a:r>
            <a:r>
              <a:rPr lang="en-CA" dirty="0">
                <a:hlinkClick r:id="rId3"/>
              </a:rPr>
              <a:t>https://www.youtube.com/watch?v=3xGLc-zz9cA</a:t>
            </a:r>
            <a:r>
              <a:rPr lang="en-CA" dirty="0"/>
              <a:t>   </a:t>
            </a:r>
          </a:p>
          <a:p>
            <a:pPr marL="128585" indent="-128585">
              <a:buFont typeface="Wingdings" panose="05000000000000000000" pitchFamily="2" charset="2"/>
              <a:buChar char="Ø"/>
            </a:pPr>
            <a:r>
              <a:rPr lang="en-CA" dirty="0"/>
              <a:t>Image: </a:t>
            </a:r>
            <a:r>
              <a:rPr lang="en-CA" dirty="0">
                <a:hlinkClick r:id="rId4"/>
              </a:rPr>
              <a:t>https://www.mckinsey.com/business-functions/operations/our-insights/blockchain-technology-for-supply-chainsa-must-or-a-maybe</a:t>
            </a:r>
            <a:r>
              <a:rPr lang="en-CA" dirty="0"/>
              <a:t>  </a:t>
            </a:r>
          </a:p>
        </p:txBody>
      </p:sp>
    </p:spTree>
    <p:extLst>
      <p:ext uri="{BB962C8B-B14F-4D97-AF65-F5344CB8AC3E}">
        <p14:creationId xmlns:p14="http://schemas.microsoft.com/office/powerpoint/2010/main" val="15163633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automatically generated">
            <a:extLst>
              <a:ext uri="{FF2B5EF4-FFF2-40B4-BE49-F238E27FC236}">
                <a16:creationId xmlns:a16="http://schemas.microsoft.com/office/drawing/2014/main" id="{4F24AF19-C86C-4388-A4D0-9A2E59150D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8100" y="657224"/>
            <a:ext cx="7200518" cy="4710339"/>
          </a:xfrm>
        </p:spPr>
      </p:pic>
      <p:sp>
        <p:nvSpPr>
          <p:cNvPr id="4" name="Slide Number Placeholder 3">
            <a:extLst>
              <a:ext uri="{FF2B5EF4-FFF2-40B4-BE49-F238E27FC236}">
                <a16:creationId xmlns:a16="http://schemas.microsoft.com/office/drawing/2014/main" id="{5399FA95-EDD7-4E25-A5B7-289CA8858AAB}"/>
              </a:ext>
            </a:extLst>
          </p:cNvPr>
          <p:cNvSpPr>
            <a:spLocks noGrp="1"/>
          </p:cNvSpPr>
          <p:nvPr>
            <p:ph type="sldNum" sz="quarter" idx="12"/>
          </p:nvPr>
        </p:nvSpPr>
        <p:spPr/>
        <p:txBody>
          <a:bodyPr/>
          <a:lstStyle/>
          <a:p>
            <a:fld id="{3DEFAA7A-1F75-4566-B3ED-B7F20098E838}" type="slidenum">
              <a:rPr lang="en-CA" smtClean="0"/>
              <a:t>96</a:t>
            </a:fld>
            <a:endParaRPr lang="en-CA"/>
          </a:p>
        </p:txBody>
      </p:sp>
      <p:sp>
        <p:nvSpPr>
          <p:cNvPr id="5" name="Rectangle 4">
            <a:extLst>
              <a:ext uri="{FF2B5EF4-FFF2-40B4-BE49-F238E27FC236}">
                <a16:creationId xmlns:a16="http://schemas.microsoft.com/office/drawing/2014/main" id="{012622F1-8101-4900-B8D7-C76C3792BE0E}"/>
              </a:ext>
            </a:extLst>
          </p:cNvPr>
          <p:cNvSpPr/>
          <p:nvPr/>
        </p:nvSpPr>
        <p:spPr>
          <a:xfrm>
            <a:off x="678100" y="5663838"/>
            <a:ext cx="7435272" cy="646331"/>
          </a:xfrm>
          <a:prstGeom prst="rect">
            <a:avLst/>
          </a:prstGeom>
        </p:spPr>
        <p:txBody>
          <a:bodyPr wrap="square">
            <a:spAutoFit/>
          </a:bodyPr>
          <a:lstStyle/>
          <a:p>
            <a:pPr marL="128585" indent="-128585">
              <a:buFont typeface="Wingdings" panose="05000000000000000000" pitchFamily="2" charset="2"/>
              <a:buChar char="Ø"/>
            </a:pPr>
            <a:r>
              <a:rPr lang="en-CA" dirty="0"/>
              <a:t>Education Blockchain Market Map. </a:t>
            </a:r>
            <a:r>
              <a:rPr lang="en-CA" dirty="0" err="1"/>
              <a:t>HolonIQ</a:t>
            </a:r>
            <a:r>
              <a:rPr lang="en-CA" dirty="0"/>
              <a:t>. </a:t>
            </a:r>
            <a:r>
              <a:rPr lang="en-CA" dirty="0">
                <a:hlinkClick r:id="rId3"/>
              </a:rPr>
              <a:t>https://www.holoniq.com/news/education-blockchain-50-fuzzy-front-end/</a:t>
            </a:r>
            <a:endParaRPr lang="en-CA" dirty="0"/>
          </a:p>
        </p:txBody>
      </p:sp>
    </p:spTree>
    <p:extLst>
      <p:ext uri="{BB962C8B-B14F-4D97-AF65-F5344CB8AC3E}">
        <p14:creationId xmlns:p14="http://schemas.microsoft.com/office/powerpoint/2010/main" val="16342933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86315" y="5242245"/>
            <a:ext cx="4213361" cy="923330"/>
          </a:xfrm>
          <a:prstGeom prst="rect">
            <a:avLst/>
          </a:prstGeom>
        </p:spPr>
        <p:txBody>
          <a:bodyPr wrap="square">
            <a:spAutoFit/>
          </a:bodyPr>
          <a:lstStyle/>
          <a:p>
            <a:r>
              <a:rPr lang="en-US" sz="1350" dirty="0"/>
              <a:t>The mechanisms we use to interact and reach consensus are what define us as a community… but what are the </a:t>
            </a:r>
            <a:r>
              <a:rPr lang="en-US" sz="1350" i="1" dirty="0"/>
              <a:t>conditions</a:t>
            </a:r>
            <a:r>
              <a:rPr lang="en-US" sz="1350" dirty="0"/>
              <a:t> for consensus?</a:t>
            </a:r>
          </a:p>
          <a:p>
            <a:endParaRPr lang="en-CA" sz="1350" dirty="0"/>
          </a:p>
        </p:txBody>
      </p:sp>
      <p:pic>
        <p:nvPicPr>
          <p:cNvPr id="6" name="Picture 5">
            <a:extLst>
              <a:ext uri="{FF2B5EF4-FFF2-40B4-BE49-F238E27FC236}">
                <a16:creationId xmlns:a16="http://schemas.microsoft.com/office/drawing/2014/main" id="{83411851-F9DF-4919-A513-C3F062CA7755}"/>
              </a:ext>
            </a:extLst>
          </p:cNvPr>
          <p:cNvPicPr>
            <a:picLocks noChangeAspect="1"/>
          </p:cNvPicPr>
          <p:nvPr/>
        </p:nvPicPr>
        <p:blipFill>
          <a:blip r:embed="rId2"/>
          <a:stretch>
            <a:fillRect/>
          </a:stretch>
        </p:blipFill>
        <p:spPr>
          <a:xfrm>
            <a:off x="1227165" y="1374010"/>
            <a:ext cx="7142072" cy="3331207"/>
          </a:xfrm>
          <a:prstGeom prst="rect">
            <a:avLst/>
          </a:prstGeom>
        </p:spPr>
      </p:pic>
      <p:sp>
        <p:nvSpPr>
          <p:cNvPr id="8" name="Content Placeholder 2"/>
          <p:cNvSpPr txBox="1">
            <a:spLocks/>
          </p:cNvSpPr>
          <p:nvPr/>
        </p:nvSpPr>
        <p:spPr>
          <a:xfrm>
            <a:off x="1286316" y="692425"/>
            <a:ext cx="5503820" cy="541790"/>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CA" sz="2400" dirty="0"/>
              <a:t>The BIG Idea – Community as Consensus</a:t>
            </a:r>
          </a:p>
        </p:txBody>
      </p:sp>
      <p:sp>
        <p:nvSpPr>
          <p:cNvPr id="9" name="Slide Number Placeholder 8"/>
          <p:cNvSpPr>
            <a:spLocks noGrp="1"/>
          </p:cNvSpPr>
          <p:nvPr>
            <p:ph type="sldNum" sz="quarter" idx="12"/>
          </p:nvPr>
        </p:nvSpPr>
        <p:spPr/>
        <p:txBody>
          <a:bodyPr/>
          <a:lstStyle/>
          <a:p>
            <a:fld id="{3DEFAA7A-1F75-4566-B3ED-B7F20098E838}" type="slidenum">
              <a:rPr lang="en-CA" smtClean="0"/>
              <a:t>97</a:t>
            </a:fld>
            <a:endParaRPr lang="en-CA"/>
          </a:p>
        </p:txBody>
      </p:sp>
    </p:spTree>
    <p:extLst>
      <p:ext uri="{BB962C8B-B14F-4D97-AF65-F5344CB8AC3E}">
        <p14:creationId xmlns:p14="http://schemas.microsoft.com/office/powerpoint/2010/main" val="28607351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049534" y="692425"/>
            <a:ext cx="6243144" cy="663409"/>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CA" sz="2400" dirty="0"/>
              <a:t>Activity - My Community</a:t>
            </a:r>
          </a:p>
        </p:txBody>
      </p:sp>
      <p:sp>
        <p:nvSpPr>
          <p:cNvPr id="5" name="Rectangle 4"/>
          <p:cNvSpPr/>
          <p:nvPr/>
        </p:nvSpPr>
        <p:spPr>
          <a:xfrm>
            <a:off x="982335" y="1316520"/>
            <a:ext cx="6823847" cy="2031325"/>
          </a:xfrm>
          <a:prstGeom prst="rect">
            <a:avLst/>
          </a:prstGeom>
        </p:spPr>
        <p:txBody>
          <a:bodyPr wrap="square">
            <a:spAutoFit/>
          </a:bodyPr>
          <a:lstStyle/>
          <a:p>
            <a:r>
              <a:rPr lang="en-CA" sz="1400" dirty="0"/>
              <a:t>Instructions  </a:t>
            </a:r>
          </a:p>
          <a:p>
            <a:pPr marL="128585" indent="-128585">
              <a:buFont typeface="Arial" panose="020B0604020202020204" pitchFamily="34" charset="0"/>
              <a:buChar char="•"/>
            </a:pPr>
            <a:r>
              <a:rPr lang="en-CA" sz="1400" dirty="0"/>
              <a:t>As a community, create an assignment the completion of which denotes being a member of the community. For the purposes of this task, there can only be one community for the  entire workshop.  </a:t>
            </a:r>
          </a:p>
          <a:p>
            <a:pPr marL="128585" indent="-128585">
              <a:buFont typeface="Arial" panose="020B0604020202020204" pitchFamily="34" charset="0"/>
              <a:buChar char="•"/>
            </a:pPr>
            <a:r>
              <a:rPr lang="en-CA" sz="1400" dirty="0"/>
              <a:t>Use the space above to contain your contribution to the community.  </a:t>
            </a:r>
          </a:p>
          <a:p>
            <a:pPr marL="128585" indent="-128585">
              <a:buFont typeface="Arial" panose="020B0604020202020204" pitchFamily="34" charset="0"/>
              <a:buChar char="•"/>
            </a:pPr>
            <a:r>
              <a:rPr lang="en-CA" sz="1400" dirty="0"/>
              <a:t>For each participant, your being a member of the community completes the task.  </a:t>
            </a:r>
          </a:p>
          <a:p>
            <a:endParaRPr lang="en-CA" sz="1400" dirty="0"/>
          </a:p>
          <a:p>
            <a:r>
              <a:rPr lang="en-CA" sz="1400" dirty="0"/>
              <a:t>Note: in the workshop, you may be presented with the ‘Byzantine Generals Problem’ and left to consider how you, as a community of communities, might solve it.  </a:t>
            </a:r>
          </a:p>
        </p:txBody>
      </p:sp>
      <p:sp>
        <p:nvSpPr>
          <p:cNvPr id="6" name="Slide Number Placeholder 5"/>
          <p:cNvSpPr>
            <a:spLocks noGrp="1"/>
          </p:cNvSpPr>
          <p:nvPr>
            <p:ph type="sldNum" sz="quarter" idx="12"/>
          </p:nvPr>
        </p:nvSpPr>
        <p:spPr/>
        <p:txBody>
          <a:bodyPr/>
          <a:lstStyle/>
          <a:p>
            <a:fld id="{3DEFAA7A-1F75-4566-B3ED-B7F20098E838}" type="slidenum">
              <a:rPr lang="en-CA" smtClean="0"/>
              <a:t>98</a:t>
            </a:fld>
            <a:endParaRPr lang="en-CA"/>
          </a:p>
        </p:txBody>
      </p:sp>
    </p:spTree>
    <p:extLst>
      <p:ext uri="{BB962C8B-B14F-4D97-AF65-F5344CB8AC3E}">
        <p14:creationId xmlns:p14="http://schemas.microsoft.com/office/powerpoint/2010/main" val="24665846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911" y="365129"/>
            <a:ext cx="6185225" cy="513554"/>
          </a:xfrm>
        </p:spPr>
        <p:txBody>
          <a:bodyPr>
            <a:normAutofit fontScale="90000"/>
          </a:bodyPr>
          <a:lstStyle/>
          <a:p>
            <a:r>
              <a:rPr lang="en-CA" dirty="0"/>
              <a:t>Experience</a:t>
            </a:r>
          </a:p>
        </p:txBody>
      </p:sp>
      <p:sp>
        <p:nvSpPr>
          <p:cNvPr id="59" name="Slide Number Placeholder 58"/>
          <p:cNvSpPr>
            <a:spLocks noGrp="1"/>
          </p:cNvSpPr>
          <p:nvPr>
            <p:ph type="sldNum" sz="quarter" idx="12"/>
          </p:nvPr>
        </p:nvSpPr>
        <p:spPr/>
        <p:txBody>
          <a:bodyPr/>
          <a:lstStyle/>
          <a:p>
            <a:fld id="{3DEFAA7A-1F75-4566-B3ED-B7F20098E838}" type="slidenum">
              <a:rPr lang="en-CA" smtClean="0"/>
              <a:t>99</a:t>
            </a:fld>
            <a:endParaRPr lang="en-CA"/>
          </a:p>
        </p:txBody>
      </p:sp>
      <p:sp>
        <p:nvSpPr>
          <p:cNvPr id="7" name="Content Placeholder 6">
            <a:extLst>
              <a:ext uri="{FF2B5EF4-FFF2-40B4-BE49-F238E27FC236}">
                <a16:creationId xmlns:a16="http://schemas.microsoft.com/office/drawing/2014/main" id="{FDA193FF-CBFC-44F1-B98F-873A9EFCADDF}"/>
              </a:ext>
            </a:extLst>
          </p:cNvPr>
          <p:cNvSpPr>
            <a:spLocks noGrp="1"/>
          </p:cNvSpPr>
          <p:nvPr>
            <p:ph idx="1"/>
          </p:nvPr>
        </p:nvSpPr>
        <p:spPr>
          <a:xfrm>
            <a:off x="707195" y="1253331"/>
            <a:ext cx="7784415" cy="4351338"/>
          </a:xfrm>
        </p:spPr>
        <p:txBody>
          <a:bodyPr/>
          <a:lstStyle/>
          <a:p>
            <a:pPr marL="0" indent="0">
              <a:buNone/>
            </a:pPr>
            <a:r>
              <a:rPr lang="en-CA" dirty="0"/>
              <a:t>It is a truism that we learn from experience, and yet creating a role for experience in learning has been one of the  most difficult problems in education. And so much of education continues to rely on indirect methods depending  on knowledge transfer - reading, lectures, videos - rather than hands-on practice and knowledge creation. </a:t>
            </a:r>
          </a:p>
          <a:p>
            <a:pPr marL="0" indent="0">
              <a:buNone/>
            </a:pPr>
            <a:endParaRPr lang="en-CA" dirty="0"/>
          </a:p>
          <a:p>
            <a:pPr marL="0" indent="0">
              <a:buNone/>
            </a:pPr>
            <a:endParaRPr lang="en-CA" dirty="0"/>
          </a:p>
          <a:p>
            <a:pPr marL="0" indent="0">
              <a:buNone/>
            </a:pPr>
            <a:r>
              <a:rPr lang="en-CA" dirty="0"/>
              <a:t> </a:t>
            </a:r>
          </a:p>
          <a:p>
            <a:pPr marL="0" indent="0">
              <a:buNone/>
            </a:pPr>
            <a:endParaRPr lang="en-US" dirty="0"/>
          </a:p>
        </p:txBody>
      </p:sp>
      <p:pic>
        <p:nvPicPr>
          <p:cNvPr id="6" name="Picture 5">
            <a:extLst>
              <a:ext uri="{FF2B5EF4-FFF2-40B4-BE49-F238E27FC236}">
                <a16:creationId xmlns:a16="http://schemas.microsoft.com/office/drawing/2014/main" id="{26CDCFB3-CA0C-497D-8BF1-942CD7098C4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a:xfrm>
            <a:off x="830269" y="4986634"/>
            <a:ext cx="314325" cy="242888"/>
          </a:xfrm>
          <a:prstGeom prst="rect">
            <a:avLst/>
          </a:prstGeom>
          <a:noFill/>
        </p:spPr>
      </p:pic>
      <p:sp>
        <p:nvSpPr>
          <p:cNvPr id="9" name="Rectangle 8">
            <a:extLst>
              <a:ext uri="{FF2B5EF4-FFF2-40B4-BE49-F238E27FC236}">
                <a16:creationId xmlns:a16="http://schemas.microsoft.com/office/drawing/2014/main" id="{98019655-A69E-48BC-9348-4628E6253151}"/>
              </a:ext>
            </a:extLst>
          </p:cNvPr>
          <p:cNvSpPr/>
          <p:nvPr/>
        </p:nvSpPr>
        <p:spPr>
          <a:xfrm>
            <a:off x="1210575" y="4877245"/>
            <a:ext cx="6777654" cy="461665"/>
          </a:xfrm>
          <a:prstGeom prst="rect">
            <a:avLst/>
          </a:prstGeom>
        </p:spPr>
        <p:txBody>
          <a:bodyPr wrap="square">
            <a:spAutoFit/>
          </a:bodyPr>
          <a:lstStyle/>
          <a:p>
            <a:r>
              <a:rPr lang="en-CA" sz="1200" dirty="0"/>
              <a:t>Feature Article: Experience. </a:t>
            </a:r>
            <a:r>
              <a:rPr lang="en-CA" sz="1200" dirty="0">
                <a:hlinkClick r:id="rId3"/>
              </a:rPr>
              <a:t>https://el30.mooc.ca/post/68683</a:t>
            </a:r>
            <a:r>
              <a:rPr lang="en-CA" sz="1200" dirty="0"/>
              <a:t>    </a:t>
            </a:r>
          </a:p>
          <a:p>
            <a:r>
              <a:rPr lang="en-CA" sz="1200" dirty="0"/>
              <a:t>Featured Video: Conversation with Amy </a:t>
            </a:r>
            <a:r>
              <a:rPr lang="en-CA" sz="1200" dirty="0" err="1"/>
              <a:t>Burvall</a:t>
            </a:r>
            <a:r>
              <a:rPr lang="en-CA" sz="1200" dirty="0"/>
              <a:t> </a:t>
            </a:r>
            <a:r>
              <a:rPr lang="en-CA" sz="1200" dirty="0">
                <a:hlinkClick r:id="rId4"/>
              </a:rPr>
              <a:t>https://el30.mooc.ca/event/87</a:t>
            </a:r>
            <a:r>
              <a:rPr lang="en-CA" sz="1200" dirty="0"/>
              <a:t> </a:t>
            </a:r>
          </a:p>
        </p:txBody>
      </p:sp>
    </p:spTree>
    <p:extLst>
      <p:ext uri="{BB962C8B-B14F-4D97-AF65-F5344CB8AC3E}">
        <p14:creationId xmlns:p14="http://schemas.microsoft.com/office/powerpoint/2010/main" val="40420063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3663</TotalTime>
  <Words>7063</Words>
  <Application>Microsoft Office PowerPoint</Application>
  <PresentationFormat>Letter Paper (8.5x11 in)</PresentationFormat>
  <Paragraphs>572</Paragraphs>
  <Slides>126</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126</vt:i4>
      </vt:variant>
    </vt:vector>
  </HeadingPairs>
  <TitlesOfParts>
    <vt:vector size="135" baseType="lpstr">
      <vt:lpstr>Arial</vt:lpstr>
      <vt:lpstr>Arial Rounded MT Bold</vt:lpstr>
      <vt:lpstr>Calibri</vt:lpstr>
      <vt:lpstr>Calibri Light</vt:lpstr>
      <vt:lpstr>Courier New</vt:lpstr>
      <vt:lpstr>Symbol</vt:lpstr>
      <vt:lpstr>Times New Roman</vt:lpstr>
      <vt:lpstr>Wingdings</vt:lpstr>
      <vt:lpstr>Office Theme</vt:lpstr>
      <vt:lpstr>Distributed Learning Technologies  and  Next Generation E-Learning</vt:lpstr>
      <vt:lpstr>Description</vt:lpstr>
      <vt:lpstr>Agenda</vt:lpstr>
      <vt:lpstr>The Learning Context</vt:lpstr>
      <vt:lpstr>The Learning Context (2)</vt:lpstr>
      <vt:lpstr>Designing Learning Experiences</vt:lpstr>
      <vt:lpstr>Open Online Learning</vt:lpstr>
      <vt:lpstr>Open Pedagogy</vt:lpstr>
      <vt:lpstr>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Cloud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Urban Resilience Discourse Analysis </vt:lpstr>
      <vt:lpstr>PowerPoint Presentation</vt:lpstr>
      <vt:lpstr>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educational resources in the future:  </vt:lpstr>
      <vt:lpstr>PowerPoint Presentation</vt:lpstr>
      <vt:lpstr>Identity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Recognition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NRC-CNRC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Downes, Stephen</dc:creator>
  <cp:lastModifiedBy>Stephen Downes</cp:lastModifiedBy>
  <cp:revision>97</cp:revision>
  <cp:lastPrinted>2019-10-18T22:30:47Z</cp:lastPrinted>
  <dcterms:created xsi:type="dcterms:W3CDTF">2019-09-16T15:23:37Z</dcterms:created>
  <dcterms:modified xsi:type="dcterms:W3CDTF">2019-10-24T10:50:54Z</dcterms:modified>
</cp:coreProperties>
</file>