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59" r:id="rId3"/>
    <p:sldId id="260" r:id="rId4"/>
    <p:sldId id="279" r:id="rId5"/>
    <p:sldId id="280" r:id="rId6"/>
    <p:sldId id="290" r:id="rId7"/>
    <p:sldId id="281" r:id="rId8"/>
    <p:sldId id="282" r:id="rId9"/>
    <p:sldId id="283" r:id="rId10"/>
    <p:sldId id="284" r:id="rId11"/>
    <p:sldId id="265" r:id="rId12"/>
    <p:sldId id="264" r:id="rId13"/>
    <p:sldId id="296" r:id="rId14"/>
    <p:sldId id="266" r:id="rId15"/>
    <p:sldId id="288" r:id="rId16"/>
    <p:sldId id="267" r:id="rId17"/>
    <p:sldId id="285" r:id="rId18"/>
    <p:sldId id="268" r:id="rId19"/>
    <p:sldId id="291" r:id="rId20"/>
    <p:sldId id="263" r:id="rId21"/>
    <p:sldId id="297" r:id="rId22"/>
    <p:sldId id="269" r:id="rId23"/>
    <p:sldId id="270" r:id="rId24"/>
    <p:sldId id="300" r:id="rId25"/>
    <p:sldId id="301" r:id="rId26"/>
    <p:sldId id="287" r:id="rId27"/>
    <p:sldId id="286" r:id="rId28"/>
    <p:sldId id="271" r:id="rId29"/>
    <p:sldId id="303" r:id="rId30"/>
    <p:sldId id="262" r:id="rId31"/>
    <p:sldId id="304" r:id="rId32"/>
    <p:sldId id="293" r:id="rId33"/>
    <p:sldId id="294" r:id="rId34"/>
    <p:sldId id="308" r:id="rId35"/>
    <p:sldId id="273" r:id="rId36"/>
    <p:sldId id="302" r:id="rId37"/>
    <p:sldId id="298" r:id="rId38"/>
    <p:sldId id="274" r:id="rId39"/>
    <p:sldId id="305" r:id="rId40"/>
    <p:sldId id="309" r:id="rId41"/>
    <p:sldId id="306" r:id="rId42"/>
    <p:sldId id="277" r:id="rId43"/>
    <p:sldId id="299" r:id="rId44"/>
    <p:sldId id="307" r:id="rId45"/>
    <p:sldId id="276" r:id="rId46"/>
    <p:sldId id="275" r:id="rId47"/>
    <p:sldId id="261" r:id="rId48"/>
    <p:sldId id="278" r:id="rId49"/>
    <p:sldId id="25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97" autoAdjust="0"/>
    <p:restoredTop sz="88480" autoAdjust="0"/>
  </p:normalViewPr>
  <p:slideViewPr>
    <p:cSldViewPr snapToGrid="0">
      <p:cViewPr varScale="1">
        <p:scale>
          <a:sx n="47" d="100"/>
          <a:sy n="47" d="100"/>
        </p:scale>
        <p:origin x="32" y="61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F5F9F-700C-4C5B-9452-CFF8EB0CF0E1}" type="datetimeFigureOut">
              <a:rPr lang="en-US" smtClean="0"/>
              <a:t>10/10/2019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97D1D1-4BC6-46A0-99E4-58BD1A6CF0BB}" type="slidenum">
              <a:rPr lang="en-US" smtClean="0"/>
              <a:t>‹#›</a:t>
            </a:fld>
            <a:endParaRPr lang="en-US"/>
          </a:p>
        </p:txBody>
      </p:sp>
    </p:spTree>
    <p:extLst>
      <p:ext uri="{BB962C8B-B14F-4D97-AF65-F5344CB8AC3E}">
        <p14:creationId xmlns:p14="http://schemas.microsoft.com/office/powerpoint/2010/main" val="616752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it.ac.nz/Portals/0/upload/documents/sitjar/Heutagogy%20-%20One.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nwlink.com/~donclark/hrd/Bloom/knowledge_matrix.html" TargetMode="External"/><Relationship Id="rId7" Type="http://schemas.openxmlformats.org/officeDocument/2006/relationships/hyperlink" Target="http://www.nwlink.com/~donclark/performance/attitude.html"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www.nwlink.com/~donclark/performance/skills.html" TargetMode="External"/><Relationship Id="rId5" Type="http://schemas.openxmlformats.org/officeDocument/2006/relationships/hyperlink" Target="http://www.nwlink.com/~donclark/knowledge/knowledge.html" TargetMode="External"/><Relationship Id="rId4" Type="http://schemas.openxmlformats.org/officeDocument/2006/relationships/hyperlink" Target="http://www.nwlink.com/~donclark/learning/learning.html"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r>
              <a:rPr lang="en-CA" dirty="0"/>
            </a:br>
            <a:br>
              <a:rPr lang="en-CA" dirty="0"/>
            </a:br>
            <a:br>
              <a:rPr lang="en-CA" dirty="0"/>
            </a:br>
            <a:r>
              <a:rPr lang="en-CA" sz="1200" b="0" i="0" u="none" strike="noStrike" kern="1200" dirty="0">
                <a:solidFill>
                  <a:schemeClr val="tx1"/>
                </a:solidFill>
                <a:effectLst/>
                <a:latin typeface="+mn-lt"/>
                <a:ea typeface="+mn-ea"/>
                <a:cs typeface="+mn-cs"/>
              </a:rPr>
              <a:t>Presentation Format: Special Briefing</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Description</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Get a Special Briefing from Stephen Downes on:</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 The difference between Personalized Learning and Personal Learning.</a:t>
            </a:r>
            <a:endParaRPr lang="en-CA" dirty="0">
              <a:effectLst/>
            </a:endParaRPr>
          </a:p>
          <a:p>
            <a:pPr rtl="0"/>
            <a:r>
              <a:rPr lang="en-CA" sz="1200" b="0" i="0" u="none" strike="noStrike" kern="1200" dirty="0">
                <a:solidFill>
                  <a:schemeClr val="tx1"/>
                </a:solidFill>
                <a:effectLst/>
                <a:latin typeface="+mn-lt"/>
                <a:ea typeface="+mn-ea"/>
                <a:cs typeface="+mn-cs"/>
              </a:rPr>
              <a:t>• Why personal learning is of growing importance, the tools which enable personal learning and the significant potential of personal learning as a key to lifelong learning and the skills agenda.</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Takeaways</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An understanding of:</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1. The distinctions between personalized and personal learning and their implications for a college, university or training organization, including an examination of specific cases of effective personal learning and share some of the challenges of encouraging and enabling effective personal learning.</a:t>
            </a:r>
            <a:endParaRPr lang="en-CA" dirty="0">
              <a:effectLst/>
            </a:endParaRPr>
          </a:p>
          <a:p>
            <a:pPr rtl="0"/>
            <a:r>
              <a:rPr lang="en-CA" sz="1200" b="0" i="0" u="none" strike="noStrike" kern="1200" dirty="0">
                <a:solidFill>
                  <a:schemeClr val="tx1"/>
                </a:solidFill>
                <a:effectLst/>
                <a:latin typeface="+mn-lt"/>
                <a:ea typeface="+mn-ea"/>
                <a:cs typeface="+mn-cs"/>
              </a:rPr>
              <a:t>2. The range of tools available to enable personal learning.</a:t>
            </a:r>
            <a:endParaRPr lang="en-CA" dirty="0">
              <a:effectLst/>
            </a:endParaRPr>
          </a:p>
          <a:p>
            <a:pPr rtl="0"/>
            <a:r>
              <a:rPr lang="en-CA" sz="1200" b="0" i="0" u="none" strike="noStrike" kern="1200" dirty="0">
                <a:solidFill>
                  <a:schemeClr val="tx1"/>
                </a:solidFill>
                <a:effectLst/>
                <a:latin typeface="+mn-lt"/>
                <a:ea typeface="+mn-ea"/>
                <a:cs typeface="+mn-cs"/>
              </a:rPr>
              <a:t>3. The challenge of designing and delivering personal learning “systems” within an organization.</a:t>
            </a:r>
            <a:endParaRPr lang="en-CA" dirty="0">
              <a:effectLst/>
            </a:endParaRPr>
          </a:p>
          <a:p>
            <a:endParaRPr lang="en-US" dirty="0"/>
          </a:p>
        </p:txBody>
      </p:sp>
      <p:sp>
        <p:nvSpPr>
          <p:cNvPr id="4" name="Slide Number Placeholder 3"/>
          <p:cNvSpPr>
            <a:spLocks noGrp="1"/>
          </p:cNvSpPr>
          <p:nvPr>
            <p:ph type="sldNum" sz="quarter" idx="5"/>
          </p:nvPr>
        </p:nvSpPr>
        <p:spPr/>
        <p:txBody>
          <a:bodyPr/>
          <a:lstStyle/>
          <a:p>
            <a:fld id="{0D97D1D1-4BC6-46A0-99E4-58BD1A6CF0BB}" type="slidenum">
              <a:rPr lang="en-US" smtClean="0"/>
              <a:t>2</a:t>
            </a:fld>
            <a:endParaRPr lang="en-US"/>
          </a:p>
        </p:txBody>
      </p:sp>
    </p:spTree>
    <p:extLst>
      <p:ext uri="{BB962C8B-B14F-4D97-AF65-F5344CB8AC3E}">
        <p14:creationId xmlns:p14="http://schemas.microsoft.com/office/powerpoint/2010/main" val="2620547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“Self-determined  learning focuses on  the learner as the primary driver of the learning process and experience.” (</a:t>
            </a:r>
            <a:r>
              <a:rPr lang="en-CA" sz="1200" b="0" i="0" u="none" strike="noStrike" kern="1200" dirty="0" err="1">
                <a:solidFill>
                  <a:schemeClr val="tx1"/>
                </a:solidFill>
                <a:effectLst/>
                <a:latin typeface="+mn-lt"/>
                <a:ea typeface="+mn-ea"/>
                <a:cs typeface="+mn-cs"/>
              </a:rPr>
              <a:t>Blaschke</a:t>
            </a:r>
            <a:r>
              <a:rPr lang="en-CA" sz="1200" b="0" i="0" u="none" strike="noStrike" kern="1200" dirty="0">
                <a:solidFill>
                  <a:schemeClr val="tx1"/>
                </a:solidFill>
                <a:effectLst/>
                <a:latin typeface="+mn-lt"/>
                <a:ea typeface="+mn-ea"/>
                <a:cs typeface="+mn-cs"/>
              </a:rPr>
              <a:t>, Kenyon &amp; </a:t>
            </a:r>
            <a:r>
              <a:rPr lang="en-CA" sz="1200" b="0" i="0" u="none" strike="noStrike" kern="1200" dirty="0" err="1">
                <a:solidFill>
                  <a:schemeClr val="tx1"/>
                </a:solidFill>
                <a:effectLst/>
                <a:latin typeface="+mn-lt"/>
                <a:ea typeface="+mn-ea"/>
                <a:cs typeface="+mn-cs"/>
              </a:rPr>
              <a:t>Hase</a:t>
            </a:r>
            <a:r>
              <a:rPr lang="en-CA" sz="1200" b="0" i="0" u="none" strike="noStrike" kern="1200" dirty="0">
                <a:solidFill>
                  <a:schemeClr val="tx1"/>
                </a:solidFill>
                <a:effectLst/>
                <a:latin typeface="+mn-lt"/>
                <a:ea typeface="+mn-ea"/>
                <a:cs typeface="+mn-cs"/>
              </a:rPr>
              <a:t>, 2014, p. 10)</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http://mportfolios.blogspot.com/2019/10/heutagogy-workshop-with-dr-steward-hase.html</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https://johndabell.com/2019/02/05/what-is-heutagogy/</a:t>
            </a:r>
            <a:r>
              <a:rPr lang="en-CA" sz="1200" b="0" i="0" u="none" strike="noStrike" kern="1200" dirty="0">
                <a:solidFill>
                  <a:schemeClr val="tx1"/>
                </a:solidFill>
                <a:effectLst/>
                <a:latin typeface="+mn-lt"/>
                <a:ea typeface="+mn-ea"/>
                <a:cs typeface="+mn-cs"/>
              </a:rPr>
              <a:t> </a:t>
            </a:r>
            <a:endParaRPr lang="en-CA" dirty="0">
              <a:effectLst/>
            </a:endParaRPr>
          </a:p>
          <a:p>
            <a:pPr rtl="0"/>
            <a:r>
              <a:rPr lang="en-CA" sz="1200" b="0" i="0" u="sng" strike="noStrike" kern="1200" dirty="0">
                <a:solidFill>
                  <a:schemeClr val="tx1"/>
                </a:solidFill>
                <a:effectLst/>
                <a:latin typeface="+mn-lt"/>
                <a:ea typeface="+mn-ea"/>
                <a:cs typeface="+mn-cs"/>
              </a:rPr>
              <a:t>Dr. Steward </a:t>
            </a:r>
            <a:r>
              <a:rPr lang="en-CA" sz="1200" b="0" i="0" u="sng" strike="noStrike" kern="1200" dirty="0" err="1">
                <a:solidFill>
                  <a:schemeClr val="tx1"/>
                </a:solidFill>
                <a:effectLst/>
                <a:latin typeface="+mn-lt"/>
                <a:ea typeface="+mn-ea"/>
                <a:cs typeface="+mn-cs"/>
              </a:rPr>
              <a:t>Hase</a:t>
            </a:r>
            <a:r>
              <a:rPr lang="en-CA" sz="1200" b="0" i="0" u="none" strike="noStrike" kern="1200" dirty="0">
                <a:solidFill>
                  <a:schemeClr val="tx1"/>
                </a:solidFill>
                <a:effectLst/>
                <a:latin typeface="+mn-lt"/>
                <a:ea typeface="+mn-ea"/>
                <a:cs typeface="+mn-cs"/>
              </a:rPr>
              <a:t>, one of the theorist behind the </a:t>
            </a:r>
            <a:r>
              <a:rPr lang="en-CA" sz="1200" b="0" i="0" u="sng" strike="noStrike" kern="1200" dirty="0">
                <a:solidFill>
                  <a:schemeClr val="tx1"/>
                </a:solidFill>
                <a:effectLst/>
                <a:latin typeface="+mn-lt"/>
                <a:ea typeface="+mn-ea"/>
                <a:cs typeface="+mn-cs"/>
              </a:rPr>
              <a:t>concept of heutagogy. </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What Is Heutagogy?</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John Dabell writes: “Heutagogy is clearly not for everyone and certainly not ‘glam teachers’. It’s more of a punk way of learning (see Coles, 2014) and as Eberle and Childress (2006) note, teachers need to be courageous because heutagogy isn’t for the faint hearted.”</a:t>
            </a:r>
            <a:endParaRPr lang="en-CA" dirty="0">
              <a:effectLst/>
            </a:endParaRPr>
          </a:p>
          <a:p>
            <a:pPr rtl="0"/>
            <a:endParaRPr lang="en-CA" dirty="0"/>
          </a:p>
          <a:p>
            <a:pPr rtl="0"/>
            <a:r>
              <a:rPr lang="en-CA" sz="1200" b="0" i="0" u="none" strike="noStrike" kern="1200" dirty="0">
                <a:solidFill>
                  <a:schemeClr val="tx1"/>
                </a:solidFill>
                <a:effectLst/>
                <a:latin typeface="+mn-lt"/>
                <a:ea typeface="+mn-ea"/>
                <a:cs typeface="+mn-cs"/>
              </a:rPr>
              <a:t>Stewart </a:t>
            </a:r>
            <a:r>
              <a:rPr lang="en-CA" sz="1200" b="0" i="0" u="none" strike="noStrike" kern="1200" dirty="0" err="1">
                <a:solidFill>
                  <a:schemeClr val="tx1"/>
                </a:solidFill>
                <a:effectLst/>
                <a:latin typeface="+mn-lt"/>
                <a:ea typeface="+mn-ea"/>
                <a:cs typeface="+mn-cs"/>
              </a:rPr>
              <a:t>Hase</a:t>
            </a:r>
            <a:r>
              <a:rPr lang="en-CA" sz="1200" b="0" i="0" u="none" strike="noStrike" kern="1200" dirty="0">
                <a:solidFill>
                  <a:schemeClr val="tx1"/>
                </a:solidFill>
                <a:effectLst/>
                <a:latin typeface="+mn-lt"/>
                <a:ea typeface="+mn-ea"/>
                <a:cs typeface="+mn-cs"/>
              </a:rPr>
              <a:t>. Self-determined Learning (heutagogy): Where Have We Come Since 2000? </a:t>
            </a:r>
            <a:r>
              <a:rPr lang="en-CA" sz="1200" b="0" i="0" u="sng" strike="noStrike" kern="1200" dirty="0">
                <a:solidFill>
                  <a:schemeClr val="tx1"/>
                </a:solidFill>
                <a:effectLst/>
                <a:latin typeface="+mn-lt"/>
                <a:ea typeface="+mn-ea"/>
                <a:cs typeface="+mn-cs"/>
                <a:hlinkClick r:id="rId3"/>
              </a:rPr>
              <a:t>https://www.sit.ac.nz/Portals/0/upload/documents/sitjar/Heutagogy%20-%20One.pdf</a:t>
            </a:r>
            <a:r>
              <a:rPr lang="en-CA" sz="1200" b="0" i="0" u="none" strike="noStrike" kern="1200" dirty="0">
                <a:solidFill>
                  <a:schemeClr val="tx1"/>
                </a:solidFill>
                <a:effectLst/>
                <a:latin typeface="+mn-lt"/>
                <a:ea typeface="+mn-ea"/>
                <a:cs typeface="+mn-cs"/>
              </a:rPr>
              <a:t> </a:t>
            </a:r>
          </a:p>
          <a:p>
            <a:pPr rtl="0"/>
            <a:br>
              <a:rPr lang="en-CA" dirty="0"/>
            </a:br>
            <a:r>
              <a:rPr lang="en-CA" sz="1200" b="0" i="0" u="none" strike="noStrike" kern="1200" dirty="0">
                <a:solidFill>
                  <a:schemeClr val="tx1"/>
                </a:solidFill>
                <a:effectLst/>
                <a:latin typeface="+mn-lt"/>
                <a:ea typeface="+mn-ea"/>
                <a:cs typeface="+mn-cs"/>
              </a:rPr>
              <a:t>Lisa </a:t>
            </a:r>
            <a:r>
              <a:rPr lang="en-CA" sz="1200" b="0" i="0" u="none" strike="noStrike" kern="1200" dirty="0" err="1">
                <a:solidFill>
                  <a:schemeClr val="tx1"/>
                </a:solidFill>
                <a:effectLst/>
                <a:latin typeface="+mn-lt"/>
                <a:ea typeface="+mn-ea"/>
                <a:cs typeface="+mn-cs"/>
              </a:rPr>
              <a:t>Blaschke</a:t>
            </a:r>
            <a:r>
              <a:rPr lang="en-CA" sz="1200" b="0" i="0" u="none" strike="noStrike" kern="1200" dirty="0">
                <a:solidFill>
                  <a:schemeClr val="tx1"/>
                </a:solidFill>
                <a:effectLst/>
                <a:latin typeface="+mn-lt"/>
                <a:ea typeface="+mn-ea"/>
                <a:cs typeface="+mn-cs"/>
              </a:rPr>
              <a:t>, Chris Kenyon&amp; Stewart </a:t>
            </a:r>
            <a:r>
              <a:rPr lang="en-CA" sz="1200" b="0" i="0" u="none" strike="noStrike" kern="1200" dirty="0" err="1">
                <a:solidFill>
                  <a:schemeClr val="tx1"/>
                </a:solidFill>
                <a:effectLst/>
                <a:latin typeface="+mn-lt"/>
                <a:ea typeface="+mn-ea"/>
                <a:cs typeface="+mn-cs"/>
              </a:rPr>
              <a:t>Hase</a:t>
            </a:r>
            <a:r>
              <a:rPr lang="en-CA" sz="1200" b="0" i="0" u="none" strike="noStrike" kern="1200" dirty="0">
                <a:solidFill>
                  <a:schemeClr val="tx1"/>
                </a:solidFill>
                <a:effectLst/>
                <a:latin typeface="+mn-lt"/>
                <a:ea typeface="+mn-ea"/>
                <a:cs typeface="+mn-cs"/>
              </a:rPr>
              <a:t> (Eds.) (2014). Experiences in Self-</a:t>
            </a:r>
            <a:r>
              <a:rPr lang="en-CA" sz="1200" b="0" i="0" u="none" strike="noStrike" kern="1200" dirty="0" err="1">
                <a:solidFill>
                  <a:schemeClr val="tx1"/>
                </a:solidFill>
                <a:effectLst/>
                <a:latin typeface="+mn-lt"/>
                <a:ea typeface="+mn-ea"/>
                <a:cs typeface="+mn-cs"/>
              </a:rPr>
              <a:t>determinded</a:t>
            </a:r>
            <a:r>
              <a:rPr lang="en-CA" sz="1200" b="0" i="0" u="none" strike="noStrike" kern="1200" dirty="0">
                <a:solidFill>
                  <a:schemeClr val="tx1"/>
                </a:solidFill>
                <a:effectLst/>
                <a:latin typeface="+mn-lt"/>
                <a:ea typeface="+mn-ea"/>
                <a:cs typeface="+mn-cs"/>
              </a:rPr>
              <a:t> Learning </a:t>
            </a:r>
            <a:r>
              <a:rPr lang="en-CA" sz="1200" b="0" i="0" u="sng" strike="noStrike" kern="1200" dirty="0">
                <a:solidFill>
                  <a:schemeClr val="tx1"/>
                </a:solidFill>
                <a:effectLst/>
                <a:latin typeface="+mn-lt"/>
                <a:ea typeface="+mn-ea"/>
                <a:cs typeface="+mn-cs"/>
              </a:rPr>
              <a:t>https://uol.de/fileadmin/user_upload/coer/Experiences-in-self-determined-learning.pdf</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A call for promoting ownership, equity, and agency in faculty development via connected learning</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Maha Bali, Autumn </a:t>
            </a:r>
            <a:r>
              <a:rPr lang="en-CA" sz="1200" b="0" i="1" u="none" strike="noStrike" kern="1200" dirty="0" err="1">
                <a:solidFill>
                  <a:schemeClr val="tx1"/>
                </a:solidFill>
                <a:effectLst/>
                <a:latin typeface="+mn-lt"/>
                <a:ea typeface="+mn-ea"/>
                <a:cs typeface="+mn-cs"/>
              </a:rPr>
              <a:t>Caines</a:t>
            </a:r>
            <a:r>
              <a:rPr lang="en-CA" sz="1200" b="0" i="1" u="none" strike="noStrike" kern="1200" dirty="0">
                <a:solidFill>
                  <a:schemeClr val="tx1"/>
                </a:solidFill>
                <a:effectLst/>
                <a:latin typeface="+mn-lt"/>
                <a:ea typeface="+mn-ea"/>
                <a:cs typeface="+mn-cs"/>
              </a:rPr>
              <a:t>, International Journal of Educational Technology in Higher Education, </a:t>
            </a:r>
            <a:r>
              <a:rPr lang="en-CA" sz="1200" b="0" i="0" u="none" strike="noStrike" kern="1200" dirty="0">
                <a:solidFill>
                  <a:schemeClr val="tx1"/>
                </a:solidFill>
                <a:effectLst/>
                <a:latin typeface="+mn-lt"/>
                <a:ea typeface="+mn-ea"/>
                <a:cs typeface="+mn-cs"/>
              </a:rPr>
              <a:t>Dec 20, 2018        </a:t>
            </a:r>
            <a:endParaRPr lang="en-CA" dirty="0">
              <a:effectLst/>
            </a:endParaRPr>
          </a:p>
          <a:p>
            <a:pPr rtl="0"/>
            <a:r>
              <a:rPr lang="en-CA" sz="1200" b="0" i="0" u="none" strike="noStrike" kern="1200" dirty="0">
                <a:solidFill>
                  <a:schemeClr val="tx1"/>
                </a:solidFill>
                <a:effectLst/>
                <a:latin typeface="+mn-lt"/>
                <a:ea typeface="+mn-ea"/>
                <a:cs typeface="+mn-cs"/>
              </a:rPr>
              <a:t>"In this article we advocate for and give examples of educational development opportunities for educators that encourage heutagogy with outcomes that focus on ownership and agency which can potentially lead to transformative learning," write the authors. What follows is an extended tour through philosophies such as transformative learning, heutagogy, connectivism and connected learning, and models such as #</a:t>
            </a:r>
            <a:r>
              <a:rPr lang="en-CA" sz="1200" b="0" i="0" u="none" strike="noStrike" kern="1200" dirty="0" err="1">
                <a:solidFill>
                  <a:schemeClr val="tx1"/>
                </a:solidFill>
                <a:effectLst/>
                <a:latin typeface="+mn-lt"/>
                <a:ea typeface="+mn-ea"/>
                <a:cs typeface="+mn-cs"/>
              </a:rPr>
              <a:t>DigPINS</a:t>
            </a:r>
            <a:r>
              <a:rPr lang="en-CA" sz="1200" b="0" i="0" u="none" strike="noStrike" kern="1200" dirty="0">
                <a:solidFill>
                  <a:schemeClr val="tx1"/>
                </a:solidFill>
                <a:effectLst/>
                <a:latin typeface="+mn-lt"/>
                <a:ea typeface="+mn-ea"/>
                <a:cs typeface="+mn-cs"/>
              </a:rPr>
              <a:t>, MOOCs, untethered faculty development, and many more. Image: Getting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Maker Education: Pedagogy, Andragogy, Heutagogy</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Jackie Gerstein, User Generated Education, </a:t>
            </a:r>
            <a:r>
              <a:rPr lang="en-CA" sz="1200" b="0" i="0" u="none" strike="noStrike" kern="1200" dirty="0">
                <a:solidFill>
                  <a:schemeClr val="tx1"/>
                </a:solidFill>
                <a:effectLst/>
                <a:latin typeface="+mn-lt"/>
                <a:ea typeface="+mn-ea"/>
                <a:cs typeface="+mn-cs"/>
              </a:rPr>
              <a:t>Jun 27, 2016</a:t>
            </a:r>
            <a:endParaRPr lang="en-CA" dirty="0">
              <a:effectLst/>
            </a:endParaRPr>
          </a:p>
          <a:p>
            <a:pPr rtl="0"/>
            <a:r>
              <a:rPr lang="en-CA" sz="1200" b="0" i="0" u="none" strike="noStrike" kern="1200" dirty="0">
                <a:solidFill>
                  <a:schemeClr val="tx1"/>
                </a:solidFill>
                <a:effectLst/>
                <a:latin typeface="+mn-lt"/>
                <a:ea typeface="+mn-ea"/>
                <a:cs typeface="+mn-cs"/>
              </a:rPr>
              <a:t>To be clear, the term 'Andragogy' does not mean (as suggested in this article) "self-directed learning". The term refers specifically to adult learning - "</a:t>
            </a:r>
            <a:r>
              <a:rPr lang="en-CA" sz="1200" b="0" i="0" u="none" strike="noStrike" kern="1200" dirty="0" err="1">
                <a:solidFill>
                  <a:schemeClr val="tx1"/>
                </a:solidFill>
                <a:effectLst/>
                <a:latin typeface="+mn-lt"/>
                <a:ea typeface="+mn-ea"/>
                <a:cs typeface="+mn-cs"/>
              </a:rPr>
              <a:t>andr</a:t>
            </a:r>
            <a:r>
              <a:rPr lang="en-CA" sz="1200" b="0" i="0" u="none" strike="noStrike" kern="1200" dirty="0">
                <a:solidFill>
                  <a:schemeClr val="tx1"/>
                </a:solidFill>
                <a:effectLst/>
                <a:latin typeface="+mn-lt"/>
                <a:ea typeface="+mn-ea"/>
                <a:cs typeface="+mn-cs"/>
              </a:rPr>
              <a:t> (meaning ‘man’) could be contrasted with pedagogy (paid- meaning ‘child’ and agogos (meaning ‘leading’)". And educators do love their levels and series of progressions, hence the movement in this article from pedagogy to andragogy to heutagogy (from '</a:t>
            </a:r>
            <a:r>
              <a:rPr lang="en-CA" sz="1200" b="0" i="0" u="none" strike="noStrike" kern="1200" dirty="0" err="1">
                <a:solidFill>
                  <a:schemeClr val="tx1"/>
                </a:solidFill>
                <a:effectLst/>
                <a:latin typeface="+mn-lt"/>
                <a:ea typeface="+mn-ea"/>
                <a:cs typeface="+mn-cs"/>
              </a:rPr>
              <a:t>heut</a:t>
            </a:r>
            <a:r>
              <a:rPr lang="en-CA" sz="1200" b="0" i="0" u="none" strike="noStrike" kern="1200" dirty="0">
                <a:solidFill>
                  <a:schemeClr val="tx1"/>
                </a:solidFill>
                <a:effectLst/>
                <a:latin typeface="+mn-lt"/>
                <a:ea typeface="+mn-ea"/>
                <a:cs typeface="+mn-cs"/>
              </a:rPr>
              <a:t>', meaning 'self).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r>
              <a:rPr lang="en-CA" sz="1200" b="0" i="0" u="sng" strike="noStrike" kern="1200" dirty="0">
                <a:solidFill>
                  <a:schemeClr val="tx1"/>
                </a:solidFill>
                <a:effectLst/>
                <a:latin typeface="+mn-lt"/>
                <a:ea typeface="+mn-ea"/>
                <a:cs typeface="+mn-cs"/>
              </a:rPr>
              <a:t>ECTEL2015 Mon a.m. (1): Lisa Marie </a:t>
            </a:r>
            <a:r>
              <a:rPr lang="en-CA" sz="1200" b="0" i="0" u="sng" strike="noStrike" kern="1200" dirty="0" err="1">
                <a:solidFill>
                  <a:schemeClr val="tx1"/>
                </a:solidFill>
                <a:effectLst/>
                <a:latin typeface="+mn-lt"/>
                <a:ea typeface="+mn-ea"/>
                <a:cs typeface="+mn-cs"/>
              </a:rPr>
              <a:t>Blaschke</a:t>
            </a:r>
            <a:r>
              <a:rPr lang="en-CA" sz="1200" b="0" i="0" u="sng" strike="noStrike" kern="1200" dirty="0">
                <a:solidFill>
                  <a:schemeClr val="tx1"/>
                </a:solidFill>
                <a:effectLst/>
                <a:latin typeface="+mn-lt"/>
                <a:ea typeface="+mn-ea"/>
                <a:cs typeface="+mn-cs"/>
              </a:rPr>
              <a:t> Keynote</a:t>
            </a:r>
            <a:r>
              <a:rPr lang="en-CA" sz="1200" b="0" i="0" u="sng"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Doug </a:t>
            </a:r>
            <a:r>
              <a:rPr lang="en-CA" sz="1200" b="0" i="1" u="none" strike="noStrike" kern="1200" dirty="0" err="1">
                <a:solidFill>
                  <a:schemeClr val="tx1"/>
                </a:solidFill>
                <a:effectLst/>
                <a:latin typeface="+mn-lt"/>
                <a:ea typeface="+mn-ea"/>
                <a:cs typeface="+mn-cs"/>
              </a:rPr>
              <a:t>Clow</a:t>
            </a:r>
            <a:r>
              <a:rPr lang="en-CA" sz="1200" b="0" i="1" u="none" strike="noStrike" kern="1200" dirty="0">
                <a:solidFill>
                  <a:schemeClr val="tx1"/>
                </a:solidFill>
                <a:effectLst/>
                <a:latin typeface="+mn-lt"/>
                <a:ea typeface="+mn-ea"/>
                <a:cs typeface="+mn-cs"/>
              </a:rPr>
              <a:t>, New </a:t>
            </a:r>
            <a:r>
              <a:rPr lang="en-CA" sz="1200" b="0" i="1" u="none" strike="noStrike" kern="1200" dirty="0" err="1">
                <a:solidFill>
                  <a:schemeClr val="tx1"/>
                </a:solidFill>
                <a:effectLst/>
                <a:latin typeface="+mn-lt"/>
                <a:ea typeface="+mn-ea"/>
                <a:cs typeface="+mn-cs"/>
              </a:rPr>
              <a:t>Technolopgy</a:t>
            </a:r>
            <a:r>
              <a:rPr lang="en-CA" sz="1200" b="0" i="1" u="none" strike="noStrike" kern="1200" dirty="0">
                <a:solidFill>
                  <a:schemeClr val="tx1"/>
                </a:solidFill>
                <a:effectLst/>
                <a:latin typeface="+mn-lt"/>
                <a:ea typeface="+mn-ea"/>
                <a:cs typeface="+mn-cs"/>
              </a:rPr>
              <a:t> in Higher Education, </a:t>
            </a:r>
            <a:r>
              <a:rPr lang="en-CA" sz="1200" b="0" i="0" u="none" strike="noStrike" kern="1200" dirty="0">
                <a:solidFill>
                  <a:schemeClr val="tx1"/>
                </a:solidFill>
                <a:effectLst/>
                <a:latin typeface="+mn-lt"/>
                <a:ea typeface="+mn-ea"/>
                <a:cs typeface="+mn-cs"/>
              </a:rPr>
              <a:t>Sept 19, 2015</a:t>
            </a:r>
            <a:endParaRPr lang="en-CA" dirty="0">
              <a:effectLst/>
            </a:endParaRPr>
          </a:p>
          <a:p>
            <a:pPr rtl="0"/>
            <a:r>
              <a:rPr lang="en-CA" sz="1200" b="0" i="0" u="none" strike="noStrike" kern="1200" dirty="0">
                <a:solidFill>
                  <a:schemeClr val="tx1"/>
                </a:solidFill>
                <a:effectLst/>
                <a:latin typeface="+mn-lt"/>
                <a:ea typeface="+mn-ea"/>
                <a:cs typeface="+mn-cs"/>
              </a:rPr>
              <a:t>I talk a lot about personal learning (and have for a very long time). But I have to be clear that there is also a tradition in self-determined learning, under the name of heutagogy, which has been around since the early 2000s. Here's Lisa Marie </a:t>
            </a:r>
            <a:r>
              <a:rPr lang="en-CA" sz="1200" b="0" i="0" u="none" strike="noStrike" kern="1200" dirty="0" err="1">
                <a:solidFill>
                  <a:schemeClr val="tx1"/>
                </a:solidFill>
                <a:effectLst/>
                <a:latin typeface="+mn-lt"/>
                <a:ea typeface="+mn-ea"/>
                <a:cs typeface="+mn-cs"/>
              </a:rPr>
              <a:t>Blaschke</a:t>
            </a:r>
            <a:r>
              <a:rPr lang="en-CA" sz="1200" b="0" i="0" u="none" strike="noStrike" kern="1200" dirty="0">
                <a:solidFill>
                  <a:schemeClr val="tx1"/>
                </a:solidFill>
                <a:effectLst/>
                <a:latin typeface="+mn-lt"/>
                <a:ea typeface="+mn-ea"/>
                <a:cs typeface="+mn-cs"/>
              </a:rPr>
              <a:t>: "The </a:t>
            </a:r>
            <a:r>
              <a:rPr lang="en-CA" sz="1200" b="0" i="0" u="none" strike="noStrike" kern="1200" dirty="0" err="1">
                <a:solidFill>
                  <a:schemeClr val="tx1"/>
                </a:solidFill>
                <a:effectLst/>
                <a:latin typeface="+mn-lt"/>
                <a:ea typeface="+mn-ea"/>
                <a:cs typeface="+mn-cs"/>
              </a:rPr>
              <a:t>heutagogical</a:t>
            </a:r>
            <a:r>
              <a:rPr lang="en-CA" sz="1200" b="0" i="0" u="none" strike="noStrike" kern="1200" dirty="0">
                <a:solidFill>
                  <a:schemeClr val="tx1"/>
                </a:solidFill>
                <a:effectLst/>
                <a:latin typeface="+mn-lt"/>
                <a:ea typeface="+mn-ea"/>
                <a:cs typeface="+mn-cs"/>
              </a:rPr>
              <a:t> approach can be viewed as a progression from pedagogy to andragogy to heutagogy, with learners likewise progressing in maturity and autonomy. More mature learners require less instructor control and course structure and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Heutagogy and Lifelong Learning: A Review of </a:t>
            </a:r>
            <a:r>
              <a:rPr lang="en-CA" sz="1200" b="0" i="0" u="sng" strike="noStrike" kern="1200" dirty="0" err="1">
                <a:solidFill>
                  <a:schemeClr val="tx1"/>
                </a:solidFill>
                <a:effectLst/>
                <a:latin typeface="+mn-lt"/>
                <a:ea typeface="+mn-ea"/>
                <a:cs typeface="+mn-cs"/>
              </a:rPr>
              <a:t>Heutagogical</a:t>
            </a:r>
            <a:r>
              <a:rPr lang="en-CA" sz="1200" b="0" i="0" u="sng" strike="noStrike" kern="1200" dirty="0">
                <a:solidFill>
                  <a:schemeClr val="tx1"/>
                </a:solidFill>
                <a:effectLst/>
                <a:latin typeface="+mn-lt"/>
                <a:ea typeface="+mn-ea"/>
                <a:cs typeface="+mn-cs"/>
              </a:rPr>
              <a:t> Practice and Self-Determined Learning</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Lisa Marie </a:t>
            </a:r>
            <a:r>
              <a:rPr lang="en-CA" sz="1200" b="0" i="1" u="none" strike="noStrike" kern="1200" dirty="0" err="1">
                <a:solidFill>
                  <a:schemeClr val="tx1"/>
                </a:solidFill>
                <a:effectLst/>
                <a:latin typeface="+mn-lt"/>
                <a:ea typeface="+mn-ea"/>
                <a:cs typeface="+mn-cs"/>
              </a:rPr>
              <a:t>Blaschke</a:t>
            </a:r>
            <a:r>
              <a:rPr lang="en-CA" sz="1200" b="0" i="1" u="none" strike="noStrike" kern="1200" dirty="0">
                <a:solidFill>
                  <a:schemeClr val="tx1"/>
                </a:solidFill>
                <a:effectLst/>
                <a:latin typeface="+mn-lt"/>
                <a:ea typeface="+mn-ea"/>
                <a:cs typeface="+mn-cs"/>
              </a:rPr>
              <a:t>, International Review of Research in Open, Distance Learning, </a:t>
            </a:r>
            <a:r>
              <a:rPr lang="en-CA" sz="1200" b="0" i="0" u="none" strike="noStrike" kern="1200" dirty="0">
                <a:solidFill>
                  <a:schemeClr val="tx1"/>
                </a:solidFill>
                <a:effectLst/>
                <a:latin typeface="+mn-lt"/>
                <a:ea typeface="+mn-ea"/>
                <a:cs typeface="+mn-cs"/>
              </a:rPr>
              <a:t>Feb 01, 2012</a:t>
            </a:r>
            <a:endParaRPr lang="en-CA" dirty="0">
              <a:effectLst/>
            </a:endParaRPr>
          </a:p>
          <a:p>
            <a:pPr rtl="0"/>
            <a:r>
              <a:rPr lang="en-CA" sz="1200" b="0" i="0" u="none" strike="noStrike" kern="1200" dirty="0">
                <a:solidFill>
                  <a:schemeClr val="tx1"/>
                </a:solidFill>
                <a:effectLst/>
                <a:latin typeface="+mn-lt"/>
                <a:ea typeface="+mn-ea"/>
                <a:cs typeface="+mn-cs"/>
              </a:rPr>
              <a:t>One thing I've learned over the years in education and social science generally: for anything you can think of, someone has created a 'theory' of that thing. Thus we have heutagogy, which is "a form of self-determined learning with practices and principles rooted in andragogy." A key concept in heutagogy is 'double-loop learning' "In double-loop learning, learners consider the problem and the resulting action and outcomes, in addition to reflecting upon the problem-solving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From Andragogy to Heutagogy</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Stewart </a:t>
            </a:r>
            <a:r>
              <a:rPr lang="en-CA" sz="1200" b="0" i="1" u="none" strike="noStrike" kern="1200" dirty="0" err="1">
                <a:solidFill>
                  <a:schemeClr val="tx1"/>
                </a:solidFill>
                <a:effectLst/>
                <a:latin typeface="+mn-lt"/>
                <a:ea typeface="+mn-ea"/>
                <a:cs typeface="+mn-cs"/>
              </a:rPr>
              <a:t>Hase</a:t>
            </a:r>
            <a:r>
              <a:rPr lang="en-CA" sz="1200" b="0" i="1" u="none" strike="noStrike" kern="1200" dirty="0">
                <a:solidFill>
                  <a:schemeClr val="tx1"/>
                </a:solidFill>
                <a:effectLst/>
                <a:latin typeface="+mn-lt"/>
                <a:ea typeface="+mn-ea"/>
                <a:cs typeface="+mn-cs"/>
              </a:rPr>
              <a:t>, Chris Kenyon, </a:t>
            </a:r>
            <a:r>
              <a:rPr lang="en-CA" sz="1200" b="0" i="1" u="none" strike="noStrike" kern="1200" dirty="0" err="1">
                <a:solidFill>
                  <a:schemeClr val="tx1"/>
                </a:solidFill>
                <a:effectLst/>
                <a:latin typeface="+mn-lt"/>
                <a:ea typeface="+mn-ea"/>
                <a:cs typeface="+mn-cs"/>
              </a:rPr>
              <a:t>ultiBASE</a:t>
            </a:r>
            <a:r>
              <a:rPr lang="en-CA" sz="1200" b="0" i="1"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Feb 18, 2009</a:t>
            </a:r>
            <a:endParaRPr lang="en-CA" dirty="0">
              <a:effectLst/>
            </a:endParaRPr>
          </a:p>
          <a:p>
            <a:pPr rtl="0"/>
            <a:r>
              <a:rPr lang="en-CA" sz="1200" b="0" i="0" u="none" strike="noStrike" kern="1200" dirty="0">
                <a:solidFill>
                  <a:schemeClr val="tx1"/>
                </a:solidFill>
                <a:effectLst/>
                <a:latin typeface="+mn-lt"/>
                <a:ea typeface="+mn-ea"/>
                <a:cs typeface="+mn-cs"/>
              </a:rPr>
              <a:t>This is a very nice paper, cited by Barbara Dieu on the </a:t>
            </a:r>
            <a:r>
              <a:rPr lang="en-CA" sz="1200" b="0" i="0" u="none" strike="noStrike" kern="1200" dirty="0" err="1">
                <a:solidFill>
                  <a:schemeClr val="tx1"/>
                </a:solidFill>
                <a:effectLst/>
                <a:latin typeface="+mn-lt"/>
                <a:ea typeface="+mn-ea"/>
                <a:cs typeface="+mn-cs"/>
              </a:rPr>
              <a:t>WikiEducator</a:t>
            </a:r>
            <a:r>
              <a:rPr lang="en-CA" sz="1200" b="0" i="0" u="none" strike="noStrike" kern="1200" dirty="0">
                <a:solidFill>
                  <a:schemeClr val="tx1"/>
                </a:solidFill>
                <a:effectLst/>
                <a:latin typeface="+mn-lt"/>
                <a:ea typeface="+mn-ea"/>
                <a:cs typeface="+mn-cs"/>
              </a:rPr>
              <a:t> mailing list, describing the evolution of 'heutagogy' - self-directed learning - through developments in philosophy and educational theory. I like not only the overview of the principles of heutagogy but the way the discussion of power and democracy in learning comes to have wider social implications. Citing John Ralston Saul (whose work has informed my own thinking as well) the authors note, "there is an almost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0D97D1D1-4BC6-46A0-99E4-58BD1A6CF0BB}" type="slidenum">
              <a:rPr lang="en-US" smtClean="0"/>
              <a:t>12</a:t>
            </a:fld>
            <a:endParaRPr lang="en-US"/>
          </a:p>
        </p:txBody>
      </p:sp>
    </p:spTree>
    <p:extLst>
      <p:ext uri="{BB962C8B-B14F-4D97-AF65-F5344CB8AC3E}">
        <p14:creationId xmlns:p14="http://schemas.microsoft.com/office/powerpoint/2010/main" val="603186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r>
              <a:rPr lang="en-CA" dirty="0"/>
            </a:br>
            <a:r>
              <a:rPr lang="en-CA" sz="1200" b="0" i="0" u="none" strike="noStrike" kern="1200" dirty="0">
                <a:solidFill>
                  <a:schemeClr val="tx1"/>
                </a:solidFill>
                <a:effectLst/>
                <a:latin typeface="+mn-lt"/>
                <a:ea typeface="+mn-ea"/>
                <a:cs typeface="+mn-cs"/>
              </a:rPr>
              <a:t>The principles of </a:t>
            </a:r>
            <a:r>
              <a:rPr lang="en-CA" sz="1200" b="0" i="0" u="sng" strike="noStrike" kern="1200" dirty="0">
                <a:solidFill>
                  <a:schemeClr val="tx1"/>
                </a:solidFill>
                <a:effectLst/>
                <a:latin typeface="+mn-lt"/>
                <a:ea typeface="+mn-ea"/>
                <a:cs typeface="+mn-cs"/>
              </a:rPr>
              <a:t>heutagogy</a:t>
            </a:r>
            <a:r>
              <a:rPr lang="en-CA" sz="1200" b="0" i="0" u="none" strike="noStrike" kern="1200" dirty="0">
                <a:solidFill>
                  <a:schemeClr val="tx1"/>
                </a:solidFill>
                <a:effectLst/>
                <a:latin typeface="+mn-lt"/>
                <a:ea typeface="+mn-ea"/>
                <a:cs typeface="+mn-cs"/>
              </a:rPr>
              <a:t> are outlined in </a:t>
            </a:r>
            <a:r>
              <a:rPr lang="en-CA" sz="1200" b="0" i="0" u="sng" strike="noStrike" kern="1200" dirty="0" err="1">
                <a:solidFill>
                  <a:schemeClr val="tx1"/>
                </a:solidFill>
                <a:effectLst/>
                <a:latin typeface="+mn-lt"/>
                <a:ea typeface="+mn-ea"/>
                <a:cs typeface="+mn-cs"/>
              </a:rPr>
              <a:t>Hase</a:t>
            </a:r>
            <a:r>
              <a:rPr lang="en-CA" sz="1200" b="0" i="0" u="sng" strike="noStrike" kern="1200" dirty="0">
                <a:solidFill>
                  <a:schemeClr val="tx1"/>
                </a:solidFill>
                <a:effectLst/>
                <a:latin typeface="+mn-lt"/>
                <a:ea typeface="+mn-ea"/>
                <a:cs typeface="+mn-cs"/>
              </a:rPr>
              <a:t> and Kenyon (2013)</a:t>
            </a:r>
            <a:r>
              <a:rPr lang="en-CA" sz="1200" b="0" i="0" u="none" strike="noStrike" kern="1200" dirty="0">
                <a:solidFill>
                  <a:schemeClr val="tx1"/>
                </a:solidFill>
                <a:effectLst/>
                <a:latin typeface="+mn-lt"/>
                <a:ea typeface="+mn-ea"/>
                <a:cs typeface="+mn-cs"/>
              </a:rPr>
              <a:t>:</a:t>
            </a:r>
            <a:endParaRPr lang="en-CA" dirty="0">
              <a:effectLst/>
            </a:endParaRPr>
          </a:p>
          <a:p>
            <a:pPr rtl="0"/>
            <a:r>
              <a:rPr lang="en-CA" sz="1200" b="0" i="0" u="none" strike="noStrike" kern="1200" dirty="0">
                <a:solidFill>
                  <a:schemeClr val="tx1"/>
                </a:solidFill>
                <a:effectLst/>
                <a:latin typeface="+mn-lt"/>
                <a:ea typeface="+mn-ea"/>
                <a:cs typeface="+mn-cs"/>
              </a:rPr>
              <a:t>QUOTE</a:t>
            </a:r>
            <a:endParaRPr lang="en-CA" dirty="0">
              <a:effectLst/>
            </a:endParaRPr>
          </a:p>
          <a:p>
            <a:pPr rtl="0"/>
            <a:r>
              <a:rPr lang="en-CA" sz="1200" b="0" i="0" u="none" strike="noStrike" kern="1200" dirty="0">
                <a:solidFill>
                  <a:schemeClr val="tx1"/>
                </a:solidFill>
                <a:effectLst/>
                <a:latin typeface="+mn-lt"/>
                <a:ea typeface="+mn-ea"/>
                <a:cs typeface="+mn-cs"/>
              </a:rPr>
              <a:t>There are four key principles: </a:t>
            </a:r>
            <a:endParaRPr lang="en-CA" dirty="0">
              <a:effectLst/>
            </a:endParaRPr>
          </a:p>
          <a:p>
            <a:pPr rtl="0" fontAlgn="base"/>
            <a:r>
              <a:rPr lang="en-CA" sz="1200" b="0" i="0" u="none" strike="noStrike" kern="1200" dirty="0">
                <a:solidFill>
                  <a:schemeClr val="tx1"/>
                </a:solidFill>
                <a:effectLst/>
                <a:latin typeface="+mn-lt"/>
                <a:ea typeface="+mn-ea"/>
                <a:cs typeface="+mn-cs"/>
              </a:rPr>
              <a:t>Learning when the learner is ready: the learner has a role in controlling the process of learning, making their own decisions about pace according to need and interest</a:t>
            </a:r>
          </a:p>
          <a:p>
            <a:pPr rtl="0" fontAlgn="base"/>
            <a:r>
              <a:rPr lang="en-CA" sz="1200" b="0" i="0" u="none" strike="noStrike" kern="1200" dirty="0">
                <a:solidFill>
                  <a:schemeClr val="tx1"/>
                </a:solidFill>
                <a:effectLst/>
                <a:latin typeface="+mn-lt"/>
                <a:ea typeface="+mn-ea"/>
                <a:cs typeface="+mn-cs"/>
              </a:rPr>
              <a:t>Learning is seen as a complex process requiring the learner to move beyond knowledge and skills – it is not regurgitation, copying, modelling; it requires new connections and more inventive insights to be made</a:t>
            </a:r>
          </a:p>
          <a:p>
            <a:pPr rtl="0" fontAlgn="base"/>
            <a:r>
              <a:rPr lang="en-CA" sz="1200" b="0" i="0" u="none" strike="noStrike" kern="1200" dirty="0">
                <a:solidFill>
                  <a:schemeClr val="tx1"/>
                </a:solidFill>
                <a:effectLst/>
                <a:latin typeface="+mn-lt"/>
                <a:ea typeface="+mn-ea"/>
                <a:cs typeface="+mn-cs"/>
              </a:rPr>
              <a:t>Learner does not depend solely on the teacher and can be triggered by an experience beyond the control of the teacher</a:t>
            </a:r>
          </a:p>
          <a:p>
            <a:pPr rtl="0" fontAlgn="base"/>
            <a:r>
              <a:rPr lang="en-CA" sz="1200" b="0" i="0" u="none" strike="noStrike" kern="1200" dirty="0">
                <a:solidFill>
                  <a:schemeClr val="tx1"/>
                </a:solidFill>
                <a:effectLst/>
                <a:latin typeface="+mn-lt"/>
                <a:ea typeface="+mn-ea"/>
                <a:cs typeface="+mn-cs"/>
              </a:rPr>
              <a:t>Learning is focused on the student not on a syllabus: it is about what the pupil needs to know and chooses to explore to advance their learning</a:t>
            </a:r>
          </a:p>
          <a:p>
            <a:pPr rtl="0"/>
            <a:r>
              <a:rPr lang="en-CA" sz="1200" b="0" i="0" u="none" strike="noStrike" kern="1200" dirty="0">
                <a:solidFill>
                  <a:schemeClr val="tx1"/>
                </a:solidFill>
                <a:effectLst/>
                <a:latin typeface="+mn-lt"/>
                <a:ea typeface="+mn-ea"/>
                <a:cs typeface="+mn-cs"/>
              </a:rPr>
              <a:t>END QUOTE</a:t>
            </a:r>
            <a:endParaRPr lang="en-CA" dirty="0">
              <a:effectLst/>
            </a:endParaRPr>
          </a:p>
          <a:p>
            <a:endParaRPr lang="en-US" dirty="0"/>
          </a:p>
        </p:txBody>
      </p:sp>
      <p:sp>
        <p:nvSpPr>
          <p:cNvPr id="4" name="Slide Number Placeholder 3"/>
          <p:cNvSpPr>
            <a:spLocks noGrp="1"/>
          </p:cNvSpPr>
          <p:nvPr>
            <p:ph type="sldNum" sz="quarter" idx="5"/>
          </p:nvPr>
        </p:nvSpPr>
        <p:spPr/>
        <p:txBody>
          <a:bodyPr/>
          <a:lstStyle/>
          <a:p>
            <a:fld id="{0D97D1D1-4BC6-46A0-99E4-58BD1A6CF0BB}" type="slidenum">
              <a:rPr lang="en-US" smtClean="0"/>
              <a:t>13</a:t>
            </a:fld>
            <a:endParaRPr lang="en-US"/>
          </a:p>
        </p:txBody>
      </p:sp>
    </p:spTree>
    <p:extLst>
      <p:ext uri="{BB962C8B-B14F-4D97-AF65-F5344CB8AC3E}">
        <p14:creationId xmlns:p14="http://schemas.microsoft.com/office/powerpoint/2010/main" val="2075415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r>
              <a:rPr lang="en-CA" dirty="0"/>
            </a:br>
            <a:r>
              <a:rPr lang="en-CA" sz="1200" b="0" i="0" u="none" strike="noStrike" kern="1200" dirty="0">
                <a:solidFill>
                  <a:schemeClr val="tx1"/>
                </a:solidFill>
                <a:effectLst/>
                <a:latin typeface="+mn-lt"/>
                <a:ea typeface="+mn-ea"/>
                <a:cs typeface="+mn-cs"/>
              </a:rPr>
              <a:t>“The term ‘informal learning’ has been used increasingly in adult education for several reasons. It provides a simple contrast to formal learning or training that suggests greater flexibility or freedom for learners. It recognizes the social significance of learning from other people, but implies greater scope for individual agency than socialization. It draws attention to the learning that takes place in the spaces surrounding activities and events with a more overt formal purpose, and takes place in a much wider variety of settings than formal education or training. It can also be considered as a complementary partner to learning from experience, which is usually construed more in terms of personal than interpersonal learning.” (</a:t>
            </a:r>
            <a:r>
              <a:rPr lang="en-CA" sz="1200" b="0" i="0" u="none" strike="noStrike" kern="1200" dirty="0" err="1">
                <a:solidFill>
                  <a:schemeClr val="tx1"/>
                </a:solidFill>
                <a:effectLst/>
                <a:latin typeface="+mn-lt"/>
                <a:ea typeface="+mn-ea"/>
                <a:cs typeface="+mn-cs"/>
              </a:rPr>
              <a:t>Eraut</a:t>
            </a:r>
            <a:r>
              <a:rPr lang="en-CA" sz="1200" b="0" i="0" u="none" strike="noStrike" kern="1200" dirty="0">
                <a:solidFill>
                  <a:schemeClr val="tx1"/>
                </a:solidFill>
                <a:effectLst/>
                <a:latin typeface="+mn-lt"/>
                <a:ea typeface="+mn-ea"/>
                <a:cs typeface="+mn-cs"/>
              </a:rPr>
              <a:t>, 2004)</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A typology of informal learning</a:t>
            </a:r>
            <a:endParaRPr lang="en-CA" dirty="0">
              <a:effectLst/>
            </a:endParaRPr>
          </a:p>
          <a:p>
            <a:pPr rtl="0" fontAlgn="b"/>
            <a:br>
              <a:rPr lang="en-CA" dirty="0"/>
            </a:br>
            <a:br>
              <a:rPr lang="en-CA" dirty="0"/>
            </a:br>
            <a:r>
              <a:rPr lang="en-CA" sz="1200" b="1" i="0" u="none" strike="noStrike" kern="1200" dirty="0">
                <a:solidFill>
                  <a:schemeClr val="tx1"/>
                </a:solidFill>
                <a:effectLst/>
                <a:latin typeface="+mn-lt"/>
                <a:ea typeface="+mn-ea"/>
                <a:cs typeface="+mn-cs"/>
              </a:rPr>
              <a:t>Time of focus</a:t>
            </a:r>
            <a:endParaRPr lang="en-CA" dirty="0">
              <a:effectLst/>
            </a:endParaRPr>
          </a:p>
          <a:p>
            <a:pPr rtl="0" fontAlgn="b"/>
            <a:r>
              <a:rPr lang="en-CA" sz="1200" b="1" i="0" u="none" strike="noStrike" kern="1200" dirty="0">
                <a:solidFill>
                  <a:schemeClr val="tx1"/>
                </a:solidFill>
                <a:effectLst/>
                <a:latin typeface="+mn-lt"/>
                <a:ea typeface="+mn-ea"/>
                <a:cs typeface="+mn-cs"/>
              </a:rPr>
              <a:t>Implicit learning</a:t>
            </a:r>
            <a:endParaRPr lang="en-CA" dirty="0">
              <a:effectLst/>
            </a:endParaRPr>
          </a:p>
          <a:p>
            <a:pPr rtl="0" fontAlgn="b"/>
            <a:r>
              <a:rPr lang="en-CA" sz="1200" b="1" i="0" u="none" strike="noStrike" kern="1200" dirty="0">
                <a:solidFill>
                  <a:schemeClr val="tx1"/>
                </a:solidFill>
                <a:effectLst/>
                <a:latin typeface="+mn-lt"/>
                <a:ea typeface="+mn-ea"/>
                <a:cs typeface="+mn-cs"/>
              </a:rPr>
              <a:t>Reactive learning</a:t>
            </a:r>
            <a:endParaRPr lang="en-CA" dirty="0">
              <a:effectLst/>
            </a:endParaRPr>
          </a:p>
          <a:p>
            <a:pPr rtl="0" fontAlgn="b"/>
            <a:r>
              <a:rPr lang="en-CA" sz="1200" b="1" i="0" u="none" strike="noStrike" kern="1200" dirty="0">
                <a:solidFill>
                  <a:schemeClr val="tx1"/>
                </a:solidFill>
                <a:effectLst/>
                <a:latin typeface="+mn-lt"/>
                <a:ea typeface="+mn-ea"/>
                <a:cs typeface="+mn-cs"/>
              </a:rPr>
              <a:t>Deliberative learning</a:t>
            </a:r>
            <a:endParaRPr lang="en-CA" dirty="0">
              <a:effectLst/>
            </a:endParaRPr>
          </a:p>
          <a:p>
            <a:pPr rtl="0" fontAlgn="t"/>
            <a:r>
              <a:rPr lang="en-CA" sz="1200" b="0" i="0" u="none" strike="noStrike" kern="1200" dirty="0">
                <a:solidFill>
                  <a:schemeClr val="tx1"/>
                </a:solidFill>
                <a:effectLst/>
                <a:latin typeface="+mn-lt"/>
                <a:ea typeface="+mn-ea"/>
                <a:cs typeface="+mn-cs"/>
              </a:rPr>
              <a:t>Past episode(s)</a:t>
            </a:r>
            <a:endParaRPr lang="en-CA" dirty="0">
              <a:effectLst/>
            </a:endParaRPr>
          </a:p>
          <a:p>
            <a:pPr rtl="0" fontAlgn="t"/>
            <a:r>
              <a:rPr lang="en-CA" sz="1200" b="0" i="0" u="none" strike="noStrike" kern="1200" dirty="0">
                <a:solidFill>
                  <a:schemeClr val="tx1"/>
                </a:solidFill>
                <a:effectLst/>
                <a:latin typeface="+mn-lt"/>
                <a:ea typeface="+mn-ea"/>
                <a:cs typeface="+mn-cs"/>
              </a:rPr>
              <a:t>Implicit linkage of past memories with current experience</a:t>
            </a:r>
            <a:endParaRPr lang="en-CA" dirty="0">
              <a:effectLst/>
            </a:endParaRPr>
          </a:p>
          <a:p>
            <a:pPr rtl="0" fontAlgn="t"/>
            <a:r>
              <a:rPr lang="en-CA" sz="1200" b="0" i="0" u="none" strike="noStrike" kern="1200" dirty="0">
                <a:solidFill>
                  <a:schemeClr val="tx1"/>
                </a:solidFill>
                <a:effectLst/>
                <a:latin typeface="+mn-lt"/>
                <a:ea typeface="+mn-ea"/>
                <a:cs typeface="+mn-cs"/>
              </a:rPr>
              <a:t>Brief near‐spontaneous </a:t>
            </a:r>
            <a:r>
              <a:rPr lang="en-CA" sz="1200" b="0" i="1" u="none" strike="noStrike" kern="1200" dirty="0">
                <a:solidFill>
                  <a:schemeClr val="tx1"/>
                </a:solidFill>
                <a:effectLst/>
                <a:latin typeface="+mn-lt"/>
                <a:ea typeface="+mn-ea"/>
                <a:cs typeface="+mn-cs"/>
              </a:rPr>
              <a:t>reflection</a:t>
            </a:r>
            <a:r>
              <a:rPr lang="en-CA" sz="1200" b="0" i="0" u="none" strike="noStrike" kern="1200" dirty="0">
                <a:solidFill>
                  <a:schemeClr val="tx1"/>
                </a:solidFill>
                <a:effectLst/>
                <a:latin typeface="+mn-lt"/>
                <a:ea typeface="+mn-ea"/>
                <a:cs typeface="+mn-cs"/>
              </a:rPr>
              <a:t> on past episodes, events, incidents, experiences</a:t>
            </a:r>
            <a:endParaRPr lang="en-CA" dirty="0">
              <a:effectLst/>
            </a:endParaRPr>
          </a:p>
          <a:p>
            <a:pPr rtl="0" fontAlgn="t"/>
            <a:r>
              <a:rPr lang="en-CA" sz="1200" b="0" i="1" u="none" strike="noStrike" kern="1200" dirty="0">
                <a:solidFill>
                  <a:schemeClr val="tx1"/>
                </a:solidFill>
                <a:effectLst/>
                <a:latin typeface="+mn-lt"/>
                <a:ea typeface="+mn-ea"/>
                <a:cs typeface="+mn-cs"/>
              </a:rPr>
              <a:t>Discussion</a:t>
            </a:r>
            <a:r>
              <a:rPr lang="en-CA" sz="1200" b="0" i="0" u="none" strike="noStrike" kern="1200" dirty="0">
                <a:solidFill>
                  <a:schemeClr val="tx1"/>
                </a:solidFill>
                <a:effectLst/>
                <a:latin typeface="+mn-lt"/>
                <a:ea typeface="+mn-ea"/>
                <a:cs typeface="+mn-cs"/>
              </a:rPr>
              <a:t> and </a:t>
            </a:r>
            <a:r>
              <a:rPr lang="en-CA" sz="1200" b="0" i="1" u="none" strike="noStrike" kern="1200" dirty="0">
                <a:solidFill>
                  <a:schemeClr val="tx1"/>
                </a:solidFill>
                <a:effectLst/>
                <a:latin typeface="+mn-lt"/>
                <a:ea typeface="+mn-ea"/>
                <a:cs typeface="+mn-cs"/>
              </a:rPr>
              <a:t>review</a:t>
            </a:r>
            <a:r>
              <a:rPr lang="en-CA" sz="1200" b="0" i="0" u="none" strike="noStrike" kern="1200" dirty="0">
                <a:solidFill>
                  <a:schemeClr val="tx1"/>
                </a:solidFill>
                <a:effectLst/>
                <a:latin typeface="+mn-lt"/>
                <a:ea typeface="+mn-ea"/>
                <a:cs typeface="+mn-cs"/>
              </a:rPr>
              <a:t> of past actions, communications, events, experiences</a:t>
            </a:r>
            <a:endParaRPr lang="en-CA" dirty="0">
              <a:effectLst/>
            </a:endParaRPr>
          </a:p>
          <a:p>
            <a:pPr rtl="0" fontAlgn="t"/>
            <a:r>
              <a:rPr lang="en-CA" sz="1200" b="0" i="0" u="none" strike="noStrike" kern="1200" dirty="0">
                <a:solidFill>
                  <a:schemeClr val="tx1"/>
                </a:solidFill>
                <a:effectLst/>
                <a:latin typeface="+mn-lt"/>
                <a:ea typeface="+mn-ea"/>
                <a:cs typeface="+mn-cs"/>
              </a:rPr>
              <a:t>Current experience</a:t>
            </a:r>
            <a:endParaRPr lang="en-CA" dirty="0">
              <a:effectLst/>
            </a:endParaRPr>
          </a:p>
          <a:p>
            <a:pPr rtl="0" fontAlgn="t"/>
            <a:r>
              <a:rPr lang="en-CA" sz="1200" b="0" i="0" u="none" strike="noStrike" kern="1200" dirty="0">
                <a:solidFill>
                  <a:schemeClr val="tx1"/>
                </a:solidFill>
                <a:effectLst/>
                <a:latin typeface="+mn-lt"/>
                <a:ea typeface="+mn-ea"/>
                <a:cs typeface="+mn-cs"/>
              </a:rPr>
              <a:t>A selection from experience enters episodic memory</a:t>
            </a:r>
            <a:endParaRPr lang="en-CA" dirty="0">
              <a:effectLst/>
            </a:endParaRPr>
          </a:p>
          <a:p>
            <a:pPr rtl="0" fontAlgn="t"/>
            <a:r>
              <a:rPr lang="en-CA" sz="1200" b="0" i="1" u="none" strike="noStrike" kern="1200" dirty="0">
                <a:solidFill>
                  <a:schemeClr val="tx1"/>
                </a:solidFill>
                <a:effectLst/>
                <a:latin typeface="+mn-lt"/>
                <a:ea typeface="+mn-ea"/>
                <a:cs typeface="+mn-cs"/>
              </a:rPr>
              <a:t>Noting</a:t>
            </a:r>
            <a:r>
              <a:rPr lang="en-CA" sz="1200" b="0" i="0" u="none" strike="noStrike" kern="1200" dirty="0">
                <a:solidFill>
                  <a:schemeClr val="tx1"/>
                </a:solidFill>
                <a:effectLst/>
                <a:latin typeface="+mn-lt"/>
                <a:ea typeface="+mn-ea"/>
                <a:cs typeface="+mn-cs"/>
              </a:rPr>
              <a:t> facts, ideas, opinions, impressions; </a:t>
            </a:r>
            <a:r>
              <a:rPr lang="en-CA" sz="1200" b="0" i="1" u="none" strike="noStrike" kern="1200" dirty="0">
                <a:solidFill>
                  <a:schemeClr val="tx1"/>
                </a:solidFill>
                <a:effectLst/>
                <a:latin typeface="+mn-lt"/>
                <a:ea typeface="+mn-ea"/>
                <a:cs typeface="+mn-cs"/>
              </a:rPr>
              <a:t>asking</a:t>
            </a:r>
            <a:r>
              <a:rPr lang="en-CA" sz="1200" b="0" i="0" u="none" strike="noStrike" kern="1200" dirty="0">
                <a:solidFill>
                  <a:schemeClr val="tx1"/>
                </a:solidFill>
                <a:effectLst/>
                <a:latin typeface="+mn-lt"/>
                <a:ea typeface="+mn-ea"/>
                <a:cs typeface="+mn-cs"/>
              </a:rPr>
              <a:t> questions; </a:t>
            </a:r>
            <a:r>
              <a:rPr lang="en-CA" sz="1200" b="0" i="1" u="none" strike="noStrike" kern="1200" dirty="0">
                <a:solidFill>
                  <a:schemeClr val="tx1"/>
                </a:solidFill>
                <a:effectLst/>
                <a:latin typeface="+mn-lt"/>
                <a:ea typeface="+mn-ea"/>
                <a:cs typeface="+mn-cs"/>
              </a:rPr>
              <a:t>observing</a:t>
            </a:r>
            <a:r>
              <a:rPr lang="en-CA" sz="1200" b="0" i="0" u="none" strike="noStrike" kern="1200" dirty="0">
                <a:solidFill>
                  <a:schemeClr val="tx1"/>
                </a:solidFill>
                <a:effectLst/>
                <a:latin typeface="+mn-lt"/>
                <a:ea typeface="+mn-ea"/>
                <a:cs typeface="+mn-cs"/>
              </a:rPr>
              <a:t> effects of actions</a:t>
            </a:r>
            <a:endParaRPr lang="en-CA" dirty="0">
              <a:effectLst/>
            </a:endParaRPr>
          </a:p>
          <a:p>
            <a:pPr rtl="0" fontAlgn="t"/>
            <a:r>
              <a:rPr lang="en-CA" sz="1200" b="0" i="1" u="none" strike="noStrike" kern="1200" dirty="0">
                <a:solidFill>
                  <a:schemeClr val="tx1"/>
                </a:solidFill>
                <a:effectLst/>
                <a:latin typeface="+mn-lt"/>
                <a:ea typeface="+mn-ea"/>
                <a:cs typeface="+mn-cs"/>
              </a:rPr>
              <a:t>Engagement</a:t>
            </a:r>
            <a:r>
              <a:rPr lang="en-CA" sz="1200" b="0" i="0" u="none" strike="noStrike" kern="1200" dirty="0">
                <a:solidFill>
                  <a:schemeClr val="tx1"/>
                </a:solidFill>
                <a:effectLst/>
                <a:latin typeface="+mn-lt"/>
                <a:ea typeface="+mn-ea"/>
                <a:cs typeface="+mn-cs"/>
              </a:rPr>
              <a:t> in decision making, problem solving, planned informal learning</a:t>
            </a:r>
            <a:endParaRPr lang="en-CA" dirty="0">
              <a:effectLst/>
            </a:endParaRPr>
          </a:p>
          <a:p>
            <a:pPr rtl="0" fontAlgn="t"/>
            <a:r>
              <a:rPr lang="en-CA" sz="1200" b="0" i="0" u="none" strike="noStrike" kern="1200" dirty="0">
                <a:solidFill>
                  <a:schemeClr val="tx1"/>
                </a:solidFill>
                <a:effectLst/>
                <a:latin typeface="+mn-lt"/>
                <a:ea typeface="+mn-ea"/>
                <a:cs typeface="+mn-cs"/>
              </a:rPr>
              <a:t>Future behaviour</a:t>
            </a:r>
            <a:endParaRPr lang="en-CA" dirty="0">
              <a:effectLst/>
            </a:endParaRPr>
          </a:p>
          <a:p>
            <a:pPr rtl="0" fontAlgn="t"/>
            <a:r>
              <a:rPr lang="en-CA" sz="1200" b="0" i="0" u="none" strike="noStrike" kern="1200" dirty="0">
                <a:solidFill>
                  <a:schemeClr val="tx1"/>
                </a:solidFill>
                <a:effectLst/>
                <a:latin typeface="+mn-lt"/>
                <a:ea typeface="+mn-ea"/>
                <a:cs typeface="+mn-cs"/>
              </a:rPr>
              <a:t>Unconscious expectations</a:t>
            </a:r>
            <a:endParaRPr lang="en-CA" dirty="0">
              <a:effectLst/>
            </a:endParaRPr>
          </a:p>
          <a:p>
            <a:pPr rtl="0" fontAlgn="t"/>
            <a:r>
              <a:rPr lang="en-CA" sz="1200" b="0" i="1" u="none" strike="noStrike" kern="1200" dirty="0">
                <a:solidFill>
                  <a:schemeClr val="tx1"/>
                </a:solidFill>
                <a:effectLst/>
                <a:latin typeface="+mn-lt"/>
                <a:ea typeface="+mn-ea"/>
                <a:cs typeface="+mn-cs"/>
              </a:rPr>
              <a:t>Recognition of</a:t>
            </a:r>
            <a:r>
              <a:rPr lang="en-CA" sz="1200" b="0" i="0" u="none" strike="noStrike" kern="1200" dirty="0">
                <a:solidFill>
                  <a:schemeClr val="tx1"/>
                </a:solidFill>
                <a:effectLst/>
                <a:latin typeface="+mn-lt"/>
                <a:ea typeface="+mn-ea"/>
                <a:cs typeface="+mn-cs"/>
              </a:rPr>
              <a:t> possible future learning opportunities</a:t>
            </a:r>
            <a:endParaRPr lang="en-CA" dirty="0">
              <a:effectLst/>
            </a:endParaRPr>
          </a:p>
          <a:p>
            <a:pPr rtl="0" fontAlgn="t"/>
            <a:r>
              <a:rPr lang="en-CA" sz="1200" b="0" i="1" u="none" strike="noStrike" kern="1200" dirty="0">
                <a:solidFill>
                  <a:schemeClr val="tx1"/>
                </a:solidFill>
                <a:effectLst/>
                <a:latin typeface="+mn-lt"/>
                <a:ea typeface="+mn-ea"/>
                <a:cs typeface="+mn-cs"/>
              </a:rPr>
              <a:t>Planning</a:t>
            </a:r>
            <a:r>
              <a:rPr lang="en-CA" sz="1200" b="0" i="0" u="none" strike="noStrike" kern="1200" dirty="0">
                <a:solidFill>
                  <a:schemeClr val="tx1"/>
                </a:solidFill>
                <a:effectLst/>
                <a:latin typeface="+mn-lt"/>
                <a:ea typeface="+mn-ea"/>
                <a:cs typeface="+mn-cs"/>
              </a:rPr>
              <a:t> learning opportunities; </a:t>
            </a:r>
            <a:r>
              <a:rPr lang="en-CA" sz="1200" b="0" i="1" u="none" strike="noStrike" kern="1200" dirty="0">
                <a:solidFill>
                  <a:schemeClr val="tx1"/>
                </a:solidFill>
                <a:effectLst/>
                <a:latin typeface="+mn-lt"/>
                <a:ea typeface="+mn-ea"/>
                <a:cs typeface="+mn-cs"/>
              </a:rPr>
              <a:t>rehearsing</a:t>
            </a:r>
            <a:r>
              <a:rPr lang="en-CA" sz="1200" b="0" i="0" u="none" strike="noStrike" kern="1200" dirty="0">
                <a:solidFill>
                  <a:schemeClr val="tx1"/>
                </a:solidFill>
                <a:effectLst/>
                <a:latin typeface="+mn-lt"/>
                <a:ea typeface="+mn-ea"/>
                <a:cs typeface="+mn-cs"/>
              </a:rPr>
              <a:t> for future events</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CSV</a:t>
            </a:r>
            <a:endParaRPr lang="en-CA" b="1" dirty="0">
              <a:effectLst/>
            </a:endParaRPr>
          </a:p>
          <a:p>
            <a:pPr rtl="0"/>
            <a:r>
              <a:rPr lang="en-CA" sz="1200" b="0" i="0" u="none" strike="noStrike" kern="1200" dirty="0">
                <a:solidFill>
                  <a:schemeClr val="tx1"/>
                </a:solidFill>
                <a:effectLst/>
                <a:latin typeface="+mn-lt"/>
                <a:ea typeface="+mn-ea"/>
                <a:cs typeface="+mn-cs"/>
              </a:rPr>
              <a:t>(</a:t>
            </a:r>
            <a:r>
              <a:rPr lang="en-CA" sz="1200" b="0" i="0" u="none" strike="noStrike" kern="1200" dirty="0" err="1">
                <a:solidFill>
                  <a:schemeClr val="tx1"/>
                </a:solidFill>
                <a:effectLst/>
                <a:latin typeface="+mn-lt"/>
                <a:ea typeface="+mn-ea"/>
                <a:cs typeface="+mn-cs"/>
              </a:rPr>
              <a:t>Eraut</a:t>
            </a:r>
            <a:r>
              <a:rPr lang="en-CA" sz="1200" b="0" i="0" u="none" strike="noStrike" kern="1200" dirty="0">
                <a:solidFill>
                  <a:schemeClr val="tx1"/>
                </a:solidFill>
                <a:effectLst/>
                <a:latin typeface="+mn-lt"/>
                <a:ea typeface="+mn-ea"/>
                <a:cs typeface="+mn-cs"/>
              </a:rPr>
              <a:t>, 2004, p. 250)</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What is being learned? (Quoted)</a:t>
            </a:r>
            <a:endParaRPr lang="en-CA" dirty="0">
              <a:effectLst/>
            </a:endParaRPr>
          </a:p>
          <a:p>
            <a:pPr rtl="0" fontAlgn="base"/>
            <a:r>
              <a:rPr lang="en-CA" sz="1200" b="0" i="0" u="none" strike="noStrike" kern="1200" dirty="0">
                <a:solidFill>
                  <a:schemeClr val="tx1"/>
                </a:solidFill>
                <a:effectLst/>
                <a:latin typeface="+mn-lt"/>
                <a:ea typeface="+mn-ea"/>
                <a:cs typeface="+mn-cs"/>
              </a:rPr>
              <a:t>Codified knowledge that is not academic can be found in nearly all workplaces, including those of educational organizations, in the form of textual material containing organization‐specific information, records, correspondence, manuals, plans, etc.</a:t>
            </a:r>
          </a:p>
          <a:p>
            <a:pPr rtl="0" fontAlgn="base"/>
            <a:r>
              <a:rPr lang="en-CA" sz="1200" b="0" i="0" u="none" strike="noStrike" kern="1200" dirty="0">
                <a:solidFill>
                  <a:schemeClr val="tx1"/>
                </a:solidFill>
                <a:effectLst/>
                <a:latin typeface="+mn-lt"/>
                <a:ea typeface="+mn-ea"/>
                <a:cs typeface="+mn-cs"/>
              </a:rPr>
              <a:t>Cultural knowledge that has not been codified plays a key role in most work‐based practices and activities.</a:t>
            </a:r>
          </a:p>
          <a:p>
            <a:pPr rtl="0" fontAlgn="base"/>
            <a:r>
              <a:rPr lang="en-CA" sz="1200" b="0" i="0" u="none" strike="noStrike" kern="1200" dirty="0">
                <a:solidFill>
                  <a:schemeClr val="tx1"/>
                </a:solidFill>
                <a:effectLst/>
                <a:latin typeface="+mn-lt"/>
                <a:ea typeface="+mn-ea"/>
                <a:cs typeface="+mn-cs"/>
              </a:rPr>
              <a:t>personal knowledge as what individuals bring to situations that enables them to think, interact and perform. …  not only personalized versions of public codified knowledge but also everyday knowledge of people and situations, know‐how in the form of skills and practices, memories of episodes and events, self‐knowledge, attitudes and emotions.</a:t>
            </a:r>
          </a:p>
          <a:p>
            <a:pPr rtl="0"/>
            <a:r>
              <a:rPr lang="en-CA" sz="1200" b="0" i="0" u="none" strike="noStrike" kern="1200" dirty="0">
                <a:solidFill>
                  <a:schemeClr val="tx1"/>
                </a:solidFill>
                <a:effectLst/>
                <a:latin typeface="+mn-lt"/>
                <a:ea typeface="+mn-ea"/>
                <a:cs typeface="+mn-cs"/>
              </a:rPr>
              <a:t>(</a:t>
            </a:r>
            <a:r>
              <a:rPr lang="en-CA" sz="1200" b="0" i="0" u="none" strike="noStrike" kern="1200" dirty="0" err="1">
                <a:solidFill>
                  <a:schemeClr val="tx1"/>
                </a:solidFill>
                <a:effectLst/>
                <a:latin typeface="+mn-lt"/>
                <a:ea typeface="+mn-ea"/>
                <a:cs typeface="+mn-cs"/>
              </a:rPr>
              <a:t>Eraut</a:t>
            </a:r>
            <a:r>
              <a:rPr lang="en-CA" sz="1200" b="0" i="0" u="none" strike="noStrike" kern="1200" dirty="0">
                <a:solidFill>
                  <a:schemeClr val="tx1"/>
                </a:solidFill>
                <a:effectLst/>
                <a:latin typeface="+mn-lt"/>
                <a:ea typeface="+mn-ea"/>
                <a:cs typeface="+mn-cs"/>
              </a:rPr>
              <a:t>, 2004, pp. 263-264)</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QUOTED</a:t>
            </a:r>
            <a:endParaRPr lang="en-CA" dirty="0">
              <a:effectLst/>
            </a:endParaRPr>
          </a:p>
          <a:p>
            <a:pPr rtl="0"/>
            <a:r>
              <a:rPr lang="en-CA" sz="1200" b="0" i="0" u="none" strike="noStrike" kern="1200" dirty="0">
                <a:solidFill>
                  <a:schemeClr val="tx1"/>
                </a:solidFill>
                <a:effectLst/>
                <a:latin typeface="+mn-lt"/>
                <a:ea typeface="+mn-ea"/>
                <a:cs typeface="+mn-cs"/>
              </a:rPr>
              <a:t>four main types of work activity that regularly gave rise to learning:</a:t>
            </a:r>
            <a:endParaRPr lang="en-CA" dirty="0">
              <a:effectLst/>
            </a:endParaRPr>
          </a:p>
          <a:p>
            <a:pPr rtl="0"/>
            <a:r>
              <a:rPr lang="en-CA" sz="1200" b="0" i="0" u="none" strike="noStrike" kern="1200" dirty="0">
                <a:solidFill>
                  <a:schemeClr val="tx1"/>
                </a:solidFill>
                <a:effectLst/>
                <a:latin typeface="+mn-lt"/>
                <a:ea typeface="+mn-ea"/>
                <a:cs typeface="+mn-cs"/>
              </a:rPr>
              <a:t>1.     Participation in group activities included teamworking towards a common outcome, and groups set up for a special purpose such as audit, development or review of policy and/or practice, and responding to external changes.</a:t>
            </a:r>
            <a:endParaRPr lang="en-CA" dirty="0">
              <a:effectLst/>
            </a:endParaRPr>
          </a:p>
          <a:p>
            <a:pPr rtl="0"/>
            <a:r>
              <a:rPr lang="en-CA" sz="1200" b="0" i="0" u="none" strike="noStrike" kern="1200" dirty="0">
                <a:solidFill>
                  <a:schemeClr val="tx1"/>
                </a:solidFill>
                <a:effectLst/>
                <a:latin typeface="+mn-lt"/>
                <a:ea typeface="+mn-ea"/>
                <a:cs typeface="+mn-cs"/>
              </a:rPr>
              <a:t>2.     Working alongside others allows people to observe and listen to others at work and to participate in activities, and hence to learn some new practices and new perspectives, to become aware of different kinds of knowledge and expertise, and to gain some sense of other people's tacit knowledge.</a:t>
            </a:r>
            <a:endParaRPr lang="en-CA" dirty="0">
              <a:effectLst/>
            </a:endParaRPr>
          </a:p>
          <a:p>
            <a:pPr rtl="0"/>
            <a:r>
              <a:rPr lang="en-CA" sz="1200" b="0" i="0" u="none" strike="noStrike" kern="1200" dirty="0">
                <a:solidFill>
                  <a:schemeClr val="tx1"/>
                </a:solidFill>
                <a:effectLst/>
                <a:latin typeface="+mn-lt"/>
                <a:ea typeface="+mn-ea"/>
                <a:cs typeface="+mn-cs"/>
              </a:rPr>
              <a:t>3.     Tackling challenging tasks requires on‐the‐job learning and, if well‐supported and successful, leads to increased motivation and confidence.</a:t>
            </a:r>
            <a:endParaRPr lang="en-CA" dirty="0">
              <a:effectLst/>
            </a:endParaRPr>
          </a:p>
          <a:p>
            <a:pPr rtl="0"/>
            <a:r>
              <a:rPr lang="en-CA" sz="1200" b="0" i="0" u="none" strike="noStrike" kern="1200" dirty="0">
                <a:solidFill>
                  <a:schemeClr val="tx1"/>
                </a:solidFill>
                <a:effectLst/>
                <a:latin typeface="+mn-lt"/>
                <a:ea typeface="+mn-ea"/>
                <a:cs typeface="+mn-cs"/>
              </a:rPr>
              <a:t>4.     Working with clients also entails learning (1) about the client, (2) from any novel aspects of each client's problem or request and, (3) from any new ideas that arose from their joint consultation.</a:t>
            </a:r>
            <a:endParaRPr lang="en-CA" dirty="0">
              <a:effectLst/>
            </a:endParaRPr>
          </a:p>
          <a:p>
            <a:pPr rtl="0"/>
            <a:r>
              <a:rPr lang="en-CA" sz="1200" b="0" i="0" u="none" strike="noStrike" kern="1200" dirty="0">
                <a:solidFill>
                  <a:schemeClr val="tx1"/>
                </a:solidFill>
                <a:effectLst/>
                <a:latin typeface="+mn-lt"/>
                <a:ea typeface="+mn-ea"/>
                <a:cs typeface="+mn-cs"/>
              </a:rPr>
              <a:t>(</a:t>
            </a:r>
            <a:r>
              <a:rPr lang="en-CA" sz="1200" b="0" i="0" u="none" strike="noStrike" kern="1200" dirty="0" err="1">
                <a:solidFill>
                  <a:schemeClr val="tx1"/>
                </a:solidFill>
                <a:effectLst/>
                <a:latin typeface="+mn-lt"/>
                <a:ea typeface="+mn-ea"/>
                <a:cs typeface="+mn-cs"/>
              </a:rPr>
              <a:t>Eraut</a:t>
            </a:r>
            <a:r>
              <a:rPr lang="en-CA" sz="1200" b="0" i="0" u="none" strike="noStrike" kern="1200" dirty="0">
                <a:solidFill>
                  <a:schemeClr val="tx1"/>
                </a:solidFill>
                <a:effectLst/>
                <a:latin typeface="+mn-lt"/>
                <a:ea typeface="+mn-ea"/>
                <a:cs typeface="+mn-cs"/>
              </a:rPr>
              <a:t>, 2004, pp. 266-267)</a:t>
            </a:r>
            <a:endParaRPr lang="en-CA" dirty="0">
              <a:effectLst/>
            </a:endParaRPr>
          </a:p>
          <a:p>
            <a:pPr rtl="0"/>
            <a:r>
              <a:rPr lang="en-CA" sz="1200" b="0" i="0" u="none" strike="noStrike" kern="1200" dirty="0">
                <a:solidFill>
                  <a:schemeClr val="tx1"/>
                </a:solidFill>
                <a:effectLst/>
                <a:latin typeface="+mn-lt"/>
                <a:ea typeface="+mn-ea"/>
                <a:cs typeface="+mn-cs"/>
              </a:rPr>
              <a:t>Michael </a:t>
            </a:r>
            <a:r>
              <a:rPr lang="en-CA" sz="1200" b="0" i="0" u="none" strike="noStrike" kern="1200" dirty="0" err="1">
                <a:solidFill>
                  <a:schemeClr val="tx1"/>
                </a:solidFill>
                <a:effectLst/>
                <a:latin typeface="+mn-lt"/>
                <a:ea typeface="+mn-ea"/>
                <a:cs typeface="+mn-cs"/>
              </a:rPr>
              <a:t>Eraut</a:t>
            </a:r>
            <a:r>
              <a:rPr lang="en-CA" sz="1200" b="0" i="0" u="none" strike="noStrike" kern="1200" dirty="0">
                <a:solidFill>
                  <a:schemeClr val="tx1"/>
                </a:solidFill>
                <a:effectLst/>
                <a:latin typeface="+mn-lt"/>
                <a:ea typeface="+mn-ea"/>
                <a:cs typeface="+mn-cs"/>
              </a:rPr>
              <a:t>. (2004). Informal learning in the workplace, Studies in Continuing Education, 26:2, 247-273, DOI: </a:t>
            </a:r>
            <a:r>
              <a:rPr lang="en-CA" sz="1200" b="0" i="0" u="sng" strike="noStrike" kern="1200" dirty="0">
                <a:solidFill>
                  <a:schemeClr val="tx1"/>
                </a:solidFill>
                <a:effectLst/>
                <a:latin typeface="+mn-lt"/>
                <a:ea typeface="+mn-ea"/>
                <a:cs typeface="+mn-cs"/>
              </a:rPr>
              <a:t>10.1080/158037042000225245</a:t>
            </a:r>
            <a:r>
              <a:rPr lang="en-CA" sz="1200" b="0" i="0" u="sng" kern="1200" dirty="0">
                <a:solidFill>
                  <a:schemeClr val="tx1"/>
                </a:solidFill>
                <a:effectLst/>
                <a:latin typeface="+mn-lt"/>
                <a:ea typeface="+mn-ea"/>
                <a:cs typeface="+mn-cs"/>
              </a:rPr>
              <a:t>  https://www.tandfonline.com/doi/full/10.1080/158037042000225245</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Ectel2019 keynote Geoff Stead</a:t>
            </a:r>
            <a:r>
              <a:rPr lang="en-CA" sz="1200" b="0" i="0" u="sng"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Inge </a:t>
            </a:r>
            <a:r>
              <a:rPr lang="en-CA" sz="1200" b="0" i="1" u="none" strike="noStrike" kern="1200" dirty="0" err="1">
                <a:solidFill>
                  <a:schemeClr val="tx1"/>
                </a:solidFill>
                <a:effectLst/>
                <a:latin typeface="+mn-lt"/>
                <a:ea typeface="+mn-ea"/>
                <a:cs typeface="+mn-cs"/>
              </a:rPr>
              <a:t>deWaard</a:t>
            </a:r>
            <a:r>
              <a:rPr lang="en-CA" sz="1200" b="0" i="1" u="none" strike="noStrike" kern="1200" dirty="0">
                <a:solidFill>
                  <a:schemeClr val="tx1"/>
                </a:solidFill>
                <a:effectLst/>
                <a:latin typeface="+mn-lt"/>
                <a:ea typeface="+mn-ea"/>
                <a:cs typeface="+mn-cs"/>
              </a:rPr>
              <a:t>, Ignatia Webs, </a:t>
            </a:r>
            <a:r>
              <a:rPr lang="en-CA" sz="1200" b="0" i="0" u="none" strike="noStrike" kern="1200" dirty="0">
                <a:solidFill>
                  <a:schemeClr val="tx1"/>
                </a:solidFill>
                <a:effectLst/>
                <a:latin typeface="+mn-lt"/>
                <a:ea typeface="+mn-ea"/>
                <a:cs typeface="+mn-cs"/>
              </a:rPr>
              <a:t>Sept 23, 2019        </a:t>
            </a:r>
            <a:endParaRPr lang="en-CA" dirty="0">
              <a:effectLst/>
            </a:endParaRPr>
          </a:p>
          <a:p>
            <a:pPr rtl="0"/>
            <a:r>
              <a:rPr lang="en-CA" sz="1200" b="0" i="0" u="none" strike="noStrike" kern="1200" dirty="0">
                <a:solidFill>
                  <a:schemeClr val="tx1"/>
                </a:solidFill>
                <a:effectLst/>
                <a:latin typeface="+mn-lt"/>
                <a:ea typeface="+mn-ea"/>
                <a:cs typeface="+mn-cs"/>
              </a:rPr>
              <a:t>This is a detailed summary of a talk by Geoff Stead, chief product person of the </a:t>
            </a:r>
            <a:r>
              <a:rPr lang="en-CA" sz="1200" b="0" i="0" u="none" strike="noStrike" kern="1200" dirty="0" err="1">
                <a:solidFill>
                  <a:schemeClr val="tx1"/>
                </a:solidFill>
                <a:effectLst/>
                <a:latin typeface="+mn-lt"/>
                <a:ea typeface="+mn-ea"/>
                <a:cs typeface="+mn-cs"/>
              </a:rPr>
              <a:t>Babbel</a:t>
            </a:r>
            <a:r>
              <a:rPr lang="en-CA" sz="1200" b="0" i="0" u="none" strike="noStrike" kern="1200" dirty="0">
                <a:solidFill>
                  <a:schemeClr val="tx1"/>
                </a:solidFill>
                <a:effectLst/>
                <a:latin typeface="+mn-lt"/>
                <a:ea typeface="+mn-ea"/>
                <a:cs typeface="+mn-cs"/>
              </a:rPr>
              <a:t> language corporation, talking about informal learning at scale.  "Digital learning is not content distribution," says Stead. "We are only a small slice of our learner's day, we never really know what is going on." See also: Rose </a:t>
            </a:r>
            <a:r>
              <a:rPr lang="en-CA" sz="1200" b="0" i="0" u="none" strike="noStrike" kern="1200" dirty="0" err="1">
                <a:solidFill>
                  <a:schemeClr val="tx1"/>
                </a:solidFill>
                <a:effectLst/>
                <a:latin typeface="+mn-lt"/>
                <a:ea typeface="+mn-ea"/>
                <a:cs typeface="+mn-cs"/>
              </a:rPr>
              <a:t>Luckin's</a:t>
            </a:r>
            <a:r>
              <a:rPr lang="en-CA" sz="1200" b="0" i="0" u="none" strike="noStrike" kern="1200" dirty="0">
                <a:solidFill>
                  <a:schemeClr val="tx1"/>
                </a:solidFill>
                <a:effectLst/>
                <a:latin typeface="+mn-lt"/>
                <a:ea typeface="+mn-ea"/>
                <a:cs typeface="+mn-cs"/>
              </a:rPr>
              <a:t> Golden Triangle.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Knowledge Management and Reuse in Virtual Learning Communities</a:t>
            </a:r>
            <a:r>
              <a:rPr lang="en-CA" sz="1200" b="0" i="0" u="none" strike="noStrike" kern="1200" dirty="0">
                <a:solidFill>
                  <a:schemeClr val="tx1"/>
                </a:solidFill>
                <a:effectLst/>
                <a:latin typeface="+mn-lt"/>
                <a:ea typeface="+mn-ea"/>
                <a:cs typeface="+mn-cs"/>
              </a:rPr>
              <a:t>, </a:t>
            </a:r>
            <a:r>
              <a:rPr lang="en-CA" sz="1200" b="0" i="1" u="none" strike="noStrike" kern="1200" dirty="0" err="1">
                <a:solidFill>
                  <a:schemeClr val="tx1"/>
                </a:solidFill>
                <a:effectLst/>
                <a:latin typeface="+mn-lt"/>
                <a:ea typeface="+mn-ea"/>
                <a:cs typeface="+mn-cs"/>
              </a:rPr>
              <a:t>Houda</a:t>
            </a:r>
            <a:r>
              <a:rPr lang="en-CA" sz="1200" b="0" i="1" u="none" strike="noStrike" kern="1200" dirty="0">
                <a:solidFill>
                  <a:schemeClr val="tx1"/>
                </a:solidFill>
                <a:effectLst/>
                <a:latin typeface="+mn-lt"/>
                <a:ea typeface="+mn-ea"/>
                <a:cs typeface="+mn-cs"/>
              </a:rPr>
              <a:t> </a:t>
            </a:r>
            <a:r>
              <a:rPr lang="en-CA" sz="1200" b="0" i="1" u="none" strike="noStrike" kern="1200" dirty="0" err="1">
                <a:solidFill>
                  <a:schemeClr val="tx1"/>
                </a:solidFill>
                <a:effectLst/>
                <a:latin typeface="+mn-lt"/>
                <a:ea typeface="+mn-ea"/>
                <a:cs typeface="+mn-cs"/>
              </a:rPr>
              <a:t>Sekkal</a:t>
            </a:r>
            <a:r>
              <a:rPr lang="en-CA" sz="1200" b="0" i="1" u="none" strike="noStrike" kern="1200" dirty="0">
                <a:solidFill>
                  <a:schemeClr val="tx1"/>
                </a:solidFill>
                <a:effectLst/>
                <a:latin typeface="+mn-lt"/>
                <a:ea typeface="+mn-ea"/>
                <a:cs typeface="+mn-cs"/>
              </a:rPr>
              <a:t>, </a:t>
            </a:r>
            <a:r>
              <a:rPr lang="en-CA" sz="1200" b="0" i="1" u="none" strike="noStrike" kern="1200" dirty="0" err="1">
                <a:solidFill>
                  <a:schemeClr val="tx1"/>
                </a:solidFill>
                <a:effectLst/>
                <a:latin typeface="+mn-lt"/>
                <a:ea typeface="+mn-ea"/>
                <a:cs typeface="+mn-cs"/>
              </a:rPr>
              <a:t>Naila</a:t>
            </a:r>
            <a:r>
              <a:rPr lang="en-CA" sz="1200" b="0" i="1" u="none" strike="noStrike" kern="1200" dirty="0">
                <a:solidFill>
                  <a:schemeClr val="tx1"/>
                </a:solidFill>
                <a:effectLst/>
                <a:latin typeface="+mn-lt"/>
                <a:ea typeface="+mn-ea"/>
                <a:cs typeface="+mn-cs"/>
              </a:rPr>
              <a:t> </a:t>
            </a:r>
            <a:r>
              <a:rPr lang="en-CA" sz="1200" b="0" i="1" u="none" strike="noStrike" kern="1200" dirty="0" err="1">
                <a:solidFill>
                  <a:schemeClr val="tx1"/>
                </a:solidFill>
                <a:effectLst/>
                <a:latin typeface="+mn-lt"/>
                <a:ea typeface="+mn-ea"/>
                <a:cs typeface="+mn-cs"/>
              </a:rPr>
              <a:t>Amrous</a:t>
            </a:r>
            <a:r>
              <a:rPr lang="en-CA" sz="1200" b="0" i="1" u="none" strike="noStrike" kern="1200" dirty="0">
                <a:solidFill>
                  <a:schemeClr val="tx1"/>
                </a:solidFill>
                <a:effectLst/>
                <a:latin typeface="+mn-lt"/>
                <a:ea typeface="+mn-ea"/>
                <a:cs typeface="+mn-cs"/>
              </a:rPr>
              <a:t>, Samir Bennani, International Journal of Emerging Technologies in Learning, </a:t>
            </a:r>
            <a:r>
              <a:rPr lang="en-CA" sz="1200" b="0" i="0" u="none" strike="noStrike" kern="1200" dirty="0">
                <a:solidFill>
                  <a:schemeClr val="tx1"/>
                </a:solidFill>
                <a:effectLst/>
                <a:latin typeface="+mn-lt"/>
                <a:ea typeface="+mn-ea"/>
                <a:cs typeface="+mn-cs"/>
              </a:rPr>
              <a:t>Aug 29, 2019        </a:t>
            </a:r>
            <a:endParaRPr lang="en-CA" dirty="0">
              <a:effectLst/>
            </a:endParaRPr>
          </a:p>
          <a:p>
            <a:pPr rtl="0"/>
            <a:r>
              <a:rPr lang="en-CA" sz="1200" b="0" i="0" u="none" strike="noStrike" kern="1200" dirty="0">
                <a:solidFill>
                  <a:schemeClr val="tx1"/>
                </a:solidFill>
                <a:effectLst/>
                <a:latin typeface="+mn-lt"/>
                <a:ea typeface="+mn-ea"/>
                <a:cs typeface="+mn-cs"/>
              </a:rPr>
              <a:t>The idea of capturing knowledge from informal communication has been around for decades - see for example this proposal from 2003 called </a:t>
            </a:r>
            <a:r>
              <a:rPr lang="en-CA" sz="1200" b="0" i="0" u="none" strike="noStrike" kern="1200" dirty="0" err="1">
                <a:solidFill>
                  <a:schemeClr val="tx1"/>
                </a:solidFill>
                <a:effectLst/>
                <a:latin typeface="+mn-lt"/>
                <a:ea typeface="+mn-ea"/>
                <a:cs typeface="+mn-cs"/>
              </a:rPr>
              <a:t>Semex</a:t>
            </a:r>
            <a:r>
              <a:rPr lang="en-CA" sz="1200" b="0" i="0" u="none" strike="noStrike" kern="1200" dirty="0">
                <a:solidFill>
                  <a:schemeClr val="tx1"/>
                </a:solidFill>
                <a:effectLst/>
                <a:latin typeface="+mn-lt"/>
                <a:ea typeface="+mn-ea"/>
                <a:cs typeface="+mn-cs"/>
              </a:rPr>
              <a:t> - but there are different ways to capture this knowledge and different kinds of knowledge are captured. This is a relatively short paper (17 page PDF) that looks at those options. It's based on an analysis of several knowledge-capture papers using something called the 'Markus Knowledge Reuse Process',  which is in reality a simple four-...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Formal and Informal Learning: What’s the Difference?</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Emma O'Neill, </a:t>
            </a:r>
            <a:r>
              <a:rPr lang="en-CA" sz="1200" b="0" i="1" u="none" strike="noStrike" kern="1200" dirty="0" err="1">
                <a:solidFill>
                  <a:schemeClr val="tx1"/>
                </a:solidFill>
                <a:effectLst/>
                <a:latin typeface="+mn-lt"/>
                <a:ea typeface="+mn-ea"/>
                <a:cs typeface="+mn-cs"/>
              </a:rPr>
              <a:t>LearnUpon</a:t>
            </a:r>
            <a:r>
              <a:rPr lang="en-CA" sz="1200" b="0" i="1"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Jul 30, 2019        </a:t>
            </a:r>
            <a:endParaRPr lang="en-CA" dirty="0">
              <a:effectLst/>
            </a:endParaRPr>
          </a:p>
          <a:p>
            <a:pPr rtl="0"/>
            <a:r>
              <a:rPr lang="en-CA" sz="1200" b="0" i="0" u="none" strike="noStrike" kern="1200" dirty="0">
                <a:solidFill>
                  <a:schemeClr val="tx1"/>
                </a:solidFill>
                <a:effectLst/>
                <a:latin typeface="+mn-lt"/>
                <a:ea typeface="+mn-ea"/>
                <a:cs typeface="+mn-cs"/>
              </a:rPr>
              <a:t>This article misses the point in a way that's illustrative. It defines formal learning as "planned and guided by an instructor" and informal learning as "unstructured, often unintended, and it occurs outside of a conventional learning setting." But Emma O'Neill adds, it "has no real objectives, rather it just happens naturally." Not exactly. If you just think of learning as the acquisition of content, then sure, informal learning has "no real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br>
              <a:rPr lang="en-CA" sz="1200" b="0" i="0" u="none" strike="noStrike" kern="1200" dirty="0">
                <a:solidFill>
                  <a:schemeClr val="tx1"/>
                </a:solidFill>
                <a:effectLst/>
                <a:latin typeface="+mn-lt"/>
                <a:ea typeface="+mn-ea"/>
                <a:cs typeface="+mn-cs"/>
              </a:rPr>
            </a:br>
            <a:br>
              <a:rPr lang="en-CA" sz="1200" b="0" i="0" u="none" strike="noStrike" kern="1200" dirty="0">
                <a:solidFill>
                  <a:schemeClr val="tx1"/>
                </a:solidFill>
                <a:effectLst/>
                <a:latin typeface="+mn-lt"/>
                <a:ea typeface="+mn-ea"/>
                <a:cs typeface="+mn-cs"/>
              </a:rPr>
            </a:br>
            <a:endParaRPr lang="en-CA" dirty="0">
              <a:effectLst/>
            </a:endParaRPr>
          </a:p>
          <a:p>
            <a:pPr rtl="0"/>
            <a:r>
              <a:rPr lang="en-CA" sz="1200" b="0" i="0" u="sng" strike="noStrike" kern="1200" dirty="0">
                <a:solidFill>
                  <a:schemeClr val="tx1"/>
                </a:solidFill>
                <a:effectLst/>
                <a:latin typeface="+mn-lt"/>
                <a:ea typeface="+mn-ea"/>
                <a:cs typeface="+mn-cs"/>
              </a:rPr>
              <a:t>Digital Media’s Alteration Mechanism for Informal Learning</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Otto </a:t>
            </a:r>
            <a:r>
              <a:rPr lang="en-CA" sz="1200" b="0" i="1" u="none" strike="noStrike" kern="1200" dirty="0" err="1">
                <a:solidFill>
                  <a:schemeClr val="tx1"/>
                </a:solidFill>
                <a:effectLst/>
                <a:latin typeface="+mn-lt"/>
                <a:ea typeface="+mn-ea"/>
                <a:cs typeface="+mn-cs"/>
              </a:rPr>
              <a:t>Petrovic</a:t>
            </a:r>
            <a:r>
              <a:rPr lang="en-CA" sz="1200" b="0" i="1" u="none" strike="noStrike" kern="1200" dirty="0">
                <a:solidFill>
                  <a:schemeClr val="tx1"/>
                </a:solidFill>
                <a:effectLst/>
                <a:latin typeface="+mn-lt"/>
                <a:ea typeface="+mn-ea"/>
                <a:cs typeface="+mn-cs"/>
              </a:rPr>
              <a:t>, Proceedings of the 10th International Conference on Computer Supported Education, </a:t>
            </a:r>
            <a:r>
              <a:rPr lang="en-CA" sz="1200" b="0" i="0" u="none" strike="noStrike" kern="1200" dirty="0">
                <a:solidFill>
                  <a:schemeClr val="tx1"/>
                </a:solidFill>
                <a:effectLst/>
                <a:latin typeface="+mn-lt"/>
                <a:ea typeface="+mn-ea"/>
                <a:cs typeface="+mn-cs"/>
              </a:rPr>
              <a:t>Jun 20, 2019        </a:t>
            </a:r>
            <a:endParaRPr lang="en-CA" dirty="0">
              <a:effectLst/>
            </a:endParaRPr>
          </a:p>
          <a:p>
            <a:pPr rtl="0"/>
            <a:r>
              <a:rPr lang="en-CA" sz="1200" b="0" i="0" u="none" strike="noStrike" kern="1200" dirty="0">
                <a:solidFill>
                  <a:schemeClr val="tx1"/>
                </a:solidFill>
                <a:effectLst/>
                <a:latin typeface="+mn-lt"/>
                <a:ea typeface="+mn-ea"/>
                <a:cs typeface="+mn-cs"/>
              </a:rPr>
              <a:t>What's interesting about this paper (10 page PDF) is that it covers familiar ground from a quite distinct perspective. The result is that the terminology and approach is different - for example, we have "</a:t>
            </a:r>
            <a:r>
              <a:rPr lang="en-CA" sz="1200" b="0" i="0" u="none" strike="noStrike" kern="1200" dirty="0" err="1">
                <a:solidFill>
                  <a:schemeClr val="tx1"/>
                </a:solidFill>
                <a:effectLst/>
                <a:latin typeface="+mn-lt"/>
                <a:ea typeface="+mn-ea"/>
                <a:cs typeface="+mn-cs"/>
              </a:rPr>
              <a:t>collaborativism</a:t>
            </a:r>
            <a:r>
              <a:rPr lang="en-CA" sz="1200" b="0" i="0" u="none" strike="noStrike" kern="1200" dirty="0">
                <a:solidFill>
                  <a:schemeClr val="tx1"/>
                </a:solidFill>
                <a:effectLst/>
                <a:latin typeface="+mn-lt"/>
                <a:ea typeface="+mn-ea"/>
                <a:cs typeface="+mn-cs"/>
              </a:rPr>
              <a:t>" instead of "connectivism", and we read of "alteration mechanisms" where "Learning can be defined as acquiring new or modify existing knowledge, skills, competencies, and perceptions which lead to alterations in thinking, feeling, and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Revisiting 70:20:10</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Clark Quinn, </a:t>
            </a:r>
            <a:r>
              <a:rPr lang="en-CA" sz="1200" b="0" i="1" u="none" strike="noStrike" kern="1200" dirty="0" err="1">
                <a:solidFill>
                  <a:schemeClr val="tx1"/>
                </a:solidFill>
                <a:effectLst/>
                <a:latin typeface="+mn-lt"/>
                <a:ea typeface="+mn-ea"/>
                <a:cs typeface="+mn-cs"/>
              </a:rPr>
              <a:t>Learnlets</a:t>
            </a:r>
            <a:r>
              <a:rPr lang="en-CA" sz="1200" b="0" i="1"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Nov 14, 2017</a:t>
            </a:r>
            <a:endParaRPr lang="en-CA" dirty="0">
              <a:effectLst/>
            </a:endParaRPr>
          </a:p>
          <a:p>
            <a:pPr rtl="0"/>
            <a:r>
              <a:rPr lang="en-CA" sz="1200" b="0" i="0" u="none" strike="noStrike" kern="1200" dirty="0">
                <a:solidFill>
                  <a:schemeClr val="tx1"/>
                </a:solidFill>
                <a:effectLst/>
                <a:latin typeface="+mn-lt"/>
                <a:ea typeface="+mn-ea"/>
                <a:cs typeface="+mn-cs"/>
              </a:rPr>
              <a:t>I think that Twitter is a terrible place to hold a conversation, but if you can get past how annoying these tweets would be to a non-participant you get what is actually a pretty good stream of comments in Will </a:t>
            </a:r>
            <a:r>
              <a:rPr lang="en-CA" sz="1200" b="0" i="0" u="none" strike="noStrike" kern="1200" dirty="0" err="1">
                <a:solidFill>
                  <a:schemeClr val="tx1"/>
                </a:solidFill>
                <a:effectLst/>
                <a:latin typeface="+mn-lt"/>
                <a:ea typeface="+mn-ea"/>
                <a:cs typeface="+mn-cs"/>
              </a:rPr>
              <a:t>Thalheimer's</a:t>
            </a:r>
            <a:r>
              <a:rPr lang="en-CA" sz="1200" b="0" i="0" u="none" strike="noStrike" kern="1200" dirty="0">
                <a:solidFill>
                  <a:schemeClr val="tx1"/>
                </a:solidFill>
                <a:effectLst/>
                <a:latin typeface="+mn-lt"/>
                <a:ea typeface="+mn-ea"/>
                <a:cs typeface="+mn-cs"/>
              </a:rPr>
              <a:t> debunk session. What are my </a:t>
            </a:r>
            <a:r>
              <a:rPr lang="en-CA" sz="1200" b="0" i="0" u="none" strike="noStrike" kern="1200" dirty="0" err="1">
                <a:solidFill>
                  <a:schemeClr val="tx1"/>
                </a:solidFill>
                <a:effectLst/>
                <a:latin typeface="+mn-lt"/>
                <a:ea typeface="+mn-ea"/>
                <a:cs typeface="+mn-cs"/>
              </a:rPr>
              <a:t>takeways</a:t>
            </a:r>
            <a:r>
              <a:rPr lang="en-CA" sz="1200" b="0" i="0" u="none" strike="noStrike" kern="1200" dirty="0">
                <a:solidFill>
                  <a:schemeClr val="tx1"/>
                </a:solidFill>
                <a:effectLst/>
                <a:latin typeface="+mn-lt"/>
                <a:ea typeface="+mn-ea"/>
                <a:cs typeface="+mn-cs"/>
              </a:rPr>
              <a:t> from it? Well, first of all, the numbers don't matter - what the phrase </a:t>
            </a:r>
            <a:r>
              <a:rPr lang="en-CA" sz="1200" b="0" i="0" u="none" strike="noStrike" kern="1200" dirty="0" err="1">
                <a:solidFill>
                  <a:schemeClr val="tx1"/>
                </a:solidFill>
                <a:effectLst/>
                <a:latin typeface="+mn-lt"/>
                <a:ea typeface="+mn-ea"/>
                <a:cs typeface="+mn-cs"/>
              </a:rPr>
              <a:t>expressdes</a:t>
            </a:r>
            <a:r>
              <a:rPr lang="en-CA" sz="1200" b="0" i="0" u="none" strike="noStrike" kern="1200" dirty="0">
                <a:solidFill>
                  <a:schemeClr val="tx1"/>
                </a:solidFill>
                <a:effectLst/>
                <a:latin typeface="+mn-lt"/>
                <a:ea typeface="+mn-ea"/>
                <a:cs typeface="+mn-cs"/>
              </a:rPr>
              <a:t> is the idea that there is a split between formal, social and </a:t>
            </a:r>
            <a:r>
              <a:rPr lang="en-CA" sz="1200" b="0" i="0" u="none" strike="noStrike" kern="1200" dirty="0" err="1">
                <a:solidFill>
                  <a:schemeClr val="tx1"/>
                </a:solidFill>
                <a:effectLst/>
                <a:latin typeface="+mn-lt"/>
                <a:ea typeface="+mn-ea"/>
                <a:cs typeface="+mn-cs"/>
              </a:rPr>
              <a:t>espetiental</a:t>
            </a:r>
            <a:r>
              <a:rPr lang="en-CA" sz="1200" b="0" i="0" u="none" strike="noStrike" kern="1200" dirty="0">
                <a:solidFill>
                  <a:schemeClr val="tx1"/>
                </a:solidFill>
                <a:effectLst/>
                <a:latin typeface="+mn-lt"/>
                <a:ea typeface="+mn-ea"/>
                <a:cs typeface="+mn-cs"/>
              </a:rPr>
              <a:t> forms of learning (except the numbers do matter; if it'...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endParaRPr lang="en-US" dirty="0"/>
          </a:p>
        </p:txBody>
      </p:sp>
      <p:sp>
        <p:nvSpPr>
          <p:cNvPr id="4" name="Slide Number Placeholder 3"/>
          <p:cNvSpPr>
            <a:spLocks noGrp="1"/>
          </p:cNvSpPr>
          <p:nvPr>
            <p:ph type="sldNum" sz="quarter" idx="5"/>
          </p:nvPr>
        </p:nvSpPr>
        <p:spPr/>
        <p:txBody>
          <a:bodyPr/>
          <a:lstStyle/>
          <a:p>
            <a:fld id="{0D97D1D1-4BC6-46A0-99E4-58BD1A6CF0BB}" type="slidenum">
              <a:rPr lang="en-US" smtClean="0"/>
              <a:t>14</a:t>
            </a:fld>
            <a:endParaRPr lang="en-US"/>
          </a:p>
        </p:txBody>
      </p:sp>
    </p:spTree>
    <p:extLst>
      <p:ext uri="{BB962C8B-B14F-4D97-AF65-F5344CB8AC3E}">
        <p14:creationId xmlns:p14="http://schemas.microsoft.com/office/powerpoint/2010/main" val="4294137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sng" strike="noStrike" kern="1200" dirty="0">
                <a:solidFill>
                  <a:schemeClr val="tx1"/>
                </a:solidFill>
                <a:effectLst/>
                <a:latin typeface="+mn-lt"/>
                <a:ea typeface="+mn-ea"/>
                <a:cs typeface="+mn-cs"/>
              </a:rPr>
              <a:t>The Future Of Learning? Well, It's Personal</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Anya Kamenetz, NPR, </a:t>
            </a:r>
            <a:r>
              <a:rPr lang="en-CA" sz="1200" b="0" i="0" u="none" strike="noStrike" kern="1200" dirty="0">
                <a:solidFill>
                  <a:schemeClr val="tx1"/>
                </a:solidFill>
                <a:effectLst/>
                <a:latin typeface="+mn-lt"/>
                <a:ea typeface="+mn-ea"/>
                <a:cs typeface="+mn-cs"/>
              </a:rPr>
              <a:t>Nov 16, 2018        </a:t>
            </a:r>
            <a:endParaRPr lang="en-CA" dirty="0">
              <a:effectLst/>
            </a:endParaRPr>
          </a:p>
          <a:p>
            <a:pPr rtl="0"/>
            <a:r>
              <a:rPr lang="en-CA" sz="1200" b="0" i="0" u="none" strike="noStrike" kern="1200" dirty="0">
                <a:solidFill>
                  <a:schemeClr val="tx1"/>
                </a:solidFill>
                <a:effectLst/>
                <a:latin typeface="+mn-lt"/>
                <a:ea typeface="+mn-ea"/>
                <a:cs typeface="+mn-cs"/>
              </a:rPr>
              <a:t>This NPR article on personal and personalized learning (cast here as two types of personalized learning) has a hard focus on U.S. schools sector issues and voices, which is unfortunate. It also lacks some historical depth, and as a result doesn't explore the application and development of personalized learning and competency-based learning in the military (think: Advanced Distributed Learning) and corporate sectors. And for 'evidence' we get Sal Khan's opinions. "We'...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Second Draft: A Continuum of Personalized Learning</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Larry Cuban, Larry Cuban on School Reform and Classroom Practice, </a:t>
            </a:r>
            <a:r>
              <a:rPr lang="en-CA" sz="1200" b="0" i="0" u="none" strike="noStrike" kern="1200" dirty="0">
                <a:solidFill>
                  <a:schemeClr val="tx1"/>
                </a:solidFill>
                <a:effectLst/>
                <a:latin typeface="+mn-lt"/>
                <a:ea typeface="+mn-ea"/>
                <a:cs typeface="+mn-cs"/>
              </a:rPr>
              <a:t>Sept 27, 2018        </a:t>
            </a:r>
            <a:endParaRPr lang="en-CA" dirty="0">
              <a:effectLst/>
            </a:endParaRPr>
          </a:p>
          <a:p>
            <a:pPr rtl="0"/>
            <a:r>
              <a:rPr lang="en-CA" sz="1200" b="0" i="0" u="none" strike="noStrike" kern="1200" dirty="0">
                <a:solidFill>
                  <a:schemeClr val="tx1"/>
                </a:solidFill>
                <a:effectLst/>
                <a:latin typeface="+mn-lt"/>
                <a:ea typeface="+mn-ea"/>
                <a:cs typeface="+mn-cs"/>
              </a:rPr>
              <a:t>This is one of those articles where a diagram would have helped a lot. Well, mostly because it would have shown how the idea of a 'continuum' here is incoherent. But still. Here's Larry Cuban's description of the continuum: "At one end of the continuum are teacher-centered lessons within the traditional age-graded school.... At the other end of the continuum are student-centered classrooms, programs, and schools." OK, so what's in between? Cuban clusters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Personalized Learning Vs Personalization of Learning</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George </a:t>
            </a:r>
            <a:r>
              <a:rPr lang="en-CA" sz="1200" b="0" i="1" u="none" strike="noStrike" kern="1200" dirty="0" err="1">
                <a:solidFill>
                  <a:schemeClr val="tx1"/>
                </a:solidFill>
                <a:effectLst/>
                <a:latin typeface="+mn-lt"/>
                <a:ea typeface="+mn-ea"/>
                <a:cs typeface="+mn-cs"/>
              </a:rPr>
              <a:t>Couros</a:t>
            </a:r>
            <a:r>
              <a:rPr lang="en-CA" sz="1200" b="0" i="1" u="none" strike="noStrike" kern="1200" dirty="0">
                <a:solidFill>
                  <a:schemeClr val="tx1"/>
                </a:solidFill>
                <a:effectLst/>
                <a:latin typeface="+mn-lt"/>
                <a:ea typeface="+mn-ea"/>
                <a:cs typeface="+mn-cs"/>
              </a:rPr>
              <a:t>, The Principal of Change, </a:t>
            </a:r>
            <a:r>
              <a:rPr lang="en-CA" sz="1200" b="0" i="0" u="none" strike="noStrike" kern="1200" dirty="0">
                <a:solidFill>
                  <a:schemeClr val="tx1"/>
                </a:solidFill>
                <a:effectLst/>
                <a:latin typeface="+mn-lt"/>
                <a:ea typeface="+mn-ea"/>
                <a:cs typeface="+mn-cs"/>
              </a:rPr>
              <a:t>Feb 10, 2018</a:t>
            </a:r>
            <a:endParaRPr lang="en-CA" dirty="0">
              <a:effectLst/>
            </a:endParaRPr>
          </a:p>
          <a:p>
            <a:pPr rtl="0"/>
            <a:r>
              <a:rPr lang="en-CA" sz="1200" b="0" i="0" u="none" strike="noStrike" kern="1200" dirty="0">
                <a:solidFill>
                  <a:schemeClr val="tx1"/>
                </a:solidFill>
                <a:effectLst/>
                <a:latin typeface="+mn-lt"/>
                <a:ea typeface="+mn-ea"/>
                <a:cs typeface="+mn-cs"/>
              </a:rPr>
              <a:t>This is, I think, another effort to grapple with the distinction between 'personalized learning' and what I have been calling 'personal learning' and is called 'personalization of learning' in this article. The difference is that it is focused on an in-class perspective: the idea of “personalization of learning” is about "how does the teacher understand the student, build on their interests, and create learning opportunities for the student." I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0D97D1D1-4BC6-46A0-99E4-58BD1A6CF0BB}" type="slidenum">
              <a:rPr lang="en-US" smtClean="0"/>
              <a:t>17</a:t>
            </a:fld>
            <a:endParaRPr lang="en-US"/>
          </a:p>
        </p:txBody>
      </p:sp>
    </p:spTree>
    <p:extLst>
      <p:ext uri="{BB962C8B-B14F-4D97-AF65-F5344CB8AC3E}">
        <p14:creationId xmlns:p14="http://schemas.microsoft.com/office/powerpoint/2010/main" val="1004420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QUOTED</a:t>
            </a:r>
            <a:r>
              <a:rPr lang="en-US" baseline="0" dirty="0"/>
              <a:t> from Clark</a:t>
            </a:r>
          </a:p>
          <a:p>
            <a:endParaRPr lang="en-CA" dirty="0"/>
          </a:p>
          <a:p>
            <a:r>
              <a:rPr lang="en-CA" dirty="0"/>
              <a:t>Bloom's Taxonomy was created in 1956 under the leadership of educational psychologist Dr Benjamin Bloom in order to promote higher forms of thinking in education, such as analyzing and evaluating </a:t>
            </a:r>
            <a:r>
              <a:rPr lang="en-CA" dirty="0">
                <a:hlinkClick r:id="rId3"/>
              </a:rPr>
              <a:t>concepts, processes, procedures, and principles</a:t>
            </a:r>
            <a:r>
              <a:rPr lang="en-CA" dirty="0"/>
              <a:t>, rather than just remembering facts (rote learning). It is most often used when designing educational, training, and learning processes.</a:t>
            </a:r>
          </a:p>
          <a:p>
            <a:endParaRPr lang="en-CA" dirty="0"/>
          </a:p>
          <a:p>
            <a:r>
              <a:rPr lang="en-CA" b="1" dirty="0"/>
              <a:t>The Three Domains of Learning</a:t>
            </a:r>
          </a:p>
          <a:p>
            <a:r>
              <a:rPr lang="en-CA" dirty="0"/>
              <a:t>The committee identified three </a:t>
            </a:r>
            <a:r>
              <a:rPr lang="en-CA" i="1" dirty="0"/>
              <a:t>domains</a:t>
            </a:r>
            <a:r>
              <a:rPr lang="en-CA" dirty="0"/>
              <a:t> of educational activities or </a:t>
            </a:r>
            <a:r>
              <a:rPr lang="en-CA" dirty="0">
                <a:hlinkClick r:id="rId4"/>
              </a:rPr>
              <a:t>learning</a:t>
            </a:r>
            <a:r>
              <a:rPr lang="en-CA" dirty="0"/>
              <a:t> (Bloom, et al. 1956):</a:t>
            </a:r>
          </a:p>
          <a:p>
            <a:r>
              <a:rPr lang="en-CA" b="1" dirty="0"/>
              <a:t>Cognitive</a:t>
            </a:r>
            <a:r>
              <a:rPr lang="en-CA" dirty="0"/>
              <a:t>: mental skills (</a:t>
            </a:r>
            <a:r>
              <a:rPr lang="en-CA" i="1" dirty="0"/>
              <a:t>knowledge</a:t>
            </a:r>
            <a:r>
              <a:rPr lang="en-CA" dirty="0"/>
              <a:t>)</a:t>
            </a:r>
          </a:p>
          <a:p>
            <a:r>
              <a:rPr lang="en-CA" b="1" dirty="0"/>
              <a:t>Affective</a:t>
            </a:r>
            <a:r>
              <a:rPr lang="en-CA" dirty="0"/>
              <a:t>: growth in feelings or emotional areas (</a:t>
            </a:r>
            <a:r>
              <a:rPr lang="en-CA" i="1" dirty="0"/>
              <a:t>attitude or self</a:t>
            </a:r>
            <a:r>
              <a:rPr lang="en-CA" dirty="0"/>
              <a:t>)</a:t>
            </a:r>
          </a:p>
          <a:p>
            <a:r>
              <a:rPr lang="en-CA" b="1" dirty="0"/>
              <a:t>Psychomotor</a:t>
            </a:r>
            <a:r>
              <a:rPr lang="en-CA" dirty="0"/>
              <a:t>: manual or physical skills (</a:t>
            </a:r>
            <a:r>
              <a:rPr lang="en-CA" i="1" dirty="0"/>
              <a:t>skills</a:t>
            </a:r>
            <a:r>
              <a:rPr lang="en-CA" dirty="0"/>
              <a:t>)</a:t>
            </a:r>
          </a:p>
          <a:p>
            <a:endParaRPr lang="en-CA" dirty="0"/>
          </a:p>
          <a:p>
            <a:r>
              <a:rPr lang="en-CA" dirty="0"/>
              <a:t>Since the work was produced by higher education, the words tend to be a little bigger than we normally use. Domains may be thought of as categories. Instructional designers, trainers, and educators often refer to these three categories as KSA (</a:t>
            </a:r>
            <a:r>
              <a:rPr lang="en-CA" dirty="0">
                <a:hlinkClick r:id="rId5"/>
              </a:rPr>
              <a:t>Knowledge</a:t>
            </a:r>
            <a:r>
              <a:rPr lang="en-CA" dirty="0"/>
              <a:t> [cognitive], </a:t>
            </a:r>
            <a:r>
              <a:rPr lang="en-CA" dirty="0">
                <a:hlinkClick r:id="rId6"/>
              </a:rPr>
              <a:t>Skills</a:t>
            </a:r>
            <a:r>
              <a:rPr lang="en-CA" dirty="0"/>
              <a:t> [psychomotor], and </a:t>
            </a:r>
            <a:r>
              <a:rPr lang="en-CA" dirty="0">
                <a:hlinkClick r:id="rId7"/>
              </a:rPr>
              <a:t>Attitudes</a:t>
            </a:r>
            <a:r>
              <a:rPr lang="en-CA" dirty="0"/>
              <a:t> [affective]). This taxonomy of learning behaviors may be thought of as “the goals of the learning process.” That is, after a learning episode, the learner should have acquired a new skill, knowledge, and/or attitude.</a:t>
            </a:r>
          </a:p>
          <a:p>
            <a:endParaRPr lang="en-US" dirty="0"/>
          </a:p>
        </p:txBody>
      </p:sp>
      <p:sp>
        <p:nvSpPr>
          <p:cNvPr id="4" name="Slide Number Placeholder 3"/>
          <p:cNvSpPr>
            <a:spLocks noGrp="1"/>
          </p:cNvSpPr>
          <p:nvPr>
            <p:ph type="sldNum" sz="quarter" idx="5"/>
          </p:nvPr>
        </p:nvSpPr>
        <p:spPr/>
        <p:txBody>
          <a:bodyPr/>
          <a:lstStyle/>
          <a:p>
            <a:fld id="{0D97D1D1-4BC6-46A0-99E4-58BD1A6CF0BB}" type="slidenum">
              <a:rPr lang="en-US" smtClean="0"/>
              <a:t>18</a:t>
            </a:fld>
            <a:endParaRPr lang="en-US"/>
          </a:p>
        </p:txBody>
      </p:sp>
    </p:spTree>
    <p:extLst>
      <p:ext uri="{BB962C8B-B14F-4D97-AF65-F5344CB8AC3E}">
        <p14:creationId xmlns:p14="http://schemas.microsoft.com/office/powerpoint/2010/main" val="2983067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In the case of personalized learning, assessment consists of a performance by the student of an action that satisfies one of the conditions defined by the learning objective or competency definition. Except in the case of </a:t>
            </a:r>
            <a:r>
              <a:rPr lang="en-CA" sz="1200" b="0" i="0" u="none" strike="noStrike" kern="1200" dirty="0" err="1">
                <a:solidFill>
                  <a:schemeClr val="tx1"/>
                </a:solidFill>
                <a:effectLst/>
                <a:latin typeface="+mn-lt"/>
                <a:ea typeface="+mn-ea"/>
                <a:cs typeface="+mn-cs"/>
              </a:rPr>
              <a:t>of</a:t>
            </a:r>
            <a:r>
              <a:rPr lang="en-CA" sz="1200" b="0" i="0" u="none" strike="noStrike" kern="1200" dirty="0">
                <a:solidFill>
                  <a:schemeClr val="tx1"/>
                </a:solidFill>
                <a:effectLst/>
                <a:latin typeface="+mn-lt"/>
                <a:ea typeface="+mn-ea"/>
                <a:cs typeface="+mn-cs"/>
              </a:rPr>
              <a:t> a perfect performance, the assessment identifies a ‘learning gap’ that identifies the difference between the idealized performance and the learner’s actual performance.  </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Note - the need for experts, alternatives?</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Opportunity vs gap</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Correction vs feedback</a:t>
            </a:r>
            <a:endParaRPr lang="en-CA" dirty="0">
              <a:effectLst/>
            </a:endParaRPr>
          </a:p>
          <a:p>
            <a:pPr rtl="0"/>
            <a:br>
              <a:rPr lang="en-CA" dirty="0"/>
            </a:br>
            <a:br>
              <a:rPr lang="en-CA" dirty="0"/>
            </a:br>
            <a:r>
              <a:rPr lang="en-CA" sz="1200" b="0" i="0" u="sng" strike="noStrike" kern="1200" dirty="0">
                <a:solidFill>
                  <a:schemeClr val="tx1"/>
                </a:solidFill>
                <a:effectLst/>
                <a:latin typeface="+mn-lt"/>
                <a:ea typeface="+mn-ea"/>
                <a:cs typeface="+mn-cs"/>
              </a:rPr>
              <a:t>Using Semantic Technologies for Formative Assessment and Scoring in Large Courses and MOOCs</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Miguel </a:t>
            </a:r>
            <a:r>
              <a:rPr lang="en-CA" sz="1200" b="0" i="1" u="none" strike="noStrike" kern="1200" dirty="0" err="1">
                <a:solidFill>
                  <a:schemeClr val="tx1"/>
                </a:solidFill>
                <a:effectLst/>
                <a:latin typeface="+mn-lt"/>
                <a:ea typeface="+mn-ea"/>
                <a:cs typeface="+mn-cs"/>
              </a:rPr>
              <a:t>Santamaría</a:t>
            </a:r>
            <a:r>
              <a:rPr lang="en-CA" sz="1200" b="0" i="1" u="none" strike="noStrike" kern="1200" dirty="0">
                <a:solidFill>
                  <a:schemeClr val="tx1"/>
                </a:solidFill>
                <a:effectLst/>
                <a:latin typeface="+mn-lt"/>
                <a:ea typeface="+mn-ea"/>
                <a:cs typeface="+mn-cs"/>
              </a:rPr>
              <a:t> </a:t>
            </a:r>
            <a:r>
              <a:rPr lang="en-CA" sz="1200" b="0" i="1" u="none" strike="noStrike" kern="1200" dirty="0" err="1">
                <a:solidFill>
                  <a:schemeClr val="tx1"/>
                </a:solidFill>
                <a:effectLst/>
                <a:latin typeface="+mn-lt"/>
                <a:ea typeface="+mn-ea"/>
                <a:cs typeface="+mn-cs"/>
              </a:rPr>
              <a:t>Lancho</a:t>
            </a:r>
            <a:r>
              <a:rPr lang="en-CA" sz="1200" b="0" i="1" u="none" strike="noStrike" kern="1200" dirty="0">
                <a:solidFill>
                  <a:schemeClr val="tx1"/>
                </a:solidFill>
                <a:effectLst/>
                <a:latin typeface="+mn-lt"/>
                <a:ea typeface="+mn-ea"/>
                <a:cs typeface="+mn-cs"/>
              </a:rPr>
              <a:t>, Mauro Hernández, </a:t>
            </a:r>
            <a:r>
              <a:rPr lang="en-CA" sz="1200" b="0" i="1" u="none" strike="noStrike" kern="1200" dirty="0" err="1">
                <a:solidFill>
                  <a:schemeClr val="tx1"/>
                </a:solidFill>
                <a:effectLst/>
                <a:latin typeface="+mn-lt"/>
                <a:ea typeface="+mn-ea"/>
                <a:cs typeface="+mn-cs"/>
              </a:rPr>
              <a:t>Ángeles</a:t>
            </a:r>
            <a:r>
              <a:rPr lang="en-CA" sz="1200" b="0" i="1" u="none" strike="noStrike" kern="1200" dirty="0">
                <a:solidFill>
                  <a:schemeClr val="tx1"/>
                </a:solidFill>
                <a:effectLst/>
                <a:latin typeface="+mn-lt"/>
                <a:ea typeface="+mn-ea"/>
                <a:cs typeface="+mn-cs"/>
              </a:rPr>
              <a:t> Sánchez-Elvira Paniagua, José María </a:t>
            </a:r>
            <a:r>
              <a:rPr lang="en-CA" sz="1200" b="0" i="1" u="none" strike="noStrike" kern="1200" dirty="0" err="1">
                <a:solidFill>
                  <a:schemeClr val="tx1"/>
                </a:solidFill>
                <a:effectLst/>
                <a:latin typeface="+mn-lt"/>
                <a:ea typeface="+mn-ea"/>
                <a:cs typeface="+mn-cs"/>
              </a:rPr>
              <a:t>Luzón</a:t>
            </a:r>
            <a:r>
              <a:rPr lang="en-CA" sz="1200" b="0" i="1" u="none" strike="noStrike" kern="1200" dirty="0">
                <a:solidFill>
                  <a:schemeClr val="tx1"/>
                </a:solidFill>
                <a:effectLst/>
                <a:latin typeface="+mn-lt"/>
                <a:ea typeface="+mn-ea"/>
                <a:cs typeface="+mn-cs"/>
              </a:rPr>
              <a:t> </a:t>
            </a:r>
            <a:r>
              <a:rPr lang="en-CA" sz="1200" b="0" i="1" u="none" strike="noStrike" kern="1200" dirty="0" err="1">
                <a:solidFill>
                  <a:schemeClr val="tx1"/>
                </a:solidFill>
                <a:effectLst/>
                <a:latin typeface="+mn-lt"/>
                <a:ea typeface="+mn-ea"/>
                <a:cs typeface="+mn-cs"/>
              </a:rPr>
              <a:t>Encabo</a:t>
            </a:r>
            <a:r>
              <a:rPr lang="en-CA" sz="1200" b="0" i="1" u="none" strike="noStrike" kern="1200" dirty="0">
                <a:solidFill>
                  <a:schemeClr val="tx1"/>
                </a:solidFill>
                <a:effectLst/>
                <a:latin typeface="+mn-lt"/>
                <a:ea typeface="+mn-ea"/>
                <a:cs typeface="+mn-cs"/>
              </a:rPr>
              <a:t>, Guillermo de Jorge-Botana, Journal of Interactive Media in Education Latest Articles, </a:t>
            </a:r>
            <a:r>
              <a:rPr lang="en-CA" sz="1200" b="0" i="0" u="none" strike="noStrike" kern="1200" dirty="0">
                <a:solidFill>
                  <a:schemeClr val="tx1"/>
                </a:solidFill>
                <a:effectLst/>
                <a:latin typeface="+mn-lt"/>
                <a:ea typeface="+mn-ea"/>
                <a:cs typeface="+mn-cs"/>
              </a:rPr>
              <a:t>Aug 15, 2018        </a:t>
            </a:r>
            <a:endParaRPr lang="en-CA" dirty="0">
              <a:effectLst/>
            </a:endParaRPr>
          </a:p>
          <a:p>
            <a:pPr rtl="0"/>
            <a:r>
              <a:rPr lang="en-CA" sz="1200" b="0" i="0" u="none" strike="noStrike" kern="1200" dirty="0">
                <a:solidFill>
                  <a:schemeClr val="tx1"/>
                </a:solidFill>
                <a:effectLst/>
                <a:latin typeface="+mn-lt"/>
                <a:ea typeface="+mn-ea"/>
                <a:cs typeface="+mn-cs"/>
              </a:rPr>
              <a:t>This paper shows "to what extent assessment software such as G-Rubric is mature enough to be used with students." G-Rubric is a tool to automatically evaluate student's open-ended answers in a MOOC - see the website (in Spanish). According to the authors, "It offers them enriched and personalised feedback that proved entirely satisfactory." Moreover, "Comparing tutors’ marks with G-Rubric grades, a remarkable correlation and no significant differences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br>
              <a:rPr lang="en-CA" dirty="0"/>
            </a:br>
            <a:r>
              <a:rPr lang="en-CA" sz="1200" b="0" i="0" u="sng" strike="noStrike" kern="1200" dirty="0">
                <a:solidFill>
                  <a:schemeClr val="tx1"/>
                </a:solidFill>
                <a:effectLst/>
                <a:latin typeface="+mn-lt"/>
                <a:ea typeface="+mn-ea"/>
                <a:cs typeface="+mn-cs"/>
              </a:rPr>
              <a:t>Badges Need Rigor! (Or do they really?)</a:t>
            </a:r>
            <a:endParaRPr lang="en-CA" dirty="0">
              <a:effectLst/>
            </a:endParaRPr>
          </a:p>
          <a:p>
            <a:pPr rtl="0"/>
            <a:r>
              <a:rPr lang="en-CA" sz="1200" b="0" i="0" u="none" strike="noStrike" kern="1200" dirty="0">
                <a:solidFill>
                  <a:schemeClr val="tx1"/>
                </a:solidFill>
                <a:effectLst/>
                <a:latin typeface="+mn-lt"/>
                <a:ea typeface="+mn-ea"/>
                <a:cs typeface="+mn-cs"/>
              </a:rPr>
              <a:t>David Leaser, IBM Training and Skills Blog, 2019/10/04        </a:t>
            </a:r>
            <a:endParaRPr lang="en-CA" dirty="0">
              <a:effectLst/>
            </a:endParaRPr>
          </a:p>
          <a:p>
            <a:pPr rtl="0"/>
            <a:r>
              <a:rPr lang="en-CA" sz="1200" b="0" i="0" u="none" strike="noStrike" kern="1200" dirty="0">
                <a:solidFill>
                  <a:schemeClr val="tx1"/>
                </a:solidFill>
                <a:effectLst/>
                <a:latin typeface="+mn-lt"/>
                <a:ea typeface="+mn-ea"/>
                <a:cs typeface="+mn-cs"/>
              </a:rPr>
              <a:t>According to David Leaser, "the value of </a:t>
            </a:r>
            <a:r>
              <a:rPr lang="en-CA" sz="1200" b="0" i="0" u="sng" strike="noStrike" kern="1200" dirty="0">
                <a:solidFill>
                  <a:schemeClr val="tx1"/>
                </a:solidFill>
                <a:effectLst/>
                <a:latin typeface="+mn-lt"/>
                <a:ea typeface="+mn-ea"/>
                <a:cs typeface="+mn-cs"/>
              </a:rPr>
              <a:t>Open Badges</a:t>
            </a:r>
            <a:r>
              <a:rPr lang="en-CA" sz="1200" b="0" i="0" u="none" strike="noStrike" kern="1200" dirty="0">
                <a:solidFill>
                  <a:schemeClr val="tx1"/>
                </a:solidFill>
                <a:effectLst/>
                <a:latin typeface="+mn-lt"/>
                <a:ea typeface="+mn-ea"/>
                <a:cs typeface="+mn-cs"/>
              </a:rPr>
              <a:t> may be lost if we prescribe a fixed set of expectations and present assumptions to constrain their enormous potential." How so? A lot of people ask about rigor, he writes, but they are confusing open badges with certifications or skills. But open badges should register passions or interests, not just formal qualifications. "By creating 'playlists' that incorporate passions like music and fashion with soft skills and business focused education, </a:t>
            </a:r>
            <a:r>
              <a:rPr lang="en-CA" sz="1200" b="0" i="0" u="sng" strike="noStrike" kern="1200" dirty="0">
                <a:solidFill>
                  <a:schemeClr val="tx1"/>
                </a:solidFill>
                <a:effectLst/>
                <a:latin typeface="+mn-lt"/>
                <a:ea typeface="+mn-ea"/>
                <a:cs typeface="+mn-cs"/>
              </a:rPr>
              <a:t>LRNG</a:t>
            </a:r>
            <a:r>
              <a:rPr lang="en-CA" sz="1200" b="0" i="0" u="none" strike="noStrike" kern="1200" dirty="0">
                <a:solidFill>
                  <a:schemeClr val="tx1"/>
                </a:solidFill>
                <a:effectLst/>
                <a:latin typeface="+mn-lt"/>
                <a:ea typeface="+mn-ea"/>
                <a:cs typeface="+mn-cs"/>
              </a:rPr>
              <a:t> connects a person's passions with a pathway to a great life."</a:t>
            </a:r>
            <a:endParaRPr lang="en-CA" dirty="0">
              <a:effectLst/>
            </a:endParaRPr>
          </a:p>
          <a:p>
            <a:pPr rtl="0"/>
            <a:r>
              <a:rPr lang="en-CA" sz="1200" b="0" i="0" u="none" strike="noStrike" kern="1200" dirty="0">
                <a:solidFill>
                  <a:schemeClr val="tx1"/>
                </a:solidFill>
                <a:effectLst/>
                <a:latin typeface="+mn-lt"/>
                <a:ea typeface="+mn-ea"/>
                <a:cs typeface="+mn-cs"/>
              </a:rPr>
              <a:t>Web: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a:t>
            </a:r>
            <a:endParaRPr lang="en-CA" dirty="0">
              <a:effectLst/>
            </a:endParaRPr>
          </a:p>
          <a:p>
            <a:pPr rtl="0"/>
            <a:r>
              <a:rPr lang="en-CA" sz="1200" b="0" i="0" u="none" strike="noStrike" kern="1200" dirty="0">
                <a:solidFill>
                  <a:schemeClr val="tx1"/>
                </a:solidFill>
                <a:effectLst/>
                <a:latin typeface="+mn-lt"/>
                <a:ea typeface="+mn-ea"/>
                <a:cs typeface="+mn-cs"/>
              </a:rPr>
              <a:t>Access, Openness and Elitism</a:t>
            </a:r>
            <a:endParaRPr lang="en-CA" b="1" dirty="0">
              <a:effectLst/>
            </a:endParaRPr>
          </a:p>
          <a:p>
            <a:pPr rtl="0"/>
            <a:br>
              <a:rPr lang="en-CA" dirty="0"/>
            </a:br>
            <a:r>
              <a:rPr lang="en-CA" sz="1200" b="0" i="0" u="sng" strike="noStrike" kern="1200" dirty="0">
                <a:solidFill>
                  <a:schemeClr val="tx1"/>
                </a:solidFill>
                <a:effectLst/>
                <a:latin typeface="+mn-lt"/>
                <a:ea typeface="+mn-ea"/>
                <a:cs typeface="+mn-cs"/>
              </a:rPr>
              <a:t>The Harvard Ruling Misses the Point</a:t>
            </a:r>
            <a:endParaRPr lang="en-CA" dirty="0">
              <a:effectLst/>
            </a:endParaRPr>
          </a:p>
          <a:p>
            <a:pPr rtl="0"/>
            <a:r>
              <a:rPr lang="en-CA" sz="1200" b="0" i="0" u="sng" strike="noStrike" kern="1200" dirty="0">
                <a:solidFill>
                  <a:schemeClr val="tx1"/>
                </a:solidFill>
                <a:effectLst/>
                <a:latin typeface="+mn-lt"/>
                <a:ea typeface="+mn-ea"/>
                <a:cs typeface="+mn-cs"/>
              </a:rPr>
              <a:t>Richard Ford</a:t>
            </a:r>
            <a:r>
              <a:rPr lang="en-CA" sz="1200" b="0" i="0" u="none" strike="noStrike" kern="1200" dirty="0">
                <a:solidFill>
                  <a:schemeClr val="tx1"/>
                </a:solidFill>
                <a:effectLst/>
                <a:latin typeface="+mn-lt"/>
                <a:ea typeface="+mn-ea"/>
                <a:cs typeface="+mn-cs"/>
              </a:rPr>
              <a:t>,</a:t>
            </a:r>
            <a:r>
              <a:rPr lang="en-CA" sz="1200" b="0" i="0" u="sng" strike="noStrike" kern="1200" dirty="0">
                <a:solidFill>
                  <a:schemeClr val="tx1"/>
                </a:solidFill>
                <a:effectLst/>
                <a:latin typeface="+mn-lt"/>
                <a:ea typeface="+mn-ea"/>
                <a:cs typeface="+mn-cs"/>
              </a:rPr>
              <a:t> Boston Review</a:t>
            </a:r>
            <a:r>
              <a:rPr lang="en-CA" sz="1200" b="0" i="0" u="none" strike="noStrike" kern="1200" dirty="0">
                <a:solidFill>
                  <a:schemeClr val="tx1"/>
                </a:solidFill>
                <a:effectLst/>
                <a:latin typeface="+mn-lt"/>
                <a:ea typeface="+mn-ea"/>
                <a:cs typeface="+mn-cs"/>
              </a:rPr>
              <a:t>, 2019/10/02        </a:t>
            </a:r>
            <a:endParaRPr lang="en-CA" dirty="0">
              <a:effectLst/>
            </a:endParaRPr>
          </a:p>
          <a:p>
            <a:pPr rtl="0"/>
            <a:r>
              <a:rPr lang="en-CA" sz="1200" b="0" i="0" u="none" strike="noStrike" kern="1200" dirty="0">
                <a:solidFill>
                  <a:schemeClr val="tx1"/>
                </a:solidFill>
                <a:effectLst/>
                <a:latin typeface="+mn-lt"/>
                <a:ea typeface="+mn-ea"/>
                <a:cs typeface="+mn-cs"/>
              </a:rPr>
              <a:t>As much as I am loathe to delve into U.S. education politics, I think it's important to highlight the nugget of wisdom in this post. While people tend to think of higher education as a 'social leveler' - "anyone, we are told, can ascend an ever-steepening social and economic hierarchy". But, "of course, it isn’t. The result is that class stratification, cutthroat capitalist competition, and racial resentment collide in university admissions." And this continues to exist even if you open up admissions to the lower classes. "The children of the elite must always predominate if the school is to remain elite. A truly elite school admits the most talented student body it can </a:t>
            </a:r>
            <a:r>
              <a:rPr lang="en-CA" sz="1200" b="0" i="1" u="none" strike="noStrike" kern="1200" dirty="0">
                <a:solidFill>
                  <a:schemeClr val="tx1"/>
                </a:solidFill>
                <a:effectLst/>
                <a:latin typeface="+mn-lt"/>
                <a:ea typeface="+mn-ea"/>
                <a:cs typeface="+mn-cs"/>
              </a:rPr>
              <a:t>while still ensuring that most of the student body is drawn from the upper class</a:t>
            </a:r>
            <a:r>
              <a:rPr lang="en-CA" sz="1200" b="0" i="0" u="none" strike="noStrike" kern="1200" dirty="0">
                <a:solidFill>
                  <a:schemeClr val="tx1"/>
                </a:solidFill>
                <a:effectLst/>
                <a:latin typeface="+mn-lt"/>
                <a:ea typeface="+mn-ea"/>
                <a:cs typeface="+mn-cs"/>
              </a:rPr>
              <a:t>."</a:t>
            </a:r>
            <a:endParaRPr lang="en-CA" dirty="0">
              <a:effectLst/>
            </a:endParaRPr>
          </a:p>
          <a:p>
            <a:pPr rtl="0"/>
            <a:r>
              <a:rPr lang="en-CA" sz="1200" b="0" i="0" u="none" strike="noStrike" kern="1200" dirty="0">
                <a:solidFill>
                  <a:schemeClr val="tx1"/>
                </a:solidFill>
                <a:effectLst/>
                <a:latin typeface="+mn-lt"/>
                <a:ea typeface="+mn-ea"/>
                <a:cs typeface="+mn-cs"/>
              </a:rPr>
              <a:t>Web: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Iterations, agile methodology</a:t>
            </a:r>
            <a:endParaRPr lang="en-CA" dirty="0">
              <a:effectLst/>
            </a:endParaRPr>
          </a:p>
          <a:p>
            <a:endParaRPr lang="en-US" dirty="0"/>
          </a:p>
        </p:txBody>
      </p:sp>
      <p:sp>
        <p:nvSpPr>
          <p:cNvPr id="4" name="Slide Number Placeholder 3"/>
          <p:cNvSpPr>
            <a:spLocks noGrp="1"/>
          </p:cNvSpPr>
          <p:nvPr>
            <p:ph type="sldNum" sz="quarter" idx="5"/>
          </p:nvPr>
        </p:nvSpPr>
        <p:spPr/>
        <p:txBody>
          <a:bodyPr/>
          <a:lstStyle/>
          <a:p>
            <a:fld id="{0D97D1D1-4BC6-46A0-99E4-58BD1A6CF0BB}" type="slidenum">
              <a:rPr lang="en-US" smtClean="0"/>
              <a:t>20</a:t>
            </a:fld>
            <a:endParaRPr lang="en-US"/>
          </a:p>
        </p:txBody>
      </p:sp>
    </p:spTree>
    <p:extLst>
      <p:ext uri="{BB962C8B-B14F-4D97-AF65-F5344CB8AC3E}">
        <p14:creationId xmlns:p14="http://schemas.microsoft.com/office/powerpoint/2010/main" val="3256846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97D1D1-4BC6-46A0-99E4-58BD1A6CF0BB}" type="slidenum">
              <a:rPr lang="en-US" smtClean="0"/>
              <a:t>22</a:t>
            </a:fld>
            <a:endParaRPr lang="en-US"/>
          </a:p>
        </p:txBody>
      </p:sp>
    </p:spTree>
    <p:extLst>
      <p:ext uri="{BB962C8B-B14F-4D97-AF65-F5344CB8AC3E}">
        <p14:creationId xmlns:p14="http://schemas.microsoft.com/office/powerpoint/2010/main" val="1348537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What is the evidence for all this? How do we know it would work?</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The question is: what does success (for you) look like? And measure for that.</a:t>
            </a:r>
            <a:endParaRPr lang="en-CA" dirty="0">
              <a:effectLst/>
            </a:endParaRPr>
          </a:p>
          <a:p>
            <a:endParaRPr lang="en-US" dirty="0"/>
          </a:p>
        </p:txBody>
      </p:sp>
      <p:sp>
        <p:nvSpPr>
          <p:cNvPr id="4" name="Slide Number Placeholder 3"/>
          <p:cNvSpPr>
            <a:spLocks noGrp="1"/>
          </p:cNvSpPr>
          <p:nvPr>
            <p:ph type="sldNum" sz="quarter" idx="5"/>
          </p:nvPr>
        </p:nvSpPr>
        <p:spPr/>
        <p:txBody>
          <a:bodyPr/>
          <a:lstStyle/>
          <a:p>
            <a:fld id="{0D97D1D1-4BC6-46A0-99E4-58BD1A6CF0BB}" type="slidenum">
              <a:rPr lang="en-US" smtClean="0"/>
              <a:t>23</a:t>
            </a:fld>
            <a:endParaRPr lang="en-US"/>
          </a:p>
        </p:txBody>
      </p:sp>
    </p:spTree>
    <p:extLst>
      <p:ext uri="{BB962C8B-B14F-4D97-AF65-F5344CB8AC3E}">
        <p14:creationId xmlns:p14="http://schemas.microsoft.com/office/powerpoint/2010/main" val="3392168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sng" strike="noStrike" kern="1200" dirty="0">
                <a:solidFill>
                  <a:schemeClr val="tx1"/>
                </a:solidFill>
                <a:effectLst/>
                <a:latin typeface="+mn-lt"/>
                <a:ea typeface="+mn-ea"/>
                <a:cs typeface="+mn-cs"/>
              </a:rPr>
              <a:t>The Fourth Industrial Revolution is here, and it is changing everything</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Colleges and Institutes Canada, Desire2Learn, </a:t>
            </a:r>
            <a:r>
              <a:rPr lang="en-CA" sz="1200" b="0" i="0" u="none" strike="noStrike" kern="1200" dirty="0">
                <a:solidFill>
                  <a:schemeClr val="tx1"/>
                </a:solidFill>
                <a:effectLst/>
                <a:latin typeface="+mn-lt"/>
                <a:ea typeface="+mn-ea"/>
                <a:cs typeface="+mn-cs"/>
              </a:rPr>
              <a:t>Nov 09, 2018        </a:t>
            </a:r>
            <a:endParaRPr lang="en-CA" dirty="0">
              <a:effectLst/>
            </a:endParaRPr>
          </a:p>
          <a:p>
            <a:pPr rtl="0"/>
            <a:r>
              <a:rPr lang="en-CA" sz="1200" b="0" i="0" u="none" strike="noStrike" kern="1200" dirty="0">
                <a:solidFill>
                  <a:schemeClr val="tx1"/>
                </a:solidFill>
                <a:effectLst/>
                <a:latin typeface="+mn-lt"/>
                <a:ea typeface="+mn-ea"/>
                <a:cs typeface="+mn-cs"/>
              </a:rPr>
              <a:t>Desire2Learn has updated and published a Canadian edition of its report on the future of learning (28 page PDF) (and you don't even have to give them information to read it; well done D2L). The premise is that the nature of work is changing and that therefore "societies must embrace new or hybrid learning models to allow individuals and economies to thrive going forward." A challenge is coming from automation and AI, "putting cognitive jobs at risk." There's also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https://teachonline.ca/sites/default/files/tools-trends/downloads/ontario_needs_to_tackle_five_major_social_and_pedagogical_challenges_in_online_learning.pdf</a:t>
            </a:r>
            <a:r>
              <a:rPr lang="en-CA" sz="1200" b="0" i="0" u="none" strike="noStrike"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0D97D1D1-4BC6-46A0-99E4-58BD1A6CF0BB}" type="slidenum">
              <a:rPr lang="en-US" smtClean="0"/>
              <a:t>27</a:t>
            </a:fld>
            <a:endParaRPr lang="en-US"/>
          </a:p>
        </p:txBody>
      </p:sp>
    </p:spTree>
    <p:extLst>
      <p:ext uri="{BB962C8B-B14F-4D97-AF65-F5344CB8AC3E}">
        <p14:creationId xmlns:p14="http://schemas.microsoft.com/office/powerpoint/2010/main" val="3420372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Downes - </a:t>
            </a:r>
            <a:r>
              <a:rPr lang="en-CA" sz="1200" b="0" i="0" u="sng" strike="noStrike" kern="1200" dirty="0">
                <a:solidFill>
                  <a:schemeClr val="tx1"/>
                </a:solidFill>
                <a:effectLst/>
                <a:latin typeface="+mn-lt"/>
                <a:ea typeface="+mn-ea"/>
                <a:cs typeface="+mn-cs"/>
              </a:rPr>
              <a:t>https://www.downes.ca/future/triad.htm</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Host-Provider Framework</a:t>
            </a:r>
            <a:endParaRPr lang="en-CA" dirty="0">
              <a:effectLst/>
            </a:endParaRPr>
          </a:p>
          <a:p>
            <a:pPr rtl="0"/>
            <a:br>
              <a:rPr lang="en-CA" dirty="0"/>
            </a:br>
            <a:br>
              <a:rPr lang="en-CA" dirty="0"/>
            </a:br>
            <a:r>
              <a:rPr lang="en-CA" sz="1200" b="0" i="0" u="none" strike="noStrike" kern="1200" dirty="0">
                <a:solidFill>
                  <a:schemeClr val="tx1"/>
                </a:solidFill>
                <a:effectLst/>
                <a:latin typeface="+mn-lt"/>
                <a:ea typeface="+mn-ea"/>
                <a:cs typeface="+mn-cs"/>
              </a:rPr>
              <a:t>“The  Host Provider  framework was developed  by the Oregon Community College  Distance Learning Association (OCCDLA)  as a means of providing more course options  to community college students throughout the state. “The  program began in the fall of 1997.    As  an online  teacher at Chemeketa,  this program is very likely to affect you.  </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The  Provider-Many  colleges have opened  space within their distance  education classes for students from other  community college districts. These colleges are  referred to as "provider colleges" because they provide classes that might  otherwise be unavailable to these </a:t>
            </a:r>
            <a:r>
              <a:rPr lang="en-CA" sz="1200" b="0" i="0" u="none" strike="noStrike" kern="1200" dirty="0" err="1">
                <a:solidFill>
                  <a:schemeClr val="tx1"/>
                </a:solidFill>
                <a:effectLst/>
                <a:latin typeface="+mn-lt"/>
                <a:ea typeface="+mn-ea"/>
                <a:cs typeface="+mn-cs"/>
              </a:rPr>
              <a:t>students.The</a:t>
            </a:r>
            <a:r>
              <a:rPr lang="en-CA" sz="1200" b="0" i="0" u="none" strike="noStrike" kern="1200" dirty="0">
                <a:solidFill>
                  <a:schemeClr val="tx1"/>
                </a:solidFill>
                <a:effectLst/>
                <a:latin typeface="+mn-lt"/>
                <a:ea typeface="+mn-ea"/>
                <a:cs typeface="+mn-cs"/>
              </a:rPr>
              <a:t> instructors for the courses are located at the provider colleges.</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The  Host-The  colleges that  wish to "host"  such classes advertise  the "provider" course(s)  as if it were their own course/s.  Registration and student services are  provided by the local or host college.  The only difference is the instructor is located  at the provider campus and typically the student has  to login to the provider </a:t>
            </a:r>
            <a:r>
              <a:rPr lang="en-CA" sz="1200" b="0" i="0" u="none" strike="noStrike" kern="1200" dirty="0" err="1">
                <a:solidFill>
                  <a:schemeClr val="tx1"/>
                </a:solidFill>
                <a:effectLst/>
                <a:latin typeface="+mn-lt"/>
                <a:ea typeface="+mn-ea"/>
                <a:cs typeface="+mn-cs"/>
              </a:rPr>
              <a:t>college‟s</a:t>
            </a:r>
            <a:r>
              <a:rPr lang="en-CA" sz="1200" b="0" i="0" u="none" strike="noStrike" kern="1200" dirty="0">
                <a:solidFill>
                  <a:schemeClr val="tx1"/>
                </a:solidFill>
                <a:effectLst/>
                <a:latin typeface="+mn-lt"/>
                <a:ea typeface="+mn-ea"/>
                <a:cs typeface="+mn-cs"/>
              </a:rPr>
              <a:t> learning management system (eLearn) to access course materials.</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Host  Students–Are  those registered  through another community   college, but taking your   online class provided by Chemeketa.”</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Chemeketa Community College. (2010). Chemeketa Online Faculty Guide, 2010-2011 Edition. </a:t>
            </a:r>
            <a:endParaRPr lang="en-CA" dirty="0">
              <a:effectLst/>
            </a:endParaRPr>
          </a:p>
          <a:p>
            <a:pPr rtl="0"/>
            <a:r>
              <a:rPr lang="en-CA" sz="1200" b="0" i="0" u="sng" strike="noStrike" kern="1200" dirty="0">
                <a:solidFill>
                  <a:schemeClr val="tx1"/>
                </a:solidFill>
                <a:effectLst/>
                <a:latin typeface="+mn-lt"/>
                <a:ea typeface="+mn-ea"/>
                <a:cs typeface="+mn-cs"/>
              </a:rPr>
              <a:t>http://techhub.chemeketa.edu/wp-content/uploads/manuals/FacultyGuide_2010-11.pdf</a:t>
            </a:r>
            <a:r>
              <a:rPr lang="en-CA" sz="1200" b="0" i="0" u="none" strike="noStrike" kern="1200" dirty="0">
                <a:solidFill>
                  <a:schemeClr val="tx1"/>
                </a:solidFill>
                <a:effectLst/>
                <a:latin typeface="+mn-lt"/>
                <a:ea typeface="+mn-ea"/>
                <a:cs typeface="+mn-cs"/>
              </a:rPr>
              <a:t> </a:t>
            </a:r>
            <a:endParaRPr lang="en-CA" dirty="0">
              <a:effectLst/>
            </a:endParaRPr>
          </a:p>
          <a:p>
            <a:pPr rtl="0"/>
            <a:r>
              <a:rPr lang="en-CA" sz="1200" b="0" i="0" u="none" strike="noStrike" kern="1200" dirty="0">
                <a:solidFill>
                  <a:schemeClr val="tx1"/>
                </a:solidFill>
                <a:effectLst/>
                <a:latin typeface="+mn-lt"/>
                <a:ea typeface="+mn-ea"/>
                <a:cs typeface="+mn-cs"/>
              </a:rPr>
              <a:t>P. 8</a:t>
            </a:r>
            <a:endParaRPr lang="en-US" dirty="0"/>
          </a:p>
          <a:p>
            <a:endParaRPr lang="en-US" dirty="0"/>
          </a:p>
        </p:txBody>
      </p:sp>
      <p:sp>
        <p:nvSpPr>
          <p:cNvPr id="4" name="Slide Number Placeholder 3"/>
          <p:cNvSpPr>
            <a:spLocks noGrp="1"/>
          </p:cNvSpPr>
          <p:nvPr>
            <p:ph type="sldNum" sz="quarter" idx="5"/>
          </p:nvPr>
        </p:nvSpPr>
        <p:spPr/>
        <p:txBody>
          <a:bodyPr/>
          <a:lstStyle/>
          <a:p>
            <a:fld id="{0D97D1D1-4BC6-46A0-99E4-58BD1A6CF0BB}" type="slidenum">
              <a:rPr lang="en-US" smtClean="0"/>
              <a:t>28</a:t>
            </a:fld>
            <a:endParaRPr lang="en-US"/>
          </a:p>
        </p:txBody>
      </p:sp>
    </p:spTree>
    <p:extLst>
      <p:ext uri="{BB962C8B-B14F-4D97-AF65-F5344CB8AC3E}">
        <p14:creationId xmlns:p14="http://schemas.microsoft.com/office/powerpoint/2010/main" val="3486433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What is Personalized Learning</a:t>
            </a:r>
            <a:endParaRPr lang="en-CA" b="1" dirty="0">
              <a:effectLst/>
            </a:endParaRPr>
          </a:p>
          <a:p>
            <a:endParaRPr lang="en-US" dirty="0"/>
          </a:p>
        </p:txBody>
      </p:sp>
      <p:sp>
        <p:nvSpPr>
          <p:cNvPr id="4" name="Slide Number Placeholder 3"/>
          <p:cNvSpPr>
            <a:spLocks noGrp="1"/>
          </p:cNvSpPr>
          <p:nvPr>
            <p:ph type="sldNum" sz="quarter" idx="5"/>
          </p:nvPr>
        </p:nvSpPr>
        <p:spPr/>
        <p:txBody>
          <a:bodyPr/>
          <a:lstStyle/>
          <a:p>
            <a:fld id="{0D97D1D1-4BC6-46A0-99E4-58BD1A6CF0BB}" type="slidenum">
              <a:rPr lang="en-US" smtClean="0"/>
              <a:t>3</a:t>
            </a:fld>
            <a:endParaRPr lang="en-US"/>
          </a:p>
        </p:txBody>
      </p:sp>
    </p:spTree>
    <p:extLst>
      <p:ext uri="{BB962C8B-B14F-4D97-AF65-F5344CB8AC3E}">
        <p14:creationId xmlns:p14="http://schemas.microsoft.com/office/powerpoint/2010/main" val="2223082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r>
              <a:rPr lang="en-CA" dirty="0"/>
            </a:br>
            <a:r>
              <a:rPr lang="en-CA" sz="1200" b="0" i="0" u="none" strike="noStrike" kern="1200" dirty="0">
                <a:solidFill>
                  <a:schemeClr val="tx1"/>
                </a:solidFill>
                <a:effectLst/>
                <a:latin typeface="+mn-lt"/>
                <a:ea typeface="+mn-ea"/>
                <a:cs typeface="+mn-cs"/>
              </a:rPr>
              <a:t>Shopify, for example, offers open Meet-Ups on current topics in its fifth-floor coffee room and lounge in central Ottawa. - Meetups - etc. Here’s an example of one of those - on web documentation - being advertised via Google Events:</a:t>
            </a:r>
            <a:endParaRPr lang="en-CA" dirty="0">
              <a:effectLst/>
            </a:endParaRPr>
          </a:p>
          <a:p>
            <a:pPr rtl="0"/>
            <a:br>
              <a:rPr lang="en-CA" dirty="0"/>
            </a:br>
            <a:endParaRPr lang="en-CA" dirty="0">
              <a:effectLst/>
            </a:endParaRPr>
          </a:p>
          <a:p>
            <a:pPr rtl="0"/>
            <a:br>
              <a:rPr lang="en-CA" dirty="0"/>
            </a:br>
            <a:br>
              <a:rPr lang="en-CA" dirty="0"/>
            </a:br>
            <a:br>
              <a:rPr lang="en-CA" dirty="0"/>
            </a:br>
            <a:r>
              <a:rPr lang="en-CA" sz="1200" b="0" i="0" u="none" strike="noStrike" kern="1200" dirty="0">
                <a:solidFill>
                  <a:schemeClr val="tx1"/>
                </a:solidFill>
                <a:effectLst/>
                <a:latin typeface="+mn-lt"/>
                <a:ea typeface="+mn-ea"/>
                <a:cs typeface="+mn-cs"/>
              </a:rPr>
              <a:t>Image: </a:t>
            </a:r>
            <a:r>
              <a:rPr lang="en-CA" sz="1200" b="0" i="0" u="sng" strike="noStrike" kern="1200" dirty="0">
                <a:solidFill>
                  <a:schemeClr val="tx1"/>
                </a:solidFill>
                <a:effectLst/>
                <a:latin typeface="+mn-lt"/>
                <a:ea typeface="+mn-ea"/>
                <a:cs typeface="+mn-cs"/>
              </a:rPr>
              <a:t>https://www.google.com/search?client=firefox-b-d&amp;q=shopify+ottawa+meetups&amp;ibp=htl;events&amp;rciv=evn&amp;sa=X&amp;ved=2ahUKEwic0tOOy4_lAhVhg-AKHc-BAAUQ5bwDMAF6BAgKEAE#fpstate=tldetail&amp;htidocid=MKaeaAhu3Y4oOibnJpA8-A%3D%3D&amp;htivrt=events&amp;sxsrf=ACYBGNRyGWuGq0AiXbWKCHAybU5218tCnA:1570638163936</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br>
              <a:rPr lang="en-CA" dirty="0"/>
            </a:br>
            <a:br>
              <a:rPr lang="en-CA" dirty="0"/>
            </a:br>
            <a:br>
              <a:rPr lang="en-CA" dirty="0"/>
            </a:br>
            <a:r>
              <a:rPr lang="en-CA" sz="1200" b="0" i="0" u="none" strike="noStrike" kern="1200" dirty="0" err="1">
                <a:solidFill>
                  <a:schemeClr val="tx1"/>
                </a:solidFill>
                <a:effectLst/>
                <a:latin typeface="+mn-lt"/>
                <a:ea typeface="+mn-ea"/>
                <a:cs typeface="+mn-cs"/>
              </a:rPr>
              <a:t>Cedefop</a:t>
            </a:r>
            <a:r>
              <a:rPr lang="en-CA" sz="1200" b="0" i="0" u="none" strike="noStrike" kern="1200" dirty="0">
                <a:solidFill>
                  <a:schemeClr val="tx1"/>
                </a:solidFill>
                <a:effectLst/>
                <a:latin typeface="+mn-lt"/>
                <a:ea typeface="+mn-ea"/>
                <a:cs typeface="+mn-cs"/>
              </a:rPr>
              <a:t> paper</a:t>
            </a:r>
            <a:endParaRPr lang="en-CA" dirty="0">
              <a:effectLst/>
            </a:endParaRPr>
          </a:p>
          <a:p>
            <a:pPr rtl="0"/>
            <a:r>
              <a:rPr lang="en-CA" sz="1200" b="0" i="0" u="sng" strike="noStrike" kern="1200" dirty="0">
                <a:solidFill>
                  <a:schemeClr val="tx1"/>
                </a:solidFill>
                <a:effectLst/>
                <a:latin typeface="+mn-lt"/>
                <a:ea typeface="+mn-ea"/>
                <a:cs typeface="+mn-cs"/>
              </a:rPr>
              <a:t>https://www.cedefop.europa.eu/files/2226_en.pdf</a:t>
            </a:r>
            <a:r>
              <a:rPr lang="en-CA" sz="1200" b="0" i="0" u="none" strike="noStrike" kern="1200" dirty="0">
                <a:solidFill>
                  <a:schemeClr val="tx1"/>
                </a:solidFill>
                <a:effectLst/>
                <a:latin typeface="+mn-lt"/>
                <a:ea typeface="+mn-ea"/>
                <a:cs typeface="+mn-cs"/>
              </a:rPr>
              <a:t> </a:t>
            </a:r>
            <a:endParaRPr lang="en-CA" dirty="0">
              <a:effectLst/>
            </a:endParaRPr>
          </a:p>
          <a:p>
            <a:pPr rtl="0"/>
            <a:r>
              <a:rPr lang="en-CA" sz="1200" b="0" i="0" u="none" strike="noStrike" kern="1200" dirty="0">
                <a:solidFill>
                  <a:schemeClr val="tx1"/>
                </a:solidFill>
                <a:effectLst/>
                <a:latin typeface="+mn-lt"/>
                <a:ea typeface="+mn-ea"/>
                <a:cs typeface="+mn-cs"/>
              </a:rPr>
              <a:t>“Discussing the potential of a community-based one-stop-shop also requires reflection on its impact on all aspects of European education systems. </a:t>
            </a:r>
            <a:r>
              <a:rPr lang="en-CA" sz="1200" b="0" i="0" u="none" strike="noStrike" kern="1200" dirty="0" err="1">
                <a:solidFill>
                  <a:schemeClr val="tx1"/>
                </a:solidFill>
                <a:effectLst/>
                <a:latin typeface="+mn-lt"/>
                <a:ea typeface="+mn-ea"/>
                <a:cs typeface="+mn-cs"/>
              </a:rPr>
              <a:t>Psifidou</a:t>
            </a:r>
            <a:r>
              <a:rPr lang="en-CA" sz="1200" b="0" i="0" u="none" strike="noStrike" kern="1200" dirty="0">
                <a:solidFill>
                  <a:schemeClr val="tx1"/>
                </a:solidFill>
                <a:effectLst/>
                <a:latin typeface="+mn-lt"/>
                <a:ea typeface="+mn-ea"/>
                <a:cs typeface="+mn-cs"/>
              </a:rPr>
              <a:t> (2017) acknowledges from </a:t>
            </a:r>
            <a:r>
              <a:rPr lang="en-CA" sz="1200" b="0" i="0" u="none" strike="noStrike" kern="1200" dirty="0" err="1">
                <a:solidFill>
                  <a:schemeClr val="tx1"/>
                </a:solidFill>
                <a:effectLst/>
                <a:latin typeface="+mn-lt"/>
                <a:ea typeface="+mn-ea"/>
                <a:cs typeface="+mn-cs"/>
              </a:rPr>
              <a:t>Cedefop’s</a:t>
            </a:r>
            <a:r>
              <a:rPr lang="en-CA" sz="1200" b="0" i="0" u="none" strike="noStrike" kern="1200" dirty="0">
                <a:solidFill>
                  <a:schemeClr val="tx1"/>
                </a:solidFill>
                <a:effectLst/>
                <a:latin typeface="+mn-lt"/>
                <a:ea typeface="+mn-ea"/>
                <a:cs typeface="+mn-cs"/>
              </a:rPr>
              <a:t> research on early leaving from VET (2016) that…</a:t>
            </a:r>
            <a:endParaRPr lang="en-CA" dirty="0">
              <a:effectLst/>
            </a:endParaRPr>
          </a:p>
          <a:p>
            <a:pPr rtl="0" fontAlgn="base"/>
            <a:br>
              <a:rPr lang="en-CA" dirty="0"/>
            </a:br>
            <a:r>
              <a:rPr lang="en-CA" sz="1200" b="0" i="0" u="none" strike="noStrike" kern="1200" dirty="0">
                <a:solidFill>
                  <a:schemeClr val="tx1"/>
                </a:solidFill>
                <a:effectLst/>
                <a:latin typeface="+mn-lt"/>
                <a:ea typeface="+mn-ea"/>
                <a:cs typeface="+mn-cs"/>
              </a:rPr>
              <a:t>An active outreach approach is needed to reach early leavers from education and training;</a:t>
            </a:r>
          </a:p>
          <a:p>
            <a:pPr rtl="0" fontAlgn="base"/>
            <a:r>
              <a:rPr lang="en-CA" sz="1200" b="0" i="0" u="none" strike="noStrike" kern="1200" dirty="0">
                <a:solidFill>
                  <a:schemeClr val="tx1"/>
                </a:solidFill>
                <a:effectLst/>
                <a:latin typeface="+mn-lt"/>
                <a:ea typeface="+mn-ea"/>
                <a:cs typeface="+mn-cs"/>
              </a:rPr>
              <a:t>Multidisciplinary  teams have been key to  address potential early leavers  with complex multifaceted kinds of needs;</a:t>
            </a:r>
          </a:p>
          <a:p>
            <a:pPr rtl="0" fontAlgn="base"/>
            <a:r>
              <a:rPr lang="en-CA" sz="1200" b="0" i="0" u="none" strike="noStrike" kern="1200" dirty="0">
                <a:solidFill>
                  <a:schemeClr val="tx1"/>
                </a:solidFill>
                <a:effectLst/>
                <a:latin typeface="+mn-lt"/>
                <a:ea typeface="+mn-ea"/>
                <a:cs typeface="+mn-cs"/>
              </a:rPr>
              <a:t>Intergenerational learning is an untapped human capital;</a:t>
            </a:r>
          </a:p>
          <a:p>
            <a:pPr rtl="0" fontAlgn="base"/>
            <a:r>
              <a:rPr lang="en-CA" sz="1200" b="0" i="0" u="none" strike="noStrike" kern="1200" dirty="0">
                <a:solidFill>
                  <a:schemeClr val="tx1"/>
                </a:solidFill>
                <a:effectLst/>
                <a:latin typeface="+mn-lt"/>
                <a:ea typeface="+mn-ea"/>
                <a:cs typeface="+mn-cs"/>
              </a:rPr>
              <a:t>Complementarity  between formal and non-formal  education systems allows for a  holistic approach of personal development.</a:t>
            </a:r>
          </a:p>
          <a:p>
            <a:pPr rtl="0"/>
            <a:r>
              <a:rPr lang="en-CA" sz="1200" b="0" i="0" u="none" strike="noStrike" kern="1200" dirty="0">
                <a:solidFill>
                  <a:schemeClr val="tx1"/>
                </a:solidFill>
                <a:effectLst/>
                <a:latin typeface="+mn-lt"/>
                <a:ea typeface="+mn-ea"/>
                <a:cs typeface="+mn-cs"/>
              </a:rPr>
              <a:t>Potentially, the added value of the one-shop-stop includes (</a:t>
            </a:r>
            <a:r>
              <a:rPr lang="en-CA" sz="1200" b="0" i="0" u="none" strike="noStrike" kern="1200" dirty="0" err="1">
                <a:solidFill>
                  <a:schemeClr val="tx1"/>
                </a:solidFill>
                <a:effectLst/>
                <a:latin typeface="+mn-lt"/>
                <a:ea typeface="+mn-ea"/>
                <a:cs typeface="+mn-cs"/>
              </a:rPr>
              <a:t>Psifidou</a:t>
            </a:r>
            <a:r>
              <a:rPr lang="en-CA" sz="1200" b="0" i="0" u="none" strike="noStrike" kern="1200" dirty="0">
                <a:solidFill>
                  <a:schemeClr val="tx1"/>
                </a:solidFill>
                <a:effectLst/>
                <a:latin typeface="+mn-lt"/>
                <a:ea typeface="+mn-ea"/>
                <a:cs typeface="+mn-cs"/>
              </a:rPr>
              <a:t> 2017):</a:t>
            </a:r>
            <a:endParaRPr lang="en-CA" dirty="0">
              <a:effectLst/>
            </a:endParaRPr>
          </a:p>
          <a:p>
            <a:pPr rtl="0" fontAlgn="base"/>
            <a:r>
              <a:rPr lang="en-CA" sz="1200" b="0" i="0" u="none" strike="noStrike" kern="1200" dirty="0">
                <a:solidFill>
                  <a:schemeClr val="tx1"/>
                </a:solidFill>
                <a:effectLst/>
                <a:latin typeface="+mn-lt"/>
                <a:ea typeface="+mn-ea"/>
                <a:cs typeface="+mn-cs"/>
              </a:rPr>
              <a:t>Stopping the fragmentation of services;</a:t>
            </a:r>
          </a:p>
          <a:p>
            <a:pPr rtl="0" fontAlgn="base"/>
            <a:r>
              <a:rPr lang="en-CA" sz="1200" b="0" i="0" u="none" strike="noStrike" kern="1200" dirty="0">
                <a:solidFill>
                  <a:schemeClr val="tx1"/>
                </a:solidFill>
                <a:effectLst/>
                <a:latin typeface="+mn-lt"/>
                <a:ea typeface="+mn-ea"/>
                <a:cs typeface="+mn-cs"/>
              </a:rPr>
              <a:t>Preventing individuals “falling through the net”;</a:t>
            </a:r>
          </a:p>
          <a:p>
            <a:pPr rtl="0" fontAlgn="base"/>
            <a:r>
              <a:rPr lang="en-CA" sz="1200" b="0" i="0" u="none" strike="noStrike" kern="1200" dirty="0">
                <a:solidFill>
                  <a:schemeClr val="tx1"/>
                </a:solidFill>
                <a:effectLst/>
                <a:latin typeface="+mn-lt"/>
                <a:ea typeface="+mn-ea"/>
                <a:cs typeface="+mn-cs"/>
              </a:rPr>
              <a:t>Helping individuals in need to build up trust;</a:t>
            </a:r>
          </a:p>
          <a:p>
            <a:pPr rtl="0" fontAlgn="base"/>
            <a:r>
              <a:rPr lang="en-CA" sz="1200" b="0" i="0" u="none" strike="noStrike" kern="1200" dirty="0">
                <a:solidFill>
                  <a:schemeClr val="tx1"/>
                </a:solidFill>
                <a:effectLst/>
                <a:latin typeface="+mn-lt"/>
                <a:ea typeface="+mn-ea"/>
                <a:cs typeface="+mn-cs"/>
              </a:rPr>
              <a:t>Strengthening families and communities’ role and contribution to education;</a:t>
            </a:r>
          </a:p>
          <a:p>
            <a:pPr rtl="0" fontAlgn="base"/>
            <a:r>
              <a:rPr lang="en-CA" sz="1200" b="0" i="0" u="none" strike="noStrike" kern="1200" dirty="0">
                <a:solidFill>
                  <a:schemeClr val="tx1"/>
                </a:solidFill>
                <a:effectLst/>
                <a:latin typeface="+mn-lt"/>
                <a:ea typeface="+mn-ea"/>
                <a:cs typeface="+mn-cs"/>
              </a:rPr>
              <a:t>Ensuring  accessibility  (e.g. for minority groups);</a:t>
            </a:r>
          </a:p>
          <a:p>
            <a:pPr rtl="0" fontAlgn="base"/>
            <a:r>
              <a:rPr lang="en-CA" sz="1200" b="0" i="0" u="none" strike="noStrike" kern="1200" dirty="0">
                <a:solidFill>
                  <a:schemeClr val="tx1"/>
                </a:solidFill>
                <a:effectLst/>
                <a:latin typeface="+mn-lt"/>
                <a:ea typeface="+mn-ea"/>
                <a:cs typeface="+mn-cs"/>
              </a:rPr>
              <a:t>Providing  flexibility  (to select support services needed);</a:t>
            </a:r>
          </a:p>
          <a:p>
            <a:pPr rtl="0" fontAlgn="base"/>
            <a:r>
              <a:rPr lang="en-CA" sz="1200" b="0" i="0" u="none" strike="noStrike" kern="1200" dirty="0">
                <a:solidFill>
                  <a:schemeClr val="tx1"/>
                </a:solidFill>
                <a:effectLst/>
                <a:latin typeface="+mn-lt"/>
                <a:ea typeface="+mn-ea"/>
                <a:cs typeface="+mn-cs"/>
              </a:rPr>
              <a:t>Placing ECEC, compulsory education, and VET within a lifelong learning framework to support the development of soft skills;</a:t>
            </a:r>
          </a:p>
          <a:p>
            <a:pPr rtl="0" fontAlgn="base"/>
            <a:r>
              <a:rPr lang="en-CA" sz="1200" b="0" i="0" u="none" strike="noStrike" kern="1200" dirty="0">
                <a:solidFill>
                  <a:schemeClr val="tx1"/>
                </a:solidFill>
                <a:effectLst/>
                <a:latin typeface="+mn-lt"/>
                <a:ea typeface="+mn-ea"/>
                <a:cs typeface="+mn-cs"/>
              </a:rPr>
              <a:t>Combining  informal, non-formal  and formal education including VET;</a:t>
            </a:r>
          </a:p>
          <a:p>
            <a:pPr rtl="0" fontAlgn="base"/>
            <a:r>
              <a:rPr lang="en-CA" sz="1200" b="0" i="0" u="none" strike="noStrike" kern="1200" dirty="0">
                <a:solidFill>
                  <a:schemeClr val="tx1"/>
                </a:solidFill>
                <a:effectLst/>
                <a:latin typeface="+mn-lt"/>
                <a:ea typeface="+mn-ea"/>
                <a:cs typeface="+mn-cs"/>
              </a:rPr>
              <a:t>Making use of shared public infrastructures to their best potential</a:t>
            </a:r>
          </a:p>
          <a:p>
            <a:pPr rtl="0"/>
            <a:r>
              <a:rPr lang="en-CA" sz="1200" b="0" i="0" u="none" strike="noStrike" kern="1200" dirty="0">
                <a:solidFill>
                  <a:schemeClr val="tx1"/>
                </a:solidFill>
                <a:effectLst/>
                <a:latin typeface="+mn-lt"/>
                <a:ea typeface="+mn-ea"/>
                <a:cs typeface="+mn-cs"/>
              </a:rPr>
              <a:t>Online Course on Community Learning Centres and Lifelong Learning in Asia and the Pacific</a:t>
            </a:r>
            <a:endParaRPr lang="en-CA" dirty="0">
              <a:effectLst/>
            </a:endParaRPr>
          </a:p>
          <a:p>
            <a:pPr rtl="0"/>
            <a:r>
              <a:rPr lang="en-CA" sz="1200" b="0" i="0" u="sng" strike="noStrike" kern="1200" dirty="0">
                <a:solidFill>
                  <a:schemeClr val="tx1"/>
                </a:solidFill>
                <a:effectLst/>
                <a:latin typeface="+mn-lt"/>
                <a:ea typeface="+mn-ea"/>
                <a:cs typeface="+mn-cs"/>
              </a:rPr>
              <a:t>https://bangkok.unesco.org/content/online-course-community-learning-centres-and-lifelong-learning-asia-and-pacific</a:t>
            </a:r>
            <a:endParaRPr lang="en-CA" dirty="0">
              <a:effectLst/>
            </a:endParaRPr>
          </a:p>
          <a:p>
            <a:pPr rtl="0"/>
            <a:r>
              <a:rPr lang="en-CA" sz="1200" b="0" i="0" u="none" strike="noStrike" kern="1200" dirty="0">
                <a:solidFill>
                  <a:schemeClr val="tx1"/>
                </a:solidFill>
                <a:effectLst/>
                <a:latin typeface="+mn-lt"/>
                <a:ea typeface="+mn-ea"/>
                <a:cs typeface="+mn-cs"/>
              </a:rPr>
              <a:t>Also: </a:t>
            </a:r>
            <a:r>
              <a:rPr lang="en-CA" sz="1200" b="0" i="0" u="sng" strike="noStrike" kern="1200" dirty="0">
                <a:solidFill>
                  <a:schemeClr val="tx1"/>
                </a:solidFill>
                <a:effectLst/>
                <a:latin typeface="+mn-lt"/>
                <a:ea typeface="+mn-ea"/>
                <a:cs typeface="+mn-cs"/>
              </a:rPr>
              <a:t>https://bangkok.unesco.org/content/launch-online-course-community-learning-centres-and-lifelong-learning-asia-and-pacific</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br>
              <a:rPr lang="en-CA" dirty="0"/>
            </a:br>
            <a:r>
              <a:rPr lang="en-CA" sz="1200" b="0" i="0" u="none" strike="noStrike" kern="1200" dirty="0">
                <a:solidFill>
                  <a:schemeClr val="tx1"/>
                </a:solidFill>
                <a:effectLst/>
                <a:latin typeface="+mn-lt"/>
                <a:ea typeface="+mn-ea"/>
                <a:cs typeface="+mn-cs"/>
              </a:rPr>
              <a:t>Staples Canada recently opened what it calls the Working and Learning Store "Start-ups, small businesses and students can access the innovative and collaborative workspace, featuring beautiful lounge spaces, community kitchens, private and shared offices, and meeting rooms fully equipped with modern office furniture and state-of-the-art technology to meet the needs of the ever-growing start-up community." </a:t>
            </a:r>
            <a:endParaRPr lang="en-CA" dirty="0">
              <a:effectLst/>
            </a:endParaRPr>
          </a:p>
          <a:p>
            <a:pPr rtl="0"/>
            <a:br>
              <a:rPr lang="en-CA" dirty="0"/>
            </a:br>
            <a:br>
              <a:rPr lang="en-CA" dirty="0"/>
            </a:br>
            <a:br>
              <a:rPr lang="en-CA" dirty="0"/>
            </a:br>
            <a:br>
              <a:rPr lang="en-CA" dirty="0"/>
            </a:br>
            <a:br>
              <a:rPr lang="en-CA" dirty="0"/>
            </a:br>
            <a:br>
              <a:rPr lang="en-CA" dirty="0"/>
            </a:br>
            <a:r>
              <a:rPr lang="en-CA" sz="1200" b="0" i="0" u="none" strike="noStrike" kern="1200" dirty="0">
                <a:solidFill>
                  <a:schemeClr val="tx1"/>
                </a:solidFill>
                <a:effectLst/>
                <a:latin typeface="+mn-lt"/>
                <a:ea typeface="+mn-ea"/>
                <a:cs typeface="+mn-cs"/>
              </a:rPr>
              <a:t>Staples Canada ULC. (2019) Staples Canada opens the Working and Learning Store concept in Oakville. Press Release, published on </a:t>
            </a:r>
            <a:r>
              <a:rPr lang="en-CA" sz="1200" b="0" i="0" u="none" strike="noStrike" kern="1200" dirty="0" err="1">
                <a:solidFill>
                  <a:schemeClr val="tx1"/>
                </a:solidFill>
                <a:effectLst/>
                <a:latin typeface="+mn-lt"/>
                <a:ea typeface="+mn-ea"/>
                <a:cs typeface="+mn-cs"/>
              </a:rPr>
              <a:t>Cision</a:t>
            </a:r>
            <a:r>
              <a:rPr lang="en-CA" sz="1200" b="0" i="0" u="none" strike="noStrike" kern="1200" dirty="0">
                <a:solidFill>
                  <a:schemeClr val="tx1"/>
                </a:solidFill>
                <a:effectLst/>
                <a:latin typeface="+mn-lt"/>
                <a:ea typeface="+mn-ea"/>
                <a:cs typeface="+mn-cs"/>
              </a:rPr>
              <a:t>, August 12, 2019. </a:t>
            </a:r>
            <a:r>
              <a:rPr lang="en-CA" sz="1200" b="0" i="0" u="sng" strike="noStrike" kern="1200" dirty="0">
                <a:solidFill>
                  <a:schemeClr val="tx1"/>
                </a:solidFill>
                <a:effectLst/>
                <a:latin typeface="+mn-lt"/>
                <a:ea typeface="+mn-ea"/>
                <a:cs typeface="+mn-cs"/>
              </a:rPr>
              <a:t>https://www.newswire.ca/news-releases/staples-canada-opens-the-working-and-learning-store-concept-in-oakville-featuring-a-new-coworking-space-thousands-of-new-products-and-elxr-juice-lab-896221005.html</a:t>
            </a:r>
            <a:r>
              <a:rPr lang="en-CA" sz="1200" b="0" i="0" u="none" strike="noStrike" kern="1200" dirty="0">
                <a:solidFill>
                  <a:schemeClr val="tx1"/>
                </a:solidFill>
                <a:effectLst/>
                <a:latin typeface="+mn-lt"/>
                <a:ea typeface="+mn-ea"/>
                <a:cs typeface="+mn-cs"/>
              </a:rPr>
              <a:t> </a:t>
            </a:r>
            <a:endParaRPr lang="en-CA" dirty="0">
              <a:effectLst/>
            </a:endParaRPr>
          </a:p>
          <a:p>
            <a:endParaRPr lang="en-US" dirty="0"/>
          </a:p>
        </p:txBody>
      </p:sp>
      <p:sp>
        <p:nvSpPr>
          <p:cNvPr id="4" name="Slide Number Placeholder 3"/>
          <p:cNvSpPr>
            <a:spLocks noGrp="1"/>
          </p:cNvSpPr>
          <p:nvPr>
            <p:ph type="sldNum" sz="quarter" idx="5"/>
          </p:nvPr>
        </p:nvSpPr>
        <p:spPr/>
        <p:txBody>
          <a:bodyPr/>
          <a:lstStyle/>
          <a:p>
            <a:fld id="{0D97D1D1-4BC6-46A0-99E4-58BD1A6CF0BB}" type="slidenum">
              <a:rPr lang="en-US" smtClean="0"/>
              <a:t>30</a:t>
            </a:fld>
            <a:endParaRPr lang="en-US"/>
          </a:p>
        </p:txBody>
      </p:sp>
    </p:spTree>
    <p:extLst>
      <p:ext uri="{BB962C8B-B14F-4D97-AF65-F5344CB8AC3E}">
        <p14:creationId xmlns:p14="http://schemas.microsoft.com/office/powerpoint/2010/main" val="2260480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r>
              <a:rPr lang="en-CA" dirty="0"/>
            </a:br>
            <a:r>
              <a:rPr lang="en-CA" sz="1200" b="0" i="0" u="none" strike="noStrike" kern="1200" dirty="0" err="1">
                <a:solidFill>
                  <a:schemeClr val="tx1"/>
                </a:solidFill>
                <a:effectLst/>
                <a:latin typeface="+mn-lt"/>
                <a:ea typeface="+mn-ea"/>
                <a:cs typeface="+mn-cs"/>
              </a:rPr>
              <a:t>Cedefop</a:t>
            </a:r>
            <a:r>
              <a:rPr lang="en-CA" sz="1200" b="0" i="0" u="none" strike="noStrike" kern="1200" dirty="0">
                <a:solidFill>
                  <a:schemeClr val="tx1"/>
                </a:solidFill>
                <a:effectLst/>
                <a:latin typeface="+mn-lt"/>
                <a:ea typeface="+mn-ea"/>
                <a:cs typeface="+mn-cs"/>
              </a:rPr>
              <a:t>: “Multidisciplinary  teams have been key to address  potential early leavers with complex multifaceted kinds of needs;”</a:t>
            </a:r>
            <a:endParaRPr lang="en-CA" dirty="0">
              <a:effectLst/>
            </a:endParaRPr>
          </a:p>
          <a:p>
            <a:pPr rtl="0" fontAlgn="base"/>
            <a:r>
              <a:rPr lang="en-CA" sz="1200" b="0" i="0" u="none" strike="noStrike" kern="1200" dirty="0">
                <a:solidFill>
                  <a:schemeClr val="tx1"/>
                </a:solidFill>
                <a:effectLst/>
                <a:latin typeface="+mn-lt"/>
                <a:ea typeface="+mn-ea"/>
                <a:cs typeface="+mn-cs"/>
              </a:rPr>
              <a:t>Found a </a:t>
            </a:r>
            <a:r>
              <a:rPr lang="en-CA" sz="1200" b="0" i="1" u="none" strike="noStrike" kern="1200" dirty="0">
                <a:solidFill>
                  <a:schemeClr val="tx1"/>
                </a:solidFill>
                <a:effectLst/>
                <a:latin typeface="+mn-lt"/>
                <a:ea typeface="+mn-ea"/>
                <a:cs typeface="+mn-cs"/>
              </a:rPr>
              <a:t>lot</a:t>
            </a:r>
            <a:r>
              <a:rPr lang="en-CA" sz="1200" b="0" i="0" u="none" strike="noStrike" kern="1200" dirty="0">
                <a:solidFill>
                  <a:schemeClr val="tx1"/>
                </a:solidFill>
                <a:effectLst/>
                <a:latin typeface="+mn-lt"/>
                <a:ea typeface="+mn-ea"/>
                <a:cs typeface="+mn-cs"/>
              </a:rPr>
              <a:t> of cases here from medical education - </a:t>
            </a:r>
            <a:r>
              <a:rPr lang="en-CA" sz="1200" b="0" i="0" u="none" strike="noStrike" kern="1200" dirty="0" err="1">
                <a:solidFill>
                  <a:schemeClr val="tx1"/>
                </a:solidFill>
                <a:effectLst/>
                <a:latin typeface="+mn-lt"/>
                <a:ea typeface="+mn-ea"/>
                <a:cs typeface="+mn-cs"/>
              </a:rPr>
              <a:t>eg.</a:t>
            </a:r>
            <a:r>
              <a:rPr lang="en-CA" sz="1200" b="0" i="0" u="none" strike="noStrike" kern="1200" dirty="0">
                <a:solidFill>
                  <a:schemeClr val="tx1"/>
                </a:solidFill>
                <a:effectLst/>
                <a:latin typeface="+mn-lt"/>
                <a:ea typeface="+mn-ea"/>
                <a:cs typeface="+mn-cs"/>
              </a:rPr>
              <a:t> </a:t>
            </a:r>
            <a:r>
              <a:rPr lang="en-CA" sz="1200" b="0" i="0" u="sng" strike="noStrike" kern="1200" dirty="0">
                <a:solidFill>
                  <a:schemeClr val="tx1"/>
                </a:solidFill>
                <a:effectLst/>
                <a:latin typeface="+mn-lt"/>
                <a:ea typeface="+mn-ea"/>
                <a:cs typeface="+mn-cs"/>
              </a:rPr>
              <a:t>https://www.researchgate.net/publication/11857303_Interdisciplinary_Health_Professional_Education_A_Historical_Review</a:t>
            </a:r>
            <a:r>
              <a:rPr lang="en-CA" sz="1200" b="0" i="0" u="none" strike="noStrike" kern="1200" dirty="0">
                <a:solidFill>
                  <a:schemeClr val="tx1"/>
                </a:solidFill>
                <a:effectLst/>
                <a:latin typeface="+mn-lt"/>
                <a:ea typeface="+mn-ea"/>
                <a:cs typeface="+mn-cs"/>
              </a:rPr>
              <a:t> (Lavin, et.al., 2001)</a:t>
            </a:r>
          </a:p>
          <a:p>
            <a:pPr rtl="0" fontAlgn="base"/>
            <a:r>
              <a:rPr lang="en-CA" sz="1200" b="0" i="0" u="none" strike="noStrike" kern="1200" dirty="0">
                <a:solidFill>
                  <a:schemeClr val="tx1"/>
                </a:solidFill>
                <a:effectLst/>
                <a:latin typeface="+mn-lt"/>
                <a:ea typeface="+mn-ea"/>
                <a:cs typeface="+mn-cs"/>
              </a:rPr>
              <a:t>Also Engineering (</a:t>
            </a:r>
            <a:r>
              <a:rPr lang="en-CA" sz="1200" b="0" i="0" u="none" strike="noStrike" kern="1200" dirty="0" err="1">
                <a:solidFill>
                  <a:schemeClr val="tx1"/>
                </a:solidFill>
                <a:effectLst/>
                <a:latin typeface="+mn-lt"/>
                <a:ea typeface="+mn-ea"/>
                <a:cs typeface="+mn-cs"/>
              </a:rPr>
              <a:t>eg.</a:t>
            </a:r>
            <a:r>
              <a:rPr lang="en-CA" sz="1200" b="0" i="0" u="none" strike="noStrike" kern="1200" dirty="0">
                <a:solidFill>
                  <a:schemeClr val="tx1"/>
                </a:solidFill>
                <a:effectLst/>
                <a:latin typeface="+mn-lt"/>
                <a:ea typeface="+mn-ea"/>
                <a:cs typeface="+mn-cs"/>
              </a:rPr>
              <a:t> CDIO seminar: Towards agile, interdisciplinary and individualised engineering education </a:t>
            </a:r>
            <a:r>
              <a:rPr lang="en-CA" sz="1200" b="0" i="0" u="sng" strike="noStrike" kern="1200" dirty="0">
                <a:solidFill>
                  <a:schemeClr val="tx1"/>
                </a:solidFill>
                <a:effectLst/>
                <a:latin typeface="+mn-lt"/>
                <a:ea typeface="+mn-ea"/>
                <a:cs typeface="+mn-cs"/>
              </a:rPr>
              <a:t>http://cdio.org/meetings-events/cdio-seminar-towards-agile-interdisciplinary-and-individualised-engineering</a:t>
            </a:r>
            <a:r>
              <a:rPr lang="en-CA" sz="1200" b="0" i="0" u="none" strike="noStrike" kern="1200" dirty="0">
                <a:solidFill>
                  <a:schemeClr val="tx1"/>
                </a:solidFill>
                <a:effectLst/>
                <a:latin typeface="+mn-lt"/>
                <a:ea typeface="+mn-ea"/>
                <a:cs typeface="+mn-cs"/>
              </a:rPr>
              <a:t> )</a:t>
            </a:r>
          </a:p>
          <a:p>
            <a:pPr rtl="0"/>
            <a:br>
              <a:rPr lang="en-CA" dirty="0"/>
            </a:br>
            <a:r>
              <a:rPr lang="en-CA" sz="1200" b="0" i="0" u="none" strike="noStrike" kern="1200" dirty="0">
                <a:solidFill>
                  <a:schemeClr val="tx1"/>
                </a:solidFill>
                <a:effectLst/>
                <a:latin typeface="+mn-lt"/>
                <a:ea typeface="+mn-ea"/>
                <a:cs typeface="+mn-cs"/>
              </a:rPr>
              <a:t>“We are proposing a gateway principle for these one-stop shops where the community outreach lifelong learning centres engage with a wide range of young people and adults in areas of high socio-economic exclusion; and within this group, those with more complex needs requiring multidisciplinary team services can gain further supports.” (P. Downes, 2019)</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Also:</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“As part of a community outreach approach, these centres are in accessible locations in the local community. These locations are accessible both in terms of physical proximity and in terms of being a place where learners feel they belong. This is especially important for learners from marginalised and minority groups.</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“Community lifelong learning centres act as gateways to support services from different disciplines which are located together as holistic teams in the same place (co-location). This approach means people attending lifelong learning sessions may receive additional support if needed, such as emotional counselling, family support, etc.” (P. Downes, 2019)</a:t>
            </a:r>
            <a:endParaRPr lang="en-CA" dirty="0">
              <a:effectLst/>
            </a:endParaRPr>
          </a:p>
          <a:p>
            <a:pPr rtl="0"/>
            <a:br>
              <a:rPr lang="en-CA" dirty="0"/>
            </a:br>
            <a:br>
              <a:rPr lang="en-CA" dirty="0"/>
            </a:br>
            <a:r>
              <a:rPr lang="en-CA" sz="1200" b="0" i="0" u="none" strike="noStrike" kern="1200" dirty="0">
                <a:solidFill>
                  <a:schemeClr val="tx1"/>
                </a:solidFill>
                <a:effectLst/>
                <a:latin typeface="+mn-lt"/>
                <a:ea typeface="+mn-ea"/>
                <a:cs typeface="+mn-cs"/>
              </a:rPr>
              <a:t>Also from P. Downes</a:t>
            </a:r>
            <a:endParaRPr lang="en-CA" dirty="0">
              <a:effectLst/>
            </a:endParaRPr>
          </a:p>
          <a:p>
            <a:pPr rtl="0"/>
            <a:r>
              <a:rPr lang="en-CA" sz="1200" b="0" i="0" u="none" strike="noStrike" kern="1200" dirty="0">
                <a:solidFill>
                  <a:schemeClr val="tx1"/>
                </a:solidFill>
                <a:effectLst/>
                <a:latin typeface="+mn-lt"/>
                <a:ea typeface="+mn-ea"/>
                <a:cs typeface="+mn-cs"/>
              </a:rPr>
              <a:t>leaflets, websites, posters and other forms of information will not suffice to engage ‘hard-to-reach’ groups.</a:t>
            </a:r>
            <a:endParaRPr lang="en-CA" dirty="0">
              <a:effectLst/>
            </a:endParaRPr>
          </a:p>
          <a:p>
            <a:pPr rtl="0"/>
            <a:r>
              <a:rPr lang="en-CA" sz="1200" b="0" i="0" u="none" strike="noStrike" kern="1200" dirty="0">
                <a:solidFill>
                  <a:schemeClr val="tx1"/>
                </a:solidFill>
                <a:effectLst/>
                <a:latin typeface="+mn-lt"/>
                <a:ea typeface="+mn-ea"/>
                <a:cs typeface="+mn-cs"/>
              </a:rPr>
              <a:t>• Need to question the communicative approach itself, rather than blame the individuals who do not become enchanted by such ‘information’.</a:t>
            </a:r>
            <a:endParaRPr lang="en-CA" dirty="0">
              <a:effectLst/>
            </a:endParaRPr>
          </a:p>
          <a:p>
            <a:pPr rtl="0"/>
            <a:r>
              <a:rPr lang="en-CA" sz="1200" b="0" i="0" u="sng" strike="noStrike" kern="1200" dirty="0">
                <a:solidFill>
                  <a:schemeClr val="tx1"/>
                </a:solidFill>
                <a:effectLst/>
                <a:latin typeface="+mn-lt"/>
                <a:ea typeface="+mn-ea"/>
                <a:cs typeface="+mn-cs"/>
              </a:rPr>
              <a:t>https://www.cedefop.europa.eu/files/cedefop_pf_cllc_downes_29.5.2019.pdf</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endParaRPr lang="en-CA" dirty="0">
              <a:effectLst/>
            </a:endParaRPr>
          </a:p>
          <a:p>
            <a:pPr rtl="0"/>
            <a:r>
              <a:rPr lang="en-CA" sz="1200" b="0" i="1" u="none" strike="noStrike" kern="1200" dirty="0">
                <a:solidFill>
                  <a:schemeClr val="tx1"/>
                </a:solidFill>
                <a:effectLst/>
                <a:latin typeface="+mn-lt"/>
                <a:ea typeface="+mn-ea"/>
                <a:cs typeface="+mn-cs"/>
              </a:rPr>
              <a:t>Image: P. Downes, 2019</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Repko (2009) asserts that interdisciplinary instruction fosters advances in cognitive ability and other educational researchers (</a:t>
            </a:r>
            <a:r>
              <a:rPr lang="en-CA" sz="1200" b="0" i="0" u="none" strike="noStrike" kern="1200" dirty="0" err="1">
                <a:solidFill>
                  <a:schemeClr val="tx1"/>
                </a:solidFill>
                <a:effectLst/>
                <a:latin typeface="+mn-lt"/>
                <a:ea typeface="+mn-ea"/>
                <a:cs typeface="+mn-cs"/>
              </a:rPr>
              <a:t>Kavaloski</a:t>
            </a:r>
            <a:r>
              <a:rPr lang="en-CA" sz="1200" b="0" i="0" u="none" strike="noStrike" kern="1200" dirty="0">
                <a:solidFill>
                  <a:schemeClr val="tx1"/>
                </a:solidFill>
                <a:effectLst/>
                <a:latin typeface="+mn-lt"/>
                <a:ea typeface="+mn-ea"/>
                <a:cs typeface="+mn-cs"/>
              </a:rPr>
              <a:t> 1979, Newell 1990, Field et al. 1994, </a:t>
            </a:r>
            <a:r>
              <a:rPr lang="en-CA" sz="1200" b="0" i="0" u="none" strike="noStrike" kern="1200" dirty="0" err="1">
                <a:solidFill>
                  <a:schemeClr val="tx1"/>
                </a:solidFill>
                <a:effectLst/>
                <a:latin typeface="+mn-lt"/>
                <a:ea typeface="+mn-ea"/>
                <a:cs typeface="+mn-cs"/>
              </a:rPr>
              <a:t>Vess</a:t>
            </a:r>
            <a:r>
              <a:rPr lang="en-CA" sz="1200" b="0" i="0" u="none" strike="noStrike" kern="1200" dirty="0">
                <a:solidFill>
                  <a:schemeClr val="tx1"/>
                </a:solidFill>
                <a:effectLst/>
                <a:latin typeface="+mn-lt"/>
                <a:ea typeface="+mn-ea"/>
                <a:cs typeface="+mn-cs"/>
              </a:rPr>
              <a:t> 2009) have identified a number of distinct educational benefits of interdisciplinary learning including gains in the ability to:</a:t>
            </a:r>
            <a:endParaRPr lang="en-CA" dirty="0">
              <a:effectLst/>
            </a:endParaRPr>
          </a:p>
          <a:p>
            <a:pPr rtl="0"/>
            <a:r>
              <a:rPr lang="en-CA" sz="1200" b="0" i="0" u="none" strike="noStrike" kern="1200" dirty="0">
                <a:solidFill>
                  <a:schemeClr val="tx1"/>
                </a:solidFill>
                <a:effectLst/>
                <a:latin typeface="+mn-lt"/>
                <a:ea typeface="+mn-ea"/>
                <a:cs typeface="+mn-cs"/>
              </a:rPr>
              <a:t>Recognize bias</a:t>
            </a:r>
            <a:endParaRPr lang="en-CA" dirty="0">
              <a:effectLst/>
            </a:endParaRPr>
          </a:p>
          <a:p>
            <a:pPr rtl="0"/>
            <a:r>
              <a:rPr lang="en-CA" sz="1200" b="0" i="0" u="none" strike="noStrike" kern="1200" dirty="0">
                <a:solidFill>
                  <a:schemeClr val="tx1"/>
                </a:solidFill>
                <a:effectLst/>
                <a:latin typeface="+mn-lt"/>
                <a:ea typeface="+mn-ea"/>
                <a:cs typeface="+mn-cs"/>
              </a:rPr>
              <a:t>Think critically</a:t>
            </a:r>
            <a:endParaRPr lang="en-CA" dirty="0">
              <a:effectLst/>
            </a:endParaRPr>
          </a:p>
          <a:p>
            <a:pPr rtl="0"/>
            <a:r>
              <a:rPr lang="en-CA" sz="1200" b="0" i="0" u="none" strike="noStrike" kern="1200" dirty="0">
                <a:solidFill>
                  <a:schemeClr val="tx1"/>
                </a:solidFill>
                <a:effectLst/>
                <a:latin typeface="+mn-lt"/>
                <a:ea typeface="+mn-ea"/>
                <a:cs typeface="+mn-cs"/>
              </a:rPr>
              <a:t>Tolerate ambiguity</a:t>
            </a:r>
            <a:endParaRPr lang="en-CA" dirty="0">
              <a:effectLst/>
            </a:endParaRPr>
          </a:p>
          <a:p>
            <a:pPr rtl="0"/>
            <a:r>
              <a:rPr lang="en-CA" sz="1200" b="0" i="0" u="none" strike="noStrike" kern="1200" dirty="0">
                <a:solidFill>
                  <a:schemeClr val="tx1"/>
                </a:solidFill>
                <a:effectLst/>
                <a:latin typeface="+mn-lt"/>
                <a:ea typeface="+mn-ea"/>
                <a:cs typeface="+mn-cs"/>
              </a:rPr>
              <a:t>Acknowledge and appreciate ethical concerns</a:t>
            </a:r>
            <a:endParaRPr lang="en-CA" dirty="0">
              <a:effectLst/>
            </a:endParaRPr>
          </a:p>
          <a:p>
            <a:pPr rtl="0"/>
            <a:r>
              <a:rPr lang="en-CA" sz="1200" b="0" i="0" u="none" strike="noStrike" kern="1200" dirty="0">
                <a:solidFill>
                  <a:schemeClr val="tx1"/>
                </a:solidFill>
                <a:effectLst/>
                <a:latin typeface="+mn-lt"/>
                <a:ea typeface="+mn-ea"/>
                <a:cs typeface="+mn-cs"/>
              </a:rPr>
              <a:t>(From </a:t>
            </a:r>
            <a:r>
              <a:rPr lang="en-CA" sz="1200" b="0" i="0" u="sng" strike="noStrike" kern="1200" dirty="0">
                <a:solidFill>
                  <a:schemeClr val="tx1"/>
                </a:solidFill>
                <a:effectLst/>
                <a:latin typeface="+mn-lt"/>
                <a:ea typeface="+mn-ea"/>
                <a:cs typeface="+mn-cs"/>
              </a:rPr>
              <a:t>https://serc.carleton.edu/econ/interdisciplinary/why.html</a:t>
            </a:r>
            <a:r>
              <a:rPr lang="en-CA" sz="1200" b="0" i="0" u="none" strike="noStrike" kern="1200" dirty="0">
                <a:solidFill>
                  <a:schemeClr val="tx1"/>
                </a:solidFill>
                <a:effectLst/>
                <a:latin typeface="+mn-lt"/>
                <a:ea typeface="+mn-ea"/>
                <a:cs typeface="+mn-cs"/>
              </a:rPr>
              <a:t> )</a:t>
            </a:r>
            <a:endParaRPr lang="en-CA" dirty="0">
              <a:effectLst/>
            </a:endParaRPr>
          </a:p>
          <a:p>
            <a:pPr rtl="0" fontAlgn="base"/>
            <a:br>
              <a:rPr lang="en-CA" dirty="0"/>
            </a:br>
            <a:br>
              <a:rPr lang="en-CA" dirty="0"/>
            </a:br>
            <a:br>
              <a:rPr lang="en-CA" dirty="0"/>
            </a:br>
            <a:br>
              <a:rPr lang="en-CA" dirty="0"/>
            </a:br>
            <a:r>
              <a:rPr lang="en-CA" sz="1200" b="0" i="0" u="none" strike="noStrike" kern="1200" dirty="0">
                <a:solidFill>
                  <a:schemeClr val="tx1"/>
                </a:solidFill>
                <a:effectLst/>
                <a:latin typeface="+mn-lt"/>
                <a:ea typeface="+mn-ea"/>
                <a:cs typeface="+mn-cs"/>
              </a:rPr>
              <a:t>But also diversity, representation</a:t>
            </a:r>
          </a:p>
          <a:p>
            <a:pPr rtl="0"/>
            <a:br>
              <a:rPr lang="en-CA" dirty="0"/>
            </a:br>
            <a:r>
              <a:rPr lang="en-CA" sz="1200" b="0" i="0" u="none" strike="noStrike" kern="1200" dirty="0">
                <a:solidFill>
                  <a:schemeClr val="tx1"/>
                </a:solidFill>
                <a:effectLst/>
                <a:latin typeface="+mn-lt"/>
                <a:ea typeface="+mn-ea"/>
                <a:cs typeface="+mn-cs"/>
              </a:rPr>
              <a:t>Diversity - inclusion - </a:t>
            </a:r>
            <a:r>
              <a:rPr lang="en-CA" sz="1200" b="0" i="0" u="sng" strike="noStrike" kern="1200" dirty="0">
                <a:solidFill>
                  <a:schemeClr val="tx1"/>
                </a:solidFill>
                <a:effectLst/>
                <a:latin typeface="+mn-lt"/>
                <a:ea typeface="+mn-ea"/>
                <a:cs typeface="+mn-cs"/>
              </a:rPr>
              <a:t>https://www.linkedin.com/pulse/why-higher-education-must-more-inclusive-dr-patrick-blessinger/?trackingId=mwSOIm3rvzEf3wLcMKVoBA%3D%3D</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br>
              <a:rPr lang="en-CA" dirty="0"/>
            </a:br>
            <a:br>
              <a:rPr lang="en-CA" dirty="0"/>
            </a:br>
            <a:endParaRPr lang="en-CA" dirty="0">
              <a:effectLst/>
            </a:endParaRPr>
          </a:p>
          <a:p>
            <a:pPr rtl="0"/>
            <a:r>
              <a:rPr lang="en-CA" sz="1200" b="0" i="1" u="none" strike="noStrike" kern="1200" dirty="0">
                <a:solidFill>
                  <a:schemeClr val="tx1"/>
                </a:solidFill>
                <a:effectLst/>
                <a:latin typeface="+mn-lt"/>
                <a:ea typeface="+mn-ea"/>
                <a:cs typeface="+mn-cs"/>
              </a:rPr>
              <a:t>Image: via </a:t>
            </a:r>
            <a:r>
              <a:rPr lang="en-CA" sz="1200" b="0" i="1" u="none" strike="noStrike" kern="1200" dirty="0" err="1">
                <a:solidFill>
                  <a:schemeClr val="tx1"/>
                </a:solidFill>
                <a:effectLst/>
                <a:latin typeface="+mn-lt"/>
                <a:ea typeface="+mn-ea"/>
                <a:cs typeface="+mn-cs"/>
              </a:rPr>
              <a:t>Furick</a:t>
            </a:r>
            <a:r>
              <a:rPr lang="en-CA" sz="1200" b="0" i="1" u="none" strike="noStrike" kern="1200" dirty="0">
                <a:solidFill>
                  <a:schemeClr val="tx1"/>
                </a:solidFill>
                <a:effectLst/>
                <a:latin typeface="+mn-lt"/>
                <a:ea typeface="+mn-ea"/>
                <a:cs typeface="+mn-cs"/>
              </a:rPr>
              <a:t>, et.al., 2010.</a:t>
            </a:r>
            <a:endParaRPr lang="en-CA" dirty="0">
              <a:effectLst/>
            </a:endParaRPr>
          </a:p>
          <a:p>
            <a:pPr rtl="0"/>
            <a:br>
              <a:rPr lang="en-CA" dirty="0"/>
            </a:br>
            <a:br>
              <a:rPr lang="en-CA" dirty="0"/>
            </a:br>
            <a:br>
              <a:rPr lang="en-CA" dirty="0"/>
            </a:br>
            <a:br>
              <a:rPr lang="en-CA" dirty="0"/>
            </a:br>
            <a:br>
              <a:rPr lang="en-CA" dirty="0"/>
            </a:br>
            <a:br>
              <a:rPr lang="en-CA" dirty="0"/>
            </a:br>
            <a:br>
              <a:rPr lang="en-CA" dirty="0"/>
            </a:br>
            <a:r>
              <a:rPr lang="en-CA" sz="1200" b="0" i="0" u="none" strike="noStrike" kern="1200" dirty="0">
                <a:solidFill>
                  <a:schemeClr val="tx1"/>
                </a:solidFill>
                <a:effectLst/>
                <a:latin typeface="+mn-lt"/>
                <a:ea typeface="+mn-ea"/>
                <a:cs typeface="+mn-cs"/>
              </a:rPr>
              <a:t>Paul Downes. (2019). Turning community lifelong learning centres into one-stop shops with the help of multidisciplinary teams. Electronic Platform for Adult Learning in Europe (EPALE) (Weblog). European Commission. </a:t>
            </a:r>
            <a:r>
              <a:rPr lang="en-CA" sz="1200" b="0" i="0" u="sng" strike="noStrike" kern="1200" dirty="0">
                <a:solidFill>
                  <a:schemeClr val="tx1"/>
                </a:solidFill>
                <a:effectLst/>
                <a:latin typeface="+mn-lt"/>
                <a:ea typeface="+mn-ea"/>
                <a:cs typeface="+mn-cs"/>
              </a:rPr>
              <a:t>https://epale.ec.europa.eu/en/blog/turning-community-lifelong-learning-centres-one-stop-shops-help-multidisciplinary-teams</a:t>
            </a:r>
            <a:endParaRPr lang="en-CA" dirty="0">
              <a:effectLst/>
            </a:endParaRPr>
          </a:p>
          <a:p>
            <a:pPr rtl="0"/>
            <a:br>
              <a:rPr lang="en-CA" dirty="0"/>
            </a:br>
            <a:br>
              <a:rPr lang="en-CA" dirty="0"/>
            </a:br>
            <a:r>
              <a:rPr lang="en-CA" sz="1200" b="0" i="0" u="none" strike="noStrike" kern="1200" dirty="0" err="1">
                <a:solidFill>
                  <a:schemeClr val="tx1"/>
                </a:solidFill>
                <a:effectLst/>
                <a:latin typeface="+mn-lt"/>
                <a:ea typeface="+mn-ea"/>
                <a:cs typeface="+mn-cs"/>
              </a:rPr>
              <a:t>Furick</a:t>
            </a:r>
            <a:r>
              <a:rPr lang="en-CA" sz="1200" b="0" i="0" u="none" strike="noStrike" kern="1200" dirty="0">
                <a:solidFill>
                  <a:schemeClr val="tx1"/>
                </a:solidFill>
                <a:effectLst/>
                <a:latin typeface="+mn-lt"/>
                <a:ea typeface="+mn-ea"/>
                <a:cs typeface="+mn-cs"/>
              </a:rPr>
              <a:t>, Michael and Stearns, Jennie, "Strategies for Success in Interdisciplinary Team Teaching" (2010). </a:t>
            </a:r>
            <a:r>
              <a:rPr lang="en-CA" sz="1200" b="0" i="0" u="none" strike="noStrike" kern="1200" dirty="0" err="1">
                <a:solidFill>
                  <a:schemeClr val="tx1"/>
                </a:solidFill>
                <a:effectLst/>
                <a:latin typeface="+mn-lt"/>
                <a:ea typeface="+mn-ea"/>
                <a:cs typeface="+mn-cs"/>
              </a:rPr>
              <a:t>SoTL</a:t>
            </a:r>
            <a:r>
              <a:rPr lang="en-CA" sz="1200" b="0" i="0" u="none" strike="noStrike" kern="1200" dirty="0">
                <a:solidFill>
                  <a:schemeClr val="tx1"/>
                </a:solidFill>
                <a:effectLst/>
                <a:latin typeface="+mn-lt"/>
                <a:ea typeface="+mn-ea"/>
                <a:cs typeface="+mn-cs"/>
              </a:rPr>
              <a:t> Commons Conference. 8.</a:t>
            </a:r>
            <a:endParaRPr lang="en-CA" dirty="0">
              <a:effectLst/>
            </a:endParaRPr>
          </a:p>
          <a:p>
            <a:pPr rtl="0"/>
            <a:r>
              <a:rPr lang="en-CA" sz="1200" b="0" i="0" u="sng" strike="noStrike" kern="1200" dirty="0">
                <a:solidFill>
                  <a:schemeClr val="tx1"/>
                </a:solidFill>
                <a:effectLst/>
                <a:latin typeface="+mn-lt"/>
                <a:ea typeface="+mn-ea"/>
                <a:cs typeface="+mn-cs"/>
              </a:rPr>
              <a:t>https://digitalcommons.georgiasouthern.edu/sotlcommons/SoTL/2010/8</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br>
              <a:rPr lang="en-CA" dirty="0"/>
            </a:br>
            <a:r>
              <a:rPr lang="en-CA" sz="1200" b="0" i="0" u="none" strike="noStrike" kern="1200" dirty="0">
                <a:solidFill>
                  <a:schemeClr val="tx1"/>
                </a:solidFill>
                <a:effectLst/>
                <a:latin typeface="+mn-lt"/>
                <a:ea typeface="+mn-ea"/>
                <a:cs typeface="+mn-cs"/>
              </a:rPr>
              <a:t>Giselle </a:t>
            </a:r>
            <a:r>
              <a:rPr lang="en-CA" sz="1200" b="0" i="0" u="none" strike="noStrike" kern="1200" dirty="0" err="1">
                <a:solidFill>
                  <a:schemeClr val="tx1"/>
                </a:solidFill>
                <a:effectLst/>
                <a:latin typeface="+mn-lt"/>
                <a:ea typeface="+mn-ea"/>
                <a:cs typeface="+mn-cs"/>
              </a:rPr>
              <a:t>Kovary</a:t>
            </a:r>
            <a:r>
              <a:rPr lang="en-CA" sz="1200" b="0" i="0" u="none" strike="noStrike" kern="1200" dirty="0">
                <a:solidFill>
                  <a:schemeClr val="tx1"/>
                </a:solidFill>
                <a:effectLst/>
                <a:latin typeface="+mn-lt"/>
                <a:ea typeface="+mn-ea"/>
                <a:cs typeface="+mn-cs"/>
              </a:rPr>
              <a:t>. (2019). The Gen Z Learning Journey From Higher Education To The Workplace. Online Learning 2019, October 9, 2019. Summary: </a:t>
            </a:r>
            <a:r>
              <a:rPr lang="en-CA" sz="1200" b="0" i="0" u="sng" strike="noStrike" kern="1200" dirty="0">
                <a:solidFill>
                  <a:schemeClr val="tx1"/>
                </a:solidFill>
                <a:effectLst/>
                <a:latin typeface="+mn-lt"/>
                <a:ea typeface="+mn-ea"/>
                <a:cs typeface="+mn-cs"/>
              </a:rPr>
              <a:t>https://halfanhour.blogspot.com/2019/10/the-gen-z-learning-journey-from-higher.html</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br>
              <a:rPr lang="en-CA" dirty="0"/>
            </a:br>
            <a:br>
              <a:rPr lang="en-CA" dirty="0"/>
            </a:br>
            <a:br>
              <a:rPr lang="en-CA" dirty="0"/>
            </a:br>
            <a:r>
              <a:rPr lang="en-CA" sz="1200" b="0" i="0" u="none" strike="noStrike" kern="1200" dirty="0">
                <a:solidFill>
                  <a:schemeClr val="tx1"/>
                </a:solidFill>
                <a:effectLst/>
                <a:latin typeface="+mn-lt"/>
                <a:ea typeface="+mn-ea"/>
                <a:cs typeface="+mn-cs"/>
              </a:rPr>
              <a:t>Lavin, Mary &amp; </a:t>
            </a:r>
            <a:r>
              <a:rPr lang="en-CA" sz="1200" b="0" i="0" u="none" strike="noStrike" kern="1200" dirty="0" err="1">
                <a:solidFill>
                  <a:schemeClr val="tx1"/>
                </a:solidFill>
                <a:effectLst/>
                <a:latin typeface="+mn-lt"/>
                <a:ea typeface="+mn-ea"/>
                <a:cs typeface="+mn-cs"/>
              </a:rPr>
              <a:t>Ruebling</a:t>
            </a:r>
            <a:r>
              <a:rPr lang="en-CA" sz="1200" b="0" i="0" u="none" strike="noStrike" kern="1200" dirty="0">
                <a:solidFill>
                  <a:schemeClr val="tx1"/>
                </a:solidFill>
                <a:effectLst/>
                <a:latin typeface="+mn-lt"/>
                <a:ea typeface="+mn-ea"/>
                <a:cs typeface="+mn-cs"/>
              </a:rPr>
              <a:t>, Irma &amp; Banks, Roxanne &amp; Block, L &amp; </a:t>
            </a:r>
            <a:r>
              <a:rPr lang="en-CA" sz="1200" b="0" i="0" u="none" strike="noStrike" kern="1200" dirty="0" err="1">
                <a:solidFill>
                  <a:schemeClr val="tx1"/>
                </a:solidFill>
                <a:effectLst/>
                <a:latin typeface="+mn-lt"/>
                <a:ea typeface="+mn-ea"/>
                <a:cs typeface="+mn-cs"/>
              </a:rPr>
              <a:t>Counte</a:t>
            </a:r>
            <a:r>
              <a:rPr lang="en-CA" sz="1200" b="0" i="0" u="none" strike="noStrike" kern="1200" dirty="0">
                <a:solidFill>
                  <a:schemeClr val="tx1"/>
                </a:solidFill>
                <a:effectLst/>
                <a:latin typeface="+mn-lt"/>
                <a:ea typeface="+mn-ea"/>
                <a:cs typeface="+mn-cs"/>
              </a:rPr>
              <a:t>, Mike &amp; Furman, Gail &amp; Miller, P &amp; Reese, C &amp; </a:t>
            </a:r>
            <a:r>
              <a:rPr lang="en-CA" sz="1200" b="0" i="0" u="none" strike="noStrike" kern="1200" dirty="0" err="1">
                <a:solidFill>
                  <a:schemeClr val="tx1"/>
                </a:solidFill>
                <a:effectLst/>
                <a:latin typeface="+mn-lt"/>
                <a:ea typeface="+mn-ea"/>
                <a:cs typeface="+mn-cs"/>
              </a:rPr>
              <a:t>Viehmann</a:t>
            </a:r>
            <a:r>
              <a:rPr lang="en-CA" sz="1200" b="0" i="0" u="none" strike="noStrike" kern="1200" dirty="0">
                <a:solidFill>
                  <a:schemeClr val="tx1"/>
                </a:solidFill>
                <a:effectLst/>
                <a:latin typeface="+mn-lt"/>
                <a:ea typeface="+mn-ea"/>
                <a:cs typeface="+mn-cs"/>
              </a:rPr>
              <a:t>, V &amp; Holt, J. (2001). Interdisciplinary Health Professional Education: A Historical Review. Advances in health sciences education : theory and practice. 6. 25-47. 10.1023/A:1009875017951. </a:t>
            </a:r>
            <a:endParaRPr lang="en-CA" dirty="0">
              <a:effectLst/>
            </a:endParaRPr>
          </a:p>
          <a:p>
            <a:pPr rtl="0"/>
            <a:r>
              <a:rPr lang="en-CA" sz="1200" b="0" i="0" u="sng" strike="noStrike" kern="1200" dirty="0">
                <a:solidFill>
                  <a:schemeClr val="tx1"/>
                </a:solidFill>
                <a:effectLst/>
                <a:latin typeface="+mn-lt"/>
                <a:ea typeface="+mn-ea"/>
                <a:cs typeface="+mn-cs"/>
              </a:rPr>
              <a:t>https://www.researchgate.net/publication/11857303_Interdisciplinary_Health_Professional_Education_A_Historical_Review</a:t>
            </a:r>
            <a:r>
              <a:rPr lang="en-CA" sz="1200" b="0" i="0" u="none" strike="noStrike" kern="1200" dirty="0">
                <a:solidFill>
                  <a:schemeClr val="tx1"/>
                </a:solidFill>
                <a:effectLst/>
                <a:latin typeface="+mn-lt"/>
                <a:ea typeface="+mn-ea"/>
                <a:cs typeface="+mn-cs"/>
              </a:rPr>
              <a:t> </a:t>
            </a:r>
            <a:endParaRPr lang="en-CA" dirty="0">
              <a:effectLst/>
            </a:endParaRPr>
          </a:p>
          <a:p>
            <a:endParaRPr lang="en-US" dirty="0"/>
          </a:p>
        </p:txBody>
      </p:sp>
      <p:sp>
        <p:nvSpPr>
          <p:cNvPr id="4" name="Slide Number Placeholder 3"/>
          <p:cNvSpPr>
            <a:spLocks noGrp="1"/>
          </p:cNvSpPr>
          <p:nvPr>
            <p:ph type="sldNum" sz="quarter" idx="5"/>
          </p:nvPr>
        </p:nvSpPr>
        <p:spPr/>
        <p:txBody>
          <a:bodyPr/>
          <a:lstStyle/>
          <a:p>
            <a:fld id="{0D97D1D1-4BC6-46A0-99E4-58BD1A6CF0BB}" type="slidenum">
              <a:rPr lang="en-US" smtClean="0"/>
              <a:t>32</a:t>
            </a:fld>
            <a:endParaRPr lang="en-US"/>
          </a:p>
        </p:txBody>
      </p:sp>
    </p:spTree>
    <p:extLst>
      <p:ext uri="{BB962C8B-B14F-4D97-AF65-F5344CB8AC3E}">
        <p14:creationId xmlns:p14="http://schemas.microsoft.com/office/powerpoint/2010/main" val="3881645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97D1D1-4BC6-46A0-99E4-58BD1A6CF0BB}" type="slidenum">
              <a:rPr lang="en-US" smtClean="0"/>
              <a:t>33</a:t>
            </a:fld>
            <a:endParaRPr lang="en-US"/>
          </a:p>
        </p:txBody>
      </p:sp>
    </p:spTree>
    <p:extLst>
      <p:ext uri="{BB962C8B-B14F-4D97-AF65-F5344CB8AC3E}">
        <p14:creationId xmlns:p14="http://schemas.microsoft.com/office/powerpoint/2010/main" val="1044425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There is an ongoing need from all parts of the educational system for outreach and advocacy. These are slightly different functions: one is to provide learner with notifications, resources and services they may need, and the other acts as an agent for the learner, offering support and guidance while working to advance the </a:t>
            </a:r>
            <a:r>
              <a:rPr lang="en-CA" sz="1200" b="0" i="0" u="none" strike="noStrike" kern="1200" dirty="0" err="1">
                <a:solidFill>
                  <a:schemeClr val="tx1"/>
                </a:solidFill>
                <a:effectLst/>
                <a:latin typeface="+mn-lt"/>
                <a:ea typeface="+mn-ea"/>
                <a:cs typeface="+mn-cs"/>
              </a:rPr>
              <a:t>lerner’s</a:t>
            </a:r>
            <a:r>
              <a:rPr lang="en-CA" sz="1200" b="0" i="0" u="none" strike="noStrike" kern="1200" dirty="0">
                <a:solidFill>
                  <a:schemeClr val="tx1"/>
                </a:solidFill>
                <a:effectLst/>
                <a:latin typeface="+mn-lt"/>
                <a:ea typeface="+mn-ea"/>
                <a:cs typeface="+mn-cs"/>
              </a:rPr>
              <a:t> interests, as opposed to those of the learning institution.</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In my own work I experienced this role </a:t>
            </a:r>
            <a:r>
              <a:rPr lang="en-CA" sz="1200" b="0" i="0" u="none" strike="noStrike" kern="1200" dirty="0" err="1">
                <a:solidFill>
                  <a:schemeClr val="tx1"/>
                </a:solidFill>
                <a:effectLst/>
                <a:latin typeface="+mn-lt"/>
                <a:ea typeface="+mn-ea"/>
                <a:cs typeface="+mn-cs"/>
              </a:rPr>
              <a:t>first-ha;ld</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br>
              <a:rPr lang="en-CA" dirty="0"/>
            </a:br>
            <a:r>
              <a:rPr lang="en-CA" sz="1200" b="0" i="0" u="none" strike="noStrike" kern="1200" dirty="0">
                <a:solidFill>
                  <a:schemeClr val="tx1"/>
                </a:solidFill>
                <a:effectLst/>
                <a:latin typeface="+mn-lt"/>
                <a:ea typeface="+mn-ea"/>
                <a:cs typeface="+mn-cs"/>
              </a:rPr>
              <a:t>My own experience with Sunrise project, Assiniboine</a:t>
            </a:r>
            <a:endParaRPr lang="en-CA" dirty="0">
              <a:effectLst/>
            </a:endParaRPr>
          </a:p>
          <a:p>
            <a:pPr rtl="0" fontAlgn="base"/>
            <a:br>
              <a:rPr lang="en-CA" dirty="0"/>
            </a:br>
            <a:r>
              <a:rPr lang="en-CA" sz="1200" b="0" i="0" u="none" strike="noStrike" kern="1200" dirty="0">
                <a:solidFill>
                  <a:schemeClr val="tx1"/>
                </a:solidFill>
                <a:effectLst/>
                <a:latin typeface="+mn-lt"/>
                <a:ea typeface="+mn-ea"/>
                <a:cs typeface="+mn-cs"/>
              </a:rPr>
              <a:t>Not just </a:t>
            </a:r>
            <a:r>
              <a:rPr lang="en-CA" sz="1200" b="0" i="0" u="none" strike="noStrike" kern="1200" dirty="0" err="1">
                <a:solidFill>
                  <a:schemeClr val="tx1"/>
                </a:solidFill>
                <a:effectLst/>
                <a:latin typeface="+mn-lt"/>
                <a:ea typeface="+mn-ea"/>
                <a:cs typeface="+mn-cs"/>
              </a:rPr>
              <a:t>contect</a:t>
            </a:r>
            <a:r>
              <a:rPr lang="en-CA" sz="1200" b="0" i="0" u="none" strike="noStrike" kern="1200" dirty="0">
                <a:solidFill>
                  <a:schemeClr val="tx1"/>
                </a:solidFill>
                <a:effectLst/>
                <a:latin typeface="+mn-lt"/>
                <a:ea typeface="+mn-ea"/>
                <a:cs typeface="+mn-cs"/>
              </a:rPr>
              <a:t>, need for support, representation</a:t>
            </a:r>
          </a:p>
          <a:p>
            <a:pPr rtl="0" fontAlgn="base"/>
            <a:br>
              <a:rPr lang="en-CA" dirty="0"/>
            </a:br>
            <a:br>
              <a:rPr lang="en-CA" dirty="0"/>
            </a:br>
            <a:br>
              <a:rPr lang="en-CA" sz="1200" b="0" i="0" u="none" strike="noStrike" kern="1200" dirty="0">
                <a:solidFill>
                  <a:schemeClr val="tx1"/>
                </a:solidFill>
                <a:effectLst/>
                <a:latin typeface="+mn-lt"/>
                <a:ea typeface="+mn-ea"/>
                <a:cs typeface="+mn-cs"/>
              </a:rPr>
            </a:br>
            <a:endParaRPr lang="en-CA" sz="1200" b="0" i="0" u="none" strike="noStrike" kern="1200" dirty="0">
              <a:solidFill>
                <a:schemeClr val="tx1"/>
              </a:solidFill>
              <a:effectLst/>
              <a:latin typeface="+mn-lt"/>
              <a:ea typeface="+mn-ea"/>
              <a:cs typeface="+mn-cs"/>
            </a:endParaRPr>
          </a:p>
          <a:p>
            <a:pPr rtl="0"/>
            <a:br>
              <a:rPr lang="en-CA" dirty="0"/>
            </a:br>
            <a:br>
              <a:rPr lang="en-CA" dirty="0"/>
            </a:br>
            <a:br>
              <a:rPr lang="en-CA" dirty="0"/>
            </a:br>
            <a:r>
              <a:rPr lang="en-CA" sz="1200" b="0" i="0" u="none" strike="noStrike" kern="1200" dirty="0">
                <a:solidFill>
                  <a:schemeClr val="tx1"/>
                </a:solidFill>
                <a:effectLst/>
                <a:latin typeface="+mn-lt"/>
                <a:ea typeface="+mn-ea"/>
                <a:cs typeface="+mn-cs"/>
              </a:rPr>
              <a:t>We see the need for the role of the advocate in programs like Athabasca University’s </a:t>
            </a:r>
            <a:r>
              <a:rPr lang="en-CA" sz="1200" b="0" i="0" u="none" strike="noStrike" kern="1200" dirty="0" err="1">
                <a:solidFill>
                  <a:schemeClr val="tx1"/>
                </a:solidFill>
                <a:effectLst/>
                <a:latin typeface="+mn-lt"/>
                <a:ea typeface="+mn-ea"/>
                <a:cs typeface="+mn-cs"/>
              </a:rPr>
              <a:t>BComm</a:t>
            </a:r>
            <a:r>
              <a:rPr lang="en-CA" sz="1200" b="0" i="0" u="none" strike="noStrike" kern="1200" dirty="0">
                <a:solidFill>
                  <a:schemeClr val="tx1"/>
                </a:solidFill>
                <a:effectLst/>
                <a:latin typeface="+mn-lt"/>
                <a:ea typeface="+mn-ea"/>
                <a:cs typeface="+mn-cs"/>
              </a:rPr>
              <a:t> program being offered in collaboration with the Aboriginal Financial Officers Association of Alberta. This program layers in-person community support over more traditional self-paced </a:t>
            </a:r>
            <a:r>
              <a:rPr lang="en-CA" sz="1200" b="0" i="0" u="none" strike="noStrike" kern="1200" dirty="0" err="1">
                <a:solidFill>
                  <a:schemeClr val="tx1"/>
                </a:solidFill>
                <a:effectLst/>
                <a:latin typeface="+mn-lt"/>
                <a:ea typeface="+mn-ea"/>
                <a:cs typeface="+mn-cs"/>
              </a:rPr>
              <a:t>BComm</a:t>
            </a:r>
            <a:r>
              <a:rPr lang="en-CA" sz="1200" b="0" i="0" u="none" strike="noStrike" kern="1200" dirty="0">
                <a:solidFill>
                  <a:schemeClr val="tx1"/>
                </a:solidFill>
                <a:effectLst/>
                <a:latin typeface="+mn-lt"/>
                <a:ea typeface="+mn-ea"/>
                <a:cs typeface="+mn-cs"/>
              </a:rPr>
              <a:t> courses. Along with the instructor there is a student mentor who can intervene on behalf of students, step them through the work involved in navigating the University’s online offering and services, and help provide culturally-specific advice and support. (Andrews, Hurst &amp; Lightning, 2019).</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At traditional universities, most advocacy is conducted by the Students’ Association. For example, the Continuing Education Students’ Association of Ryerson “can assist with grade appeals or standing, charges of academic misconduct or other issues in the University (and) can guide you through the university’s policies to protect your student rights.” </a:t>
            </a:r>
            <a:endParaRPr lang="en-CA" dirty="0">
              <a:effectLst/>
            </a:endParaRPr>
          </a:p>
          <a:p>
            <a:pPr rtl="0"/>
            <a:br>
              <a:rPr lang="en-CA" dirty="0"/>
            </a:br>
            <a:br>
              <a:rPr lang="en-CA" dirty="0"/>
            </a:br>
            <a:r>
              <a:rPr lang="en-CA" sz="1200" b="0" i="0" u="none" strike="noStrike" kern="1200" dirty="0" err="1">
                <a:solidFill>
                  <a:schemeClr val="tx1"/>
                </a:solidFill>
                <a:effectLst/>
                <a:latin typeface="+mn-lt"/>
                <a:ea typeface="+mn-ea"/>
                <a:cs typeface="+mn-cs"/>
              </a:rPr>
              <a:t>Eg.</a:t>
            </a:r>
            <a:r>
              <a:rPr lang="en-CA" sz="1200" b="0" i="0" u="none" strike="noStrike" kern="1200" dirty="0">
                <a:solidFill>
                  <a:schemeClr val="tx1"/>
                </a:solidFill>
                <a:effectLst/>
                <a:latin typeface="+mn-lt"/>
                <a:ea typeface="+mn-ea"/>
                <a:cs typeface="+mn-cs"/>
              </a:rPr>
              <a:t> Paul Hunter, IMD App - </a:t>
            </a:r>
            <a:endParaRPr lang="en-CA" dirty="0">
              <a:effectLst/>
            </a:endParaRPr>
          </a:p>
          <a:p>
            <a:pPr rtl="0"/>
            <a:r>
              <a:rPr lang="en-CA" sz="1200" b="0" i="0" u="none" strike="noStrike" kern="1200" dirty="0">
                <a:solidFill>
                  <a:schemeClr val="tx1"/>
                </a:solidFill>
                <a:effectLst/>
                <a:latin typeface="+mn-lt"/>
                <a:ea typeface="+mn-ea"/>
                <a:cs typeface="+mn-cs"/>
              </a:rPr>
              <a:t>We also use 'nudges'. There are four types of nudge:</a:t>
            </a:r>
            <a:endParaRPr lang="en-CA" dirty="0">
              <a:effectLst/>
            </a:endParaRPr>
          </a:p>
          <a:p>
            <a:pPr rtl="0" fontAlgn="base"/>
            <a:r>
              <a:rPr lang="en-CA" sz="1200" b="0" i="0" u="none" strike="noStrike" kern="1200" dirty="0">
                <a:solidFill>
                  <a:schemeClr val="tx1"/>
                </a:solidFill>
                <a:effectLst/>
                <a:latin typeface="+mn-lt"/>
                <a:ea typeface="+mn-ea"/>
                <a:cs typeface="+mn-cs"/>
              </a:rPr>
              <a:t>knowledge nudge - where you receive fresh and relevant learning nuggets</a:t>
            </a:r>
          </a:p>
          <a:p>
            <a:pPr rtl="0" fontAlgn="base"/>
            <a:r>
              <a:rPr lang="en-CA" sz="1200" b="0" i="0" u="none" strike="noStrike" kern="1200" dirty="0">
                <a:solidFill>
                  <a:schemeClr val="tx1"/>
                </a:solidFill>
                <a:effectLst/>
                <a:latin typeface="+mn-lt"/>
                <a:ea typeface="+mn-ea"/>
                <a:cs typeface="+mn-cs"/>
              </a:rPr>
              <a:t>empathy nudge - we reach proactively to people anticipating their pain points implementing changes back at work</a:t>
            </a:r>
          </a:p>
          <a:p>
            <a:pPr rtl="0" fontAlgn="base"/>
            <a:r>
              <a:rPr lang="en-CA" sz="1200" b="0" i="0" u="none" strike="noStrike" kern="1200" dirty="0">
                <a:solidFill>
                  <a:schemeClr val="tx1"/>
                </a:solidFill>
                <a:effectLst/>
                <a:latin typeface="+mn-lt"/>
                <a:ea typeface="+mn-ea"/>
                <a:cs typeface="+mn-cs"/>
              </a:rPr>
              <a:t>reminder nudge - highlighting deadlines and commitment points</a:t>
            </a:r>
          </a:p>
          <a:p>
            <a:pPr rtl="0" fontAlgn="base"/>
            <a:r>
              <a:rPr lang="en-CA" sz="1200" b="0" i="0" u="none" strike="noStrike" kern="1200" dirty="0">
                <a:solidFill>
                  <a:schemeClr val="tx1"/>
                </a:solidFill>
                <a:effectLst/>
                <a:latin typeface="+mn-lt"/>
                <a:ea typeface="+mn-ea"/>
                <a:cs typeface="+mn-cs"/>
              </a:rPr>
              <a:t>network nudge - staying in touch with the network in the course</a:t>
            </a:r>
          </a:p>
          <a:p>
            <a:pPr rtl="0"/>
            <a:br>
              <a:rPr lang="en-CA" dirty="0"/>
            </a:br>
            <a:br>
              <a:rPr lang="en-CA" dirty="0"/>
            </a:br>
            <a:br>
              <a:rPr lang="en-CA" dirty="0"/>
            </a:br>
            <a:br>
              <a:rPr lang="en-CA" dirty="0"/>
            </a:br>
            <a:br>
              <a:rPr lang="en-CA" dirty="0"/>
            </a:br>
            <a:br>
              <a:rPr lang="en-CA" dirty="0"/>
            </a:br>
            <a:r>
              <a:rPr lang="en-CA" sz="1200" b="0" i="0" u="none" strike="noStrike" kern="1200" dirty="0">
                <a:solidFill>
                  <a:schemeClr val="tx1"/>
                </a:solidFill>
                <a:effectLst/>
                <a:latin typeface="+mn-lt"/>
                <a:ea typeface="+mn-ea"/>
                <a:cs typeface="+mn-cs"/>
              </a:rPr>
              <a:t>Robert Andrews, Deborah Hurst &amp; </a:t>
            </a:r>
            <a:r>
              <a:rPr lang="en-CA" sz="1200" b="0" i="0" u="none" strike="noStrike" kern="1200" dirty="0" err="1">
                <a:solidFill>
                  <a:schemeClr val="tx1"/>
                </a:solidFill>
                <a:effectLst/>
                <a:latin typeface="+mn-lt"/>
                <a:ea typeface="+mn-ea"/>
                <a:cs typeface="+mn-cs"/>
              </a:rPr>
              <a:t>DeAnne</a:t>
            </a:r>
            <a:r>
              <a:rPr lang="en-CA" sz="1200" b="0" i="0" u="none" strike="noStrike" kern="1200" dirty="0">
                <a:solidFill>
                  <a:schemeClr val="tx1"/>
                </a:solidFill>
                <a:effectLst/>
                <a:latin typeface="+mn-lt"/>
                <a:ea typeface="+mn-ea"/>
                <a:cs typeface="+mn-cs"/>
              </a:rPr>
              <a:t> Lightning. (2019). Teaching and Learning in the Digital Age for Indigenous Learners. Summary: </a:t>
            </a:r>
            <a:r>
              <a:rPr lang="en-CA" sz="1200" b="0" i="0" u="sng" strike="noStrike" kern="1200" dirty="0">
                <a:solidFill>
                  <a:schemeClr val="tx1"/>
                </a:solidFill>
                <a:effectLst/>
                <a:latin typeface="+mn-lt"/>
                <a:ea typeface="+mn-ea"/>
                <a:cs typeface="+mn-cs"/>
              </a:rPr>
              <a:t>https://halfanhour.blogspot.com/2019/10/teaching-and-learning-in-digital-age.html</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br>
              <a:rPr lang="en-CA" dirty="0"/>
            </a:br>
            <a:br>
              <a:rPr lang="en-CA" dirty="0"/>
            </a:br>
            <a:r>
              <a:rPr lang="en-CA" sz="1200" b="0" i="0" u="none" strike="noStrike" kern="1200" dirty="0">
                <a:solidFill>
                  <a:schemeClr val="tx1"/>
                </a:solidFill>
                <a:effectLst/>
                <a:latin typeface="+mn-lt"/>
                <a:ea typeface="+mn-ea"/>
                <a:cs typeface="+mn-cs"/>
              </a:rPr>
              <a:t>Continuing Education Students’ Association of Ryerson. (2019). Advocacy. Web page. </a:t>
            </a:r>
            <a:r>
              <a:rPr lang="en-CA" sz="1200" b="0" i="0" u="sng" strike="noStrike" kern="1200" dirty="0">
                <a:solidFill>
                  <a:schemeClr val="tx1"/>
                </a:solidFill>
                <a:effectLst/>
                <a:latin typeface="+mn-lt"/>
                <a:ea typeface="+mn-ea"/>
                <a:cs typeface="+mn-cs"/>
              </a:rPr>
              <a:t>https://mycesar.ca/studentrights/</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Paul Hunter. (2019). Digital Learning 4.0: How to Guarantee Measurable Learner Impact Where Others Have Failed. </a:t>
            </a:r>
            <a:endParaRPr lang="en-US" dirty="0"/>
          </a:p>
          <a:p>
            <a:endParaRPr lang="en-US" dirty="0"/>
          </a:p>
        </p:txBody>
      </p:sp>
      <p:sp>
        <p:nvSpPr>
          <p:cNvPr id="4" name="Slide Number Placeholder 3"/>
          <p:cNvSpPr>
            <a:spLocks noGrp="1"/>
          </p:cNvSpPr>
          <p:nvPr>
            <p:ph type="sldNum" sz="quarter" idx="5"/>
          </p:nvPr>
        </p:nvSpPr>
        <p:spPr/>
        <p:txBody>
          <a:bodyPr/>
          <a:lstStyle/>
          <a:p>
            <a:fld id="{0D97D1D1-4BC6-46A0-99E4-58BD1A6CF0BB}" type="slidenum">
              <a:rPr lang="en-US" smtClean="0"/>
              <a:t>35</a:t>
            </a:fld>
            <a:endParaRPr lang="en-US"/>
          </a:p>
        </p:txBody>
      </p:sp>
    </p:spTree>
    <p:extLst>
      <p:ext uri="{BB962C8B-B14F-4D97-AF65-F5344CB8AC3E}">
        <p14:creationId xmlns:p14="http://schemas.microsoft.com/office/powerpoint/2010/main" val="1166546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97D1D1-4BC6-46A0-99E4-58BD1A6CF0BB}" type="slidenum">
              <a:rPr lang="en-US" smtClean="0"/>
              <a:t>36</a:t>
            </a:fld>
            <a:endParaRPr lang="en-US"/>
          </a:p>
        </p:txBody>
      </p:sp>
    </p:spTree>
    <p:extLst>
      <p:ext uri="{BB962C8B-B14F-4D97-AF65-F5344CB8AC3E}">
        <p14:creationId xmlns:p14="http://schemas.microsoft.com/office/powerpoint/2010/main" val="3531420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r>
              <a:rPr lang="en-CA" dirty="0"/>
            </a:br>
            <a:r>
              <a:rPr lang="en-CA" sz="1200" b="0" i="0" u="none" strike="noStrike" kern="1200" dirty="0">
                <a:solidFill>
                  <a:schemeClr val="tx1"/>
                </a:solidFill>
                <a:effectLst/>
                <a:latin typeface="+mn-lt"/>
                <a:ea typeface="+mn-ea"/>
                <a:cs typeface="+mn-cs"/>
              </a:rPr>
              <a:t>Mentoring, yes, but….</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 learning out loud, working out loud</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https://workingoutloud.com/</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endParaRPr lang="en-CA" dirty="0">
              <a:effectLst/>
            </a:endParaRPr>
          </a:p>
          <a:p>
            <a:pPr rtl="0"/>
            <a:r>
              <a:rPr lang="en-CA" sz="1200" b="0" i="1" u="none" strike="noStrike" kern="1200" dirty="0">
                <a:solidFill>
                  <a:schemeClr val="tx1"/>
                </a:solidFill>
                <a:effectLst/>
                <a:latin typeface="+mn-lt"/>
                <a:ea typeface="+mn-ea"/>
                <a:cs typeface="+mn-cs"/>
              </a:rPr>
              <a:t>Image: </a:t>
            </a:r>
            <a:r>
              <a:rPr lang="en-CA" sz="1200" b="0" i="1" u="sng" strike="noStrike" kern="1200" dirty="0">
                <a:solidFill>
                  <a:schemeClr val="tx1"/>
                </a:solidFill>
                <a:effectLst/>
                <a:latin typeface="+mn-lt"/>
                <a:ea typeface="+mn-ea"/>
                <a:cs typeface="+mn-cs"/>
              </a:rPr>
              <a:t>https://workingoutloud.com/about-2</a:t>
            </a:r>
            <a:r>
              <a:rPr lang="en-CA" sz="1200" b="0" i="1" u="none" strike="noStrike" kern="1200" dirty="0">
                <a:solidFill>
                  <a:schemeClr val="tx1"/>
                </a:solidFill>
                <a:effectLst/>
                <a:latin typeface="+mn-lt"/>
                <a:ea typeface="+mn-ea"/>
                <a:cs typeface="+mn-cs"/>
              </a:rPr>
              <a:t> </a:t>
            </a:r>
            <a:endParaRPr lang="en-CA" dirty="0">
              <a:effectLst/>
            </a:endParaRPr>
          </a:p>
          <a:p>
            <a:pPr rtl="0"/>
            <a:br>
              <a:rPr lang="en-CA" dirty="0"/>
            </a:br>
            <a:endParaRPr lang="en-CA" dirty="0">
              <a:effectLst/>
            </a:endParaRPr>
          </a:p>
          <a:p>
            <a:pPr rtl="0"/>
            <a:r>
              <a:rPr lang="en-CA" sz="1200" b="0" i="1" u="none" strike="noStrike" kern="1200" dirty="0">
                <a:solidFill>
                  <a:schemeClr val="tx1"/>
                </a:solidFill>
                <a:effectLst/>
                <a:latin typeface="+mn-lt"/>
                <a:ea typeface="+mn-ea"/>
                <a:cs typeface="+mn-cs"/>
              </a:rPr>
              <a:t>Image: Ragnar Heil </a:t>
            </a:r>
            <a:r>
              <a:rPr lang="en-CA" sz="1200" b="0" i="1" u="sng" strike="noStrike" kern="1200" dirty="0">
                <a:solidFill>
                  <a:schemeClr val="tx1"/>
                </a:solidFill>
                <a:effectLst/>
                <a:latin typeface="+mn-lt"/>
                <a:ea typeface="+mn-ea"/>
                <a:cs typeface="+mn-cs"/>
              </a:rPr>
              <a:t>https://techcommunity.microsoft.com/t5/Yammer-Blog/Build-a-cross-company-Working-out-Loud-Community-to-change-the/ba-p/353755</a:t>
            </a:r>
            <a:r>
              <a:rPr lang="en-CA" sz="1200" b="0" i="1" u="none" strike="noStrike" kern="1200" dirty="0">
                <a:solidFill>
                  <a:schemeClr val="tx1"/>
                </a:solidFill>
                <a:effectLst/>
                <a:latin typeface="+mn-lt"/>
                <a:ea typeface="+mn-ea"/>
                <a:cs typeface="+mn-cs"/>
              </a:rPr>
              <a:t> </a:t>
            </a:r>
            <a:endParaRPr lang="en-CA" dirty="0">
              <a:effectLst/>
            </a:endParaRPr>
          </a:p>
          <a:p>
            <a:pPr rtl="0"/>
            <a:br>
              <a:rPr lang="en-CA" dirty="0"/>
            </a:br>
            <a:br>
              <a:rPr lang="en-CA" dirty="0"/>
            </a:br>
            <a:br>
              <a:rPr lang="en-CA" dirty="0"/>
            </a:br>
            <a:br>
              <a:rPr lang="en-CA" dirty="0"/>
            </a:br>
            <a:r>
              <a:rPr lang="en-CA" sz="1200" b="0" i="0" u="none" strike="noStrike" kern="1200" dirty="0">
                <a:solidFill>
                  <a:schemeClr val="tx1"/>
                </a:solidFill>
                <a:effectLst/>
                <a:latin typeface="+mn-lt"/>
                <a:ea typeface="+mn-ea"/>
                <a:cs typeface="+mn-cs"/>
              </a:rPr>
              <a:t>NRC IRAP YEP - Youth Employment Strategy Programs</a:t>
            </a:r>
            <a:endParaRPr lang="en-CA" dirty="0">
              <a:effectLst/>
            </a:endParaRPr>
          </a:p>
          <a:p>
            <a:endParaRPr lang="en-US" dirty="0"/>
          </a:p>
        </p:txBody>
      </p:sp>
      <p:sp>
        <p:nvSpPr>
          <p:cNvPr id="4" name="Slide Number Placeholder 3"/>
          <p:cNvSpPr>
            <a:spLocks noGrp="1"/>
          </p:cNvSpPr>
          <p:nvPr>
            <p:ph type="sldNum" sz="quarter" idx="5"/>
          </p:nvPr>
        </p:nvSpPr>
        <p:spPr/>
        <p:txBody>
          <a:bodyPr/>
          <a:lstStyle/>
          <a:p>
            <a:fld id="{0D97D1D1-4BC6-46A0-99E4-58BD1A6CF0BB}" type="slidenum">
              <a:rPr lang="en-US" smtClean="0"/>
              <a:t>38</a:t>
            </a:fld>
            <a:endParaRPr lang="en-US"/>
          </a:p>
        </p:txBody>
      </p:sp>
    </p:spTree>
    <p:extLst>
      <p:ext uri="{BB962C8B-B14F-4D97-AF65-F5344CB8AC3E}">
        <p14:creationId xmlns:p14="http://schemas.microsoft.com/office/powerpoint/2010/main" val="1808721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Networks in learning (vs the elite institute)</a:t>
            </a:r>
            <a:endParaRPr lang="en-CA" b="1" dirty="0">
              <a:effectLst/>
            </a:endParaRPr>
          </a:p>
          <a:p>
            <a:pPr rtl="0"/>
            <a:br>
              <a:rPr lang="en-CA" dirty="0"/>
            </a:br>
            <a:r>
              <a:rPr lang="en-CA" sz="1200" b="0" i="0" u="sng" strike="noStrike" kern="1200" dirty="0">
                <a:solidFill>
                  <a:schemeClr val="tx1"/>
                </a:solidFill>
                <a:effectLst/>
                <a:latin typeface="+mn-lt"/>
                <a:ea typeface="+mn-ea"/>
                <a:cs typeface="+mn-cs"/>
              </a:rPr>
              <a:t>Not Just What But Who You Know Matters</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Julia Freeland Fisher, Education Next, </a:t>
            </a:r>
            <a:r>
              <a:rPr lang="en-CA" sz="1200" b="0" i="0" u="none" strike="noStrike" kern="1200" dirty="0">
                <a:solidFill>
                  <a:schemeClr val="tx1"/>
                </a:solidFill>
                <a:effectLst/>
                <a:latin typeface="+mn-lt"/>
                <a:ea typeface="+mn-ea"/>
                <a:cs typeface="+mn-cs"/>
              </a:rPr>
              <a:t>Aug 29, 2018        </a:t>
            </a:r>
            <a:endParaRPr lang="en-CA" dirty="0">
              <a:effectLst/>
            </a:endParaRPr>
          </a:p>
          <a:p>
            <a:pPr rtl="0"/>
            <a:r>
              <a:rPr lang="en-CA" sz="1200" b="0" i="0" u="none" strike="noStrike" kern="1200" dirty="0">
                <a:solidFill>
                  <a:schemeClr val="tx1"/>
                </a:solidFill>
                <a:effectLst/>
                <a:latin typeface="+mn-lt"/>
                <a:ea typeface="+mn-ea"/>
                <a:cs typeface="+mn-cs"/>
              </a:rPr>
              <a:t>The major value proposition offered by top tier universities isn't knowledge. This is available anywhere. Nor is it even top-flight professors. Great teachers and researchers can be found in institutions large and small around the world. No, the value proposition is access to the network of contacts, influencers, and collaborators. Access to networks matters, and it's this gap that isn't addressed in education reform programs ignore, to the detriment of participants. As this story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Building badge value with Endorsement</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Don Presant, Open Badge Factory, </a:t>
            </a:r>
            <a:r>
              <a:rPr lang="en-CA" sz="1200" b="0" i="0" u="none" strike="noStrike" kern="1200" dirty="0">
                <a:solidFill>
                  <a:schemeClr val="tx1"/>
                </a:solidFill>
                <a:effectLst/>
                <a:latin typeface="+mn-lt"/>
                <a:ea typeface="+mn-ea"/>
                <a:cs typeface="+mn-cs"/>
              </a:rPr>
              <a:t>Sept 03, 2018        </a:t>
            </a:r>
            <a:endParaRPr lang="en-CA" dirty="0">
              <a:effectLst/>
            </a:endParaRPr>
          </a:p>
          <a:p>
            <a:pPr rtl="0"/>
            <a:r>
              <a:rPr lang="en-CA" sz="1200" b="0" i="0" u="none" strike="noStrike" kern="1200" dirty="0">
                <a:solidFill>
                  <a:schemeClr val="tx1"/>
                </a:solidFill>
                <a:effectLst/>
                <a:latin typeface="+mn-lt"/>
                <a:ea typeface="+mn-ea"/>
                <a:cs typeface="+mn-cs"/>
              </a:rPr>
              <a:t>This item introduces two major concepts to the badge ecosystem. The first is the idea of 'endorsement', which "promises to resolve recurring questions about the “credibility of badges” by providing third party validation that can be formal (like accreditation) or informal (“fits our purpose”). Endorsement can also strengthen collaboration, increase portability and encourage the development of meaningful badge ecosystems." The second is the idea of a &amp;#...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br>
              <a:rPr lang="en-CA" dirty="0"/>
            </a:br>
            <a:r>
              <a:rPr lang="en-CA" sz="1200" b="0" i="0" u="none" strike="noStrike" kern="1200" dirty="0">
                <a:solidFill>
                  <a:schemeClr val="tx1"/>
                </a:solidFill>
                <a:effectLst/>
                <a:latin typeface="+mn-lt"/>
                <a:ea typeface="+mn-ea"/>
                <a:cs typeface="+mn-cs"/>
              </a:rPr>
              <a:t>Apostolos K. ("AK") (2019). Formal education and social capital. </a:t>
            </a:r>
            <a:r>
              <a:rPr lang="en-CA" sz="1200" b="0" i="0" u="none" strike="noStrike" kern="1200" dirty="0" err="1">
                <a:solidFill>
                  <a:schemeClr val="tx1"/>
                </a:solidFill>
                <a:effectLst/>
                <a:latin typeface="+mn-lt"/>
                <a:ea typeface="+mn-ea"/>
                <a:cs typeface="+mn-cs"/>
              </a:rPr>
              <a:t>Multilitteratus</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Incognitus</a:t>
            </a:r>
            <a:endParaRPr lang="en-CA" dirty="0">
              <a:effectLst/>
            </a:endParaRPr>
          </a:p>
          <a:p>
            <a:pPr rtl="0"/>
            <a:r>
              <a:rPr lang="en-CA" sz="1200" b="0" i="0" u="none" strike="noStrike" kern="1200" dirty="0">
                <a:solidFill>
                  <a:schemeClr val="tx1"/>
                </a:solidFill>
                <a:effectLst/>
                <a:latin typeface="+mn-lt"/>
                <a:ea typeface="+mn-ea"/>
                <a:cs typeface="+mn-cs"/>
              </a:rPr>
              <a:t>(weblog). September 24, 2019. </a:t>
            </a:r>
            <a:r>
              <a:rPr lang="en-CA" sz="1200" b="0" i="0" u="sng" strike="noStrike" kern="1200" dirty="0">
                <a:solidFill>
                  <a:schemeClr val="tx1"/>
                </a:solidFill>
                <a:effectLst/>
                <a:latin typeface="+mn-lt"/>
                <a:ea typeface="+mn-ea"/>
                <a:cs typeface="+mn-cs"/>
              </a:rPr>
              <a:t>http://idstuff.blogspot.com/2019/09/formal-education-and-social-capital.html</a:t>
            </a:r>
            <a:r>
              <a:rPr lang="en-CA" sz="1200" b="0" i="0" u="none" strike="noStrike" kern="1200" dirty="0">
                <a:solidFill>
                  <a:schemeClr val="tx1"/>
                </a:solidFill>
                <a:effectLst/>
                <a:latin typeface="+mn-lt"/>
                <a:ea typeface="+mn-ea"/>
                <a:cs typeface="+mn-cs"/>
              </a:rPr>
              <a:t> </a:t>
            </a:r>
            <a:endParaRPr lang="en-CA" dirty="0">
              <a:effectLst/>
            </a:endParaRPr>
          </a:p>
          <a:p>
            <a:pPr rtl="0"/>
            <a:r>
              <a:rPr lang="en-CA" sz="1200" b="0" i="0" u="none" strike="noStrike" kern="1200" dirty="0">
                <a:solidFill>
                  <a:schemeClr val="tx1"/>
                </a:solidFill>
                <a:effectLst/>
                <a:latin typeface="+mn-lt"/>
                <a:ea typeface="+mn-ea"/>
                <a:cs typeface="+mn-cs"/>
              </a:rPr>
              <a:t>“So where does learning about social and cultural capital come from in the higher education environment? Extracurricular activities!”          </a:t>
            </a:r>
            <a:endParaRPr lang="en-US" dirty="0"/>
          </a:p>
        </p:txBody>
      </p:sp>
      <p:sp>
        <p:nvSpPr>
          <p:cNvPr id="4" name="Slide Number Placeholder 3"/>
          <p:cNvSpPr>
            <a:spLocks noGrp="1"/>
          </p:cNvSpPr>
          <p:nvPr>
            <p:ph type="sldNum" sz="quarter" idx="5"/>
          </p:nvPr>
        </p:nvSpPr>
        <p:spPr/>
        <p:txBody>
          <a:bodyPr/>
          <a:lstStyle/>
          <a:p>
            <a:fld id="{0D97D1D1-4BC6-46A0-99E4-58BD1A6CF0BB}" type="slidenum">
              <a:rPr lang="en-US" smtClean="0"/>
              <a:t>42</a:t>
            </a:fld>
            <a:endParaRPr lang="en-US"/>
          </a:p>
        </p:txBody>
      </p:sp>
    </p:spTree>
    <p:extLst>
      <p:ext uri="{BB962C8B-B14F-4D97-AF65-F5344CB8AC3E}">
        <p14:creationId xmlns:p14="http://schemas.microsoft.com/office/powerpoint/2010/main" val="28812923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r>
              <a:rPr lang="en-CA" dirty="0"/>
            </a:br>
            <a:r>
              <a:rPr lang="en-CA" sz="1200" b="0" i="0" u="sng" strike="noStrike" kern="1200" dirty="0">
                <a:solidFill>
                  <a:schemeClr val="tx1"/>
                </a:solidFill>
                <a:effectLst/>
                <a:latin typeface="+mn-lt"/>
                <a:ea typeface="+mn-ea"/>
                <a:cs typeface="+mn-cs"/>
              </a:rPr>
              <a:t>Personal Learning Environments: An Interview with </a:t>
            </a:r>
            <a:r>
              <a:rPr lang="en-CA" sz="1200" b="0" i="0" u="sng" strike="noStrike" kern="1200" dirty="0" err="1">
                <a:solidFill>
                  <a:schemeClr val="tx1"/>
                </a:solidFill>
                <a:effectLst/>
                <a:latin typeface="+mn-lt"/>
                <a:ea typeface="+mn-ea"/>
                <a:cs typeface="+mn-cs"/>
              </a:rPr>
              <a:t>EdMedia</a:t>
            </a:r>
            <a:r>
              <a:rPr lang="en-CA" sz="1200" b="0" i="0" u="sng" strike="noStrike" kern="1200" dirty="0">
                <a:solidFill>
                  <a:schemeClr val="tx1"/>
                </a:solidFill>
                <a:effectLst/>
                <a:latin typeface="+mn-lt"/>
                <a:ea typeface="+mn-ea"/>
                <a:cs typeface="+mn-cs"/>
              </a:rPr>
              <a:t> Keynote Speaker Linda Castaneda</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Allie </a:t>
            </a:r>
            <a:r>
              <a:rPr lang="en-CA" sz="1200" b="0" i="1" u="none" strike="noStrike" kern="1200" dirty="0" err="1">
                <a:solidFill>
                  <a:schemeClr val="tx1"/>
                </a:solidFill>
                <a:effectLst/>
                <a:latin typeface="+mn-lt"/>
                <a:ea typeface="+mn-ea"/>
                <a:cs typeface="+mn-cs"/>
              </a:rPr>
              <a:t>Alayan</a:t>
            </a:r>
            <a:r>
              <a:rPr lang="en-CA" sz="1200" b="0" i="1" u="none" strike="noStrike" kern="1200" dirty="0">
                <a:solidFill>
                  <a:schemeClr val="tx1"/>
                </a:solidFill>
                <a:effectLst/>
                <a:latin typeface="+mn-lt"/>
                <a:ea typeface="+mn-ea"/>
                <a:cs typeface="+mn-cs"/>
              </a:rPr>
              <a:t>, AACE Review, </a:t>
            </a:r>
            <a:r>
              <a:rPr lang="en-CA" sz="1200" b="0" i="0" u="none" strike="noStrike" kern="1200" dirty="0">
                <a:solidFill>
                  <a:schemeClr val="tx1"/>
                </a:solidFill>
                <a:effectLst/>
                <a:latin typeface="+mn-lt"/>
                <a:ea typeface="+mn-ea"/>
                <a:cs typeface="+mn-cs"/>
              </a:rPr>
              <a:t>Jun 24, 2019</a:t>
            </a:r>
            <a:endParaRPr lang="en-CA" dirty="0">
              <a:effectLst/>
            </a:endParaRPr>
          </a:p>
          <a:p>
            <a:pPr rtl="0"/>
            <a:r>
              <a:rPr lang="en-CA" sz="1200" b="0" i="0" u="none" strike="noStrike" kern="1200" dirty="0">
                <a:solidFill>
                  <a:schemeClr val="tx1"/>
                </a:solidFill>
                <a:effectLst/>
                <a:latin typeface="+mn-lt"/>
                <a:ea typeface="+mn-ea"/>
                <a:cs typeface="+mn-cs"/>
              </a:rPr>
              <a:t>                </a:t>
            </a:r>
            <a:endParaRPr lang="en-CA" dirty="0">
              <a:effectLst/>
            </a:endParaRPr>
          </a:p>
          <a:p>
            <a:pPr rtl="0"/>
            <a:r>
              <a:rPr lang="en-CA" sz="1200" b="0" i="0" u="none" strike="noStrike" kern="1200" dirty="0">
                <a:solidFill>
                  <a:schemeClr val="tx1"/>
                </a:solidFill>
                <a:effectLst/>
                <a:latin typeface="+mn-lt"/>
                <a:ea typeface="+mn-ea"/>
                <a:cs typeface="+mn-cs"/>
              </a:rPr>
              <a:t>There isn't a lot to this interview of Linda Castaneda, who teaches at Universidad de Murcia in Spain. There's some cookie-cutter </a:t>
            </a:r>
            <a:r>
              <a:rPr lang="en-CA" sz="1200" b="0" i="0" u="none" strike="noStrike" kern="1200" dirty="0" err="1">
                <a:solidFill>
                  <a:schemeClr val="tx1"/>
                </a:solidFill>
                <a:effectLst/>
                <a:latin typeface="+mn-lt"/>
                <a:ea typeface="+mn-ea"/>
                <a:cs typeface="+mn-cs"/>
              </a:rPr>
              <a:t>intoductory</a:t>
            </a:r>
            <a:r>
              <a:rPr lang="en-CA" sz="1200" b="0" i="0" u="none" strike="noStrike" kern="1200" dirty="0">
                <a:solidFill>
                  <a:schemeClr val="tx1"/>
                </a:solidFill>
                <a:effectLst/>
                <a:latin typeface="+mn-lt"/>
                <a:ea typeface="+mn-ea"/>
                <a:cs typeface="+mn-cs"/>
              </a:rPr>
              <a:t> information about PLEs, and then this: "A vision of PLEs as a </a:t>
            </a:r>
            <a:r>
              <a:rPr lang="en-CA" sz="1200" b="0" i="0" u="none" strike="noStrike" kern="1200" dirty="0" err="1">
                <a:solidFill>
                  <a:schemeClr val="tx1"/>
                </a:solidFill>
                <a:effectLst/>
                <a:latin typeface="+mn-lt"/>
                <a:ea typeface="+mn-ea"/>
                <a:cs typeface="+mn-cs"/>
              </a:rPr>
              <a:t>posthumanistic</a:t>
            </a:r>
            <a:r>
              <a:rPr lang="en-CA" sz="1200" b="0" i="0" u="none" strike="noStrike" kern="1200" dirty="0">
                <a:solidFill>
                  <a:schemeClr val="tx1"/>
                </a:solidFill>
                <a:effectLst/>
                <a:latin typeface="+mn-lt"/>
                <a:ea typeface="+mn-ea"/>
                <a:cs typeface="+mn-cs"/>
              </a:rPr>
              <a:t> proposal: a techno-social reality that embodies the socio-material entanglement with which people learn; and at the same time, an image of PLEs as a practical techno-pedagogical approach that enacts contemporary ideas about how people learn and how the learning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br>
              <a:rPr lang="en-CA" dirty="0"/>
            </a:br>
            <a:r>
              <a:rPr lang="en-CA" sz="1200" b="0" i="0" u="sng" strike="noStrike" kern="1200" dirty="0">
                <a:solidFill>
                  <a:schemeClr val="tx1"/>
                </a:solidFill>
                <a:effectLst/>
                <a:latin typeface="+mn-lt"/>
                <a:ea typeface="+mn-ea"/>
                <a:cs typeface="+mn-cs"/>
              </a:rPr>
              <a:t>Learning Technology Research Project Report</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Tim Buff, </a:t>
            </a:r>
            <a:r>
              <a:rPr lang="en-CA" sz="1200" b="0" i="1" u="none" strike="noStrike" kern="1200" dirty="0" err="1">
                <a:solidFill>
                  <a:schemeClr val="tx1"/>
                </a:solidFill>
                <a:effectLst/>
                <a:latin typeface="+mn-lt"/>
                <a:ea typeface="+mn-ea"/>
                <a:cs typeface="+mn-cs"/>
              </a:rPr>
              <a:t>Agylia</a:t>
            </a:r>
            <a:r>
              <a:rPr lang="en-CA" sz="1200" b="0" i="1"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May 31, 2017</a:t>
            </a:r>
            <a:endParaRPr lang="en-CA" dirty="0">
              <a:effectLst/>
            </a:endParaRPr>
          </a:p>
          <a:p>
            <a:pPr rtl="0"/>
            <a:r>
              <a:rPr lang="en-CA" sz="1200" b="0" i="0" u="none" strike="noStrike" kern="1200" dirty="0">
                <a:solidFill>
                  <a:schemeClr val="tx1"/>
                </a:solidFill>
                <a:effectLst/>
                <a:latin typeface="+mn-lt"/>
                <a:ea typeface="+mn-ea"/>
                <a:cs typeface="+mn-cs"/>
              </a:rPr>
              <a:t>There are no real surprises in this report (despite what this summary says) but it offers a useful refocus on learner needs and preferences in mobile learning (27 page PDF). "Personalised content selections that reduce the mass of available information to the items most useful to the individual learner, are increasingly important... The timeliness and accuracy of content is still vital. However, the form that the content takes, the ease of use and the ability to find the short, sharp piece of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A Conceptual Framework for Task and Tool Personalisation in IS Education</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Philipp Melzer, </a:t>
            </a:r>
            <a:r>
              <a:rPr lang="en-CA" sz="1200" b="0" i="1" u="none" strike="noStrike" kern="1200" dirty="0" err="1">
                <a:solidFill>
                  <a:schemeClr val="tx1"/>
                </a:solidFill>
                <a:effectLst/>
                <a:latin typeface="+mn-lt"/>
                <a:ea typeface="+mn-ea"/>
                <a:cs typeface="+mn-cs"/>
              </a:rPr>
              <a:t>Mareike</a:t>
            </a:r>
            <a:r>
              <a:rPr lang="en-CA" sz="1200" b="0" i="1" u="none" strike="noStrike" kern="1200" dirty="0">
                <a:solidFill>
                  <a:schemeClr val="tx1"/>
                </a:solidFill>
                <a:effectLst/>
                <a:latin typeface="+mn-lt"/>
                <a:ea typeface="+mn-ea"/>
                <a:cs typeface="+mn-cs"/>
              </a:rPr>
              <a:t> </a:t>
            </a:r>
            <a:r>
              <a:rPr lang="en-CA" sz="1200" b="0" i="1" u="none" strike="noStrike" kern="1200" dirty="0" err="1">
                <a:solidFill>
                  <a:schemeClr val="tx1"/>
                </a:solidFill>
                <a:effectLst/>
                <a:latin typeface="+mn-lt"/>
                <a:ea typeface="+mn-ea"/>
                <a:cs typeface="+mn-cs"/>
              </a:rPr>
              <a:t>Schoop</a:t>
            </a:r>
            <a:r>
              <a:rPr lang="en-CA" sz="1200" b="0" i="1" u="none" strike="noStrike" kern="1200" dirty="0">
                <a:solidFill>
                  <a:schemeClr val="tx1"/>
                </a:solidFill>
                <a:effectLst/>
                <a:latin typeface="+mn-lt"/>
                <a:ea typeface="+mn-ea"/>
                <a:cs typeface="+mn-cs"/>
              </a:rPr>
              <a:t>, International Conference on Information Systems, </a:t>
            </a:r>
            <a:r>
              <a:rPr lang="en-CA" sz="1200" b="0" i="0" u="none" strike="noStrike" kern="1200" dirty="0">
                <a:solidFill>
                  <a:schemeClr val="tx1"/>
                </a:solidFill>
                <a:effectLst/>
                <a:latin typeface="+mn-lt"/>
                <a:ea typeface="+mn-ea"/>
                <a:cs typeface="+mn-cs"/>
              </a:rPr>
              <a:t>Dec 23, 2015</a:t>
            </a:r>
            <a:endParaRPr lang="en-CA" dirty="0">
              <a:effectLst/>
            </a:endParaRPr>
          </a:p>
          <a:p>
            <a:pPr rtl="0"/>
            <a:r>
              <a:rPr lang="en-CA" sz="1200" b="0" i="0" u="none" strike="noStrike" kern="1200" dirty="0">
                <a:solidFill>
                  <a:schemeClr val="tx1"/>
                </a:solidFill>
                <a:effectLst/>
                <a:latin typeface="+mn-lt"/>
                <a:ea typeface="+mn-ea"/>
                <a:cs typeface="+mn-cs"/>
              </a:rPr>
              <a:t>Useful exploration of personal learning with the objective of creating a personalised learning framework (PLF). "The main advantage of the personalised learning framework is that it enables the learners themselves to personalise their learning experience in a self-regulated way." It deploys a number of common learning theories (constructivism, cognitive fit, Bloom's taxonomy, and adheres to "the narrow definition of PLEs adhering to a learning institution to “enable self-direction,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Weaving quicksilver: ‘We-searching’ for a pedagogy of small</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Tanya Dorey, Small Stories, </a:t>
            </a:r>
            <a:r>
              <a:rPr lang="en-CA" sz="1200" b="0" i="0" u="none" strike="noStrike" kern="1200" dirty="0">
                <a:solidFill>
                  <a:schemeClr val="tx1"/>
                </a:solidFill>
                <a:effectLst/>
                <a:latin typeface="+mn-lt"/>
                <a:ea typeface="+mn-ea"/>
                <a:cs typeface="+mn-cs"/>
              </a:rPr>
              <a:t>Dec 12, 2017</a:t>
            </a:r>
            <a:endParaRPr lang="en-CA" dirty="0">
              <a:effectLst/>
            </a:endParaRPr>
          </a:p>
          <a:p>
            <a:pPr rtl="0"/>
            <a:r>
              <a:rPr lang="en-CA" sz="1200" b="0" i="0" u="none" strike="noStrike" kern="1200" dirty="0">
                <a:solidFill>
                  <a:schemeClr val="tx1"/>
                </a:solidFill>
                <a:effectLst/>
                <a:latin typeface="+mn-lt"/>
                <a:ea typeface="+mn-ea"/>
                <a:cs typeface="+mn-cs"/>
              </a:rPr>
              <a:t>I've been on Mastodon for just over a year; my first post was last December 3. Since then I've written small stories, discussed theory, documented 1500 km of bike rides, and engaged in general banter. What I like about it is that it is a small and informal community I can share with. Some people call it a pedagogy of small. Others call it a pedagogy of slow. If it's a pedagogy at all, it's a pedagogy of harmony (which really, at long last, may be my answer to </a:t>
            </a:r>
            <a:r>
              <a:rPr lang="en-CA" sz="1200" b="0" i="0" u="none" strike="noStrike" kern="1200" dirty="0" err="1">
                <a:solidFill>
                  <a:schemeClr val="tx1"/>
                </a:solidFill>
                <a:effectLst/>
                <a:latin typeface="+mn-lt"/>
                <a:ea typeface="+mn-ea"/>
                <a:cs typeface="+mn-cs"/>
              </a:rPr>
              <a:t>Friere</a:t>
            </a:r>
            <a:r>
              <a:rPr lang="en-CA" sz="1200" b="0" i="0" u="none" strike="noStrike" kern="1200" dirty="0">
                <a:solidFill>
                  <a:schemeClr val="tx1"/>
                </a:solidFill>
                <a:effectLst/>
                <a:latin typeface="+mn-lt"/>
                <a:ea typeface="+mn-ea"/>
                <a:cs typeface="+mn-cs"/>
              </a:rPr>
              <a:t>). Tanya ... [</a:t>
            </a:r>
            <a:r>
              <a:rPr lang="en-CA" sz="1200" b="0" i="0" u="sng" strike="noStrike" kern="1200" dirty="0" err="1">
                <a:solidFill>
                  <a:schemeClr val="tx1"/>
                </a:solidFill>
                <a:effectLst/>
                <a:latin typeface="+mn-lt"/>
                <a:ea typeface="+mn-ea"/>
                <a:cs typeface="+mn-cs"/>
              </a:rPr>
              <a:t>Dect</a:t>
            </a:r>
            <a:r>
              <a:rPr lang="en-CA" sz="1200" b="0" i="0" u="sng" strike="noStrike" kern="1200" dirty="0">
                <a:solidFill>
                  <a:schemeClr val="tx1"/>
                </a:solidFill>
                <a:effectLst/>
                <a:latin typeface="+mn-lt"/>
                <a:ea typeface="+mn-ea"/>
                <a:cs typeface="+mn-cs"/>
              </a:rPr>
              <a:t> Link</a:t>
            </a:r>
            <a:r>
              <a:rPr lang="en-CA" sz="1200" b="0" i="0" u="none" strike="noStrike"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0D97D1D1-4BC6-46A0-99E4-58BD1A6CF0BB}" type="slidenum">
              <a:rPr lang="en-US" smtClean="0"/>
              <a:t>45</a:t>
            </a:fld>
            <a:endParaRPr lang="en-US"/>
          </a:p>
        </p:txBody>
      </p:sp>
    </p:spTree>
    <p:extLst>
      <p:ext uri="{BB962C8B-B14F-4D97-AF65-F5344CB8AC3E}">
        <p14:creationId xmlns:p14="http://schemas.microsoft.com/office/powerpoint/2010/main" val="34782865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r>
              <a:rPr lang="en-CA" dirty="0"/>
            </a:br>
            <a:br>
              <a:rPr lang="en-CA" dirty="0"/>
            </a:br>
            <a:br>
              <a:rPr lang="en-CA" dirty="0"/>
            </a:br>
            <a:r>
              <a:rPr lang="en-CA" sz="1200" b="0" i="0" u="sng" strike="noStrike" kern="1200" dirty="0">
                <a:solidFill>
                  <a:schemeClr val="tx1"/>
                </a:solidFill>
                <a:effectLst/>
                <a:latin typeface="+mn-lt"/>
                <a:ea typeface="+mn-ea"/>
                <a:cs typeface="+mn-cs"/>
              </a:rPr>
              <a:t>https://longviewoneducation.org/making-room-for-asset-pedagogies/</a:t>
            </a:r>
            <a:endParaRPr lang="en-CA" dirty="0">
              <a:effectLst/>
            </a:endParaRPr>
          </a:p>
          <a:p>
            <a:pPr rtl="0"/>
            <a:br>
              <a:rPr lang="en-CA" dirty="0"/>
            </a:br>
            <a:br>
              <a:rPr lang="en-CA" dirty="0"/>
            </a:br>
            <a:br>
              <a:rPr lang="en-CA" dirty="0"/>
            </a:br>
            <a:br>
              <a:rPr lang="en-CA" dirty="0"/>
            </a:br>
            <a:br>
              <a:rPr lang="en-CA" dirty="0"/>
            </a:br>
            <a:r>
              <a:rPr lang="en-CA" sz="1200" b="0" i="0" u="none" strike="noStrike" kern="1200" dirty="0">
                <a:solidFill>
                  <a:schemeClr val="tx1"/>
                </a:solidFill>
                <a:effectLst/>
                <a:latin typeface="+mn-lt"/>
                <a:ea typeface="+mn-ea"/>
                <a:cs typeface="+mn-cs"/>
              </a:rPr>
              <a:t>Benjamin </a:t>
            </a:r>
            <a:r>
              <a:rPr lang="en-CA" sz="1200" b="0" i="0" u="none" strike="noStrike" kern="1200" dirty="0" err="1">
                <a:solidFill>
                  <a:schemeClr val="tx1"/>
                </a:solidFill>
                <a:effectLst/>
                <a:latin typeface="+mn-lt"/>
                <a:ea typeface="+mn-ea"/>
                <a:cs typeface="+mn-cs"/>
              </a:rPr>
              <a:t>Doxtdator</a:t>
            </a:r>
            <a:r>
              <a:rPr lang="en-CA" sz="1200" b="0" i="0" u="none" strike="noStrike" kern="1200" dirty="0">
                <a:solidFill>
                  <a:schemeClr val="tx1"/>
                </a:solidFill>
                <a:effectLst/>
                <a:latin typeface="+mn-lt"/>
                <a:ea typeface="+mn-ea"/>
                <a:cs typeface="+mn-cs"/>
              </a:rPr>
              <a:t>. (2019). Making Room for Asset Pedagogies. Long View on Education (Weblog). Sep 8, 2019.</a:t>
            </a:r>
            <a:endParaRPr lang="en-CA" dirty="0">
              <a:effectLst/>
            </a:endParaRPr>
          </a:p>
          <a:p>
            <a:pPr rtl="0"/>
            <a:br>
              <a:rPr lang="en-CA" dirty="0"/>
            </a:br>
            <a:br>
              <a:rPr lang="en-CA" dirty="0"/>
            </a:br>
            <a:br>
              <a:rPr lang="en-CA" dirty="0"/>
            </a:br>
            <a:r>
              <a:rPr lang="en-CA" sz="1200" b="0" i="0" u="none" strike="noStrike" kern="1200" dirty="0">
                <a:solidFill>
                  <a:schemeClr val="tx1"/>
                </a:solidFill>
                <a:effectLst/>
                <a:latin typeface="+mn-lt"/>
                <a:ea typeface="+mn-ea"/>
                <a:cs typeface="+mn-cs"/>
              </a:rPr>
              <a:t>Federico R. </a:t>
            </a:r>
            <a:r>
              <a:rPr lang="en-CA" sz="1200" b="0" i="0" u="none" strike="noStrike" kern="1200" dirty="0" err="1">
                <a:solidFill>
                  <a:schemeClr val="tx1"/>
                </a:solidFill>
                <a:effectLst/>
                <a:latin typeface="+mn-lt"/>
                <a:ea typeface="+mn-ea"/>
                <a:cs typeface="+mn-cs"/>
              </a:rPr>
              <a:t>Waitoller</a:t>
            </a:r>
            <a:r>
              <a:rPr lang="en-CA" sz="1200" b="0" i="0" u="none" strike="noStrike" kern="1200" dirty="0">
                <a:solidFill>
                  <a:schemeClr val="tx1"/>
                </a:solidFill>
                <a:effectLst/>
                <a:latin typeface="+mn-lt"/>
                <a:ea typeface="+mn-ea"/>
                <a:cs typeface="+mn-cs"/>
              </a:rPr>
              <a:t> and Kathleen A. King </a:t>
            </a:r>
            <a:r>
              <a:rPr lang="en-CA" sz="1200" b="0" i="0" u="none" strike="noStrike" kern="1200" dirty="0" err="1">
                <a:solidFill>
                  <a:schemeClr val="tx1"/>
                </a:solidFill>
                <a:effectLst/>
                <a:latin typeface="+mn-lt"/>
                <a:ea typeface="+mn-ea"/>
                <a:cs typeface="+mn-cs"/>
              </a:rPr>
              <a:t>Thorius</a:t>
            </a:r>
            <a:r>
              <a:rPr lang="en-CA" sz="1200" b="0" i="0" u="none" strike="noStrike" kern="1200" dirty="0">
                <a:solidFill>
                  <a:schemeClr val="tx1"/>
                </a:solidFill>
                <a:effectLst/>
                <a:latin typeface="+mn-lt"/>
                <a:ea typeface="+mn-ea"/>
                <a:cs typeface="+mn-cs"/>
              </a:rPr>
              <a:t> extend recent discussions on culturally sustaining pedagogy (CSP) in order to explicitly account for student dis/ability. </a:t>
            </a:r>
            <a:endParaRPr lang="en-CA" dirty="0">
              <a:effectLst/>
            </a:endParaRPr>
          </a:p>
          <a:p>
            <a:pPr rtl="0"/>
            <a:r>
              <a:rPr lang="en-CA" sz="1200" b="0" i="0" u="sng" strike="noStrike" kern="1200" dirty="0">
                <a:solidFill>
                  <a:schemeClr val="tx1"/>
                </a:solidFill>
                <a:effectLst/>
                <a:latin typeface="+mn-lt"/>
                <a:ea typeface="+mn-ea"/>
                <a:cs typeface="+mn-cs"/>
              </a:rPr>
              <a:t>https://www.hepg.org/her-home/issues/harvard-educational-review-volume-86-number-3/herarticle/cross-pollinating-culturally-sustaining-pedagogy-a</a:t>
            </a:r>
            <a:r>
              <a:rPr lang="en-CA" sz="1200" b="0" i="0" u="none" strike="noStrike"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0D97D1D1-4BC6-46A0-99E4-58BD1A6CF0BB}" type="slidenum">
              <a:rPr lang="en-US" smtClean="0"/>
              <a:t>46</a:t>
            </a:fld>
            <a:endParaRPr lang="en-US"/>
          </a:p>
        </p:txBody>
      </p:sp>
    </p:spTree>
    <p:extLst>
      <p:ext uri="{BB962C8B-B14F-4D97-AF65-F5344CB8AC3E}">
        <p14:creationId xmlns:p14="http://schemas.microsoft.com/office/powerpoint/2010/main" val="1939415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r>
              <a:rPr lang="en-CA" dirty="0"/>
            </a:br>
            <a:r>
              <a:rPr lang="en-CA" sz="1200" b="0" i="0" u="sng" strike="noStrike" kern="1200" dirty="0">
                <a:solidFill>
                  <a:schemeClr val="tx1"/>
                </a:solidFill>
                <a:effectLst/>
                <a:latin typeface="+mn-lt"/>
                <a:ea typeface="+mn-ea"/>
                <a:cs typeface="+mn-cs"/>
              </a:rPr>
              <a:t>Offline networked learning</a:t>
            </a:r>
            <a:endParaRPr lang="en-CA" dirty="0">
              <a:effectLst/>
            </a:endParaRPr>
          </a:p>
          <a:p>
            <a:pPr rtl="0"/>
            <a:r>
              <a:rPr lang="en-CA" sz="1200" b="0" i="0" u="none" strike="noStrike" kern="1200" dirty="0" err="1">
                <a:solidFill>
                  <a:schemeClr val="tx1"/>
                </a:solidFill>
                <a:effectLst/>
                <a:latin typeface="+mn-lt"/>
                <a:ea typeface="+mn-ea"/>
                <a:cs typeface="+mn-cs"/>
              </a:rPr>
              <a:t>Gráinne</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Conole</a:t>
            </a:r>
            <a:r>
              <a:rPr lang="en-CA" sz="1200" b="0" i="0" u="none" strike="noStrike" kern="1200" dirty="0">
                <a:solidFill>
                  <a:schemeClr val="tx1"/>
                </a:solidFill>
                <a:effectLst/>
                <a:latin typeface="+mn-lt"/>
                <a:ea typeface="+mn-ea"/>
                <a:cs typeface="+mn-cs"/>
              </a:rPr>
              <a:t>, e4innovation, 2019/10/02        </a:t>
            </a:r>
            <a:endParaRPr lang="en-CA" dirty="0">
              <a:effectLst/>
            </a:endParaRPr>
          </a:p>
          <a:p>
            <a:pPr rtl="0"/>
            <a:r>
              <a:rPr lang="en-CA" sz="1200" b="0" i="0" u="none" strike="noStrike" kern="1200" dirty="0" err="1">
                <a:solidFill>
                  <a:schemeClr val="tx1"/>
                </a:solidFill>
                <a:effectLst/>
                <a:latin typeface="+mn-lt"/>
                <a:ea typeface="+mn-ea"/>
                <a:cs typeface="+mn-cs"/>
              </a:rPr>
              <a:t>Gráinne</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Conole</a:t>
            </a:r>
            <a:r>
              <a:rPr lang="en-CA" sz="1200" b="0" i="0" u="none" strike="noStrike" kern="1200" dirty="0">
                <a:solidFill>
                  <a:schemeClr val="tx1"/>
                </a:solidFill>
                <a:effectLst/>
                <a:latin typeface="+mn-lt"/>
                <a:ea typeface="+mn-ea"/>
                <a:cs typeface="+mn-cs"/>
              </a:rPr>
              <a:t> previews her contribution to the Open University's 2019 </a:t>
            </a:r>
            <a:r>
              <a:rPr lang="en-CA" sz="1200" b="0" i="0" u="sng" strike="noStrike" kern="1200" dirty="0">
                <a:solidFill>
                  <a:schemeClr val="tx1"/>
                </a:solidFill>
                <a:effectLst/>
                <a:latin typeface="+mn-lt"/>
                <a:ea typeface="+mn-ea"/>
                <a:cs typeface="+mn-cs"/>
              </a:rPr>
              <a:t>Innovating Pedagogy </a:t>
            </a:r>
            <a:r>
              <a:rPr lang="en-CA" sz="1200" b="0" i="0" u="none" strike="noStrike" kern="1200" dirty="0">
                <a:solidFill>
                  <a:schemeClr val="tx1"/>
                </a:solidFill>
                <a:effectLst/>
                <a:latin typeface="+mn-lt"/>
                <a:ea typeface="+mn-ea"/>
                <a:cs typeface="+mn-cs"/>
              </a:rPr>
              <a:t>report looking at networked learning beyond the internet. This feels like a return to open learning of the 1970s, but even today, "there are many places where Internet access is unavailable and phone networks are limited or too expensive to use." But technology can still play a role, for example, there's "the MAZI project developed a web-based set of tools running on a Raspberry Pi computer" that has been used in rural Zambia and also </a:t>
            </a:r>
            <a:r>
              <a:rPr lang="en-CA" sz="1200" b="0" i="0" u="sng" strike="noStrike" kern="1200" dirty="0">
                <a:solidFill>
                  <a:schemeClr val="tx1"/>
                </a:solidFill>
                <a:effectLst/>
                <a:latin typeface="+mn-lt"/>
                <a:ea typeface="+mn-ea"/>
                <a:cs typeface="+mn-cs"/>
              </a:rPr>
              <a:t>in Guyana</a:t>
            </a:r>
            <a:r>
              <a:rPr lang="en-CA" sz="1200" b="0" i="0" u="none" strike="noStrike" kern="1200" dirty="0">
                <a:solidFill>
                  <a:schemeClr val="tx1"/>
                </a:solidFill>
                <a:effectLst/>
                <a:latin typeface="+mn-lt"/>
                <a:ea typeface="+mn-ea"/>
                <a:cs typeface="+mn-cs"/>
              </a:rPr>
              <a:t>. Or there's the case of the </a:t>
            </a:r>
            <a:r>
              <a:rPr lang="en-CA" sz="1200" b="0" i="0" u="sng" strike="noStrike" kern="1200" dirty="0">
                <a:solidFill>
                  <a:schemeClr val="tx1"/>
                </a:solidFill>
                <a:effectLst/>
                <a:latin typeface="+mn-lt"/>
                <a:ea typeface="+mn-ea"/>
                <a:cs typeface="+mn-cs"/>
              </a:rPr>
              <a:t>Personal Inquiry Project</a:t>
            </a:r>
            <a:r>
              <a:rPr lang="en-CA" sz="1200" b="0" i="0" u="none" strike="noStrike" kern="1200" dirty="0">
                <a:solidFill>
                  <a:schemeClr val="tx1"/>
                </a:solidFill>
                <a:effectLst/>
                <a:latin typeface="+mn-lt"/>
                <a:ea typeface="+mn-ea"/>
                <a:cs typeface="+mn-cs"/>
              </a:rPr>
              <a:t> where " enabled school students to walk together in groups across a town, gathering data about urban pollution and loading into a netbook running a webserver based on an inquiry learning framework."</a:t>
            </a:r>
            <a:endParaRPr lang="en-CA" dirty="0">
              <a:effectLst/>
            </a:endParaRPr>
          </a:p>
          <a:p>
            <a:pPr rtl="0"/>
            <a:r>
              <a:rPr lang="en-CA" sz="1200" b="0" i="0" u="none" strike="noStrike" kern="1200" dirty="0">
                <a:solidFill>
                  <a:schemeClr val="tx1"/>
                </a:solidFill>
                <a:effectLst/>
                <a:latin typeface="+mn-lt"/>
                <a:ea typeface="+mn-ea"/>
                <a:cs typeface="+mn-cs"/>
              </a:rPr>
              <a:t>Web: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a:t>
            </a:r>
            <a:endParaRPr lang="en-CA" dirty="0">
              <a:effectLst/>
            </a:endParaRPr>
          </a:p>
          <a:p>
            <a:pPr rtl="0" fontAlgn="base"/>
            <a:br>
              <a:rPr lang="en-CA" dirty="0"/>
            </a:br>
            <a:r>
              <a:rPr lang="en-CA" sz="1200" b="0" i="0" u="none" strike="noStrike" kern="1200" dirty="0">
                <a:solidFill>
                  <a:schemeClr val="tx1"/>
                </a:solidFill>
                <a:effectLst/>
                <a:latin typeface="+mn-lt"/>
                <a:ea typeface="+mn-ea"/>
                <a:cs typeface="+mn-cs"/>
              </a:rPr>
              <a:t>A living systems perspective encompasses humans within all elements of their environments </a:t>
            </a:r>
          </a:p>
          <a:p>
            <a:pPr rtl="0" fontAlgn="base"/>
            <a:r>
              <a:rPr lang="en-CA" sz="1200" b="0" i="0" u="none" strike="noStrike" kern="1200" dirty="0">
                <a:solidFill>
                  <a:schemeClr val="tx1"/>
                </a:solidFill>
                <a:effectLst/>
                <a:latin typeface="+mn-lt"/>
                <a:ea typeface="+mn-ea"/>
                <a:cs typeface="+mn-cs"/>
              </a:rPr>
              <a:t>The unique potential of each individual can be nurtured, within a specific community context</a:t>
            </a:r>
          </a:p>
          <a:p>
            <a:pPr rtl="0" fontAlgn="base"/>
            <a:r>
              <a:rPr lang="en-CA" sz="1200" b="0" i="0" u="none" strike="noStrike" kern="1200" dirty="0">
                <a:solidFill>
                  <a:schemeClr val="tx1"/>
                </a:solidFill>
                <a:effectLst/>
                <a:latin typeface="+mn-lt"/>
                <a:ea typeface="+mn-ea"/>
                <a:cs typeface="+mn-cs"/>
              </a:rPr>
              <a:t>Generative diversity - within and across the communities that compose a society -- encourages richly plural perspectives and multiple expressions</a:t>
            </a:r>
          </a:p>
          <a:p>
            <a:pPr rtl="0" fontAlgn="base"/>
            <a:r>
              <a:rPr lang="en-CA" sz="1200" b="0" i="0" u="none" strike="noStrike" kern="1200" dirty="0">
                <a:solidFill>
                  <a:schemeClr val="tx1"/>
                </a:solidFill>
                <a:effectLst/>
                <a:latin typeface="+mn-lt"/>
                <a:ea typeface="+mn-ea"/>
                <a:cs typeface="+mn-cs"/>
              </a:rPr>
              <a:t>Emphasis on relationships and processes, as well as on outcomes, stimulates engagement and negotiation</a:t>
            </a:r>
          </a:p>
          <a:p>
            <a:pPr rtl="0" fontAlgn="base"/>
            <a:r>
              <a:rPr lang="en-CA" sz="1200" b="0" i="0" u="none" strike="noStrike" kern="1200" dirty="0">
                <a:solidFill>
                  <a:schemeClr val="tx1"/>
                </a:solidFill>
                <a:effectLst/>
                <a:latin typeface="+mn-lt"/>
                <a:ea typeface="+mn-ea"/>
                <a:cs typeface="+mn-cs"/>
              </a:rPr>
              <a:t>The engaged participation of everyone concerned involves people in decisions</a:t>
            </a:r>
          </a:p>
          <a:p>
            <a:pPr rtl="0" fontAlgn="base"/>
            <a:r>
              <a:rPr lang="en-CA" sz="1200" b="0" i="0" u="none" strike="noStrike" kern="1200" dirty="0">
                <a:solidFill>
                  <a:schemeClr val="tx1"/>
                </a:solidFill>
                <a:effectLst/>
                <a:latin typeface="+mn-lt"/>
                <a:ea typeface="+mn-ea"/>
                <a:cs typeface="+mn-cs"/>
              </a:rPr>
              <a:t>Nested systems recognized as influencing one another will provide opportunities for different sectors and disciplines to work together </a:t>
            </a:r>
          </a:p>
          <a:p>
            <a:pPr rtl="0" fontAlgn="base"/>
            <a:r>
              <a:rPr lang="en-CA" sz="1200" b="0" i="0" u="none" strike="noStrike" kern="1200" dirty="0">
                <a:solidFill>
                  <a:schemeClr val="tx1"/>
                </a:solidFill>
                <a:effectLst/>
                <a:latin typeface="+mn-lt"/>
                <a:ea typeface="+mn-ea"/>
                <a:cs typeface="+mn-cs"/>
              </a:rPr>
              <a:t>Feedback and self-organization will ensure measuring what matters for the well-being and sustainability of people, communities and societies</a:t>
            </a:r>
          </a:p>
          <a:p>
            <a:pPr rtl="0"/>
            <a:r>
              <a:rPr lang="en-CA" sz="1200" b="0" i="0" u="none" strike="noStrike" kern="1200" dirty="0">
                <a:solidFill>
                  <a:schemeClr val="tx1"/>
                </a:solidFill>
                <a:effectLst/>
                <a:latin typeface="+mn-lt"/>
                <a:ea typeface="+mn-ea"/>
                <a:cs typeface="+mn-cs"/>
              </a:rPr>
              <a:t>(LLLP, 2019)</a:t>
            </a:r>
            <a:endParaRPr lang="en-CA" dirty="0">
              <a:effectLst/>
            </a:endParaRPr>
          </a:p>
          <a:p>
            <a:pPr rtl="0"/>
            <a:br>
              <a:rPr lang="en-CA" dirty="0"/>
            </a:br>
            <a:br>
              <a:rPr lang="en-CA" dirty="0"/>
            </a:br>
            <a:r>
              <a:rPr lang="en-CA" sz="1200" b="0" i="0" u="none" strike="noStrike" kern="1200" dirty="0">
                <a:solidFill>
                  <a:schemeClr val="tx1"/>
                </a:solidFill>
                <a:effectLst/>
                <a:latin typeface="+mn-lt"/>
                <a:ea typeface="+mn-ea"/>
                <a:cs typeface="+mn-cs"/>
              </a:rPr>
              <a:t>“We report an observational case study of how an English-speaking scientist (ecologist) engaged in team-teaching with a language instructor, his long-term collaborator, in an English for Research Publication Purposes (ERPP) course for research students in agronomy at a Chinese university on a teaching visit.”</a:t>
            </a:r>
            <a:endParaRPr lang="en-CA" dirty="0">
              <a:effectLst/>
            </a:endParaRPr>
          </a:p>
          <a:p>
            <a:pPr rtl="0"/>
            <a:r>
              <a:rPr lang="en-CA" sz="1200" b="0" i="0" u="none" strike="noStrike" kern="1200" dirty="0">
                <a:solidFill>
                  <a:schemeClr val="tx1"/>
                </a:solidFill>
                <a:effectLst/>
                <a:latin typeface="+mn-lt"/>
                <a:ea typeface="+mn-ea"/>
                <a:cs typeface="+mn-cs"/>
              </a:rPr>
              <a:t>“The data analysis revealed three key dimensions of the scientist's instruction: putting “a scientific spin” on the lecture, advising the novices to do what a scientist does, and illuminating the identity of a scientist.”</a:t>
            </a:r>
            <a:endParaRPr lang="en-CA" dirty="0">
              <a:effectLst/>
            </a:endParaRPr>
          </a:p>
          <a:p>
            <a:pPr rtl="0"/>
            <a:r>
              <a:rPr lang="en-CA" sz="1200" b="0" i="0" u="none" strike="noStrike" kern="1200" dirty="0">
                <a:solidFill>
                  <a:schemeClr val="tx1"/>
                </a:solidFill>
                <a:effectLst/>
                <a:latin typeface="+mn-lt"/>
                <a:ea typeface="+mn-ea"/>
                <a:cs typeface="+mn-cs"/>
              </a:rPr>
              <a:t>(Li, et.al., 2019)</a:t>
            </a:r>
            <a:endParaRPr lang="en-CA" dirty="0">
              <a:effectLst/>
            </a:endParaRPr>
          </a:p>
          <a:p>
            <a:pPr rtl="0"/>
            <a:br>
              <a:rPr lang="en-CA" dirty="0"/>
            </a:br>
            <a:r>
              <a:rPr lang="en-CA" sz="1200" b="0" i="0" u="none" strike="noStrike" kern="1200" dirty="0" err="1">
                <a:solidFill>
                  <a:schemeClr val="tx1"/>
                </a:solidFill>
                <a:effectLst/>
                <a:latin typeface="+mn-lt"/>
                <a:ea typeface="+mn-ea"/>
                <a:cs typeface="+mn-cs"/>
              </a:rPr>
              <a:t>FamiliBase</a:t>
            </a:r>
            <a:endParaRPr lang="en-CA" b="1" dirty="0">
              <a:effectLst/>
            </a:endParaRPr>
          </a:p>
          <a:p>
            <a:pPr rtl="0"/>
            <a:r>
              <a:rPr lang="en-CA" sz="1200" b="0" i="0" u="none" strike="noStrike" kern="1200" dirty="0">
                <a:solidFill>
                  <a:schemeClr val="tx1"/>
                </a:solidFill>
                <a:effectLst/>
                <a:latin typeface="+mn-lt"/>
                <a:ea typeface="+mn-ea"/>
                <a:cs typeface="+mn-cs"/>
              </a:rPr>
              <a:t>“Working with the local community underpinned by community development principles and equality of outcome philosophy</a:t>
            </a:r>
            <a:endParaRPr lang="en-CA" dirty="0">
              <a:effectLst/>
            </a:endParaRPr>
          </a:p>
          <a:p>
            <a:pPr rtl="0"/>
            <a:r>
              <a:rPr lang="en-CA" sz="1200" b="0" i="0" u="none" strike="noStrike" kern="1200" dirty="0">
                <a:solidFill>
                  <a:schemeClr val="tx1"/>
                </a:solidFill>
                <a:effectLst/>
                <a:latin typeface="+mn-lt"/>
                <a:ea typeface="+mn-ea"/>
                <a:cs typeface="+mn-cs"/>
              </a:rPr>
              <a:t>• Deliver services/programmes ‘with the young people’ not ‘to the young people’. They are the experts in their lives!</a:t>
            </a:r>
            <a:endParaRPr lang="en-CA" dirty="0">
              <a:effectLst/>
            </a:endParaRPr>
          </a:p>
          <a:p>
            <a:pPr rtl="0"/>
            <a:r>
              <a:rPr lang="en-CA" sz="1200" b="0" i="0" u="none" strike="noStrike" kern="1200" dirty="0">
                <a:solidFill>
                  <a:schemeClr val="tx1"/>
                </a:solidFill>
                <a:effectLst/>
                <a:latin typeface="+mn-lt"/>
                <a:ea typeface="+mn-ea"/>
                <a:cs typeface="+mn-cs"/>
              </a:rPr>
              <a:t>• Needs-led programme development—based on the young people’s feedback the programme may need to be changed!!!”</a:t>
            </a:r>
            <a:endParaRPr lang="en-CA" dirty="0">
              <a:effectLst/>
            </a:endParaRPr>
          </a:p>
          <a:p>
            <a:pPr rtl="0"/>
            <a:r>
              <a:rPr lang="en-CA" sz="1200" b="0" i="0" u="none" strike="noStrike" kern="1200" dirty="0">
                <a:solidFill>
                  <a:schemeClr val="tx1"/>
                </a:solidFill>
                <a:effectLst/>
                <a:latin typeface="+mn-lt"/>
                <a:ea typeface="+mn-ea"/>
                <a:cs typeface="+mn-cs"/>
              </a:rPr>
              <a:t>(O’Reilly, 2019)</a:t>
            </a:r>
            <a:endParaRPr lang="en-CA" dirty="0">
              <a:effectLst/>
            </a:endParaRPr>
          </a:p>
          <a:p>
            <a:pPr rtl="0"/>
            <a:br>
              <a:rPr lang="en-CA" dirty="0"/>
            </a:br>
            <a:br>
              <a:rPr lang="en-CA" dirty="0"/>
            </a:br>
            <a:br>
              <a:rPr lang="en-CA" dirty="0"/>
            </a:br>
            <a:br>
              <a:rPr lang="en-CA" dirty="0"/>
            </a:br>
            <a:r>
              <a:rPr lang="en-CA" sz="1200" b="0" i="0" u="none" strike="noStrike" kern="1200" dirty="0">
                <a:solidFill>
                  <a:schemeClr val="tx1"/>
                </a:solidFill>
                <a:effectLst/>
                <a:latin typeface="+mn-lt"/>
                <a:ea typeface="+mn-ea"/>
                <a:cs typeface="+mn-cs"/>
              </a:rPr>
              <a:t>Lifelong Learning Platform. (2019). LLLP Briefing Paper: Implementing a holistic approach to lifelong learning: Community Lifelong Learning Centres as a gateway to multidisciplinary support teams. Lifelong Learning Platform, European Civil Society for Education. </a:t>
            </a:r>
            <a:r>
              <a:rPr lang="en-CA" sz="1200" b="0" i="0" u="sng" strike="noStrike" kern="1200" dirty="0">
                <a:solidFill>
                  <a:schemeClr val="tx1"/>
                </a:solidFill>
                <a:effectLst/>
                <a:latin typeface="+mn-lt"/>
                <a:ea typeface="+mn-ea"/>
                <a:cs typeface="+mn-cs"/>
              </a:rPr>
              <a:t>http://lllplatform.eu/lll/wp-content/uploads/2019/02/BriefingPaper_CLLC.pdf</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br>
              <a:rPr lang="en-CA" dirty="0"/>
            </a:br>
            <a:br>
              <a:rPr lang="en-CA" dirty="0"/>
            </a:br>
            <a:r>
              <a:rPr lang="en-CA" sz="1200" b="0" i="0" u="none" strike="noStrike" kern="1200" dirty="0" err="1">
                <a:solidFill>
                  <a:schemeClr val="tx1"/>
                </a:solidFill>
                <a:effectLst/>
                <a:latin typeface="+mn-lt"/>
                <a:ea typeface="+mn-ea"/>
                <a:cs typeface="+mn-cs"/>
              </a:rPr>
              <a:t>Yongyan</a:t>
            </a:r>
            <a:r>
              <a:rPr lang="en-CA" sz="1200" b="0" i="0" u="none" strike="noStrike" kern="1200" dirty="0">
                <a:solidFill>
                  <a:schemeClr val="tx1"/>
                </a:solidFill>
                <a:effectLst/>
                <a:latin typeface="+mn-lt"/>
                <a:ea typeface="+mn-ea"/>
                <a:cs typeface="+mn-cs"/>
              </a:rPr>
              <a:t> Li, Margaret Cargill, Xin Gao, Xiaoqing Wang, Patrick O'Connor. (2019). A scientist in interdisciplinary team-teaching in an English for Research Publication Purposes classroom: Beyond a “cameo role”. Journal of English for Academic Purposes. Volume 40, July 2019, Pages 129-140.</a:t>
            </a:r>
            <a:endParaRPr lang="en-CA" dirty="0">
              <a:effectLst/>
            </a:endParaRPr>
          </a:p>
          <a:p>
            <a:pPr rtl="0"/>
            <a:br>
              <a:rPr lang="en-CA" dirty="0"/>
            </a:br>
            <a:br>
              <a:rPr lang="en-CA" dirty="0"/>
            </a:br>
            <a:br>
              <a:rPr lang="en-CA" dirty="0"/>
            </a:br>
            <a:r>
              <a:rPr lang="en-CA" sz="1200" b="0" i="0" u="none" strike="noStrike" kern="1200" dirty="0" err="1">
                <a:solidFill>
                  <a:schemeClr val="tx1"/>
                </a:solidFill>
                <a:effectLst/>
                <a:latin typeface="+mn-lt"/>
                <a:ea typeface="+mn-ea"/>
                <a:cs typeface="+mn-cs"/>
              </a:rPr>
              <a:t>Siobhán</a:t>
            </a:r>
            <a:r>
              <a:rPr lang="en-CA" sz="1200" b="0" i="0" u="none" strike="noStrike" kern="1200" dirty="0">
                <a:solidFill>
                  <a:schemeClr val="tx1"/>
                </a:solidFill>
                <a:effectLst/>
                <a:latin typeface="+mn-lt"/>
                <a:ea typeface="+mn-ea"/>
                <a:cs typeface="+mn-cs"/>
              </a:rPr>
              <a:t> O'Reilly. (2019). </a:t>
            </a:r>
            <a:r>
              <a:rPr lang="en-CA" sz="1200" b="0" i="0" u="none" strike="noStrike" kern="1200" dirty="0" err="1">
                <a:solidFill>
                  <a:schemeClr val="tx1"/>
                </a:solidFill>
                <a:effectLst/>
                <a:latin typeface="+mn-lt"/>
                <a:ea typeface="+mn-ea"/>
                <a:cs typeface="+mn-cs"/>
              </a:rPr>
              <a:t>FamiliBase</a:t>
            </a:r>
            <a:r>
              <a:rPr lang="en-CA" sz="1200" b="0" i="0" u="none" strike="noStrike" kern="1200" dirty="0">
                <a:solidFill>
                  <a:schemeClr val="tx1"/>
                </a:solidFill>
                <a:effectLst/>
                <a:latin typeface="+mn-lt"/>
                <a:ea typeface="+mn-ea"/>
                <a:cs typeface="+mn-cs"/>
              </a:rPr>
              <a:t>, Dublin, Ireland. </a:t>
            </a:r>
            <a:r>
              <a:rPr lang="en-CA" sz="1200" b="0" i="0" u="none" strike="noStrike" kern="1200" dirty="0" err="1">
                <a:solidFill>
                  <a:schemeClr val="tx1"/>
                </a:solidFill>
                <a:effectLst/>
                <a:latin typeface="+mn-lt"/>
                <a:ea typeface="+mn-ea"/>
                <a:cs typeface="+mn-cs"/>
              </a:rPr>
              <a:t>Cedefop</a:t>
            </a:r>
            <a:r>
              <a:rPr lang="en-CA" sz="1200" b="0" i="0" u="none" strike="noStrike" kern="1200" dirty="0">
                <a:solidFill>
                  <a:schemeClr val="tx1"/>
                </a:solidFill>
                <a:effectLst/>
                <a:latin typeface="+mn-lt"/>
                <a:ea typeface="+mn-ea"/>
                <a:cs typeface="+mn-cs"/>
              </a:rPr>
              <a:t> Policy Forum, May 2019 What role for Community Lifelong Learning Centres? </a:t>
            </a:r>
            <a:r>
              <a:rPr lang="en-CA" sz="1200" b="0" i="0" u="sng" strike="noStrike" kern="1200" dirty="0">
                <a:solidFill>
                  <a:schemeClr val="tx1"/>
                </a:solidFill>
                <a:effectLst/>
                <a:latin typeface="+mn-lt"/>
                <a:ea typeface="+mn-ea"/>
                <a:cs typeface="+mn-cs"/>
              </a:rPr>
              <a:t>https://www.cedefop.europa.eu/files/cedefop_pf_cllc_oreilly_29.5.2019.pdf</a:t>
            </a:r>
            <a:endParaRPr lang="en-CA" dirty="0">
              <a:effectLst/>
            </a:endParaRPr>
          </a:p>
          <a:p>
            <a:pPr rtl="0"/>
            <a:br>
              <a:rPr lang="en-CA" dirty="0"/>
            </a:br>
            <a:endParaRPr lang="en-CA" dirty="0">
              <a:effectLst/>
            </a:endParaRPr>
          </a:p>
          <a:p>
            <a:pPr rtl="0"/>
            <a:r>
              <a:rPr lang="en-CA" sz="1200" b="0" i="0" u="sng" strike="noStrike" kern="1200" dirty="0">
                <a:solidFill>
                  <a:schemeClr val="tx1"/>
                </a:solidFill>
                <a:effectLst/>
                <a:latin typeface="+mn-lt"/>
                <a:ea typeface="+mn-ea"/>
                <a:cs typeface="+mn-cs"/>
              </a:rPr>
              <a:t>Adaptive Leadership For The New #</a:t>
            </a:r>
            <a:r>
              <a:rPr lang="en-CA" sz="1200" b="0" i="0" u="sng" strike="noStrike" kern="1200" dirty="0" err="1">
                <a:solidFill>
                  <a:schemeClr val="tx1"/>
                </a:solidFill>
                <a:effectLst/>
                <a:latin typeface="+mn-lt"/>
                <a:ea typeface="+mn-ea"/>
                <a:cs typeface="+mn-cs"/>
              </a:rPr>
              <a:t>MedEd</a:t>
            </a:r>
            <a:r>
              <a:rPr lang="en-CA" sz="1200" b="0" i="0" u="sng" strike="noStrike" kern="1200" dirty="0">
                <a:solidFill>
                  <a:schemeClr val="tx1"/>
                </a:solidFill>
                <a:effectLst/>
                <a:latin typeface="+mn-lt"/>
                <a:ea typeface="+mn-ea"/>
                <a:cs typeface="+mn-cs"/>
              </a:rPr>
              <a:t>: The One Hour Read</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Royal College of Physicians and Surgeons of Canada, </a:t>
            </a:r>
            <a:r>
              <a:rPr lang="en-CA" sz="1200" b="0" i="0" u="none" strike="noStrike" kern="1200" dirty="0">
                <a:solidFill>
                  <a:schemeClr val="tx1"/>
                </a:solidFill>
                <a:effectLst/>
                <a:latin typeface="+mn-lt"/>
                <a:ea typeface="+mn-ea"/>
                <a:cs typeface="+mn-cs"/>
              </a:rPr>
              <a:t>Mar 01, 2019        </a:t>
            </a:r>
            <a:endParaRPr lang="en-CA" dirty="0">
              <a:effectLst/>
            </a:endParaRPr>
          </a:p>
          <a:p>
            <a:pPr rtl="0"/>
            <a:r>
              <a:rPr lang="en-CA" sz="1200" b="0" i="0" u="none" strike="noStrike" kern="1200" dirty="0">
                <a:solidFill>
                  <a:schemeClr val="tx1"/>
                </a:solidFill>
                <a:effectLst/>
                <a:latin typeface="+mn-lt"/>
                <a:ea typeface="+mn-ea"/>
                <a:cs typeface="+mn-cs"/>
              </a:rPr>
              <a:t>This booklet (41 page PDF) is a well-informed and forward-looking survey of new </a:t>
            </a:r>
            <a:r>
              <a:rPr lang="en-CA" sz="1200" b="0" i="0" u="none" strike="noStrike" kern="1200" dirty="0" err="1">
                <a:solidFill>
                  <a:schemeClr val="tx1"/>
                </a:solidFill>
                <a:effectLst/>
                <a:latin typeface="+mn-lt"/>
                <a:ea typeface="+mn-ea"/>
                <a:cs typeface="+mn-cs"/>
              </a:rPr>
              <a:t>appproaches</a:t>
            </a:r>
            <a:r>
              <a:rPr lang="en-CA" sz="1200" b="0" i="0" u="none" strike="noStrike" kern="1200" dirty="0">
                <a:solidFill>
                  <a:schemeClr val="tx1"/>
                </a:solidFill>
                <a:effectLst/>
                <a:latin typeface="+mn-lt"/>
                <a:ea typeface="+mn-ea"/>
                <a:cs typeface="+mn-cs"/>
              </a:rPr>
              <a:t> to medical education. Each of its ten sections contains a challenge, short outline of the concept, and a practical example in the form of a case. Topics covered include co-creation, trust networks, personal learning networks, and co-leadership models. As the authors write, "Medical education is shifting its focus from knowledge as the product of learning to </a:t>
            </a:r>
            <a:r>
              <a:rPr lang="en-CA" sz="1200" b="0" i="0" u="none" strike="noStrike" kern="1200" dirty="0" err="1">
                <a:solidFill>
                  <a:schemeClr val="tx1"/>
                </a:solidFill>
                <a:effectLst/>
                <a:latin typeface="+mn-lt"/>
                <a:ea typeface="+mn-ea"/>
                <a:cs typeface="+mn-cs"/>
              </a:rPr>
              <a:t>realworld</a:t>
            </a:r>
            <a:r>
              <a:rPr lang="en-CA" sz="1200" b="0" i="0" u="none" strike="noStrike" kern="1200" dirty="0">
                <a:solidFill>
                  <a:schemeClr val="tx1"/>
                </a:solidFill>
                <a:effectLst/>
                <a:latin typeface="+mn-lt"/>
                <a:ea typeface="+mn-ea"/>
                <a:cs typeface="+mn-cs"/>
              </a:rPr>
              <a:t> competence as its desired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Open Education in Chile: small steps in an adverse context</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Werner Westermann, Carlos </a:t>
            </a:r>
            <a:r>
              <a:rPr lang="en-CA" sz="1200" b="0" i="1" u="none" strike="noStrike" kern="1200" dirty="0" err="1">
                <a:solidFill>
                  <a:schemeClr val="tx1"/>
                </a:solidFill>
                <a:effectLst/>
                <a:latin typeface="+mn-lt"/>
                <a:ea typeface="+mn-ea"/>
                <a:cs typeface="+mn-cs"/>
              </a:rPr>
              <a:t>Ruz</a:t>
            </a:r>
            <a:r>
              <a:rPr lang="en-CA" sz="1200" b="0" i="1" u="none" strike="noStrike" kern="1200" dirty="0">
                <a:solidFill>
                  <a:schemeClr val="tx1"/>
                </a:solidFill>
                <a:effectLst/>
                <a:latin typeface="+mn-lt"/>
                <a:ea typeface="+mn-ea"/>
                <a:cs typeface="+mn-cs"/>
              </a:rPr>
              <a:t>, Open Education Working Group, </a:t>
            </a:r>
            <a:r>
              <a:rPr lang="en-CA" sz="1200" b="0" i="0" u="none" strike="noStrike" kern="1200" dirty="0">
                <a:solidFill>
                  <a:schemeClr val="tx1"/>
                </a:solidFill>
                <a:effectLst/>
                <a:latin typeface="+mn-lt"/>
                <a:ea typeface="+mn-ea"/>
                <a:cs typeface="+mn-cs"/>
              </a:rPr>
              <a:t>Feb 04, 2019        </a:t>
            </a:r>
            <a:endParaRPr lang="en-CA" dirty="0">
              <a:effectLst/>
            </a:endParaRPr>
          </a:p>
          <a:p>
            <a:pPr rtl="0"/>
            <a:r>
              <a:rPr lang="en-CA" sz="1200" b="0" i="0" u="none" strike="noStrike" kern="1200" dirty="0">
                <a:solidFill>
                  <a:schemeClr val="tx1"/>
                </a:solidFill>
                <a:effectLst/>
                <a:latin typeface="+mn-lt"/>
                <a:ea typeface="+mn-ea"/>
                <a:cs typeface="+mn-cs"/>
              </a:rPr>
              <a:t>Several things are happening at once in this article as the new Open University of </a:t>
            </a:r>
            <a:r>
              <a:rPr lang="en-CA" sz="1200" b="0" i="0" u="none" strike="noStrike" kern="1200" dirty="0" err="1">
                <a:solidFill>
                  <a:schemeClr val="tx1"/>
                </a:solidFill>
                <a:effectLst/>
                <a:latin typeface="+mn-lt"/>
                <a:ea typeface="+mn-ea"/>
                <a:cs typeface="+mn-cs"/>
              </a:rPr>
              <a:t>Recoleta</a:t>
            </a:r>
            <a:r>
              <a:rPr lang="en-CA" sz="1200" b="0" i="0" u="none" strike="noStrike" kern="1200" dirty="0">
                <a:solidFill>
                  <a:schemeClr val="tx1"/>
                </a:solidFill>
                <a:effectLst/>
                <a:latin typeface="+mn-lt"/>
                <a:ea typeface="+mn-ea"/>
                <a:cs typeface="+mn-cs"/>
              </a:rPr>
              <a:t> is at once embarking on an institutional policy based on Open Educational Resources, and at the same time, as an "informal institution", pioneering the concept of the  “</a:t>
            </a:r>
            <a:r>
              <a:rPr lang="en-CA" sz="1200" b="0" i="0" u="none" strike="noStrike" kern="1200" dirty="0" err="1">
                <a:solidFill>
                  <a:schemeClr val="tx1"/>
                </a:solidFill>
                <a:effectLst/>
                <a:latin typeface="+mn-lt"/>
                <a:ea typeface="+mn-ea"/>
                <a:cs typeface="+mn-cs"/>
              </a:rPr>
              <a:t>Pluriversity</a:t>
            </a:r>
            <a:r>
              <a:rPr lang="en-CA" sz="1200" b="0" i="0" u="none" strike="noStrike" kern="1200" dirty="0">
                <a:solidFill>
                  <a:schemeClr val="tx1"/>
                </a:solidFill>
                <a:effectLst/>
                <a:latin typeface="+mn-lt"/>
                <a:ea typeface="+mn-ea"/>
                <a:cs typeface="+mn-cs"/>
              </a:rPr>
              <a:t>”, which they say "is similar to the concept of </a:t>
            </a:r>
            <a:r>
              <a:rPr lang="en-CA" sz="1200" b="0" i="0" u="none" strike="noStrike" kern="1200" dirty="0" err="1">
                <a:solidFill>
                  <a:schemeClr val="tx1"/>
                </a:solidFill>
                <a:effectLst/>
                <a:latin typeface="+mn-lt"/>
                <a:ea typeface="+mn-ea"/>
                <a:cs typeface="+mn-cs"/>
              </a:rPr>
              <a:t>Volkshochschule</a:t>
            </a:r>
            <a:r>
              <a:rPr lang="en-CA" sz="1200" b="0" i="0" u="none" strike="noStrike" kern="1200" dirty="0">
                <a:solidFill>
                  <a:schemeClr val="tx1"/>
                </a:solidFill>
                <a:effectLst/>
                <a:latin typeface="+mn-lt"/>
                <a:ea typeface="+mn-ea"/>
                <a:cs typeface="+mn-cs"/>
              </a:rPr>
              <a:t> in Germany, where the idea of popular universities is widely adopted and well regarded." The bulk of the article highlights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From CEDEFOP Report: “A number of examples of multidisciplinary, community-based family support centres is available in European contexts.” </a:t>
            </a:r>
            <a:r>
              <a:rPr lang="en-CA" sz="1200" b="0" i="0" u="sng" strike="noStrike" kern="1200" dirty="0">
                <a:solidFill>
                  <a:schemeClr val="tx1"/>
                </a:solidFill>
                <a:effectLst/>
                <a:latin typeface="+mn-lt"/>
                <a:ea typeface="+mn-ea"/>
                <a:cs typeface="+mn-cs"/>
              </a:rPr>
              <a:t>https://www.cedefop.europa.eu/files/2226_en.pdf</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An example is the SPIL centre in Eindhoven. The municipality of Eindhoven has chosen a family support policy based on multifunctional services directly linked to primary schools in these SPIL Centres. This choice had been made based on the principle of the early detection of children at risk as early as possible and as close to the family as possible. The main reason  for this approach is that schools, daycare centres and kindergartens are best-placed to ‘find’ children at risk and their parents (</a:t>
            </a:r>
            <a:r>
              <a:rPr lang="en-CA" sz="1200" b="0" i="0" u="none" strike="noStrike" kern="1200" dirty="0" err="1">
                <a:solidFill>
                  <a:schemeClr val="tx1"/>
                </a:solidFill>
                <a:effectLst/>
                <a:latin typeface="+mn-lt"/>
                <a:ea typeface="+mn-ea"/>
                <a:cs typeface="+mn-cs"/>
              </a:rPr>
              <a:t>Eurochild</a:t>
            </a:r>
            <a:r>
              <a:rPr lang="en-CA" sz="1200" b="0" i="0" u="none" strike="noStrike" kern="1200" dirty="0">
                <a:solidFill>
                  <a:schemeClr val="tx1"/>
                </a:solidFill>
                <a:effectLst/>
                <a:latin typeface="+mn-lt"/>
                <a:ea typeface="+mn-ea"/>
                <a:cs typeface="+mn-cs"/>
              </a:rPr>
              <a:t> 2011, p.21)</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Another  example is  the General Learning Centres (</a:t>
            </a:r>
            <a:r>
              <a:rPr lang="en-CA" sz="1200" b="0" i="0" u="none" strike="noStrike" kern="1200" dirty="0" err="1">
                <a:solidFill>
                  <a:schemeClr val="tx1"/>
                </a:solidFill>
                <a:effectLst/>
                <a:latin typeface="+mn-lt"/>
                <a:ea typeface="+mn-ea"/>
                <a:cs typeface="+mn-cs"/>
              </a:rPr>
              <a:t>Általános</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Művelődési</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Központ</a:t>
            </a:r>
            <a:r>
              <a:rPr lang="en-CA" sz="1200" b="0" i="0" u="none" strike="noStrike" kern="1200" dirty="0">
                <a:solidFill>
                  <a:schemeClr val="tx1"/>
                </a:solidFill>
                <a:effectLst/>
                <a:latin typeface="+mn-lt"/>
                <a:ea typeface="+mn-ea"/>
                <a:cs typeface="+mn-cs"/>
              </a:rPr>
              <a:t>, ÁMK) in Hungary. They existed from the 1960’s until 2010. A place where usually the local cultural centre, library, sports centre and very often the kindergarten and primary school existed under one roof and under one leader, they were typical in smaller settlements and strong communities in big cities like living areas of a large factory. They offered services for adults - courses, hobby clubs - often in cooperation with the main employer of the area.        </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The LQN project (</a:t>
            </a:r>
            <a:r>
              <a:rPr lang="en-CA" sz="1200" b="0" i="0" u="none" strike="noStrike" kern="1200" dirty="0" err="1">
                <a:solidFill>
                  <a:schemeClr val="tx1"/>
                </a:solidFill>
                <a:effectLst/>
                <a:latin typeface="+mn-lt"/>
                <a:ea typeface="+mn-ea"/>
                <a:cs typeface="+mn-cs"/>
              </a:rPr>
              <a:t>LebensQualität</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durch</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Nähe</a:t>
            </a:r>
            <a:r>
              <a:rPr lang="en-CA" sz="1200" b="0" i="0" u="none" strike="noStrike" kern="1200" dirty="0">
                <a:solidFill>
                  <a:schemeClr val="tx1"/>
                </a:solidFill>
                <a:effectLst/>
                <a:latin typeface="+mn-lt"/>
                <a:ea typeface="+mn-ea"/>
                <a:cs typeface="+mn-cs"/>
              </a:rPr>
              <a:t>-Quality of life through proximity) presented  at the LLLP Working Group on Wider Benefits of Learning, was carried out by five adult education institutions in Austria, Germany and Italy and the European Association for the Education of Adults. The project addresses the needs of municipalities to  empower citizens and improve their involvement in participatory projects for civic and social challenges. </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Latvia  has another  interesting example on  ways to transforming schools  into Multifunctional Community Learning Centres (</a:t>
            </a:r>
            <a:r>
              <a:rPr lang="en-CA" sz="1200" b="0" i="0" u="none" strike="noStrike" kern="1200" dirty="0" err="1">
                <a:solidFill>
                  <a:schemeClr val="tx1"/>
                </a:solidFill>
                <a:effectLst/>
                <a:latin typeface="+mn-lt"/>
                <a:ea typeface="+mn-ea"/>
                <a:cs typeface="+mn-cs"/>
              </a:rPr>
              <a:t>Aija</a:t>
            </a:r>
            <a:r>
              <a:rPr lang="en-CA" sz="1200" b="0" i="0" u="none" strike="noStrike" kern="1200" dirty="0">
                <a:solidFill>
                  <a:schemeClr val="tx1"/>
                </a:solidFill>
                <a:effectLst/>
                <a:latin typeface="+mn-lt"/>
                <a:ea typeface="+mn-ea"/>
                <a:cs typeface="+mn-cs"/>
              </a:rPr>
              <a:t> Tuna 2014). The goal of this initiative is to prevent threatening social disintegration by  supporting revival and development of (small) schools and multifunctional community centres in economically and socially depressed areas. </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In  Sweden,  European Social  Funds have been used with similar objectives to develop multi-skilled teams who support youth with complex needs. </a:t>
            </a:r>
            <a:r>
              <a:rPr lang="en-CA" sz="1200" b="0" i="0" u="none" strike="noStrike" kern="1200" dirty="0" err="1">
                <a:solidFill>
                  <a:schemeClr val="tx1"/>
                </a:solidFill>
                <a:effectLst/>
                <a:latin typeface="+mn-lt"/>
                <a:ea typeface="+mn-ea"/>
                <a:cs typeface="+mn-cs"/>
              </a:rPr>
              <a:t>UngKOMP</a:t>
            </a:r>
            <a:r>
              <a:rPr lang="en-CA" sz="1200" b="0" i="0" u="none" strike="noStrike" kern="1200" dirty="0">
                <a:solidFill>
                  <a:schemeClr val="tx1"/>
                </a:solidFill>
                <a:effectLst/>
                <a:latin typeface="+mn-lt"/>
                <a:ea typeface="+mn-ea"/>
                <a:cs typeface="+mn-cs"/>
              </a:rPr>
              <a:t> was co-financed by the European Social Fund (ESF) and the Swedish Public Employment Service (PES) to reduce and prevent long-term unemployment of  young people. </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Creating learning experiences, and spaces, for future students</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Lawrie Phipps, JISC, </a:t>
            </a:r>
            <a:r>
              <a:rPr lang="en-CA" sz="1200" b="0" i="0" u="none" strike="noStrike" kern="1200" dirty="0">
                <a:solidFill>
                  <a:schemeClr val="tx1"/>
                </a:solidFill>
                <a:effectLst/>
                <a:latin typeface="+mn-lt"/>
                <a:ea typeface="+mn-ea"/>
                <a:cs typeface="+mn-cs"/>
              </a:rPr>
              <a:t>Apr 26, 2017</a:t>
            </a:r>
            <a:endParaRPr lang="en-CA" dirty="0">
              <a:effectLst/>
            </a:endParaRPr>
          </a:p>
          <a:p>
            <a:pPr rtl="0"/>
            <a:r>
              <a:rPr lang="en-CA" sz="1200" b="0" i="0" u="none" strike="noStrike" kern="1200" dirty="0">
                <a:solidFill>
                  <a:schemeClr val="tx1"/>
                </a:solidFill>
                <a:effectLst/>
                <a:latin typeface="+mn-lt"/>
                <a:ea typeface="+mn-ea"/>
                <a:cs typeface="+mn-cs"/>
              </a:rPr>
              <a:t>It could be that I was working on personal learning environments a decade too early. Take this as a description of the next generation learning environment, for example: "The business school’s intention is to create an online space that is less like a content repository and that becomes a dynamic, adaptive space where students take control of their own learning." Or from the OU: "It won’t look like anything. Instead, it’ll be a series of spaces and application programming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Working Out Loud Community</a:t>
            </a:r>
            <a:endParaRPr lang="en-CA" dirty="0">
              <a:effectLst/>
            </a:endParaRPr>
          </a:p>
          <a:p>
            <a:pPr rtl="0"/>
            <a:r>
              <a:rPr lang="en-CA" sz="1200" b="0" i="0" u="sng" strike="noStrike" kern="1200" dirty="0">
                <a:solidFill>
                  <a:schemeClr val="tx1"/>
                </a:solidFill>
                <a:effectLst/>
                <a:latin typeface="+mn-lt"/>
                <a:ea typeface="+mn-ea"/>
                <a:cs typeface="+mn-cs"/>
              </a:rPr>
              <a:t>https://workingoutloud.com/en/home/</a:t>
            </a:r>
            <a:r>
              <a:rPr lang="en-CA" sz="1200" b="0" i="0" u="none" strike="noStrike" kern="1200" dirty="0">
                <a:solidFill>
                  <a:schemeClr val="tx1"/>
                </a:solidFill>
                <a:effectLst/>
                <a:latin typeface="+mn-lt"/>
                <a:ea typeface="+mn-ea"/>
                <a:cs typeface="+mn-cs"/>
              </a:rPr>
              <a:t> </a:t>
            </a:r>
            <a:endParaRPr lang="en-CA" dirty="0">
              <a:effectLst/>
            </a:endParaRPr>
          </a:p>
          <a:p>
            <a:endParaRPr lang="en-US" dirty="0"/>
          </a:p>
        </p:txBody>
      </p:sp>
      <p:sp>
        <p:nvSpPr>
          <p:cNvPr id="4" name="Slide Number Placeholder 3"/>
          <p:cNvSpPr>
            <a:spLocks noGrp="1"/>
          </p:cNvSpPr>
          <p:nvPr>
            <p:ph type="sldNum" sz="quarter" idx="5"/>
          </p:nvPr>
        </p:nvSpPr>
        <p:spPr/>
        <p:txBody>
          <a:bodyPr/>
          <a:lstStyle/>
          <a:p>
            <a:fld id="{0D97D1D1-4BC6-46A0-99E4-58BD1A6CF0BB}" type="slidenum">
              <a:rPr lang="en-US" smtClean="0"/>
              <a:t>47</a:t>
            </a:fld>
            <a:endParaRPr lang="en-US"/>
          </a:p>
        </p:txBody>
      </p:sp>
    </p:spTree>
    <p:extLst>
      <p:ext uri="{BB962C8B-B14F-4D97-AF65-F5344CB8AC3E}">
        <p14:creationId xmlns:p14="http://schemas.microsoft.com/office/powerpoint/2010/main" val="2470965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The term ‘personalized learning’ has taken on many meanings in the literature and popular press. It is used as often as a marketing term as it is a description of technology or pedagogy. (Kerr, 2017) </a:t>
            </a:r>
            <a:endParaRPr lang="en-CA" dirty="0">
              <a:effectLst/>
            </a:endParaRPr>
          </a:p>
          <a:p>
            <a:pPr rtl="0"/>
            <a:br>
              <a:rPr lang="en-CA" dirty="0"/>
            </a:br>
            <a:br>
              <a:rPr lang="en-CA" dirty="0"/>
            </a:br>
            <a:r>
              <a:rPr lang="en-CA" sz="1200" b="0" i="0" u="sng" strike="noStrike" kern="1200" dirty="0">
                <a:solidFill>
                  <a:schemeClr val="tx1"/>
                </a:solidFill>
                <a:effectLst/>
                <a:latin typeface="+mn-lt"/>
                <a:ea typeface="+mn-ea"/>
                <a:cs typeface="+mn-cs"/>
              </a:rPr>
              <a:t>Evaluating personalization</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Philip Kerr, Adaptive Learning in ELT, </a:t>
            </a:r>
            <a:r>
              <a:rPr lang="en-CA" sz="1200" b="0" i="0" u="none" strike="noStrike" kern="1200" dirty="0">
                <a:solidFill>
                  <a:schemeClr val="tx1"/>
                </a:solidFill>
                <a:effectLst/>
                <a:latin typeface="+mn-lt"/>
                <a:ea typeface="+mn-ea"/>
                <a:cs typeface="+mn-cs"/>
              </a:rPr>
              <a:t>Jul 20, 2017</a:t>
            </a:r>
            <a:endParaRPr lang="en-CA" dirty="0">
              <a:effectLst/>
            </a:endParaRPr>
          </a:p>
          <a:p>
            <a:pPr rtl="0"/>
            <a:r>
              <a:rPr lang="en-CA" sz="1200" b="0" i="0" u="none" strike="noStrike" kern="1200" dirty="0">
                <a:solidFill>
                  <a:schemeClr val="tx1"/>
                </a:solidFill>
                <a:effectLst/>
                <a:latin typeface="+mn-lt"/>
                <a:ea typeface="+mn-ea"/>
                <a:cs typeface="+mn-cs"/>
              </a:rPr>
              <a:t>This post looks at "the constellation of meanings that are associated with the term ('personalization'), suggest a way of evaluating just how ‘personalized’ an instructional method might be, and look at recent research into ‘personalized learning’." It follows a previous post illustrating how the term has been rendered meaningless by marketers. Unfortunately, writes the author, "but perhaps not surprisingly, none of the elements that we associate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0D97D1D1-4BC6-46A0-99E4-58BD1A6CF0BB}" type="slidenum">
              <a:rPr lang="en-US" smtClean="0"/>
              <a:t>4</a:t>
            </a:fld>
            <a:endParaRPr lang="en-US"/>
          </a:p>
        </p:txBody>
      </p:sp>
    </p:spTree>
    <p:extLst>
      <p:ext uri="{BB962C8B-B14F-4D97-AF65-F5344CB8AC3E}">
        <p14:creationId xmlns:p14="http://schemas.microsoft.com/office/powerpoint/2010/main" val="24373002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r>
              <a:rPr lang="en-CA" dirty="0"/>
            </a:br>
            <a:r>
              <a:rPr lang="en-CA" sz="1200" b="0" i="0" u="none" strike="noStrike" kern="1200" dirty="0">
                <a:solidFill>
                  <a:schemeClr val="tx1"/>
                </a:solidFill>
                <a:effectLst/>
                <a:latin typeface="+mn-lt"/>
                <a:ea typeface="+mn-ea"/>
                <a:cs typeface="+mn-cs"/>
              </a:rPr>
              <a:t>Survival of the institution</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Roads</a:t>
            </a:r>
            <a:endParaRPr lang="en-CA" dirty="0">
              <a:effectLst/>
            </a:endParaRPr>
          </a:p>
          <a:p>
            <a:br>
              <a:rPr lang="en-CA" dirty="0"/>
            </a:br>
            <a:endParaRPr lang="en-US" dirty="0"/>
          </a:p>
          <a:p>
            <a:endParaRPr lang="en-US" dirty="0"/>
          </a:p>
        </p:txBody>
      </p:sp>
      <p:sp>
        <p:nvSpPr>
          <p:cNvPr id="4" name="Slide Number Placeholder 3"/>
          <p:cNvSpPr>
            <a:spLocks noGrp="1"/>
          </p:cNvSpPr>
          <p:nvPr>
            <p:ph type="sldNum" sz="quarter" idx="5"/>
          </p:nvPr>
        </p:nvSpPr>
        <p:spPr/>
        <p:txBody>
          <a:bodyPr/>
          <a:lstStyle/>
          <a:p>
            <a:fld id="{0D97D1D1-4BC6-46A0-99E4-58BD1A6CF0BB}" type="slidenum">
              <a:rPr lang="en-US" smtClean="0"/>
              <a:t>48</a:t>
            </a:fld>
            <a:endParaRPr lang="en-US"/>
          </a:p>
        </p:txBody>
      </p:sp>
    </p:spTree>
    <p:extLst>
      <p:ext uri="{BB962C8B-B14F-4D97-AF65-F5344CB8AC3E}">
        <p14:creationId xmlns:p14="http://schemas.microsoft.com/office/powerpoint/2010/main" val="4113142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Some of the earliest descriptions of ‘personalized learning’ are with reference to recommender systems. Such systems may propose learning materials directly, or suggest learning paths.  For example, </a:t>
            </a:r>
            <a:r>
              <a:rPr lang="en-CA" sz="1200" b="0" i="0" u="none" strike="noStrike" kern="1200" dirty="0" err="1">
                <a:solidFill>
                  <a:schemeClr val="tx1"/>
                </a:solidFill>
                <a:effectLst/>
                <a:latin typeface="+mn-lt"/>
                <a:ea typeface="+mn-ea"/>
                <a:cs typeface="+mn-cs"/>
              </a:rPr>
              <a:t>Jie</a:t>
            </a:r>
            <a:r>
              <a:rPr lang="en-CA" sz="1200" b="0" i="0" u="none" strike="noStrike" kern="1200" dirty="0">
                <a:solidFill>
                  <a:schemeClr val="tx1"/>
                </a:solidFill>
                <a:effectLst/>
                <a:latin typeface="+mn-lt"/>
                <a:ea typeface="+mn-ea"/>
                <a:cs typeface="+mn-cs"/>
              </a:rPr>
              <a:t> Lu (2004) describes “a computational analysis model for identifying the student's learning requirement and then use matching rules to generate a recommendation of learning materials (or activity).” And for example, Hwang et.al. (2010) describe a ‘heuristic algorithm’ that  “models the objectives and criteria for determining personalized context-aware ubiquitous learning paths” for individual students learning about, say, butterflies. </a:t>
            </a:r>
            <a:endParaRPr lang="en-CA" dirty="0">
              <a:effectLst/>
            </a:endParaRPr>
          </a:p>
          <a:p>
            <a:pPr rtl="0"/>
            <a:r>
              <a:rPr lang="en-CA" sz="1200" b="0" i="1" u="none" strike="noStrike" kern="1200" dirty="0">
                <a:solidFill>
                  <a:schemeClr val="tx1"/>
                </a:solidFill>
                <a:effectLst/>
                <a:latin typeface="+mn-lt"/>
                <a:ea typeface="+mn-ea"/>
                <a:cs typeface="+mn-cs"/>
              </a:rPr>
              <a:t>Image: </a:t>
            </a:r>
            <a:r>
              <a:rPr lang="en-CA" sz="1200" b="0" i="1" u="none" strike="noStrike" kern="1200" dirty="0" err="1">
                <a:solidFill>
                  <a:schemeClr val="tx1"/>
                </a:solidFill>
                <a:effectLst/>
                <a:latin typeface="+mn-lt"/>
                <a:ea typeface="+mn-ea"/>
                <a:cs typeface="+mn-cs"/>
              </a:rPr>
              <a:t>Jie</a:t>
            </a:r>
            <a:r>
              <a:rPr lang="en-CA" sz="1200" b="0" i="1" u="none" strike="noStrike" kern="1200" dirty="0">
                <a:solidFill>
                  <a:schemeClr val="tx1"/>
                </a:solidFill>
                <a:effectLst/>
                <a:latin typeface="+mn-lt"/>
                <a:ea typeface="+mn-ea"/>
                <a:cs typeface="+mn-cs"/>
              </a:rPr>
              <a:t> Lu, 2004. Framework for personalized learning recommender system. P. 376</a:t>
            </a:r>
            <a:endParaRPr lang="en-CA" dirty="0">
              <a:effectLst/>
            </a:endParaRPr>
          </a:p>
          <a:p>
            <a:pPr rtl="0"/>
            <a:br>
              <a:rPr lang="en-CA" dirty="0"/>
            </a:br>
            <a:br>
              <a:rPr lang="en-CA" dirty="0"/>
            </a:br>
            <a:endParaRPr lang="en-CA" dirty="0">
              <a:effectLst/>
            </a:endParaRPr>
          </a:p>
          <a:p>
            <a:pPr rtl="0"/>
            <a:r>
              <a:rPr lang="en-CA" sz="1200" b="0" i="1" u="none" strike="noStrike" kern="1200" dirty="0">
                <a:solidFill>
                  <a:schemeClr val="tx1"/>
                </a:solidFill>
                <a:effectLst/>
                <a:latin typeface="+mn-lt"/>
                <a:ea typeface="+mn-ea"/>
                <a:cs typeface="+mn-cs"/>
              </a:rPr>
              <a:t>Image: </a:t>
            </a:r>
            <a:r>
              <a:rPr lang="en-CA" sz="1200" b="0" i="1" u="none" strike="noStrike" kern="1200" dirty="0" err="1">
                <a:solidFill>
                  <a:schemeClr val="tx1"/>
                </a:solidFill>
                <a:effectLst/>
                <a:latin typeface="+mn-lt"/>
                <a:ea typeface="+mn-ea"/>
                <a:cs typeface="+mn-cs"/>
              </a:rPr>
              <a:t>Bitnine</a:t>
            </a:r>
            <a:r>
              <a:rPr lang="en-CA" sz="1200" b="0" i="1" u="none" strike="noStrike" kern="1200" dirty="0">
                <a:solidFill>
                  <a:schemeClr val="tx1"/>
                </a:solidFill>
                <a:effectLst/>
                <a:latin typeface="+mn-lt"/>
                <a:ea typeface="+mn-ea"/>
                <a:cs typeface="+mn-cs"/>
              </a:rPr>
              <a:t> Global, Inc. (2019). Personalized learning path recommendation.</a:t>
            </a:r>
            <a:endParaRPr lang="en-CA" dirty="0">
              <a:effectLst/>
            </a:endParaRPr>
          </a:p>
          <a:p>
            <a:pPr rtl="0"/>
            <a:br>
              <a:rPr lang="en-CA" dirty="0"/>
            </a:br>
            <a:br>
              <a:rPr lang="en-CA" dirty="0"/>
            </a:br>
            <a:r>
              <a:rPr lang="en-CA" sz="1200" b="0" i="0" u="none" strike="noStrike" kern="1200" dirty="0">
                <a:solidFill>
                  <a:schemeClr val="tx1"/>
                </a:solidFill>
                <a:effectLst/>
                <a:latin typeface="+mn-lt"/>
                <a:ea typeface="+mn-ea"/>
                <a:cs typeface="+mn-cs"/>
              </a:rPr>
              <a:t>(Links)</a:t>
            </a:r>
            <a:endParaRPr lang="en-CA" dirty="0">
              <a:effectLst/>
            </a:endParaRPr>
          </a:p>
          <a:p>
            <a:pPr rtl="0"/>
            <a:br>
              <a:rPr lang="en-CA" dirty="0"/>
            </a:br>
            <a:r>
              <a:rPr lang="en-CA" sz="1200" b="0" i="0" u="none" strike="noStrike" kern="1200" dirty="0" err="1">
                <a:solidFill>
                  <a:schemeClr val="tx1"/>
                </a:solidFill>
                <a:effectLst/>
                <a:latin typeface="+mn-lt"/>
                <a:ea typeface="+mn-ea"/>
                <a:cs typeface="+mn-cs"/>
              </a:rPr>
              <a:t>Jie</a:t>
            </a:r>
            <a:r>
              <a:rPr lang="en-CA" sz="1200" b="0" i="0" u="none" strike="noStrike" kern="1200" dirty="0">
                <a:solidFill>
                  <a:schemeClr val="tx1"/>
                </a:solidFill>
                <a:effectLst/>
                <a:latin typeface="+mn-lt"/>
                <a:ea typeface="+mn-ea"/>
                <a:cs typeface="+mn-cs"/>
              </a:rPr>
              <a:t> Lu. 2004. A Personalized e-Learning Material Recommender System. Proceedings of the 2nd International Conference on Information Technology for Application (ICITA2004)  Pp. 374-379. </a:t>
            </a:r>
            <a:r>
              <a:rPr lang="en-CA" sz="1200" b="0" i="0" u="sng" strike="noStrike" kern="1200" dirty="0">
                <a:solidFill>
                  <a:schemeClr val="tx1"/>
                </a:solidFill>
                <a:effectLst/>
                <a:latin typeface="+mn-lt"/>
                <a:ea typeface="+mn-ea"/>
                <a:cs typeface="+mn-cs"/>
              </a:rPr>
              <a:t>https://opus.lib.uts.edu.au/bitstream/10453/3057/1/2004001806.pdf</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r>
              <a:rPr lang="en-CA" sz="1200" b="0" i="0" u="none" strike="noStrike" kern="1200" dirty="0" err="1">
                <a:solidFill>
                  <a:schemeClr val="tx1"/>
                </a:solidFill>
                <a:effectLst/>
                <a:latin typeface="+mn-lt"/>
                <a:ea typeface="+mn-ea"/>
                <a:cs typeface="+mn-cs"/>
              </a:rPr>
              <a:t>Gwo</a:t>
            </a:r>
            <a:r>
              <a:rPr lang="en-CA" sz="1200" b="0" i="0" u="none" strike="noStrike" kern="1200" dirty="0">
                <a:solidFill>
                  <a:schemeClr val="tx1"/>
                </a:solidFill>
                <a:effectLst/>
                <a:latin typeface="+mn-lt"/>
                <a:ea typeface="+mn-ea"/>
                <a:cs typeface="+mn-cs"/>
              </a:rPr>
              <a:t>-Jen Hwang; Fan-Ray </a:t>
            </a:r>
            <a:r>
              <a:rPr lang="en-CA" sz="1200" b="0" i="0" u="none" strike="noStrike" kern="1200" dirty="0" err="1">
                <a:solidFill>
                  <a:schemeClr val="tx1"/>
                </a:solidFill>
                <a:effectLst/>
                <a:latin typeface="+mn-lt"/>
                <a:ea typeface="+mn-ea"/>
                <a:cs typeface="+mn-cs"/>
              </a:rPr>
              <a:t>Kuo</a:t>
            </a:r>
            <a:r>
              <a:rPr lang="en-CA" sz="1200" b="0" i="0" u="none" strike="noStrike" kern="1200" dirty="0">
                <a:solidFill>
                  <a:schemeClr val="tx1"/>
                </a:solidFill>
                <a:effectLst/>
                <a:latin typeface="+mn-lt"/>
                <a:ea typeface="+mn-ea"/>
                <a:cs typeface="+mn-cs"/>
              </a:rPr>
              <a:t>; Peng-</a:t>
            </a:r>
            <a:r>
              <a:rPr lang="en-CA" sz="1200" b="0" i="0" u="none" strike="noStrike" kern="1200" dirty="0" err="1">
                <a:solidFill>
                  <a:schemeClr val="tx1"/>
                </a:solidFill>
                <a:effectLst/>
                <a:latin typeface="+mn-lt"/>
                <a:ea typeface="+mn-ea"/>
                <a:cs typeface="+mn-cs"/>
              </a:rPr>
              <a:t>Yeng</a:t>
            </a:r>
            <a:r>
              <a:rPr lang="en-CA" sz="1200" b="0" i="0" u="none" strike="noStrike" kern="1200" dirty="0">
                <a:solidFill>
                  <a:schemeClr val="tx1"/>
                </a:solidFill>
                <a:effectLst/>
                <a:latin typeface="+mn-lt"/>
                <a:ea typeface="+mn-ea"/>
                <a:cs typeface="+mn-cs"/>
              </a:rPr>
              <a:t> Yin; </a:t>
            </a:r>
            <a:r>
              <a:rPr lang="en-CA" sz="1200" b="0" i="0" u="none" strike="noStrike" kern="1200" dirty="0" err="1">
                <a:solidFill>
                  <a:schemeClr val="tx1"/>
                </a:solidFill>
                <a:effectLst/>
                <a:latin typeface="+mn-lt"/>
                <a:ea typeface="+mn-ea"/>
                <a:cs typeface="+mn-cs"/>
              </a:rPr>
              <a:t>Kuo</a:t>
            </a:r>
            <a:r>
              <a:rPr lang="en-CA" sz="1200" b="0" i="0" u="none" strike="noStrike" kern="1200" dirty="0">
                <a:solidFill>
                  <a:schemeClr val="tx1"/>
                </a:solidFill>
                <a:effectLst/>
                <a:latin typeface="+mn-lt"/>
                <a:ea typeface="+mn-ea"/>
                <a:cs typeface="+mn-cs"/>
              </a:rPr>
              <a:t>-Hsien Chuang. (2010), A Heuristic Algorithm for planning personalized learning paths for context-aware ubiquitous learning. </a:t>
            </a:r>
            <a:r>
              <a:rPr lang="en-CA" sz="1200" b="0" i="1" u="none" strike="noStrike" kern="1200" dirty="0">
                <a:solidFill>
                  <a:schemeClr val="tx1"/>
                </a:solidFill>
                <a:effectLst/>
                <a:latin typeface="+mn-lt"/>
                <a:ea typeface="+mn-ea"/>
                <a:cs typeface="+mn-cs"/>
              </a:rPr>
              <a:t>Computers &amp; Education</a:t>
            </a:r>
            <a:r>
              <a:rPr lang="en-CA" sz="1200" b="0" i="0" u="none" strike="noStrike" kern="1200" dirty="0">
                <a:solidFill>
                  <a:schemeClr val="tx1"/>
                </a:solidFill>
                <a:effectLst/>
                <a:latin typeface="+mn-lt"/>
                <a:ea typeface="+mn-ea"/>
                <a:cs typeface="+mn-cs"/>
              </a:rPr>
              <a:t>, Vol: 54, Issue: 2, Page: 404-415. </a:t>
            </a:r>
            <a:r>
              <a:rPr lang="en-CA" sz="1200" b="0" i="0" u="sng" strike="noStrike" kern="1200" dirty="0">
                <a:solidFill>
                  <a:schemeClr val="tx1"/>
                </a:solidFill>
                <a:effectLst/>
                <a:latin typeface="+mn-lt"/>
                <a:ea typeface="+mn-ea"/>
                <a:cs typeface="+mn-cs"/>
              </a:rPr>
              <a:t>https://plu.mx/plum/a/?doi=10.1016/j.compedu.2009.08.024&amp;theme=plum-sciencedirect-theme&amp;hideUsage=true</a:t>
            </a:r>
            <a:r>
              <a:rPr lang="en-CA" sz="1200" b="0" i="0" u="none" strike="noStrike" kern="1200" dirty="0">
                <a:solidFill>
                  <a:schemeClr val="tx1"/>
                </a:solidFill>
                <a:effectLst/>
                <a:latin typeface="+mn-lt"/>
                <a:ea typeface="+mn-ea"/>
                <a:cs typeface="+mn-cs"/>
              </a:rPr>
              <a:t> </a:t>
            </a:r>
            <a:endParaRPr lang="en-CA" dirty="0">
              <a:effectLst/>
            </a:endParaRPr>
          </a:p>
          <a:p>
            <a:endParaRPr lang="en-US" dirty="0"/>
          </a:p>
        </p:txBody>
      </p:sp>
      <p:sp>
        <p:nvSpPr>
          <p:cNvPr id="4" name="Slide Number Placeholder 3"/>
          <p:cNvSpPr>
            <a:spLocks noGrp="1"/>
          </p:cNvSpPr>
          <p:nvPr>
            <p:ph type="sldNum" sz="quarter" idx="5"/>
          </p:nvPr>
        </p:nvSpPr>
        <p:spPr/>
        <p:txBody>
          <a:bodyPr/>
          <a:lstStyle/>
          <a:p>
            <a:fld id="{0D97D1D1-4BC6-46A0-99E4-58BD1A6CF0BB}" type="slidenum">
              <a:rPr lang="en-US" smtClean="0"/>
              <a:t>5</a:t>
            </a:fld>
            <a:endParaRPr lang="en-US"/>
          </a:p>
        </p:txBody>
      </p:sp>
    </p:spTree>
    <p:extLst>
      <p:ext uri="{BB962C8B-B14F-4D97-AF65-F5344CB8AC3E}">
        <p14:creationId xmlns:p14="http://schemas.microsoft.com/office/powerpoint/2010/main" val="3194534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The term ‘personalized learning’ is also often associated with adaptive learning. This in turn is the use of rule-based or machine learning technology to analyze a learner’s performance and then to ‘adapt’ the presentation of learning materials in a course or learning program.</a:t>
            </a:r>
            <a:endParaRPr lang="en-CA" dirty="0">
              <a:effectLst/>
            </a:endParaRPr>
          </a:p>
          <a:p>
            <a:pPr rtl="0"/>
            <a:br>
              <a:rPr lang="en-CA" dirty="0"/>
            </a:br>
            <a:endParaRPr lang="en-CA" dirty="0">
              <a:effectLst/>
            </a:endParaRPr>
          </a:p>
          <a:p>
            <a:pPr rtl="0"/>
            <a:r>
              <a:rPr lang="en-CA" sz="1200" b="0" i="1" u="none" strike="noStrike" kern="1200" dirty="0">
                <a:solidFill>
                  <a:schemeClr val="tx1"/>
                </a:solidFill>
                <a:effectLst/>
                <a:latin typeface="+mn-lt"/>
                <a:ea typeface="+mn-ea"/>
                <a:cs typeface="+mn-cs"/>
              </a:rPr>
              <a:t>Image: via Wyatt-Smith, et.al., 2019.</a:t>
            </a:r>
            <a:endParaRPr lang="en-CA" dirty="0">
              <a:effectLst/>
            </a:endParaRPr>
          </a:p>
          <a:p>
            <a:pPr rtl="0"/>
            <a:br>
              <a:rPr lang="en-CA" dirty="0"/>
            </a:br>
            <a:br>
              <a:rPr lang="en-CA" dirty="0"/>
            </a:br>
            <a:br>
              <a:rPr lang="en-CA" dirty="0"/>
            </a:br>
            <a:r>
              <a:rPr lang="en-CA" sz="1200" b="0" i="0" u="none" strike="noStrike" kern="1200" dirty="0">
                <a:solidFill>
                  <a:schemeClr val="tx1"/>
                </a:solidFill>
                <a:effectLst/>
                <a:latin typeface="+mn-lt"/>
                <a:ea typeface="+mn-ea"/>
                <a:cs typeface="+mn-cs"/>
              </a:rPr>
              <a:t>Claire Wyatt-Smith, Bob Lingard, Elizabeth Heck. (2019). </a:t>
            </a:r>
            <a:endParaRPr lang="en-CA" dirty="0">
              <a:effectLst/>
            </a:endParaRPr>
          </a:p>
          <a:p>
            <a:pPr rtl="0"/>
            <a:r>
              <a:rPr lang="en-CA" sz="1200" b="1" i="0" u="sng" strike="noStrike" kern="1200" dirty="0">
                <a:solidFill>
                  <a:schemeClr val="tx1"/>
                </a:solidFill>
                <a:effectLst/>
                <a:latin typeface="+mn-lt"/>
                <a:ea typeface="+mn-ea"/>
                <a:cs typeface="+mn-cs"/>
              </a:rPr>
              <a:t>Digital learning assessments and big data: implications for teacher professionalism</a:t>
            </a:r>
            <a:r>
              <a:rPr lang="en-CA" sz="1200" b="0" i="0" u="none" strike="noStrike" kern="1200" dirty="0">
                <a:solidFill>
                  <a:schemeClr val="tx1"/>
                </a:solidFill>
                <a:effectLst/>
                <a:latin typeface="+mn-lt"/>
                <a:ea typeface="+mn-ea"/>
                <a:cs typeface="+mn-cs"/>
              </a:rPr>
              <a:t> UNESCO. </a:t>
            </a:r>
            <a:r>
              <a:rPr lang="en-CA" sz="1200" b="0" i="0" u="sng" strike="noStrike" kern="1200" dirty="0">
                <a:solidFill>
                  <a:schemeClr val="tx1"/>
                </a:solidFill>
                <a:effectLst/>
                <a:latin typeface="+mn-lt"/>
                <a:ea typeface="+mn-ea"/>
                <a:cs typeface="+mn-cs"/>
              </a:rPr>
              <a:t>https://unesdoc.unesco.org/ark:/48223/pf0000370940</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br>
              <a:rPr lang="en-CA" dirty="0"/>
            </a:br>
            <a:br>
              <a:rPr lang="en-CA" dirty="0"/>
            </a:br>
            <a:r>
              <a:rPr lang="en-CA" sz="1200" b="0" i="0" u="none" strike="noStrike" kern="1200" dirty="0">
                <a:solidFill>
                  <a:schemeClr val="tx1"/>
                </a:solidFill>
                <a:effectLst/>
                <a:latin typeface="+mn-lt"/>
                <a:ea typeface="+mn-ea"/>
                <a:cs typeface="+mn-cs"/>
              </a:rPr>
              <a:t>(Links)</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Short </a:t>
            </a:r>
            <a:r>
              <a:rPr lang="en-CA" sz="1200" b="0" i="0" u="sng" strike="noStrike" kern="1200" dirty="0" err="1">
                <a:solidFill>
                  <a:schemeClr val="tx1"/>
                </a:solidFill>
                <a:effectLst/>
                <a:latin typeface="+mn-lt"/>
                <a:ea typeface="+mn-ea"/>
                <a:cs typeface="+mn-cs"/>
              </a:rPr>
              <a:t>eLiterate</a:t>
            </a:r>
            <a:r>
              <a:rPr lang="en-CA" sz="1200" b="0" i="0" u="sng" strike="noStrike" kern="1200" dirty="0">
                <a:solidFill>
                  <a:schemeClr val="tx1"/>
                </a:solidFill>
                <a:effectLst/>
                <a:latin typeface="+mn-lt"/>
                <a:ea typeface="+mn-ea"/>
                <a:cs typeface="+mn-cs"/>
              </a:rPr>
              <a:t> Course on Analytics and Adaptive Learning</a:t>
            </a:r>
            <a:r>
              <a:rPr lang="en-CA" sz="1200" b="0" i="0" u="none" strike="noStrike" kern="1200" dirty="0">
                <a:solidFill>
                  <a:schemeClr val="tx1"/>
                </a:solidFill>
                <a:effectLst/>
                <a:latin typeface="+mn-lt"/>
                <a:ea typeface="+mn-ea"/>
                <a:cs typeface="+mn-cs"/>
              </a:rPr>
              <a:t>, Mar 18, 2018</a:t>
            </a:r>
            <a:endParaRPr lang="en-CA" dirty="0">
              <a:effectLst/>
            </a:endParaRPr>
          </a:p>
          <a:p>
            <a:pPr rtl="0"/>
            <a:r>
              <a:rPr lang="en-CA" sz="1200" b="0" i="0" u="none" strike="noStrike" kern="1200" dirty="0">
                <a:solidFill>
                  <a:schemeClr val="tx1"/>
                </a:solidFill>
                <a:effectLst/>
                <a:latin typeface="+mn-lt"/>
                <a:ea typeface="+mn-ea"/>
                <a:cs typeface="+mn-cs"/>
              </a:rPr>
              <a:t>This is a nice collection of six videos on the topic. Topics covered include continuous formative assessment, memory decay, and adaptive learning. None of the videos is very long and you can complete the 'course' in half an hour easily. They're intended to introduce teachers to personalized learning.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Opening the Black Box of Adaptivity</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Dale Johnson, EDUCAUSE Review, </a:t>
            </a:r>
            <a:r>
              <a:rPr lang="en-CA" sz="1200" b="0" i="0" u="none" strike="noStrike" kern="1200" dirty="0">
                <a:solidFill>
                  <a:schemeClr val="tx1"/>
                </a:solidFill>
                <a:effectLst/>
                <a:latin typeface="+mn-lt"/>
                <a:ea typeface="+mn-ea"/>
                <a:cs typeface="+mn-cs"/>
              </a:rPr>
              <a:t>Jun 28, 2017</a:t>
            </a:r>
            <a:endParaRPr lang="en-CA" dirty="0">
              <a:effectLst/>
            </a:endParaRPr>
          </a:p>
          <a:p>
            <a:pPr rtl="0"/>
            <a:r>
              <a:rPr lang="en-CA" sz="1200" b="0" i="0" u="none" strike="noStrike" kern="1200" dirty="0">
                <a:solidFill>
                  <a:schemeClr val="tx1"/>
                </a:solidFill>
                <a:effectLst/>
                <a:latin typeface="+mn-lt"/>
                <a:ea typeface="+mn-ea"/>
                <a:cs typeface="+mn-cs"/>
              </a:rPr>
              <a:t>This article identifies "four techniques which have been used by vendors to decide which lesson sequence and content selection is most effective.     Algorithm (analytics) – recommendations     Assessment – rapid remediation     Association – decision tree     Agency – student chooses." It's a good effort at opening the 'black box' of adaptive courseware. But is the core problem of learning technology really "lesson sequence and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br>
              <a:rPr lang="en-CA" dirty="0"/>
            </a:br>
            <a:br>
              <a:rPr lang="en-CA" dirty="0"/>
            </a:br>
            <a:br>
              <a:rPr lang="en-CA" dirty="0"/>
            </a:br>
            <a:br>
              <a:rPr lang="en-CA" dirty="0"/>
            </a:br>
            <a:r>
              <a:rPr lang="en-CA" sz="1200" b="0" i="0" u="sng" strike="noStrike" kern="1200" dirty="0">
                <a:solidFill>
                  <a:schemeClr val="tx1"/>
                </a:solidFill>
                <a:effectLst/>
                <a:latin typeface="+mn-lt"/>
                <a:ea typeface="+mn-ea"/>
                <a:cs typeface="+mn-cs"/>
              </a:rPr>
              <a:t>Analysis — What If We Personalized Education Funding? How Routing Dollars to Students Instead of Schools Could Fund a More Nimble System</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Travis Pillow, Paul Hill, The 74, </a:t>
            </a:r>
            <a:r>
              <a:rPr lang="en-CA" sz="1200" b="0" i="0" u="none" strike="noStrike" kern="1200" dirty="0">
                <a:solidFill>
                  <a:schemeClr val="tx1"/>
                </a:solidFill>
                <a:effectLst/>
                <a:latin typeface="+mn-lt"/>
                <a:ea typeface="+mn-ea"/>
                <a:cs typeface="+mn-cs"/>
              </a:rPr>
              <a:t>Feb 27, 2019        </a:t>
            </a:r>
            <a:endParaRPr lang="en-CA" dirty="0">
              <a:effectLst/>
            </a:endParaRPr>
          </a:p>
          <a:p>
            <a:pPr rtl="0"/>
            <a:r>
              <a:rPr lang="en-CA" sz="1200" b="0" i="0" u="none" strike="noStrike" kern="1200" dirty="0">
                <a:solidFill>
                  <a:schemeClr val="tx1"/>
                </a:solidFill>
                <a:effectLst/>
                <a:latin typeface="+mn-lt"/>
                <a:ea typeface="+mn-ea"/>
                <a:cs typeface="+mn-cs"/>
              </a:rPr>
              <a:t>The idea touted in the title is being floated by a publication created to support the charter school movement. It would also be supported by proponents of a voucher movement. I don't agree with it, but think it's important to look at the argument. As I read it, I consider the provision of other services - health care, say? From where I sit, it makes the most sense simply to fund the services directly and ensure that people can access them as needed, so we don't have the overhead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Personalized precision education and intimate data analytics</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Code Acts in Education, Ben Williamson, </a:t>
            </a:r>
            <a:r>
              <a:rPr lang="en-CA" sz="1200" b="0" i="0" u="none" strike="noStrike" kern="1200" dirty="0">
                <a:solidFill>
                  <a:schemeClr val="tx1"/>
                </a:solidFill>
                <a:effectLst/>
                <a:latin typeface="+mn-lt"/>
                <a:ea typeface="+mn-ea"/>
                <a:cs typeface="+mn-cs"/>
              </a:rPr>
              <a:t>Apr 16, 2018</a:t>
            </a:r>
            <a:endParaRPr lang="en-CA" dirty="0">
              <a:effectLst/>
            </a:endParaRPr>
          </a:p>
          <a:p>
            <a:pPr rtl="0"/>
            <a:r>
              <a:rPr lang="en-CA" sz="1200" b="0" i="0" u="none" strike="noStrike" kern="1200" dirty="0">
                <a:solidFill>
                  <a:schemeClr val="tx1"/>
                </a:solidFill>
                <a:effectLst/>
                <a:latin typeface="+mn-lt"/>
                <a:ea typeface="+mn-ea"/>
                <a:cs typeface="+mn-cs"/>
              </a:rPr>
              <a:t>So now we have 'precision education' as described on the Blog on Learning and Development: "Scientists who investigate the genetic, brain-based, psychological, or environmental components of learning … aim to find out as much as possible about learning, in order to accommodate successful learning tailored to an individual’s needs." Ben Williamson notes, "the task of precision education requires the generation of ‘intimate’ data from individuals,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r>
              <a:rPr lang="en-CA" sz="1200" b="0" i="0" u="sng" strike="noStrike" kern="1200" dirty="0">
                <a:solidFill>
                  <a:schemeClr val="tx1"/>
                </a:solidFill>
                <a:effectLst/>
                <a:latin typeface="+mn-lt"/>
                <a:ea typeface="+mn-ea"/>
                <a:cs typeface="+mn-cs"/>
              </a:rPr>
              <a:t>Design of a Personalized Massive Open Online Course Platform</a:t>
            </a:r>
            <a:r>
              <a:rPr lang="en-CA" sz="1200" b="0" i="0" u="none" strike="noStrike" kern="1200" dirty="0">
                <a:solidFill>
                  <a:schemeClr val="tx1"/>
                </a:solidFill>
                <a:effectLst/>
                <a:latin typeface="+mn-lt"/>
                <a:ea typeface="+mn-ea"/>
                <a:cs typeface="+mn-cs"/>
              </a:rPr>
              <a:t>, </a:t>
            </a:r>
            <a:r>
              <a:rPr lang="en-CA" sz="1200" b="0" i="1" u="none" strike="noStrike" kern="1200" dirty="0" err="1">
                <a:solidFill>
                  <a:schemeClr val="tx1"/>
                </a:solidFill>
                <a:effectLst/>
                <a:latin typeface="+mn-lt"/>
                <a:ea typeface="+mn-ea"/>
                <a:cs typeface="+mn-cs"/>
              </a:rPr>
              <a:t>Junfu</a:t>
            </a:r>
            <a:r>
              <a:rPr lang="en-CA" sz="1200" b="0" i="1" u="none" strike="noStrike" kern="1200" dirty="0">
                <a:solidFill>
                  <a:schemeClr val="tx1"/>
                </a:solidFill>
                <a:effectLst/>
                <a:latin typeface="+mn-lt"/>
                <a:ea typeface="+mn-ea"/>
                <a:cs typeface="+mn-cs"/>
              </a:rPr>
              <a:t> Xi, </a:t>
            </a:r>
            <a:r>
              <a:rPr lang="en-CA" sz="1200" b="0" i="1" u="none" strike="noStrike" kern="1200" dirty="0" err="1">
                <a:solidFill>
                  <a:schemeClr val="tx1"/>
                </a:solidFill>
                <a:effectLst/>
                <a:latin typeface="+mn-lt"/>
                <a:ea typeface="+mn-ea"/>
                <a:cs typeface="+mn-cs"/>
              </a:rPr>
              <a:t>Yehua</a:t>
            </a:r>
            <a:r>
              <a:rPr lang="en-CA" sz="1200" b="0" i="1" u="none" strike="noStrike" kern="1200" dirty="0">
                <a:solidFill>
                  <a:schemeClr val="tx1"/>
                </a:solidFill>
                <a:effectLst/>
                <a:latin typeface="+mn-lt"/>
                <a:ea typeface="+mn-ea"/>
                <a:cs typeface="+mn-cs"/>
              </a:rPr>
              <a:t> Chen, Gang Wang, International Journal of Emerging Technologies in Learning, </a:t>
            </a:r>
            <a:r>
              <a:rPr lang="en-CA" sz="1200" b="0" i="0" u="none" strike="noStrike" kern="1200" dirty="0">
                <a:solidFill>
                  <a:schemeClr val="tx1"/>
                </a:solidFill>
                <a:effectLst/>
                <a:latin typeface="+mn-lt"/>
                <a:ea typeface="+mn-ea"/>
                <a:cs typeface="+mn-cs"/>
              </a:rPr>
              <a:t>Apr 09, 2018</a:t>
            </a:r>
            <a:endParaRPr lang="en-CA" dirty="0">
              <a:effectLst/>
            </a:endParaRPr>
          </a:p>
          <a:p>
            <a:pPr rtl="0"/>
            <a:r>
              <a:rPr lang="en-CA" sz="1200" b="0" i="0" u="none" strike="noStrike" kern="1200" dirty="0">
                <a:solidFill>
                  <a:schemeClr val="tx1"/>
                </a:solidFill>
                <a:effectLst/>
                <a:latin typeface="+mn-lt"/>
                <a:ea typeface="+mn-ea"/>
                <a:cs typeface="+mn-cs"/>
              </a:rPr>
              <a:t>You might think (as I did) that this has to do with personalized access to MOOCs, but the article is in fact about building an analytics engine into a MOOC platform. It's still an interesting article. "Through the analysis of learning behaviours on the MOOC platform, the model digs deep into the pattern of learning behaviours, and lays the basis for personalized intervention in the learning process."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Adaptive Learning: The Premise, Promise, and Pitfalls</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Petr </a:t>
            </a:r>
            <a:r>
              <a:rPr lang="en-CA" sz="1200" b="0" i="1" u="none" strike="noStrike" kern="1200" dirty="0" err="1">
                <a:solidFill>
                  <a:schemeClr val="tx1"/>
                </a:solidFill>
                <a:effectLst/>
                <a:latin typeface="+mn-lt"/>
                <a:ea typeface="+mn-ea"/>
                <a:cs typeface="+mn-cs"/>
              </a:rPr>
              <a:t>Johanes</a:t>
            </a:r>
            <a:r>
              <a:rPr lang="en-CA" sz="1200" b="0" i="1" u="none" strike="noStrike" kern="1200" dirty="0">
                <a:solidFill>
                  <a:schemeClr val="tx1"/>
                </a:solidFill>
                <a:effectLst/>
                <a:latin typeface="+mn-lt"/>
                <a:ea typeface="+mn-ea"/>
                <a:cs typeface="+mn-cs"/>
              </a:rPr>
              <a:t>, Larry </a:t>
            </a:r>
            <a:r>
              <a:rPr lang="en-CA" sz="1200" b="0" i="1" u="none" strike="noStrike" kern="1200" dirty="0" err="1">
                <a:solidFill>
                  <a:schemeClr val="tx1"/>
                </a:solidFill>
                <a:effectLst/>
                <a:latin typeface="+mn-lt"/>
                <a:ea typeface="+mn-ea"/>
                <a:cs typeface="+mn-cs"/>
              </a:rPr>
              <a:t>Lagerstrom</a:t>
            </a:r>
            <a:r>
              <a:rPr lang="en-CA" sz="1200" b="0" i="1" u="none" strike="noStrike" kern="1200" dirty="0">
                <a:solidFill>
                  <a:schemeClr val="tx1"/>
                </a:solidFill>
                <a:effectLst/>
                <a:latin typeface="+mn-lt"/>
                <a:ea typeface="+mn-ea"/>
                <a:cs typeface="+mn-cs"/>
              </a:rPr>
              <a:t>, American Society for Engineering Education, </a:t>
            </a:r>
            <a:r>
              <a:rPr lang="en-CA" sz="1200" b="0" i="0" u="none" strike="noStrike" kern="1200" dirty="0">
                <a:solidFill>
                  <a:schemeClr val="tx1"/>
                </a:solidFill>
                <a:effectLst/>
                <a:latin typeface="+mn-lt"/>
                <a:ea typeface="+mn-ea"/>
                <a:cs typeface="+mn-cs"/>
              </a:rPr>
              <a:t>Jan 18, 2018</a:t>
            </a:r>
            <a:endParaRPr lang="en-CA" dirty="0">
              <a:effectLst/>
            </a:endParaRPr>
          </a:p>
          <a:p>
            <a:pPr rtl="0"/>
            <a:r>
              <a:rPr lang="en-CA" sz="1200" b="0" i="0" u="none" strike="noStrike" kern="1200" dirty="0">
                <a:solidFill>
                  <a:schemeClr val="tx1"/>
                </a:solidFill>
                <a:effectLst/>
                <a:latin typeface="+mn-lt"/>
                <a:ea typeface="+mn-ea"/>
                <a:cs typeface="+mn-cs"/>
              </a:rPr>
              <a:t>This is a review paper intended to "explain what adaptive systems are and what kinds of data they require,... to categorize the main use cases and possibilities of adaptive systems [and] to outline the current limitations and concerns surrounding adaptive systems." In two paragraphs it deftly summarizes the landscape, listing new companies (</a:t>
            </a:r>
            <a:r>
              <a:rPr lang="en-CA" sz="1200" b="0" i="0" u="none" strike="noStrike" kern="1200" dirty="0" err="1">
                <a:solidFill>
                  <a:schemeClr val="tx1"/>
                </a:solidFill>
                <a:effectLst/>
                <a:latin typeface="+mn-lt"/>
                <a:ea typeface="+mn-ea"/>
                <a:cs typeface="+mn-cs"/>
              </a:rPr>
              <a:t>Acrobatiq</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Knewton</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CogBooks</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Cerego</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Realizeit</a:t>
            </a:r>
            <a:r>
              <a:rPr lang="en-CA" sz="1200" b="0" i="0" u="none" strike="noStrike" kern="1200" dirty="0">
                <a:solidFill>
                  <a:schemeClr val="tx1"/>
                </a:solidFill>
                <a:effectLst/>
                <a:latin typeface="+mn-lt"/>
                <a:ea typeface="+mn-ea"/>
                <a:cs typeface="+mn-cs"/>
              </a:rPr>
              <a:t>, LoudCloud, Smart Sparrow) as well as the work of publishers, LMS companies and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endParaRPr lang="en-US" dirty="0"/>
          </a:p>
        </p:txBody>
      </p:sp>
      <p:sp>
        <p:nvSpPr>
          <p:cNvPr id="4" name="Slide Number Placeholder 3"/>
          <p:cNvSpPr>
            <a:spLocks noGrp="1"/>
          </p:cNvSpPr>
          <p:nvPr>
            <p:ph type="sldNum" sz="quarter" idx="5"/>
          </p:nvPr>
        </p:nvSpPr>
        <p:spPr/>
        <p:txBody>
          <a:bodyPr/>
          <a:lstStyle/>
          <a:p>
            <a:fld id="{0D97D1D1-4BC6-46A0-99E4-58BD1A6CF0BB}" type="slidenum">
              <a:rPr lang="en-US" smtClean="0"/>
              <a:t>7</a:t>
            </a:fld>
            <a:endParaRPr lang="en-US"/>
          </a:p>
        </p:txBody>
      </p:sp>
    </p:spTree>
    <p:extLst>
      <p:ext uri="{BB962C8B-B14F-4D97-AF65-F5344CB8AC3E}">
        <p14:creationId xmlns:p14="http://schemas.microsoft.com/office/powerpoint/2010/main" val="3745280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r>
              <a:rPr lang="en-CA" dirty="0"/>
            </a:br>
            <a:r>
              <a:rPr lang="en-CA" sz="1200" b="0" i="0" u="none" strike="noStrike" kern="1200" dirty="0">
                <a:solidFill>
                  <a:schemeClr val="tx1"/>
                </a:solidFill>
                <a:effectLst/>
                <a:latin typeface="+mn-lt"/>
                <a:ea typeface="+mn-ea"/>
                <a:cs typeface="+mn-cs"/>
              </a:rPr>
              <a:t>Personalized learning depends on evidence to make recommendations or adapt learning, and different systems use different types of evidence.</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The most direct evidence is a measurement of student learning using a test or activity. For example, we read that “the ‘AI Teacher’ of REDPEN AI Math analyzes the learning data of the members taking a mathematics course online to recommend a set of customized questions in real time and then identifies the cause(s) of any incorrect answers in each phase.”</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In the absence of direct evidence (for example, at the start of a learning programme) personalized learning systems may rely on characteristics of the learner. Here it is common for developers to measure individual ‘learning styles’ and then tailor the learning experience accordingly. </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In general, the empirical basis for personalized learning is provided by what is now generally called ‘learning analytics’. For example, </a:t>
            </a:r>
            <a:r>
              <a:rPr lang="en-CA" sz="1200" b="0" i="0" u="none" strike="noStrike" kern="1200" dirty="0" err="1">
                <a:solidFill>
                  <a:schemeClr val="tx1"/>
                </a:solidFill>
                <a:effectLst/>
                <a:latin typeface="+mn-lt"/>
                <a:ea typeface="+mn-ea"/>
                <a:cs typeface="+mn-cs"/>
              </a:rPr>
              <a:t>Chatti</a:t>
            </a:r>
            <a:r>
              <a:rPr lang="en-CA" sz="1200" b="0" i="0" u="none" strike="noStrike" kern="1200" dirty="0">
                <a:solidFill>
                  <a:schemeClr val="tx1"/>
                </a:solidFill>
                <a:effectLst/>
                <a:latin typeface="+mn-lt"/>
                <a:ea typeface="+mn-ea"/>
                <a:cs typeface="+mn-cs"/>
              </a:rPr>
              <a:t> &amp; Muslim (2019) describe “the Personalization and Learning Analytics (PERLA) framework which represents the convergence of personalization and learning analytics and provides a theoretical foundation for effective analytics-enhanced personalized learning.”</a:t>
            </a:r>
            <a:endParaRPr lang="en-CA" dirty="0">
              <a:effectLst/>
            </a:endParaRPr>
          </a:p>
          <a:p>
            <a:pPr rtl="0"/>
            <a:br>
              <a:rPr lang="en-CA" dirty="0"/>
            </a:br>
            <a:br>
              <a:rPr lang="en-CA" dirty="0"/>
            </a:br>
            <a:r>
              <a:rPr lang="en-CA" sz="1200" b="0" i="0" u="none" strike="noStrike" kern="1200" dirty="0">
                <a:solidFill>
                  <a:schemeClr val="tx1"/>
                </a:solidFill>
                <a:effectLst/>
                <a:latin typeface="+mn-lt"/>
                <a:ea typeface="+mn-ea"/>
                <a:cs typeface="+mn-cs"/>
              </a:rPr>
              <a:t>Hwang, GJ., Sung, HY., Hung, CM. et al. (2012). Development of a personalized educational computer game based on students’ learning styles. Education Tech Research Dev 60: 623. </a:t>
            </a:r>
            <a:r>
              <a:rPr lang="en-CA" sz="1200" b="0" i="0" u="sng" strike="noStrike" kern="1200" dirty="0">
                <a:solidFill>
                  <a:schemeClr val="tx1"/>
                </a:solidFill>
                <a:effectLst/>
                <a:latin typeface="+mn-lt"/>
                <a:ea typeface="+mn-ea"/>
                <a:cs typeface="+mn-cs"/>
              </a:rPr>
              <a:t>https://doi.org/10.1007/s11423-012-9241-x</a:t>
            </a:r>
            <a:r>
              <a:rPr lang="en-CA" sz="1200" b="0" i="0" u="none" strike="noStrike" kern="1200" dirty="0">
                <a:solidFill>
                  <a:schemeClr val="tx1"/>
                </a:solidFill>
                <a:effectLst/>
                <a:latin typeface="+mn-lt"/>
                <a:ea typeface="+mn-ea"/>
                <a:cs typeface="+mn-cs"/>
              </a:rPr>
              <a:t>   </a:t>
            </a:r>
            <a:r>
              <a:rPr lang="en-CA" sz="1200" b="0" i="0" u="sng" strike="noStrike" kern="1200" dirty="0">
                <a:solidFill>
                  <a:schemeClr val="tx1"/>
                </a:solidFill>
                <a:effectLst/>
                <a:latin typeface="+mn-lt"/>
                <a:ea typeface="+mn-ea"/>
                <a:cs typeface="+mn-cs"/>
              </a:rPr>
              <a:t>https://link.springer.com/article/10.1007/s11423-012-9241-x</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br>
              <a:rPr lang="en-CA" dirty="0"/>
            </a:br>
            <a:r>
              <a:rPr lang="en-CA" sz="1200" b="0" i="0" u="none" strike="noStrike" kern="1200" dirty="0" err="1">
                <a:solidFill>
                  <a:schemeClr val="tx1"/>
                </a:solidFill>
                <a:effectLst/>
                <a:latin typeface="+mn-lt"/>
                <a:ea typeface="+mn-ea"/>
                <a:cs typeface="+mn-cs"/>
              </a:rPr>
              <a:t>Bitnine</a:t>
            </a:r>
            <a:r>
              <a:rPr lang="en-CA" sz="1200" b="0" i="0" u="none" strike="noStrike" kern="1200" dirty="0">
                <a:solidFill>
                  <a:schemeClr val="tx1"/>
                </a:solidFill>
                <a:effectLst/>
                <a:latin typeface="+mn-lt"/>
                <a:ea typeface="+mn-ea"/>
                <a:cs typeface="+mn-cs"/>
              </a:rPr>
              <a:t> Global, Inc. (2019). </a:t>
            </a:r>
            <a:r>
              <a:rPr lang="en-CA" sz="1200" b="0" i="0" u="none" strike="noStrike" kern="1200" dirty="0" err="1">
                <a:solidFill>
                  <a:schemeClr val="tx1"/>
                </a:solidFill>
                <a:effectLst/>
                <a:latin typeface="+mn-lt"/>
                <a:ea typeface="+mn-ea"/>
                <a:cs typeface="+mn-cs"/>
              </a:rPr>
              <a:t>Bitnine</a:t>
            </a:r>
            <a:r>
              <a:rPr lang="en-CA" sz="1200" b="0" i="0" u="none" strike="noStrike" kern="1200" dirty="0">
                <a:solidFill>
                  <a:schemeClr val="tx1"/>
                </a:solidFill>
                <a:effectLst/>
                <a:latin typeface="+mn-lt"/>
                <a:ea typeface="+mn-ea"/>
                <a:cs typeface="+mn-cs"/>
              </a:rPr>
              <a:t>: The Newly Revealed 'AI Teacher' Powered by Graph Database Delivers Hyper-Personalized Learning Experience. Financial Post. March 25, 2019. </a:t>
            </a:r>
            <a:r>
              <a:rPr lang="en-CA" sz="1200" b="0" i="0" u="sng" strike="noStrike" kern="1200" dirty="0">
                <a:solidFill>
                  <a:schemeClr val="tx1"/>
                </a:solidFill>
                <a:effectLst/>
                <a:latin typeface="+mn-lt"/>
                <a:ea typeface="+mn-ea"/>
                <a:cs typeface="+mn-cs"/>
              </a:rPr>
              <a:t>https://business.financialpost.com/pmn/press-releases-pmn/business-wire-news-releases-pmn/bitnine-the-newly-revealed-ai-teacher-powered-by-graph-database-delivers-hyper-personalized-learning-experience</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r>
              <a:rPr lang="en-CA" sz="1200" b="0" i="0" u="none" strike="noStrike" kern="1200" dirty="0">
                <a:solidFill>
                  <a:schemeClr val="tx1"/>
                </a:solidFill>
                <a:effectLst/>
                <a:latin typeface="+mn-lt"/>
                <a:ea typeface="+mn-ea"/>
                <a:cs typeface="+mn-cs"/>
              </a:rPr>
              <a:t>Mohamed Amine </a:t>
            </a:r>
            <a:r>
              <a:rPr lang="en-CA" sz="1200" b="0" i="0" u="none" strike="noStrike" kern="1200" dirty="0" err="1">
                <a:solidFill>
                  <a:schemeClr val="tx1"/>
                </a:solidFill>
                <a:effectLst/>
                <a:latin typeface="+mn-lt"/>
                <a:ea typeface="+mn-ea"/>
                <a:cs typeface="+mn-cs"/>
              </a:rPr>
              <a:t>Chatti</a:t>
            </a:r>
            <a:r>
              <a:rPr lang="en-CA" sz="1200" b="0" i="0" u="none" strike="noStrike" kern="1200" dirty="0">
                <a:solidFill>
                  <a:schemeClr val="tx1"/>
                </a:solidFill>
                <a:effectLst/>
                <a:latin typeface="+mn-lt"/>
                <a:ea typeface="+mn-ea"/>
                <a:cs typeface="+mn-cs"/>
              </a:rPr>
              <a:t> &amp; </a:t>
            </a:r>
            <a:r>
              <a:rPr lang="en-CA" sz="1200" b="0" i="0" u="none" strike="noStrike" kern="1200" dirty="0" err="1">
                <a:solidFill>
                  <a:schemeClr val="tx1"/>
                </a:solidFill>
                <a:effectLst/>
                <a:latin typeface="+mn-lt"/>
                <a:ea typeface="+mn-ea"/>
                <a:cs typeface="+mn-cs"/>
              </a:rPr>
              <a:t>Arham</a:t>
            </a:r>
            <a:r>
              <a:rPr lang="en-CA" sz="1200" b="0" i="0" u="none" strike="noStrike" kern="1200" dirty="0">
                <a:solidFill>
                  <a:schemeClr val="tx1"/>
                </a:solidFill>
                <a:effectLst/>
                <a:latin typeface="+mn-lt"/>
                <a:ea typeface="+mn-ea"/>
                <a:cs typeface="+mn-cs"/>
              </a:rPr>
              <a:t> Muslim. (2019). </a:t>
            </a:r>
            <a:r>
              <a:rPr lang="en-CA" sz="1200" b="0" i="0" u="sng" strike="noStrike" kern="1200" dirty="0">
                <a:solidFill>
                  <a:schemeClr val="tx1"/>
                </a:solidFill>
                <a:effectLst/>
                <a:latin typeface="+mn-lt"/>
                <a:ea typeface="+mn-ea"/>
                <a:cs typeface="+mn-cs"/>
              </a:rPr>
              <a:t>The PERLA Framework: Blending Personalization and Learning Analytics</a:t>
            </a:r>
            <a:r>
              <a:rPr lang="en-CA" sz="1200" b="0" i="0" u="none" strike="noStrike" kern="1200" dirty="0">
                <a:solidFill>
                  <a:schemeClr val="tx1"/>
                </a:solidFill>
                <a:effectLst/>
                <a:latin typeface="+mn-lt"/>
                <a:ea typeface="+mn-ea"/>
                <a:cs typeface="+mn-cs"/>
              </a:rPr>
              <a:t>,</a:t>
            </a:r>
            <a:r>
              <a:rPr lang="en-CA" sz="1200" b="0" i="1" u="none" strike="noStrike" kern="1200" dirty="0">
                <a:solidFill>
                  <a:schemeClr val="tx1"/>
                </a:solidFill>
                <a:effectLst/>
                <a:latin typeface="+mn-lt"/>
                <a:ea typeface="+mn-ea"/>
                <a:cs typeface="+mn-cs"/>
              </a:rPr>
              <a:t>, International Review of Research in Open and Distributed Learning, </a:t>
            </a:r>
            <a:r>
              <a:rPr lang="en-CA" sz="1200" b="0" i="0" u="none" strike="noStrike" kern="1200" dirty="0">
                <a:solidFill>
                  <a:schemeClr val="tx1"/>
                </a:solidFill>
                <a:effectLst/>
                <a:latin typeface="+mn-lt"/>
                <a:ea typeface="+mn-ea"/>
                <a:cs typeface="+mn-cs"/>
              </a:rPr>
              <a:t>Feb 28, 2019. </a:t>
            </a:r>
            <a:endParaRPr lang="en-CA" dirty="0">
              <a:effectLst/>
            </a:endParaRPr>
          </a:p>
          <a:p>
            <a:pPr rtl="0"/>
            <a:r>
              <a:rPr lang="en-CA" sz="1200" b="0" i="0" u="none" strike="noStrike" kern="1200" dirty="0">
                <a:solidFill>
                  <a:schemeClr val="tx1"/>
                </a:solidFill>
                <a:effectLst/>
                <a:latin typeface="+mn-lt"/>
                <a:ea typeface="+mn-ea"/>
                <a:cs typeface="+mn-cs"/>
              </a:rPr>
              <a:t>From the abstract: "This paper discusses the Personalization and Learning Analytics (PERLA) framework which represents the convergence of personalization and learning analytics and provides a theoretical foundation for effective analytics-enhanced personalized learning." It's important to not that the authors distinguish personalization from adaptation (or adaptive learning systems). "Personalization is learner-driven; the system only helps learners decide what to do next.&amp;...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endParaRPr lang="en-US" dirty="0"/>
          </a:p>
        </p:txBody>
      </p:sp>
      <p:sp>
        <p:nvSpPr>
          <p:cNvPr id="4" name="Slide Number Placeholder 3"/>
          <p:cNvSpPr>
            <a:spLocks noGrp="1"/>
          </p:cNvSpPr>
          <p:nvPr>
            <p:ph type="sldNum" sz="quarter" idx="5"/>
          </p:nvPr>
        </p:nvSpPr>
        <p:spPr/>
        <p:txBody>
          <a:bodyPr/>
          <a:lstStyle/>
          <a:p>
            <a:fld id="{0D97D1D1-4BC6-46A0-99E4-58BD1A6CF0BB}" type="slidenum">
              <a:rPr lang="en-US" smtClean="0"/>
              <a:t>8</a:t>
            </a:fld>
            <a:endParaRPr lang="en-US"/>
          </a:p>
        </p:txBody>
      </p:sp>
    </p:spTree>
    <p:extLst>
      <p:ext uri="{BB962C8B-B14F-4D97-AF65-F5344CB8AC3E}">
        <p14:creationId xmlns:p14="http://schemas.microsoft.com/office/powerpoint/2010/main" val="4046307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r>
              <a:rPr lang="en-CA" dirty="0"/>
            </a:br>
            <a:r>
              <a:rPr lang="en-CA" sz="1200" b="0" i="0" u="sng" strike="noStrike" kern="1200" dirty="0">
                <a:solidFill>
                  <a:schemeClr val="tx1"/>
                </a:solidFill>
                <a:effectLst/>
                <a:latin typeface="+mn-lt"/>
                <a:ea typeface="+mn-ea"/>
                <a:cs typeface="+mn-cs"/>
              </a:rPr>
              <a:t>Machine Learning in Corporate E-learning - Applications and Trends</a:t>
            </a:r>
            <a:r>
              <a:rPr lang="en-CA" sz="1200" b="0" i="0" u="sng"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Stella Lee, SlideShare, </a:t>
            </a:r>
            <a:r>
              <a:rPr lang="en-CA" sz="1200" b="0" i="0" u="none" strike="noStrike" kern="1200" dirty="0">
                <a:solidFill>
                  <a:schemeClr val="tx1"/>
                </a:solidFill>
                <a:effectLst/>
                <a:latin typeface="+mn-lt"/>
                <a:ea typeface="+mn-ea"/>
                <a:cs typeface="+mn-cs"/>
              </a:rPr>
              <a:t>Sept 11, 2018        </a:t>
            </a:r>
            <a:endParaRPr lang="en-CA" dirty="0">
              <a:effectLst/>
            </a:endParaRPr>
          </a:p>
          <a:p>
            <a:pPr rtl="0"/>
            <a:r>
              <a:rPr lang="en-CA" sz="1200" b="0" i="0" u="none" strike="noStrike" kern="1200" dirty="0">
                <a:solidFill>
                  <a:schemeClr val="tx1"/>
                </a:solidFill>
                <a:effectLst/>
                <a:latin typeface="+mn-lt"/>
                <a:ea typeface="+mn-ea"/>
                <a:cs typeface="+mn-cs"/>
              </a:rPr>
              <a:t>This 30 page slide presentation is a pretty quick read, but provides a high level overview of how machine learning is being applied to e-learning (and specifically, to chatbots, recommenders, performance indicators, and adaptive assessment). I think this shows both the potential but also the limitations of machine learning in e-learning. Via e-learning, </a:t>
            </a:r>
            <a:r>
              <a:rPr lang="en-CA" sz="1200" b="0" i="0" u="none" strike="noStrike" kern="1200" dirty="0" err="1">
                <a:solidFill>
                  <a:schemeClr val="tx1"/>
                </a:solidFill>
                <a:effectLst/>
                <a:latin typeface="+mn-lt"/>
                <a:ea typeface="+mn-ea"/>
                <a:cs typeface="+mn-cs"/>
              </a:rPr>
              <a:t>conocimiento</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en</a:t>
            </a:r>
            <a:r>
              <a:rPr lang="en-CA" sz="1200" b="0" i="0" u="none" strike="noStrike" kern="1200" dirty="0">
                <a:solidFill>
                  <a:schemeClr val="tx1"/>
                </a:solidFill>
                <a:effectLst/>
                <a:latin typeface="+mn-lt"/>
                <a:ea typeface="+mn-ea"/>
                <a:cs typeface="+mn-cs"/>
              </a:rPr>
              <a:t> red. Now just testing: test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IMS Compliant Ontological Learner Model for Adaptive E-Learning Environments</a:t>
            </a:r>
            <a:r>
              <a:rPr lang="en-CA" sz="1200" b="0" i="0" u="none" strike="noStrike" kern="1200" dirty="0">
                <a:solidFill>
                  <a:schemeClr val="tx1"/>
                </a:solidFill>
                <a:effectLst/>
                <a:latin typeface="+mn-lt"/>
                <a:ea typeface="+mn-ea"/>
                <a:cs typeface="+mn-cs"/>
              </a:rPr>
              <a:t>, </a:t>
            </a:r>
            <a:r>
              <a:rPr lang="en-CA" sz="1200" b="0" i="1" u="none" strike="noStrike" kern="1200" dirty="0" err="1">
                <a:solidFill>
                  <a:schemeClr val="tx1"/>
                </a:solidFill>
                <a:effectLst/>
                <a:latin typeface="+mn-lt"/>
                <a:ea typeface="+mn-ea"/>
                <a:cs typeface="+mn-cs"/>
              </a:rPr>
              <a:t>Othmane</a:t>
            </a:r>
            <a:r>
              <a:rPr lang="en-CA" sz="1200" b="0" i="1" u="none" strike="noStrike" kern="1200" dirty="0">
                <a:solidFill>
                  <a:schemeClr val="tx1"/>
                </a:solidFill>
                <a:effectLst/>
                <a:latin typeface="+mn-lt"/>
                <a:ea typeface="+mn-ea"/>
                <a:cs typeface="+mn-cs"/>
              </a:rPr>
              <a:t> Zine, Aziz </a:t>
            </a:r>
            <a:r>
              <a:rPr lang="en-CA" sz="1200" b="0" i="1" u="none" strike="noStrike" kern="1200" dirty="0" err="1">
                <a:solidFill>
                  <a:schemeClr val="tx1"/>
                </a:solidFill>
                <a:effectLst/>
                <a:latin typeface="+mn-lt"/>
                <a:ea typeface="+mn-ea"/>
                <a:cs typeface="+mn-cs"/>
              </a:rPr>
              <a:t>Derouich</a:t>
            </a:r>
            <a:r>
              <a:rPr lang="en-CA" sz="1200" b="0" i="1" u="none" strike="noStrike" kern="1200" dirty="0">
                <a:solidFill>
                  <a:schemeClr val="tx1"/>
                </a:solidFill>
                <a:effectLst/>
                <a:latin typeface="+mn-lt"/>
                <a:ea typeface="+mn-ea"/>
                <a:cs typeface="+mn-cs"/>
              </a:rPr>
              <a:t>, </a:t>
            </a:r>
            <a:r>
              <a:rPr lang="en-CA" sz="1200" b="0" i="1" u="none" strike="noStrike" kern="1200" dirty="0" err="1">
                <a:solidFill>
                  <a:schemeClr val="tx1"/>
                </a:solidFill>
                <a:effectLst/>
                <a:latin typeface="+mn-lt"/>
                <a:ea typeface="+mn-ea"/>
                <a:cs typeface="+mn-cs"/>
              </a:rPr>
              <a:t>Abdennebi</a:t>
            </a:r>
            <a:r>
              <a:rPr lang="en-CA" sz="1200" b="0" i="1" u="none" strike="noStrike" kern="1200" dirty="0">
                <a:solidFill>
                  <a:schemeClr val="tx1"/>
                </a:solidFill>
                <a:effectLst/>
                <a:latin typeface="+mn-lt"/>
                <a:ea typeface="+mn-ea"/>
                <a:cs typeface="+mn-cs"/>
              </a:rPr>
              <a:t> </a:t>
            </a:r>
            <a:r>
              <a:rPr lang="en-CA" sz="1200" b="0" i="1" u="none" strike="noStrike" kern="1200" dirty="0" err="1">
                <a:solidFill>
                  <a:schemeClr val="tx1"/>
                </a:solidFill>
                <a:effectLst/>
                <a:latin typeface="+mn-lt"/>
                <a:ea typeface="+mn-ea"/>
                <a:cs typeface="+mn-cs"/>
              </a:rPr>
              <a:t>Talbi</a:t>
            </a:r>
            <a:r>
              <a:rPr lang="en-CA" sz="1200" b="0" i="1" u="none" strike="noStrike" kern="1200" dirty="0">
                <a:solidFill>
                  <a:schemeClr val="tx1"/>
                </a:solidFill>
                <a:effectLst/>
                <a:latin typeface="+mn-lt"/>
                <a:ea typeface="+mn-ea"/>
                <a:cs typeface="+mn-cs"/>
              </a:rPr>
              <a:t>, International Journal of Emerging Technologies in Learning, </a:t>
            </a:r>
            <a:r>
              <a:rPr lang="en-CA" sz="1200" b="0" i="0" u="none" strike="noStrike" kern="1200" dirty="0">
                <a:solidFill>
                  <a:schemeClr val="tx1"/>
                </a:solidFill>
                <a:effectLst/>
                <a:latin typeface="+mn-lt"/>
                <a:ea typeface="+mn-ea"/>
                <a:cs typeface="+mn-cs"/>
              </a:rPr>
              <a:t>Aug 29, 2019        </a:t>
            </a:r>
            <a:endParaRPr lang="en-CA" dirty="0">
              <a:effectLst/>
            </a:endParaRPr>
          </a:p>
          <a:p>
            <a:pPr rtl="0"/>
            <a:r>
              <a:rPr lang="en-CA" sz="1200" b="0" i="0" u="none" strike="noStrike" kern="1200" dirty="0">
                <a:solidFill>
                  <a:schemeClr val="tx1"/>
                </a:solidFill>
                <a:effectLst/>
                <a:latin typeface="+mn-lt"/>
                <a:ea typeface="+mn-ea"/>
                <a:cs typeface="+mn-cs"/>
              </a:rPr>
              <a:t>The first sentence of this paper (23 page PDF) makes me want to reframe the learning styles debate. Here's the sentence: "It has been proven that adopting the 'one size fits one' approach has better learning outcomes than the 'one size fits all' one." The paper cites several references to say "an accurate definition the learner’s characteristics influences and increases considerably the capability and efficiency of learning activities." Well, this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Learner Model's Utilization in the e-Learning Environments</a:t>
            </a:r>
            <a:r>
              <a:rPr lang="en-CA" sz="1200" b="0" i="0" u="none" strike="noStrike" kern="1200" dirty="0">
                <a:solidFill>
                  <a:schemeClr val="tx1"/>
                </a:solidFill>
                <a:effectLst/>
                <a:latin typeface="+mn-lt"/>
                <a:ea typeface="+mn-ea"/>
                <a:cs typeface="+mn-cs"/>
              </a:rPr>
              <a:t>, </a:t>
            </a:r>
            <a:r>
              <a:rPr lang="en-CA" sz="1200" b="0" i="1" u="none" strike="noStrike" kern="1200" dirty="0" err="1">
                <a:solidFill>
                  <a:schemeClr val="tx1"/>
                </a:solidFill>
                <a:effectLst/>
                <a:latin typeface="+mn-lt"/>
                <a:ea typeface="+mn-ea"/>
                <a:cs typeface="+mn-cs"/>
              </a:rPr>
              <a:t>Vija</a:t>
            </a:r>
            <a:r>
              <a:rPr lang="en-CA" sz="1200" b="0" i="1" u="none" strike="noStrike" kern="1200" dirty="0">
                <a:solidFill>
                  <a:schemeClr val="tx1"/>
                </a:solidFill>
                <a:effectLst/>
                <a:latin typeface="+mn-lt"/>
                <a:ea typeface="+mn-ea"/>
                <a:cs typeface="+mn-cs"/>
              </a:rPr>
              <a:t> </a:t>
            </a:r>
            <a:r>
              <a:rPr lang="en-CA" sz="1200" b="0" i="1" u="none" strike="noStrike" kern="1200" dirty="0" err="1">
                <a:solidFill>
                  <a:schemeClr val="tx1"/>
                </a:solidFill>
                <a:effectLst/>
                <a:latin typeface="+mn-lt"/>
                <a:ea typeface="+mn-ea"/>
                <a:cs typeface="+mn-cs"/>
              </a:rPr>
              <a:t>Vigale</a:t>
            </a:r>
            <a:r>
              <a:rPr lang="en-CA" sz="1200" b="0" i="1" u="none" strike="noStrike" kern="1200" dirty="0">
                <a:solidFill>
                  <a:schemeClr val="tx1"/>
                </a:solidFill>
                <a:effectLst/>
                <a:latin typeface="+mn-lt"/>
                <a:ea typeface="+mn-ea"/>
                <a:cs typeface="+mn-cs"/>
              </a:rPr>
              <a:t>, Laila </a:t>
            </a:r>
            <a:r>
              <a:rPr lang="en-CA" sz="1200" b="0" i="1" u="none" strike="noStrike" kern="1200" dirty="0" err="1">
                <a:solidFill>
                  <a:schemeClr val="tx1"/>
                </a:solidFill>
                <a:effectLst/>
                <a:latin typeface="+mn-lt"/>
                <a:ea typeface="+mn-ea"/>
                <a:cs typeface="+mn-cs"/>
              </a:rPr>
              <a:t>Niedrite</a:t>
            </a:r>
            <a:r>
              <a:rPr lang="en-CA" sz="1200" b="0" i="1" u="none" strike="noStrike" kern="1200" dirty="0">
                <a:solidFill>
                  <a:schemeClr val="tx1"/>
                </a:solidFill>
                <a:effectLst/>
                <a:latin typeface="+mn-lt"/>
                <a:ea typeface="+mn-ea"/>
                <a:cs typeface="+mn-cs"/>
              </a:rPr>
              <a:t>, University of Latvia, </a:t>
            </a:r>
            <a:r>
              <a:rPr lang="en-CA" sz="1200" b="0" i="0" u="none" strike="noStrike" kern="1200" dirty="0">
                <a:solidFill>
                  <a:schemeClr val="tx1"/>
                </a:solidFill>
                <a:effectLst/>
                <a:latin typeface="+mn-lt"/>
                <a:ea typeface="+mn-ea"/>
                <a:cs typeface="+mn-cs"/>
              </a:rPr>
              <a:t>Oct 28, 2018        </a:t>
            </a:r>
            <a:endParaRPr lang="en-CA" dirty="0">
              <a:effectLst/>
            </a:endParaRPr>
          </a:p>
          <a:p>
            <a:pPr rtl="0"/>
            <a:r>
              <a:rPr lang="en-CA" sz="1200" b="0" i="0" u="none" strike="noStrike" kern="1200" dirty="0">
                <a:solidFill>
                  <a:schemeClr val="tx1"/>
                </a:solidFill>
                <a:effectLst/>
                <a:latin typeface="+mn-lt"/>
                <a:ea typeface="+mn-ea"/>
                <a:cs typeface="+mn-cs"/>
              </a:rPr>
              <a:t>This is quite a good paper describing the need for, creation of, and use of a learner model in support of adaptive learning. In current systems, the learner model is at the core of such systems. In conjunction with a domain mode, which maps the learning required in a field, the adaptive system employs an adaptive model to generate the activity, resource or intervention required. Learner data can be static or dynamic, includes personal data, pedagogic, preference, system experience, cognitive,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a:t>
            </a:r>
          </a:p>
          <a:p>
            <a:pPr rtl="0"/>
            <a:endParaRPr lang="en-CA" sz="1200" b="0" i="0" u="none" strike="noStrike" kern="1200" dirty="0">
              <a:solidFill>
                <a:schemeClr val="tx1"/>
              </a:solidFill>
              <a:effectLst/>
              <a:latin typeface="+mn-lt"/>
              <a:ea typeface="+mn-ea"/>
              <a:cs typeface="+mn-cs"/>
            </a:endParaRPr>
          </a:p>
          <a:p>
            <a:pPr rtl="0"/>
            <a:br>
              <a:rPr lang="en-CA" dirty="0"/>
            </a:br>
            <a:r>
              <a:rPr lang="en-CA" sz="1200" b="0" i="0" u="sng" strike="noStrike" kern="1200" dirty="0">
                <a:solidFill>
                  <a:schemeClr val="tx1"/>
                </a:solidFill>
                <a:effectLst/>
                <a:latin typeface="+mn-lt"/>
                <a:ea typeface="+mn-ea"/>
                <a:cs typeface="+mn-cs"/>
              </a:rPr>
              <a:t>Arizona State Working with Community Colleges in Interactive OER Pilot</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Dian </a:t>
            </a:r>
            <a:r>
              <a:rPr lang="en-CA" sz="1200" b="0" i="1" u="none" strike="noStrike" kern="1200" dirty="0" err="1">
                <a:solidFill>
                  <a:schemeClr val="tx1"/>
                </a:solidFill>
                <a:effectLst/>
                <a:latin typeface="+mn-lt"/>
                <a:ea typeface="+mn-ea"/>
                <a:cs typeface="+mn-cs"/>
              </a:rPr>
              <a:t>Schaffhauser</a:t>
            </a:r>
            <a:r>
              <a:rPr lang="en-CA" sz="1200" b="0" i="1" u="none" strike="noStrike" kern="1200" dirty="0">
                <a:solidFill>
                  <a:schemeClr val="tx1"/>
                </a:solidFill>
                <a:effectLst/>
                <a:latin typeface="+mn-lt"/>
                <a:ea typeface="+mn-ea"/>
                <a:cs typeface="+mn-cs"/>
              </a:rPr>
              <a:t>, Campus Technology, </a:t>
            </a:r>
            <a:r>
              <a:rPr lang="en-CA" sz="1200" b="0" i="0" u="none" strike="noStrike" kern="1200" dirty="0">
                <a:solidFill>
                  <a:schemeClr val="tx1"/>
                </a:solidFill>
                <a:effectLst/>
                <a:latin typeface="+mn-lt"/>
                <a:ea typeface="+mn-ea"/>
                <a:cs typeface="+mn-cs"/>
              </a:rPr>
              <a:t>Apr 04, 2019        </a:t>
            </a:r>
            <a:endParaRPr lang="en-CA" dirty="0">
              <a:effectLst/>
            </a:endParaRPr>
          </a:p>
          <a:p>
            <a:pPr rtl="0"/>
            <a:r>
              <a:rPr lang="en-CA" sz="1200" b="0" i="0" u="none" strike="noStrike" kern="1200" dirty="0">
                <a:solidFill>
                  <a:schemeClr val="tx1"/>
                </a:solidFill>
                <a:effectLst/>
                <a:latin typeface="+mn-lt"/>
                <a:ea typeface="+mn-ea"/>
                <a:cs typeface="+mn-cs"/>
              </a:rPr>
              <a:t>The initial concept is laudable. "What Anbar has in mind is something he calls "active OER." That's taking the standard digital textbook and expanding it with the addition of digital resources, including simulations that are both interactive and adaptive." So is the </a:t>
            </a:r>
            <a:r>
              <a:rPr lang="en-CA" sz="1200" b="0" i="0" u="none" strike="noStrike" kern="1200" dirty="0" err="1">
                <a:solidFill>
                  <a:schemeClr val="tx1"/>
                </a:solidFill>
                <a:effectLst/>
                <a:latin typeface="+mn-lt"/>
                <a:ea typeface="+mn-ea"/>
                <a:cs typeface="+mn-cs"/>
              </a:rPr>
              <a:t>committment</a:t>
            </a:r>
            <a:r>
              <a:rPr lang="en-CA" sz="1200" b="0" i="0" u="none" strike="noStrike" kern="1200" dirty="0">
                <a:solidFill>
                  <a:schemeClr val="tx1"/>
                </a:solidFill>
                <a:effectLst/>
                <a:latin typeface="+mn-lt"/>
                <a:ea typeface="+mn-ea"/>
                <a:cs typeface="+mn-cs"/>
              </a:rPr>
              <a:t> of $25 million to the project. But why then would it be narrowed down to one commercial provider? "That's where Smart Sparrow comes in: The company produces aero, a learning platform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The Next Frontier of Adaptive Learning</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Dian </a:t>
            </a:r>
            <a:r>
              <a:rPr lang="en-CA" sz="1200" b="0" i="1" u="none" strike="noStrike" kern="1200" dirty="0" err="1">
                <a:solidFill>
                  <a:schemeClr val="tx1"/>
                </a:solidFill>
                <a:effectLst/>
                <a:latin typeface="+mn-lt"/>
                <a:ea typeface="+mn-ea"/>
                <a:cs typeface="+mn-cs"/>
              </a:rPr>
              <a:t>Schaffhauser</a:t>
            </a:r>
            <a:r>
              <a:rPr lang="en-CA" sz="1200" b="0" i="1" u="none" strike="noStrike" kern="1200" dirty="0">
                <a:solidFill>
                  <a:schemeClr val="tx1"/>
                </a:solidFill>
                <a:effectLst/>
                <a:latin typeface="+mn-lt"/>
                <a:ea typeface="+mn-ea"/>
                <a:cs typeface="+mn-cs"/>
              </a:rPr>
              <a:t>, Campus Technology, </a:t>
            </a:r>
            <a:r>
              <a:rPr lang="en-CA" sz="1200" b="0" i="0" u="none" strike="noStrike" kern="1200" dirty="0">
                <a:solidFill>
                  <a:schemeClr val="tx1"/>
                </a:solidFill>
                <a:effectLst/>
                <a:latin typeface="+mn-lt"/>
                <a:ea typeface="+mn-ea"/>
                <a:cs typeface="+mn-cs"/>
              </a:rPr>
              <a:t>Dec 06, 2018        </a:t>
            </a:r>
            <a:endParaRPr lang="en-CA" dirty="0">
              <a:effectLst/>
            </a:endParaRPr>
          </a:p>
          <a:p>
            <a:pPr rtl="0"/>
            <a:r>
              <a:rPr lang="en-CA" sz="1200" b="0" i="0" u="none" strike="noStrike" kern="1200" dirty="0">
                <a:solidFill>
                  <a:schemeClr val="tx1"/>
                </a:solidFill>
                <a:effectLst/>
                <a:latin typeface="+mn-lt"/>
                <a:ea typeface="+mn-ea"/>
                <a:cs typeface="+mn-cs"/>
              </a:rPr>
              <a:t>This article describes Arizona State University's plans to personalize by "developing a complete adaptive undergraduate program dubbed the 'Adaptive Chassis.'" What is </a:t>
            </a:r>
            <a:r>
              <a:rPr lang="en-CA" sz="1200" b="0" i="0" u="none" strike="noStrike" kern="1200" dirty="0" err="1">
                <a:solidFill>
                  <a:schemeClr val="tx1"/>
                </a:solidFill>
                <a:effectLst/>
                <a:latin typeface="+mn-lt"/>
                <a:ea typeface="+mn-ea"/>
                <a:cs typeface="+mn-cs"/>
              </a:rPr>
              <a:t>Aaptive</a:t>
            </a:r>
            <a:r>
              <a:rPr lang="en-CA" sz="1200" b="0" i="0" u="none" strike="noStrike" kern="1200" dirty="0">
                <a:solidFill>
                  <a:schemeClr val="tx1"/>
                </a:solidFill>
                <a:effectLst/>
                <a:latin typeface="+mn-lt"/>
                <a:ea typeface="+mn-ea"/>
                <a:cs typeface="+mn-cs"/>
              </a:rPr>
              <a:t> Chassis? "In our traditional model, each course was its own island — even to the point where each section of each course may have been its own island.... We're aligning all of the learning objectives in those courses, then we're integrating all of the instructional resources, and,...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br>
              <a:rPr lang="en-CA" dirty="0"/>
            </a:br>
            <a:r>
              <a:rPr lang="en-CA" sz="1200" b="0" i="0" u="none" strike="noStrike" kern="1200" dirty="0">
                <a:solidFill>
                  <a:schemeClr val="tx1"/>
                </a:solidFill>
                <a:effectLst/>
                <a:latin typeface="+mn-lt"/>
                <a:ea typeface="+mn-ea"/>
                <a:cs typeface="+mn-cs"/>
              </a:rPr>
              <a:t>(Links)</a:t>
            </a:r>
            <a:endParaRPr lang="en-CA" dirty="0">
              <a:effectLst/>
            </a:endParaRPr>
          </a:p>
          <a:p>
            <a:pPr rtl="0"/>
            <a:br>
              <a:rPr lang="en-CA" dirty="0"/>
            </a:br>
            <a:r>
              <a:rPr lang="en-CA" sz="1200" b="0" i="0" u="sng" strike="noStrike" kern="1200" dirty="0" err="1">
                <a:solidFill>
                  <a:schemeClr val="tx1"/>
                </a:solidFill>
                <a:effectLst/>
                <a:latin typeface="+mn-lt"/>
                <a:ea typeface="+mn-ea"/>
                <a:cs typeface="+mn-cs"/>
              </a:rPr>
              <a:t>xAPI</a:t>
            </a:r>
            <a:r>
              <a:rPr lang="en-CA" sz="1200" b="0" i="0" u="sng" strike="noStrike" kern="1200" dirty="0">
                <a:solidFill>
                  <a:schemeClr val="tx1"/>
                </a:solidFill>
                <a:effectLst/>
                <a:latin typeface="+mn-lt"/>
                <a:ea typeface="+mn-ea"/>
                <a:cs typeface="+mn-cs"/>
              </a:rPr>
              <a:t>: A Guide for Technical Implementers</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Shelly Blake-Plock, IEEE LTSC TAG </a:t>
            </a:r>
            <a:r>
              <a:rPr lang="en-CA" sz="1200" b="0" i="1" u="none" strike="noStrike" kern="1200" dirty="0" err="1">
                <a:solidFill>
                  <a:schemeClr val="tx1"/>
                </a:solidFill>
                <a:effectLst/>
                <a:latin typeface="+mn-lt"/>
                <a:ea typeface="+mn-ea"/>
                <a:cs typeface="+mn-cs"/>
              </a:rPr>
              <a:t>xAPI</a:t>
            </a:r>
            <a:r>
              <a:rPr lang="en-CA" sz="1200" b="0" i="1"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Aug 05, 2018        </a:t>
            </a:r>
            <a:endParaRPr lang="en-CA" dirty="0">
              <a:effectLst/>
            </a:endParaRPr>
          </a:p>
          <a:p>
            <a:pPr rtl="0"/>
            <a:r>
              <a:rPr lang="en-CA" sz="1200" b="0" i="0" u="none" strike="noStrike" kern="1200" dirty="0">
                <a:solidFill>
                  <a:schemeClr val="tx1"/>
                </a:solidFill>
                <a:effectLst/>
                <a:latin typeface="+mn-lt"/>
                <a:ea typeface="+mn-ea"/>
                <a:cs typeface="+mn-cs"/>
              </a:rPr>
              <a:t>This is a comprehensive guide (41 page PDF) describing the history, content and application of the Experience API (</a:t>
            </a:r>
            <a:r>
              <a:rPr lang="en-CA" sz="1200" b="0" i="0" u="none" strike="noStrike" kern="1200" dirty="0" err="1">
                <a:solidFill>
                  <a:schemeClr val="tx1"/>
                </a:solidFill>
                <a:effectLst/>
                <a:latin typeface="+mn-lt"/>
                <a:ea typeface="+mn-ea"/>
                <a:cs typeface="+mn-cs"/>
              </a:rPr>
              <a:t>xAPI</a:t>
            </a:r>
            <a:r>
              <a:rPr lang="en-CA" sz="1200" b="0" i="0" u="none" strike="noStrike" kern="1200" dirty="0">
                <a:solidFill>
                  <a:schemeClr val="tx1"/>
                </a:solidFill>
                <a:effectLst/>
                <a:latin typeface="+mn-lt"/>
                <a:ea typeface="+mn-ea"/>
                <a:cs typeface="+mn-cs"/>
              </a:rPr>
              <a:t>) specification. "</a:t>
            </a:r>
            <a:r>
              <a:rPr lang="en-CA" sz="1200" b="0" i="0" u="none" strike="noStrike" kern="1200" dirty="0" err="1">
                <a:solidFill>
                  <a:schemeClr val="tx1"/>
                </a:solidFill>
                <a:effectLst/>
                <a:latin typeface="+mn-lt"/>
                <a:ea typeface="+mn-ea"/>
                <a:cs typeface="+mn-cs"/>
              </a:rPr>
              <a:t>xAPI</a:t>
            </a:r>
            <a:r>
              <a:rPr lang="en-CA" sz="1200" b="0" i="0" u="none" strike="noStrike" kern="1200" dirty="0">
                <a:solidFill>
                  <a:schemeClr val="tx1"/>
                </a:solidFill>
                <a:effectLst/>
                <a:latin typeface="+mn-lt"/>
                <a:ea typeface="+mn-ea"/>
                <a:cs typeface="+mn-cs"/>
              </a:rPr>
              <a:t> is an application programming interface which allows software applications to exchange data regarding human activity. Designed for the domain of learning, </a:t>
            </a:r>
            <a:r>
              <a:rPr lang="en-CA" sz="1200" b="0" i="0" u="none" strike="noStrike" kern="1200" dirty="0" err="1">
                <a:solidFill>
                  <a:schemeClr val="tx1"/>
                </a:solidFill>
                <a:effectLst/>
                <a:latin typeface="+mn-lt"/>
                <a:ea typeface="+mn-ea"/>
                <a:cs typeface="+mn-cs"/>
              </a:rPr>
              <a:t>xAPI</a:t>
            </a:r>
            <a:r>
              <a:rPr lang="en-CA" sz="1200" b="0" i="0" u="none" strike="noStrike" kern="1200" dirty="0">
                <a:solidFill>
                  <a:schemeClr val="tx1"/>
                </a:solidFill>
                <a:effectLst/>
                <a:latin typeface="+mn-lt"/>
                <a:ea typeface="+mn-ea"/>
                <a:cs typeface="+mn-cs"/>
              </a:rPr>
              <a:t> enables the capture of data about human performance and its context." The document is authored by many of the people responsible for developing and implementing the specification and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The </a:t>
            </a:r>
            <a:r>
              <a:rPr lang="en-CA" sz="1200" b="0" i="0" u="sng" strike="noStrike" kern="1200" dirty="0" err="1">
                <a:solidFill>
                  <a:schemeClr val="tx1"/>
                </a:solidFill>
                <a:effectLst/>
                <a:latin typeface="+mn-lt"/>
                <a:ea typeface="+mn-ea"/>
                <a:cs typeface="+mn-cs"/>
              </a:rPr>
              <a:t>Theranos</a:t>
            </a:r>
            <a:r>
              <a:rPr lang="en-CA" sz="1200" b="0" i="0" u="sng" strike="noStrike" kern="1200" dirty="0">
                <a:solidFill>
                  <a:schemeClr val="tx1"/>
                </a:solidFill>
                <a:effectLst/>
                <a:latin typeface="+mn-lt"/>
                <a:ea typeface="+mn-ea"/>
                <a:cs typeface="+mn-cs"/>
              </a:rPr>
              <a:t> Story and Education Technology</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John Warner, Inside Higher Ed, </a:t>
            </a:r>
            <a:r>
              <a:rPr lang="en-CA" sz="1200" b="0" i="0" u="none" strike="noStrike" kern="1200" dirty="0">
                <a:solidFill>
                  <a:schemeClr val="tx1"/>
                </a:solidFill>
                <a:effectLst/>
                <a:latin typeface="+mn-lt"/>
                <a:ea typeface="+mn-ea"/>
                <a:cs typeface="+mn-cs"/>
              </a:rPr>
              <a:t>May 30, 2018</a:t>
            </a:r>
            <a:endParaRPr lang="en-CA" dirty="0">
              <a:effectLst/>
            </a:endParaRPr>
          </a:p>
          <a:p>
            <a:pPr rtl="0"/>
            <a:r>
              <a:rPr lang="en-CA" sz="1200" b="0" i="0" u="none" strike="noStrike" kern="1200" dirty="0">
                <a:solidFill>
                  <a:schemeClr val="tx1"/>
                </a:solidFill>
                <a:effectLst/>
                <a:latin typeface="+mn-lt"/>
                <a:ea typeface="+mn-ea"/>
                <a:cs typeface="+mn-cs"/>
              </a:rPr>
              <a:t>John Warner compares the promises made by AI and personalized learning vendors with </a:t>
            </a:r>
            <a:r>
              <a:rPr lang="en-CA" sz="1200" b="0" i="0" u="none" strike="noStrike" kern="1200" dirty="0" err="1">
                <a:solidFill>
                  <a:schemeClr val="tx1"/>
                </a:solidFill>
                <a:effectLst/>
                <a:latin typeface="+mn-lt"/>
                <a:ea typeface="+mn-ea"/>
                <a:cs typeface="+mn-cs"/>
              </a:rPr>
              <a:t>tne</a:t>
            </a:r>
            <a:r>
              <a:rPr lang="en-CA" sz="1200" b="0" i="0" u="none" strike="noStrike" kern="1200" dirty="0">
                <a:solidFill>
                  <a:schemeClr val="tx1"/>
                </a:solidFill>
                <a:effectLst/>
                <a:latin typeface="+mn-lt"/>
                <a:ea typeface="+mn-ea"/>
                <a:cs typeface="+mn-cs"/>
              </a:rPr>
              <a:t> owner of the blood testing 'vaporware' product </a:t>
            </a:r>
            <a:r>
              <a:rPr lang="en-CA" sz="1200" b="0" i="0" u="none" strike="noStrike" kern="1200" dirty="0" err="1">
                <a:solidFill>
                  <a:schemeClr val="tx1"/>
                </a:solidFill>
                <a:effectLst/>
                <a:latin typeface="+mn-lt"/>
                <a:ea typeface="+mn-ea"/>
                <a:cs typeface="+mn-cs"/>
              </a:rPr>
              <a:t>Theranos</a:t>
            </a:r>
            <a:r>
              <a:rPr lang="en-CA" sz="1200" b="0" i="0" u="none" strike="noStrike" kern="1200" dirty="0">
                <a:solidFill>
                  <a:schemeClr val="tx1"/>
                </a:solidFill>
                <a:effectLst/>
                <a:latin typeface="+mn-lt"/>
                <a:ea typeface="+mn-ea"/>
                <a:cs typeface="+mn-cs"/>
              </a:rPr>
              <a:t>. "Through a combination of secrecy, lies, flattery, and intimidation, she maintained a fiction about having developed a truly revolutionary piece of technology." There was no requirement that the product actually work; her customers were venture capitalists, who only need to be sold on the idea. </a:t>
            </a:r>
            <a:r>
              <a:rPr lang="en-CA" sz="1200" b="0" i="0" u="none" strike="noStrike" kern="1200" dirty="0" err="1">
                <a:solidFill>
                  <a:schemeClr val="tx1"/>
                </a:solidFill>
                <a:effectLst/>
                <a:latin typeface="+mn-lt"/>
                <a:ea typeface="+mn-ea"/>
                <a:cs typeface="+mn-cs"/>
              </a:rPr>
              <a:t>Theranos</a:t>
            </a:r>
            <a:r>
              <a:rPr lang="en-CA" sz="1200" b="0" i="0" u="none" strike="noStrike" kern="1200" dirty="0">
                <a:solidFill>
                  <a:schemeClr val="tx1"/>
                </a:solidFill>
                <a:effectLst/>
                <a:latin typeface="+mn-lt"/>
                <a:ea typeface="+mn-ea"/>
                <a:cs typeface="+mn-cs"/>
              </a:rPr>
              <a:t> was revealed only after the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Personalized Learning Meets AI With Watson Classroom</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Erin </a:t>
            </a:r>
            <a:r>
              <a:rPr lang="en-CA" sz="1200" b="0" i="1" u="none" strike="noStrike" kern="1200" dirty="0" err="1">
                <a:solidFill>
                  <a:schemeClr val="tx1"/>
                </a:solidFill>
                <a:effectLst/>
                <a:latin typeface="+mn-lt"/>
                <a:ea typeface="+mn-ea"/>
                <a:cs typeface="+mn-cs"/>
              </a:rPr>
              <a:t>Gohl</a:t>
            </a:r>
            <a:r>
              <a:rPr lang="en-CA" sz="1200" b="0" i="1" u="none" strike="noStrike" kern="1200" dirty="0">
                <a:solidFill>
                  <a:schemeClr val="tx1"/>
                </a:solidFill>
                <a:effectLst/>
                <a:latin typeface="+mn-lt"/>
                <a:ea typeface="+mn-ea"/>
                <a:cs typeface="+mn-cs"/>
              </a:rPr>
              <a:t>, Getting Smart, </a:t>
            </a:r>
            <a:r>
              <a:rPr lang="en-CA" sz="1200" b="0" i="0" u="none" strike="noStrike" kern="1200" dirty="0">
                <a:solidFill>
                  <a:schemeClr val="tx1"/>
                </a:solidFill>
                <a:effectLst/>
                <a:latin typeface="+mn-lt"/>
                <a:ea typeface="+mn-ea"/>
                <a:cs typeface="+mn-cs"/>
              </a:rPr>
              <a:t>Feb 22, 2018</a:t>
            </a:r>
            <a:endParaRPr lang="en-CA" dirty="0">
              <a:effectLst/>
            </a:endParaRPr>
          </a:p>
          <a:p>
            <a:pPr rtl="0"/>
            <a:r>
              <a:rPr lang="en-CA" sz="1200" b="0" i="0" u="none" strike="noStrike" kern="1200" dirty="0">
                <a:solidFill>
                  <a:schemeClr val="tx1"/>
                </a:solidFill>
                <a:effectLst/>
                <a:latin typeface="+mn-lt"/>
                <a:ea typeface="+mn-ea"/>
                <a:cs typeface="+mn-cs"/>
              </a:rPr>
              <a:t>"Generally speaking," says Erin </a:t>
            </a:r>
            <a:r>
              <a:rPr lang="en-CA" sz="1200" b="0" i="0" u="none" strike="noStrike" kern="1200" dirty="0" err="1">
                <a:solidFill>
                  <a:schemeClr val="tx1"/>
                </a:solidFill>
                <a:effectLst/>
                <a:latin typeface="+mn-lt"/>
                <a:ea typeface="+mn-ea"/>
                <a:cs typeface="+mn-cs"/>
              </a:rPr>
              <a:t>Gohl</a:t>
            </a:r>
            <a:r>
              <a:rPr lang="en-CA" sz="1200" b="0" i="0" u="none" strike="noStrike" kern="1200" dirty="0">
                <a:solidFill>
                  <a:schemeClr val="tx1"/>
                </a:solidFill>
                <a:effectLst/>
                <a:latin typeface="+mn-lt"/>
                <a:ea typeface="+mn-ea"/>
                <a:cs typeface="+mn-cs"/>
              </a:rPr>
              <a:t>, in personalized learning, "reducing people to a set of numbers overlooks so many factors that are integral to understanding a student, but explainable only as narrative comments." Rather, you need something that can </a:t>
            </a:r>
            <a:r>
              <a:rPr lang="en-CA" sz="1200" b="0" i="0" u="none" strike="noStrike" kern="1200" dirty="0" err="1">
                <a:solidFill>
                  <a:schemeClr val="tx1"/>
                </a:solidFill>
                <a:effectLst/>
                <a:latin typeface="+mn-lt"/>
                <a:ea typeface="+mn-ea"/>
                <a:cs typeface="+mn-cs"/>
              </a:rPr>
              <a:t>brige</a:t>
            </a:r>
            <a:r>
              <a:rPr lang="en-CA" sz="1200" b="0" i="0" u="none" strike="noStrike" kern="1200" dirty="0">
                <a:solidFill>
                  <a:schemeClr val="tx1"/>
                </a:solidFill>
                <a:effectLst/>
                <a:latin typeface="+mn-lt"/>
                <a:ea typeface="+mn-ea"/>
                <a:cs typeface="+mn-cs"/>
              </a:rPr>
              <a:t> the gap between words and numbers, for example, IBM Watson. Watson classroom is being positioned as an assistant, not a replacement, for teachers. " Watson Classroom is not a teacher nor does it replace the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With New Personalized-Learning Software, </a:t>
            </a:r>
            <a:r>
              <a:rPr lang="en-CA" sz="1200" b="0" i="0" u="sng" strike="noStrike" kern="1200" dirty="0" err="1">
                <a:solidFill>
                  <a:schemeClr val="tx1"/>
                </a:solidFill>
                <a:effectLst/>
                <a:latin typeface="+mn-lt"/>
                <a:ea typeface="+mn-ea"/>
                <a:cs typeface="+mn-cs"/>
              </a:rPr>
              <a:t>AltSchool</a:t>
            </a:r>
            <a:r>
              <a:rPr lang="en-CA" sz="1200" b="0" i="0" u="sng" strike="noStrike" kern="1200" dirty="0">
                <a:solidFill>
                  <a:schemeClr val="tx1"/>
                </a:solidFill>
                <a:effectLst/>
                <a:latin typeface="+mn-lt"/>
                <a:ea typeface="+mn-ea"/>
                <a:cs typeface="+mn-cs"/>
              </a:rPr>
              <a:t> Moves Into Public Schools</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Benjamin Herold, Education Week, </a:t>
            </a:r>
            <a:r>
              <a:rPr lang="en-CA" sz="1200" b="0" i="0" u="none" strike="noStrike" kern="1200" dirty="0">
                <a:solidFill>
                  <a:schemeClr val="tx1"/>
                </a:solidFill>
                <a:effectLst/>
                <a:latin typeface="+mn-lt"/>
                <a:ea typeface="+mn-ea"/>
                <a:cs typeface="+mn-cs"/>
              </a:rPr>
              <a:t>Jan 26, 2018</a:t>
            </a:r>
            <a:endParaRPr lang="en-CA" dirty="0">
              <a:effectLst/>
            </a:endParaRPr>
          </a:p>
          <a:p>
            <a:pPr rtl="0"/>
            <a:r>
              <a:rPr lang="en-CA" sz="1200" b="0" i="0" u="none" strike="noStrike" kern="1200" dirty="0">
                <a:solidFill>
                  <a:schemeClr val="tx1"/>
                </a:solidFill>
                <a:effectLst/>
                <a:latin typeface="+mn-lt"/>
                <a:ea typeface="+mn-ea"/>
                <a:cs typeface="+mn-cs"/>
              </a:rPr>
              <a:t>More on </a:t>
            </a:r>
            <a:r>
              <a:rPr lang="en-CA" sz="1200" b="0" i="0" u="none" strike="noStrike" kern="1200" dirty="0" err="1">
                <a:solidFill>
                  <a:schemeClr val="tx1"/>
                </a:solidFill>
                <a:effectLst/>
                <a:latin typeface="+mn-lt"/>
                <a:ea typeface="+mn-ea"/>
                <a:cs typeface="+mn-cs"/>
              </a:rPr>
              <a:t>AltSchool's</a:t>
            </a:r>
            <a:r>
              <a:rPr lang="en-CA" sz="1200" b="0" i="0" u="none" strike="noStrike" kern="1200" dirty="0">
                <a:solidFill>
                  <a:schemeClr val="tx1"/>
                </a:solidFill>
                <a:effectLst/>
                <a:latin typeface="+mn-lt"/>
                <a:ea typeface="+mn-ea"/>
                <a:cs typeface="+mn-cs"/>
              </a:rPr>
              <a:t> pivot from running schools to selling personalized learning software as reported in December (more), including numerous criticisms of the company. </a:t>
            </a:r>
            <a:r>
              <a:rPr lang="en-CA" sz="1200" b="0" i="0" u="none" strike="noStrike" kern="1200" dirty="0" err="1">
                <a:solidFill>
                  <a:schemeClr val="tx1"/>
                </a:solidFill>
                <a:effectLst/>
                <a:latin typeface="+mn-lt"/>
                <a:ea typeface="+mn-ea"/>
                <a:cs typeface="+mn-cs"/>
              </a:rPr>
              <a:t>AltSchool</a:t>
            </a:r>
            <a:r>
              <a:rPr lang="en-CA" sz="1200" b="0" i="0" u="none" strike="noStrike" kern="1200" dirty="0">
                <a:solidFill>
                  <a:schemeClr val="tx1"/>
                </a:solidFill>
                <a:effectLst/>
                <a:latin typeface="+mn-lt"/>
                <a:ea typeface="+mn-ea"/>
                <a:cs typeface="+mn-cs"/>
              </a:rPr>
              <a:t> also reports that it has discontinued surveillance technologies that "included fisheye ceiling cameras and constantly running audio recorders to harvest massive volumes of data on its students." Not because they were wrong, of course, but because "the team has recognized that the utilities of some of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endParaRPr lang="en-CA" dirty="0">
              <a:effectLst/>
            </a:endParaRPr>
          </a:p>
          <a:p>
            <a:pPr rtl="0"/>
            <a:r>
              <a:rPr lang="en-CA" sz="1200" b="0" i="0" u="sng" strike="noStrike" kern="1200" dirty="0">
                <a:solidFill>
                  <a:schemeClr val="tx1"/>
                </a:solidFill>
                <a:effectLst/>
                <a:latin typeface="+mn-lt"/>
                <a:ea typeface="+mn-ea"/>
                <a:cs typeface="+mn-cs"/>
              </a:rPr>
              <a:t>Why I Left Silicon Valley, EdTech, and “Personalized” Learning</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Paul </a:t>
            </a:r>
            <a:r>
              <a:rPr lang="en-CA" sz="1200" b="0" i="1" u="none" strike="noStrike" kern="1200" dirty="0" err="1">
                <a:solidFill>
                  <a:schemeClr val="tx1"/>
                </a:solidFill>
                <a:effectLst/>
                <a:latin typeface="+mn-lt"/>
                <a:ea typeface="+mn-ea"/>
                <a:cs typeface="+mn-cs"/>
              </a:rPr>
              <a:t>Emerich</a:t>
            </a:r>
            <a:r>
              <a:rPr lang="en-CA" sz="1200" b="0" i="1" u="none" strike="noStrike" kern="1200" dirty="0">
                <a:solidFill>
                  <a:schemeClr val="tx1"/>
                </a:solidFill>
                <a:effectLst/>
                <a:latin typeface="+mn-lt"/>
                <a:ea typeface="+mn-ea"/>
                <a:cs typeface="+mn-cs"/>
              </a:rPr>
              <a:t>, Inspired, </a:t>
            </a:r>
            <a:r>
              <a:rPr lang="en-CA" sz="1200" b="0" i="0" u="none" strike="noStrike" kern="1200" dirty="0">
                <a:solidFill>
                  <a:schemeClr val="tx1"/>
                </a:solidFill>
                <a:effectLst/>
                <a:latin typeface="+mn-lt"/>
                <a:ea typeface="+mn-ea"/>
                <a:cs typeface="+mn-cs"/>
              </a:rPr>
              <a:t>Jan 18, 2018</a:t>
            </a:r>
            <a:endParaRPr lang="en-CA" dirty="0">
              <a:effectLst/>
            </a:endParaRPr>
          </a:p>
          <a:p>
            <a:pPr rtl="0"/>
            <a:r>
              <a:rPr lang="en-CA" sz="1200" b="0" i="0" u="none" strike="noStrike" kern="1200" dirty="0">
                <a:solidFill>
                  <a:schemeClr val="tx1"/>
                </a:solidFill>
                <a:effectLst/>
                <a:latin typeface="+mn-lt"/>
                <a:ea typeface="+mn-ea"/>
                <a:cs typeface="+mn-cs"/>
              </a:rPr>
              <a:t>This is a post describing a teacher's experiences "opening a brand new micro-school and to work on technology tools that were intended to personalize my students’ learning." It was </a:t>
            </a:r>
            <a:r>
              <a:rPr lang="en-CA" sz="1200" b="0" i="0" u="none" strike="noStrike" kern="1200" dirty="0" err="1">
                <a:solidFill>
                  <a:schemeClr val="tx1"/>
                </a:solidFill>
                <a:effectLst/>
                <a:latin typeface="+mn-lt"/>
                <a:ea typeface="+mn-ea"/>
                <a:cs typeface="+mn-cs"/>
              </a:rPr>
              <a:t>AltSchool</a:t>
            </a:r>
            <a:r>
              <a:rPr lang="en-CA" sz="1200" b="0" i="0" u="none" strike="noStrike" kern="1200" dirty="0">
                <a:solidFill>
                  <a:schemeClr val="tx1"/>
                </a:solidFill>
                <a:effectLst/>
                <a:latin typeface="+mn-lt"/>
                <a:ea typeface="+mn-ea"/>
                <a:cs typeface="+mn-cs"/>
              </a:rPr>
              <a:t>, the Silicon Valley </a:t>
            </a:r>
            <a:r>
              <a:rPr lang="en-CA" sz="1200" b="0" i="0" u="none" strike="noStrike" kern="1200" dirty="0" err="1">
                <a:solidFill>
                  <a:schemeClr val="tx1"/>
                </a:solidFill>
                <a:effectLst/>
                <a:latin typeface="+mn-lt"/>
                <a:ea typeface="+mn-ea"/>
                <a:cs typeface="+mn-cs"/>
              </a:rPr>
              <a:t>startup</a:t>
            </a:r>
            <a:r>
              <a:rPr lang="en-CA" sz="1200" b="0" i="0" u="none" strike="noStrike" kern="1200" dirty="0">
                <a:solidFill>
                  <a:schemeClr val="tx1"/>
                </a:solidFill>
                <a:effectLst/>
                <a:latin typeface="+mn-lt"/>
                <a:ea typeface="+mn-ea"/>
                <a:cs typeface="+mn-cs"/>
              </a:rPr>
              <a:t> where </a:t>
            </a:r>
            <a:r>
              <a:rPr lang="en-CA" sz="1200" b="0" i="0" u="none" strike="noStrike" kern="1200" dirty="0" err="1">
                <a:solidFill>
                  <a:schemeClr val="tx1"/>
                </a:solidFill>
                <a:effectLst/>
                <a:latin typeface="+mn-lt"/>
                <a:ea typeface="+mn-ea"/>
                <a:cs typeface="+mn-cs"/>
              </a:rPr>
              <a:t>Emerich</a:t>
            </a:r>
            <a:r>
              <a:rPr lang="en-CA" sz="1200" b="0" i="0" u="none" strike="noStrike" kern="1200" dirty="0">
                <a:solidFill>
                  <a:schemeClr val="tx1"/>
                </a:solidFill>
                <a:effectLst/>
                <a:latin typeface="+mn-lt"/>
                <a:ea typeface="+mn-ea"/>
                <a:cs typeface="+mn-cs"/>
              </a:rPr>
              <a:t> worked for three years, leaving last June. The company changed course last year from running schools to selling software. </a:t>
            </a:r>
            <a:r>
              <a:rPr lang="en-CA" sz="1200" b="0" i="0" u="none" strike="noStrike" kern="1200" dirty="0" err="1">
                <a:solidFill>
                  <a:schemeClr val="tx1"/>
                </a:solidFill>
                <a:effectLst/>
                <a:latin typeface="+mn-lt"/>
                <a:ea typeface="+mn-ea"/>
                <a:cs typeface="+mn-cs"/>
              </a:rPr>
              <a:t>Emerich</a:t>
            </a:r>
            <a:r>
              <a:rPr lang="en-CA" sz="1200" b="0" i="0" u="none" strike="noStrike" kern="1200" dirty="0">
                <a:solidFill>
                  <a:schemeClr val="tx1"/>
                </a:solidFill>
                <a:effectLst/>
                <a:latin typeface="+mn-lt"/>
                <a:ea typeface="+mn-ea"/>
                <a:cs typeface="+mn-cs"/>
              </a:rPr>
              <a:t> suggests a possible reason for the change in course: "It was isolating with every child working on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Hitting Reset, </a:t>
            </a:r>
            <a:r>
              <a:rPr lang="en-CA" sz="1200" b="0" i="0" u="sng" strike="noStrike" kern="1200" dirty="0" err="1">
                <a:solidFill>
                  <a:schemeClr val="tx1"/>
                </a:solidFill>
                <a:effectLst/>
                <a:latin typeface="+mn-lt"/>
                <a:ea typeface="+mn-ea"/>
                <a:cs typeface="+mn-cs"/>
              </a:rPr>
              <a:t>Knewton</a:t>
            </a:r>
            <a:r>
              <a:rPr lang="en-CA" sz="1200" b="0" i="0" u="sng" strike="noStrike" kern="1200" dirty="0">
                <a:solidFill>
                  <a:schemeClr val="tx1"/>
                </a:solidFill>
                <a:effectLst/>
                <a:latin typeface="+mn-lt"/>
                <a:ea typeface="+mn-ea"/>
                <a:cs typeface="+mn-cs"/>
              </a:rPr>
              <a:t> Tries New Strategy: Competing With Textbook Publishers</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Jeffrey R. Young, </a:t>
            </a:r>
            <a:r>
              <a:rPr lang="en-CA" sz="1200" b="0" i="1" u="none" strike="noStrike" kern="1200" dirty="0" err="1">
                <a:solidFill>
                  <a:schemeClr val="tx1"/>
                </a:solidFill>
                <a:effectLst/>
                <a:latin typeface="+mn-lt"/>
                <a:ea typeface="+mn-ea"/>
                <a:cs typeface="+mn-cs"/>
              </a:rPr>
              <a:t>EdSurge</a:t>
            </a:r>
            <a:r>
              <a:rPr lang="en-CA" sz="1200" b="0" i="1"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Dec 08, 2017</a:t>
            </a:r>
            <a:endParaRPr lang="en-CA" dirty="0">
              <a:effectLst/>
            </a:endParaRPr>
          </a:p>
          <a:p>
            <a:pPr rtl="0"/>
            <a:r>
              <a:rPr lang="en-CA" sz="1200" b="0" i="0" u="none" strike="noStrike" kern="1200" dirty="0">
                <a:solidFill>
                  <a:schemeClr val="tx1"/>
                </a:solidFill>
                <a:effectLst/>
                <a:latin typeface="+mn-lt"/>
                <a:ea typeface="+mn-ea"/>
                <a:cs typeface="+mn-cs"/>
              </a:rPr>
              <a:t>Remember </a:t>
            </a:r>
            <a:r>
              <a:rPr lang="en-CA" sz="1200" b="0" i="0" u="none" strike="noStrike" kern="1200" dirty="0" err="1">
                <a:solidFill>
                  <a:schemeClr val="tx1"/>
                </a:solidFill>
                <a:effectLst/>
                <a:latin typeface="+mn-lt"/>
                <a:ea typeface="+mn-ea"/>
                <a:cs typeface="+mn-cs"/>
              </a:rPr>
              <a:t>Knewton</a:t>
            </a:r>
            <a:r>
              <a:rPr lang="en-CA" sz="1200" b="0" i="0" u="none" strike="noStrike" kern="1200" dirty="0">
                <a:solidFill>
                  <a:schemeClr val="tx1"/>
                </a:solidFill>
                <a:effectLst/>
                <a:latin typeface="+mn-lt"/>
                <a:ea typeface="+mn-ea"/>
                <a:cs typeface="+mn-cs"/>
              </a:rPr>
              <a:t>? Pundits loved it. It positioned itself as "the world’s leading adaptive learning technology provider with the mission of bringing personalized education to the world" and drew some $157 million in funding. Now they're executing a pivot "along with mounting criticism that its founding CEO, Jose Ferreira, overhyped its technology." Now the company is trying to compete with publishers. "The secret to its swift entry into publishing was OER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a:t>
            </a:r>
            <a:endParaRPr lang="en-CA" dirty="0">
              <a:effectLst/>
            </a:endParaRPr>
          </a:p>
          <a:p>
            <a:pPr rtl="0"/>
            <a:endParaRPr lang="en-CA" dirty="0">
              <a:effectLst/>
            </a:endParaRPr>
          </a:p>
          <a:p>
            <a:pPr rtl="0"/>
            <a:endParaRPr lang="en-CA" dirty="0">
              <a:effectLst/>
            </a:endParaRPr>
          </a:p>
          <a:p>
            <a:pPr rtl="0"/>
            <a:endParaRPr lang="en-CA" dirty="0">
              <a:effectLst/>
            </a:endParaRPr>
          </a:p>
          <a:p>
            <a:pPr rtl="0"/>
            <a:endParaRPr lang="en-CA" dirty="0">
              <a:effectLst/>
            </a:endParaRPr>
          </a:p>
          <a:p>
            <a:pPr rtl="0"/>
            <a:endParaRPr lang="en-CA" dirty="0">
              <a:effectLst/>
            </a:endParaRPr>
          </a:p>
          <a:p>
            <a:pPr rtl="0"/>
            <a:endParaRPr lang="en-CA" dirty="0">
              <a:effectLst/>
            </a:endParaRPr>
          </a:p>
          <a:p>
            <a:pPr rtl="0"/>
            <a:endParaRPr lang="en-CA" dirty="0">
              <a:effectLst/>
            </a:endParaRPr>
          </a:p>
          <a:p>
            <a:pPr rtl="0"/>
            <a:endParaRPr lang="en-CA" dirty="0">
              <a:effectLst/>
            </a:endParaRPr>
          </a:p>
          <a:p>
            <a:pPr rtl="0"/>
            <a:endParaRPr lang="en-CA" dirty="0">
              <a:effectLst/>
            </a:endParaRPr>
          </a:p>
          <a:p>
            <a:pPr rtl="0"/>
            <a:endParaRPr lang="en-CA" dirty="0">
              <a:effectLst/>
            </a:endParaRPr>
          </a:p>
          <a:p>
            <a:pPr rtl="0"/>
            <a:endParaRPr lang="en-CA" dirty="0">
              <a:effectLst/>
            </a:endParaRPr>
          </a:p>
          <a:p>
            <a:pPr rtl="0"/>
            <a:endParaRPr lang="en-CA" dirty="0">
              <a:effectLst/>
            </a:endParaRPr>
          </a:p>
          <a:p>
            <a:pPr rtl="0"/>
            <a:endParaRPr lang="en-CA" dirty="0">
              <a:effectLst/>
            </a:endParaRPr>
          </a:p>
          <a:p>
            <a:pPr rtl="0"/>
            <a:endParaRPr lang="en-CA" dirty="0">
              <a:effectLst/>
            </a:endParaRPr>
          </a:p>
          <a:p>
            <a:endParaRPr lang="en-US" dirty="0"/>
          </a:p>
          <a:p>
            <a:pPr rtl="0"/>
            <a:br>
              <a:rPr lang="en-CA" dirty="0"/>
            </a:br>
            <a:r>
              <a:rPr lang="en-CA" sz="1200" b="0" i="0" u="sng" strike="noStrike" kern="1200" dirty="0">
                <a:solidFill>
                  <a:schemeClr val="tx1"/>
                </a:solidFill>
                <a:effectLst/>
                <a:latin typeface="+mn-lt"/>
                <a:ea typeface="+mn-ea"/>
                <a:cs typeface="+mn-cs"/>
              </a:rPr>
              <a:t>Hitting Reset, </a:t>
            </a:r>
            <a:r>
              <a:rPr lang="en-CA" sz="1200" b="0" i="0" u="sng" strike="noStrike" kern="1200" dirty="0" err="1">
                <a:solidFill>
                  <a:schemeClr val="tx1"/>
                </a:solidFill>
                <a:effectLst/>
                <a:latin typeface="+mn-lt"/>
                <a:ea typeface="+mn-ea"/>
                <a:cs typeface="+mn-cs"/>
              </a:rPr>
              <a:t>Knewton</a:t>
            </a:r>
            <a:r>
              <a:rPr lang="en-CA" sz="1200" b="0" i="0" u="sng" strike="noStrike" kern="1200" dirty="0">
                <a:solidFill>
                  <a:schemeClr val="tx1"/>
                </a:solidFill>
                <a:effectLst/>
                <a:latin typeface="+mn-lt"/>
                <a:ea typeface="+mn-ea"/>
                <a:cs typeface="+mn-cs"/>
              </a:rPr>
              <a:t> Tries New Strategy: Competing With Textbook Publishers</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Jeffrey R. Young, </a:t>
            </a:r>
            <a:r>
              <a:rPr lang="en-CA" sz="1200" b="0" i="1" u="none" strike="noStrike" kern="1200" dirty="0" err="1">
                <a:solidFill>
                  <a:schemeClr val="tx1"/>
                </a:solidFill>
                <a:effectLst/>
                <a:latin typeface="+mn-lt"/>
                <a:ea typeface="+mn-ea"/>
                <a:cs typeface="+mn-cs"/>
              </a:rPr>
              <a:t>EdSurge</a:t>
            </a:r>
            <a:r>
              <a:rPr lang="en-CA" sz="1200" b="0" i="1"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Dec 08, 2017</a:t>
            </a:r>
            <a:endParaRPr lang="en-CA" dirty="0">
              <a:effectLst/>
            </a:endParaRPr>
          </a:p>
          <a:p>
            <a:pPr rtl="0"/>
            <a:r>
              <a:rPr lang="en-CA" sz="1200" b="0" i="0" u="none" strike="noStrike" kern="1200" dirty="0">
                <a:solidFill>
                  <a:schemeClr val="tx1"/>
                </a:solidFill>
                <a:effectLst/>
                <a:latin typeface="+mn-lt"/>
                <a:ea typeface="+mn-ea"/>
                <a:cs typeface="+mn-cs"/>
              </a:rPr>
              <a:t>Remember </a:t>
            </a:r>
            <a:r>
              <a:rPr lang="en-CA" sz="1200" b="0" i="0" u="none" strike="noStrike" kern="1200" dirty="0" err="1">
                <a:solidFill>
                  <a:schemeClr val="tx1"/>
                </a:solidFill>
                <a:effectLst/>
                <a:latin typeface="+mn-lt"/>
                <a:ea typeface="+mn-ea"/>
                <a:cs typeface="+mn-cs"/>
              </a:rPr>
              <a:t>Knewton</a:t>
            </a:r>
            <a:r>
              <a:rPr lang="en-CA" sz="1200" b="0" i="0" u="none" strike="noStrike" kern="1200" dirty="0">
                <a:solidFill>
                  <a:schemeClr val="tx1"/>
                </a:solidFill>
                <a:effectLst/>
                <a:latin typeface="+mn-lt"/>
                <a:ea typeface="+mn-ea"/>
                <a:cs typeface="+mn-cs"/>
              </a:rPr>
              <a:t>? Pundits loved it. It positioned itself as "the world’s leading adaptive learning technology provider with the mission of bringing personalized education to the world" and drew some $157 million in funding. Now they're executing a pivot "along with mounting criticism that its founding CEO, Jose Ferreira, overhyped its technology." Now the company is trying to compete with publishers. "The secret to its swift entry into publishing was OER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r>
              <a:rPr lang="en-CA" sz="1200" b="0" i="0" u="sng" strike="noStrike" kern="1200" dirty="0" err="1">
                <a:solidFill>
                  <a:schemeClr val="tx1"/>
                </a:solidFill>
                <a:effectLst/>
                <a:latin typeface="+mn-lt"/>
                <a:ea typeface="+mn-ea"/>
                <a:cs typeface="+mn-cs"/>
              </a:rPr>
              <a:t>Knewton</a:t>
            </a:r>
            <a:r>
              <a:rPr lang="en-CA" sz="1200" b="0" i="0" u="sng" strike="noStrike" kern="1200" dirty="0">
                <a:solidFill>
                  <a:schemeClr val="tx1"/>
                </a:solidFill>
                <a:effectLst/>
                <a:latin typeface="+mn-lt"/>
                <a:ea typeface="+mn-ea"/>
                <a:cs typeface="+mn-cs"/>
              </a:rPr>
              <a:t> Releases $44 Adaptive Digital Textbooks</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Dian </a:t>
            </a:r>
            <a:r>
              <a:rPr lang="en-CA" sz="1200" b="0" i="1" u="none" strike="noStrike" kern="1200" dirty="0" err="1">
                <a:solidFill>
                  <a:schemeClr val="tx1"/>
                </a:solidFill>
                <a:effectLst/>
                <a:latin typeface="+mn-lt"/>
                <a:ea typeface="+mn-ea"/>
                <a:cs typeface="+mn-cs"/>
              </a:rPr>
              <a:t>Schaffhauser</a:t>
            </a:r>
            <a:r>
              <a:rPr lang="en-CA" sz="1200" b="0" i="1" u="none" strike="noStrike" kern="1200" dirty="0">
                <a:solidFill>
                  <a:schemeClr val="tx1"/>
                </a:solidFill>
                <a:effectLst/>
                <a:latin typeface="+mn-lt"/>
                <a:ea typeface="+mn-ea"/>
                <a:cs typeface="+mn-cs"/>
              </a:rPr>
              <a:t>, Campus Technology, </a:t>
            </a:r>
            <a:r>
              <a:rPr lang="en-CA" sz="1200" b="0" i="0" u="none" strike="noStrike" kern="1200" dirty="0">
                <a:solidFill>
                  <a:schemeClr val="tx1"/>
                </a:solidFill>
                <a:effectLst/>
                <a:latin typeface="+mn-lt"/>
                <a:ea typeface="+mn-ea"/>
                <a:cs typeface="+mn-cs"/>
              </a:rPr>
              <a:t>Jan 25, 2018</a:t>
            </a:r>
            <a:endParaRPr lang="en-CA" dirty="0">
              <a:effectLst/>
            </a:endParaRPr>
          </a:p>
          <a:p>
            <a:pPr rtl="0"/>
            <a:r>
              <a:rPr lang="en-CA" sz="1200" b="0" i="0" u="none" strike="noStrike" kern="1200" dirty="0">
                <a:solidFill>
                  <a:schemeClr val="tx1"/>
                </a:solidFill>
                <a:effectLst/>
                <a:latin typeface="+mn-lt"/>
                <a:ea typeface="+mn-ea"/>
                <a:cs typeface="+mn-cs"/>
              </a:rPr>
              <a:t>OK, there's some merit to the idea of selling software-enhanced textbooks directly to students. But I am sceptical as to whether these represent an advanced on the 'programmed texts' of the 1970s. Additionally, the $44 covers only a two year license, rendering them useless for future reference.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Wiley to Acquire </a:t>
            </a:r>
            <a:r>
              <a:rPr lang="en-CA" sz="1200" b="0" i="0" u="sng" strike="noStrike" kern="1200" dirty="0" err="1">
                <a:solidFill>
                  <a:schemeClr val="tx1"/>
                </a:solidFill>
                <a:effectLst/>
                <a:latin typeface="+mn-lt"/>
                <a:ea typeface="+mn-ea"/>
                <a:cs typeface="+mn-cs"/>
              </a:rPr>
              <a:t>Knewton</a:t>
            </a:r>
            <a:r>
              <a:rPr lang="en-CA" sz="1200" b="0" i="0" u="sng" strike="noStrike" kern="1200" dirty="0">
                <a:solidFill>
                  <a:schemeClr val="tx1"/>
                </a:solidFill>
                <a:effectLst/>
                <a:latin typeface="+mn-lt"/>
                <a:ea typeface="+mn-ea"/>
                <a:cs typeface="+mn-cs"/>
              </a:rPr>
              <a:t> Assets</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Rhea Kelly, Campus Technology, </a:t>
            </a:r>
            <a:r>
              <a:rPr lang="en-CA" sz="1200" b="0" i="0" u="none" strike="noStrike" kern="1200" dirty="0">
                <a:solidFill>
                  <a:schemeClr val="tx1"/>
                </a:solidFill>
                <a:effectLst/>
                <a:latin typeface="+mn-lt"/>
                <a:ea typeface="+mn-ea"/>
                <a:cs typeface="+mn-cs"/>
              </a:rPr>
              <a:t>May 07, 2019        </a:t>
            </a:r>
            <a:endParaRPr lang="en-CA" dirty="0">
              <a:effectLst/>
            </a:endParaRPr>
          </a:p>
          <a:p>
            <a:pPr rtl="0"/>
            <a:r>
              <a:rPr lang="en-CA" sz="1200" b="0" i="0" u="none" strike="noStrike" kern="1200" dirty="0">
                <a:solidFill>
                  <a:schemeClr val="tx1"/>
                </a:solidFill>
                <a:effectLst/>
                <a:latin typeface="+mn-lt"/>
                <a:ea typeface="+mn-ea"/>
                <a:cs typeface="+mn-cs"/>
              </a:rPr>
              <a:t>Remember </a:t>
            </a:r>
            <a:r>
              <a:rPr lang="en-CA" sz="1200" b="0" i="0" u="none" strike="noStrike" kern="1200" dirty="0" err="1">
                <a:solidFill>
                  <a:schemeClr val="tx1"/>
                </a:solidFill>
                <a:effectLst/>
                <a:latin typeface="+mn-lt"/>
                <a:ea typeface="+mn-ea"/>
                <a:cs typeface="+mn-cs"/>
              </a:rPr>
              <a:t>Knewton</a:t>
            </a:r>
            <a:r>
              <a:rPr lang="en-CA" sz="1200" b="0" i="0" u="none" strike="noStrike" kern="1200" dirty="0">
                <a:solidFill>
                  <a:schemeClr val="tx1"/>
                </a:solidFill>
                <a:effectLst/>
                <a:latin typeface="+mn-lt"/>
                <a:ea typeface="+mn-ea"/>
                <a:cs typeface="+mn-cs"/>
              </a:rPr>
              <a:t>? For a while it was touted as the model for learning analytics and adaptive learning for the future. Then it became, well, obscure. And today we read that Wiley "today announced it will purchase the assets of adaptive learning company </a:t>
            </a:r>
            <a:r>
              <a:rPr lang="en-CA" sz="1200" b="0" i="0" u="none" strike="noStrike" kern="1200" dirty="0" err="1">
                <a:solidFill>
                  <a:schemeClr val="tx1"/>
                </a:solidFill>
                <a:effectLst/>
                <a:latin typeface="+mn-lt"/>
                <a:ea typeface="+mn-ea"/>
                <a:cs typeface="+mn-cs"/>
              </a:rPr>
              <a:t>Knewton</a:t>
            </a:r>
            <a:r>
              <a:rPr lang="en-CA" sz="1200" b="0" i="0" u="none" strike="noStrike" kern="1200" dirty="0">
                <a:solidFill>
                  <a:schemeClr val="tx1"/>
                </a:solidFill>
                <a:effectLst/>
                <a:latin typeface="+mn-lt"/>
                <a:ea typeface="+mn-ea"/>
                <a:cs typeface="+mn-cs"/>
              </a:rPr>
              <a:t>." Assets. As in, what's left after a company fails. Read the history of </a:t>
            </a:r>
            <a:r>
              <a:rPr lang="en-CA" sz="1200" b="0" i="0" u="none" strike="noStrike" kern="1200" dirty="0" err="1">
                <a:solidFill>
                  <a:schemeClr val="tx1"/>
                </a:solidFill>
                <a:effectLst/>
                <a:latin typeface="+mn-lt"/>
                <a:ea typeface="+mn-ea"/>
                <a:cs typeface="+mn-cs"/>
              </a:rPr>
              <a:t>Knewton</a:t>
            </a:r>
            <a:r>
              <a:rPr lang="en-CA" sz="1200" b="0" i="0" u="none" strike="noStrike" kern="1200" dirty="0">
                <a:solidFill>
                  <a:schemeClr val="tx1"/>
                </a:solidFill>
                <a:effectLst/>
                <a:latin typeface="+mn-lt"/>
                <a:ea typeface="+mn-ea"/>
                <a:cs typeface="+mn-cs"/>
              </a:rPr>
              <a:t> as seen through the pages of OLDaily.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0D97D1D1-4BC6-46A0-99E4-58BD1A6CF0BB}" type="slidenum">
              <a:rPr lang="en-US" smtClean="0"/>
              <a:t>9</a:t>
            </a:fld>
            <a:endParaRPr lang="en-US"/>
          </a:p>
        </p:txBody>
      </p:sp>
    </p:spTree>
    <p:extLst>
      <p:ext uri="{BB962C8B-B14F-4D97-AF65-F5344CB8AC3E}">
        <p14:creationId xmlns:p14="http://schemas.microsoft.com/office/powerpoint/2010/main" val="2693624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Despite its widespread popularity (indeed, </a:t>
            </a:r>
            <a:r>
              <a:rPr lang="en-CA" sz="1200" b="0" i="1" u="none" strike="noStrike" kern="1200" dirty="0">
                <a:solidFill>
                  <a:schemeClr val="tx1"/>
                </a:solidFill>
                <a:effectLst/>
                <a:latin typeface="+mn-lt"/>
                <a:ea typeface="+mn-ea"/>
                <a:cs typeface="+mn-cs"/>
              </a:rPr>
              <a:t>ubiquity</a:t>
            </a:r>
            <a:r>
              <a:rPr lang="en-CA" sz="1200" b="0" i="0" u="none" strike="noStrike" kern="1200" dirty="0">
                <a:solidFill>
                  <a:schemeClr val="tx1"/>
                </a:solidFill>
                <a:effectLst/>
                <a:latin typeface="+mn-lt"/>
                <a:ea typeface="+mn-ea"/>
                <a:cs typeface="+mn-cs"/>
              </a:rPr>
              <a:t>) the concept of personalized learning has attracted numerous criticisms in recent years. Among them:</a:t>
            </a:r>
            <a:endParaRPr lang="en-CA" dirty="0">
              <a:effectLst/>
            </a:endParaRPr>
          </a:p>
          <a:p>
            <a:pPr rtl="0" fontAlgn="base"/>
            <a:br>
              <a:rPr lang="en-CA" dirty="0"/>
            </a:br>
            <a:r>
              <a:rPr lang="en-CA" sz="1200" b="0" i="0" u="none" strike="noStrike" kern="1200" dirty="0">
                <a:solidFill>
                  <a:schemeClr val="tx1"/>
                </a:solidFill>
                <a:effectLst/>
                <a:latin typeface="+mn-lt"/>
                <a:ea typeface="+mn-ea"/>
                <a:cs typeface="+mn-cs"/>
              </a:rPr>
              <a:t>Personalized learning is ineffective. For example, “(T)he basic formula of both traditional and computerized instruction has been ‘I, we, you,’ where the teacher (or computer) tells the student something, followed by a worked-out example gone over together, and ending with independent student practice. Everything we know about teaching and learning tells us that this formula is flawed and not working.”</a:t>
            </a:r>
          </a:p>
          <a:p>
            <a:pPr rtl="0" fontAlgn="base"/>
            <a:r>
              <a:rPr lang="en-CA" sz="1200" b="0" i="0" u="none" strike="noStrike" kern="1200" dirty="0">
                <a:solidFill>
                  <a:schemeClr val="tx1"/>
                </a:solidFill>
                <a:effectLst/>
                <a:latin typeface="+mn-lt"/>
                <a:ea typeface="+mn-ea"/>
                <a:cs typeface="+mn-cs"/>
              </a:rPr>
              <a:t>Personalized learning depersonalizes learning. “For Lauren </a:t>
            </a:r>
            <a:r>
              <a:rPr lang="en-CA" sz="1200" b="0" i="0" u="none" strike="noStrike" kern="1200" dirty="0" err="1">
                <a:solidFill>
                  <a:schemeClr val="tx1"/>
                </a:solidFill>
                <a:effectLst/>
                <a:latin typeface="+mn-lt"/>
                <a:ea typeface="+mn-ea"/>
                <a:cs typeface="+mn-cs"/>
              </a:rPr>
              <a:t>Peronace</a:t>
            </a:r>
            <a:r>
              <a:rPr lang="en-CA" sz="1200" b="0" i="0" u="none" strike="noStrike" kern="1200" dirty="0">
                <a:solidFill>
                  <a:schemeClr val="tx1"/>
                </a:solidFill>
                <a:effectLst/>
                <a:latin typeface="+mn-lt"/>
                <a:ea typeface="+mn-ea"/>
                <a:cs typeface="+mn-cs"/>
              </a:rPr>
              <a:t>, the transition meant an hour of ‘personalized learning time’ each week in math class, where they worked through ‘playlists,’ watching videos and reading lessons, and then taking assessments whenever they felt ready. ‘Basically we would do the math work we would be doing with a teacher any other year — alone,’ she recalled.” (Tabor, 2018)</a:t>
            </a:r>
          </a:p>
          <a:p>
            <a:pPr rtl="0" fontAlgn="base"/>
            <a:r>
              <a:rPr lang="en-CA" sz="1200" b="0" i="0" u="none" strike="noStrike" kern="1200" dirty="0">
                <a:solidFill>
                  <a:schemeClr val="tx1"/>
                </a:solidFill>
                <a:effectLst/>
                <a:latin typeface="+mn-lt"/>
                <a:ea typeface="+mn-ea"/>
                <a:cs typeface="+mn-cs"/>
              </a:rPr>
              <a:t>Personalized learning systems depend on surveillance and violate personal privacy. For example, “In 2014, </a:t>
            </a:r>
            <a:r>
              <a:rPr lang="en-CA" sz="1200" b="0" i="0" u="none" strike="noStrike" kern="1200" dirty="0" err="1">
                <a:solidFill>
                  <a:schemeClr val="tx1"/>
                </a:solidFill>
                <a:effectLst/>
                <a:latin typeface="+mn-lt"/>
                <a:ea typeface="+mn-ea"/>
                <a:cs typeface="+mn-cs"/>
              </a:rPr>
              <a:t>inBloom</a:t>
            </a:r>
            <a:r>
              <a:rPr lang="en-CA" sz="1200" b="0" i="0" u="none" strike="noStrike" kern="1200" dirty="0">
                <a:solidFill>
                  <a:schemeClr val="tx1"/>
                </a:solidFill>
                <a:effectLst/>
                <a:latin typeface="+mn-lt"/>
                <a:ea typeface="+mn-ea"/>
                <a:cs typeface="+mn-cs"/>
              </a:rPr>
              <a:t>, a </a:t>
            </a:r>
            <a:r>
              <a:rPr lang="en-CA" sz="1200" b="0" i="0" u="none" strike="noStrike" kern="1200" dirty="0" err="1">
                <a:solidFill>
                  <a:schemeClr val="tx1"/>
                </a:solidFill>
                <a:effectLst/>
                <a:latin typeface="+mn-lt"/>
                <a:ea typeface="+mn-ea"/>
                <a:cs typeface="+mn-cs"/>
              </a:rPr>
              <a:t>nonprofit</a:t>
            </a:r>
            <a:r>
              <a:rPr lang="en-CA" sz="1200" b="0" i="0" u="none" strike="noStrike" kern="1200" dirty="0">
                <a:solidFill>
                  <a:schemeClr val="tx1"/>
                </a:solidFill>
                <a:effectLst/>
                <a:latin typeface="+mn-lt"/>
                <a:ea typeface="+mn-ea"/>
                <a:cs typeface="+mn-cs"/>
              </a:rPr>
              <a:t> that offered to warehouse and manage student data for public school districts, announced that it would shut down, after parents objected to 400 categories of information, including children’s reasons for absences and sensitive family relationships, being included in its database.” (Ghosh &amp; Steyer, 2018)</a:t>
            </a:r>
          </a:p>
          <a:p>
            <a:pPr rtl="0" fontAlgn="base"/>
            <a:br>
              <a:rPr lang="en-CA" sz="1200" b="0" i="0" u="none" strike="noStrike" kern="1200" dirty="0">
                <a:solidFill>
                  <a:schemeClr val="tx1"/>
                </a:solidFill>
                <a:effectLst/>
                <a:latin typeface="+mn-lt"/>
                <a:ea typeface="+mn-ea"/>
                <a:cs typeface="+mn-cs"/>
              </a:rPr>
            </a:br>
            <a:endParaRPr lang="en-CA" sz="1200" b="0" i="0" u="none" strike="noStrike" kern="1200" dirty="0">
              <a:solidFill>
                <a:schemeClr val="tx1"/>
              </a:solidFill>
              <a:effectLst/>
              <a:latin typeface="+mn-lt"/>
              <a:ea typeface="+mn-ea"/>
              <a:cs typeface="+mn-cs"/>
            </a:endParaRPr>
          </a:p>
          <a:p>
            <a:pPr rtl="0"/>
            <a:br>
              <a:rPr lang="en-CA" dirty="0"/>
            </a:br>
            <a:br>
              <a:rPr lang="en-CA" dirty="0"/>
            </a:br>
            <a:r>
              <a:rPr lang="en-CA" sz="1200" b="0" i="0" u="none" strike="noStrike" kern="1200" dirty="0">
                <a:solidFill>
                  <a:schemeClr val="tx1"/>
                </a:solidFill>
                <a:effectLst/>
                <a:latin typeface="+mn-lt"/>
                <a:ea typeface="+mn-ea"/>
                <a:cs typeface="+mn-cs"/>
              </a:rPr>
              <a:t>(Links)</a:t>
            </a:r>
            <a:endParaRPr lang="en-CA" dirty="0">
              <a:effectLst/>
            </a:endParaRPr>
          </a:p>
          <a:p>
            <a:pPr rtl="0"/>
            <a:br>
              <a:rPr lang="en-CA" dirty="0"/>
            </a:br>
            <a:r>
              <a:rPr lang="en-CA" sz="1200" b="0" i="0" u="none" strike="noStrike" kern="1200" dirty="0" err="1">
                <a:solidFill>
                  <a:schemeClr val="tx1"/>
                </a:solidFill>
                <a:effectLst/>
                <a:latin typeface="+mn-lt"/>
                <a:ea typeface="+mn-ea"/>
                <a:cs typeface="+mn-cs"/>
              </a:rPr>
              <a:t>Dipayan</a:t>
            </a:r>
            <a:r>
              <a:rPr lang="en-CA" sz="1200" b="0" i="0" u="none" strike="noStrike" kern="1200" dirty="0">
                <a:solidFill>
                  <a:schemeClr val="tx1"/>
                </a:solidFill>
                <a:effectLst/>
                <a:latin typeface="+mn-lt"/>
                <a:ea typeface="+mn-ea"/>
                <a:cs typeface="+mn-cs"/>
              </a:rPr>
              <a:t> Ghosh &amp; Jim Steyer. (2018). Kids Shouldn’t Have to Sacrifice Privacy for Education</a:t>
            </a:r>
            <a:r>
              <a:rPr lang="en-CA" sz="1200" b="0" i="0" u="sng"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 </a:t>
            </a:r>
            <a:r>
              <a:rPr lang="en-CA" sz="1200" b="0" i="1" u="none" strike="noStrike" kern="1200" dirty="0" err="1">
                <a:solidFill>
                  <a:schemeClr val="tx1"/>
                </a:solidFill>
                <a:effectLst/>
                <a:latin typeface="+mn-lt"/>
                <a:ea typeface="+mn-ea"/>
                <a:cs typeface="+mn-cs"/>
              </a:rPr>
              <a:t>Dipayan</a:t>
            </a:r>
            <a:r>
              <a:rPr lang="en-CA" sz="1200" b="0" i="1" u="none" strike="noStrike" kern="1200" dirty="0">
                <a:solidFill>
                  <a:schemeClr val="tx1"/>
                </a:solidFill>
                <a:effectLst/>
                <a:latin typeface="+mn-lt"/>
                <a:ea typeface="+mn-ea"/>
                <a:cs typeface="+mn-cs"/>
              </a:rPr>
              <a:t> Ghosh, Jim Steyer, New York Times, </a:t>
            </a:r>
            <a:r>
              <a:rPr lang="en-CA" sz="1200" b="0" i="0" u="none" strike="noStrike" kern="1200" dirty="0">
                <a:solidFill>
                  <a:schemeClr val="tx1"/>
                </a:solidFill>
                <a:effectLst/>
                <a:latin typeface="+mn-lt"/>
                <a:ea typeface="+mn-ea"/>
                <a:cs typeface="+mn-cs"/>
              </a:rPr>
              <a:t>Dec 17, 2018        </a:t>
            </a:r>
            <a:endParaRPr lang="en-CA" dirty="0">
              <a:effectLst/>
            </a:endParaRPr>
          </a:p>
          <a:p>
            <a:pPr rtl="0"/>
            <a:br>
              <a:rPr lang="en-CA" dirty="0"/>
            </a:br>
            <a:r>
              <a:rPr lang="en-CA" sz="1200" b="0" i="0" u="none" strike="noStrike" kern="1200" dirty="0" err="1">
                <a:solidFill>
                  <a:schemeClr val="tx1"/>
                </a:solidFill>
                <a:effectLst/>
                <a:latin typeface="+mn-lt"/>
                <a:ea typeface="+mn-ea"/>
                <a:cs typeface="+mn-cs"/>
              </a:rPr>
              <a:t>Enyedy</a:t>
            </a:r>
            <a:r>
              <a:rPr lang="en-CA" sz="1200" b="0" i="0" u="none" strike="noStrike" kern="1200" dirty="0">
                <a:solidFill>
                  <a:schemeClr val="tx1"/>
                </a:solidFill>
                <a:effectLst/>
                <a:latin typeface="+mn-lt"/>
                <a:ea typeface="+mn-ea"/>
                <a:cs typeface="+mn-cs"/>
              </a:rPr>
              <a:t>, N. (2014). Personalized Instruction: New Interest, Old Rhetoric, Limited Results, and the Need for a New Direction for Computer-Mediated </a:t>
            </a:r>
            <a:r>
              <a:rPr lang="en-CA" sz="1200" b="0" i="0" u="none" strike="noStrike" kern="1200" dirty="0" err="1">
                <a:solidFill>
                  <a:schemeClr val="tx1"/>
                </a:solidFill>
                <a:effectLst/>
                <a:latin typeface="+mn-lt"/>
                <a:ea typeface="+mn-ea"/>
                <a:cs typeface="+mn-cs"/>
              </a:rPr>
              <a:t>Learning.National</a:t>
            </a:r>
            <a:r>
              <a:rPr lang="en-CA" sz="1200" b="0" i="0" u="none" strike="noStrike" kern="1200" dirty="0">
                <a:solidFill>
                  <a:schemeClr val="tx1"/>
                </a:solidFill>
                <a:effectLst/>
                <a:latin typeface="+mn-lt"/>
                <a:ea typeface="+mn-ea"/>
                <a:cs typeface="+mn-cs"/>
              </a:rPr>
              <a:t> Education</a:t>
            </a:r>
            <a:endParaRPr lang="en-CA" dirty="0">
              <a:effectLst/>
            </a:endParaRPr>
          </a:p>
          <a:p>
            <a:pPr rtl="0"/>
            <a:r>
              <a:rPr lang="en-CA" sz="1200" b="0" i="0" u="none" strike="noStrike" kern="1200" dirty="0">
                <a:solidFill>
                  <a:schemeClr val="tx1"/>
                </a:solidFill>
                <a:effectLst/>
                <a:latin typeface="+mn-lt"/>
                <a:ea typeface="+mn-ea"/>
                <a:cs typeface="+mn-cs"/>
              </a:rPr>
              <a:t>Policy Center. </a:t>
            </a:r>
            <a:r>
              <a:rPr lang="en-CA" sz="1200" b="0" i="0" u="sng" strike="noStrike" kern="1200" dirty="0">
                <a:solidFill>
                  <a:schemeClr val="tx1"/>
                </a:solidFill>
                <a:effectLst/>
                <a:latin typeface="+mn-lt"/>
                <a:ea typeface="+mn-ea"/>
                <a:cs typeface="+mn-cs"/>
              </a:rPr>
              <a:t>http://nepc.colorado.edu/publication/personalized-instruction</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br>
              <a:rPr lang="en-CA" dirty="0"/>
            </a:br>
            <a:br>
              <a:rPr lang="en-CA" dirty="0"/>
            </a:br>
            <a:r>
              <a:rPr lang="en-CA" sz="1200" b="0" i="0" u="none" strike="noStrike" kern="1200" dirty="0">
                <a:solidFill>
                  <a:schemeClr val="tx1"/>
                </a:solidFill>
                <a:effectLst/>
                <a:latin typeface="+mn-lt"/>
                <a:ea typeface="+mn-ea"/>
                <a:cs typeface="+mn-cs"/>
              </a:rPr>
              <a:t>Nick Tabor. (2018). Mark Zuckerberg Is Trying to Transform Education. This Town Fought Back. The Intelligencer. October 11, 2018. </a:t>
            </a:r>
            <a:r>
              <a:rPr lang="en-CA" sz="1200" b="0" i="0" u="sng" strike="noStrike" kern="1200" dirty="0">
                <a:solidFill>
                  <a:schemeClr val="tx1"/>
                </a:solidFill>
                <a:effectLst/>
                <a:latin typeface="+mn-lt"/>
                <a:ea typeface="+mn-ea"/>
                <a:cs typeface="+mn-cs"/>
              </a:rPr>
              <a:t>http://nymag.com/intelligencer/2018/10/the-connecticut-resistance-to-zucks-summit-learning-program.html</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br>
              <a:rPr lang="en-CA" dirty="0"/>
            </a:br>
            <a:br>
              <a:rPr lang="en-CA" dirty="0"/>
            </a:br>
            <a:br>
              <a:rPr lang="en-CA" dirty="0"/>
            </a:br>
            <a:br>
              <a:rPr lang="en-CA" dirty="0"/>
            </a:br>
            <a:r>
              <a:rPr lang="en-CA" sz="1200" b="0" i="0" u="sng" strike="noStrike" kern="1200" dirty="0">
                <a:solidFill>
                  <a:schemeClr val="tx1"/>
                </a:solidFill>
                <a:effectLst/>
                <a:latin typeface="+mn-lt"/>
                <a:ea typeface="+mn-ea"/>
                <a:cs typeface="+mn-cs"/>
              </a:rPr>
              <a:t>The Backlash Against Personalized Learning</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National Education Policy Center, </a:t>
            </a:r>
            <a:r>
              <a:rPr lang="en-CA" sz="1200" b="0" i="0" u="none" strike="noStrike" kern="1200" dirty="0">
                <a:solidFill>
                  <a:schemeClr val="tx1"/>
                </a:solidFill>
                <a:effectLst/>
                <a:latin typeface="+mn-lt"/>
                <a:ea typeface="+mn-ea"/>
                <a:cs typeface="+mn-cs"/>
              </a:rPr>
              <a:t>Dec 11, 2018        </a:t>
            </a:r>
            <a:endParaRPr lang="en-CA" dirty="0">
              <a:effectLst/>
            </a:endParaRPr>
          </a:p>
          <a:p>
            <a:pPr rtl="0"/>
            <a:r>
              <a:rPr lang="en-CA" sz="1200" b="0" i="0" u="none" strike="noStrike" kern="1200" dirty="0">
                <a:solidFill>
                  <a:schemeClr val="tx1"/>
                </a:solidFill>
                <a:effectLst/>
                <a:latin typeface="+mn-lt"/>
                <a:ea typeface="+mn-ea"/>
                <a:cs typeface="+mn-cs"/>
              </a:rPr>
              <a:t>This is an archive copy of the NEPC newsletter summarizing recent negative reactions against personalized learning. There are several concerns: software glitches, concerns about data privacy, and lessons that are easy to game and trick. The bulk of the newsletter refers to a policy brief written in 2014 by Noel </a:t>
            </a:r>
            <a:r>
              <a:rPr lang="en-CA" sz="1200" b="0" i="0" u="none" strike="noStrike" kern="1200" dirty="0" err="1">
                <a:solidFill>
                  <a:schemeClr val="tx1"/>
                </a:solidFill>
                <a:effectLst/>
                <a:latin typeface="+mn-lt"/>
                <a:ea typeface="+mn-ea"/>
                <a:cs typeface="+mn-cs"/>
              </a:rPr>
              <a:t>Enyedy</a:t>
            </a:r>
            <a:r>
              <a:rPr lang="en-CA" sz="1200" b="0" i="0" u="none" strike="noStrike" kern="1200" dirty="0">
                <a:solidFill>
                  <a:schemeClr val="tx1"/>
                </a:solidFill>
                <a:effectLst/>
                <a:latin typeface="+mn-lt"/>
                <a:ea typeface="+mn-ea"/>
                <a:cs typeface="+mn-cs"/>
              </a:rPr>
              <a:t> which argues that personalized learning simply transfers the flaws of traditional learning to the individual level.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Scientists Seek Genetic Data to Personalize Education</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Ben Williamson, DML Central, </a:t>
            </a:r>
            <a:r>
              <a:rPr lang="en-CA" sz="1200" b="0" i="0" u="none" strike="noStrike" kern="1200" dirty="0">
                <a:solidFill>
                  <a:schemeClr val="tx1"/>
                </a:solidFill>
                <a:effectLst/>
                <a:latin typeface="+mn-lt"/>
                <a:ea typeface="+mn-ea"/>
                <a:cs typeface="+mn-cs"/>
              </a:rPr>
              <a:t>Jun 21, 2018</a:t>
            </a:r>
            <a:endParaRPr lang="en-CA" dirty="0">
              <a:effectLst/>
            </a:endParaRPr>
          </a:p>
          <a:p>
            <a:pPr rtl="0"/>
            <a:r>
              <a:rPr lang="en-CA" sz="1200" b="0" i="0" u="none" strike="noStrike" kern="1200" dirty="0">
                <a:solidFill>
                  <a:schemeClr val="tx1"/>
                </a:solidFill>
                <a:effectLst/>
                <a:latin typeface="+mn-lt"/>
                <a:ea typeface="+mn-ea"/>
                <a:cs typeface="+mn-cs"/>
              </a:rPr>
              <a:t>This strikes me as a really bad idea, but I present it here so readers can judge for themselves. That said, as the article notes, "It raises significant concerns about biological discrimination and rekindles long debates about eugenics and the genetic inheritance of intelligence." The idea is that "educational genomics seeks to unpack the genetic factors involved in individual differences in learning ability, behavior, motivation, and achievement." The problem, as I see it,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An Alternative to the Engineering Model of Personalized Learning</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e-Literate, online learning, </a:t>
            </a:r>
            <a:r>
              <a:rPr lang="en-CA" sz="1200" b="0" i="0" u="none" strike="noStrike" kern="1200" dirty="0">
                <a:solidFill>
                  <a:schemeClr val="tx1"/>
                </a:solidFill>
                <a:effectLst/>
                <a:latin typeface="+mn-lt"/>
                <a:ea typeface="+mn-ea"/>
                <a:cs typeface="+mn-cs"/>
              </a:rPr>
              <a:t>Feb 14, 2018</a:t>
            </a:r>
            <a:endParaRPr lang="en-CA" dirty="0">
              <a:effectLst/>
            </a:endParaRPr>
          </a:p>
          <a:p>
            <a:pPr rtl="0"/>
            <a:r>
              <a:rPr lang="en-CA" sz="1200" b="0" i="0" u="none" strike="noStrike" kern="1200" dirty="0">
                <a:solidFill>
                  <a:schemeClr val="tx1"/>
                </a:solidFill>
                <a:effectLst/>
                <a:latin typeface="+mn-lt"/>
                <a:ea typeface="+mn-ea"/>
                <a:cs typeface="+mn-cs"/>
              </a:rPr>
              <a:t>Larry Berger "is exactly right that there is a fundamental problem with the assumptions behind what he calls the engineering model of personalized learning," writes Phil Hill. Berger argues that he "spent a decade believing in this model—the map, the measure, and the library, all powered by big data algorithms" but that ""the map doesn't exist, the measurement is impossible, and we have, collectively, built only 5% of the library." Hill reiterates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Personalized Learning Is a Problem of Privilege</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Paul France, </a:t>
            </a:r>
            <a:r>
              <a:rPr lang="en-CA" sz="1200" b="0" i="1" u="none" strike="noStrike" kern="1200" dirty="0" err="1">
                <a:solidFill>
                  <a:schemeClr val="tx1"/>
                </a:solidFill>
                <a:effectLst/>
                <a:latin typeface="+mn-lt"/>
                <a:ea typeface="+mn-ea"/>
                <a:cs typeface="+mn-cs"/>
              </a:rPr>
              <a:t>EdSurge</a:t>
            </a:r>
            <a:r>
              <a:rPr lang="en-CA" sz="1200" b="0" i="1"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Feb 06, 2018</a:t>
            </a:r>
            <a:endParaRPr lang="en-CA" dirty="0">
              <a:effectLst/>
            </a:endParaRPr>
          </a:p>
          <a:p>
            <a:pPr rtl="0"/>
            <a:r>
              <a:rPr lang="en-CA" sz="1200" b="0" i="0" u="none" strike="noStrike" kern="1200" dirty="0">
                <a:solidFill>
                  <a:schemeClr val="tx1"/>
                </a:solidFill>
                <a:effectLst/>
                <a:latin typeface="+mn-lt"/>
                <a:ea typeface="+mn-ea"/>
                <a:cs typeface="+mn-cs"/>
              </a:rPr>
              <a:t>Yes it's another rant against personalization but there are also some interesting things in this article. First is this: "We often conflate individualization with personalization." According to Paul France, 'individualization' means " to have the assistance of a complex technological algorithm to assign activities to children," which he says is " impersonal and dehumanizing" and " focuses on consumption of educational material instead of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Friends don’t let friends use Facebook</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Doug Belshaw, Open Educational </a:t>
            </a:r>
            <a:r>
              <a:rPr lang="en-CA" sz="1200" b="0" i="1" u="none" strike="noStrike" kern="1200" dirty="0" err="1">
                <a:solidFill>
                  <a:schemeClr val="tx1"/>
                </a:solidFill>
                <a:effectLst/>
                <a:latin typeface="+mn-lt"/>
                <a:ea typeface="+mn-ea"/>
                <a:cs typeface="+mn-cs"/>
              </a:rPr>
              <a:t>Thinkering</a:t>
            </a:r>
            <a:r>
              <a:rPr lang="en-CA" sz="1200" b="0" i="1"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Jun 02, 2017</a:t>
            </a:r>
            <a:endParaRPr lang="en-CA" dirty="0">
              <a:effectLst/>
            </a:endParaRPr>
          </a:p>
          <a:p>
            <a:pPr rtl="0"/>
            <a:r>
              <a:rPr lang="en-CA" sz="1200" b="0" i="0" u="none" strike="noStrike" kern="1200" dirty="0">
                <a:solidFill>
                  <a:schemeClr val="tx1"/>
                </a:solidFill>
                <a:effectLst/>
                <a:latin typeface="+mn-lt"/>
                <a:ea typeface="+mn-ea"/>
                <a:cs typeface="+mn-cs"/>
              </a:rPr>
              <a:t>According to </a:t>
            </a:r>
            <a:r>
              <a:rPr lang="en-CA" sz="1200" b="0" i="0" u="none" strike="noStrike" kern="1200" dirty="0" err="1">
                <a:solidFill>
                  <a:schemeClr val="tx1"/>
                </a:solidFill>
                <a:effectLst/>
                <a:latin typeface="+mn-lt"/>
                <a:ea typeface="+mn-ea"/>
                <a:cs typeface="+mn-cs"/>
              </a:rPr>
              <a:t>Doub</a:t>
            </a:r>
            <a:r>
              <a:rPr lang="en-CA" sz="1200" b="0" i="0" u="none" strike="noStrike" kern="1200" dirty="0">
                <a:solidFill>
                  <a:schemeClr val="tx1"/>
                </a:solidFill>
                <a:effectLst/>
                <a:latin typeface="+mn-lt"/>
                <a:ea typeface="+mn-ea"/>
                <a:cs typeface="+mn-cs"/>
              </a:rPr>
              <a:t> Belshaw (assisted with quotes from others), "Personalised advertising isn’t useful. It’s invasive, and it’s used to build a profile to manipulate you and your ‘friends’."  If we say this about personalized advertising, what do we say about personalized content? If personalized content, working exactly as intended on Facebook, is so harmful, what are we to say about personalized learning? There's a big gaping question here that people are not answering.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The Propaganda behind Personalised Learning</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Benjamin </a:t>
            </a:r>
            <a:r>
              <a:rPr lang="en-CA" sz="1200" b="0" i="1" u="none" strike="noStrike" kern="1200" dirty="0" err="1">
                <a:solidFill>
                  <a:schemeClr val="tx1"/>
                </a:solidFill>
                <a:effectLst/>
                <a:latin typeface="+mn-lt"/>
                <a:ea typeface="+mn-ea"/>
                <a:cs typeface="+mn-cs"/>
              </a:rPr>
              <a:t>Doxtdator</a:t>
            </a:r>
            <a:r>
              <a:rPr lang="en-CA" sz="1200" b="0" i="1" u="none" strike="noStrike" kern="1200" dirty="0">
                <a:solidFill>
                  <a:schemeClr val="tx1"/>
                </a:solidFill>
                <a:effectLst/>
                <a:latin typeface="+mn-lt"/>
                <a:ea typeface="+mn-ea"/>
                <a:cs typeface="+mn-cs"/>
              </a:rPr>
              <a:t>, A Long View on Education, </a:t>
            </a:r>
            <a:r>
              <a:rPr lang="en-CA" sz="1200" b="0" i="0" u="none" strike="noStrike" kern="1200" dirty="0">
                <a:solidFill>
                  <a:schemeClr val="tx1"/>
                </a:solidFill>
                <a:effectLst/>
                <a:latin typeface="+mn-lt"/>
                <a:ea typeface="+mn-ea"/>
                <a:cs typeface="+mn-cs"/>
              </a:rPr>
              <a:t>Dec 22, 2017</a:t>
            </a:r>
            <a:endParaRPr lang="en-CA" dirty="0">
              <a:effectLst/>
            </a:endParaRPr>
          </a:p>
          <a:p>
            <a:pPr rtl="0"/>
            <a:r>
              <a:rPr lang="en-CA" sz="1200" b="0" i="0" u="none" strike="noStrike" kern="1200" dirty="0">
                <a:solidFill>
                  <a:schemeClr val="tx1"/>
                </a:solidFill>
                <a:effectLst/>
                <a:latin typeface="+mn-lt"/>
                <a:ea typeface="+mn-ea"/>
                <a:cs typeface="+mn-cs"/>
              </a:rPr>
              <a:t>This is a more recent article from Benjamin </a:t>
            </a:r>
            <a:r>
              <a:rPr lang="en-CA" sz="1200" b="0" i="0" u="none" strike="noStrike" kern="1200" dirty="0" err="1">
                <a:solidFill>
                  <a:schemeClr val="tx1"/>
                </a:solidFill>
                <a:effectLst/>
                <a:latin typeface="+mn-lt"/>
                <a:ea typeface="+mn-ea"/>
                <a:cs typeface="+mn-cs"/>
              </a:rPr>
              <a:t>Doxtdator</a:t>
            </a:r>
            <a:r>
              <a:rPr lang="en-CA" sz="1200" b="0" i="0" u="none" strike="noStrike" kern="1200" dirty="0">
                <a:solidFill>
                  <a:schemeClr val="tx1"/>
                </a:solidFill>
                <a:effectLst/>
                <a:latin typeface="+mn-lt"/>
                <a:ea typeface="+mn-ea"/>
                <a:cs typeface="+mn-cs"/>
              </a:rPr>
              <a:t> on personalized learning (the previous one cited was from July). "Chomsky and Herman describe how five filters – media ownership, revenue through advertising, reliance on official sources, flak, and </a:t>
            </a:r>
            <a:r>
              <a:rPr lang="en-CA" sz="1200" b="0" i="0" u="none" strike="noStrike" kern="1200" dirty="0" err="1">
                <a:solidFill>
                  <a:schemeClr val="tx1"/>
                </a:solidFill>
                <a:effectLst/>
                <a:latin typeface="+mn-lt"/>
                <a:ea typeface="+mn-ea"/>
                <a:cs typeface="+mn-cs"/>
              </a:rPr>
              <a:t>anticommunist</a:t>
            </a:r>
            <a:r>
              <a:rPr lang="en-CA" sz="1200" b="0" i="0" u="none" strike="noStrike" kern="1200" dirty="0">
                <a:solidFill>
                  <a:schemeClr val="tx1"/>
                </a:solidFill>
                <a:effectLst/>
                <a:latin typeface="+mn-lt"/>
                <a:ea typeface="+mn-ea"/>
                <a:cs typeface="+mn-cs"/>
              </a:rPr>
              <a:t> ideology – shape not only the opinions expressed in the media, but the selection of what is newsworthy in the first place," he writes. "Here, I slightly modify their filters to examine how the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E-learning: Why employees expect a Netflix experience</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Steve Wainwright, Personnel Today, </a:t>
            </a:r>
            <a:r>
              <a:rPr lang="en-CA" sz="1200" b="0" i="0" u="none" strike="noStrike" kern="1200" dirty="0">
                <a:solidFill>
                  <a:schemeClr val="tx1"/>
                </a:solidFill>
                <a:effectLst/>
                <a:latin typeface="+mn-lt"/>
                <a:ea typeface="+mn-ea"/>
                <a:cs typeface="+mn-cs"/>
              </a:rPr>
              <a:t>May 16, 2018</a:t>
            </a:r>
            <a:endParaRPr lang="en-CA" dirty="0">
              <a:effectLst/>
            </a:endParaRPr>
          </a:p>
          <a:p>
            <a:pPr rtl="0"/>
            <a:r>
              <a:rPr lang="en-CA" sz="1200" b="0" i="0" u="none" strike="noStrike" kern="1200" dirty="0">
                <a:solidFill>
                  <a:schemeClr val="tx1"/>
                </a:solidFill>
                <a:effectLst/>
                <a:latin typeface="+mn-lt"/>
                <a:ea typeface="+mn-ea"/>
                <a:cs typeface="+mn-cs"/>
              </a:rPr>
              <a:t>I can see why this will resonate with readers, and certainly we want something much better than pre-arranged courses and expensive fees. And if learning and watching videos were the same then the Netflix analogy would work. But learning - especially informal learning - isn't about selecting something to view from a recommender. It's about solving problems, getting help, working together, and reflecting on experiences and lessons learned. It's as much about creation as consumption.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Learning lessons from data controversies</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Ben Williamson, Code Acts in Education, </a:t>
            </a:r>
            <a:r>
              <a:rPr lang="en-CA" sz="1200" b="0" i="0" u="none" strike="noStrike" kern="1200" dirty="0">
                <a:solidFill>
                  <a:schemeClr val="tx1"/>
                </a:solidFill>
                <a:effectLst/>
                <a:latin typeface="+mn-lt"/>
                <a:ea typeface="+mn-ea"/>
                <a:cs typeface="+mn-cs"/>
              </a:rPr>
              <a:t>Dec 18, 2018        </a:t>
            </a:r>
            <a:endParaRPr lang="en-CA" dirty="0">
              <a:effectLst/>
            </a:endParaRPr>
          </a:p>
          <a:p>
            <a:pPr rtl="0"/>
            <a:r>
              <a:rPr lang="en-CA" sz="1200" b="0" i="0" u="none" strike="noStrike" kern="1200" dirty="0">
                <a:solidFill>
                  <a:schemeClr val="tx1"/>
                </a:solidFill>
                <a:effectLst/>
                <a:latin typeface="+mn-lt"/>
                <a:ea typeface="+mn-ea"/>
                <a:cs typeface="+mn-cs"/>
              </a:rPr>
              <a:t>This is the transcript of a talk devoted to showing how people have lost faith in the idea that data will solve the problems of 21st century education and technology. "We’re now learning some hard lessons from the rapid expansion of data analytics, algorithms, and AI across society," writes Ben Williamson. "For many educators and students alike, education is more than the numbers in an adaptive, personalized learning platform, and includes non-quantifiable relationships,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r>
              <a:rPr lang="en-CA" sz="1200" b="0" i="0" u="sng" strike="noStrike" kern="1200" dirty="0">
                <a:solidFill>
                  <a:schemeClr val="tx1"/>
                </a:solidFill>
                <a:effectLst/>
                <a:latin typeface="+mn-lt"/>
                <a:ea typeface="+mn-ea"/>
                <a:cs typeface="+mn-cs"/>
              </a:rPr>
              <a:t>Edit</a:t>
            </a:r>
            <a:r>
              <a:rPr lang="en-CA" sz="1200" b="0" i="0" u="none" strike="noStrike" kern="1200" dirty="0">
                <a:solidFill>
                  <a:schemeClr val="tx1"/>
                </a:solidFill>
                <a:effectLst/>
                <a:latin typeface="+mn-lt"/>
                <a:ea typeface="+mn-ea"/>
                <a:cs typeface="+mn-cs"/>
              </a:rPr>
              <a:t>]</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Against the 3A’s of EdTech: AI, Analytics, and Adaptive Technologies in Education</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Maha Bali, Chronicle of Higher Education, </a:t>
            </a:r>
            <a:r>
              <a:rPr lang="en-CA" sz="1200" b="0" i="0" u="none" strike="noStrike" kern="1200" dirty="0">
                <a:solidFill>
                  <a:schemeClr val="tx1"/>
                </a:solidFill>
                <a:effectLst/>
                <a:latin typeface="+mn-lt"/>
                <a:ea typeface="+mn-ea"/>
                <a:cs typeface="+mn-cs"/>
              </a:rPr>
              <a:t>Dec 06, 2017</a:t>
            </a:r>
            <a:endParaRPr lang="en-CA" dirty="0">
              <a:effectLst/>
            </a:endParaRPr>
          </a:p>
          <a:p>
            <a:pPr rtl="0"/>
            <a:r>
              <a:rPr lang="en-CA" sz="1200" b="0" i="0" u="none" strike="noStrike" kern="1200" dirty="0">
                <a:solidFill>
                  <a:schemeClr val="tx1"/>
                </a:solidFill>
                <a:effectLst/>
                <a:latin typeface="+mn-lt"/>
                <a:ea typeface="+mn-ea"/>
                <a:cs typeface="+mn-cs"/>
              </a:rPr>
              <a:t>"I agree with all of Audrey Watters‘, Chris Gilliard’s, </a:t>
            </a:r>
            <a:r>
              <a:rPr lang="en-CA" sz="1200" b="0" i="0" u="none" strike="noStrike" kern="1200" dirty="0" err="1">
                <a:solidFill>
                  <a:schemeClr val="tx1"/>
                </a:solidFill>
                <a:effectLst/>
                <a:latin typeface="+mn-lt"/>
                <a:ea typeface="+mn-ea"/>
                <a:cs typeface="+mn-cs"/>
              </a:rPr>
              <a:t>Autumm</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Caines</a:t>
            </a:r>
            <a:r>
              <a:rPr lang="en-CA" sz="1200" b="0" i="0" u="none" strike="noStrike" kern="1200" dirty="0">
                <a:solidFill>
                  <a:schemeClr val="tx1"/>
                </a:solidFill>
                <a:effectLst/>
                <a:latin typeface="+mn-lt"/>
                <a:ea typeface="+mn-ea"/>
                <a:cs typeface="+mn-cs"/>
              </a:rPr>
              <a:t>’ and Benjamin </a:t>
            </a:r>
            <a:r>
              <a:rPr lang="en-CA" sz="1200" b="0" i="0" u="none" strike="noStrike" kern="1200" dirty="0" err="1">
                <a:solidFill>
                  <a:schemeClr val="tx1"/>
                </a:solidFill>
                <a:effectLst/>
                <a:latin typeface="+mn-lt"/>
                <a:ea typeface="+mn-ea"/>
                <a:cs typeface="+mn-cs"/>
              </a:rPr>
              <a:t>Doxtdator’s</a:t>
            </a:r>
            <a:r>
              <a:rPr lang="en-CA" sz="1200" b="0" i="0" u="none" strike="noStrike" kern="1200" dirty="0">
                <a:solidFill>
                  <a:schemeClr val="tx1"/>
                </a:solidFill>
                <a:effectLst/>
                <a:latin typeface="+mn-lt"/>
                <a:ea typeface="+mn-ea"/>
                <a:cs typeface="+mn-cs"/>
              </a:rPr>
              <a:t> critiques on these topics (also: it’s scary how my Google docs app immediately recommended their websites when I started inserting the links here)," writes Maha Bali. She adds, "there tends to be a reduction of what a teacher’s role is." Teaching "is about helping learners express themselves clearly and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a:t>
            </a:r>
            <a:endParaRPr lang="en-CA" dirty="0">
              <a:effectLst/>
            </a:endParaRPr>
          </a:p>
          <a:p>
            <a:pPr rtl="0"/>
            <a:br>
              <a:rPr lang="en-CA" dirty="0"/>
            </a:br>
            <a:r>
              <a:rPr lang="en-CA" sz="1200" b="0" i="0" u="sng" strike="noStrike" kern="1200" dirty="0">
                <a:solidFill>
                  <a:schemeClr val="tx1"/>
                </a:solidFill>
                <a:effectLst/>
                <a:latin typeface="+mn-lt"/>
                <a:ea typeface="+mn-ea"/>
                <a:cs typeface="+mn-cs"/>
              </a:rPr>
              <a:t>Adaptive Learners, Not Adaptive Learning</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George Siemens, </a:t>
            </a:r>
            <a:r>
              <a:rPr lang="en-CA" sz="1200" b="0" i="1" u="none" strike="noStrike" kern="1200" dirty="0" err="1">
                <a:solidFill>
                  <a:schemeClr val="tx1"/>
                </a:solidFill>
                <a:effectLst/>
                <a:latin typeface="+mn-lt"/>
                <a:ea typeface="+mn-ea"/>
                <a:cs typeface="+mn-cs"/>
              </a:rPr>
              <a:t>elearnspace</a:t>
            </a:r>
            <a:r>
              <a:rPr lang="en-CA" sz="1200" b="0" i="1"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Jul 21, 2016</a:t>
            </a:r>
            <a:endParaRPr lang="en-CA" dirty="0">
              <a:effectLst/>
            </a:endParaRPr>
          </a:p>
          <a:p>
            <a:pPr rtl="0"/>
            <a:r>
              <a:rPr lang="en-CA" sz="1200" b="0" i="0" u="none" strike="noStrike" kern="1200" dirty="0">
                <a:solidFill>
                  <a:schemeClr val="tx1"/>
                </a:solidFill>
                <a:effectLst/>
                <a:latin typeface="+mn-lt"/>
                <a:ea typeface="+mn-ea"/>
                <a:cs typeface="+mn-cs"/>
              </a:rPr>
              <a:t>George Siemens gets this right. "This is where adaptive learning fails today: the future of work is about process attributes whereas the focus of adaptive learning is on product skills and low-level </a:t>
            </a:r>
            <a:r>
              <a:rPr lang="en-CA" sz="1200" b="0" i="0" u="none" strike="noStrike" kern="1200" dirty="0" err="1">
                <a:solidFill>
                  <a:schemeClr val="tx1"/>
                </a:solidFill>
                <a:effectLst/>
                <a:latin typeface="+mn-lt"/>
                <a:ea typeface="+mn-ea"/>
                <a:cs typeface="+mn-cs"/>
              </a:rPr>
              <a:t>memorizable</a:t>
            </a:r>
            <a:r>
              <a:rPr lang="en-CA" sz="1200" b="0" i="0" u="none" strike="noStrike" kern="1200" dirty="0">
                <a:solidFill>
                  <a:schemeClr val="tx1"/>
                </a:solidFill>
                <a:effectLst/>
                <a:latin typeface="+mn-lt"/>
                <a:ea typeface="+mn-ea"/>
                <a:cs typeface="+mn-cs"/>
              </a:rPr>
              <a:t> knowledge. I’ll take it a step further: today’s adaptive software robs learners of the development of the key attributes needed for continual learning – metacognitive, goal setting, and self-regulation – because it makes those decisions on behalf of the learner."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0D97D1D1-4BC6-46A0-99E4-58BD1A6CF0BB}" type="slidenum">
              <a:rPr lang="en-US" smtClean="0"/>
              <a:t>10</a:t>
            </a:fld>
            <a:endParaRPr lang="en-US"/>
          </a:p>
        </p:txBody>
      </p:sp>
    </p:spTree>
    <p:extLst>
      <p:ext uri="{BB962C8B-B14F-4D97-AF65-F5344CB8AC3E}">
        <p14:creationId xmlns:p14="http://schemas.microsoft.com/office/powerpoint/2010/main" val="3487868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effectLst/>
              </a:rPr>
              <a:t>Four principles of andragogy, as laid out by Knowles in 1984</a:t>
            </a:r>
          </a:p>
          <a:p>
            <a:r>
              <a:rPr lang="en-CA" dirty="0">
                <a:effectLst/>
              </a:rPr>
              <a:t>Adults need to be involved in the planning and evaluation of their instruction.</a:t>
            </a:r>
            <a:br>
              <a:rPr lang="en-CA" dirty="0">
                <a:effectLst/>
              </a:rPr>
            </a:br>
            <a:endParaRPr lang="en-CA" dirty="0">
              <a:effectLst/>
            </a:endParaRPr>
          </a:p>
          <a:p>
            <a:r>
              <a:rPr lang="en-CA" dirty="0">
                <a:effectLst/>
              </a:rPr>
              <a:t>Experience (including mistakes) provides the basis for the learning activities.</a:t>
            </a:r>
            <a:br>
              <a:rPr lang="en-CA" dirty="0">
                <a:effectLst/>
              </a:rPr>
            </a:br>
            <a:endParaRPr lang="en-CA" dirty="0">
              <a:effectLst/>
            </a:endParaRPr>
          </a:p>
          <a:p>
            <a:r>
              <a:rPr lang="en-CA" dirty="0">
                <a:effectLst/>
              </a:rPr>
              <a:t>Adults are most interested in learning subjects that have immediate relevance and impact to their job or personal life.</a:t>
            </a:r>
            <a:br>
              <a:rPr lang="en-CA" dirty="0">
                <a:effectLst/>
              </a:rPr>
            </a:br>
            <a:endParaRPr lang="en-CA" dirty="0">
              <a:effectLst/>
            </a:endParaRPr>
          </a:p>
          <a:p>
            <a:r>
              <a:rPr lang="en-CA" dirty="0">
                <a:effectLst/>
              </a:rPr>
              <a:t>Adult learning is process-centered rather than content-oriented. </a:t>
            </a:r>
          </a:p>
          <a:p>
            <a:pPr rtl="0"/>
            <a:endParaRPr lang="en-CA" dirty="0"/>
          </a:p>
          <a:p>
            <a:pPr rtl="0"/>
            <a:endParaRPr lang="en-CA" dirty="0"/>
          </a:p>
          <a:p>
            <a:pPr rtl="0"/>
            <a:br>
              <a:rPr lang="en-CA" dirty="0"/>
            </a:br>
            <a:br>
              <a:rPr lang="en-CA" dirty="0"/>
            </a:br>
            <a:r>
              <a:rPr lang="en-CA" sz="1200" b="0" i="0" u="sng" strike="noStrike" kern="1200" dirty="0">
                <a:solidFill>
                  <a:schemeClr val="tx1"/>
                </a:solidFill>
                <a:effectLst/>
                <a:latin typeface="+mn-lt"/>
                <a:ea typeface="+mn-ea"/>
                <a:cs typeface="+mn-cs"/>
              </a:rPr>
              <a:t>Theories for Learning with Emerging Technologies</a:t>
            </a:r>
            <a:r>
              <a:rPr lang="en-CA" sz="1200" b="0" i="0" u="none" strike="noStrike" kern="1200" dirty="0">
                <a:solidFill>
                  <a:schemeClr val="tx1"/>
                </a:solidFill>
                <a:effectLst/>
                <a:latin typeface="+mn-lt"/>
                <a:ea typeface="+mn-ea"/>
                <a:cs typeface="+mn-cs"/>
              </a:rPr>
              <a:t>, </a:t>
            </a:r>
            <a:r>
              <a:rPr lang="en-CA" sz="1200" b="0" i="1" u="none" strike="noStrike" kern="1200" dirty="0">
                <a:solidFill>
                  <a:schemeClr val="tx1"/>
                </a:solidFill>
                <a:effectLst/>
                <a:latin typeface="+mn-lt"/>
                <a:ea typeface="+mn-ea"/>
                <a:cs typeface="+mn-cs"/>
              </a:rPr>
              <a:t>Terry Anderson, Emergence, Innovation in Digital Learning: Foundations, </a:t>
            </a:r>
            <a:r>
              <a:rPr lang="en-CA" sz="1200" b="0" i="0" u="none" strike="noStrike" kern="1200" dirty="0">
                <a:solidFill>
                  <a:schemeClr val="tx1"/>
                </a:solidFill>
                <a:effectLst/>
                <a:latin typeface="+mn-lt"/>
                <a:ea typeface="+mn-ea"/>
                <a:cs typeface="+mn-cs"/>
              </a:rPr>
              <a:t>Jun 06, 2016</a:t>
            </a:r>
            <a:endParaRPr lang="en-CA" dirty="0">
              <a:effectLst/>
            </a:endParaRPr>
          </a:p>
          <a:p>
            <a:pPr rtl="0"/>
            <a:r>
              <a:rPr lang="en-CA" sz="1200" b="0" i="0" u="none" strike="noStrike" kern="1200" dirty="0">
                <a:solidFill>
                  <a:schemeClr val="tx1"/>
                </a:solidFill>
                <a:effectLst/>
                <a:latin typeface="+mn-lt"/>
                <a:ea typeface="+mn-ea"/>
                <a:cs typeface="+mn-cs"/>
              </a:rPr>
              <a:t>In an accessible paper that is a breeze to read, Terry Anderson illustrates "how learning and learning designs that use emerging technologies can be enhanced via the lens of theory." He presents several taxonomies of theory to illustrate his point, for example: the presentational view, the epistemic engagement view, and the view from complexity theory. He </a:t>
            </a:r>
            <a:r>
              <a:rPr lang="en-CA" sz="1200" b="0" i="0" u="none" strike="noStrike" kern="1200" dirty="0" err="1">
                <a:solidFill>
                  <a:schemeClr val="tx1"/>
                </a:solidFill>
                <a:effectLst/>
                <a:latin typeface="+mn-lt"/>
                <a:ea typeface="+mn-ea"/>
                <a:cs typeface="+mn-cs"/>
              </a:rPr>
              <a:t>alsop</a:t>
            </a:r>
            <a:r>
              <a:rPr lang="en-CA" sz="1200" b="0" i="0" u="none" strike="noStrike" kern="1200" dirty="0">
                <a:solidFill>
                  <a:schemeClr val="tx1"/>
                </a:solidFill>
                <a:effectLst/>
                <a:latin typeface="+mn-lt"/>
                <a:ea typeface="+mn-ea"/>
                <a:cs typeface="+mn-cs"/>
              </a:rPr>
              <a:t> discusses 'net-aware' theories of learning, including heutagogy, connectivism, and groups vs networks (to which, following ... [</a:t>
            </a:r>
            <a:r>
              <a:rPr lang="en-CA" sz="1200" b="0" i="0" u="sng" strike="noStrike" kern="1200" dirty="0">
                <a:solidFill>
                  <a:schemeClr val="tx1"/>
                </a:solidFill>
                <a:effectLst/>
                <a:latin typeface="+mn-lt"/>
                <a:ea typeface="+mn-ea"/>
                <a:cs typeface="+mn-cs"/>
              </a:rPr>
              <a:t>Direct Link</a:t>
            </a:r>
            <a:r>
              <a:rPr lang="en-CA" sz="1200" b="0" i="0" u="none" strike="noStrike" kern="1200" dirty="0">
                <a:solidFill>
                  <a:schemeClr val="tx1"/>
                </a:solidFill>
                <a:effectLst/>
                <a:latin typeface="+mn-lt"/>
                <a:ea typeface="+mn-ea"/>
                <a:cs typeface="+mn-cs"/>
              </a:rPr>
              <a:t>] </a:t>
            </a:r>
            <a:endParaRPr lang="en-CA" dirty="0">
              <a:effectLst/>
            </a:endParaRPr>
          </a:p>
          <a:p>
            <a:pPr rtl="0"/>
            <a:br>
              <a:rPr lang="en-CA" dirty="0"/>
            </a:br>
            <a:br>
              <a:rPr lang="en-CA" dirty="0"/>
            </a:br>
            <a:r>
              <a:rPr lang="en-CA" sz="1200" b="0" i="0" u="sng" strike="noStrike" kern="1200" dirty="0">
                <a:solidFill>
                  <a:schemeClr val="tx1"/>
                </a:solidFill>
                <a:effectLst/>
                <a:latin typeface="+mn-lt"/>
                <a:ea typeface="+mn-ea"/>
                <a:cs typeface="+mn-cs"/>
              </a:rPr>
              <a:t>A review of the research literature on adult learning and employability</a:t>
            </a:r>
            <a:r>
              <a:rPr lang="en-CA" sz="1200" b="0" i="0" u="none" strike="noStrike" kern="1200" dirty="0">
                <a:solidFill>
                  <a:schemeClr val="tx1"/>
                </a:solidFill>
                <a:effectLst/>
                <a:latin typeface="+mn-lt"/>
                <a:ea typeface="+mn-ea"/>
                <a:cs typeface="+mn-cs"/>
              </a:rPr>
              <a:t>, </a:t>
            </a:r>
            <a:r>
              <a:rPr lang="en-CA" sz="1200" b="0" i="1" u="none" strike="noStrike" kern="1200" dirty="0" err="1">
                <a:solidFill>
                  <a:schemeClr val="tx1"/>
                </a:solidFill>
                <a:effectLst/>
                <a:latin typeface="+mn-lt"/>
                <a:ea typeface="+mn-ea"/>
                <a:cs typeface="+mn-cs"/>
              </a:rPr>
              <a:t>Tove</a:t>
            </a:r>
            <a:r>
              <a:rPr lang="en-CA" sz="1200" b="0" i="1" u="none" strike="noStrike" kern="1200" dirty="0">
                <a:solidFill>
                  <a:schemeClr val="tx1"/>
                </a:solidFill>
                <a:effectLst/>
                <a:latin typeface="+mn-lt"/>
                <a:ea typeface="+mn-ea"/>
                <a:cs typeface="+mn-cs"/>
              </a:rPr>
              <a:t> </a:t>
            </a:r>
            <a:r>
              <a:rPr lang="en-CA" sz="1200" b="0" i="1" u="none" strike="noStrike" kern="1200" dirty="0" err="1">
                <a:solidFill>
                  <a:schemeClr val="tx1"/>
                </a:solidFill>
                <a:effectLst/>
                <a:latin typeface="+mn-lt"/>
                <a:ea typeface="+mn-ea"/>
                <a:cs typeface="+mn-cs"/>
              </a:rPr>
              <a:t>Midtsundstad</a:t>
            </a:r>
            <a:r>
              <a:rPr lang="en-CA" sz="1200" b="0" i="1" u="none" strike="noStrike" kern="1200" dirty="0">
                <a:solidFill>
                  <a:schemeClr val="tx1"/>
                </a:solidFill>
                <a:effectLst/>
                <a:latin typeface="+mn-lt"/>
                <a:ea typeface="+mn-ea"/>
                <a:cs typeface="+mn-cs"/>
              </a:rPr>
              <a:t>, European Journal of Education, </a:t>
            </a:r>
            <a:r>
              <a:rPr lang="en-CA" sz="1200" b="0" i="0" u="none" strike="noStrike" kern="1200" dirty="0">
                <a:solidFill>
                  <a:schemeClr val="tx1"/>
                </a:solidFill>
                <a:effectLst/>
                <a:latin typeface="+mn-lt"/>
                <a:ea typeface="+mn-ea"/>
                <a:cs typeface="+mn-cs"/>
              </a:rPr>
              <a:t>Feb 06, 2019        </a:t>
            </a:r>
            <a:endParaRPr lang="en-CA" dirty="0">
              <a:effectLst/>
            </a:endParaRPr>
          </a:p>
          <a:p>
            <a:pPr rtl="0"/>
            <a:r>
              <a:rPr lang="en-CA" sz="1200" b="0" i="0" u="none" strike="noStrike" kern="1200" dirty="0">
                <a:solidFill>
                  <a:schemeClr val="tx1"/>
                </a:solidFill>
                <a:effectLst/>
                <a:latin typeface="+mn-lt"/>
                <a:ea typeface="+mn-ea"/>
                <a:cs typeface="+mn-cs"/>
              </a:rPr>
              <a:t>Based on this survey, we don't really have the data "to conclude that adult learning (formal or informal) has a causal effect on older workers’ employability." This is partially a problem with the number of the studies, partially a problem with methodology, and partially a </a:t>
            </a:r>
            <a:r>
              <a:rPr lang="en-CA" sz="1200" b="0" i="0" u="none" strike="noStrike" kern="1200" dirty="0" err="1">
                <a:solidFill>
                  <a:schemeClr val="tx1"/>
                </a:solidFill>
                <a:effectLst/>
                <a:latin typeface="+mn-lt"/>
                <a:ea typeface="+mn-ea"/>
                <a:cs typeface="+mn-cs"/>
              </a:rPr>
              <a:t>proiblem</a:t>
            </a:r>
            <a:r>
              <a:rPr lang="en-CA" sz="1200" b="0" i="0" u="none" strike="noStrike" kern="1200" dirty="0">
                <a:solidFill>
                  <a:schemeClr val="tx1"/>
                </a:solidFill>
                <a:effectLst/>
                <a:latin typeface="+mn-lt"/>
                <a:ea typeface="+mn-ea"/>
                <a:cs typeface="+mn-cs"/>
              </a:rPr>
              <a:t> with the mixed results produced by the existing studies. We see this especially in cases where adult </a:t>
            </a:r>
            <a:endParaRPr lang="en-US" dirty="0"/>
          </a:p>
          <a:p>
            <a:endParaRPr lang="en-US" dirty="0"/>
          </a:p>
        </p:txBody>
      </p:sp>
      <p:sp>
        <p:nvSpPr>
          <p:cNvPr id="4" name="Slide Number Placeholder 3"/>
          <p:cNvSpPr>
            <a:spLocks noGrp="1"/>
          </p:cNvSpPr>
          <p:nvPr>
            <p:ph type="sldNum" sz="quarter" idx="5"/>
          </p:nvPr>
        </p:nvSpPr>
        <p:spPr/>
        <p:txBody>
          <a:bodyPr/>
          <a:lstStyle/>
          <a:p>
            <a:fld id="{0D97D1D1-4BC6-46A0-99E4-58BD1A6CF0BB}" type="slidenum">
              <a:rPr lang="en-US" smtClean="0"/>
              <a:t>11</a:t>
            </a:fld>
            <a:endParaRPr lang="en-US"/>
          </a:p>
        </p:txBody>
      </p:sp>
    </p:spTree>
    <p:extLst>
      <p:ext uri="{BB962C8B-B14F-4D97-AF65-F5344CB8AC3E}">
        <p14:creationId xmlns:p14="http://schemas.microsoft.com/office/powerpoint/2010/main" val="4008022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A55B0-7345-4A59-BE49-828BB7CB33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91CBFD-A657-4411-9847-176208F5FB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B29FB6-DFB3-4A76-B81F-093CCED2EFE2}"/>
              </a:ext>
            </a:extLst>
          </p:cNvPr>
          <p:cNvSpPr>
            <a:spLocks noGrp="1"/>
          </p:cNvSpPr>
          <p:nvPr>
            <p:ph type="dt" sz="half" idx="10"/>
          </p:nvPr>
        </p:nvSpPr>
        <p:spPr/>
        <p:txBody>
          <a:bodyPr/>
          <a:lstStyle/>
          <a:p>
            <a:fld id="{F8C79838-5157-4962-923E-82DA8D59BC9A}" type="datetimeFigureOut">
              <a:rPr lang="en-US" smtClean="0"/>
              <a:t>10/10/2019</a:t>
            </a:fld>
            <a:endParaRPr lang="en-US"/>
          </a:p>
        </p:txBody>
      </p:sp>
      <p:sp>
        <p:nvSpPr>
          <p:cNvPr id="5" name="Footer Placeholder 4">
            <a:extLst>
              <a:ext uri="{FF2B5EF4-FFF2-40B4-BE49-F238E27FC236}">
                <a16:creationId xmlns:a16="http://schemas.microsoft.com/office/drawing/2014/main" id="{BA6A9001-FAFE-4B38-B3AE-A2A3B9057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115D6E-F6F3-45AB-A1EB-D6642DF1C70F}"/>
              </a:ext>
            </a:extLst>
          </p:cNvPr>
          <p:cNvSpPr>
            <a:spLocks noGrp="1"/>
          </p:cNvSpPr>
          <p:nvPr>
            <p:ph type="sldNum" sz="quarter" idx="12"/>
          </p:nvPr>
        </p:nvSpPr>
        <p:spPr/>
        <p:txBody>
          <a:bodyPr/>
          <a:lstStyle/>
          <a:p>
            <a:fld id="{28D4F8CD-7346-4931-A06B-B2F9C4DDFE19}" type="slidenum">
              <a:rPr lang="en-US" smtClean="0"/>
              <a:t>‹#›</a:t>
            </a:fld>
            <a:endParaRPr lang="en-US"/>
          </a:p>
        </p:txBody>
      </p:sp>
    </p:spTree>
    <p:extLst>
      <p:ext uri="{BB962C8B-B14F-4D97-AF65-F5344CB8AC3E}">
        <p14:creationId xmlns:p14="http://schemas.microsoft.com/office/powerpoint/2010/main" val="3679524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B328B-01D4-4A27-803A-D11348C03E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6DEC58-3C80-45E5-A836-26D4871994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82514-53EE-49D8-90D8-1C2719DE003F}"/>
              </a:ext>
            </a:extLst>
          </p:cNvPr>
          <p:cNvSpPr>
            <a:spLocks noGrp="1"/>
          </p:cNvSpPr>
          <p:nvPr>
            <p:ph type="dt" sz="half" idx="10"/>
          </p:nvPr>
        </p:nvSpPr>
        <p:spPr/>
        <p:txBody>
          <a:bodyPr/>
          <a:lstStyle/>
          <a:p>
            <a:fld id="{F8C79838-5157-4962-923E-82DA8D59BC9A}" type="datetimeFigureOut">
              <a:rPr lang="en-US" smtClean="0"/>
              <a:t>10/10/2019</a:t>
            </a:fld>
            <a:endParaRPr lang="en-US"/>
          </a:p>
        </p:txBody>
      </p:sp>
      <p:sp>
        <p:nvSpPr>
          <p:cNvPr id="5" name="Footer Placeholder 4">
            <a:extLst>
              <a:ext uri="{FF2B5EF4-FFF2-40B4-BE49-F238E27FC236}">
                <a16:creationId xmlns:a16="http://schemas.microsoft.com/office/drawing/2014/main" id="{3B1B9D57-A441-472F-8A2C-CCEB602FA9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E9854A-7DE6-43E6-A151-8AC70B33C7EF}"/>
              </a:ext>
            </a:extLst>
          </p:cNvPr>
          <p:cNvSpPr>
            <a:spLocks noGrp="1"/>
          </p:cNvSpPr>
          <p:nvPr>
            <p:ph type="sldNum" sz="quarter" idx="12"/>
          </p:nvPr>
        </p:nvSpPr>
        <p:spPr/>
        <p:txBody>
          <a:bodyPr/>
          <a:lstStyle/>
          <a:p>
            <a:fld id="{28D4F8CD-7346-4931-A06B-B2F9C4DDFE19}" type="slidenum">
              <a:rPr lang="en-US" smtClean="0"/>
              <a:t>‹#›</a:t>
            </a:fld>
            <a:endParaRPr lang="en-US"/>
          </a:p>
        </p:txBody>
      </p:sp>
    </p:spTree>
    <p:extLst>
      <p:ext uri="{BB962C8B-B14F-4D97-AF65-F5344CB8AC3E}">
        <p14:creationId xmlns:p14="http://schemas.microsoft.com/office/powerpoint/2010/main" val="1121248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C36317-695A-42C2-A9DE-7263349094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D9D910-47D0-4508-A383-68B8126704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6724DE-23B2-4A33-A7C8-0C56B111A646}"/>
              </a:ext>
            </a:extLst>
          </p:cNvPr>
          <p:cNvSpPr>
            <a:spLocks noGrp="1"/>
          </p:cNvSpPr>
          <p:nvPr>
            <p:ph type="dt" sz="half" idx="10"/>
          </p:nvPr>
        </p:nvSpPr>
        <p:spPr/>
        <p:txBody>
          <a:bodyPr/>
          <a:lstStyle/>
          <a:p>
            <a:fld id="{F8C79838-5157-4962-923E-82DA8D59BC9A}" type="datetimeFigureOut">
              <a:rPr lang="en-US" smtClean="0"/>
              <a:t>10/10/2019</a:t>
            </a:fld>
            <a:endParaRPr lang="en-US"/>
          </a:p>
        </p:txBody>
      </p:sp>
      <p:sp>
        <p:nvSpPr>
          <p:cNvPr id="5" name="Footer Placeholder 4">
            <a:extLst>
              <a:ext uri="{FF2B5EF4-FFF2-40B4-BE49-F238E27FC236}">
                <a16:creationId xmlns:a16="http://schemas.microsoft.com/office/drawing/2014/main" id="{D940D9D1-699D-48F9-817A-1068E407FB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11A33-7C6D-4105-876B-6464FF22E7E0}"/>
              </a:ext>
            </a:extLst>
          </p:cNvPr>
          <p:cNvSpPr>
            <a:spLocks noGrp="1"/>
          </p:cNvSpPr>
          <p:nvPr>
            <p:ph type="sldNum" sz="quarter" idx="12"/>
          </p:nvPr>
        </p:nvSpPr>
        <p:spPr/>
        <p:txBody>
          <a:bodyPr/>
          <a:lstStyle/>
          <a:p>
            <a:fld id="{28D4F8CD-7346-4931-A06B-B2F9C4DDFE19}" type="slidenum">
              <a:rPr lang="en-US" smtClean="0"/>
              <a:t>‹#›</a:t>
            </a:fld>
            <a:endParaRPr lang="en-US"/>
          </a:p>
        </p:txBody>
      </p:sp>
    </p:spTree>
    <p:extLst>
      <p:ext uri="{BB962C8B-B14F-4D97-AF65-F5344CB8AC3E}">
        <p14:creationId xmlns:p14="http://schemas.microsoft.com/office/powerpoint/2010/main" val="3004846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4C6B9-C0A8-40C4-9A58-D9FCAE6CC6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9C0F29-8844-4EA4-8114-DF1FB2CE88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4F08A-570A-4D1F-B213-1F41E0A6E891}"/>
              </a:ext>
            </a:extLst>
          </p:cNvPr>
          <p:cNvSpPr>
            <a:spLocks noGrp="1"/>
          </p:cNvSpPr>
          <p:nvPr>
            <p:ph type="dt" sz="half" idx="10"/>
          </p:nvPr>
        </p:nvSpPr>
        <p:spPr/>
        <p:txBody>
          <a:bodyPr/>
          <a:lstStyle/>
          <a:p>
            <a:fld id="{F8C79838-5157-4962-923E-82DA8D59BC9A}" type="datetimeFigureOut">
              <a:rPr lang="en-US" smtClean="0"/>
              <a:t>10/10/2019</a:t>
            </a:fld>
            <a:endParaRPr lang="en-US"/>
          </a:p>
        </p:txBody>
      </p:sp>
      <p:sp>
        <p:nvSpPr>
          <p:cNvPr id="5" name="Footer Placeholder 4">
            <a:extLst>
              <a:ext uri="{FF2B5EF4-FFF2-40B4-BE49-F238E27FC236}">
                <a16:creationId xmlns:a16="http://schemas.microsoft.com/office/drawing/2014/main" id="{8C559F7F-D333-4B14-BDC2-CDECB96E16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B308F0-0D11-4503-9743-C62435312042}"/>
              </a:ext>
            </a:extLst>
          </p:cNvPr>
          <p:cNvSpPr>
            <a:spLocks noGrp="1"/>
          </p:cNvSpPr>
          <p:nvPr>
            <p:ph type="sldNum" sz="quarter" idx="12"/>
          </p:nvPr>
        </p:nvSpPr>
        <p:spPr/>
        <p:txBody>
          <a:bodyPr/>
          <a:lstStyle/>
          <a:p>
            <a:fld id="{28D4F8CD-7346-4931-A06B-B2F9C4DDFE19}" type="slidenum">
              <a:rPr lang="en-US" smtClean="0"/>
              <a:t>‹#›</a:t>
            </a:fld>
            <a:endParaRPr lang="en-US"/>
          </a:p>
        </p:txBody>
      </p:sp>
    </p:spTree>
    <p:extLst>
      <p:ext uri="{BB962C8B-B14F-4D97-AF65-F5344CB8AC3E}">
        <p14:creationId xmlns:p14="http://schemas.microsoft.com/office/powerpoint/2010/main" val="598850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FCBEB-E57C-4651-896B-009ADB26BA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3556A3-71B0-421D-B98A-776EC2FEF0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B1E0D5-C880-4919-AF0B-2D41CFF6D0E9}"/>
              </a:ext>
            </a:extLst>
          </p:cNvPr>
          <p:cNvSpPr>
            <a:spLocks noGrp="1"/>
          </p:cNvSpPr>
          <p:nvPr>
            <p:ph type="dt" sz="half" idx="10"/>
          </p:nvPr>
        </p:nvSpPr>
        <p:spPr/>
        <p:txBody>
          <a:bodyPr/>
          <a:lstStyle/>
          <a:p>
            <a:fld id="{F8C79838-5157-4962-923E-82DA8D59BC9A}" type="datetimeFigureOut">
              <a:rPr lang="en-US" smtClean="0"/>
              <a:t>10/10/2019</a:t>
            </a:fld>
            <a:endParaRPr lang="en-US"/>
          </a:p>
        </p:txBody>
      </p:sp>
      <p:sp>
        <p:nvSpPr>
          <p:cNvPr id="5" name="Footer Placeholder 4">
            <a:extLst>
              <a:ext uri="{FF2B5EF4-FFF2-40B4-BE49-F238E27FC236}">
                <a16:creationId xmlns:a16="http://schemas.microsoft.com/office/drawing/2014/main" id="{62127256-1795-4107-A1B8-9D3581834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456DE7-CD44-433C-A08D-DAB2A34834A3}"/>
              </a:ext>
            </a:extLst>
          </p:cNvPr>
          <p:cNvSpPr>
            <a:spLocks noGrp="1"/>
          </p:cNvSpPr>
          <p:nvPr>
            <p:ph type="sldNum" sz="quarter" idx="12"/>
          </p:nvPr>
        </p:nvSpPr>
        <p:spPr/>
        <p:txBody>
          <a:bodyPr/>
          <a:lstStyle/>
          <a:p>
            <a:fld id="{28D4F8CD-7346-4931-A06B-B2F9C4DDFE19}" type="slidenum">
              <a:rPr lang="en-US" smtClean="0"/>
              <a:t>‹#›</a:t>
            </a:fld>
            <a:endParaRPr lang="en-US"/>
          </a:p>
        </p:txBody>
      </p:sp>
    </p:spTree>
    <p:extLst>
      <p:ext uri="{BB962C8B-B14F-4D97-AF65-F5344CB8AC3E}">
        <p14:creationId xmlns:p14="http://schemas.microsoft.com/office/powerpoint/2010/main" val="558239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987A0-D5F4-4792-BA86-97FAA6E80F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89A569-C169-4C3F-B177-D583E4F9B0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7DEE46-89C2-4012-963E-9A09A46A1E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C532DE-14FC-4C42-8DF2-CC03780F7B3F}"/>
              </a:ext>
            </a:extLst>
          </p:cNvPr>
          <p:cNvSpPr>
            <a:spLocks noGrp="1"/>
          </p:cNvSpPr>
          <p:nvPr>
            <p:ph type="dt" sz="half" idx="10"/>
          </p:nvPr>
        </p:nvSpPr>
        <p:spPr/>
        <p:txBody>
          <a:bodyPr/>
          <a:lstStyle/>
          <a:p>
            <a:fld id="{F8C79838-5157-4962-923E-82DA8D59BC9A}" type="datetimeFigureOut">
              <a:rPr lang="en-US" smtClean="0"/>
              <a:t>10/10/2019</a:t>
            </a:fld>
            <a:endParaRPr lang="en-US"/>
          </a:p>
        </p:txBody>
      </p:sp>
      <p:sp>
        <p:nvSpPr>
          <p:cNvPr id="6" name="Footer Placeholder 5">
            <a:extLst>
              <a:ext uri="{FF2B5EF4-FFF2-40B4-BE49-F238E27FC236}">
                <a16:creationId xmlns:a16="http://schemas.microsoft.com/office/drawing/2014/main" id="{BE54E4B0-98C8-40A7-953F-88F1FA5FF3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111627-9CB6-498F-8A57-1F9FF37B497E}"/>
              </a:ext>
            </a:extLst>
          </p:cNvPr>
          <p:cNvSpPr>
            <a:spLocks noGrp="1"/>
          </p:cNvSpPr>
          <p:nvPr>
            <p:ph type="sldNum" sz="quarter" idx="12"/>
          </p:nvPr>
        </p:nvSpPr>
        <p:spPr/>
        <p:txBody>
          <a:bodyPr/>
          <a:lstStyle/>
          <a:p>
            <a:fld id="{28D4F8CD-7346-4931-A06B-B2F9C4DDFE19}" type="slidenum">
              <a:rPr lang="en-US" smtClean="0"/>
              <a:t>‹#›</a:t>
            </a:fld>
            <a:endParaRPr lang="en-US"/>
          </a:p>
        </p:txBody>
      </p:sp>
    </p:spTree>
    <p:extLst>
      <p:ext uri="{BB962C8B-B14F-4D97-AF65-F5344CB8AC3E}">
        <p14:creationId xmlns:p14="http://schemas.microsoft.com/office/powerpoint/2010/main" val="3848605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93621-024B-49DC-81B1-B35D8F7D82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BF9378-83ED-4E21-A59A-B85202882B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197C9E-9D47-4CB0-827D-143795621E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E725A-69EF-4AC5-8D58-CAE90066BC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3D6DA0-54B2-485B-8531-3807D3D1F9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CD66B5-D779-4B3A-9DEE-BE4615994C4A}"/>
              </a:ext>
            </a:extLst>
          </p:cNvPr>
          <p:cNvSpPr>
            <a:spLocks noGrp="1"/>
          </p:cNvSpPr>
          <p:nvPr>
            <p:ph type="dt" sz="half" idx="10"/>
          </p:nvPr>
        </p:nvSpPr>
        <p:spPr/>
        <p:txBody>
          <a:bodyPr/>
          <a:lstStyle/>
          <a:p>
            <a:fld id="{F8C79838-5157-4962-923E-82DA8D59BC9A}" type="datetimeFigureOut">
              <a:rPr lang="en-US" smtClean="0"/>
              <a:t>10/10/2019</a:t>
            </a:fld>
            <a:endParaRPr lang="en-US"/>
          </a:p>
        </p:txBody>
      </p:sp>
      <p:sp>
        <p:nvSpPr>
          <p:cNvPr id="8" name="Footer Placeholder 7">
            <a:extLst>
              <a:ext uri="{FF2B5EF4-FFF2-40B4-BE49-F238E27FC236}">
                <a16:creationId xmlns:a16="http://schemas.microsoft.com/office/drawing/2014/main" id="{A71A1A10-D0F4-46F8-BEBB-37E587D086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B2B33E-31C6-43E2-AFDE-D0BEE1846D02}"/>
              </a:ext>
            </a:extLst>
          </p:cNvPr>
          <p:cNvSpPr>
            <a:spLocks noGrp="1"/>
          </p:cNvSpPr>
          <p:nvPr>
            <p:ph type="sldNum" sz="quarter" idx="12"/>
          </p:nvPr>
        </p:nvSpPr>
        <p:spPr/>
        <p:txBody>
          <a:bodyPr/>
          <a:lstStyle/>
          <a:p>
            <a:fld id="{28D4F8CD-7346-4931-A06B-B2F9C4DDFE19}" type="slidenum">
              <a:rPr lang="en-US" smtClean="0"/>
              <a:t>‹#›</a:t>
            </a:fld>
            <a:endParaRPr lang="en-US"/>
          </a:p>
        </p:txBody>
      </p:sp>
    </p:spTree>
    <p:extLst>
      <p:ext uri="{BB962C8B-B14F-4D97-AF65-F5344CB8AC3E}">
        <p14:creationId xmlns:p14="http://schemas.microsoft.com/office/powerpoint/2010/main" val="2677639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38595-A068-41DD-B10B-EB6972CD62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EA1B6F-09FF-4685-ABD5-78E08205E694}"/>
              </a:ext>
            </a:extLst>
          </p:cNvPr>
          <p:cNvSpPr>
            <a:spLocks noGrp="1"/>
          </p:cNvSpPr>
          <p:nvPr>
            <p:ph type="dt" sz="half" idx="10"/>
          </p:nvPr>
        </p:nvSpPr>
        <p:spPr/>
        <p:txBody>
          <a:bodyPr/>
          <a:lstStyle/>
          <a:p>
            <a:fld id="{F8C79838-5157-4962-923E-82DA8D59BC9A}" type="datetimeFigureOut">
              <a:rPr lang="en-US" smtClean="0"/>
              <a:t>10/10/2019</a:t>
            </a:fld>
            <a:endParaRPr lang="en-US"/>
          </a:p>
        </p:txBody>
      </p:sp>
      <p:sp>
        <p:nvSpPr>
          <p:cNvPr id="4" name="Footer Placeholder 3">
            <a:extLst>
              <a:ext uri="{FF2B5EF4-FFF2-40B4-BE49-F238E27FC236}">
                <a16:creationId xmlns:a16="http://schemas.microsoft.com/office/drawing/2014/main" id="{C559637D-3B24-43F3-ADEF-31A5A18CEB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1F756F-CE8C-4B22-BBFD-0E2A13DD191F}"/>
              </a:ext>
            </a:extLst>
          </p:cNvPr>
          <p:cNvSpPr>
            <a:spLocks noGrp="1"/>
          </p:cNvSpPr>
          <p:nvPr>
            <p:ph type="sldNum" sz="quarter" idx="12"/>
          </p:nvPr>
        </p:nvSpPr>
        <p:spPr/>
        <p:txBody>
          <a:bodyPr/>
          <a:lstStyle/>
          <a:p>
            <a:fld id="{28D4F8CD-7346-4931-A06B-B2F9C4DDFE19}" type="slidenum">
              <a:rPr lang="en-US" smtClean="0"/>
              <a:t>‹#›</a:t>
            </a:fld>
            <a:endParaRPr lang="en-US"/>
          </a:p>
        </p:txBody>
      </p:sp>
    </p:spTree>
    <p:extLst>
      <p:ext uri="{BB962C8B-B14F-4D97-AF65-F5344CB8AC3E}">
        <p14:creationId xmlns:p14="http://schemas.microsoft.com/office/powerpoint/2010/main" val="196650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6D43C2-2D43-4299-961A-20A94F93ADD3}"/>
              </a:ext>
            </a:extLst>
          </p:cNvPr>
          <p:cNvSpPr>
            <a:spLocks noGrp="1"/>
          </p:cNvSpPr>
          <p:nvPr>
            <p:ph type="dt" sz="half" idx="10"/>
          </p:nvPr>
        </p:nvSpPr>
        <p:spPr/>
        <p:txBody>
          <a:bodyPr/>
          <a:lstStyle/>
          <a:p>
            <a:fld id="{F8C79838-5157-4962-923E-82DA8D59BC9A}" type="datetimeFigureOut">
              <a:rPr lang="en-US" smtClean="0"/>
              <a:t>10/10/2019</a:t>
            </a:fld>
            <a:endParaRPr lang="en-US"/>
          </a:p>
        </p:txBody>
      </p:sp>
      <p:sp>
        <p:nvSpPr>
          <p:cNvPr id="3" name="Footer Placeholder 2">
            <a:extLst>
              <a:ext uri="{FF2B5EF4-FFF2-40B4-BE49-F238E27FC236}">
                <a16:creationId xmlns:a16="http://schemas.microsoft.com/office/drawing/2014/main" id="{49EE71A8-E9B4-4A03-B132-5AA13BC3CD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916CDE-1C53-4347-A372-920AF6CF19A6}"/>
              </a:ext>
            </a:extLst>
          </p:cNvPr>
          <p:cNvSpPr>
            <a:spLocks noGrp="1"/>
          </p:cNvSpPr>
          <p:nvPr>
            <p:ph type="sldNum" sz="quarter" idx="12"/>
          </p:nvPr>
        </p:nvSpPr>
        <p:spPr/>
        <p:txBody>
          <a:bodyPr/>
          <a:lstStyle/>
          <a:p>
            <a:fld id="{28D4F8CD-7346-4931-A06B-B2F9C4DDFE19}" type="slidenum">
              <a:rPr lang="en-US" smtClean="0"/>
              <a:t>‹#›</a:t>
            </a:fld>
            <a:endParaRPr lang="en-US"/>
          </a:p>
        </p:txBody>
      </p:sp>
    </p:spTree>
    <p:extLst>
      <p:ext uri="{BB962C8B-B14F-4D97-AF65-F5344CB8AC3E}">
        <p14:creationId xmlns:p14="http://schemas.microsoft.com/office/powerpoint/2010/main" val="1470514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BC6D5-2ABB-46CD-89DE-2EC612E541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43B720-C9B4-4C93-BB10-D38361FDE2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E7D609-AB29-48B9-A649-34710B6DD2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AE4B42-0C96-402D-A1C3-7047DBB4E9B1}"/>
              </a:ext>
            </a:extLst>
          </p:cNvPr>
          <p:cNvSpPr>
            <a:spLocks noGrp="1"/>
          </p:cNvSpPr>
          <p:nvPr>
            <p:ph type="dt" sz="half" idx="10"/>
          </p:nvPr>
        </p:nvSpPr>
        <p:spPr/>
        <p:txBody>
          <a:bodyPr/>
          <a:lstStyle/>
          <a:p>
            <a:fld id="{F8C79838-5157-4962-923E-82DA8D59BC9A}" type="datetimeFigureOut">
              <a:rPr lang="en-US" smtClean="0"/>
              <a:t>10/10/2019</a:t>
            </a:fld>
            <a:endParaRPr lang="en-US"/>
          </a:p>
        </p:txBody>
      </p:sp>
      <p:sp>
        <p:nvSpPr>
          <p:cNvPr id="6" name="Footer Placeholder 5">
            <a:extLst>
              <a:ext uri="{FF2B5EF4-FFF2-40B4-BE49-F238E27FC236}">
                <a16:creationId xmlns:a16="http://schemas.microsoft.com/office/drawing/2014/main" id="{C5EFF939-2D8E-4C37-8755-EE333E7C8A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A2AA5A-77CC-4F49-85FE-237DEFC2B9C1}"/>
              </a:ext>
            </a:extLst>
          </p:cNvPr>
          <p:cNvSpPr>
            <a:spLocks noGrp="1"/>
          </p:cNvSpPr>
          <p:nvPr>
            <p:ph type="sldNum" sz="quarter" idx="12"/>
          </p:nvPr>
        </p:nvSpPr>
        <p:spPr/>
        <p:txBody>
          <a:bodyPr/>
          <a:lstStyle/>
          <a:p>
            <a:fld id="{28D4F8CD-7346-4931-A06B-B2F9C4DDFE19}" type="slidenum">
              <a:rPr lang="en-US" smtClean="0"/>
              <a:t>‹#›</a:t>
            </a:fld>
            <a:endParaRPr lang="en-US"/>
          </a:p>
        </p:txBody>
      </p:sp>
    </p:spTree>
    <p:extLst>
      <p:ext uri="{BB962C8B-B14F-4D97-AF65-F5344CB8AC3E}">
        <p14:creationId xmlns:p14="http://schemas.microsoft.com/office/powerpoint/2010/main" val="2626039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35F5-16E0-4273-ADB4-D995DDDE80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1B2428-1FAC-428C-9017-FF231DA946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2DB16B-D84B-42ED-BEAF-1CEA66E852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063728-7252-497F-9BA0-A1590A2B0107}"/>
              </a:ext>
            </a:extLst>
          </p:cNvPr>
          <p:cNvSpPr>
            <a:spLocks noGrp="1"/>
          </p:cNvSpPr>
          <p:nvPr>
            <p:ph type="dt" sz="half" idx="10"/>
          </p:nvPr>
        </p:nvSpPr>
        <p:spPr/>
        <p:txBody>
          <a:bodyPr/>
          <a:lstStyle/>
          <a:p>
            <a:fld id="{F8C79838-5157-4962-923E-82DA8D59BC9A}" type="datetimeFigureOut">
              <a:rPr lang="en-US" smtClean="0"/>
              <a:t>10/10/2019</a:t>
            </a:fld>
            <a:endParaRPr lang="en-US"/>
          </a:p>
        </p:txBody>
      </p:sp>
      <p:sp>
        <p:nvSpPr>
          <p:cNvPr id="6" name="Footer Placeholder 5">
            <a:extLst>
              <a:ext uri="{FF2B5EF4-FFF2-40B4-BE49-F238E27FC236}">
                <a16:creationId xmlns:a16="http://schemas.microsoft.com/office/drawing/2014/main" id="{F674327E-ED38-4620-B130-1EDAF20E8E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619A4B-2C0B-4EC1-B2C2-996145A61EED}"/>
              </a:ext>
            </a:extLst>
          </p:cNvPr>
          <p:cNvSpPr>
            <a:spLocks noGrp="1"/>
          </p:cNvSpPr>
          <p:nvPr>
            <p:ph type="sldNum" sz="quarter" idx="12"/>
          </p:nvPr>
        </p:nvSpPr>
        <p:spPr/>
        <p:txBody>
          <a:bodyPr/>
          <a:lstStyle/>
          <a:p>
            <a:fld id="{28D4F8CD-7346-4931-A06B-B2F9C4DDFE19}" type="slidenum">
              <a:rPr lang="en-US" smtClean="0"/>
              <a:t>‹#›</a:t>
            </a:fld>
            <a:endParaRPr lang="en-US"/>
          </a:p>
        </p:txBody>
      </p:sp>
    </p:spTree>
    <p:extLst>
      <p:ext uri="{BB962C8B-B14F-4D97-AF65-F5344CB8AC3E}">
        <p14:creationId xmlns:p14="http://schemas.microsoft.com/office/powerpoint/2010/main" val="120613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2C0939-417A-49B3-9FED-C74BF76D8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3EEEA1-3EA3-4661-90E4-5045F68189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FDC156-C693-4392-A9EC-636432B73C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C79838-5157-4962-923E-82DA8D59BC9A}" type="datetimeFigureOut">
              <a:rPr lang="en-US" smtClean="0"/>
              <a:t>10/10/2019</a:t>
            </a:fld>
            <a:endParaRPr lang="en-US"/>
          </a:p>
        </p:txBody>
      </p:sp>
      <p:sp>
        <p:nvSpPr>
          <p:cNvPr id="5" name="Footer Placeholder 4">
            <a:extLst>
              <a:ext uri="{FF2B5EF4-FFF2-40B4-BE49-F238E27FC236}">
                <a16:creationId xmlns:a16="http://schemas.microsoft.com/office/drawing/2014/main" id="{EAF08533-6EA5-4121-BD03-E74F2FC7D9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310CBA1-4928-41CE-984D-2654249624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D4F8CD-7346-4931-A06B-B2F9C4DDFE19}" type="slidenum">
              <a:rPr lang="en-US" smtClean="0"/>
              <a:t>‹#›</a:t>
            </a:fld>
            <a:endParaRPr lang="en-US"/>
          </a:p>
        </p:txBody>
      </p:sp>
    </p:spTree>
    <p:extLst>
      <p:ext uri="{BB962C8B-B14F-4D97-AF65-F5344CB8AC3E}">
        <p14:creationId xmlns:p14="http://schemas.microsoft.com/office/powerpoint/2010/main" val="2420409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hyperlink" Target="https://en.wikipedia.org/wiki/Generative_adversarial_network" TargetMode="External"/><Relationship Id="rId7" Type="http://schemas.openxmlformats.org/officeDocument/2006/relationships/hyperlink" Target="https://twitter.com/goodfellow_ian"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arxiv.org/abs/1406.2661" TargetMode="External"/><Relationship Id="rId5" Type="http://schemas.openxmlformats.org/officeDocument/2006/relationships/hyperlink" Target="https://research.nvidia.com/person/tero-karras" TargetMode="External"/><Relationship Id="rId4" Type="http://schemas.openxmlformats.org/officeDocument/2006/relationships/hyperlink" Target="https://arxiv.org/abs/1812.04948"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hyperlink" Target="https://workingoutloud.com/about-2"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halfanhour.blogspot.com/2019/04/on-connectivism-and-scale.html"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DBE889-E9C5-43E6-B663-281C5ADAD67A}"/>
              </a:ext>
            </a:extLst>
          </p:cNvPr>
          <p:cNvPicPr>
            <a:picLocks noChangeAspect="1"/>
          </p:cNvPicPr>
          <p:nvPr/>
        </p:nvPicPr>
        <p:blipFill>
          <a:blip r:embed="rId2"/>
          <a:stretch>
            <a:fillRect/>
          </a:stretch>
        </p:blipFill>
        <p:spPr>
          <a:xfrm>
            <a:off x="-58478" y="-350323"/>
            <a:ext cx="12879956" cy="8161545"/>
          </a:xfrm>
          <a:prstGeom prst="rect">
            <a:avLst/>
          </a:prstGeom>
        </p:spPr>
      </p:pic>
      <p:sp>
        <p:nvSpPr>
          <p:cNvPr id="2" name="Title 1">
            <a:extLst>
              <a:ext uri="{FF2B5EF4-FFF2-40B4-BE49-F238E27FC236}">
                <a16:creationId xmlns:a16="http://schemas.microsoft.com/office/drawing/2014/main" id="{37E9A0B7-FF71-4D75-8381-13ABC4EF192F}"/>
              </a:ext>
            </a:extLst>
          </p:cNvPr>
          <p:cNvSpPr>
            <a:spLocks noGrp="1"/>
          </p:cNvSpPr>
          <p:nvPr>
            <p:ph type="ctrTitle"/>
          </p:nvPr>
        </p:nvSpPr>
        <p:spPr>
          <a:xfrm>
            <a:off x="248093" y="0"/>
            <a:ext cx="4980730" cy="7006855"/>
          </a:xfrm>
          <a:solidFill>
            <a:schemeClr val="bg2">
              <a:lumMod val="90000"/>
              <a:alpha val="72000"/>
            </a:schemeClr>
          </a:solidFill>
        </p:spPr>
        <p:txBody>
          <a:bodyPr>
            <a:normAutofit fontScale="90000"/>
          </a:bodyPr>
          <a:lstStyle/>
          <a:p>
            <a:pPr algn="l"/>
            <a:r>
              <a:rPr lang="en-CA" sz="4900" dirty="0">
                <a:solidFill>
                  <a:schemeClr val="bg1"/>
                </a:solidFill>
              </a:rPr>
              <a:t>Personal Learning Versus Personalized Learning - Making Lifelong Learning Happen</a:t>
            </a:r>
            <a:br>
              <a:rPr lang="en-CA" sz="4900" dirty="0">
                <a:solidFill>
                  <a:schemeClr val="bg1"/>
                </a:solidFill>
              </a:rPr>
            </a:br>
            <a:br>
              <a:rPr lang="en-CA" dirty="0">
                <a:solidFill>
                  <a:schemeClr val="bg1"/>
                </a:solidFill>
              </a:rPr>
            </a:br>
            <a:br>
              <a:rPr lang="en-CA" dirty="0">
                <a:solidFill>
                  <a:schemeClr val="bg1"/>
                </a:solidFill>
              </a:rPr>
            </a:br>
            <a:br>
              <a:rPr lang="en-CA" dirty="0">
                <a:solidFill>
                  <a:schemeClr val="bg1"/>
                </a:solidFill>
              </a:rPr>
            </a:br>
            <a:br>
              <a:rPr lang="en-CA" dirty="0">
                <a:solidFill>
                  <a:schemeClr val="bg1"/>
                </a:solidFill>
              </a:rPr>
            </a:br>
            <a:endParaRPr lang="en-US" dirty="0">
              <a:solidFill>
                <a:schemeClr val="bg1"/>
              </a:solidFill>
            </a:endParaRPr>
          </a:p>
        </p:txBody>
      </p:sp>
      <p:sp>
        <p:nvSpPr>
          <p:cNvPr id="3" name="Subtitle 2">
            <a:extLst>
              <a:ext uri="{FF2B5EF4-FFF2-40B4-BE49-F238E27FC236}">
                <a16:creationId xmlns:a16="http://schemas.microsoft.com/office/drawing/2014/main" id="{C052A788-4DA9-4FD7-BC70-988EAE4997C1}"/>
              </a:ext>
            </a:extLst>
          </p:cNvPr>
          <p:cNvSpPr>
            <a:spLocks noGrp="1"/>
          </p:cNvSpPr>
          <p:nvPr>
            <p:ph type="subTitle" idx="1"/>
          </p:nvPr>
        </p:nvSpPr>
        <p:spPr>
          <a:xfrm>
            <a:off x="205408" y="4980264"/>
            <a:ext cx="5148470" cy="1655762"/>
          </a:xfrm>
        </p:spPr>
        <p:txBody>
          <a:bodyPr/>
          <a:lstStyle/>
          <a:p>
            <a:pPr algn="l"/>
            <a:r>
              <a:rPr lang="en-US" dirty="0"/>
              <a:t>Stephen Downes</a:t>
            </a:r>
          </a:p>
          <a:p>
            <a:pPr algn="l"/>
            <a:r>
              <a:rPr lang="en-US" dirty="0"/>
              <a:t>Online Learning 2019</a:t>
            </a:r>
          </a:p>
          <a:p>
            <a:pPr algn="l"/>
            <a:r>
              <a:rPr lang="en-US" dirty="0"/>
              <a:t>October 10, 2019, Toronto, Canada</a:t>
            </a:r>
          </a:p>
        </p:txBody>
      </p:sp>
    </p:spTree>
    <p:extLst>
      <p:ext uri="{BB962C8B-B14F-4D97-AF65-F5344CB8AC3E}">
        <p14:creationId xmlns:p14="http://schemas.microsoft.com/office/powerpoint/2010/main" val="756691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5FCBA-55A8-4A0D-8401-74B785004C1C}"/>
              </a:ext>
            </a:extLst>
          </p:cNvPr>
          <p:cNvSpPr>
            <a:spLocks noGrp="1"/>
          </p:cNvSpPr>
          <p:nvPr>
            <p:ph type="title"/>
          </p:nvPr>
        </p:nvSpPr>
        <p:spPr/>
        <p:txBody>
          <a:bodyPr/>
          <a:lstStyle/>
          <a:p>
            <a:pPr lvl="0" rtl="0"/>
            <a:r>
              <a:rPr lang="en-CA" sz="2800" b="0" i="0" u="none" strike="noStrike" kern="1200" dirty="0">
                <a:solidFill>
                  <a:schemeClr val="tx1"/>
                </a:solidFill>
                <a:effectLst/>
                <a:latin typeface="+mn-lt"/>
                <a:ea typeface="+mn-ea"/>
                <a:cs typeface="+mn-cs"/>
              </a:rPr>
              <a:t>Criticisms of Personalized Learning</a:t>
            </a:r>
            <a:endParaRPr lang="en-US" dirty="0"/>
          </a:p>
        </p:txBody>
      </p:sp>
      <p:sp>
        <p:nvSpPr>
          <p:cNvPr id="3" name="Content Placeholder 2">
            <a:extLst>
              <a:ext uri="{FF2B5EF4-FFF2-40B4-BE49-F238E27FC236}">
                <a16:creationId xmlns:a16="http://schemas.microsoft.com/office/drawing/2014/main" id="{CA2E8887-44C6-4D18-AFB5-0D104F78983F}"/>
              </a:ext>
            </a:extLst>
          </p:cNvPr>
          <p:cNvSpPr>
            <a:spLocks noGrp="1"/>
          </p:cNvSpPr>
          <p:nvPr>
            <p:ph idx="1"/>
          </p:nvPr>
        </p:nvSpPr>
        <p:spPr/>
        <p:txBody>
          <a:bodyPr>
            <a:normAutofit/>
          </a:bodyPr>
          <a:lstStyle/>
          <a:p>
            <a:r>
              <a:rPr lang="en-CA" dirty="0"/>
              <a:t>Personalized learning is ineffective</a:t>
            </a:r>
          </a:p>
          <a:p>
            <a:r>
              <a:rPr lang="en-CA" dirty="0"/>
              <a:t>Personalized learning depersonalizes learning</a:t>
            </a:r>
          </a:p>
          <a:p>
            <a:r>
              <a:rPr lang="en-CA" dirty="0"/>
              <a:t>Personalized learning systems depend on surveillance and violates personal privacy</a:t>
            </a:r>
          </a:p>
          <a:p>
            <a:endParaRPr lang="en-CA" dirty="0"/>
          </a:p>
          <a:p>
            <a:endParaRPr lang="en-US" dirty="0"/>
          </a:p>
        </p:txBody>
      </p:sp>
    </p:spTree>
    <p:extLst>
      <p:ext uri="{BB962C8B-B14F-4D97-AF65-F5344CB8AC3E}">
        <p14:creationId xmlns:p14="http://schemas.microsoft.com/office/powerpoint/2010/main" val="2492876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27312-D857-4E22-BB4D-EC1CB7F8E355}"/>
              </a:ext>
            </a:extLst>
          </p:cNvPr>
          <p:cNvSpPr>
            <a:spLocks noGrp="1"/>
          </p:cNvSpPr>
          <p:nvPr>
            <p:ph type="title"/>
          </p:nvPr>
        </p:nvSpPr>
        <p:spPr/>
        <p:txBody>
          <a:bodyPr/>
          <a:lstStyle/>
          <a:p>
            <a:pPr lvl="0" rtl="0"/>
            <a:r>
              <a:rPr lang="en-CA" sz="2800" b="0" i="0" u="none" strike="noStrike" kern="1200" dirty="0">
                <a:solidFill>
                  <a:schemeClr val="tx1"/>
                </a:solidFill>
                <a:effectLst/>
                <a:latin typeface="+mn-lt"/>
                <a:ea typeface="+mn-ea"/>
                <a:cs typeface="+mn-cs"/>
              </a:rPr>
              <a:t>Andragogy</a:t>
            </a:r>
            <a:endParaRPr lang="en-US" dirty="0"/>
          </a:p>
        </p:txBody>
      </p:sp>
      <p:pic>
        <p:nvPicPr>
          <p:cNvPr id="4" name="Picture 3">
            <a:extLst>
              <a:ext uri="{FF2B5EF4-FFF2-40B4-BE49-F238E27FC236}">
                <a16:creationId xmlns:a16="http://schemas.microsoft.com/office/drawing/2014/main" id="{43944142-7079-4B01-9C4B-E68FC0B4AF73}"/>
              </a:ext>
            </a:extLst>
          </p:cNvPr>
          <p:cNvPicPr>
            <a:picLocks noChangeAspect="1"/>
          </p:cNvPicPr>
          <p:nvPr/>
        </p:nvPicPr>
        <p:blipFill>
          <a:blip r:embed="rId3"/>
          <a:stretch>
            <a:fillRect/>
          </a:stretch>
        </p:blipFill>
        <p:spPr>
          <a:xfrm>
            <a:off x="735169" y="1254916"/>
            <a:ext cx="8685727" cy="4705911"/>
          </a:xfrm>
          <a:prstGeom prst="rect">
            <a:avLst/>
          </a:prstGeom>
        </p:spPr>
      </p:pic>
      <p:sp>
        <p:nvSpPr>
          <p:cNvPr id="6" name="Rectangle 5">
            <a:extLst>
              <a:ext uri="{FF2B5EF4-FFF2-40B4-BE49-F238E27FC236}">
                <a16:creationId xmlns:a16="http://schemas.microsoft.com/office/drawing/2014/main" id="{421BB890-657A-4F57-ADF3-4BD4F429F664}"/>
              </a:ext>
            </a:extLst>
          </p:cNvPr>
          <p:cNvSpPr/>
          <p:nvPr/>
        </p:nvSpPr>
        <p:spPr>
          <a:xfrm>
            <a:off x="189311" y="6123543"/>
            <a:ext cx="11936147" cy="369332"/>
          </a:xfrm>
          <a:prstGeom prst="rect">
            <a:avLst/>
          </a:prstGeom>
        </p:spPr>
        <p:txBody>
          <a:bodyPr wrap="square">
            <a:spAutoFit/>
          </a:bodyPr>
          <a:lstStyle/>
          <a:p>
            <a:r>
              <a:rPr lang="en-CA" dirty="0"/>
              <a:t>Four principles of andragogy, Knowles 1984 https://knowlestheories.weebly.com/principles-of-andragogy.html </a:t>
            </a:r>
          </a:p>
        </p:txBody>
      </p:sp>
    </p:spTree>
    <p:extLst>
      <p:ext uri="{BB962C8B-B14F-4D97-AF65-F5344CB8AC3E}">
        <p14:creationId xmlns:p14="http://schemas.microsoft.com/office/powerpoint/2010/main" val="4269749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AA831C-1817-4A52-8348-58F6F8FAB656}"/>
              </a:ext>
            </a:extLst>
          </p:cNvPr>
          <p:cNvPicPr>
            <a:picLocks noChangeAspect="1"/>
          </p:cNvPicPr>
          <p:nvPr/>
        </p:nvPicPr>
        <p:blipFill>
          <a:blip r:embed="rId3"/>
          <a:stretch>
            <a:fillRect/>
          </a:stretch>
        </p:blipFill>
        <p:spPr>
          <a:xfrm>
            <a:off x="1571625" y="993912"/>
            <a:ext cx="9048750" cy="5616437"/>
          </a:xfrm>
          <a:prstGeom prst="rect">
            <a:avLst/>
          </a:prstGeom>
        </p:spPr>
      </p:pic>
      <p:sp>
        <p:nvSpPr>
          <p:cNvPr id="2" name="Title 1">
            <a:extLst>
              <a:ext uri="{FF2B5EF4-FFF2-40B4-BE49-F238E27FC236}">
                <a16:creationId xmlns:a16="http://schemas.microsoft.com/office/drawing/2014/main" id="{FD7357A8-FE25-4422-9240-E9E075343E1A}"/>
              </a:ext>
            </a:extLst>
          </p:cNvPr>
          <p:cNvSpPr>
            <a:spLocks noGrp="1"/>
          </p:cNvSpPr>
          <p:nvPr>
            <p:ph type="title"/>
          </p:nvPr>
        </p:nvSpPr>
        <p:spPr/>
        <p:txBody>
          <a:bodyPr/>
          <a:lstStyle/>
          <a:p>
            <a:pPr lvl="0" rtl="0"/>
            <a:r>
              <a:rPr lang="en-CA" sz="2800" b="0" i="0" u="none" strike="noStrike" kern="1200" dirty="0">
                <a:solidFill>
                  <a:schemeClr val="tx1"/>
                </a:solidFill>
                <a:effectLst/>
                <a:latin typeface="+mn-lt"/>
                <a:ea typeface="+mn-ea"/>
                <a:cs typeface="+mn-cs"/>
              </a:rPr>
              <a:t>Heutagogy</a:t>
            </a:r>
            <a:endParaRPr lang="en-US" dirty="0"/>
          </a:p>
        </p:txBody>
      </p:sp>
      <p:sp>
        <p:nvSpPr>
          <p:cNvPr id="5" name="Rectangle 4">
            <a:extLst>
              <a:ext uri="{FF2B5EF4-FFF2-40B4-BE49-F238E27FC236}">
                <a16:creationId xmlns:a16="http://schemas.microsoft.com/office/drawing/2014/main" id="{82E7E277-F7D8-491A-BC41-35717CECE8DF}"/>
              </a:ext>
            </a:extLst>
          </p:cNvPr>
          <p:cNvSpPr/>
          <p:nvPr/>
        </p:nvSpPr>
        <p:spPr>
          <a:xfrm>
            <a:off x="1749287" y="1352067"/>
            <a:ext cx="3160643" cy="9674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F758D4D-954D-474C-BF0D-D05820130D8D}"/>
              </a:ext>
            </a:extLst>
          </p:cNvPr>
          <p:cNvSpPr/>
          <p:nvPr/>
        </p:nvSpPr>
        <p:spPr>
          <a:xfrm>
            <a:off x="5241234" y="5161895"/>
            <a:ext cx="5976731" cy="15698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08B6C3B-961B-47C5-9116-6B8E6B392536}"/>
              </a:ext>
            </a:extLst>
          </p:cNvPr>
          <p:cNvSpPr/>
          <p:nvPr/>
        </p:nvSpPr>
        <p:spPr>
          <a:xfrm>
            <a:off x="3955773" y="5996611"/>
            <a:ext cx="4128052" cy="735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A08B160-4372-4BB0-BC0B-5BD173677E20}"/>
              </a:ext>
            </a:extLst>
          </p:cNvPr>
          <p:cNvSpPr/>
          <p:nvPr/>
        </p:nvSpPr>
        <p:spPr>
          <a:xfrm>
            <a:off x="5579165" y="5286060"/>
            <a:ext cx="6096000" cy="923330"/>
          </a:xfrm>
          <a:prstGeom prst="rect">
            <a:avLst/>
          </a:prstGeom>
        </p:spPr>
        <p:txBody>
          <a:bodyPr>
            <a:spAutoFit/>
          </a:bodyPr>
          <a:lstStyle/>
          <a:p>
            <a:r>
              <a:rPr lang="en-US" dirty="0"/>
              <a:t>Image: Stuart </a:t>
            </a:r>
            <a:r>
              <a:rPr lang="en-US" dirty="0" err="1"/>
              <a:t>Hase</a:t>
            </a:r>
            <a:r>
              <a:rPr lang="en-US" dirty="0"/>
              <a:t>. http://australasianleadership.com/wp-content/uploads/2016/01/HEUTAGOGY-WORKSHOP_July-2017.pdf</a:t>
            </a:r>
          </a:p>
        </p:txBody>
      </p:sp>
    </p:spTree>
    <p:extLst>
      <p:ext uri="{BB962C8B-B14F-4D97-AF65-F5344CB8AC3E}">
        <p14:creationId xmlns:p14="http://schemas.microsoft.com/office/powerpoint/2010/main" val="526805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BF8D5B-630F-47FE-A57D-3D455D540B3A}"/>
              </a:ext>
            </a:extLst>
          </p:cNvPr>
          <p:cNvSpPr>
            <a:spLocks noGrp="1"/>
          </p:cNvSpPr>
          <p:nvPr>
            <p:ph idx="1"/>
          </p:nvPr>
        </p:nvSpPr>
        <p:spPr>
          <a:xfrm>
            <a:off x="977348" y="786840"/>
            <a:ext cx="10515600" cy="2368688"/>
          </a:xfrm>
        </p:spPr>
        <p:txBody>
          <a:bodyPr>
            <a:normAutofit/>
          </a:bodyPr>
          <a:lstStyle/>
          <a:p>
            <a:pPr fontAlgn="base"/>
            <a:r>
              <a:rPr lang="en-CA" dirty="0"/>
              <a:t>Learning when the learner is ready</a:t>
            </a:r>
          </a:p>
          <a:p>
            <a:pPr fontAlgn="base"/>
            <a:r>
              <a:rPr lang="en-CA" dirty="0"/>
              <a:t>Requires the learner to move beyond knowledge and </a:t>
            </a:r>
          </a:p>
          <a:p>
            <a:pPr fontAlgn="base"/>
            <a:r>
              <a:rPr lang="en-CA" dirty="0"/>
              <a:t>Learner does not depend solely on the teacher</a:t>
            </a:r>
          </a:p>
          <a:p>
            <a:pPr fontAlgn="base"/>
            <a:r>
              <a:rPr lang="en-CA" dirty="0"/>
              <a:t>Learning is focused on the student not on a syllabus</a:t>
            </a:r>
            <a:endParaRPr lang="en-US" dirty="0"/>
          </a:p>
        </p:txBody>
      </p:sp>
      <p:sp>
        <p:nvSpPr>
          <p:cNvPr id="4" name="Rectangle 3">
            <a:extLst>
              <a:ext uri="{FF2B5EF4-FFF2-40B4-BE49-F238E27FC236}">
                <a16:creationId xmlns:a16="http://schemas.microsoft.com/office/drawing/2014/main" id="{C95FF6B4-C538-422F-847E-8663DC7DF57D}"/>
              </a:ext>
            </a:extLst>
          </p:cNvPr>
          <p:cNvSpPr/>
          <p:nvPr/>
        </p:nvSpPr>
        <p:spPr>
          <a:xfrm>
            <a:off x="874642" y="5709888"/>
            <a:ext cx="10999305" cy="923330"/>
          </a:xfrm>
          <a:prstGeom prst="rect">
            <a:avLst/>
          </a:prstGeom>
        </p:spPr>
        <p:txBody>
          <a:bodyPr wrap="square">
            <a:spAutoFit/>
          </a:bodyPr>
          <a:lstStyle/>
          <a:p>
            <a:r>
              <a:rPr lang="en-CA" dirty="0"/>
              <a:t>The principles of </a:t>
            </a:r>
            <a:r>
              <a:rPr lang="en-CA" u="sng" dirty="0"/>
              <a:t>heutagogy</a:t>
            </a:r>
            <a:r>
              <a:rPr lang="en-CA" dirty="0"/>
              <a:t> as outlined in </a:t>
            </a:r>
            <a:r>
              <a:rPr lang="en-CA" u="sng" dirty="0" err="1"/>
              <a:t>Hase</a:t>
            </a:r>
            <a:r>
              <a:rPr lang="en-CA" u="sng" dirty="0"/>
              <a:t> and Kenyon (2013)</a:t>
            </a:r>
          </a:p>
          <a:p>
            <a:r>
              <a:rPr lang="en-CA" dirty="0">
                <a:effectLst/>
              </a:rPr>
              <a:t>Image: </a:t>
            </a:r>
            <a:r>
              <a:rPr lang="en-CA" dirty="0" err="1"/>
              <a:t>Eachempati</a:t>
            </a:r>
            <a:r>
              <a:rPr lang="en-CA" dirty="0">
                <a:effectLst/>
              </a:rPr>
              <a:t> , et.al. </a:t>
            </a:r>
            <a:r>
              <a:rPr lang="en-CA" dirty="0"/>
              <a:t>Heutagogy through Facebook for the Millennial learners</a:t>
            </a:r>
          </a:p>
          <a:p>
            <a:r>
              <a:rPr lang="en-CA" u="sng" dirty="0">
                <a:effectLst/>
              </a:rPr>
              <a:t>https://www.mededpublish.org/manuscripts/1268</a:t>
            </a:r>
            <a:endParaRPr lang="en-CA" dirty="0">
              <a:effectLst/>
            </a:endParaRPr>
          </a:p>
        </p:txBody>
      </p:sp>
      <p:pic>
        <p:nvPicPr>
          <p:cNvPr id="5" name="Picture 4">
            <a:extLst>
              <a:ext uri="{FF2B5EF4-FFF2-40B4-BE49-F238E27FC236}">
                <a16:creationId xmlns:a16="http://schemas.microsoft.com/office/drawing/2014/main" id="{89AADA26-ECA9-4008-85AB-434D9ADBDA75}"/>
              </a:ext>
            </a:extLst>
          </p:cNvPr>
          <p:cNvPicPr>
            <a:picLocks noChangeAspect="1"/>
          </p:cNvPicPr>
          <p:nvPr/>
        </p:nvPicPr>
        <p:blipFill>
          <a:blip r:embed="rId3"/>
          <a:stretch>
            <a:fillRect/>
          </a:stretch>
        </p:blipFill>
        <p:spPr>
          <a:xfrm>
            <a:off x="983972" y="2989876"/>
            <a:ext cx="7036904" cy="2293035"/>
          </a:xfrm>
          <a:prstGeom prst="rect">
            <a:avLst/>
          </a:prstGeom>
        </p:spPr>
      </p:pic>
    </p:spTree>
    <p:extLst>
      <p:ext uri="{BB962C8B-B14F-4D97-AF65-F5344CB8AC3E}">
        <p14:creationId xmlns:p14="http://schemas.microsoft.com/office/powerpoint/2010/main" val="3551612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ED258-40F7-4883-B84B-F17FC803403E}"/>
              </a:ext>
            </a:extLst>
          </p:cNvPr>
          <p:cNvSpPr>
            <a:spLocks noGrp="1"/>
          </p:cNvSpPr>
          <p:nvPr>
            <p:ph type="title"/>
          </p:nvPr>
        </p:nvSpPr>
        <p:spPr/>
        <p:txBody>
          <a:bodyPr/>
          <a:lstStyle/>
          <a:p>
            <a:pPr lvl="0" rtl="0"/>
            <a:r>
              <a:rPr lang="en-CA" sz="2800" b="0" i="0" u="none" strike="noStrike" kern="1200" dirty="0">
                <a:solidFill>
                  <a:schemeClr val="tx1"/>
                </a:solidFill>
                <a:effectLst/>
                <a:latin typeface="+mn-lt"/>
                <a:ea typeface="+mn-ea"/>
                <a:cs typeface="+mn-cs"/>
              </a:rPr>
              <a:t>Informal Learning</a:t>
            </a:r>
            <a:endParaRPr lang="en-US" dirty="0"/>
          </a:p>
        </p:txBody>
      </p:sp>
      <p:pic>
        <p:nvPicPr>
          <p:cNvPr id="4" name="Picture 3">
            <a:extLst>
              <a:ext uri="{FF2B5EF4-FFF2-40B4-BE49-F238E27FC236}">
                <a16:creationId xmlns:a16="http://schemas.microsoft.com/office/drawing/2014/main" id="{32119305-60B6-40CA-8690-BF2EFE86CC2D}"/>
              </a:ext>
            </a:extLst>
          </p:cNvPr>
          <p:cNvPicPr>
            <a:picLocks noChangeAspect="1"/>
          </p:cNvPicPr>
          <p:nvPr/>
        </p:nvPicPr>
        <p:blipFill>
          <a:blip r:embed="rId3"/>
          <a:stretch>
            <a:fillRect/>
          </a:stretch>
        </p:blipFill>
        <p:spPr>
          <a:xfrm>
            <a:off x="976156" y="1479465"/>
            <a:ext cx="8737687" cy="4531286"/>
          </a:xfrm>
          <a:prstGeom prst="rect">
            <a:avLst/>
          </a:prstGeom>
          <a:effectLst>
            <a:glow rad="190500">
              <a:schemeClr val="accent3">
                <a:satMod val="175000"/>
                <a:alpha val="40000"/>
              </a:schemeClr>
            </a:glow>
            <a:softEdge rad="0"/>
          </a:effectLst>
        </p:spPr>
      </p:pic>
      <p:sp>
        <p:nvSpPr>
          <p:cNvPr id="5" name="Rectangle 4">
            <a:extLst>
              <a:ext uri="{FF2B5EF4-FFF2-40B4-BE49-F238E27FC236}">
                <a16:creationId xmlns:a16="http://schemas.microsoft.com/office/drawing/2014/main" id="{FDEED5B7-C461-426D-A442-2514C0DEFCC5}"/>
              </a:ext>
            </a:extLst>
          </p:cNvPr>
          <p:cNvSpPr/>
          <p:nvPr/>
        </p:nvSpPr>
        <p:spPr>
          <a:xfrm>
            <a:off x="838200" y="6232543"/>
            <a:ext cx="2300630" cy="369332"/>
          </a:xfrm>
          <a:prstGeom prst="rect">
            <a:avLst/>
          </a:prstGeom>
        </p:spPr>
        <p:txBody>
          <a:bodyPr wrap="none">
            <a:spAutoFit/>
          </a:bodyPr>
          <a:lstStyle/>
          <a:p>
            <a:r>
              <a:rPr lang="en-US" dirty="0">
                <a:solidFill>
                  <a:srgbClr val="000000"/>
                </a:solidFill>
                <a:latin typeface="Arial" panose="020B0604020202020204" pitchFamily="34" charset="0"/>
              </a:rPr>
              <a:t>(</a:t>
            </a:r>
            <a:r>
              <a:rPr lang="en-US" dirty="0" err="1">
                <a:solidFill>
                  <a:srgbClr val="000000"/>
                </a:solidFill>
                <a:latin typeface="Arial" panose="020B0604020202020204" pitchFamily="34" charset="0"/>
              </a:rPr>
              <a:t>Eraut</a:t>
            </a:r>
            <a:r>
              <a:rPr lang="en-US" dirty="0">
                <a:solidFill>
                  <a:srgbClr val="000000"/>
                </a:solidFill>
                <a:latin typeface="Arial" panose="020B0604020202020204" pitchFamily="34" charset="0"/>
              </a:rPr>
              <a:t>, 2004, p. 250)</a:t>
            </a:r>
            <a:endParaRPr lang="en-US" dirty="0"/>
          </a:p>
        </p:txBody>
      </p:sp>
    </p:spTree>
    <p:extLst>
      <p:ext uri="{BB962C8B-B14F-4D97-AF65-F5344CB8AC3E}">
        <p14:creationId xmlns:p14="http://schemas.microsoft.com/office/powerpoint/2010/main" val="244876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80343-505B-4961-9AF8-AC46D7CFEFD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823EFB0-E00D-4A39-A499-37A7EAC9083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08477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27570-E2D5-493F-BCD6-9C9BE4D5E852}"/>
              </a:ext>
            </a:extLst>
          </p:cNvPr>
          <p:cNvSpPr>
            <a:spLocks noGrp="1"/>
          </p:cNvSpPr>
          <p:nvPr>
            <p:ph type="title"/>
          </p:nvPr>
        </p:nvSpPr>
        <p:spPr>
          <a:xfrm>
            <a:off x="3477296" y="365125"/>
            <a:ext cx="7876504" cy="1325563"/>
          </a:xfrm>
        </p:spPr>
        <p:txBody>
          <a:bodyPr/>
          <a:lstStyle/>
          <a:p>
            <a:pPr lvl="0" rtl="0"/>
            <a:r>
              <a:rPr lang="en-CA" sz="2800" b="0" i="0" u="none" strike="noStrike" kern="1200" dirty="0">
                <a:solidFill>
                  <a:schemeClr val="tx1"/>
                </a:solidFill>
                <a:effectLst/>
                <a:latin typeface="+mn-lt"/>
                <a:ea typeface="+mn-ea"/>
                <a:cs typeface="+mn-cs"/>
              </a:rPr>
              <a:t>Personal vs Personalized Learning</a:t>
            </a:r>
            <a:endParaRPr lang="en-US" dirty="0"/>
          </a:p>
        </p:txBody>
      </p:sp>
      <p:sp>
        <p:nvSpPr>
          <p:cNvPr id="3" name="Content Placeholder 2">
            <a:extLst>
              <a:ext uri="{FF2B5EF4-FFF2-40B4-BE49-F238E27FC236}">
                <a16:creationId xmlns:a16="http://schemas.microsoft.com/office/drawing/2014/main" id="{914B13FF-F470-44AB-83A2-39DEFFD16E3A}"/>
              </a:ext>
            </a:extLst>
          </p:cNvPr>
          <p:cNvSpPr>
            <a:spLocks noGrp="1"/>
          </p:cNvSpPr>
          <p:nvPr>
            <p:ph idx="1"/>
          </p:nvPr>
        </p:nvSpPr>
        <p:spPr>
          <a:xfrm>
            <a:off x="645016" y="365125"/>
            <a:ext cx="2194775" cy="4351338"/>
          </a:xfrm>
        </p:spPr>
        <p:txBody>
          <a:bodyPr>
            <a:noAutofit/>
          </a:bodyPr>
          <a:lstStyle/>
          <a:p>
            <a:pPr marL="0" indent="0" rtl="0">
              <a:buNone/>
            </a:pPr>
            <a:r>
              <a:rPr lang="en-CA" sz="38200" dirty="0">
                <a:solidFill>
                  <a:schemeClr val="accent5">
                    <a:lumMod val="75000"/>
                  </a:schemeClr>
                </a:solidFill>
                <a:effectLst/>
              </a:rPr>
              <a:t>2</a:t>
            </a:r>
            <a:endParaRPr lang="en-CA" dirty="0">
              <a:solidFill>
                <a:schemeClr val="accent5">
                  <a:lumMod val="75000"/>
                </a:schemeClr>
              </a:solidFill>
              <a:effectLst/>
            </a:endParaRPr>
          </a:p>
        </p:txBody>
      </p:sp>
      <p:pic>
        <p:nvPicPr>
          <p:cNvPr id="4" name="Picture 3">
            <a:extLst>
              <a:ext uri="{FF2B5EF4-FFF2-40B4-BE49-F238E27FC236}">
                <a16:creationId xmlns:a16="http://schemas.microsoft.com/office/drawing/2014/main" id="{25780F53-0C0C-4507-B3B9-DFC73E8A61AA}"/>
              </a:ext>
            </a:extLst>
          </p:cNvPr>
          <p:cNvPicPr>
            <a:picLocks noChangeAspect="1"/>
          </p:cNvPicPr>
          <p:nvPr/>
        </p:nvPicPr>
        <p:blipFill>
          <a:blip r:embed="rId2"/>
          <a:stretch>
            <a:fillRect/>
          </a:stretch>
        </p:blipFill>
        <p:spPr>
          <a:xfrm>
            <a:off x="3636135" y="1532584"/>
            <a:ext cx="7038558" cy="4655713"/>
          </a:xfrm>
          <a:prstGeom prst="rect">
            <a:avLst/>
          </a:prstGeom>
        </p:spPr>
      </p:pic>
    </p:spTree>
    <p:extLst>
      <p:ext uri="{BB962C8B-B14F-4D97-AF65-F5344CB8AC3E}">
        <p14:creationId xmlns:p14="http://schemas.microsoft.com/office/powerpoint/2010/main" val="3407010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7525D-821C-429A-A398-5723A7ADCC90}"/>
              </a:ext>
            </a:extLst>
          </p:cNvPr>
          <p:cNvSpPr>
            <a:spLocks noGrp="1"/>
          </p:cNvSpPr>
          <p:nvPr>
            <p:ph type="title"/>
          </p:nvPr>
        </p:nvSpPr>
        <p:spPr/>
        <p:txBody>
          <a:bodyPr/>
          <a:lstStyle/>
          <a:p>
            <a:pPr lvl="0" rtl="0"/>
            <a:r>
              <a:rPr lang="en-CA" sz="2800" b="0" i="0" u="none" strike="noStrike" kern="1200" dirty="0">
                <a:solidFill>
                  <a:schemeClr val="tx1"/>
                </a:solidFill>
                <a:effectLst/>
                <a:latin typeface="+mn-lt"/>
                <a:ea typeface="+mn-ea"/>
                <a:cs typeface="+mn-cs"/>
              </a:rPr>
              <a:t>The distinction</a:t>
            </a:r>
            <a:endParaRPr lang="en-US" dirty="0"/>
          </a:p>
        </p:txBody>
      </p:sp>
      <p:pic>
        <p:nvPicPr>
          <p:cNvPr id="4098" name="Picture 2">
            <a:extLst>
              <a:ext uri="{FF2B5EF4-FFF2-40B4-BE49-F238E27FC236}">
                <a16:creationId xmlns:a16="http://schemas.microsoft.com/office/drawing/2014/main" id="{069450D4-02A7-4C99-B7F6-1D87F6EE06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403" y="1392508"/>
            <a:ext cx="8863363" cy="4943030"/>
          </a:xfrm>
          <a:prstGeom prst="rect">
            <a:avLst/>
          </a:prstGeom>
          <a:noFill/>
          <a:effectLst>
            <a:glow rad="114300">
              <a:schemeClr val="accent1">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751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FAD7D-BF4C-4557-B80E-3F1DD072BEAA}"/>
              </a:ext>
            </a:extLst>
          </p:cNvPr>
          <p:cNvSpPr>
            <a:spLocks noGrp="1"/>
          </p:cNvSpPr>
          <p:nvPr>
            <p:ph type="title"/>
          </p:nvPr>
        </p:nvSpPr>
        <p:spPr/>
        <p:txBody>
          <a:bodyPr>
            <a:normAutofit/>
          </a:bodyPr>
          <a:lstStyle/>
          <a:p>
            <a:pPr lvl="0" rtl="0"/>
            <a:r>
              <a:rPr lang="en-CA" sz="2800" b="0" i="0" u="none" strike="noStrike" kern="1200" dirty="0">
                <a:solidFill>
                  <a:schemeClr val="tx1"/>
                </a:solidFill>
                <a:effectLst/>
                <a:latin typeface="+mn-lt"/>
                <a:ea typeface="+mn-ea"/>
                <a:cs typeface="+mn-cs"/>
              </a:rPr>
              <a:t>Starting Points and Goals</a:t>
            </a:r>
            <a:endParaRPr lang="en-US" dirty="0"/>
          </a:p>
        </p:txBody>
      </p:sp>
      <p:sp>
        <p:nvSpPr>
          <p:cNvPr id="4" name="Rectangle 3">
            <a:extLst>
              <a:ext uri="{FF2B5EF4-FFF2-40B4-BE49-F238E27FC236}">
                <a16:creationId xmlns:a16="http://schemas.microsoft.com/office/drawing/2014/main" id="{365E7DB0-E36B-4E47-A1CE-BE3997AE8684}"/>
              </a:ext>
            </a:extLst>
          </p:cNvPr>
          <p:cNvSpPr/>
          <p:nvPr/>
        </p:nvSpPr>
        <p:spPr>
          <a:xfrm>
            <a:off x="982025" y="5476076"/>
            <a:ext cx="7804444" cy="369332"/>
          </a:xfrm>
          <a:prstGeom prst="rect">
            <a:avLst/>
          </a:prstGeom>
        </p:spPr>
        <p:txBody>
          <a:bodyPr wrap="none">
            <a:spAutoFit/>
          </a:bodyPr>
          <a:lstStyle/>
          <a:p>
            <a:r>
              <a:rPr lang="en-US" dirty="0">
                <a:latin typeface="Arial" panose="020B0604020202020204" pitchFamily="34" charset="0"/>
              </a:rPr>
              <a:t>Image: Via Donald Clark: </a:t>
            </a:r>
            <a:r>
              <a:rPr lang="en-US" u="sng" dirty="0">
                <a:solidFill>
                  <a:srgbClr val="1155CC"/>
                </a:solidFill>
                <a:latin typeface="Arial" panose="020B0604020202020204" pitchFamily="34" charset="0"/>
              </a:rPr>
              <a:t>http://www.nwlink.com/~donclark/hrd/bloom.html</a:t>
            </a:r>
            <a:r>
              <a:rPr lang="en-US" dirty="0">
                <a:solidFill>
                  <a:srgbClr val="000000"/>
                </a:solidFill>
                <a:latin typeface="Arial" panose="020B0604020202020204" pitchFamily="34" charset="0"/>
              </a:rPr>
              <a:t> </a:t>
            </a:r>
            <a:endParaRPr lang="en-US" dirty="0"/>
          </a:p>
        </p:txBody>
      </p:sp>
      <p:pic>
        <p:nvPicPr>
          <p:cNvPr id="6" name="Picture 5" descr="A screenshot of a cell phone&#10;&#10;Description automatically generated">
            <a:extLst>
              <a:ext uri="{FF2B5EF4-FFF2-40B4-BE49-F238E27FC236}">
                <a16:creationId xmlns:a16="http://schemas.microsoft.com/office/drawing/2014/main" id="{D27D35F2-83D0-412E-B9FF-3AFF90373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482" y="1316058"/>
            <a:ext cx="5841642" cy="4030733"/>
          </a:xfrm>
          <a:prstGeom prst="rect">
            <a:avLst/>
          </a:prstGeom>
        </p:spPr>
      </p:pic>
    </p:spTree>
    <p:extLst>
      <p:ext uri="{BB962C8B-B14F-4D97-AF65-F5344CB8AC3E}">
        <p14:creationId xmlns:p14="http://schemas.microsoft.com/office/powerpoint/2010/main" val="314741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1E55AEF8-4ADD-419B-A644-55F3486BB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77849"/>
            <a:ext cx="11233990" cy="37023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65E7DB0-E36B-4E47-A1CE-BE3997AE8684}"/>
              </a:ext>
            </a:extLst>
          </p:cNvPr>
          <p:cNvSpPr/>
          <p:nvPr/>
        </p:nvSpPr>
        <p:spPr>
          <a:xfrm>
            <a:off x="982025" y="5476076"/>
            <a:ext cx="7804444" cy="369332"/>
          </a:xfrm>
          <a:prstGeom prst="rect">
            <a:avLst/>
          </a:prstGeom>
        </p:spPr>
        <p:txBody>
          <a:bodyPr wrap="none">
            <a:spAutoFit/>
          </a:bodyPr>
          <a:lstStyle/>
          <a:p>
            <a:r>
              <a:rPr lang="en-US" dirty="0">
                <a:latin typeface="Arial" panose="020B0604020202020204" pitchFamily="34" charset="0"/>
              </a:rPr>
              <a:t>Image: Via Donald Clark: </a:t>
            </a:r>
            <a:r>
              <a:rPr lang="en-US" u="sng" dirty="0">
                <a:solidFill>
                  <a:srgbClr val="1155CC"/>
                </a:solidFill>
                <a:latin typeface="Arial" panose="020B0604020202020204" pitchFamily="34" charset="0"/>
              </a:rPr>
              <a:t>http://www.nwlink.com/~donclark/hrd/bloom.html</a:t>
            </a:r>
            <a:r>
              <a:rPr lang="en-US" dirty="0">
                <a:solidFill>
                  <a:srgbClr val="000000"/>
                </a:solidFill>
                <a:latin typeface="Arial" panose="020B0604020202020204" pitchFamily="34" charset="0"/>
              </a:rPr>
              <a:t> </a:t>
            </a:r>
            <a:endParaRPr lang="en-US" dirty="0"/>
          </a:p>
        </p:txBody>
      </p:sp>
    </p:spTree>
    <p:extLst>
      <p:ext uri="{BB962C8B-B14F-4D97-AF65-F5344CB8AC3E}">
        <p14:creationId xmlns:p14="http://schemas.microsoft.com/office/powerpoint/2010/main" val="3192116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9FE45-B0F4-4C5D-8B46-F0B71815C504}"/>
              </a:ext>
            </a:extLst>
          </p:cNvPr>
          <p:cNvSpPr>
            <a:spLocks noGrp="1"/>
          </p:cNvSpPr>
          <p:nvPr>
            <p:ph type="title"/>
          </p:nvPr>
        </p:nvSpPr>
        <p:spPr/>
        <p:txBody>
          <a:bodyPr/>
          <a:lstStyle/>
          <a:p>
            <a:pPr lvl="0" rtl="0"/>
            <a:r>
              <a:rPr lang="en-CA" sz="2800" b="0" i="0" u="none" strike="noStrike" kern="1200" dirty="0">
                <a:solidFill>
                  <a:schemeClr val="tx1"/>
                </a:solidFill>
                <a:effectLst/>
                <a:latin typeface="+mn-lt"/>
                <a:ea typeface="+mn-ea"/>
                <a:cs typeface="+mn-cs"/>
              </a:rPr>
              <a:t>Abstract</a:t>
            </a:r>
            <a:endParaRPr lang="en-US" dirty="0"/>
          </a:p>
        </p:txBody>
      </p:sp>
      <p:sp>
        <p:nvSpPr>
          <p:cNvPr id="3" name="Content Placeholder 2">
            <a:extLst>
              <a:ext uri="{FF2B5EF4-FFF2-40B4-BE49-F238E27FC236}">
                <a16:creationId xmlns:a16="http://schemas.microsoft.com/office/drawing/2014/main" id="{AEE8F52E-A168-4AD6-8F16-7403715D54FA}"/>
              </a:ext>
            </a:extLst>
          </p:cNvPr>
          <p:cNvSpPr>
            <a:spLocks noGrp="1"/>
          </p:cNvSpPr>
          <p:nvPr>
            <p:ph idx="1"/>
          </p:nvPr>
        </p:nvSpPr>
        <p:spPr/>
        <p:txBody>
          <a:bodyPr>
            <a:normAutofit/>
          </a:bodyPr>
          <a:lstStyle/>
          <a:p>
            <a:pPr rtl="0"/>
            <a:r>
              <a:rPr lang="en-CA" sz="2800" b="0" i="0" u="none" strike="noStrike" kern="1200" dirty="0">
                <a:solidFill>
                  <a:schemeClr val="tx1"/>
                </a:solidFill>
                <a:effectLst/>
                <a:latin typeface="+mn-lt"/>
                <a:ea typeface="+mn-ea"/>
                <a:cs typeface="+mn-cs"/>
              </a:rPr>
              <a:t>This presentation draws a contrast between the concept of ‘personalized learning’, as exemplified in new learning technologies such as adaptive learning, and the concept of ‘personal learning’, which draws from a tradition of adult learning theory and heutagogy. Contrasting starting points, objectives, learning processes and forms of evaluation are identified. The article then considers strategies to implement personal learning in the form of support for lifelong learning, and contrasts this approach with the prevalent model governing educational institutions, and casts it as a means to address ongoing issues of access and sustainability.</a:t>
            </a:r>
            <a:endParaRPr lang="en-CA" dirty="0">
              <a:effectLst/>
            </a:endParaRPr>
          </a:p>
        </p:txBody>
      </p:sp>
    </p:spTree>
    <p:extLst>
      <p:ext uri="{BB962C8B-B14F-4D97-AF65-F5344CB8AC3E}">
        <p14:creationId xmlns:p14="http://schemas.microsoft.com/office/powerpoint/2010/main" val="1129859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EE28D-1CE8-415E-85BF-BBD5C3F1595A}"/>
              </a:ext>
            </a:extLst>
          </p:cNvPr>
          <p:cNvSpPr>
            <a:spLocks noGrp="1"/>
          </p:cNvSpPr>
          <p:nvPr>
            <p:ph type="title"/>
          </p:nvPr>
        </p:nvSpPr>
        <p:spPr/>
        <p:txBody>
          <a:bodyPr>
            <a:normAutofit/>
          </a:bodyPr>
          <a:lstStyle/>
          <a:p>
            <a:pPr lvl="0" rtl="0"/>
            <a:r>
              <a:rPr lang="en-CA" sz="2800" b="0" i="0" u="none" strike="noStrike" kern="1200" dirty="0">
                <a:solidFill>
                  <a:schemeClr val="tx1"/>
                </a:solidFill>
                <a:effectLst/>
                <a:latin typeface="+mn-lt"/>
                <a:ea typeface="+mn-ea"/>
                <a:cs typeface="+mn-cs"/>
              </a:rPr>
              <a:t>Assessment: Gap vs Iteration</a:t>
            </a:r>
            <a:endParaRPr lang="en-US" dirty="0"/>
          </a:p>
        </p:txBody>
      </p:sp>
      <p:pic>
        <p:nvPicPr>
          <p:cNvPr id="5" name="Picture 4">
            <a:extLst>
              <a:ext uri="{FF2B5EF4-FFF2-40B4-BE49-F238E27FC236}">
                <a16:creationId xmlns:a16="http://schemas.microsoft.com/office/drawing/2014/main" id="{E68A0D82-7B02-4E2B-9290-050FBEB2EA9F}"/>
              </a:ext>
            </a:extLst>
          </p:cNvPr>
          <p:cNvPicPr>
            <a:picLocks noChangeAspect="1"/>
          </p:cNvPicPr>
          <p:nvPr/>
        </p:nvPicPr>
        <p:blipFill>
          <a:blip r:embed="rId3"/>
          <a:stretch>
            <a:fillRect/>
          </a:stretch>
        </p:blipFill>
        <p:spPr>
          <a:xfrm>
            <a:off x="1477617" y="1337702"/>
            <a:ext cx="7268818" cy="4186389"/>
          </a:xfrm>
          <a:prstGeom prst="rect">
            <a:avLst/>
          </a:prstGeom>
        </p:spPr>
      </p:pic>
      <p:sp>
        <p:nvSpPr>
          <p:cNvPr id="6" name="Rectangle 5">
            <a:extLst>
              <a:ext uri="{FF2B5EF4-FFF2-40B4-BE49-F238E27FC236}">
                <a16:creationId xmlns:a16="http://schemas.microsoft.com/office/drawing/2014/main" id="{135241FF-82A3-4CB1-950B-F79C7A202EB9}"/>
              </a:ext>
            </a:extLst>
          </p:cNvPr>
          <p:cNvSpPr/>
          <p:nvPr/>
        </p:nvSpPr>
        <p:spPr>
          <a:xfrm>
            <a:off x="1175792" y="5798001"/>
            <a:ext cx="10433112" cy="923330"/>
          </a:xfrm>
          <a:prstGeom prst="rect">
            <a:avLst/>
          </a:prstGeom>
        </p:spPr>
        <p:txBody>
          <a:bodyPr wrap="square">
            <a:spAutoFit/>
          </a:bodyPr>
          <a:lstStyle/>
          <a:p>
            <a:r>
              <a:rPr lang="en-US" dirty="0"/>
              <a:t>Curtis, et.al. (2012). </a:t>
            </a:r>
            <a:r>
              <a:rPr lang="en-CA" dirty="0"/>
              <a:t>Development of evidence management and gap analysis tools for </a:t>
            </a:r>
          </a:p>
          <a:p>
            <a:r>
              <a:rPr lang="en-CA" dirty="0"/>
              <a:t>continuous improvement of engineering programs . </a:t>
            </a:r>
            <a:r>
              <a:rPr lang="en-US" dirty="0"/>
              <a:t>American Society for Engineering Education. https://images.app.goo.gl/3XXtbRZ8KPxSHuRD8 </a:t>
            </a:r>
          </a:p>
        </p:txBody>
      </p:sp>
    </p:spTree>
    <p:extLst>
      <p:ext uri="{BB962C8B-B14F-4D97-AF65-F5344CB8AC3E}">
        <p14:creationId xmlns:p14="http://schemas.microsoft.com/office/powerpoint/2010/main" val="2247903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text on a white background&#10;&#10;Description automatically generated">
            <a:extLst>
              <a:ext uri="{FF2B5EF4-FFF2-40B4-BE49-F238E27FC236}">
                <a16:creationId xmlns:a16="http://schemas.microsoft.com/office/drawing/2014/main" id="{68581AB2-0964-4583-BFE1-0F18E5134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0746" y="800762"/>
            <a:ext cx="8313675" cy="4851290"/>
          </a:xfrm>
          <a:prstGeom prst="rect">
            <a:avLst/>
          </a:prstGeom>
        </p:spPr>
      </p:pic>
      <p:sp>
        <p:nvSpPr>
          <p:cNvPr id="7" name="Rectangle 6">
            <a:extLst>
              <a:ext uri="{FF2B5EF4-FFF2-40B4-BE49-F238E27FC236}">
                <a16:creationId xmlns:a16="http://schemas.microsoft.com/office/drawing/2014/main" id="{B9E5999B-F1A0-4CF9-97DA-89D7AD55C29E}"/>
              </a:ext>
            </a:extLst>
          </p:cNvPr>
          <p:cNvSpPr/>
          <p:nvPr/>
        </p:nvSpPr>
        <p:spPr>
          <a:xfrm>
            <a:off x="775251" y="6041840"/>
            <a:ext cx="10243931" cy="646331"/>
          </a:xfrm>
          <a:prstGeom prst="rect">
            <a:avLst/>
          </a:prstGeom>
        </p:spPr>
        <p:txBody>
          <a:bodyPr wrap="square">
            <a:spAutoFit/>
          </a:bodyPr>
          <a:lstStyle/>
          <a:p>
            <a:r>
              <a:rPr lang="en-CA" dirty="0"/>
              <a:t>Image: Jeff Patton. (2015). Common Agile Practice Isn’t for </a:t>
            </a:r>
            <a:r>
              <a:rPr lang="en-CA" dirty="0" err="1"/>
              <a:t>Startups</a:t>
            </a:r>
            <a:r>
              <a:rPr lang="en-CA" dirty="0"/>
              <a:t>. https://www.jpattonassociates.com/common-agile-isnt-for-startups/ </a:t>
            </a:r>
          </a:p>
        </p:txBody>
      </p:sp>
    </p:spTree>
    <p:extLst>
      <p:ext uri="{BB962C8B-B14F-4D97-AF65-F5344CB8AC3E}">
        <p14:creationId xmlns:p14="http://schemas.microsoft.com/office/powerpoint/2010/main" val="505622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2E0FB-89CE-4C60-8447-6265500369C2}"/>
              </a:ext>
            </a:extLst>
          </p:cNvPr>
          <p:cNvSpPr>
            <a:spLocks noGrp="1"/>
          </p:cNvSpPr>
          <p:nvPr>
            <p:ph type="title"/>
          </p:nvPr>
        </p:nvSpPr>
        <p:spPr/>
        <p:txBody>
          <a:bodyPr>
            <a:normAutofit/>
          </a:bodyPr>
          <a:lstStyle/>
          <a:p>
            <a:pPr lvl="0" rtl="0"/>
            <a:r>
              <a:rPr lang="en-CA" sz="2800" b="0" i="0" u="none" strike="noStrike" kern="1200" dirty="0">
                <a:solidFill>
                  <a:schemeClr val="tx1"/>
                </a:solidFill>
                <a:effectLst/>
                <a:latin typeface="+mn-lt"/>
                <a:ea typeface="+mn-ea"/>
                <a:cs typeface="+mn-cs"/>
              </a:rPr>
              <a:t>Requirements vs Affordances</a:t>
            </a:r>
            <a:endParaRPr lang="en-US" dirty="0"/>
          </a:p>
        </p:txBody>
      </p:sp>
      <p:pic>
        <p:nvPicPr>
          <p:cNvPr id="4" name="Picture 3">
            <a:extLst>
              <a:ext uri="{FF2B5EF4-FFF2-40B4-BE49-F238E27FC236}">
                <a16:creationId xmlns:a16="http://schemas.microsoft.com/office/drawing/2014/main" id="{16F00237-3FF0-416F-AFB5-68C1CEAB2DE8}"/>
              </a:ext>
            </a:extLst>
          </p:cNvPr>
          <p:cNvPicPr>
            <a:picLocks noChangeAspect="1"/>
          </p:cNvPicPr>
          <p:nvPr/>
        </p:nvPicPr>
        <p:blipFill>
          <a:blip r:embed="rId3"/>
          <a:stretch>
            <a:fillRect/>
          </a:stretch>
        </p:blipFill>
        <p:spPr>
          <a:xfrm>
            <a:off x="1376156" y="1544914"/>
            <a:ext cx="9146070" cy="3689966"/>
          </a:xfrm>
          <a:prstGeom prst="rect">
            <a:avLst/>
          </a:prstGeom>
        </p:spPr>
      </p:pic>
      <p:sp>
        <p:nvSpPr>
          <p:cNvPr id="5" name="Rectangle 4">
            <a:extLst>
              <a:ext uri="{FF2B5EF4-FFF2-40B4-BE49-F238E27FC236}">
                <a16:creationId xmlns:a16="http://schemas.microsoft.com/office/drawing/2014/main" id="{220BC51E-E897-48E6-BC0B-1963EDA65C7A}"/>
              </a:ext>
            </a:extLst>
          </p:cNvPr>
          <p:cNvSpPr/>
          <p:nvPr/>
        </p:nvSpPr>
        <p:spPr>
          <a:xfrm>
            <a:off x="1464364" y="5768338"/>
            <a:ext cx="10575235" cy="646331"/>
          </a:xfrm>
          <a:prstGeom prst="rect">
            <a:avLst/>
          </a:prstGeom>
        </p:spPr>
        <p:txBody>
          <a:bodyPr wrap="square">
            <a:spAutoFit/>
          </a:bodyPr>
          <a:lstStyle/>
          <a:p>
            <a:r>
              <a:rPr lang="en-CA" dirty="0">
                <a:effectLst/>
                <a:latin typeface="Times New Roman" panose="02020603050405020304" pitchFamily="18" charset="0"/>
              </a:rPr>
              <a:t>Image: </a:t>
            </a:r>
            <a:r>
              <a:rPr lang="en-CA" dirty="0" err="1">
                <a:effectLst/>
                <a:latin typeface="Times New Roman" panose="02020603050405020304" pitchFamily="18" charset="0"/>
              </a:rPr>
              <a:t>McGrenere</a:t>
            </a:r>
            <a:r>
              <a:rPr lang="en-CA" dirty="0">
                <a:effectLst/>
                <a:latin typeface="Times New Roman" panose="02020603050405020304" pitchFamily="18" charset="0"/>
              </a:rPr>
              <a:t> &amp; Ho. (2000). Affordances: Clarifying and Evolving a Concept. http://graphicsinterface.org/wp-content/uploads/gi2000-24.pdf </a:t>
            </a:r>
            <a:endParaRPr lang="en-US" dirty="0"/>
          </a:p>
        </p:txBody>
      </p:sp>
      <p:sp>
        <p:nvSpPr>
          <p:cNvPr id="6" name="Rectangle 5">
            <a:extLst>
              <a:ext uri="{FF2B5EF4-FFF2-40B4-BE49-F238E27FC236}">
                <a16:creationId xmlns:a16="http://schemas.microsoft.com/office/drawing/2014/main" id="{86E2E46A-5EA8-43B0-B3A7-B2F6F7598E3F}"/>
              </a:ext>
            </a:extLst>
          </p:cNvPr>
          <p:cNvSpPr/>
          <p:nvPr/>
        </p:nvSpPr>
        <p:spPr>
          <a:xfrm>
            <a:off x="1464364" y="5050214"/>
            <a:ext cx="3123612" cy="369332"/>
          </a:xfrm>
          <a:prstGeom prst="rect">
            <a:avLst/>
          </a:prstGeom>
        </p:spPr>
        <p:txBody>
          <a:bodyPr wrap="none">
            <a:spAutoFit/>
          </a:bodyPr>
          <a:lstStyle/>
          <a:p>
            <a:r>
              <a:rPr lang="en-CA" dirty="0">
                <a:effectLst/>
                <a:latin typeface="Times New Roman" panose="02020603050405020304" pitchFamily="18" charset="0"/>
              </a:rPr>
              <a:t>Affordance as action possibility</a:t>
            </a:r>
          </a:p>
        </p:txBody>
      </p:sp>
    </p:spTree>
    <p:extLst>
      <p:ext uri="{BB962C8B-B14F-4D97-AF65-F5344CB8AC3E}">
        <p14:creationId xmlns:p14="http://schemas.microsoft.com/office/powerpoint/2010/main" val="4260868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18A4F-FC58-49F5-B8C1-2795D2E14B36}"/>
              </a:ext>
            </a:extLst>
          </p:cNvPr>
          <p:cNvSpPr>
            <a:spLocks noGrp="1"/>
          </p:cNvSpPr>
          <p:nvPr>
            <p:ph type="title"/>
          </p:nvPr>
        </p:nvSpPr>
        <p:spPr/>
        <p:txBody>
          <a:bodyPr>
            <a:normAutofit/>
          </a:bodyPr>
          <a:lstStyle/>
          <a:p>
            <a:pPr lvl="0" rtl="0"/>
            <a:r>
              <a:rPr lang="en-CA" sz="2800" b="0" i="0" u="none" strike="noStrike" kern="1200" dirty="0">
                <a:solidFill>
                  <a:schemeClr val="tx1"/>
                </a:solidFill>
                <a:effectLst/>
                <a:latin typeface="+mn-lt"/>
                <a:ea typeface="+mn-ea"/>
                <a:cs typeface="+mn-cs"/>
              </a:rPr>
              <a:t>Assessments</a:t>
            </a:r>
            <a:endParaRPr lang="en-US" dirty="0"/>
          </a:p>
        </p:txBody>
      </p:sp>
      <p:pic>
        <p:nvPicPr>
          <p:cNvPr id="6" name="Picture 5">
            <a:extLst>
              <a:ext uri="{FF2B5EF4-FFF2-40B4-BE49-F238E27FC236}">
                <a16:creationId xmlns:a16="http://schemas.microsoft.com/office/drawing/2014/main" id="{34D34204-7704-475C-9B1F-B109DE94937D}"/>
              </a:ext>
            </a:extLst>
          </p:cNvPr>
          <p:cNvPicPr>
            <a:picLocks noChangeAspect="1"/>
          </p:cNvPicPr>
          <p:nvPr/>
        </p:nvPicPr>
        <p:blipFill>
          <a:blip r:embed="rId3"/>
          <a:stretch>
            <a:fillRect/>
          </a:stretch>
        </p:blipFill>
        <p:spPr>
          <a:xfrm>
            <a:off x="3739176" y="722244"/>
            <a:ext cx="6615818" cy="5029200"/>
          </a:xfrm>
          <a:prstGeom prst="rect">
            <a:avLst/>
          </a:prstGeom>
        </p:spPr>
      </p:pic>
      <p:sp>
        <p:nvSpPr>
          <p:cNvPr id="7" name="TextBox 6">
            <a:extLst>
              <a:ext uri="{FF2B5EF4-FFF2-40B4-BE49-F238E27FC236}">
                <a16:creationId xmlns:a16="http://schemas.microsoft.com/office/drawing/2014/main" id="{7DD5219A-1E9A-4BBB-BE35-81D51C02D5F6}"/>
              </a:ext>
            </a:extLst>
          </p:cNvPr>
          <p:cNvSpPr txBox="1"/>
          <p:nvPr/>
        </p:nvSpPr>
        <p:spPr>
          <a:xfrm>
            <a:off x="838200" y="1994451"/>
            <a:ext cx="2206487" cy="1200329"/>
          </a:xfrm>
          <a:prstGeom prst="rect">
            <a:avLst/>
          </a:prstGeom>
          <a:noFill/>
        </p:spPr>
        <p:txBody>
          <a:bodyPr wrap="square" rtlCol="0">
            <a:spAutoFit/>
          </a:bodyPr>
          <a:lstStyle/>
          <a:p>
            <a:r>
              <a:rPr lang="en-US" sz="2400" dirty="0"/>
              <a:t>Learning as a cognitive phenomenon</a:t>
            </a:r>
          </a:p>
        </p:txBody>
      </p:sp>
      <p:sp>
        <p:nvSpPr>
          <p:cNvPr id="9" name="Rectangle 8">
            <a:extLst>
              <a:ext uri="{FF2B5EF4-FFF2-40B4-BE49-F238E27FC236}">
                <a16:creationId xmlns:a16="http://schemas.microsoft.com/office/drawing/2014/main" id="{B77ACD44-2B59-4AD9-B5AB-AEEB9193A85C}"/>
              </a:ext>
            </a:extLst>
          </p:cNvPr>
          <p:cNvSpPr/>
          <p:nvPr/>
        </p:nvSpPr>
        <p:spPr>
          <a:xfrm>
            <a:off x="838200" y="6055207"/>
            <a:ext cx="10386391" cy="646331"/>
          </a:xfrm>
          <a:prstGeom prst="rect">
            <a:avLst/>
          </a:prstGeom>
        </p:spPr>
        <p:txBody>
          <a:bodyPr wrap="square">
            <a:spAutoFit/>
          </a:bodyPr>
          <a:lstStyle/>
          <a:p>
            <a:r>
              <a:rPr lang="en-CA" dirty="0"/>
              <a:t>Image: Elsbeth Stern. (2017). Individual differences in the learning potential of human beings. </a:t>
            </a:r>
            <a:r>
              <a:rPr lang="en-CA" dirty="0" err="1"/>
              <a:t>npj</a:t>
            </a:r>
            <a:r>
              <a:rPr lang="en-CA" dirty="0"/>
              <a:t> Science of Learning volume 2, Article number: 2. https://www.nature.com/articles/s41539-016-0003-0 </a:t>
            </a:r>
            <a:endParaRPr lang="en-US" dirty="0"/>
          </a:p>
        </p:txBody>
      </p:sp>
    </p:spTree>
    <p:extLst>
      <p:ext uri="{BB962C8B-B14F-4D97-AF65-F5344CB8AC3E}">
        <p14:creationId xmlns:p14="http://schemas.microsoft.com/office/powerpoint/2010/main" val="377529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E08840-3FF2-4CD4-A83A-49982B6827D6}"/>
              </a:ext>
            </a:extLst>
          </p:cNvPr>
          <p:cNvSpPr/>
          <p:nvPr/>
        </p:nvSpPr>
        <p:spPr>
          <a:xfrm>
            <a:off x="612461" y="6308209"/>
            <a:ext cx="4049442" cy="369332"/>
          </a:xfrm>
          <a:prstGeom prst="rect">
            <a:avLst/>
          </a:prstGeom>
        </p:spPr>
        <p:txBody>
          <a:bodyPr wrap="none">
            <a:spAutoFit/>
          </a:bodyPr>
          <a:lstStyle/>
          <a:p>
            <a:r>
              <a:rPr lang="en-US" dirty="0"/>
              <a:t>assessment as remembering vs capability</a:t>
            </a:r>
          </a:p>
        </p:txBody>
      </p:sp>
      <p:pic>
        <p:nvPicPr>
          <p:cNvPr id="6" name="Picture 5">
            <a:extLst>
              <a:ext uri="{FF2B5EF4-FFF2-40B4-BE49-F238E27FC236}">
                <a16:creationId xmlns:a16="http://schemas.microsoft.com/office/drawing/2014/main" id="{4D4F7692-7E99-4ADB-B163-22CE42E86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113" y="381263"/>
            <a:ext cx="9805490" cy="5317172"/>
          </a:xfrm>
          <a:prstGeom prst="rect">
            <a:avLst/>
          </a:prstGeom>
        </p:spPr>
      </p:pic>
      <p:sp>
        <p:nvSpPr>
          <p:cNvPr id="9" name="Rectangle 8">
            <a:extLst>
              <a:ext uri="{FF2B5EF4-FFF2-40B4-BE49-F238E27FC236}">
                <a16:creationId xmlns:a16="http://schemas.microsoft.com/office/drawing/2014/main" id="{A05189DC-12B4-4D4B-B575-E81E3A9E23F0}"/>
              </a:ext>
            </a:extLst>
          </p:cNvPr>
          <p:cNvSpPr/>
          <p:nvPr/>
        </p:nvSpPr>
        <p:spPr>
          <a:xfrm>
            <a:off x="5897218" y="5477212"/>
            <a:ext cx="6096000" cy="1200329"/>
          </a:xfrm>
          <a:prstGeom prst="rect">
            <a:avLst/>
          </a:prstGeom>
        </p:spPr>
        <p:txBody>
          <a:bodyPr>
            <a:spAutoFit/>
          </a:bodyPr>
          <a:lstStyle/>
          <a:p>
            <a:r>
              <a:rPr lang="en-CA" dirty="0"/>
              <a:t>Nikola </a:t>
            </a:r>
            <a:r>
              <a:rPr lang="en-CA" dirty="0" err="1"/>
              <a:t>K.Kasabov</a:t>
            </a:r>
            <a:r>
              <a:rPr lang="en-CA" dirty="0"/>
              <a:t>. (2014). Evolving connectionist systems for adaptive learning and knowledge discovery: Trends and directions. Knowledge-Based Systems Volume 80, May 2015, Pages 24-33 https://doi.org/10.1016/j.knosys.2014.12.032</a:t>
            </a:r>
            <a:endParaRPr lang="en-US" dirty="0"/>
          </a:p>
        </p:txBody>
      </p:sp>
    </p:spTree>
    <p:extLst>
      <p:ext uri="{BB962C8B-B14F-4D97-AF65-F5344CB8AC3E}">
        <p14:creationId xmlns:p14="http://schemas.microsoft.com/office/powerpoint/2010/main" val="4190378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9D7AE0-E330-424C-9A02-91250A248082}"/>
              </a:ext>
            </a:extLst>
          </p:cNvPr>
          <p:cNvSpPr>
            <a:spLocks noGrp="1"/>
          </p:cNvSpPr>
          <p:nvPr>
            <p:ph idx="1"/>
          </p:nvPr>
        </p:nvSpPr>
        <p:spPr>
          <a:xfrm>
            <a:off x="752061" y="944355"/>
            <a:ext cx="10515600" cy="5105262"/>
          </a:xfrm>
        </p:spPr>
        <p:txBody>
          <a:bodyPr>
            <a:normAutofit/>
          </a:bodyPr>
          <a:lstStyle/>
          <a:p>
            <a:pPr marL="0" indent="0">
              <a:buNone/>
            </a:pPr>
            <a:r>
              <a:rPr lang="en-US" sz="3600" dirty="0"/>
              <a:t>Assessing a physicist:</a:t>
            </a:r>
          </a:p>
          <a:p>
            <a:r>
              <a:rPr lang="en-US" dirty="0"/>
              <a:t>Do they know a certain body of information</a:t>
            </a:r>
          </a:p>
          <a:p>
            <a:pPr marL="0" indent="0">
              <a:buNone/>
            </a:pPr>
            <a:r>
              <a:rPr lang="en-US" dirty="0"/>
              <a:t>vs</a:t>
            </a:r>
          </a:p>
          <a:p>
            <a:r>
              <a:rPr lang="en-US" dirty="0"/>
              <a:t>Do they see the world the way a physicists does?</a:t>
            </a:r>
          </a:p>
          <a:p>
            <a:r>
              <a:rPr lang="en-US" dirty="0"/>
              <a:t>Do they ask the same sorts of questions? Use words the same way?</a:t>
            </a:r>
          </a:p>
          <a:p>
            <a:r>
              <a:rPr lang="en-US" dirty="0"/>
              <a:t>Do they accept the same sort of evidence to change their beliefs?</a:t>
            </a:r>
          </a:p>
          <a:p>
            <a:r>
              <a:rPr lang="en-US" dirty="0"/>
              <a:t>Can they do thing physicists can do?</a:t>
            </a:r>
          </a:p>
          <a:p>
            <a:r>
              <a:rPr lang="en-US" dirty="0"/>
              <a:t>Have they actually done physics and shared the results?</a:t>
            </a:r>
          </a:p>
          <a:p>
            <a:r>
              <a:rPr lang="en-US" dirty="0"/>
              <a:t>Would other physicists </a:t>
            </a:r>
            <a:r>
              <a:rPr lang="en-US" i="1" dirty="0"/>
              <a:t>recognize</a:t>
            </a:r>
            <a:r>
              <a:rPr lang="en-US" dirty="0"/>
              <a:t> them as a physicist?</a:t>
            </a:r>
          </a:p>
        </p:txBody>
      </p:sp>
    </p:spTree>
    <p:extLst>
      <p:ext uri="{BB962C8B-B14F-4D97-AF65-F5344CB8AC3E}">
        <p14:creationId xmlns:p14="http://schemas.microsoft.com/office/powerpoint/2010/main" val="769603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DCF56-5E42-442E-A552-22400551D30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CCBF542-BCA6-424E-B385-2246D606DB8B}"/>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066695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3147C-C6B4-42D0-9152-C60B52281549}"/>
              </a:ext>
            </a:extLst>
          </p:cNvPr>
          <p:cNvSpPr>
            <a:spLocks noGrp="1"/>
          </p:cNvSpPr>
          <p:nvPr>
            <p:ph type="title"/>
          </p:nvPr>
        </p:nvSpPr>
        <p:spPr>
          <a:xfrm>
            <a:off x="3657600" y="365125"/>
            <a:ext cx="7696200" cy="1325563"/>
          </a:xfrm>
        </p:spPr>
        <p:txBody>
          <a:bodyPr/>
          <a:lstStyle/>
          <a:p>
            <a:pPr lvl="0" rtl="0"/>
            <a:r>
              <a:rPr lang="en-CA" sz="2800" b="0" i="0" u="none" strike="noStrike" kern="1200" dirty="0">
                <a:solidFill>
                  <a:schemeClr val="tx1"/>
                </a:solidFill>
                <a:effectLst/>
                <a:latin typeface="+mn-lt"/>
                <a:ea typeface="+mn-ea"/>
                <a:cs typeface="+mn-cs"/>
              </a:rPr>
              <a:t>Making Lifelong Learning Happen  </a:t>
            </a:r>
            <a:endParaRPr lang="en-US" dirty="0"/>
          </a:p>
        </p:txBody>
      </p:sp>
      <p:sp>
        <p:nvSpPr>
          <p:cNvPr id="3" name="Content Placeholder 2">
            <a:extLst>
              <a:ext uri="{FF2B5EF4-FFF2-40B4-BE49-F238E27FC236}">
                <a16:creationId xmlns:a16="http://schemas.microsoft.com/office/drawing/2014/main" id="{E433F795-C288-4F0F-A858-A22DB18E757B}"/>
              </a:ext>
            </a:extLst>
          </p:cNvPr>
          <p:cNvSpPr>
            <a:spLocks noGrp="1"/>
          </p:cNvSpPr>
          <p:nvPr>
            <p:ph idx="1"/>
          </p:nvPr>
        </p:nvSpPr>
        <p:spPr>
          <a:xfrm>
            <a:off x="619259" y="235084"/>
            <a:ext cx="10515600" cy="4351338"/>
          </a:xfrm>
        </p:spPr>
        <p:txBody>
          <a:bodyPr>
            <a:noAutofit/>
          </a:bodyPr>
          <a:lstStyle/>
          <a:p>
            <a:pPr marL="0" indent="0" rtl="0">
              <a:buNone/>
            </a:pPr>
            <a:r>
              <a:rPr lang="en-US" sz="34400" dirty="0">
                <a:solidFill>
                  <a:schemeClr val="accent6">
                    <a:lumMod val="60000"/>
                    <a:lumOff val="40000"/>
                  </a:schemeClr>
                </a:solidFill>
              </a:rPr>
              <a:t>3</a:t>
            </a:r>
          </a:p>
        </p:txBody>
      </p:sp>
      <p:pic>
        <p:nvPicPr>
          <p:cNvPr id="4" name="Picture 3">
            <a:extLst>
              <a:ext uri="{FF2B5EF4-FFF2-40B4-BE49-F238E27FC236}">
                <a16:creationId xmlns:a16="http://schemas.microsoft.com/office/drawing/2014/main" id="{5633032E-D3B3-4106-B5A2-076243B2E66C}"/>
              </a:ext>
            </a:extLst>
          </p:cNvPr>
          <p:cNvPicPr>
            <a:picLocks noChangeAspect="1"/>
          </p:cNvPicPr>
          <p:nvPr/>
        </p:nvPicPr>
        <p:blipFill>
          <a:blip r:embed="rId3"/>
          <a:stretch>
            <a:fillRect/>
          </a:stretch>
        </p:blipFill>
        <p:spPr>
          <a:xfrm>
            <a:off x="3657600" y="1433764"/>
            <a:ext cx="7005425" cy="4799610"/>
          </a:xfrm>
          <a:prstGeom prst="rect">
            <a:avLst/>
          </a:prstGeom>
        </p:spPr>
      </p:pic>
    </p:spTree>
    <p:extLst>
      <p:ext uri="{BB962C8B-B14F-4D97-AF65-F5344CB8AC3E}">
        <p14:creationId xmlns:p14="http://schemas.microsoft.com/office/powerpoint/2010/main" val="1380557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962EE-5827-40E7-A17A-B940D0EFDA93}"/>
              </a:ext>
            </a:extLst>
          </p:cNvPr>
          <p:cNvSpPr>
            <a:spLocks noGrp="1"/>
          </p:cNvSpPr>
          <p:nvPr>
            <p:ph type="title"/>
          </p:nvPr>
        </p:nvSpPr>
        <p:spPr/>
        <p:txBody>
          <a:bodyPr/>
          <a:lstStyle/>
          <a:p>
            <a:pPr lvl="0" rtl="0"/>
            <a:r>
              <a:rPr lang="en-CA" sz="2800" b="0" i="0" u="none" strike="noStrike" kern="1200" dirty="0">
                <a:solidFill>
                  <a:schemeClr val="tx1"/>
                </a:solidFill>
                <a:effectLst/>
                <a:latin typeface="+mn-lt"/>
                <a:ea typeface="+mn-ea"/>
                <a:cs typeface="+mn-cs"/>
              </a:rPr>
              <a:t>Triad model</a:t>
            </a:r>
            <a:endParaRPr lang="en-US" dirty="0"/>
          </a:p>
        </p:txBody>
      </p:sp>
      <p:sp>
        <p:nvSpPr>
          <p:cNvPr id="4" name="Isosceles Triangle 3">
            <a:extLst>
              <a:ext uri="{FF2B5EF4-FFF2-40B4-BE49-F238E27FC236}">
                <a16:creationId xmlns:a16="http://schemas.microsoft.com/office/drawing/2014/main" id="{C41B3624-4F15-4D1B-B5BC-4A523BC7CB48}"/>
              </a:ext>
            </a:extLst>
          </p:cNvPr>
          <p:cNvSpPr/>
          <p:nvPr/>
        </p:nvSpPr>
        <p:spPr>
          <a:xfrm rot="695517">
            <a:off x="3549179" y="1584067"/>
            <a:ext cx="4358024" cy="3625274"/>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95133C7-3978-4245-82EB-C10320415AC5}"/>
              </a:ext>
            </a:extLst>
          </p:cNvPr>
          <p:cNvSpPr txBox="1"/>
          <p:nvPr/>
        </p:nvSpPr>
        <p:spPr>
          <a:xfrm>
            <a:off x="6718852" y="1251070"/>
            <a:ext cx="4691270" cy="1384995"/>
          </a:xfrm>
          <a:prstGeom prst="rect">
            <a:avLst/>
          </a:prstGeom>
          <a:noFill/>
        </p:spPr>
        <p:txBody>
          <a:bodyPr wrap="square" rtlCol="0">
            <a:spAutoFit/>
          </a:bodyPr>
          <a:lstStyle/>
          <a:p>
            <a:r>
              <a:rPr lang="en-US" sz="2800" b="1" dirty="0"/>
              <a:t>Education Provider</a:t>
            </a:r>
          </a:p>
          <a:p>
            <a:pPr marL="285750" indent="-285750">
              <a:buFontTx/>
              <a:buChar char="-"/>
            </a:pPr>
            <a:r>
              <a:rPr lang="en-US" sz="2800" dirty="0"/>
              <a:t>Subject Matter Experts</a:t>
            </a:r>
          </a:p>
          <a:p>
            <a:pPr marL="285750" indent="-285750">
              <a:buFontTx/>
              <a:buChar char="-"/>
            </a:pPr>
            <a:r>
              <a:rPr lang="en-US" sz="2800" dirty="0"/>
              <a:t>Assessment services</a:t>
            </a:r>
          </a:p>
        </p:txBody>
      </p:sp>
      <p:sp>
        <p:nvSpPr>
          <p:cNvPr id="6" name="TextBox 5">
            <a:extLst>
              <a:ext uri="{FF2B5EF4-FFF2-40B4-BE49-F238E27FC236}">
                <a16:creationId xmlns:a16="http://schemas.microsoft.com/office/drawing/2014/main" id="{B02DB3FD-3A34-4269-98D4-AAF8593F5F25}"/>
              </a:ext>
            </a:extLst>
          </p:cNvPr>
          <p:cNvSpPr txBox="1"/>
          <p:nvPr/>
        </p:nvSpPr>
        <p:spPr>
          <a:xfrm>
            <a:off x="1464365" y="4765274"/>
            <a:ext cx="4691270" cy="1384995"/>
          </a:xfrm>
          <a:prstGeom prst="rect">
            <a:avLst/>
          </a:prstGeom>
          <a:noFill/>
        </p:spPr>
        <p:txBody>
          <a:bodyPr wrap="square" rtlCol="0">
            <a:spAutoFit/>
          </a:bodyPr>
          <a:lstStyle/>
          <a:p>
            <a:r>
              <a:rPr lang="en-US" sz="2800" b="1" dirty="0"/>
              <a:t>Learner</a:t>
            </a:r>
          </a:p>
          <a:p>
            <a:pPr marL="285750" indent="-285750">
              <a:buFontTx/>
              <a:buChar char="-"/>
            </a:pPr>
            <a:r>
              <a:rPr lang="en-US" sz="2800" dirty="0"/>
              <a:t>Sets own objectives</a:t>
            </a:r>
          </a:p>
          <a:p>
            <a:pPr marL="285750" indent="-285750">
              <a:buFontTx/>
              <a:buChar char="-"/>
            </a:pPr>
            <a:r>
              <a:rPr lang="en-US" sz="2800" dirty="0"/>
              <a:t>Selects learning resources</a:t>
            </a:r>
          </a:p>
        </p:txBody>
      </p:sp>
      <p:sp>
        <p:nvSpPr>
          <p:cNvPr id="7" name="TextBox 6">
            <a:extLst>
              <a:ext uri="{FF2B5EF4-FFF2-40B4-BE49-F238E27FC236}">
                <a16:creationId xmlns:a16="http://schemas.microsoft.com/office/drawing/2014/main" id="{070C81AB-1C11-4DDA-9CCF-0F495775F254}"/>
              </a:ext>
            </a:extLst>
          </p:cNvPr>
          <p:cNvSpPr txBox="1"/>
          <p:nvPr/>
        </p:nvSpPr>
        <p:spPr>
          <a:xfrm>
            <a:off x="7719391" y="4221936"/>
            <a:ext cx="4691270" cy="2246769"/>
          </a:xfrm>
          <a:prstGeom prst="rect">
            <a:avLst/>
          </a:prstGeom>
          <a:noFill/>
        </p:spPr>
        <p:txBody>
          <a:bodyPr wrap="square" rtlCol="0">
            <a:spAutoFit/>
          </a:bodyPr>
          <a:lstStyle/>
          <a:p>
            <a:r>
              <a:rPr lang="en-US" sz="2800" b="1" dirty="0"/>
              <a:t>Host</a:t>
            </a:r>
          </a:p>
          <a:p>
            <a:pPr marL="285750" indent="-285750">
              <a:buFontTx/>
              <a:buChar char="-"/>
            </a:pPr>
            <a:r>
              <a:rPr lang="en-US" sz="2800" dirty="0"/>
              <a:t>Local to learner</a:t>
            </a:r>
          </a:p>
          <a:p>
            <a:pPr marL="285750" indent="-285750">
              <a:buFontTx/>
              <a:buChar char="-"/>
            </a:pPr>
            <a:r>
              <a:rPr lang="en-US" sz="2800" dirty="0"/>
              <a:t>Advocacy for learner</a:t>
            </a:r>
          </a:p>
          <a:p>
            <a:pPr marL="285750" indent="-285750">
              <a:buFontTx/>
              <a:buChar char="-"/>
            </a:pPr>
            <a:r>
              <a:rPr lang="en-US" sz="2800" dirty="0"/>
              <a:t>Coaching and </a:t>
            </a:r>
            <a:r>
              <a:rPr lang="en-US" sz="2800" dirty="0" err="1"/>
              <a:t>subbort</a:t>
            </a:r>
            <a:endParaRPr lang="en-US" sz="2800" dirty="0"/>
          </a:p>
          <a:p>
            <a:pPr marL="285750" indent="-285750">
              <a:buFontTx/>
              <a:buChar char="-"/>
            </a:pPr>
            <a:r>
              <a:rPr lang="en-US" sz="2800" dirty="0"/>
              <a:t>Community</a:t>
            </a:r>
          </a:p>
        </p:txBody>
      </p:sp>
      <p:sp>
        <p:nvSpPr>
          <p:cNvPr id="8" name="TextBox 7">
            <a:extLst>
              <a:ext uri="{FF2B5EF4-FFF2-40B4-BE49-F238E27FC236}">
                <a16:creationId xmlns:a16="http://schemas.microsoft.com/office/drawing/2014/main" id="{D78DCE8B-D6FC-4A44-808C-60043EB88372}"/>
              </a:ext>
            </a:extLst>
          </p:cNvPr>
          <p:cNvSpPr txBox="1"/>
          <p:nvPr/>
        </p:nvSpPr>
        <p:spPr>
          <a:xfrm>
            <a:off x="883756" y="1681958"/>
            <a:ext cx="4691270" cy="954107"/>
          </a:xfrm>
          <a:prstGeom prst="rect">
            <a:avLst/>
          </a:prstGeom>
          <a:noFill/>
        </p:spPr>
        <p:txBody>
          <a:bodyPr wrap="square" rtlCol="0">
            <a:spAutoFit/>
          </a:bodyPr>
          <a:lstStyle/>
          <a:p>
            <a:r>
              <a:rPr lang="en-US" sz="2800" b="1" dirty="0">
                <a:solidFill>
                  <a:schemeClr val="accent4">
                    <a:lumMod val="75000"/>
                  </a:schemeClr>
                </a:solidFill>
              </a:rPr>
              <a:t>The online host-provider framework</a:t>
            </a:r>
            <a:endParaRPr lang="en-US" sz="2800" dirty="0">
              <a:solidFill>
                <a:schemeClr val="accent4">
                  <a:lumMod val="75000"/>
                </a:schemeClr>
              </a:solidFill>
            </a:endParaRPr>
          </a:p>
        </p:txBody>
      </p:sp>
    </p:spTree>
    <p:extLst>
      <p:ext uri="{BB962C8B-B14F-4D97-AF65-F5344CB8AC3E}">
        <p14:creationId xmlns:p14="http://schemas.microsoft.com/office/powerpoint/2010/main" val="846318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31D6B2-8988-4286-9D91-9C9FED661E1D}"/>
              </a:ext>
            </a:extLst>
          </p:cNvPr>
          <p:cNvSpPr>
            <a:spLocks noGrp="1"/>
          </p:cNvSpPr>
          <p:nvPr>
            <p:ph idx="1"/>
          </p:nvPr>
        </p:nvSpPr>
        <p:spPr>
          <a:xfrm>
            <a:off x="616226" y="513660"/>
            <a:ext cx="6278217" cy="5615470"/>
          </a:xfrm>
        </p:spPr>
        <p:txBody>
          <a:bodyPr>
            <a:normAutofit/>
          </a:bodyPr>
          <a:lstStyle/>
          <a:p>
            <a:pPr marL="0" indent="0">
              <a:buNone/>
            </a:pPr>
            <a:r>
              <a:rPr lang="en-CA" dirty="0"/>
              <a:t>Aboriginal Financial Officers Association of Alberta and Athabasca University’s </a:t>
            </a:r>
            <a:r>
              <a:rPr lang="en-CA" dirty="0" err="1"/>
              <a:t>BComm</a:t>
            </a:r>
            <a:r>
              <a:rPr lang="en-CA" dirty="0"/>
              <a:t> project</a:t>
            </a:r>
          </a:p>
          <a:p>
            <a:r>
              <a:rPr lang="en-CA" dirty="0"/>
              <a:t>“we assembled an instructional team including the professor and the indigenous mentor (Robert in this case). And we created a psychologically safe environment, away from the 'norm', an off-site </a:t>
            </a:r>
            <a:r>
              <a:rPr lang="en-CA" dirty="0" err="1"/>
              <a:t>locaton</a:t>
            </a:r>
            <a:r>
              <a:rPr lang="en-CA" dirty="0"/>
              <a:t> where the mentor and professor could come together with the students so they could create a learning community.”</a:t>
            </a:r>
            <a:endParaRPr lang="en-US" dirty="0"/>
          </a:p>
        </p:txBody>
      </p:sp>
      <p:pic>
        <p:nvPicPr>
          <p:cNvPr id="5" name="Picture 4" descr="Two people standing in front of a piano&#10;&#10;Description automatically generated">
            <a:extLst>
              <a:ext uri="{FF2B5EF4-FFF2-40B4-BE49-F238E27FC236}">
                <a16:creationId xmlns:a16="http://schemas.microsoft.com/office/drawing/2014/main" id="{5A445FD8-273C-405B-A71E-AE1CEF945F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9913" y="513660"/>
            <a:ext cx="4572000" cy="3429000"/>
          </a:xfrm>
          <a:prstGeom prst="rect">
            <a:avLst/>
          </a:prstGeom>
        </p:spPr>
      </p:pic>
      <p:sp>
        <p:nvSpPr>
          <p:cNvPr id="6" name="Rectangle 5">
            <a:extLst>
              <a:ext uri="{FF2B5EF4-FFF2-40B4-BE49-F238E27FC236}">
                <a16:creationId xmlns:a16="http://schemas.microsoft.com/office/drawing/2014/main" id="{500FE9B4-0B40-4B69-BB66-B3BAE6027801}"/>
              </a:ext>
            </a:extLst>
          </p:cNvPr>
          <p:cNvSpPr/>
          <p:nvPr/>
        </p:nvSpPr>
        <p:spPr>
          <a:xfrm>
            <a:off x="733838" y="5975008"/>
            <a:ext cx="10530510" cy="369332"/>
          </a:xfrm>
          <a:prstGeom prst="rect">
            <a:avLst/>
          </a:prstGeom>
        </p:spPr>
        <p:txBody>
          <a:bodyPr wrap="square">
            <a:spAutoFit/>
          </a:bodyPr>
          <a:lstStyle/>
          <a:p>
            <a:r>
              <a:rPr lang="en-US" dirty="0"/>
              <a:t>https://halfanhour.blogspot.com/2019/10/teaching-and-learning-in-digital-age.html</a:t>
            </a:r>
          </a:p>
        </p:txBody>
      </p:sp>
      <p:sp>
        <p:nvSpPr>
          <p:cNvPr id="7" name="Rectangle 6">
            <a:extLst>
              <a:ext uri="{FF2B5EF4-FFF2-40B4-BE49-F238E27FC236}">
                <a16:creationId xmlns:a16="http://schemas.microsoft.com/office/drawing/2014/main" id="{90E91772-DD38-410F-8B8C-57086C606C81}"/>
              </a:ext>
            </a:extLst>
          </p:cNvPr>
          <p:cNvSpPr/>
          <p:nvPr/>
        </p:nvSpPr>
        <p:spPr>
          <a:xfrm>
            <a:off x="733838" y="5605676"/>
            <a:ext cx="8642075" cy="369332"/>
          </a:xfrm>
          <a:prstGeom prst="rect">
            <a:avLst/>
          </a:prstGeom>
        </p:spPr>
        <p:txBody>
          <a:bodyPr wrap="square">
            <a:spAutoFit/>
          </a:bodyPr>
          <a:lstStyle/>
          <a:p>
            <a:r>
              <a:rPr lang="en-US" dirty="0"/>
              <a:t>https://business.athabascau.ca/news/creating-opportunities-for-indigenous-learners/</a:t>
            </a:r>
          </a:p>
        </p:txBody>
      </p:sp>
    </p:spTree>
    <p:extLst>
      <p:ext uri="{BB962C8B-B14F-4D97-AF65-F5344CB8AC3E}">
        <p14:creationId xmlns:p14="http://schemas.microsoft.com/office/powerpoint/2010/main" val="3682210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8F87E-0ADE-4E9E-B0F0-C736132467D6}"/>
              </a:ext>
            </a:extLst>
          </p:cNvPr>
          <p:cNvSpPr>
            <a:spLocks noGrp="1"/>
          </p:cNvSpPr>
          <p:nvPr>
            <p:ph type="title"/>
          </p:nvPr>
        </p:nvSpPr>
        <p:spPr/>
        <p:txBody>
          <a:bodyPr/>
          <a:lstStyle/>
          <a:p>
            <a:pPr lvl="0" rtl="0"/>
            <a:r>
              <a:rPr lang="en-CA" sz="2800" b="0" i="0" u="none" strike="noStrike" kern="1200" dirty="0">
                <a:solidFill>
                  <a:schemeClr val="tx1"/>
                </a:solidFill>
                <a:effectLst/>
                <a:latin typeface="+mn-lt"/>
                <a:ea typeface="+mn-ea"/>
                <a:cs typeface="+mn-cs"/>
              </a:rPr>
              <a:t>Background</a:t>
            </a:r>
            <a:endParaRPr lang="en-US" dirty="0"/>
          </a:p>
        </p:txBody>
      </p:sp>
      <p:sp>
        <p:nvSpPr>
          <p:cNvPr id="3" name="Content Placeholder 2">
            <a:extLst>
              <a:ext uri="{FF2B5EF4-FFF2-40B4-BE49-F238E27FC236}">
                <a16:creationId xmlns:a16="http://schemas.microsoft.com/office/drawing/2014/main" id="{FE769743-3D24-4393-8CDB-417206AE7F71}"/>
              </a:ext>
            </a:extLst>
          </p:cNvPr>
          <p:cNvSpPr>
            <a:spLocks noGrp="1"/>
          </p:cNvSpPr>
          <p:nvPr>
            <p:ph idx="1"/>
          </p:nvPr>
        </p:nvSpPr>
        <p:spPr/>
        <p:txBody>
          <a:bodyPr>
            <a:normAutofit/>
          </a:bodyPr>
          <a:lstStyle/>
          <a:p>
            <a:r>
              <a:rPr lang="en-CA" dirty="0">
                <a:effectLst/>
              </a:rPr>
              <a:t>How do I learn?</a:t>
            </a:r>
          </a:p>
          <a:p>
            <a:r>
              <a:rPr lang="en-CA" dirty="0"/>
              <a:t>What is my evidence?</a:t>
            </a:r>
          </a:p>
          <a:p>
            <a:r>
              <a:rPr lang="en-CA" dirty="0">
                <a:effectLst/>
              </a:rPr>
              <a:t>Who am I talking to?</a:t>
            </a:r>
          </a:p>
          <a:p>
            <a:r>
              <a:rPr lang="en-CA" dirty="0"/>
              <a:t>What counts as success?</a:t>
            </a:r>
            <a:endParaRPr lang="en-CA" dirty="0">
              <a:effectLst/>
            </a:endParaRPr>
          </a:p>
        </p:txBody>
      </p:sp>
      <p:pic>
        <p:nvPicPr>
          <p:cNvPr id="4" name="Picture 3">
            <a:extLst>
              <a:ext uri="{FF2B5EF4-FFF2-40B4-BE49-F238E27FC236}">
                <a16:creationId xmlns:a16="http://schemas.microsoft.com/office/drawing/2014/main" id="{FC3D8B09-0477-4143-866C-A5F30CC4D13F}"/>
              </a:ext>
            </a:extLst>
          </p:cNvPr>
          <p:cNvPicPr>
            <a:picLocks noChangeAspect="1"/>
          </p:cNvPicPr>
          <p:nvPr/>
        </p:nvPicPr>
        <p:blipFill>
          <a:blip r:embed="rId3"/>
          <a:stretch>
            <a:fillRect/>
          </a:stretch>
        </p:blipFill>
        <p:spPr>
          <a:xfrm>
            <a:off x="5400566" y="953036"/>
            <a:ext cx="5321216" cy="5383369"/>
          </a:xfrm>
          <a:prstGeom prst="rect">
            <a:avLst/>
          </a:prstGeom>
        </p:spPr>
      </p:pic>
    </p:spTree>
    <p:extLst>
      <p:ext uri="{BB962C8B-B14F-4D97-AF65-F5344CB8AC3E}">
        <p14:creationId xmlns:p14="http://schemas.microsoft.com/office/powerpoint/2010/main" val="3411873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37CD6-F0B7-4703-A6AE-893918846FF5}"/>
              </a:ext>
            </a:extLst>
          </p:cNvPr>
          <p:cNvSpPr>
            <a:spLocks noGrp="1"/>
          </p:cNvSpPr>
          <p:nvPr>
            <p:ph type="title"/>
          </p:nvPr>
        </p:nvSpPr>
        <p:spPr/>
        <p:txBody>
          <a:bodyPr>
            <a:normAutofit/>
          </a:bodyPr>
          <a:lstStyle/>
          <a:p>
            <a:pPr lvl="0" rtl="0"/>
            <a:r>
              <a:rPr lang="en-CA" sz="2800" b="0" i="0" u="none" strike="noStrike" kern="1200" dirty="0">
                <a:solidFill>
                  <a:schemeClr val="tx1"/>
                </a:solidFill>
                <a:effectLst/>
                <a:latin typeface="+mn-lt"/>
                <a:ea typeface="+mn-ea"/>
                <a:cs typeface="+mn-cs"/>
              </a:rPr>
              <a:t>Community Learning Centres</a:t>
            </a:r>
            <a:endParaRPr lang="en-US" dirty="0"/>
          </a:p>
        </p:txBody>
      </p:sp>
      <p:pic>
        <p:nvPicPr>
          <p:cNvPr id="4" name="Picture 3">
            <a:extLst>
              <a:ext uri="{FF2B5EF4-FFF2-40B4-BE49-F238E27FC236}">
                <a16:creationId xmlns:a16="http://schemas.microsoft.com/office/drawing/2014/main" id="{351CE765-51A6-4F9E-94B7-478EF598F26D}"/>
              </a:ext>
            </a:extLst>
          </p:cNvPr>
          <p:cNvPicPr>
            <a:picLocks noChangeAspect="1"/>
          </p:cNvPicPr>
          <p:nvPr/>
        </p:nvPicPr>
        <p:blipFill>
          <a:blip r:embed="rId3"/>
          <a:stretch>
            <a:fillRect/>
          </a:stretch>
        </p:blipFill>
        <p:spPr>
          <a:xfrm>
            <a:off x="959474" y="1284368"/>
            <a:ext cx="7688689" cy="4467037"/>
          </a:xfrm>
          <a:prstGeom prst="rect">
            <a:avLst/>
          </a:prstGeom>
        </p:spPr>
      </p:pic>
      <p:sp>
        <p:nvSpPr>
          <p:cNvPr id="5" name="Rectangle 4">
            <a:extLst>
              <a:ext uri="{FF2B5EF4-FFF2-40B4-BE49-F238E27FC236}">
                <a16:creationId xmlns:a16="http://schemas.microsoft.com/office/drawing/2014/main" id="{CB7A2D64-6597-443A-BB7B-B59BEED3E8C4}"/>
              </a:ext>
            </a:extLst>
          </p:cNvPr>
          <p:cNvSpPr/>
          <p:nvPr/>
        </p:nvSpPr>
        <p:spPr>
          <a:xfrm>
            <a:off x="959474" y="6074415"/>
            <a:ext cx="10957775" cy="646331"/>
          </a:xfrm>
          <a:prstGeom prst="rect">
            <a:avLst/>
          </a:prstGeom>
        </p:spPr>
        <p:txBody>
          <a:bodyPr wrap="square">
            <a:spAutoFit/>
          </a:bodyPr>
          <a:lstStyle/>
          <a:p>
            <a:r>
              <a:rPr lang="en-CA" u="sng" dirty="0"/>
              <a:t>Image: Google Events </a:t>
            </a:r>
          </a:p>
          <a:p>
            <a:r>
              <a:rPr lang="en-CA" u="sng" dirty="0"/>
              <a:t>https://www.google.com/search?client=firefox-b-d&amp;q=shopify+ottawa+meetups&amp;ibp=htl;events  </a:t>
            </a:r>
            <a:endParaRPr lang="en-US" dirty="0"/>
          </a:p>
        </p:txBody>
      </p:sp>
    </p:spTree>
    <p:extLst>
      <p:ext uri="{BB962C8B-B14F-4D97-AF65-F5344CB8AC3E}">
        <p14:creationId xmlns:p14="http://schemas.microsoft.com/office/powerpoint/2010/main" val="18612062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D0F449-79E6-4232-B8A4-A3C8A28865C9}"/>
              </a:ext>
            </a:extLst>
          </p:cNvPr>
          <p:cNvPicPr>
            <a:picLocks noChangeAspect="1"/>
          </p:cNvPicPr>
          <p:nvPr/>
        </p:nvPicPr>
        <p:blipFill>
          <a:blip r:embed="rId2"/>
          <a:stretch>
            <a:fillRect/>
          </a:stretch>
        </p:blipFill>
        <p:spPr>
          <a:xfrm>
            <a:off x="1311965" y="148579"/>
            <a:ext cx="7911567" cy="5437211"/>
          </a:xfrm>
          <a:prstGeom prst="rect">
            <a:avLst/>
          </a:prstGeom>
        </p:spPr>
      </p:pic>
      <p:pic>
        <p:nvPicPr>
          <p:cNvPr id="5" name="Picture 4">
            <a:extLst>
              <a:ext uri="{FF2B5EF4-FFF2-40B4-BE49-F238E27FC236}">
                <a16:creationId xmlns:a16="http://schemas.microsoft.com/office/drawing/2014/main" id="{83BBEA32-452A-49ED-BA07-A83826409522}"/>
              </a:ext>
            </a:extLst>
          </p:cNvPr>
          <p:cNvPicPr>
            <a:picLocks noChangeAspect="1"/>
          </p:cNvPicPr>
          <p:nvPr/>
        </p:nvPicPr>
        <p:blipFill>
          <a:blip r:embed="rId3"/>
          <a:stretch>
            <a:fillRect/>
          </a:stretch>
        </p:blipFill>
        <p:spPr>
          <a:xfrm>
            <a:off x="7407965" y="3377384"/>
            <a:ext cx="4069570" cy="3003537"/>
          </a:xfrm>
          <a:prstGeom prst="rect">
            <a:avLst/>
          </a:prstGeom>
        </p:spPr>
      </p:pic>
      <p:sp>
        <p:nvSpPr>
          <p:cNvPr id="6" name="Rectangle 5">
            <a:extLst>
              <a:ext uri="{FF2B5EF4-FFF2-40B4-BE49-F238E27FC236}">
                <a16:creationId xmlns:a16="http://schemas.microsoft.com/office/drawing/2014/main" id="{1483DD7B-F720-4454-B488-2FCF6F4CE004}"/>
              </a:ext>
            </a:extLst>
          </p:cNvPr>
          <p:cNvSpPr/>
          <p:nvPr/>
        </p:nvSpPr>
        <p:spPr>
          <a:xfrm>
            <a:off x="1311965" y="5734590"/>
            <a:ext cx="6096000" cy="646331"/>
          </a:xfrm>
          <a:prstGeom prst="rect">
            <a:avLst/>
          </a:prstGeom>
        </p:spPr>
        <p:txBody>
          <a:bodyPr>
            <a:spAutoFit/>
          </a:bodyPr>
          <a:lstStyle/>
          <a:p>
            <a:r>
              <a:rPr lang="en-US" dirty="0"/>
              <a:t>https://studio-members.staples.ca/public/calendar?rate.$ne=null </a:t>
            </a:r>
          </a:p>
        </p:txBody>
      </p:sp>
    </p:spTree>
    <p:extLst>
      <p:ext uri="{BB962C8B-B14F-4D97-AF65-F5344CB8AC3E}">
        <p14:creationId xmlns:p14="http://schemas.microsoft.com/office/powerpoint/2010/main" val="26016350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1A63A-56D7-478E-8B01-BB68C572F6FD}"/>
              </a:ext>
            </a:extLst>
          </p:cNvPr>
          <p:cNvSpPr>
            <a:spLocks noGrp="1"/>
          </p:cNvSpPr>
          <p:nvPr>
            <p:ph type="title"/>
          </p:nvPr>
        </p:nvSpPr>
        <p:spPr>
          <a:solidFill>
            <a:schemeClr val="bg1"/>
          </a:solidFill>
        </p:spPr>
        <p:txBody>
          <a:bodyPr>
            <a:normAutofit/>
          </a:bodyPr>
          <a:lstStyle/>
          <a:p>
            <a:pPr lvl="0" rtl="0"/>
            <a:endParaRPr lang="en-US" dirty="0"/>
          </a:p>
        </p:txBody>
      </p:sp>
      <p:pic>
        <p:nvPicPr>
          <p:cNvPr id="5" name="Picture 4">
            <a:extLst>
              <a:ext uri="{FF2B5EF4-FFF2-40B4-BE49-F238E27FC236}">
                <a16:creationId xmlns:a16="http://schemas.microsoft.com/office/drawing/2014/main" id="{4466E30C-88E3-4FA2-A6E4-C94A234E52EF}"/>
              </a:ext>
            </a:extLst>
          </p:cNvPr>
          <p:cNvPicPr>
            <a:picLocks noChangeAspect="1"/>
          </p:cNvPicPr>
          <p:nvPr/>
        </p:nvPicPr>
        <p:blipFill>
          <a:blip r:embed="rId3"/>
          <a:stretch>
            <a:fillRect/>
          </a:stretch>
        </p:blipFill>
        <p:spPr>
          <a:xfrm>
            <a:off x="1335447" y="1275008"/>
            <a:ext cx="9252530" cy="5321306"/>
          </a:xfrm>
          <a:prstGeom prst="rect">
            <a:avLst/>
          </a:prstGeom>
        </p:spPr>
      </p:pic>
      <p:sp>
        <p:nvSpPr>
          <p:cNvPr id="7" name="Rectangle 6">
            <a:extLst>
              <a:ext uri="{FF2B5EF4-FFF2-40B4-BE49-F238E27FC236}">
                <a16:creationId xmlns:a16="http://schemas.microsoft.com/office/drawing/2014/main" id="{431E1A01-C2B5-4241-9386-F1A45BEA7985}"/>
              </a:ext>
            </a:extLst>
          </p:cNvPr>
          <p:cNvSpPr/>
          <p:nvPr/>
        </p:nvSpPr>
        <p:spPr>
          <a:xfrm>
            <a:off x="1072019" y="6026170"/>
            <a:ext cx="2681247" cy="369332"/>
          </a:xfrm>
          <a:prstGeom prst="rect">
            <a:avLst/>
          </a:prstGeom>
        </p:spPr>
        <p:txBody>
          <a:bodyPr wrap="none">
            <a:spAutoFit/>
          </a:bodyPr>
          <a:lstStyle/>
          <a:p>
            <a:r>
              <a:rPr lang="en-US" i="1" dirty="0">
                <a:solidFill>
                  <a:srgbClr val="000000"/>
                </a:solidFill>
                <a:latin typeface="Arial" panose="020B0604020202020204" pitchFamily="34" charset="0"/>
              </a:rPr>
              <a:t>Image: P. Downes, 2019</a:t>
            </a:r>
            <a:endParaRPr lang="en-US" dirty="0">
              <a:effectLst/>
            </a:endParaRPr>
          </a:p>
        </p:txBody>
      </p:sp>
    </p:spTree>
    <p:extLst>
      <p:ext uri="{BB962C8B-B14F-4D97-AF65-F5344CB8AC3E}">
        <p14:creationId xmlns:p14="http://schemas.microsoft.com/office/powerpoint/2010/main" val="1536666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1A63A-56D7-478E-8B01-BB68C572F6FD}"/>
              </a:ext>
            </a:extLst>
          </p:cNvPr>
          <p:cNvSpPr>
            <a:spLocks noGrp="1"/>
          </p:cNvSpPr>
          <p:nvPr>
            <p:ph type="title"/>
          </p:nvPr>
        </p:nvSpPr>
        <p:spPr>
          <a:solidFill>
            <a:schemeClr val="bg1"/>
          </a:solidFill>
        </p:spPr>
        <p:txBody>
          <a:bodyPr>
            <a:normAutofit/>
          </a:bodyPr>
          <a:lstStyle/>
          <a:p>
            <a:pPr lvl="0" rtl="0"/>
            <a:r>
              <a:rPr lang="en-CA" sz="2800" b="0" i="0" u="none" strike="noStrike" kern="1200" dirty="0">
                <a:solidFill>
                  <a:schemeClr val="tx1"/>
                </a:solidFill>
                <a:effectLst/>
                <a:latin typeface="+mn-lt"/>
                <a:ea typeface="+mn-ea"/>
                <a:cs typeface="+mn-cs"/>
              </a:rPr>
              <a:t>Multidisciplinary Teams</a:t>
            </a:r>
            <a:endParaRPr lang="en-US" dirty="0"/>
          </a:p>
        </p:txBody>
      </p:sp>
      <p:sp>
        <p:nvSpPr>
          <p:cNvPr id="7" name="Rectangle 6">
            <a:extLst>
              <a:ext uri="{FF2B5EF4-FFF2-40B4-BE49-F238E27FC236}">
                <a16:creationId xmlns:a16="http://schemas.microsoft.com/office/drawing/2014/main" id="{431E1A01-C2B5-4241-9386-F1A45BEA7985}"/>
              </a:ext>
            </a:extLst>
          </p:cNvPr>
          <p:cNvSpPr/>
          <p:nvPr/>
        </p:nvSpPr>
        <p:spPr>
          <a:xfrm>
            <a:off x="1084898" y="6000412"/>
            <a:ext cx="3275256" cy="369332"/>
          </a:xfrm>
          <a:prstGeom prst="rect">
            <a:avLst/>
          </a:prstGeom>
        </p:spPr>
        <p:txBody>
          <a:bodyPr wrap="none">
            <a:spAutoFit/>
          </a:bodyPr>
          <a:lstStyle/>
          <a:p>
            <a:r>
              <a:rPr lang="sv-SE" dirty="0">
                <a:solidFill>
                  <a:srgbClr val="000000"/>
                </a:solidFill>
                <a:latin typeface="Arial" panose="020B0604020202020204" pitchFamily="34" charset="0"/>
              </a:rPr>
              <a:t>Image: via Furick, et.al., 2010.</a:t>
            </a:r>
          </a:p>
        </p:txBody>
      </p:sp>
      <p:pic>
        <p:nvPicPr>
          <p:cNvPr id="8194" name="Picture 2">
            <a:extLst>
              <a:ext uri="{FF2B5EF4-FFF2-40B4-BE49-F238E27FC236}">
                <a16:creationId xmlns:a16="http://schemas.microsoft.com/office/drawing/2014/main" id="{5FD1C0C9-5939-4B61-8C5F-DD75EBFCEB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626" y="1604829"/>
            <a:ext cx="9897698" cy="3759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606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2604E-D21B-4B89-A692-35B1AD87C45A}"/>
              </a:ext>
            </a:extLst>
          </p:cNvPr>
          <p:cNvSpPr>
            <a:spLocks noGrp="1"/>
          </p:cNvSpPr>
          <p:nvPr>
            <p:ph type="title"/>
          </p:nvPr>
        </p:nvSpPr>
        <p:spPr/>
        <p:txBody>
          <a:bodyPr/>
          <a:lstStyle/>
          <a:p>
            <a:endParaRPr lang="en-US" dirty="0"/>
          </a:p>
        </p:txBody>
      </p:sp>
      <p:pic>
        <p:nvPicPr>
          <p:cNvPr id="5" name="Picture 4" descr="A group of people in a room&#10;&#10;Description automatically generated">
            <a:extLst>
              <a:ext uri="{FF2B5EF4-FFF2-40B4-BE49-F238E27FC236}">
                <a16:creationId xmlns:a16="http://schemas.microsoft.com/office/drawing/2014/main" id="{75998920-C505-4AD2-80B7-E9B39215E2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65125"/>
            <a:ext cx="7951010" cy="4760667"/>
          </a:xfrm>
          <a:prstGeom prst="rect">
            <a:avLst/>
          </a:prstGeom>
        </p:spPr>
      </p:pic>
      <p:sp>
        <p:nvSpPr>
          <p:cNvPr id="6" name="Rectangle 5">
            <a:extLst>
              <a:ext uri="{FF2B5EF4-FFF2-40B4-BE49-F238E27FC236}">
                <a16:creationId xmlns:a16="http://schemas.microsoft.com/office/drawing/2014/main" id="{40C35F12-1D9E-45C4-B186-D716029F42B0}"/>
              </a:ext>
            </a:extLst>
          </p:cNvPr>
          <p:cNvSpPr/>
          <p:nvPr/>
        </p:nvSpPr>
        <p:spPr>
          <a:xfrm>
            <a:off x="838200" y="5224100"/>
            <a:ext cx="11190668" cy="1477328"/>
          </a:xfrm>
          <a:prstGeom prst="rect">
            <a:avLst/>
          </a:prstGeom>
        </p:spPr>
        <p:txBody>
          <a:bodyPr wrap="square">
            <a:spAutoFit/>
          </a:bodyPr>
          <a:lstStyle/>
          <a:p>
            <a:pPr fontAlgn="base"/>
            <a:r>
              <a:rPr lang="en-CA" dirty="0"/>
              <a:t>Found a </a:t>
            </a:r>
            <a:r>
              <a:rPr lang="en-CA" i="1" dirty="0"/>
              <a:t>lot</a:t>
            </a:r>
            <a:r>
              <a:rPr lang="en-CA" dirty="0"/>
              <a:t> of cases here from medical education - </a:t>
            </a:r>
            <a:r>
              <a:rPr lang="en-CA" dirty="0" err="1"/>
              <a:t>eg.</a:t>
            </a:r>
            <a:r>
              <a:rPr lang="en-CA" dirty="0"/>
              <a:t> </a:t>
            </a:r>
            <a:r>
              <a:rPr lang="en-CA" u="sng" dirty="0"/>
              <a:t>https://www.researchgate.net/publication/11857303_Interdisciplinary_Health_Professional_Education_A_Historical_Review</a:t>
            </a:r>
            <a:r>
              <a:rPr lang="en-CA" dirty="0"/>
              <a:t> (Lavin, et.al., 2001)</a:t>
            </a:r>
          </a:p>
          <a:p>
            <a:pPr fontAlgn="base"/>
            <a:r>
              <a:rPr lang="en-CA" dirty="0"/>
              <a:t>Also Engineering (</a:t>
            </a:r>
            <a:r>
              <a:rPr lang="en-CA" dirty="0" err="1"/>
              <a:t>eg.</a:t>
            </a:r>
            <a:r>
              <a:rPr lang="en-CA" dirty="0"/>
              <a:t> CDIO seminar: Towards agile, interdisciplinary and individualised engineering education </a:t>
            </a:r>
            <a:r>
              <a:rPr lang="en-CA" u="sng" dirty="0"/>
              <a:t>http://cdio.org/meetings-events/cdio-seminar-towards-agile-interdisciplinary-and-individualised-engineering</a:t>
            </a:r>
            <a:r>
              <a:rPr lang="en-CA" dirty="0"/>
              <a:t> )</a:t>
            </a:r>
            <a:endParaRPr lang="en-US" dirty="0"/>
          </a:p>
        </p:txBody>
      </p:sp>
    </p:spTree>
    <p:extLst>
      <p:ext uri="{BB962C8B-B14F-4D97-AF65-F5344CB8AC3E}">
        <p14:creationId xmlns:p14="http://schemas.microsoft.com/office/powerpoint/2010/main" val="6018971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2FAC9-CD07-4630-B67D-18EFCCA19260}"/>
              </a:ext>
            </a:extLst>
          </p:cNvPr>
          <p:cNvSpPr>
            <a:spLocks noGrp="1"/>
          </p:cNvSpPr>
          <p:nvPr>
            <p:ph type="title"/>
          </p:nvPr>
        </p:nvSpPr>
        <p:spPr/>
        <p:txBody>
          <a:bodyPr>
            <a:normAutofit/>
          </a:bodyPr>
          <a:lstStyle/>
          <a:p>
            <a:pPr lvl="0" rtl="0"/>
            <a:r>
              <a:rPr lang="en-CA" sz="2800" b="0" i="0" u="none" strike="noStrike" kern="1200" dirty="0">
                <a:solidFill>
                  <a:schemeClr val="tx1"/>
                </a:solidFill>
                <a:effectLst/>
                <a:latin typeface="+mn-lt"/>
                <a:ea typeface="+mn-ea"/>
                <a:cs typeface="+mn-cs"/>
              </a:rPr>
              <a:t>Outreach and Advocacy</a:t>
            </a:r>
            <a:endParaRPr lang="en-US" dirty="0"/>
          </a:p>
        </p:txBody>
      </p:sp>
      <p:sp>
        <p:nvSpPr>
          <p:cNvPr id="3" name="Content Placeholder 2">
            <a:extLst>
              <a:ext uri="{FF2B5EF4-FFF2-40B4-BE49-F238E27FC236}">
                <a16:creationId xmlns:a16="http://schemas.microsoft.com/office/drawing/2014/main" id="{8CE13B07-B816-460F-AF97-00B4DB2069DC}"/>
              </a:ext>
            </a:extLst>
          </p:cNvPr>
          <p:cNvSpPr>
            <a:spLocks noGrp="1"/>
          </p:cNvSpPr>
          <p:nvPr>
            <p:ph idx="1"/>
          </p:nvPr>
        </p:nvSpPr>
        <p:spPr>
          <a:xfrm>
            <a:off x="838200" y="1825625"/>
            <a:ext cx="10515600" cy="3468618"/>
          </a:xfrm>
        </p:spPr>
        <p:txBody>
          <a:bodyPr>
            <a:normAutofit/>
          </a:bodyPr>
          <a:lstStyle/>
          <a:p>
            <a:pPr marL="0" indent="0">
              <a:buNone/>
            </a:pPr>
            <a:r>
              <a:rPr lang="en-CA" dirty="0" err="1"/>
              <a:t>Eg.</a:t>
            </a:r>
            <a:r>
              <a:rPr lang="en-CA" dirty="0"/>
              <a:t> Paul Hunter, IMD App - </a:t>
            </a:r>
            <a:endParaRPr lang="en-CA" dirty="0">
              <a:effectLst/>
            </a:endParaRPr>
          </a:p>
          <a:p>
            <a:pPr fontAlgn="base"/>
            <a:r>
              <a:rPr lang="en-CA" dirty="0"/>
              <a:t>knowledge nudge - where you receive fresh and relevant learning nuggets</a:t>
            </a:r>
          </a:p>
          <a:p>
            <a:pPr fontAlgn="base"/>
            <a:r>
              <a:rPr lang="en-CA" dirty="0"/>
              <a:t>empathy nudge - we reach proactively to people anticipating their pain points implementing changes back at work</a:t>
            </a:r>
          </a:p>
          <a:p>
            <a:pPr fontAlgn="base"/>
            <a:r>
              <a:rPr lang="en-CA" dirty="0"/>
              <a:t>reminder nudge - highlighting deadlines and commitment points</a:t>
            </a:r>
          </a:p>
          <a:p>
            <a:pPr fontAlgn="base"/>
            <a:r>
              <a:rPr lang="en-CA" dirty="0"/>
              <a:t>network nudge - staying in touch with the network in the course</a:t>
            </a:r>
          </a:p>
          <a:p>
            <a:pPr marL="0" indent="0" rtl="0">
              <a:buNone/>
            </a:pPr>
            <a:endParaRPr lang="en-US" dirty="0"/>
          </a:p>
        </p:txBody>
      </p:sp>
      <p:sp>
        <p:nvSpPr>
          <p:cNvPr id="4" name="Rectangle 3">
            <a:extLst>
              <a:ext uri="{FF2B5EF4-FFF2-40B4-BE49-F238E27FC236}">
                <a16:creationId xmlns:a16="http://schemas.microsoft.com/office/drawing/2014/main" id="{21BA35F9-AAD1-478E-9711-1F78DA293064}"/>
              </a:ext>
            </a:extLst>
          </p:cNvPr>
          <p:cNvSpPr/>
          <p:nvPr/>
        </p:nvSpPr>
        <p:spPr>
          <a:xfrm>
            <a:off x="748748" y="5846544"/>
            <a:ext cx="9780104" cy="923330"/>
          </a:xfrm>
          <a:prstGeom prst="rect">
            <a:avLst/>
          </a:prstGeom>
        </p:spPr>
        <p:txBody>
          <a:bodyPr wrap="square">
            <a:spAutoFit/>
          </a:bodyPr>
          <a:lstStyle/>
          <a:p>
            <a:r>
              <a:rPr lang="en-CA" dirty="0"/>
              <a:t>Paul Hunter. (2019). Digital Learning 4.0: How to Guarantee Measurable Learner Impact Where Others Have Failed. Summary: https://halfanhour.blogspot.com/2019/10/digital-learning-40-how-to-guarantee.html </a:t>
            </a:r>
            <a:endParaRPr lang="en-US" dirty="0"/>
          </a:p>
        </p:txBody>
      </p:sp>
    </p:spTree>
    <p:extLst>
      <p:ext uri="{BB962C8B-B14F-4D97-AF65-F5344CB8AC3E}">
        <p14:creationId xmlns:p14="http://schemas.microsoft.com/office/powerpoint/2010/main" val="11712852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C429B8-800A-4365-8DD4-0E01C8CC3B3B}"/>
              </a:ext>
            </a:extLst>
          </p:cNvPr>
          <p:cNvSpPr>
            <a:spLocks noGrp="1"/>
          </p:cNvSpPr>
          <p:nvPr>
            <p:ph idx="1"/>
          </p:nvPr>
        </p:nvSpPr>
        <p:spPr>
          <a:xfrm>
            <a:off x="732183" y="6089373"/>
            <a:ext cx="10515600" cy="518285"/>
          </a:xfrm>
        </p:spPr>
        <p:txBody>
          <a:bodyPr/>
          <a:lstStyle/>
          <a:p>
            <a:r>
              <a:rPr lang="en-US" dirty="0"/>
              <a:t>A company the size of NRC should have a daily newspaper</a:t>
            </a:r>
          </a:p>
        </p:txBody>
      </p:sp>
      <p:pic>
        <p:nvPicPr>
          <p:cNvPr id="4" name="Picture 3">
            <a:extLst>
              <a:ext uri="{FF2B5EF4-FFF2-40B4-BE49-F238E27FC236}">
                <a16:creationId xmlns:a16="http://schemas.microsoft.com/office/drawing/2014/main" id="{8BAB83A5-8E35-484E-8E4F-D4F575A3E05A}"/>
              </a:ext>
            </a:extLst>
          </p:cNvPr>
          <p:cNvPicPr>
            <a:picLocks noChangeAspect="1"/>
          </p:cNvPicPr>
          <p:nvPr/>
        </p:nvPicPr>
        <p:blipFill>
          <a:blip r:embed="rId3"/>
          <a:stretch>
            <a:fillRect/>
          </a:stretch>
        </p:blipFill>
        <p:spPr>
          <a:xfrm>
            <a:off x="954156" y="681038"/>
            <a:ext cx="9568070" cy="4520348"/>
          </a:xfrm>
          <a:prstGeom prst="rect">
            <a:avLst/>
          </a:prstGeom>
          <a:ln>
            <a:solidFill>
              <a:schemeClr val="tx1"/>
            </a:solidFill>
          </a:ln>
        </p:spPr>
      </p:pic>
      <p:sp>
        <p:nvSpPr>
          <p:cNvPr id="5" name="Rectangle 4">
            <a:extLst>
              <a:ext uri="{FF2B5EF4-FFF2-40B4-BE49-F238E27FC236}">
                <a16:creationId xmlns:a16="http://schemas.microsoft.com/office/drawing/2014/main" id="{A3104B86-2A6C-4D95-9882-F09856DE0BCF}"/>
              </a:ext>
            </a:extLst>
          </p:cNvPr>
          <p:cNvSpPr/>
          <p:nvPr/>
        </p:nvSpPr>
        <p:spPr>
          <a:xfrm>
            <a:off x="855772" y="5460713"/>
            <a:ext cx="4251933" cy="369332"/>
          </a:xfrm>
          <a:prstGeom prst="rect">
            <a:avLst/>
          </a:prstGeom>
        </p:spPr>
        <p:txBody>
          <a:bodyPr wrap="none">
            <a:spAutoFit/>
          </a:bodyPr>
          <a:lstStyle/>
          <a:p>
            <a:r>
              <a:rPr lang="en-US" dirty="0"/>
              <a:t>https://www.downes.ca/news/OLDaily.htm</a:t>
            </a:r>
          </a:p>
        </p:txBody>
      </p:sp>
    </p:spTree>
    <p:extLst>
      <p:ext uri="{BB962C8B-B14F-4D97-AF65-F5344CB8AC3E}">
        <p14:creationId xmlns:p14="http://schemas.microsoft.com/office/powerpoint/2010/main" val="25488775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31862F-AB55-4720-BABE-D9832406E1F8}"/>
              </a:ext>
            </a:extLst>
          </p:cNvPr>
          <p:cNvSpPr>
            <a:spLocks noGrp="1"/>
          </p:cNvSpPr>
          <p:nvPr>
            <p:ph idx="1"/>
          </p:nvPr>
        </p:nvSpPr>
        <p:spPr>
          <a:xfrm>
            <a:off x="838200" y="1900375"/>
            <a:ext cx="10515600" cy="4351338"/>
          </a:xfrm>
        </p:spPr>
        <p:txBody>
          <a:bodyPr/>
          <a:lstStyle/>
          <a:p>
            <a:pPr marL="0" indent="0">
              <a:buNone/>
            </a:pPr>
            <a:r>
              <a:rPr lang="en-CA" dirty="0"/>
              <a:t>The role of the advocate in programs like Athabasca University’s </a:t>
            </a:r>
            <a:r>
              <a:rPr lang="en-CA" dirty="0" err="1"/>
              <a:t>BComm</a:t>
            </a:r>
            <a:r>
              <a:rPr lang="en-CA" dirty="0"/>
              <a:t> program being offered in collaboration with the Aboriginal Financial Officers Association of Alberta. </a:t>
            </a:r>
          </a:p>
          <a:p>
            <a:r>
              <a:rPr lang="en-CA" dirty="0"/>
              <a:t>This program layers in-person community support over more traditional self-paced </a:t>
            </a:r>
            <a:r>
              <a:rPr lang="en-CA" dirty="0" err="1"/>
              <a:t>BComm</a:t>
            </a:r>
            <a:r>
              <a:rPr lang="en-CA" dirty="0"/>
              <a:t> courses. </a:t>
            </a:r>
          </a:p>
          <a:p>
            <a:r>
              <a:rPr lang="en-CA" dirty="0"/>
              <a:t>Along with the instructor there is a student mentor who can intervene on behalf of students, step them through the work involved in navigating the University’s online offering and services, and help provide culturally-specific advice and support. </a:t>
            </a:r>
            <a:endParaRPr lang="en-CA" dirty="0">
              <a:effectLst/>
            </a:endParaRPr>
          </a:p>
          <a:p>
            <a:endParaRPr lang="en-US" dirty="0"/>
          </a:p>
        </p:txBody>
      </p:sp>
      <p:sp>
        <p:nvSpPr>
          <p:cNvPr id="4" name="Rectangle 3">
            <a:extLst>
              <a:ext uri="{FF2B5EF4-FFF2-40B4-BE49-F238E27FC236}">
                <a16:creationId xmlns:a16="http://schemas.microsoft.com/office/drawing/2014/main" id="{E0A66CED-A70F-47CF-A82A-D0601B82D27E}"/>
              </a:ext>
            </a:extLst>
          </p:cNvPr>
          <p:cNvSpPr/>
          <p:nvPr/>
        </p:nvSpPr>
        <p:spPr>
          <a:xfrm>
            <a:off x="986105" y="6067047"/>
            <a:ext cx="3527441" cy="369332"/>
          </a:xfrm>
          <a:prstGeom prst="rect">
            <a:avLst/>
          </a:prstGeom>
        </p:spPr>
        <p:txBody>
          <a:bodyPr wrap="none">
            <a:spAutoFit/>
          </a:bodyPr>
          <a:lstStyle/>
          <a:p>
            <a:r>
              <a:rPr lang="en-CA" dirty="0"/>
              <a:t>(Andrews, Hurst &amp; Lightning, 2019).</a:t>
            </a:r>
            <a:endParaRPr lang="en-US" dirty="0"/>
          </a:p>
        </p:txBody>
      </p:sp>
      <p:sp>
        <p:nvSpPr>
          <p:cNvPr id="8" name="TextBox 7">
            <a:extLst>
              <a:ext uri="{FF2B5EF4-FFF2-40B4-BE49-F238E27FC236}">
                <a16:creationId xmlns:a16="http://schemas.microsoft.com/office/drawing/2014/main" id="{3DBEAEB8-BB31-40EF-B0BC-8F58E1C8734A}"/>
              </a:ext>
            </a:extLst>
          </p:cNvPr>
          <p:cNvSpPr txBox="1"/>
          <p:nvPr/>
        </p:nvSpPr>
        <p:spPr>
          <a:xfrm>
            <a:off x="895082" y="856445"/>
            <a:ext cx="6864439" cy="523220"/>
          </a:xfrm>
          <a:prstGeom prst="rect">
            <a:avLst/>
          </a:prstGeom>
          <a:noFill/>
        </p:spPr>
        <p:txBody>
          <a:bodyPr wrap="square" rtlCol="0">
            <a:spAutoFit/>
          </a:bodyPr>
          <a:lstStyle/>
          <a:p>
            <a:r>
              <a:rPr lang="en-US" sz="2800" dirty="0"/>
              <a:t>Advocacy</a:t>
            </a:r>
          </a:p>
        </p:txBody>
      </p:sp>
    </p:spTree>
    <p:extLst>
      <p:ext uri="{BB962C8B-B14F-4D97-AF65-F5344CB8AC3E}">
        <p14:creationId xmlns:p14="http://schemas.microsoft.com/office/powerpoint/2010/main" val="30889133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39C0-ED94-4F49-8ACF-BF30BECE0E9D}"/>
              </a:ext>
            </a:extLst>
          </p:cNvPr>
          <p:cNvSpPr>
            <a:spLocks noGrp="1"/>
          </p:cNvSpPr>
          <p:nvPr>
            <p:ph type="title"/>
          </p:nvPr>
        </p:nvSpPr>
        <p:spPr/>
        <p:txBody>
          <a:bodyPr/>
          <a:lstStyle/>
          <a:p>
            <a:pPr lvl="0" rtl="0"/>
            <a:r>
              <a:rPr lang="en-CA" sz="2800" b="0" i="0" u="none" strike="noStrike" kern="1200" dirty="0">
                <a:solidFill>
                  <a:schemeClr val="tx1"/>
                </a:solidFill>
                <a:effectLst/>
                <a:latin typeface="+mn-lt"/>
                <a:ea typeface="+mn-ea"/>
                <a:cs typeface="+mn-cs"/>
              </a:rPr>
              <a:t>Intergenerational Learning</a:t>
            </a:r>
            <a:endParaRPr lang="en-US" dirty="0"/>
          </a:p>
        </p:txBody>
      </p:sp>
      <p:sp>
        <p:nvSpPr>
          <p:cNvPr id="8" name="Rectangle 7">
            <a:extLst>
              <a:ext uri="{FF2B5EF4-FFF2-40B4-BE49-F238E27FC236}">
                <a16:creationId xmlns:a16="http://schemas.microsoft.com/office/drawing/2014/main" id="{2015B439-E001-4D7A-87A6-5F675FF55777}"/>
              </a:ext>
            </a:extLst>
          </p:cNvPr>
          <p:cNvSpPr/>
          <p:nvPr/>
        </p:nvSpPr>
        <p:spPr>
          <a:xfrm>
            <a:off x="859054" y="1779969"/>
            <a:ext cx="4368929" cy="3970318"/>
          </a:xfrm>
          <a:prstGeom prst="rect">
            <a:avLst/>
          </a:prstGeom>
        </p:spPr>
        <p:txBody>
          <a:bodyPr wrap="square">
            <a:spAutoFit/>
          </a:bodyPr>
          <a:lstStyle/>
          <a:p>
            <a:r>
              <a:rPr lang="en-CA" dirty="0"/>
              <a:t>Example: NRC IRAP YEP - Youth Employment Strategy Programs</a:t>
            </a:r>
          </a:p>
          <a:p>
            <a:endParaRPr lang="en-CA" dirty="0"/>
          </a:p>
          <a:p>
            <a:r>
              <a:rPr lang="en-CA" dirty="0"/>
              <a:t>Approximately 2,400 graduates received a YEP internship worth $15K - $30K on average, between 2006-07 and 2010-11. </a:t>
            </a:r>
          </a:p>
          <a:p>
            <a:endParaRPr lang="en-CA" dirty="0"/>
          </a:p>
          <a:p>
            <a:r>
              <a:rPr lang="en-CA" dirty="0"/>
              <a:t>https://nrc.canada.ca/en/support-technology-innovation/nrc-irap-funding-hire-young-graduates</a:t>
            </a:r>
          </a:p>
          <a:p>
            <a:endParaRPr lang="en-CA" dirty="0"/>
          </a:p>
          <a:p>
            <a:r>
              <a:rPr lang="en-CA" dirty="0"/>
              <a:t>Via: https://guides.co/g/your-ultimate-guide-to-innovation-funding-western-canadian-edition/25744 </a:t>
            </a:r>
            <a:endParaRPr lang="en-US" dirty="0"/>
          </a:p>
        </p:txBody>
      </p:sp>
      <p:sp>
        <p:nvSpPr>
          <p:cNvPr id="9" name="Rectangle 8">
            <a:extLst>
              <a:ext uri="{FF2B5EF4-FFF2-40B4-BE49-F238E27FC236}">
                <a16:creationId xmlns:a16="http://schemas.microsoft.com/office/drawing/2014/main" id="{FEA47CF3-75FB-44BD-A383-DF81F1D8B5EA}"/>
              </a:ext>
            </a:extLst>
          </p:cNvPr>
          <p:cNvSpPr/>
          <p:nvPr/>
        </p:nvSpPr>
        <p:spPr>
          <a:xfrm>
            <a:off x="6215269" y="4948535"/>
            <a:ext cx="5883966" cy="1200329"/>
          </a:xfrm>
          <a:prstGeom prst="rect">
            <a:avLst/>
          </a:prstGeom>
        </p:spPr>
        <p:txBody>
          <a:bodyPr wrap="square">
            <a:spAutoFit/>
          </a:bodyPr>
          <a:lstStyle/>
          <a:p>
            <a:r>
              <a:rPr lang="en-CA" dirty="0"/>
              <a:t>Image: </a:t>
            </a:r>
          </a:p>
          <a:p>
            <a:r>
              <a:rPr lang="en-CA" dirty="0"/>
              <a:t>Imagined by a GAN (</a:t>
            </a:r>
            <a:r>
              <a:rPr lang="en-CA" dirty="0">
                <a:hlinkClick r:id="rId3"/>
              </a:rPr>
              <a:t>generative adversarial network)</a:t>
            </a:r>
            <a:endParaRPr lang="en-CA" dirty="0"/>
          </a:p>
          <a:p>
            <a:r>
              <a:rPr lang="en-CA" dirty="0" err="1">
                <a:hlinkClick r:id="rId4"/>
              </a:rPr>
              <a:t>StyleGAN</a:t>
            </a:r>
            <a:r>
              <a:rPr lang="en-CA" dirty="0"/>
              <a:t> (Dec 2018) - </a:t>
            </a:r>
            <a:r>
              <a:rPr lang="en-CA" dirty="0" err="1">
                <a:hlinkClick r:id="rId5"/>
              </a:rPr>
              <a:t>Karras</a:t>
            </a:r>
            <a:r>
              <a:rPr lang="en-CA" dirty="0"/>
              <a:t> et al. and Nvidia</a:t>
            </a:r>
          </a:p>
          <a:p>
            <a:r>
              <a:rPr lang="en-CA" dirty="0">
                <a:hlinkClick r:id="rId6"/>
              </a:rPr>
              <a:t>Original GAN</a:t>
            </a:r>
            <a:r>
              <a:rPr lang="en-CA" dirty="0"/>
              <a:t> (2014) - </a:t>
            </a:r>
            <a:r>
              <a:rPr lang="en-CA" dirty="0">
                <a:hlinkClick r:id="rId7"/>
              </a:rPr>
              <a:t>Goodfellow</a:t>
            </a:r>
            <a:r>
              <a:rPr lang="en-CA" dirty="0"/>
              <a:t> et al.</a:t>
            </a:r>
          </a:p>
        </p:txBody>
      </p:sp>
      <p:pic>
        <p:nvPicPr>
          <p:cNvPr id="11" name="Picture 10" descr="A person smiling and posing for the camera&#10;&#10;Description automatically generated">
            <a:extLst>
              <a:ext uri="{FF2B5EF4-FFF2-40B4-BE49-F238E27FC236}">
                <a16:creationId xmlns:a16="http://schemas.microsoft.com/office/drawing/2014/main" id="{EDD0B4E3-05D8-455F-989D-BB73739877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1592" y="471604"/>
            <a:ext cx="4267200" cy="4267200"/>
          </a:xfrm>
          <a:prstGeom prst="rect">
            <a:avLst/>
          </a:prstGeom>
        </p:spPr>
      </p:pic>
      <p:sp>
        <p:nvSpPr>
          <p:cNvPr id="12" name="Rectangle 11">
            <a:extLst>
              <a:ext uri="{FF2B5EF4-FFF2-40B4-BE49-F238E27FC236}">
                <a16:creationId xmlns:a16="http://schemas.microsoft.com/office/drawing/2014/main" id="{C00FE8B8-A2CC-4E2D-8984-800D31F00EB9}"/>
              </a:ext>
            </a:extLst>
          </p:cNvPr>
          <p:cNvSpPr/>
          <p:nvPr/>
        </p:nvSpPr>
        <p:spPr>
          <a:xfrm>
            <a:off x="6215269" y="6308209"/>
            <a:ext cx="3640612" cy="369332"/>
          </a:xfrm>
          <a:prstGeom prst="rect">
            <a:avLst/>
          </a:prstGeom>
        </p:spPr>
        <p:txBody>
          <a:bodyPr wrap="none">
            <a:spAutoFit/>
          </a:bodyPr>
          <a:lstStyle/>
          <a:p>
            <a:r>
              <a:rPr lang="en-US" dirty="0"/>
              <a:t>https://thispersondoesnotexist.com/</a:t>
            </a:r>
          </a:p>
        </p:txBody>
      </p:sp>
    </p:spTree>
    <p:extLst>
      <p:ext uri="{BB962C8B-B14F-4D97-AF65-F5344CB8AC3E}">
        <p14:creationId xmlns:p14="http://schemas.microsoft.com/office/powerpoint/2010/main" val="34338602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39C0-ED94-4F49-8ACF-BF30BECE0E9D}"/>
              </a:ext>
            </a:extLst>
          </p:cNvPr>
          <p:cNvSpPr>
            <a:spLocks noGrp="1"/>
          </p:cNvSpPr>
          <p:nvPr>
            <p:ph type="title"/>
          </p:nvPr>
        </p:nvSpPr>
        <p:spPr/>
        <p:txBody>
          <a:bodyPr/>
          <a:lstStyle/>
          <a:p>
            <a:pPr lvl="0" rtl="0"/>
            <a:r>
              <a:rPr lang="en-CA" sz="2800" b="0" i="0" u="none" strike="noStrike" kern="1200" dirty="0">
                <a:solidFill>
                  <a:schemeClr val="tx1"/>
                </a:solidFill>
                <a:effectLst/>
                <a:latin typeface="+mn-lt"/>
                <a:ea typeface="+mn-ea"/>
                <a:cs typeface="+mn-cs"/>
              </a:rPr>
              <a:t>Working Out Loud</a:t>
            </a:r>
            <a:endParaRPr lang="en-US" dirty="0"/>
          </a:p>
        </p:txBody>
      </p:sp>
      <p:pic>
        <p:nvPicPr>
          <p:cNvPr id="4" name="Picture 3">
            <a:extLst>
              <a:ext uri="{FF2B5EF4-FFF2-40B4-BE49-F238E27FC236}">
                <a16:creationId xmlns:a16="http://schemas.microsoft.com/office/drawing/2014/main" id="{5A811CD2-C6A8-4BE6-980F-67F578A564D2}"/>
              </a:ext>
            </a:extLst>
          </p:cNvPr>
          <p:cNvPicPr>
            <a:picLocks noChangeAspect="1"/>
          </p:cNvPicPr>
          <p:nvPr/>
        </p:nvPicPr>
        <p:blipFill>
          <a:blip r:embed="rId2"/>
          <a:stretch>
            <a:fillRect/>
          </a:stretch>
        </p:blipFill>
        <p:spPr>
          <a:xfrm>
            <a:off x="1075385" y="1571222"/>
            <a:ext cx="5045281" cy="3721995"/>
          </a:xfrm>
          <a:prstGeom prst="rect">
            <a:avLst/>
          </a:prstGeom>
        </p:spPr>
      </p:pic>
      <p:pic>
        <p:nvPicPr>
          <p:cNvPr id="5" name="Picture 4">
            <a:extLst>
              <a:ext uri="{FF2B5EF4-FFF2-40B4-BE49-F238E27FC236}">
                <a16:creationId xmlns:a16="http://schemas.microsoft.com/office/drawing/2014/main" id="{6C9F7536-524E-4BCD-AD88-7FFB0E490B7C}"/>
              </a:ext>
            </a:extLst>
          </p:cNvPr>
          <p:cNvPicPr>
            <a:picLocks noChangeAspect="1"/>
          </p:cNvPicPr>
          <p:nvPr/>
        </p:nvPicPr>
        <p:blipFill>
          <a:blip r:embed="rId3"/>
          <a:stretch>
            <a:fillRect/>
          </a:stretch>
        </p:blipFill>
        <p:spPr>
          <a:xfrm>
            <a:off x="6357851" y="1571222"/>
            <a:ext cx="5160178" cy="3638282"/>
          </a:xfrm>
          <a:prstGeom prst="rect">
            <a:avLst/>
          </a:prstGeom>
        </p:spPr>
      </p:pic>
      <p:sp>
        <p:nvSpPr>
          <p:cNvPr id="6" name="Rectangle 5">
            <a:extLst>
              <a:ext uri="{FF2B5EF4-FFF2-40B4-BE49-F238E27FC236}">
                <a16:creationId xmlns:a16="http://schemas.microsoft.com/office/drawing/2014/main" id="{D6D0EE23-F8BC-427A-AAD9-B12363D4442F}"/>
              </a:ext>
            </a:extLst>
          </p:cNvPr>
          <p:cNvSpPr/>
          <p:nvPr/>
        </p:nvSpPr>
        <p:spPr>
          <a:xfrm>
            <a:off x="1225640" y="5575984"/>
            <a:ext cx="6096000" cy="369332"/>
          </a:xfrm>
          <a:prstGeom prst="rect">
            <a:avLst/>
          </a:prstGeom>
        </p:spPr>
        <p:txBody>
          <a:bodyPr>
            <a:spAutoFit/>
          </a:bodyPr>
          <a:lstStyle/>
          <a:p>
            <a:r>
              <a:rPr lang="fr-FR" i="1" dirty="0">
                <a:solidFill>
                  <a:srgbClr val="000000"/>
                </a:solidFill>
                <a:latin typeface="Arial" panose="020B0604020202020204" pitchFamily="34" charset="0"/>
              </a:rPr>
              <a:t>Image: </a:t>
            </a:r>
            <a:r>
              <a:rPr lang="fr-FR" i="1" u="sng" dirty="0">
                <a:solidFill>
                  <a:srgbClr val="1155CC"/>
                </a:solidFill>
                <a:latin typeface="Arial" panose="020B0604020202020204" pitchFamily="34" charset="0"/>
                <a:hlinkClick r:id="rId4"/>
              </a:rPr>
              <a:t>https://workingoutloud.com/about-2</a:t>
            </a:r>
            <a:r>
              <a:rPr lang="fr-FR" i="1" dirty="0">
                <a:solidFill>
                  <a:srgbClr val="000000"/>
                </a:solidFill>
                <a:latin typeface="Arial" panose="020B0604020202020204" pitchFamily="34" charset="0"/>
              </a:rPr>
              <a:t> </a:t>
            </a:r>
            <a:endParaRPr lang="fr-FR" dirty="0">
              <a:effectLst/>
            </a:endParaRPr>
          </a:p>
        </p:txBody>
      </p:sp>
    </p:spTree>
    <p:extLst>
      <p:ext uri="{BB962C8B-B14F-4D97-AF65-F5344CB8AC3E}">
        <p14:creationId xmlns:p14="http://schemas.microsoft.com/office/powerpoint/2010/main" val="1843812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2C1AC-2802-4C1C-945A-9A7C8940A6EE}"/>
              </a:ext>
            </a:extLst>
          </p:cNvPr>
          <p:cNvSpPr>
            <a:spLocks noGrp="1"/>
          </p:cNvSpPr>
          <p:nvPr>
            <p:ph type="title"/>
          </p:nvPr>
        </p:nvSpPr>
        <p:spPr>
          <a:xfrm>
            <a:off x="4146996" y="365125"/>
            <a:ext cx="7206803" cy="1325563"/>
          </a:xfrm>
        </p:spPr>
        <p:txBody>
          <a:bodyPr/>
          <a:lstStyle/>
          <a:p>
            <a:pPr lvl="0" rtl="0"/>
            <a:r>
              <a:rPr lang="en-CA" sz="2800" b="0" i="0" u="none" strike="noStrike" kern="1200" dirty="0">
                <a:solidFill>
                  <a:schemeClr val="tx1"/>
                </a:solidFill>
                <a:effectLst/>
                <a:latin typeface="+mn-lt"/>
                <a:ea typeface="+mn-ea"/>
                <a:cs typeface="+mn-cs"/>
              </a:rPr>
              <a:t>The concept of personalized learning  </a:t>
            </a:r>
            <a:endParaRPr lang="en-US" dirty="0"/>
          </a:p>
        </p:txBody>
      </p:sp>
      <p:sp>
        <p:nvSpPr>
          <p:cNvPr id="3" name="Content Placeholder 2">
            <a:extLst>
              <a:ext uri="{FF2B5EF4-FFF2-40B4-BE49-F238E27FC236}">
                <a16:creationId xmlns:a16="http://schemas.microsoft.com/office/drawing/2014/main" id="{B6FCB4C0-7F21-4C7C-B228-6377330AC35A}"/>
              </a:ext>
            </a:extLst>
          </p:cNvPr>
          <p:cNvSpPr>
            <a:spLocks noGrp="1"/>
          </p:cNvSpPr>
          <p:nvPr>
            <p:ph idx="1"/>
          </p:nvPr>
        </p:nvSpPr>
        <p:spPr>
          <a:xfrm>
            <a:off x="915473" y="640769"/>
            <a:ext cx="2323563" cy="4351338"/>
          </a:xfrm>
        </p:spPr>
        <p:txBody>
          <a:bodyPr>
            <a:noAutofit/>
          </a:bodyPr>
          <a:lstStyle/>
          <a:p>
            <a:pPr marL="0" indent="0" rtl="0">
              <a:buNone/>
            </a:pPr>
            <a:r>
              <a:rPr lang="en-CA" sz="41300" dirty="0">
                <a:solidFill>
                  <a:schemeClr val="accent4">
                    <a:lumMod val="75000"/>
                  </a:schemeClr>
                </a:solidFill>
                <a:effectLst/>
              </a:rPr>
              <a:t>1</a:t>
            </a:r>
          </a:p>
        </p:txBody>
      </p:sp>
      <p:pic>
        <p:nvPicPr>
          <p:cNvPr id="4" name="Picture 3">
            <a:extLst>
              <a:ext uri="{FF2B5EF4-FFF2-40B4-BE49-F238E27FC236}">
                <a16:creationId xmlns:a16="http://schemas.microsoft.com/office/drawing/2014/main" id="{0A3ABDAC-3711-4243-BFA0-7257BF798088}"/>
              </a:ext>
            </a:extLst>
          </p:cNvPr>
          <p:cNvPicPr>
            <a:picLocks noChangeAspect="1"/>
          </p:cNvPicPr>
          <p:nvPr/>
        </p:nvPicPr>
        <p:blipFill>
          <a:blip r:embed="rId3"/>
          <a:stretch>
            <a:fillRect/>
          </a:stretch>
        </p:blipFill>
        <p:spPr>
          <a:xfrm>
            <a:off x="4198512" y="1690688"/>
            <a:ext cx="5795576" cy="3832071"/>
          </a:xfrm>
          <a:prstGeom prst="rect">
            <a:avLst/>
          </a:prstGeom>
        </p:spPr>
      </p:pic>
    </p:spTree>
    <p:extLst>
      <p:ext uri="{BB962C8B-B14F-4D97-AF65-F5344CB8AC3E}">
        <p14:creationId xmlns:p14="http://schemas.microsoft.com/office/powerpoint/2010/main" val="30596491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8D917F-905A-482C-A568-CF6779EFD7ED}"/>
              </a:ext>
            </a:extLst>
          </p:cNvPr>
          <p:cNvPicPr>
            <a:picLocks noChangeAspect="1"/>
          </p:cNvPicPr>
          <p:nvPr/>
        </p:nvPicPr>
        <p:blipFill>
          <a:blip r:embed="rId2"/>
          <a:stretch>
            <a:fillRect/>
          </a:stretch>
        </p:blipFill>
        <p:spPr>
          <a:xfrm>
            <a:off x="669703" y="463300"/>
            <a:ext cx="10678732" cy="5260129"/>
          </a:xfrm>
          <a:prstGeom prst="rect">
            <a:avLst/>
          </a:prstGeom>
          <a:ln>
            <a:solidFill>
              <a:schemeClr val="tx1"/>
            </a:solidFill>
          </a:ln>
        </p:spPr>
      </p:pic>
    </p:spTree>
    <p:extLst>
      <p:ext uri="{BB962C8B-B14F-4D97-AF65-F5344CB8AC3E}">
        <p14:creationId xmlns:p14="http://schemas.microsoft.com/office/powerpoint/2010/main" val="18135860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FB6441-D355-4149-BC2C-2C5906D02B8C}"/>
              </a:ext>
            </a:extLst>
          </p:cNvPr>
          <p:cNvPicPr>
            <a:picLocks noChangeAspect="1"/>
          </p:cNvPicPr>
          <p:nvPr/>
        </p:nvPicPr>
        <p:blipFill>
          <a:blip r:embed="rId2"/>
          <a:stretch>
            <a:fillRect/>
          </a:stretch>
        </p:blipFill>
        <p:spPr>
          <a:xfrm>
            <a:off x="596348" y="1863535"/>
            <a:ext cx="6665844" cy="4236684"/>
          </a:xfrm>
          <a:prstGeom prst="rect">
            <a:avLst/>
          </a:prstGeom>
        </p:spPr>
      </p:pic>
      <p:pic>
        <p:nvPicPr>
          <p:cNvPr id="3" name="Picture 2">
            <a:extLst>
              <a:ext uri="{FF2B5EF4-FFF2-40B4-BE49-F238E27FC236}">
                <a16:creationId xmlns:a16="http://schemas.microsoft.com/office/drawing/2014/main" id="{D7F1DBC7-47CB-47FF-9454-A54227ABDF23}"/>
              </a:ext>
            </a:extLst>
          </p:cNvPr>
          <p:cNvPicPr>
            <a:picLocks noChangeAspect="1"/>
          </p:cNvPicPr>
          <p:nvPr/>
        </p:nvPicPr>
        <p:blipFill>
          <a:blip r:embed="rId3"/>
          <a:stretch>
            <a:fillRect/>
          </a:stretch>
        </p:blipFill>
        <p:spPr>
          <a:xfrm>
            <a:off x="4055191" y="416779"/>
            <a:ext cx="7540461" cy="3995129"/>
          </a:xfrm>
          <a:prstGeom prst="rect">
            <a:avLst/>
          </a:prstGeom>
        </p:spPr>
      </p:pic>
      <p:sp>
        <p:nvSpPr>
          <p:cNvPr id="4" name="Rectangle 3">
            <a:extLst>
              <a:ext uri="{FF2B5EF4-FFF2-40B4-BE49-F238E27FC236}">
                <a16:creationId xmlns:a16="http://schemas.microsoft.com/office/drawing/2014/main" id="{D1BFD792-D109-40C2-A40F-DC8AEEFBF907}"/>
              </a:ext>
            </a:extLst>
          </p:cNvPr>
          <p:cNvSpPr/>
          <p:nvPr/>
        </p:nvSpPr>
        <p:spPr>
          <a:xfrm>
            <a:off x="8677417" y="4529795"/>
            <a:ext cx="2918235" cy="369332"/>
          </a:xfrm>
          <a:prstGeom prst="rect">
            <a:avLst/>
          </a:prstGeom>
        </p:spPr>
        <p:txBody>
          <a:bodyPr wrap="none">
            <a:spAutoFit/>
          </a:bodyPr>
          <a:lstStyle/>
          <a:p>
            <a:r>
              <a:rPr lang="en-US" dirty="0"/>
              <a:t>https://studio.youtube.com/ </a:t>
            </a:r>
          </a:p>
        </p:txBody>
      </p:sp>
      <p:sp>
        <p:nvSpPr>
          <p:cNvPr id="5" name="Rectangle 4">
            <a:extLst>
              <a:ext uri="{FF2B5EF4-FFF2-40B4-BE49-F238E27FC236}">
                <a16:creationId xmlns:a16="http://schemas.microsoft.com/office/drawing/2014/main" id="{02099E6C-EF90-42CD-9F13-66B5D73448D9}"/>
              </a:ext>
            </a:extLst>
          </p:cNvPr>
          <p:cNvSpPr/>
          <p:nvPr/>
        </p:nvSpPr>
        <p:spPr>
          <a:xfrm>
            <a:off x="517305" y="1256508"/>
            <a:ext cx="3298852" cy="369332"/>
          </a:xfrm>
          <a:prstGeom prst="rect">
            <a:avLst/>
          </a:prstGeom>
        </p:spPr>
        <p:txBody>
          <a:bodyPr wrap="none">
            <a:spAutoFit/>
          </a:bodyPr>
          <a:lstStyle/>
          <a:p>
            <a:r>
              <a:rPr lang="en-US" dirty="0"/>
              <a:t>https://obsproject.com/welcome</a:t>
            </a:r>
          </a:p>
        </p:txBody>
      </p:sp>
    </p:spTree>
    <p:extLst>
      <p:ext uri="{BB962C8B-B14F-4D97-AF65-F5344CB8AC3E}">
        <p14:creationId xmlns:p14="http://schemas.microsoft.com/office/powerpoint/2010/main" val="2957753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C08901-4D4C-4136-B2AF-25252900DE57}"/>
              </a:ext>
            </a:extLst>
          </p:cNvPr>
          <p:cNvSpPr>
            <a:spLocks noGrp="1"/>
          </p:cNvSpPr>
          <p:nvPr>
            <p:ph idx="1"/>
          </p:nvPr>
        </p:nvSpPr>
        <p:spPr/>
        <p:txBody>
          <a:bodyPr>
            <a:normAutofit/>
          </a:bodyPr>
          <a:lstStyle/>
          <a:p>
            <a:r>
              <a:rPr lang="en-CA" dirty="0"/>
              <a:t>The major value proposition offered by top tier universities isn't knowledge. This is available anywhere. </a:t>
            </a:r>
          </a:p>
          <a:p>
            <a:r>
              <a:rPr lang="en-CA" dirty="0"/>
              <a:t>Nor is it even top-flight professors. Great teachers and researchers can be found in institutions large and small around the world. </a:t>
            </a:r>
          </a:p>
          <a:p>
            <a:r>
              <a:rPr lang="en-CA" dirty="0"/>
              <a:t>No, the value proposition is access to the network of contacts, influencers, and collaborators. Access to networks matters, and it's this gap that isn't addressed in education reform programs ignore, to the detriment of participants.</a:t>
            </a:r>
          </a:p>
        </p:txBody>
      </p:sp>
      <p:sp>
        <p:nvSpPr>
          <p:cNvPr id="6" name="Title 5">
            <a:extLst>
              <a:ext uri="{FF2B5EF4-FFF2-40B4-BE49-F238E27FC236}">
                <a16:creationId xmlns:a16="http://schemas.microsoft.com/office/drawing/2014/main" id="{3281AA54-BF2E-4E2E-A6F7-54CC1E43D40A}"/>
              </a:ext>
            </a:extLst>
          </p:cNvPr>
          <p:cNvSpPr>
            <a:spLocks noGrp="1"/>
          </p:cNvSpPr>
          <p:nvPr>
            <p:ph type="title"/>
          </p:nvPr>
        </p:nvSpPr>
        <p:spPr/>
        <p:txBody>
          <a:bodyPr>
            <a:normAutofit/>
          </a:bodyPr>
          <a:lstStyle/>
          <a:p>
            <a:r>
              <a:rPr lang="en-CA" sz="2800" dirty="0">
                <a:latin typeface="+mn-lt"/>
                <a:ea typeface="+mn-ea"/>
                <a:cs typeface="+mn-cs"/>
              </a:rPr>
              <a:t>Networks in learning (vs the elite institute)</a:t>
            </a:r>
            <a:endParaRPr lang="en-US" sz="2800" dirty="0">
              <a:latin typeface="+mn-lt"/>
              <a:ea typeface="+mn-ea"/>
              <a:cs typeface="+mn-cs"/>
            </a:endParaRPr>
          </a:p>
        </p:txBody>
      </p:sp>
    </p:spTree>
    <p:extLst>
      <p:ext uri="{BB962C8B-B14F-4D97-AF65-F5344CB8AC3E}">
        <p14:creationId xmlns:p14="http://schemas.microsoft.com/office/powerpoint/2010/main" val="41489503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E6574-61B4-464D-9560-6E49406374B9}"/>
              </a:ext>
            </a:extLst>
          </p:cNvPr>
          <p:cNvSpPr>
            <a:spLocks noGrp="1"/>
          </p:cNvSpPr>
          <p:nvPr>
            <p:ph type="title"/>
          </p:nvPr>
        </p:nvSpPr>
        <p:spPr/>
        <p:txBody>
          <a:bodyPr>
            <a:normAutofit/>
          </a:bodyPr>
          <a:lstStyle/>
          <a:p>
            <a:r>
              <a:rPr lang="en-CA" sz="2800" dirty="0">
                <a:latin typeface="+mn-lt"/>
                <a:ea typeface="+mn-ea"/>
                <a:cs typeface="+mn-cs"/>
              </a:rPr>
              <a:t>Complementarity  between  formal  and non-formal  education  systems</a:t>
            </a:r>
            <a:endParaRPr lang="en-US" sz="2800" dirty="0">
              <a:latin typeface="+mn-lt"/>
              <a:ea typeface="+mn-ea"/>
              <a:cs typeface="+mn-cs"/>
            </a:endParaRPr>
          </a:p>
        </p:txBody>
      </p:sp>
      <p:pic>
        <p:nvPicPr>
          <p:cNvPr id="9" name="Picture 8" descr="A screenshot of a cell phone&#10;&#10;Description automatically generated">
            <a:extLst>
              <a:ext uri="{FF2B5EF4-FFF2-40B4-BE49-F238E27FC236}">
                <a16:creationId xmlns:a16="http://schemas.microsoft.com/office/drawing/2014/main" id="{386F83BD-EDC3-43D4-927F-333AFD576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0707" y="1207726"/>
            <a:ext cx="5768423" cy="4442547"/>
          </a:xfrm>
          <a:prstGeom prst="rect">
            <a:avLst/>
          </a:prstGeom>
        </p:spPr>
      </p:pic>
      <p:sp>
        <p:nvSpPr>
          <p:cNvPr id="11" name="Rectangle 10">
            <a:extLst>
              <a:ext uri="{FF2B5EF4-FFF2-40B4-BE49-F238E27FC236}">
                <a16:creationId xmlns:a16="http://schemas.microsoft.com/office/drawing/2014/main" id="{F4D6212F-889D-4036-A3B6-84C388694C93}"/>
              </a:ext>
            </a:extLst>
          </p:cNvPr>
          <p:cNvSpPr/>
          <p:nvPr/>
        </p:nvSpPr>
        <p:spPr>
          <a:xfrm>
            <a:off x="712304" y="5746935"/>
            <a:ext cx="10459278" cy="923330"/>
          </a:xfrm>
          <a:prstGeom prst="rect">
            <a:avLst/>
          </a:prstGeom>
        </p:spPr>
        <p:txBody>
          <a:bodyPr wrap="square">
            <a:spAutoFit/>
          </a:bodyPr>
          <a:lstStyle/>
          <a:p>
            <a:r>
              <a:rPr lang="en-CA" dirty="0" err="1"/>
              <a:t>Yongrong</a:t>
            </a:r>
            <a:r>
              <a:rPr lang="en-CA" dirty="0"/>
              <a:t> Xin, </a:t>
            </a:r>
            <a:r>
              <a:rPr lang="en-CA" dirty="0" err="1"/>
              <a:t>Xiuping</a:t>
            </a:r>
            <a:r>
              <a:rPr lang="en-CA" dirty="0"/>
              <a:t> </a:t>
            </a:r>
            <a:r>
              <a:rPr lang="en-CA" dirty="0" err="1"/>
              <a:t>Zuo</a:t>
            </a:r>
            <a:r>
              <a:rPr lang="en-CA" dirty="0"/>
              <a:t>, </a:t>
            </a:r>
            <a:r>
              <a:rPr lang="en-CA" dirty="0" err="1"/>
              <a:t>Qingping</a:t>
            </a:r>
            <a:r>
              <a:rPr lang="en-CA" dirty="0"/>
              <a:t> Huang. (2018). Research on the construction of seamless learning platform based on open education. Asian Association of Open Universities Journal. https://www.emerald.com/insight/content/doi/10.1108/AAOUJ-01-2018-0005/full/html  </a:t>
            </a:r>
            <a:endParaRPr lang="en-US" dirty="0"/>
          </a:p>
        </p:txBody>
      </p:sp>
    </p:spTree>
    <p:extLst>
      <p:ext uri="{BB962C8B-B14F-4D97-AF65-F5344CB8AC3E}">
        <p14:creationId xmlns:p14="http://schemas.microsoft.com/office/powerpoint/2010/main" val="27220403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13EFD1-2466-4845-A35B-08F3D7AE25EB}"/>
              </a:ext>
            </a:extLst>
          </p:cNvPr>
          <p:cNvSpPr/>
          <p:nvPr/>
        </p:nvSpPr>
        <p:spPr>
          <a:xfrm>
            <a:off x="897835" y="5176260"/>
            <a:ext cx="6096000" cy="646331"/>
          </a:xfrm>
          <a:prstGeom prst="rect">
            <a:avLst/>
          </a:prstGeom>
        </p:spPr>
        <p:txBody>
          <a:bodyPr>
            <a:spAutoFit/>
          </a:bodyPr>
          <a:lstStyle/>
          <a:p>
            <a:r>
              <a:rPr lang="en-US" b="1" dirty="0"/>
              <a:t>The formal education system as a resource network feeding into the informal system</a:t>
            </a:r>
          </a:p>
        </p:txBody>
      </p:sp>
      <p:pic>
        <p:nvPicPr>
          <p:cNvPr id="5" name="Picture 4">
            <a:extLst>
              <a:ext uri="{FF2B5EF4-FFF2-40B4-BE49-F238E27FC236}">
                <a16:creationId xmlns:a16="http://schemas.microsoft.com/office/drawing/2014/main" id="{CB7D850A-4486-40A5-A73B-7C553A8C936C}"/>
              </a:ext>
            </a:extLst>
          </p:cNvPr>
          <p:cNvPicPr>
            <a:picLocks noChangeAspect="1"/>
          </p:cNvPicPr>
          <p:nvPr/>
        </p:nvPicPr>
        <p:blipFill>
          <a:blip r:embed="rId2"/>
          <a:stretch>
            <a:fillRect/>
          </a:stretch>
        </p:blipFill>
        <p:spPr>
          <a:xfrm>
            <a:off x="583094" y="528946"/>
            <a:ext cx="7636443" cy="4182202"/>
          </a:xfrm>
          <a:prstGeom prst="rect">
            <a:avLst/>
          </a:prstGeom>
        </p:spPr>
      </p:pic>
      <p:sp>
        <p:nvSpPr>
          <p:cNvPr id="6" name="Rectangle 5">
            <a:extLst>
              <a:ext uri="{FF2B5EF4-FFF2-40B4-BE49-F238E27FC236}">
                <a16:creationId xmlns:a16="http://schemas.microsoft.com/office/drawing/2014/main" id="{563D0022-3E01-4FC1-8463-018B9114A58C}"/>
              </a:ext>
            </a:extLst>
          </p:cNvPr>
          <p:cNvSpPr/>
          <p:nvPr/>
        </p:nvSpPr>
        <p:spPr>
          <a:xfrm>
            <a:off x="7728060" y="528946"/>
            <a:ext cx="3880845" cy="3970318"/>
          </a:xfrm>
          <a:prstGeom prst="rect">
            <a:avLst/>
          </a:prstGeom>
        </p:spPr>
        <p:txBody>
          <a:bodyPr wrap="square">
            <a:spAutoFit/>
          </a:bodyPr>
          <a:lstStyle/>
          <a:p>
            <a:r>
              <a:rPr lang="en-CA" dirty="0">
                <a:effectLst/>
                <a:latin typeface="Arial" panose="020B0604020202020204" pitchFamily="34" charset="0"/>
              </a:rPr>
              <a:t>Example: Supporting learning and cooperation between innovative schools: Finland</a:t>
            </a:r>
          </a:p>
          <a:p>
            <a:endParaRPr lang="en-CA" dirty="0">
              <a:latin typeface="Arial" panose="020B0604020202020204" pitchFamily="34" charset="0"/>
            </a:endParaRPr>
          </a:p>
          <a:p>
            <a:r>
              <a:rPr lang="en-CA" dirty="0"/>
              <a:t>The 'Lighthouse' project is a national, developmental network that aims to: a) support and increase common learning and cooperation between schools in regional and national level; b) encourage goal-oriented development and experimentation, </a:t>
            </a:r>
            <a:r>
              <a:rPr lang="en-CA" dirty="0" err="1"/>
              <a:t>andc</a:t>
            </a:r>
            <a:r>
              <a:rPr lang="en-CA" dirty="0"/>
              <a:t>) help to share the new pedagogical approaches and innovation as a result of developmental actions</a:t>
            </a:r>
            <a:endParaRPr lang="en-US" dirty="0"/>
          </a:p>
        </p:txBody>
      </p:sp>
      <p:sp>
        <p:nvSpPr>
          <p:cNvPr id="7" name="Rectangle 6">
            <a:extLst>
              <a:ext uri="{FF2B5EF4-FFF2-40B4-BE49-F238E27FC236}">
                <a16:creationId xmlns:a16="http://schemas.microsoft.com/office/drawing/2014/main" id="{B7E50B71-E1AA-41EB-85EA-8EB3B6C4402C}"/>
              </a:ext>
            </a:extLst>
          </p:cNvPr>
          <p:cNvSpPr/>
          <p:nvPr/>
        </p:nvSpPr>
        <p:spPr>
          <a:xfrm>
            <a:off x="892865" y="5822591"/>
            <a:ext cx="10406269" cy="923330"/>
          </a:xfrm>
          <a:prstGeom prst="rect">
            <a:avLst/>
          </a:prstGeom>
        </p:spPr>
        <p:txBody>
          <a:bodyPr wrap="square">
            <a:spAutoFit/>
          </a:bodyPr>
          <a:lstStyle/>
          <a:p>
            <a:r>
              <a:rPr lang="en-US" dirty="0"/>
              <a:t>ET2020 Working Group Schools. (2018). </a:t>
            </a:r>
            <a:r>
              <a:rPr lang="en-CA" dirty="0" err="1"/>
              <a:t>Networksfor</a:t>
            </a:r>
            <a:r>
              <a:rPr lang="en-CA" dirty="0"/>
              <a:t> learning and development across school education. European Commission. </a:t>
            </a:r>
            <a:r>
              <a:rPr lang="en-US" dirty="0"/>
              <a:t>https://www.schooleducationgateway.eu/downloads/Governance/2018-wgs5-networks-learning_en.pdf</a:t>
            </a:r>
          </a:p>
        </p:txBody>
      </p:sp>
    </p:spTree>
    <p:extLst>
      <p:ext uri="{BB962C8B-B14F-4D97-AF65-F5344CB8AC3E}">
        <p14:creationId xmlns:p14="http://schemas.microsoft.com/office/powerpoint/2010/main" val="2968316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18D64-5949-4EF1-A2C2-45B09A930D33}"/>
              </a:ext>
            </a:extLst>
          </p:cNvPr>
          <p:cNvSpPr>
            <a:spLocks noGrp="1"/>
          </p:cNvSpPr>
          <p:nvPr>
            <p:ph type="title"/>
          </p:nvPr>
        </p:nvSpPr>
        <p:spPr/>
        <p:txBody>
          <a:bodyPr/>
          <a:lstStyle/>
          <a:p>
            <a:pPr lvl="0" rtl="0"/>
            <a:r>
              <a:rPr lang="en-CA" sz="2800" b="0" i="0" u="none" strike="noStrike" kern="1200" dirty="0">
                <a:solidFill>
                  <a:schemeClr val="tx1"/>
                </a:solidFill>
                <a:effectLst/>
                <a:latin typeface="+mn-lt"/>
                <a:ea typeface="+mn-ea"/>
                <a:cs typeface="+mn-cs"/>
              </a:rPr>
              <a:t>PLEs</a:t>
            </a:r>
            <a:endParaRPr lang="en-US" dirty="0"/>
          </a:p>
        </p:txBody>
      </p:sp>
      <p:pic>
        <p:nvPicPr>
          <p:cNvPr id="5" name="Picture 4">
            <a:extLst>
              <a:ext uri="{FF2B5EF4-FFF2-40B4-BE49-F238E27FC236}">
                <a16:creationId xmlns:a16="http://schemas.microsoft.com/office/drawing/2014/main" id="{98987D17-186A-4591-99F0-A79EF78BA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426" y="448733"/>
            <a:ext cx="8925339" cy="4363499"/>
          </a:xfrm>
          <a:prstGeom prst="rect">
            <a:avLst/>
          </a:prstGeom>
        </p:spPr>
      </p:pic>
      <p:sp>
        <p:nvSpPr>
          <p:cNvPr id="6" name="Rectangle 5">
            <a:extLst>
              <a:ext uri="{FF2B5EF4-FFF2-40B4-BE49-F238E27FC236}">
                <a16:creationId xmlns:a16="http://schemas.microsoft.com/office/drawing/2014/main" id="{2B729296-AEF2-4B94-A2AD-A6EF7DA9EF56}"/>
              </a:ext>
            </a:extLst>
          </p:cNvPr>
          <p:cNvSpPr/>
          <p:nvPr/>
        </p:nvSpPr>
        <p:spPr>
          <a:xfrm>
            <a:off x="934278" y="5001857"/>
            <a:ext cx="9919252" cy="1200329"/>
          </a:xfrm>
          <a:prstGeom prst="rect">
            <a:avLst/>
          </a:prstGeom>
        </p:spPr>
        <p:txBody>
          <a:bodyPr wrap="square">
            <a:spAutoFit/>
          </a:bodyPr>
          <a:lstStyle/>
          <a:p>
            <a:r>
              <a:rPr lang="en-CA" dirty="0"/>
              <a:t>Martin Weller: "Open universities across the world have been operating large scale, open, equitable learning for decades." </a:t>
            </a:r>
          </a:p>
          <a:p>
            <a:r>
              <a:rPr lang="en-CA" dirty="0">
                <a:hlinkClick r:id="rId4"/>
              </a:rPr>
              <a:t>My response</a:t>
            </a:r>
            <a:r>
              <a:rPr lang="en-CA" dirty="0"/>
              <a:t>. I write, "</a:t>
            </a:r>
            <a:r>
              <a:rPr lang="en-CA" i="1" dirty="0"/>
              <a:t>the cost of educational labour is what makes it so expensive</a:t>
            </a:r>
            <a:r>
              <a:rPr lang="en-CA" dirty="0"/>
              <a:t>... (but) The connectivist approach is to do whatever can be done to help students perform this labour themselves."</a:t>
            </a:r>
            <a:endParaRPr lang="en-US" dirty="0"/>
          </a:p>
        </p:txBody>
      </p:sp>
      <p:sp>
        <p:nvSpPr>
          <p:cNvPr id="7" name="Rectangle 6">
            <a:extLst>
              <a:ext uri="{FF2B5EF4-FFF2-40B4-BE49-F238E27FC236}">
                <a16:creationId xmlns:a16="http://schemas.microsoft.com/office/drawing/2014/main" id="{0CEE14BB-B046-4D82-9939-ABDC6314D91A}"/>
              </a:ext>
            </a:extLst>
          </p:cNvPr>
          <p:cNvSpPr/>
          <p:nvPr/>
        </p:nvSpPr>
        <p:spPr>
          <a:xfrm>
            <a:off x="934278" y="6224601"/>
            <a:ext cx="5236818" cy="369332"/>
          </a:xfrm>
          <a:prstGeom prst="rect">
            <a:avLst/>
          </a:prstGeom>
        </p:spPr>
        <p:txBody>
          <a:bodyPr wrap="none">
            <a:spAutoFit/>
          </a:bodyPr>
          <a:lstStyle/>
          <a:p>
            <a:r>
              <a:rPr lang="en-US" dirty="0"/>
              <a:t>https://www.downes.ca/cgi-bin/page.cgi?post=69410</a:t>
            </a:r>
          </a:p>
        </p:txBody>
      </p:sp>
    </p:spTree>
    <p:extLst>
      <p:ext uri="{BB962C8B-B14F-4D97-AF65-F5344CB8AC3E}">
        <p14:creationId xmlns:p14="http://schemas.microsoft.com/office/powerpoint/2010/main" val="25326071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3730-6881-48E3-AB18-3F3659A61055}"/>
              </a:ext>
            </a:extLst>
          </p:cNvPr>
          <p:cNvSpPr>
            <a:spLocks noGrp="1"/>
          </p:cNvSpPr>
          <p:nvPr>
            <p:ph type="title"/>
          </p:nvPr>
        </p:nvSpPr>
        <p:spPr/>
        <p:txBody>
          <a:bodyPr>
            <a:normAutofit/>
          </a:bodyPr>
          <a:lstStyle/>
          <a:p>
            <a:pPr lvl="0" rtl="0"/>
            <a:r>
              <a:rPr lang="en-CA" sz="2800" b="0" i="0" u="none" strike="noStrike" kern="1200" dirty="0">
                <a:solidFill>
                  <a:schemeClr val="tx1"/>
                </a:solidFill>
                <a:effectLst/>
                <a:latin typeface="+mn-lt"/>
                <a:ea typeface="+mn-ea"/>
                <a:cs typeface="+mn-cs"/>
              </a:rPr>
              <a:t>Agency</a:t>
            </a:r>
            <a:endParaRPr lang="en-US" dirty="0"/>
          </a:p>
        </p:txBody>
      </p:sp>
      <p:sp>
        <p:nvSpPr>
          <p:cNvPr id="3" name="Content Placeholder 2">
            <a:extLst>
              <a:ext uri="{FF2B5EF4-FFF2-40B4-BE49-F238E27FC236}">
                <a16:creationId xmlns:a16="http://schemas.microsoft.com/office/drawing/2014/main" id="{A03EF8E7-D1C9-41C4-9052-274A254F2272}"/>
              </a:ext>
            </a:extLst>
          </p:cNvPr>
          <p:cNvSpPr>
            <a:spLocks noGrp="1"/>
          </p:cNvSpPr>
          <p:nvPr>
            <p:ph idx="1"/>
          </p:nvPr>
        </p:nvSpPr>
        <p:spPr/>
        <p:txBody>
          <a:bodyPr>
            <a:normAutofit/>
          </a:bodyPr>
          <a:lstStyle/>
          <a:p>
            <a:pPr marL="0" indent="0" rtl="0">
              <a:buNone/>
            </a:pPr>
            <a:endParaRPr lang="en-US" dirty="0"/>
          </a:p>
        </p:txBody>
      </p:sp>
    </p:spTree>
    <p:extLst>
      <p:ext uri="{BB962C8B-B14F-4D97-AF65-F5344CB8AC3E}">
        <p14:creationId xmlns:p14="http://schemas.microsoft.com/office/powerpoint/2010/main" val="2029830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C13DC-D186-491C-98C3-004C1E7608D6}"/>
              </a:ext>
            </a:extLst>
          </p:cNvPr>
          <p:cNvSpPr>
            <a:spLocks noGrp="1"/>
          </p:cNvSpPr>
          <p:nvPr>
            <p:ph type="title"/>
          </p:nvPr>
        </p:nvSpPr>
        <p:spPr/>
        <p:txBody>
          <a:bodyPr/>
          <a:lstStyle/>
          <a:p>
            <a:pPr lvl="0" rtl="0"/>
            <a:r>
              <a:rPr lang="en-CA" sz="2800" b="0" i="0" u="none" strike="noStrike" kern="1200" dirty="0">
                <a:solidFill>
                  <a:schemeClr val="tx1"/>
                </a:solidFill>
                <a:effectLst/>
                <a:latin typeface="+mn-lt"/>
                <a:ea typeface="+mn-ea"/>
                <a:cs typeface="+mn-cs"/>
              </a:rPr>
              <a:t>Cases</a:t>
            </a:r>
            <a:endParaRPr lang="en-US" dirty="0"/>
          </a:p>
        </p:txBody>
      </p:sp>
      <p:sp>
        <p:nvSpPr>
          <p:cNvPr id="3" name="Content Placeholder 2">
            <a:extLst>
              <a:ext uri="{FF2B5EF4-FFF2-40B4-BE49-F238E27FC236}">
                <a16:creationId xmlns:a16="http://schemas.microsoft.com/office/drawing/2014/main" id="{846A9AF6-8389-4B94-A958-043C78B193EE}"/>
              </a:ext>
            </a:extLst>
          </p:cNvPr>
          <p:cNvSpPr>
            <a:spLocks noGrp="1"/>
          </p:cNvSpPr>
          <p:nvPr>
            <p:ph idx="1"/>
          </p:nvPr>
        </p:nvSpPr>
        <p:spPr/>
        <p:txBody>
          <a:bodyPr>
            <a:normAutofit/>
          </a:bodyPr>
          <a:lstStyle/>
          <a:p>
            <a:pPr marL="0" indent="0" rtl="0">
              <a:buNone/>
            </a:pPr>
            <a:endParaRPr lang="en-CA" dirty="0">
              <a:effectLst/>
            </a:endParaRPr>
          </a:p>
        </p:txBody>
      </p:sp>
    </p:spTree>
    <p:extLst>
      <p:ext uri="{BB962C8B-B14F-4D97-AF65-F5344CB8AC3E}">
        <p14:creationId xmlns:p14="http://schemas.microsoft.com/office/powerpoint/2010/main" val="31809994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3A99A-1B94-43BA-BAA3-4D2C2C545A1A}"/>
              </a:ext>
            </a:extLst>
          </p:cNvPr>
          <p:cNvSpPr>
            <a:spLocks noGrp="1"/>
          </p:cNvSpPr>
          <p:nvPr>
            <p:ph type="title"/>
          </p:nvPr>
        </p:nvSpPr>
        <p:spPr/>
        <p:txBody>
          <a:bodyPr/>
          <a:lstStyle/>
          <a:p>
            <a:pPr lvl="0" rtl="0"/>
            <a:r>
              <a:rPr lang="en-CA" sz="2800" b="0" i="0" u="none" strike="noStrike" kern="1200" dirty="0">
                <a:solidFill>
                  <a:schemeClr val="tx1"/>
                </a:solidFill>
                <a:effectLst/>
                <a:latin typeface="+mn-lt"/>
                <a:ea typeface="+mn-ea"/>
                <a:cs typeface="+mn-cs"/>
              </a:rPr>
              <a:t>Concluding Remarks</a:t>
            </a:r>
            <a:endParaRPr lang="en-US" dirty="0"/>
          </a:p>
        </p:txBody>
      </p:sp>
      <p:sp>
        <p:nvSpPr>
          <p:cNvPr id="3" name="Content Placeholder 2">
            <a:extLst>
              <a:ext uri="{FF2B5EF4-FFF2-40B4-BE49-F238E27FC236}">
                <a16:creationId xmlns:a16="http://schemas.microsoft.com/office/drawing/2014/main" id="{7B1193B5-593A-44FE-8578-2407338B3EE6}"/>
              </a:ext>
            </a:extLst>
          </p:cNvPr>
          <p:cNvSpPr>
            <a:spLocks noGrp="1"/>
          </p:cNvSpPr>
          <p:nvPr>
            <p:ph idx="1"/>
          </p:nvPr>
        </p:nvSpPr>
        <p:spPr/>
        <p:txBody>
          <a:bodyPr/>
          <a:lstStyle/>
          <a:p>
            <a:pPr rtl="0"/>
            <a:endParaRPr lang="en-US" dirty="0"/>
          </a:p>
        </p:txBody>
      </p:sp>
    </p:spTree>
    <p:extLst>
      <p:ext uri="{BB962C8B-B14F-4D97-AF65-F5344CB8AC3E}">
        <p14:creationId xmlns:p14="http://schemas.microsoft.com/office/powerpoint/2010/main" val="15503391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B563D-825F-4EBC-B927-E0F8AC5D9C5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D978EA3-7E20-433B-B68B-2353022178D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94524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B3D13-196D-48F5-9EC4-A1F8D83C9D35}"/>
              </a:ext>
            </a:extLst>
          </p:cNvPr>
          <p:cNvSpPr>
            <a:spLocks noGrp="1"/>
          </p:cNvSpPr>
          <p:nvPr>
            <p:ph type="title"/>
          </p:nvPr>
        </p:nvSpPr>
        <p:spPr/>
        <p:txBody>
          <a:bodyPr/>
          <a:lstStyle/>
          <a:p>
            <a:pPr lvl="0" rtl="0"/>
            <a:r>
              <a:rPr lang="en-CA" sz="2800" b="0" i="0" u="none" strike="noStrike" kern="1200" dirty="0">
                <a:solidFill>
                  <a:schemeClr val="tx1"/>
                </a:solidFill>
                <a:effectLst/>
                <a:latin typeface="+mn-lt"/>
                <a:ea typeface="+mn-ea"/>
                <a:cs typeface="+mn-cs"/>
              </a:rPr>
              <a:t>Recommender Systems</a:t>
            </a:r>
            <a:endParaRPr lang="en-US" dirty="0"/>
          </a:p>
        </p:txBody>
      </p:sp>
      <p:pic>
        <p:nvPicPr>
          <p:cNvPr id="1026" name="Picture 2">
            <a:extLst>
              <a:ext uri="{FF2B5EF4-FFF2-40B4-BE49-F238E27FC236}">
                <a16:creationId xmlns:a16="http://schemas.microsoft.com/office/drawing/2014/main" id="{B710AD6D-CCD0-4474-8BA6-A263F44C9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64980"/>
            <a:ext cx="7901686" cy="42701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D29CEB4-9D7A-4460-AA9A-FD0EA9DB5B6D}"/>
              </a:ext>
            </a:extLst>
          </p:cNvPr>
          <p:cNvSpPr/>
          <p:nvPr/>
        </p:nvSpPr>
        <p:spPr>
          <a:xfrm>
            <a:off x="838200" y="5988607"/>
            <a:ext cx="9710854" cy="369332"/>
          </a:xfrm>
          <a:prstGeom prst="rect">
            <a:avLst/>
          </a:prstGeom>
        </p:spPr>
        <p:txBody>
          <a:bodyPr wrap="square">
            <a:spAutoFit/>
          </a:bodyPr>
          <a:lstStyle/>
          <a:p>
            <a:r>
              <a:rPr lang="en-CA" i="1" dirty="0">
                <a:solidFill>
                  <a:srgbClr val="000000"/>
                </a:solidFill>
                <a:latin typeface="Arial" panose="020B0604020202020204" pitchFamily="34" charset="0"/>
              </a:rPr>
              <a:t>Image: </a:t>
            </a:r>
            <a:r>
              <a:rPr lang="en-CA" i="1" dirty="0" err="1">
                <a:solidFill>
                  <a:srgbClr val="000000"/>
                </a:solidFill>
                <a:latin typeface="Arial" panose="020B0604020202020204" pitchFamily="34" charset="0"/>
              </a:rPr>
              <a:t>Jie</a:t>
            </a:r>
            <a:r>
              <a:rPr lang="en-CA" i="1" dirty="0">
                <a:solidFill>
                  <a:srgbClr val="000000"/>
                </a:solidFill>
                <a:latin typeface="Arial" panose="020B0604020202020204" pitchFamily="34" charset="0"/>
              </a:rPr>
              <a:t> Lu, 2004. Framework for personalized learning recommender system. P. 376</a:t>
            </a:r>
            <a:endParaRPr lang="en-CA" dirty="0">
              <a:effectLst/>
            </a:endParaRPr>
          </a:p>
        </p:txBody>
      </p:sp>
    </p:spTree>
    <p:extLst>
      <p:ext uri="{BB962C8B-B14F-4D97-AF65-F5344CB8AC3E}">
        <p14:creationId xmlns:p14="http://schemas.microsoft.com/office/powerpoint/2010/main" val="2110292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10BE00D-0782-4980-96C9-22DC0310F8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258" y="509781"/>
            <a:ext cx="7499196" cy="562439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88E95F7-2444-42D5-9114-CAC7C95B6088}"/>
              </a:ext>
            </a:extLst>
          </p:cNvPr>
          <p:cNvSpPr>
            <a:spLocks noGrp="1"/>
          </p:cNvSpPr>
          <p:nvPr>
            <p:ph idx="1"/>
          </p:nvPr>
        </p:nvSpPr>
        <p:spPr>
          <a:xfrm>
            <a:off x="704385" y="509781"/>
            <a:ext cx="10515600" cy="516131"/>
          </a:xfrm>
          <a:solidFill>
            <a:schemeClr val="bg1"/>
          </a:solidFill>
        </p:spPr>
        <p:txBody>
          <a:bodyPr/>
          <a:lstStyle/>
          <a:p>
            <a:pPr marL="0" indent="0">
              <a:buNone/>
            </a:pPr>
            <a:r>
              <a:rPr lang="en-US" dirty="0"/>
              <a:t>Learning Path Recommendation</a:t>
            </a:r>
          </a:p>
        </p:txBody>
      </p:sp>
      <p:sp>
        <p:nvSpPr>
          <p:cNvPr id="4" name="Rectangle 3">
            <a:extLst>
              <a:ext uri="{FF2B5EF4-FFF2-40B4-BE49-F238E27FC236}">
                <a16:creationId xmlns:a16="http://schemas.microsoft.com/office/drawing/2014/main" id="{755264E4-08A2-42A8-B83C-99148A763F6F}"/>
              </a:ext>
            </a:extLst>
          </p:cNvPr>
          <p:cNvSpPr/>
          <p:nvPr/>
        </p:nvSpPr>
        <p:spPr>
          <a:xfrm>
            <a:off x="704385" y="5949512"/>
            <a:ext cx="8601307" cy="369332"/>
          </a:xfrm>
          <a:prstGeom prst="rect">
            <a:avLst/>
          </a:prstGeom>
        </p:spPr>
        <p:txBody>
          <a:bodyPr wrap="square">
            <a:spAutoFit/>
          </a:bodyPr>
          <a:lstStyle/>
          <a:p>
            <a:r>
              <a:rPr lang="en-CA" i="1" dirty="0">
                <a:solidFill>
                  <a:srgbClr val="000000"/>
                </a:solidFill>
                <a:latin typeface="Arial" panose="020B0604020202020204" pitchFamily="34" charset="0"/>
              </a:rPr>
              <a:t>Image: </a:t>
            </a:r>
            <a:r>
              <a:rPr lang="en-CA" i="1" dirty="0" err="1">
                <a:solidFill>
                  <a:srgbClr val="000000"/>
                </a:solidFill>
                <a:latin typeface="Arial" panose="020B0604020202020204" pitchFamily="34" charset="0"/>
              </a:rPr>
              <a:t>Bitnine</a:t>
            </a:r>
            <a:r>
              <a:rPr lang="en-CA" i="1" dirty="0">
                <a:solidFill>
                  <a:srgbClr val="000000"/>
                </a:solidFill>
                <a:latin typeface="Arial" panose="020B0604020202020204" pitchFamily="34" charset="0"/>
              </a:rPr>
              <a:t> Global, Inc. (2019). Personalized learning path recommendation.</a:t>
            </a:r>
            <a:endParaRPr lang="en-US" dirty="0"/>
          </a:p>
        </p:txBody>
      </p:sp>
    </p:spTree>
    <p:extLst>
      <p:ext uri="{BB962C8B-B14F-4D97-AF65-F5344CB8AC3E}">
        <p14:creationId xmlns:p14="http://schemas.microsoft.com/office/powerpoint/2010/main" val="810331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D1373A1-8419-4D27-801B-FDF8661B0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799" y="1241967"/>
            <a:ext cx="7272001" cy="49878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5297B6E-70F7-404E-AFB7-2E6E84E9AC3E}"/>
              </a:ext>
            </a:extLst>
          </p:cNvPr>
          <p:cNvSpPr>
            <a:spLocks noGrp="1"/>
          </p:cNvSpPr>
          <p:nvPr>
            <p:ph type="title"/>
          </p:nvPr>
        </p:nvSpPr>
        <p:spPr>
          <a:xfrm>
            <a:off x="838200" y="365125"/>
            <a:ext cx="10515600" cy="1508280"/>
          </a:xfrm>
          <a:solidFill>
            <a:schemeClr val="bg1"/>
          </a:solidFill>
        </p:spPr>
        <p:txBody>
          <a:bodyPr>
            <a:normAutofit/>
          </a:bodyPr>
          <a:lstStyle/>
          <a:p>
            <a:pPr lvl="0" rtl="0"/>
            <a:r>
              <a:rPr lang="en-CA" sz="2800" b="0" i="0" u="none" strike="noStrike" kern="1200" dirty="0">
                <a:solidFill>
                  <a:schemeClr val="tx1"/>
                </a:solidFill>
                <a:effectLst/>
                <a:latin typeface="+mn-lt"/>
                <a:ea typeface="+mn-ea"/>
                <a:cs typeface="+mn-cs"/>
              </a:rPr>
              <a:t>Adaptive learning</a:t>
            </a:r>
            <a:endParaRPr lang="en-US" dirty="0"/>
          </a:p>
        </p:txBody>
      </p:sp>
      <p:sp>
        <p:nvSpPr>
          <p:cNvPr id="4" name="Rectangle 3">
            <a:extLst>
              <a:ext uri="{FF2B5EF4-FFF2-40B4-BE49-F238E27FC236}">
                <a16:creationId xmlns:a16="http://schemas.microsoft.com/office/drawing/2014/main" id="{C603704C-BEF9-450C-9EBB-B96B2FFF5FA5}"/>
              </a:ext>
            </a:extLst>
          </p:cNvPr>
          <p:cNvSpPr/>
          <p:nvPr/>
        </p:nvSpPr>
        <p:spPr>
          <a:xfrm>
            <a:off x="1073881" y="6308209"/>
            <a:ext cx="3903633" cy="369332"/>
          </a:xfrm>
          <a:prstGeom prst="rect">
            <a:avLst/>
          </a:prstGeom>
        </p:spPr>
        <p:txBody>
          <a:bodyPr wrap="none">
            <a:spAutoFit/>
          </a:bodyPr>
          <a:lstStyle/>
          <a:p>
            <a:r>
              <a:rPr lang="en-US" i="1" dirty="0">
                <a:solidFill>
                  <a:srgbClr val="000000"/>
                </a:solidFill>
                <a:latin typeface="Arial" panose="020B0604020202020204" pitchFamily="34" charset="0"/>
              </a:rPr>
              <a:t>Image: via Wyatt-Smith, et.al., 2019.</a:t>
            </a:r>
            <a:endParaRPr lang="en-US" dirty="0"/>
          </a:p>
        </p:txBody>
      </p:sp>
    </p:spTree>
    <p:extLst>
      <p:ext uri="{BB962C8B-B14F-4D97-AF65-F5344CB8AC3E}">
        <p14:creationId xmlns:p14="http://schemas.microsoft.com/office/powerpoint/2010/main" val="3495398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ED99E-E7BC-4F1C-844E-D68869D575CA}"/>
              </a:ext>
            </a:extLst>
          </p:cNvPr>
          <p:cNvSpPr>
            <a:spLocks noGrp="1"/>
          </p:cNvSpPr>
          <p:nvPr>
            <p:ph type="title"/>
          </p:nvPr>
        </p:nvSpPr>
        <p:spPr/>
        <p:txBody>
          <a:bodyPr/>
          <a:lstStyle/>
          <a:p>
            <a:pPr lvl="0" rtl="0"/>
            <a:r>
              <a:rPr lang="en-CA" sz="2800" b="0" i="0" u="none" strike="noStrike" kern="1200" dirty="0">
                <a:solidFill>
                  <a:schemeClr val="tx1"/>
                </a:solidFill>
                <a:effectLst/>
                <a:latin typeface="+mn-lt"/>
                <a:ea typeface="+mn-ea"/>
                <a:cs typeface="+mn-cs"/>
              </a:rPr>
              <a:t>Empirical Bases</a:t>
            </a:r>
            <a:endParaRPr lang="en-US" dirty="0"/>
          </a:p>
        </p:txBody>
      </p:sp>
      <p:pic>
        <p:nvPicPr>
          <p:cNvPr id="9" name="Picture 8">
            <a:extLst>
              <a:ext uri="{FF2B5EF4-FFF2-40B4-BE49-F238E27FC236}">
                <a16:creationId xmlns:a16="http://schemas.microsoft.com/office/drawing/2014/main" id="{A418A7F4-0E2F-46DF-9A30-47755C5A580E}"/>
              </a:ext>
            </a:extLst>
          </p:cNvPr>
          <p:cNvPicPr>
            <a:picLocks noChangeAspect="1"/>
          </p:cNvPicPr>
          <p:nvPr/>
        </p:nvPicPr>
        <p:blipFill>
          <a:blip r:embed="rId3"/>
          <a:stretch>
            <a:fillRect/>
          </a:stretch>
        </p:blipFill>
        <p:spPr>
          <a:xfrm>
            <a:off x="1225080" y="1326602"/>
            <a:ext cx="9603346" cy="4603802"/>
          </a:xfrm>
          <a:prstGeom prst="rect">
            <a:avLst/>
          </a:prstGeom>
        </p:spPr>
      </p:pic>
      <p:sp>
        <p:nvSpPr>
          <p:cNvPr id="11" name="Rectangle 10">
            <a:extLst>
              <a:ext uri="{FF2B5EF4-FFF2-40B4-BE49-F238E27FC236}">
                <a16:creationId xmlns:a16="http://schemas.microsoft.com/office/drawing/2014/main" id="{FE481CF6-2228-43AD-AA1F-878A0BEA0567}"/>
              </a:ext>
            </a:extLst>
          </p:cNvPr>
          <p:cNvSpPr/>
          <p:nvPr/>
        </p:nvSpPr>
        <p:spPr>
          <a:xfrm>
            <a:off x="1363574" y="5843706"/>
            <a:ext cx="9851732" cy="646331"/>
          </a:xfrm>
          <a:prstGeom prst="rect">
            <a:avLst/>
          </a:prstGeom>
        </p:spPr>
        <p:txBody>
          <a:bodyPr wrap="square">
            <a:spAutoFit/>
          </a:bodyPr>
          <a:lstStyle/>
          <a:p>
            <a:r>
              <a:rPr lang="en-CA" dirty="0"/>
              <a:t>Image: Simon Kassel . Predicting Building Code Compliance with Machine Learning Models. https://www.azavea.com/blog/2017/09/21/building-inspection-prediction/ </a:t>
            </a:r>
          </a:p>
        </p:txBody>
      </p:sp>
    </p:spTree>
    <p:extLst>
      <p:ext uri="{BB962C8B-B14F-4D97-AF65-F5344CB8AC3E}">
        <p14:creationId xmlns:p14="http://schemas.microsoft.com/office/powerpoint/2010/main" val="3196093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21150-656A-4F6E-A37E-B33D08F1D37D}"/>
              </a:ext>
            </a:extLst>
          </p:cNvPr>
          <p:cNvSpPr>
            <a:spLocks noGrp="1"/>
          </p:cNvSpPr>
          <p:nvPr>
            <p:ph type="title"/>
          </p:nvPr>
        </p:nvSpPr>
        <p:spPr/>
        <p:txBody>
          <a:bodyPr/>
          <a:lstStyle/>
          <a:p>
            <a:pPr lvl="0" rtl="0"/>
            <a:r>
              <a:rPr lang="en-CA" sz="2800" b="0" i="0" u="none" strike="noStrike" kern="1200" dirty="0">
                <a:solidFill>
                  <a:schemeClr val="tx1"/>
                </a:solidFill>
                <a:effectLst/>
                <a:latin typeface="+mn-lt"/>
                <a:ea typeface="+mn-ea"/>
                <a:cs typeface="+mn-cs"/>
              </a:rPr>
              <a:t>Implementation in Technology and Learning Systems</a:t>
            </a:r>
            <a:endParaRPr lang="en-US" dirty="0"/>
          </a:p>
        </p:txBody>
      </p:sp>
      <p:sp>
        <p:nvSpPr>
          <p:cNvPr id="4" name="Rectangle 3">
            <a:extLst>
              <a:ext uri="{FF2B5EF4-FFF2-40B4-BE49-F238E27FC236}">
                <a16:creationId xmlns:a16="http://schemas.microsoft.com/office/drawing/2014/main" id="{A9BCAE91-2A33-4CE8-83C4-6DD1ED09786F}"/>
              </a:ext>
            </a:extLst>
          </p:cNvPr>
          <p:cNvSpPr/>
          <p:nvPr/>
        </p:nvSpPr>
        <p:spPr>
          <a:xfrm>
            <a:off x="921026" y="1690688"/>
            <a:ext cx="1358348" cy="2031325"/>
          </a:xfrm>
          <a:prstGeom prst="rect">
            <a:avLst/>
          </a:prstGeom>
        </p:spPr>
        <p:txBody>
          <a:bodyPr wrap="square">
            <a:spAutoFit/>
          </a:bodyPr>
          <a:lstStyle/>
          <a:p>
            <a:r>
              <a:rPr lang="en-CA" dirty="0" err="1"/>
              <a:t>Knewton</a:t>
            </a:r>
            <a:endParaRPr lang="en-CA" b="1" dirty="0">
              <a:effectLst/>
            </a:endParaRPr>
          </a:p>
          <a:p>
            <a:r>
              <a:rPr lang="en-CA" dirty="0"/>
              <a:t>                  </a:t>
            </a:r>
            <a:endParaRPr lang="en-CA" dirty="0">
              <a:effectLst/>
            </a:endParaRPr>
          </a:p>
          <a:p>
            <a:r>
              <a:rPr lang="en-CA" dirty="0"/>
              <a:t>Alt School</a:t>
            </a:r>
          </a:p>
          <a:p>
            <a:endParaRPr lang="en-CA" b="1" dirty="0">
              <a:effectLst/>
            </a:endParaRPr>
          </a:p>
          <a:p>
            <a:r>
              <a:rPr lang="en-CA" dirty="0" err="1"/>
              <a:t>InBloom</a:t>
            </a:r>
            <a:br>
              <a:rPr lang="en-CA" dirty="0"/>
            </a:br>
            <a:br>
              <a:rPr lang="en-CA" dirty="0"/>
            </a:br>
            <a:r>
              <a:rPr lang="en-CA" dirty="0"/>
              <a:t>ASU</a:t>
            </a:r>
            <a:endParaRPr lang="en-CA" b="1" dirty="0">
              <a:effectLst/>
            </a:endParaRPr>
          </a:p>
        </p:txBody>
      </p:sp>
      <p:pic>
        <p:nvPicPr>
          <p:cNvPr id="7" name="Picture 6">
            <a:extLst>
              <a:ext uri="{FF2B5EF4-FFF2-40B4-BE49-F238E27FC236}">
                <a16:creationId xmlns:a16="http://schemas.microsoft.com/office/drawing/2014/main" id="{AEE774A4-7B60-460E-8DE7-623B10A911A1}"/>
              </a:ext>
            </a:extLst>
          </p:cNvPr>
          <p:cNvPicPr>
            <a:picLocks noChangeAspect="1"/>
          </p:cNvPicPr>
          <p:nvPr/>
        </p:nvPicPr>
        <p:blipFill>
          <a:blip r:embed="rId3"/>
          <a:stretch>
            <a:fillRect/>
          </a:stretch>
        </p:blipFill>
        <p:spPr>
          <a:xfrm>
            <a:off x="2573407" y="1737071"/>
            <a:ext cx="6623602" cy="4132794"/>
          </a:xfrm>
          <a:prstGeom prst="rect">
            <a:avLst/>
          </a:prstGeom>
        </p:spPr>
      </p:pic>
      <p:sp>
        <p:nvSpPr>
          <p:cNvPr id="8" name="Rectangle 7">
            <a:extLst>
              <a:ext uri="{FF2B5EF4-FFF2-40B4-BE49-F238E27FC236}">
                <a16:creationId xmlns:a16="http://schemas.microsoft.com/office/drawing/2014/main" id="{E3009220-6FFE-4489-A1FF-DB39132646D6}"/>
              </a:ext>
            </a:extLst>
          </p:cNvPr>
          <p:cNvSpPr/>
          <p:nvPr/>
        </p:nvSpPr>
        <p:spPr>
          <a:xfrm>
            <a:off x="838200" y="6120704"/>
            <a:ext cx="10432774" cy="646331"/>
          </a:xfrm>
          <a:prstGeom prst="rect">
            <a:avLst/>
          </a:prstGeom>
        </p:spPr>
        <p:txBody>
          <a:bodyPr wrap="square">
            <a:spAutoFit/>
          </a:bodyPr>
          <a:lstStyle/>
          <a:p>
            <a:r>
              <a:rPr lang="en-US" dirty="0"/>
              <a:t>Image: Getting Smart. </a:t>
            </a:r>
          </a:p>
          <a:p>
            <a:r>
              <a:rPr lang="en-US" dirty="0"/>
              <a:t>https://www.gettingsmart.com/2015/09/knewton-brings-adaptive-and-personalized-learning-to-the-masses/</a:t>
            </a:r>
          </a:p>
        </p:txBody>
      </p:sp>
    </p:spTree>
    <p:extLst>
      <p:ext uri="{BB962C8B-B14F-4D97-AF65-F5344CB8AC3E}">
        <p14:creationId xmlns:p14="http://schemas.microsoft.com/office/powerpoint/2010/main" val="42111613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1732</TotalTime>
  <Words>2278</Words>
  <Application>Microsoft Office PowerPoint</Application>
  <PresentationFormat>Widescreen</PresentationFormat>
  <Paragraphs>571</Paragraphs>
  <Slides>49</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Calibri Light</vt:lpstr>
      <vt:lpstr>Times New Roman</vt:lpstr>
      <vt:lpstr>Office Theme</vt:lpstr>
      <vt:lpstr>Personal Learning Versus Personalized Learning - Making Lifelong Learning Happen     </vt:lpstr>
      <vt:lpstr>Abstract</vt:lpstr>
      <vt:lpstr>Background</vt:lpstr>
      <vt:lpstr>The concept of personalized learning  </vt:lpstr>
      <vt:lpstr>Recommender Systems</vt:lpstr>
      <vt:lpstr>PowerPoint Presentation</vt:lpstr>
      <vt:lpstr>Adaptive learning</vt:lpstr>
      <vt:lpstr>Empirical Bases</vt:lpstr>
      <vt:lpstr>Implementation in Technology and Learning Systems</vt:lpstr>
      <vt:lpstr>Criticisms of Personalized Learning</vt:lpstr>
      <vt:lpstr>Andragogy</vt:lpstr>
      <vt:lpstr>Heutagogy</vt:lpstr>
      <vt:lpstr>PowerPoint Presentation</vt:lpstr>
      <vt:lpstr>Informal Learning</vt:lpstr>
      <vt:lpstr>PowerPoint Presentation</vt:lpstr>
      <vt:lpstr>Personal vs Personalized Learning</vt:lpstr>
      <vt:lpstr>The distinction</vt:lpstr>
      <vt:lpstr>Starting Points and Goals</vt:lpstr>
      <vt:lpstr>PowerPoint Presentation</vt:lpstr>
      <vt:lpstr>Assessment: Gap vs Iteration</vt:lpstr>
      <vt:lpstr>PowerPoint Presentation</vt:lpstr>
      <vt:lpstr>Requirements vs Affordances</vt:lpstr>
      <vt:lpstr>Assessments</vt:lpstr>
      <vt:lpstr>PowerPoint Presentation</vt:lpstr>
      <vt:lpstr>PowerPoint Presentation</vt:lpstr>
      <vt:lpstr>PowerPoint Presentation</vt:lpstr>
      <vt:lpstr>Making Lifelong Learning Happen  </vt:lpstr>
      <vt:lpstr>Triad model</vt:lpstr>
      <vt:lpstr>PowerPoint Presentation</vt:lpstr>
      <vt:lpstr>Community Learning Centres</vt:lpstr>
      <vt:lpstr>PowerPoint Presentation</vt:lpstr>
      <vt:lpstr>PowerPoint Presentation</vt:lpstr>
      <vt:lpstr>Multidisciplinary Teams</vt:lpstr>
      <vt:lpstr>PowerPoint Presentation</vt:lpstr>
      <vt:lpstr>Outreach and Advocacy</vt:lpstr>
      <vt:lpstr>PowerPoint Presentation</vt:lpstr>
      <vt:lpstr>PowerPoint Presentation</vt:lpstr>
      <vt:lpstr>Intergenerational Learning</vt:lpstr>
      <vt:lpstr>Working Out Loud</vt:lpstr>
      <vt:lpstr>PowerPoint Presentation</vt:lpstr>
      <vt:lpstr>PowerPoint Presentation</vt:lpstr>
      <vt:lpstr>Networks in learning (vs the elite institute)</vt:lpstr>
      <vt:lpstr>Complementarity  between  formal  and non-formal  education  systems</vt:lpstr>
      <vt:lpstr>PowerPoint Presentation</vt:lpstr>
      <vt:lpstr>PLEs</vt:lpstr>
      <vt:lpstr>Agency</vt:lpstr>
      <vt:lpstr>Cases</vt:lpstr>
      <vt:lpstr>Concluding Remarks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Downes</dc:creator>
  <cp:lastModifiedBy>Stephen Downes</cp:lastModifiedBy>
  <cp:revision>29</cp:revision>
  <dcterms:created xsi:type="dcterms:W3CDTF">2019-10-10T10:20:44Z</dcterms:created>
  <dcterms:modified xsi:type="dcterms:W3CDTF">2019-10-11T15:13:24Z</dcterms:modified>
</cp:coreProperties>
</file>