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70" r:id="rId7"/>
    <p:sldId id="261" r:id="rId8"/>
    <p:sldId id="262" r:id="rId9"/>
    <p:sldId id="263" r:id="rId10"/>
    <p:sldId id="272" r:id="rId11"/>
    <p:sldId id="280" r:id="rId12"/>
    <p:sldId id="298" r:id="rId13"/>
    <p:sldId id="289" r:id="rId14"/>
    <p:sldId id="281" r:id="rId15"/>
    <p:sldId id="273" r:id="rId16"/>
    <p:sldId id="299" r:id="rId17"/>
    <p:sldId id="282" r:id="rId18"/>
    <p:sldId id="274" r:id="rId19"/>
    <p:sldId id="300" r:id="rId20"/>
    <p:sldId id="283" r:id="rId21"/>
    <p:sldId id="290" r:id="rId22"/>
    <p:sldId id="275" r:id="rId23"/>
    <p:sldId id="303" r:id="rId24"/>
    <p:sldId id="284" r:id="rId25"/>
    <p:sldId id="296" r:id="rId26"/>
    <p:sldId id="276" r:id="rId27"/>
    <p:sldId id="302" r:id="rId28"/>
    <p:sldId id="285" r:id="rId29"/>
    <p:sldId id="297" r:id="rId30"/>
    <p:sldId id="277" r:id="rId31"/>
    <p:sldId id="304" r:id="rId32"/>
    <p:sldId id="291" r:id="rId33"/>
    <p:sldId id="286" r:id="rId34"/>
    <p:sldId id="292" r:id="rId35"/>
    <p:sldId id="305" r:id="rId36"/>
    <p:sldId id="293" r:id="rId37"/>
    <p:sldId id="294" r:id="rId38"/>
    <p:sldId id="278" r:id="rId39"/>
    <p:sldId id="306" r:id="rId40"/>
    <p:sldId id="287" r:id="rId41"/>
    <p:sldId id="295" r:id="rId42"/>
    <p:sldId id="279" r:id="rId43"/>
    <p:sldId id="307" r:id="rId44"/>
    <p:sldId id="288" r:id="rId45"/>
    <p:sldId id="308" r:id="rId46"/>
    <p:sldId id="271" r:id="rId4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98" d="100"/>
          <a:sy n="98"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4D1195-91FA-409D-9E97-D7E458188B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707395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4D1195-91FA-409D-9E97-D7E458188B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1067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4D1195-91FA-409D-9E97-D7E458188B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29579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4D1195-91FA-409D-9E97-D7E458188B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73640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D1195-91FA-409D-9E97-D7E458188B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12681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4D1195-91FA-409D-9E97-D7E458188B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17926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4D1195-91FA-409D-9E97-D7E458188B41}" type="datetimeFigureOut">
              <a:rPr lang="en-CA" smtClean="0"/>
              <a:t>2019-09-17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7664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4D1195-91FA-409D-9E97-D7E458188B41}" type="datetimeFigureOut">
              <a:rPr lang="en-CA" smtClean="0"/>
              <a:t>2019-09-17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18052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D1195-91FA-409D-9E97-D7E458188B41}" type="datetimeFigureOut">
              <a:rPr lang="en-CA" smtClean="0"/>
              <a:t>2019-09-17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27739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1195-91FA-409D-9E97-D7E458188B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355129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4D1195-91FA-409D-9E97-D7E458188B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DEFAA7A-1F75-4566-B3ED-B7F20098E838}" type="slidenum">
              <a:rPr lang="en-CA" smtClean="0"/>
              <a:t>‹#›</a:t>
            </a:fld>
            <a:endParaRPr lang="en-CA"/>
          </a:p>
        </p:txBody>
      </p:sp>
    </p:spTree>
    <p:extLst>
      <p:ext uri="{BB962C8B-B14F-4D97-AF65-F5344CB8AC3E}">
        <p14:creationId xmlns:p14="http://schemas.microsoft.com/office/powerpoint/2010/main" val="289385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64D1195-91FA-409D-9E97-D7E458188B41}" type="datetimeFigureOut">
              <a:rPr lang="en-CA" smtClean="0"/>
              <a:t>2019-09-17</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DEFAA7A-1F75-4566-B3ED-B7F20098E838}" type="slidenum">
              <a:rPr lang="en-CA" smtClean="0"/>
              <a:t>‹#›</a:t>
            </a:fld>
            <a:endParaRPr lang="en-CA"/>
          </a:p>
        </p:txBody>
      </p:sp>
    </p:spTree>
    <p:extLst>
      <p:ext uri="{BB962C8B-B14F-4D97-AF65-F5344CB8AC3E}">
        <p14:creationId xmlns:p14="http://schemas.microsoft.com/office/powerpoint/2010/main" val="365851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pload.wikimedia.org/wikipedia/commons/c/ca/Ed_Tech_Hegarty_2015_article_attributes_of_open_pedagogy.pdf" TargetMode="External"/><Relationship Id="rId2" Type="http://schemas.openxmlformats.org/officeDocument/2006/relationships/hyperlink" Target="http://www.um.es/ead/red/3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pload.wikimedia.org/wikipedia/commons/c/ca/Ed_Tech_Hegarty_2015_article_attributes_of_open_pedagogy.pdf" TargetMode="External"/><Relationship Id="rId2" Type="http://schemas.openxmlformats.org/officeDocument/2006/relationships/hyperlink" Target="http://www.um.es/ead/red/3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ntotext.com/linked-open-data-cultural-heritag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ommunitywiki.org/wiki/MachineCodeBlocks" TargetMode="External"/><Relationship Id="rId5" Type="http://schemas.openxmlformats.org/officeDocument/2006/relationships/hyperlink" Target="https://www.w3.org/wiki/SweoIG/TaskForces/CommunityProjects/LinkingOpenData" TargetMode="External"/><Relationship Id="rId4" Type="http://schemas.openxmlformats.org/officeDocument/2006/relationships/hyperlink" Target="https://www.w3.org/wiki/Linked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pfs.io/ipfs/QmXoypizjW3WknFiJnKLwHCnL72vedxjQkDDP1mXWo6uco/wiki/Distributed_hash_table.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jennymackness.wordpress.com/tag/digital-identity/" TargetMode="External"/><Relationship Id="rId2" Type="http://schemas.openxmlformats.org/officeDocument/2006/relationships/hyperlink" Target="https://www.youtube.com/watch?v=QNKpK_InQHQ"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markcarrigan.net/2014/07/23/qualitative-self-tracking-and-the-qualified-self/" TargetMode="External"/><Relationship Id="rId4" Type="http://schemas.openxmlformats.org/officeDocument/2006/relationships/hyperlink" Target="https://mitpress.mit.edu/books/qualified-sel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assignments.ds106.us/" TargetMode="External"/><Relationship Id="rId2" Type="http://schemas.openxmlformats.org/officeDocument/2006/relationships/hyperlink" Target="http://dogtrax.edublogs.org/2018/12/12/el30-a-visual-sense-of-community-connecte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um.es/ead/red/39"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files.eric.ed.gov/fulltext/EJ1174059.pdf" TargetMode="External"/><Relationship Id="rId5" Type="http://schemas.openxmlformats.org/officeDocument/2006/relationships/image" Target="../media/image2.png"/><Relationship Id="rId4" Type="http://schemas.openxmlformats.org/officeDocument/2006/relationships/hyperlink" Target="https://upload.wikimedia.org/wikipedia/commons/c/ca/Ed_Tech_Hegarty_2015_article_attributes_of_open_pedagogy.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pload.wikimedia.org/wikipedia/commons/c/ca/Ed_Tech_Hegarty_2015_article_attributes_of_open_pedagogy.pdf" TargetMode="External"/><Relationship Id="rId2" Type="http://schemas.openxmlformats.org/officeDocument/2006/relationships/hyperlink" Target="http://www.um.es/ead/red/3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pload.wikimedia.org/wikipedia/commons/c/ca/Ed_Tech_Hegarty_2015_article_attributes_of_open_pedagogy.pdf" TargetMode="External"/><Relationship Id="rId2" Type="http://schemas.openxmlformats.org/officeDocument/2006/relationships/hyperlink" Target="http://www.um.es/ead/red/3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pload.wikimedia.org/wikipedia/commons/c/ca/Ed_Tech_Hegarty_2015_article_attributes_of_open_pedagogy.pdf" TargetMode="External"/><Relationship Id="rId2" Type="http://schemas.openxmlformats.org/officeDocument/2006/relationships/hyperlink" Target="http://www.um.es/ead/red/3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29844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Data</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6112194" cy="400110"/>
          </a:xfrm>
          <a:prstGeom prst="rect">
            <a:avLst/>
          </a:prstGeom>
          <a:noFill/>
        </p:spPr>
        <p:txBody>
          <a:bodyPr wrap="square" rtlCol="0">
            <a:spAutoFit/>
          </a:bodyPr>
          <a:lstStyle/>
          <a:p>
            <a:pPr lvl="0"/>
            <a:r>
              <a:rPr lang="en-CA" sz="1000" dirty="0" smtClean="0"/>
              <a:t>This part of the workshop addresses two conceptual challenges: first, the shift in our understanding of content from documents to data; and second, the shift in our understanding of data from centralized to decentralized.</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0118695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From Document to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Storing our content as data makes it more flexible and more useful. One piece of data</a:t>
                      </a:r>
                      <a:r>
                        <a:rPr lang="en-CA" sz="1000" baseline="0" dirty="0" smtClean="0"/>
                        <a:t> </a:t>
                      </a:r>
                      <a:r>
                        <a:rPr lang="en-CA" sz="1000" dirty="0" smtClean="0"/>
                        <a:t>could be inserted into another piece of data, such as a template. Our perspective shifts from a </a:t>
                      </a:r>
                      <a:r>
                        <a:rPr lang="en-CA" sz="1000" i="1" dirty="0" smtClean="0"/>
                        <a:t>linear</a:t>
                      </a:r>
                      <a:r>
                        <a:rPr lang="en-CA" sz="1000" i="0" dirty="0" smtClean="0"/>
                        <a:t> organization to something more complex.</a:t>
                      </a:r>
                      <a:endParaRPr lang="en-CA"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Learning with Data</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i="0" dirty="0" smtClean="0"/>
                        <a:t>Learning with data isn’t the same as learning with books. It’s interactive, immersive and engaging, a process of learning how to perceive and comprehend rather than to decode and store. </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Application Interfaces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 central role played by platforms is diminished in favour of direct interactions between peers, that is, a distributed web, which communicate with each other by means of application programming interfaces (API)</a:t>
                      </a:r>
                      <a:r>
                        <a:rPr lang="en-CA" sz="1000" dirty="0" smtClean="0"/>
                        <a:t>.</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Linked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Today we are seeing a trend toward decentralized linked data. This is the idea that each person can manage his or her own data, storing it wherever they want, and using it whenever they like.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228839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Course as Open Data</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18" name="Picture 17">
            <a:extLst>
              <a:ext uri="{FF2B5EF4-FFF2-40B4-BE49-F238E27FC236}">
                <a16:creationId xmlns="" xmlns:a16="http://schemas.microsoft.com/office/drawing/2014/main" id="{2FDD905E-3A58-43A8-A6F3-323F2B4A54DC}"/>
              </a:ext>
            </a:extLst>
          </p:cNvPr>
          <p:cNvPicPr>
            <a:picLocks noChangeAspect="1"/>
          </p:cNvPicPr>
          <p:nvPr/>
        </p:nvPicPr>
        <p:blipFill>
          <a:blip r:embed="rId2"/>
          <a:stretch>
            <a:fillRect/>
          </a:stretch>
        </p:blipFill>
        <p:spPr>
          <a:xfrm>
            <a:off x="800099" y="2298957"/>
            <a:ext cx="5089124" cy="2777868"/>
          </a:xfrm>
          <a:prstGeom prst="rect">
            <a:avLst/>
          </a:prstGeom>
        </p:spPr>
      </p:pic>
    </p:spTree>
    <p:extLst>
      <p:ext uri="{BB962C8B-B14F-4D97-AF65-F5344CB8AC3E}">
        <p14:creationId xmlns:p14="http://schemas.microsoft.com/office/powerpoint/2010/main" val="12531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Activities  // Resources // 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2"/>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3"/>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sp>
        <p:nvSpPr>
          <p:cNvPr id="2" name="TextBox 1"/>
          <p:cNvSpPr txBox="1"/>
          <p:nvPr/>
        </p:nvSpPr>
        <p:spPr>
          <a:xfrm>
            <a:off x="599434" y="1733383"/>
            <a:ext cx="5324288" cy="1754326"/>
          </a:xfrm>
          <a:prstGeom prst="rect">
            <a:avLst/>
          </a:prstGeom>
          <a:noFill/>
          <a:ln w="3175">
            <a:solidFill>
              <a:schemeClr val="tx1"/>
            </a:solidFill>
          </a:ln>
        </p:spPr>
        <p:txBody>
          <a:bodyPr wrap="square" rtlCol="0">
            <a:spAutoFit/>
          </a:bodyPr>
          <a:lstStyle/>
          <a:p>
            <a:r>
              <a:rPr lang="en-CA" dirty="0" smtClean="0"/>
              <a:t>Subscribe to RSS Feeds</a:t>
            </a:r>
          </a:p>
          <a:p>
            <a:endParaRPr lang="en-CA" dirty="0"/>
          </a:p>
          <a:p>
            <a:endParaRPr lang="en-CA" dirty="0" smtClean="0"/>
          </a:p>
          <a:p>
            <a:endParaRPr lang="en-CA" dirty="0"/>
          </a:p>
          <a:p>
            <a:endParaRPr lang="en-CA" dirty="0" smtClean="0"/>
          </a:p>
          <a:p>
            <a:endParaRPr lang="en-CA" dirty="0"/>
          </a:p>
        </p:txBody>
      </p:sp>
      <p:sp>
        <p:nvSpPr>
          <p:cNvPr id="16" name="TextBox 15"/>
          <p:cNvSpPr txBox="1"/>
          <p:nvPr/>
        </p:nvSpPr>
        <p:spPr>
          <a:xfrm>
            <a:off x="599434" y="3787637"/>
            <a:ext cx="5324288" cy="1754326"/>
          </a:xfrm>
          <a:prstGeom prst="rect">
            <a:avLst/>
          </a:prstGeom>
          <a:noFill/>
          <a:ln w="3175">
            <a:solidFill>
              <a:schemeClr val="tx1"/>
            </a:solidFill>
          </a:ln>
        </p:spPr>
        <p:txBody>
          <a:bodyPr wrap="square" rtlCol="0">
            <a:spAutoFit/>
          </a:bodyPr>
          <a:lstStyle/>
          <a:p>
            <a:r>
              <a:rPr lang="en-CA" dirty="0" smtClean="0"/>
              <a:t>Access Open Data</a:t>
            </a:r>
          </a:p>
          <a:p>
            <a:endParaRPr lang="en-CA" dirty="0"/>
          </a:p>
          <a:p>
            <a:endParaRPr lang="en-CA" dirty="0" smtClean="0"/>
          </a:p>
          <a:p>
            <a:endParaRPr lang="en-CA" dirty="0"/>
          </a:p>
          <a:p>
            <a:endParaRPr lang="en-CA" dirty="0" smtClean="0"/>
          </a:p>
          <a:p>
            <a:endParaRPr lang="en-CA" dirty="0"/>
          </a:p>
        </p:txBody>
      </p:sp>
      <p:sp>
        <p:nvSpPr>
          <p:cNvPr id="17" name="TextBox 16"/>
          <p:cNvSpPr txBox="1"/>
          <p:nvPr/>
        </p:nvSpPr>
        <p:spPr>
          <a:xfrm>
            <a:off x="599434" y="5841891"/>
            <a:ext cx="5324288" cy="1754326"/>
          </a:xfrm>
          <a:prstGeom prst="rect">
            <a:avLst/>
          </a:prstGeom>
          <a:noFill/>
          <a:ln w="3175">
            <a:solidFill>
              <a:schemeClr val="tx1"/>
            </a:solidFill>
          </a:ln>
        </p:spPr>
        <p:txBody>
          <a:bodyPr wrap="square" rtlCol="0">
            <a:spAutoFit/>
          </a:bodyPr>
          <a:lstStyle/>
          <a:p>
            <a:r>
              <a:rPr lang="en-CA" dirty="0" smtClean="0"/>
              <a:t>Create an Open Data Feed</a:t>
            </a:r>
          </a:p>
          <a:p>
            <a:endParaRPr lang="en-CA" dirty="0"/>
          </a:p>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216314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Open Data Feed</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2"/>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3"/>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spTree>
    <p:extLst>
      <p:ext uri="{BB962C8B-B14F-4D97-AF65-F5344CB8AC3E}">
        <p14:creationId xmlns:p14="http://schemas.microsoft.com/office/powerpoint/2010/main" val="341321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Data: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extLst>
              <p:ext uri="{D42A27DB-BD31-4B8C-83A1-F6EECF244321}">
                <p14:modId xmlns:p14="http://schemas.microsoft.com/office/powerpoint/2010/main" val="1851684599"/>
              </p:ext>
            </p:extLst>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218671271"/>
              </p:ext>
            </p:extLst>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125559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Cloud</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35510878"/>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 as Commodity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 conceptual challenge is that it doesn’t matter whose computer it is, that it could change any time, and that we should begin to think of “computing” and “storage” as commodities, more like “water” or “electricity”.</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Direct Experience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Students are now able to edit and create new tools to create text, music and art. They will be able to directly experience the relation between algorithm and outcome, or between mathematics and music, as the case may be.</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Virtualization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000" dirty="0" smtClean="0"/>
                        <a:t>Server virtualization begins with applications such as VMWare or Parallels, and progresses through a range of increasingly sophisticated computing containers created using programs like Docker and run using services like Amazon Web Services.</a:t>
                      </a:r>
                      <a:endParaRPr kumimoji="0" lang="en-CA"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New Possibilities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These new resources allow us to redefine what we mean by ‘textbooks’ and even ‘learning objects’. By putting powerful applications into the hands of students we create new possibilities for manipulation, visualization and creativity.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344953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Courses in Containers</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pic>
        <p:nvPicPr>
          <p:cNvPr id="5" name="Picture 4">
            <a:extLst>
              <a:ext uri="{FF2B5EF4-FFF2-40B4-BE49-F238E27FC236}">
                <a16:creationId xmlns="" xmlns:a16="http://schemas.microsoft.com/office/drawing/2014/main" id="{12015949-D214-4B2C-B1F2-92300A8F7F57}"/>
              </a:ext>
            </a:extLst>
          </p:cNvPr>
          <p:cNvPicPr>
            <a:picLocks noChangeAspect="1"/>
          </p:cNvPicPr>
          <p:nvPr/>
        </p:nvPicPr>
        <p:blipFill>
          <a:blip r:embed="rId2"/>
          <a:stretch>
            <a:fillRect/>
          </a:stretch>
        </p:blipFill>
        <p:spPr>
          <a:xfrm>
            <a:off x="838200" y="2104460"/>
            <a:ext cx="4993742" cy="3200965"/>
          </a:xfrm>
          <a:prstGeom prst="rect">
            <a:avLst/>
          </a:prstGeom>
        </p:spPr>
      </p:pic>
    </p:spTree>
    <p:extLst>
      <p:ext uri="{BB962C8B-B14F-4D97-AF65-F5344CB8AC3E}">
        <p14:creationId xmlns:p14="http://schemas.microsoft.com/office/powerpoint/2010/main" val="2621708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Cloud: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239396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Graph</a:t>
            </a:r>
            <a:endParaRPr lang="en-CA" dirty="0"/>
          </a:p>
        </p:txBody>
      </p:sp>
      <p:sp>
        <p:nvSpPr>
          <p:cNvPr id="7" name="TextBox 6"/>
          <p:cNvSpPr txBox="1"/>
          <p:nvPr/>
        </p:nvSpPr>
        <p:spPr>
          <a:xfrm>
            <a:off x="471486" y="4921054"/>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 Be sure to give each perspective an icon!</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155972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Graph, Not Story</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pic>
        <p:nvPicPr>
          <p:cNvPr id="6" name="Picture 5">
            <a:extLst>
              <a:ext uri="{FF2B5EF4-FFF2-40B4-BE49-F238E27FC236}">
                <a16:creationId xmlns="" xmlns:a16="http://schemas.microsoft.com/office/drawing/2014/main" id="{7CEF651B-C424-4312-BAF4-6A4F8C7A04B2}"/>
              </a:ext>
            </a:extLst>
          </p:cNvPr>
          <p:cNvPicPr>
            <a:picLocks noChangeAspect="1"/>
          </p:cNvPicPr>
          <p:nvPr/>
        </p:nvPicPr>
        <p:blipFill>
          <a:blip r:embed="rId2"/>
          <a:stretch>
            <a:fillRect/>
          </a:stretch>
        </p:blipFill>
        <p:spPr>
          <a:xfrm>
            <a:off x="771525" y="2240456"/>
            <a:ext cx="5063828" cy="3150694"/>
          </a:xfrm>
          <a:prstGeom prst="rect">
            <a:avLst/>
          </a:prstGeom>
        </p:spPr>
      </p:pic>
      <p:sp>
        <p:nvSpPr>
          <p:cNvPr id="4" name="Rectangle 3"/>
          <p:cNvSpPr/>
          <p:nvPr/>
        </p:nvSpPr>
        <p:spPr>
          <a:xfrm>
            <a:off x="771525" y="7596331"/>
            <a:ext cx="7115175" cy="769441"/>
          </a:xfrm>
          <a:prstGeom prst="rect">
            <a:avLst/>
          </a:prstGeom>
        </p:spPr>
        <p:txBody>
          <a:bodyPr wrap="square">
            <a:spAutoFit/>
          </a:bodyPr>
          <a:lstStyle/>
          <a:p>
            <a:pPr lvl="0">
              <a:defRPr/>
            </a:pPr>
            <a:r>
              <a:rPr lang="en-US" sz="1100" dirty="0">
                <a:hlinkClick r:id="rId3"/>
              </a:rPr>
              <a:t>https://ontotext.com/linked-open-data-cultural-heritage/</a:t>
            </a:r>
            <a:r>
              <a:rPr lang="en-US" sz="1100" dirty="0"/>
              <a:t> </a:t>
            </a:r>
          </a:p>
          <a:p>
            <a:pPr lvl="0">
              <a:defRPr/>
            </a:pPr>
            <a:r>
              <a:rPr lang="en-US" sz="1100" dirty="0">
                <a:hlinkClick r:id="rId4"/>
              </a:rPr>
              <a:t>https://www.w3.org/wiki/LinkedData</a:t>
            </a:r>
            <a:r>
              <a:rPr lang="en-US" sz="1100" dirty="0"/>
              <a:t> </a:t>
            </a:r>
          </a:p>
          <a:p>
            <a:pPr lvl="0">
              <a:defRPr/>
            </a:pPr>
            <a:r>
              <a:rPr lang="en-US" sz="1100" dirty="0">
                <a:hlinkClick r:id="rId5"/>
              </a:rPr>
              <a:t>https://</a:t>
            </a:r>
            <a:r>
              <a:rPr lang="en-US" sz="1100" dirty="0" smtClean="0">
                <a:hlinkClick r:id="rId5"/>
              </a:rPr>
              <a:t>www.w3.org/wiki/SweoIG/TaskForces/CommunityProjects/LinkingOpenData</a:t>
            </a:r>
            <a:r>
              <a:rPr lang="en-US" sz="1100" dirty="0" smtClean="0"/>
              <a:t>  </a:t>
            </a:r>
            <a:endParaRPr lang="en-US" sz="1100" dirty="0"/>
          </a:p>
          <a:p>
            <a:pPr lvl="0">
              <a:defRPr/>
            </a:pPr>
            <a:r>
              <a:rPr lang="en-US" sz="1100" dirty="0">
                <a:hlinkClick r:id="rId6"/>
              </a:rPr>
              <a:t>https://</a:t>
            </a:r>
            <a:r>
              <a:rPr lang="en-US" sz="1100" dirty="0" smtClean="0">
                <a:hlinkClick r:id="rId6"/>
              </a:rPr>
              <a:t>communitywiki.org/wiki/MachineCodeBlocks</a:t>
            </a:r>
            <a:r>
              <a:rPr lang="en-US" sz="1100" dirty="0" smtClean="0"/>
              <a:t>  </a:t>
            </a:r>
            <a:r>
              <a:rPr lang="en-US" sz="1100" dirty="0"/>
              <a:t>(Lion </a:t>
            </a:r>
            <a:r>
              <a:rPr lang="en-US" sz="1100" dirty="0" err="1"/>
              <a:t>Kimbro</a:t>
            </a:r>
            <a:r>
              <a:rPr lang="en-US" sz="1100" dirty="0"/>
              <a:t>, 2005ish)</a:t>
            </a:r>
          </a:p>
        </p:txBody>
      </p:sp>
      <p:sp>
        <p:nvSpPr>
          <p:cNvPr id="7" name="Rectangle 6"/>
          <p:cNvSpPr/>
          <p:nvPr/>
        </p:nvSpPr>
        <p:spPr>
          <a:xfrm>
            <a:off x="795017" y="5391150"/>
            <a:ext cx="4972050" cy="2031325"/>
          </a:xfrm>
          <a:prstGeom prst="rect">
            <a:avLst/>
          </a:prstGeom>
        </p:spPr>
        <p:txBody>
          <a:bodyPr wrap="square">
            <a:spAutoFit/>
          </a:bodyPr>
          <a:lstStyle/>
          <a:p>
            <a:r>
              <a:rPr lang="en-CA" dirty="0" smtClean="0"/>
              <a:t>Narrations and models focus on common or ‘best’ practices </a:t>
            </a:r>
          </a:p>
          <a:p>
            <a:endParaRPr lang="en-CA" dirty="0" smtClean="0"/>
          </a:p>
          <a:p>
            <a:r>
              <a:rPr lang="en-CA" dirty="0" smtClean="0"/>
              <a:t>Graphs capture patterns, outliers, and the unexpected.</a:t>
            </a:r>
          </a:p>
          <a:p>
            <a:endParaRPr lang="en-CA" dirty="0" smtClean="0"/>
          </a:p>
          <a:p>
            <a:r>
              <a:rPr lang="en-CA" dirty="0" smtClean="0"/>
              <a:t>Knowledge is recognition, not remembering</a:t>
            </a:r>
            <a:endParaRPr lang="en-CA" dirty="0"/>
          </a:p>
        </p:txBody>
      </p:sp>
    </p:spTree>
    <p:extLst>
      <p:ext uri="{BB962C8B-B14F-4D97-AF65-F5344CB8AC3E}">
        <p14:creationId xmlns:p14="http://schemas.microsoft.com/office/powerpoint/2010/main" val="36275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Test </a:t>
            </a:r>
          </a:p>
          <a:p>
            <a:pPr lvl="1"/>
            <a:r>
              <a:rPr lang="en-CA" dirty="0" smtClean="0"/>
              <a:t>Test</a:t>
            </a:r>
          </a:p>
          <a:p>
            <a:pPr lvl="1"/>
            <a:r>
              <a:rPr lang="en-CA" dirty="0" smtClean="0"/>
              <a:t>Test</a:t>
            </a:r>
          </a:p>
          <a:p>
            <a:pPr lvl="1"/>
            <a:endParaRPr lang="en-CA" dirty="0"/>
          </a:p>
        </p:txBody>
      </p:sp>
    </p:spTree>
    <p:extLst>
      <p:ext uri="{BB962C8B-B14F-4D97-AF65-F5344CB8AC3E}">
        <p14:creationId xmlns:p14="http://schemas.microsoft.com/office/powerpoint/2010/main" val="122258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Graph: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24918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Model Graph</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71486" y="7396193"/>
            <a:ext cx="6157914" cy="1323439"/>
          </a:xfrm>
          <a:prstGeom prst="rect">
            <a:avLst/>
          </a:prstGeom>
        </p:spPr>
        <p:txBody>
          <a:bodyPr wrap="square">
            <a:spAutoFit/>
          </a:bodyPr>
          <a:lstStyle/>
          <a:p>
            <a:r>
              <a:rPr lang="en-CA" sz="1000" b="1" dirty="0" smtClean="0"/>
              <a:t>Instructions</a:t>
            </a:r>
          </a:p>
          <a:p>
            <a:pPr marL="228600" indent="-228600">
              <a:buFont typeface="+mj-lt"/>
              <a:buAutoNum type="arabicPeriod"/>
            </a:pPr>
            <a:r>
              <a:rPr lang="en-CA" sz="1000" dirty="0" smtClean="0"/>
              <a:t>Create a model graph of some aspect of this workshop  (it doesn't have to be an actual graph, only a representation of what an actual graph might look like. We've already seen, </a:t>
            </a:r>
            <a:r>
              <a:rPr lang="en-CA" sz="1000" dirty="0" err="1" smtClean="0"/>
              <a:t>eg</a:t>
            </a:r>
            <a:r>
              <a:rPr lang="en-CA" sz="1000" dirty="0" smtClean="0"/>
              <a:t>., graphs on the relations between people in the workshop. Could there be other types of graphs?</a:t>
            </a:r>
          </a:p>
          <a:p>
            <a:pPr marL="228600" indent="-228600">
              <a:buFont typeface="+mj-lt"/>
              <a:buAutoNum type="arabicPeriod"/>
            </a:pPr>
            <a:r>
              <a:rPr lang="en-CA" sz="1000" dirty="0" smtClean="0"/>
              <a:t>In your model, consider how the states of the entities in that graph might vary. Consider not only how nodes might vary (</a:t>
            </a:r>
            <a:r>
              <a:rPr lang="en-CA" sz="1000" dirty="0" err="1" smtClean="0"/>
              <a:t>eg</a:t>
            </a:r>
            <a:r>
              <a:rPr lang="en-CA" sz="1000" dirty="0" smtClean="0"/>
              <a:t>., a person might have a different height over time) but also how the edges might vary (</a:t>
            </a:r>
            <a:r>
              <a:rPr lang="en-CA" sz="1000" dirty="0" err="1" smtClean="0"/>
              <a:t>eg</a:t>
            </a:r>
            <a:r>
              <a:rPr lang="en-CA" sz="1000" dirty="0" smtClean="0"/>
              <a:t>., a person might have a different strength of relation (calculated how?) with another person over time).</a:t>
            </a:r>
          </a:p>
          <a:p>
            <a:pPr marL="228600" indent="-228600">
              <a:buFont typeface="+mj-lt"/>
              <a:buAutoNum type="arabicPeriod"/>
            </a:pPr>
            <a:r>
              <a:rPr lang="en-CA" sz="1000" dirty="0" smtClean="0"/>
              <a:t>In your model, consider how knowledge about the changes in states in the graph might be used.</a:t>
            </a:r>
            <a:endParaRPr lang="en-CA" dirty="0" smtClean="0">
              <a:effectLst/>
              <a:latin typeface="Arial" panose="020B0604020202020204" pitchFamily="34" charset="0"/>
            </a:endParaRPr>
          </a:p>
        </p:txBody>
      </p:sp>
    </p:spTree>
    <p:extLst>
      <p:ext uri="{BB962C8B-B14F-4D97-AF65-F5344CB8AC3E}">
        <p14:creationId xmlns:p14="http://schemas.microsoft.com/office/powerpoint/2010/main" val="2015619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Resources</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2585990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463308"/>
          </a:xfrm>
          <a:prstGeom prst="rect">
            <a:avLst/>
          </a:prstGeom>
          <a:noFill/>
          <a:ln w="3175">
            <a:solidFill>
              <a:schemeClr val="tx1"/>
            </a:solidFill>
          </a:ln>
        </p:spPr>
        <p:txBody>
          <a:bodyPr wrap="square" rtlCol="0">
            <a:spAutoFit/>
          </a:bodyPr>
          <a:lstStyle/>
          <a:p>
            <a:r>
              <a:rPr lang="en-CA" dirty="0" smtClean="0"/>
              <a:t>Content Addressable Resources for Education (CARE)</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391150"/>
            <a:ext cx="4972050" cy="646331"/>
          </a:xfrm>
          <a:prstGeom prst="rect">
            <a:avLst/>
          </a:prstGeom>
        </p:spPr>
        <p:txBody>
          <a:bodyPr wrap="square">
            <a:spAutoFit/>
          </a:bodyPr>
          <a:lstStyle/>
          <a:p>
            <a:r>
              <a:rPr lang="en-CA" dirty="0" smtClean="0"/>
              <a:t>Each piece of content has a unique address, which is a hash of its content</a:t>
            </a:r>
          </a:p>
        </p:txBody>
      </p:sp>
      <p:pic>
        <p:nvPicPr>
          <p:cNvPr id="6" name="Picture 5">
            <a:extLst>
              <a:ext uri="{FF2B5EF4-FFF2-40B4-BE49-F238E27FC236}">
                <a16:creationId xmlns="" xmlns:a16="http://schemas.microsoft.com/office/drawing/2014/main" id="{F5D7AAE0-B8B6-4994-94EE-975AE4611803}"/>
              </a:ext>
            </a:extLst>
          </p:cNvPr>
          <p:cNvPicPr>
            <a:picLocks noChangeAspect="1"/>
          </p:cNvPicPr>
          <p:nvPr/>
        </p:nvPicPr>
        <p:blipFill>
          <a:blip r:embed="rId2"/>
          <a:stretch>
            <a:fillRect/>
          </a:stretch>
        </p:blipFill>
        <p:spPr>
          <a:xfrm>
            <a:off x="795017" y="2266801"/>
            <a:ext cx="4791831" cy="2984004"/>
          </a:xfrm>
          <a:prstGeom prst="rect">
            <a:avLst/>
          </a:prstGeom>
        </p:spPr>
      </p:pic>
      <p:sp>
        <p:nvSpPr>
          <p:cNvPr id="4" name="Rectangle 3"/>
          <p:cNvSpPr/>
          <p:nvPr/>
        </p:nvSpPr>
        <p:spPr>
          <a:xfrm>
            <a:off x="716217" y="7658011"/>
            <a:ext cx="4803955" cy="461665"/>
          </a:xfrm>
          <a:prstGeom prst="rect">
            <a:avLst/>
          </a:prstGeom>
        </p:spPr>
        <p:txBody>
          <a:bodyPr wrap="square">
            <a:spAutoFit/>
          </a:bodyPr>
          <a:lstStyle/>
          <a:p>
            <a:r>
              <a:rPr lang="en-US" sz="1200" dirty="0" smtClean="0">
                <a:hlinkClick r:id="rId3"/>
              </a:rPr>
              <a:t>https://ipfs.io/ipfs/QmXoypizjW3WknFiJnKLwHCnL72vedxjQkDDP1mXWo6uco/wiki/Distributed_hash_table.html</a:t>
            </a:r>
            <a:r>
              <a:rPr lang="en-US" sz="1200" dirty="0" smtClean="0"/>
              <a:t> </a:t>
            </a:r>
            <a:endParaRPr lang="en-US" sz="1200" dirty="0"/>
          </a:p>
        </p:txBody>
      </p:sp>
    </p:spTree>
    <p:extLst>
      <p:ext uri="{BB962C8B-B14F-4D97-AF65-F5344CB8AC3E}">
        <p14:creationId xmlns:p14="http://schemas.microsoft.com/office/powerpoint/2010/main" val="2103496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Resources: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141942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Notebook</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71486" y="7396193"/>
            <a:ext cx="6157914" cy="707886"/>
          </a:xfrm>
          <a:prstGeom prst="rect">
            <a:avLst/>
          </a:prstGeom>
        </p:spPr>
        <p:txBody>
          <a:bodyPr wrap="square">
            <a:spAutoFit/>
          </a:bodyPr>
          <a:lstStyle/>
          <a:p>
            <a:r>
              <a:rPr lang="en-CA" sz="1000" b="1" dirty="0" smtClean="0"/>
              <a:t>Instructions</a:t>
            </a:r>
          </a:p>
          <a:p>
            <a:pPr marL="228600" indent="-228600">
              <a:buFont typeface="+mj-lt"/>
              <a:buAutoNum type="arabicPeriod"/>
            </a:pPr>
            <a:r>
              <a:rPr lang="en-CA" sz="1000" dirty="0" smtClean="0"/>
              <a:t>Open a link and visit a </a:t>
            </a:r>
            <a:r>
              <a:rPr lang="en-CA" sz="1000" dirty="0" err="1" smtClean="0"/>
              <a:t>Jupyter</a:t>
            </a:r>
            <a:r>
              <a:rPr lang="en-CA" sz="1000" dirty="0" smtClean="0"/>
              <a:t> Notebook</a:t>
            </a:r>
          </a:p>
          <a:p>
            <a:pPr marL="228600" indent="-228600">
              <a:buFont typeface="+mj-lt"/>
              <a:buAutoNum type="arabicPeriod"/>
            </a:pPr>
            <a:r>
              <a:rPr lang="en-CA" sz="1000" dirty="0" smtClean="0"/>
              <a:t>Consider what sort of notebook </a:t>
            </a:r>
            <a:r>
              <a:rPr lang="en-CA" sz="1000" i="1" dirty="0" smtClean="0"/>
              <a:t>you</a:t>
            </a:r>
            <a:r>
              <a:rPr lang="en-CA" sz="1000" dirty="0" smtClean="0"/>
              <a:t> would find useful as a teaching or learning resource</a:t>
            </a:r>
          </a:p>
          <a:p>
            <a:pPr marL="228600" indent="-228600">
              <a:buFont typeface="+mj-lt"/>
              <a:buAutoNum type="arabicPeriod"/>
            </a:pPr>
            <a:r>
              <a:rPr lang="en-CA" sz="1000" dirty="0" smtClean="0"/>
              <a:t>Create an outline of the Notebook in the space above.</a:t>
            </a:r>
            <a:endParaRPr lang="en-CA" dirty="0" smtClean="0">
              <a:effectLst/>
              <a:latin typeface="Arial" panose="020B0604020202020204" pitchFamily="34" charset="0"/>
            </a:endParaRPr>
          </a:p>
        </p:txBody>
      </p:sp>
    </p:spTree>
    <p:extLst>
      <p:ext uri="{BB962C8B-B14F-4D97-AF65-F5344CB8AC3E}">
        <p14:creationId xmlns:p14="http://schemas.microsoft.com/office/powerpoint/2010/main" val="1638285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Identity</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1722415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i="1" dirty="0" smtClean="0"/>
              <a:t>We </a:t>
            </a:r>
            <a:r>
              <a:rPr lang="en-CA" dirty="0" smtClean="0"/>
              <a:t>Are the Content</a:t>
            </a:r>
          </a:p>
          <a:p>
            <a:endParaRPr lang="en-CA" i="1" dirty="0"/>
          </a:p>
          <a:p>
            <a:endParaRPr lang="en-CA" i="1"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812571"/>
            <a:ext cx="4972050" cy="923330"/>
          </a:xfrm>
          <a:prstGeom prst="rect">
            <a:avLst/>
          </a:prstGeom>
        </p:spPr>
        <p:txBody>
          <a:bodyPr wrap="square">
            <a:spAutoFit/>
          </a:bodyPr>
          <a:lstStyle/>
          <a:p>
            <a:r>
              <a:rPr lang="en-CA" dirty="0" smtClean="0"/>
              <a:t>Will the ‘connected self’ be more reflective? Will ‘the connective self’ more honestly reflect our hopes, aspirations and dreams? </a:t>
            </a:r>
          </a:p>
        </p:txBody>
      </p:sp>
      <p:sp>
        <p:nvSpPr>
          <p:cNvPr id="4" name="Rectangle 3"/>
          <p:cNvSpPr/>
          <p:nvPr/>
        </p:nvSpPr>
        <p:spPr>
          <a:xfrm>
            <a:off x="795017" y="6819900"/>
            <a:ext cx="5167633" cy="1754326"/>
          </a:xfrm>
          <a:prstGeom prst="rect">
            <a:avLst/>
          </a:prstGeom>
        </p:spPr>
        <p:txBody>
          <a:bodyPr wrap="square">
            <a:spAutoFit/>
          </a:bodyPr>
          <a:lstStyle/>
          <a:p>
            <a:r>
              <a:rPr lang="en-US" sz="1200" dirty="0" smtClean="0">
                <a:hlinkClick r:id="rId2"/>
              </a:rPr>
              <a:t>https://www.youtube.com/watch?v=QNKpK_InQHQ</a:t>
            </a:r>
            <a:endParaRPr lang="en-US" sz="1200" dirty="0" smtClean="0"/>
          </a:p>
          <a:p>
            <a:r>
              <a:rPr lang="en-US" sz="1200" dirty="0" smtClean="0">
                <a:hlinkClick r:id="rId3"/>
              </a:rPr>
              <a:t>https://jennymackness.wordpress.com/tag/digital-identity/</a:t>
            </a:r>
            <a:endParaRPr lang="en-US" sz="1200" dirty="0" smtClean="0"/>
          </a:p>
          <a:p>
            <a:r>
              <a:rPr lang="en-US" sz="1200" dirty="0" smtClean="0">
                <a:hlinkClick r:id="rId4"/>
              </a:rPr>
              <a:t>https://mitpress.mit.edu/books/qualified-self</a:t>
            </a:r>
            <a:r>
              <a:rPr lang="en-US" sz="1200" dirty="0" smtClean="0"/>
              <a:t>     </a:t>
            </a:r>
          </a:p>
          <a:p>
            <a:r>
              <a:rPr lang="en-US" sz="1200" dirty="0" smtClean="0">
                <a:hlinkClick r:id="rId5"/>
              </a:rPr>
              <a:t>https://markcarrigan.net/2014/07/23/qualitative-self-tracking-and-the-qualified-self/</a:t>
            </a:r>
            <a:r>
              <a:rPr lang="en-US" sz="1200" dirty="0" smtClean="0"/>
              <a:t> </a:t>
            </a:r>
          </a:p>
          <a:p>
            <a:r>
              <a:rPr lang="en-US" sz="1200" dirty="0" smtClean="0"/>
              <a:t>   </a:t>
            </a:r>
          </a:p>
          <a:p>
            <a:endParaRPr lang="en-US" sz="1200" dirty="0" smtClean="0"/>
          </a:p>
          <a:p>
            <a:r>
              <a:rPr lang="en-US" sz="1200" dirty="0" smtClean="0"/>
              <a:t> </a:t>
            </a:r>
          </a:p>
          <a:p>
            <a:endParaRPr lang="en-US" sz="1200" dirty="0"/>
          </a:p>
        </p:txBody>
      </p:sp>
      <p:pic>
        <p:nvPicPr>
          <p:cNvPr id="9" name="Picture 8" descr="A close up of a map&#10;&#10;Description automatically generated">
            <a:extLst>
              <a:ext uri="{FF2B5EF4-FFF2-40B4-BE49-F238E27FC236}">
                <a16:creationId xmlns="" xmlns:a16="http://schemas.microsoft.com/office/drawing/2014/main" id="{1B7FDA8A-0957-4CBE-BADE-A06A723623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182" y="2286000"/>
            <a:ext cx="4144167" cy="3262997"/>
          </a:xfrm>
          <a:prstGeom prst="rect">
            <a:avLst/>
          </a:prstGeom>
        </p:spPr>
      </p:pic>
    </p:spTree>
    <p:extLst>
      <p:ext uri="{BB962C8B-B14F-4D97-AF65-F5344CB8AC3E}">
        <p14:creationId xmlns:p14="http://schemas.microsoft.com/office/powerpoint/2010/main" val="2128317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Identity: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43505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Identity Graph</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350042" y="6519893"/>
            <a:ext cx="6157914" cy="2400657"/>
          </a:xfrm>
          <a:prstGeom prst="rect">
            <a:avLst/>
          </a:prstGeom>
        </p:spPr>
        <p:txBody>
          <a:bodyPr wrap="square">
            <a:spAutoFit/>
          </a:bodyPr>
          <a:lstStyle/>
          <a:p>
            <a:r>
              <a:rPr lang="en-CA" sz="1000" b="1" dirty="0" smtClean="0"/>
              <a:t>Instructions</a:t>
            </a:r>
          </a:p>
          <a:p>
            <a:r>
              <a:rPr lang="en-CA" sz="1000" dirty="0" smtClean="0"/>
              <a:t>Create an Identity Graph</a:t>
            </a:r>
          </a:p>
          <a:p>
            <a:pPr marL="171450" indent="-171450">
              <a:buFont typeface="Arial" panose="020B0604020202020204" pitchFamily="34" charset="0"/>
              <a:buChar char="•"/>
            </a:pPr>
            <a:r>
              <a:rPr lang="en-CA" sz="1000" dirty="0" smtClean="0"/>
              <a:t>We are expanding on the marketing definition of an identity graph. It can be anything you like, but with one stipulation: your graph </a:t>
            </a:r>
            <a:r>
              <a:rPr lang="en-CA" sz="1000" i="1" dirty="0" smtClean="0"/>
              <a:t>should not</a:t>
            </a:r>
            <a:r>
              <a:rPr lang="en-CA" sz="1000" dirty="0" smtClean="0"/>
              <a:t> contain a self-referential node titled ‘me’ or ‘self’ or anything similar</a:t>
            </a:r>
          </a:p>
          <a:p>
            <a:pPr marL="171450" indent="-171450">
              <a:buFont typeface="Arial" panose="020B0604020202020204" pitchFamily="34" charset="0"/>
              <a:buChar char="•"/>
            </a:pPr>
            <a:r>
              <a:rPr lang="en-CA" sz="1000" dirty="0" smtClean="0"/>
              <a:t>Think of this graph as you defining </a:t>
            </a:r>
            <a:r>
              <a:rPr lang="en-CA" sz="1000" i="1" dirty="0" smtClean="0"/>
              <a:t>your</a:t>
            </a:r>
            <a:r>
              <a:rPr lang="en-CA" sz="1000" dirty="0" smtClean="0"/>
              <a:t> identity, not what some advertiser, recruiter or other third party might want you to define.</a:t>
            </a:r>
          </a:p>
          <a:p>
            <a:pPr marL="171450" indent="-171450">
              <a:buFont typeface="Arial" panose="020B0604020202020204" pitchFamily="34" charset="0"/>
              <a:buChar char="•"/>
            </a:pPr>
            <a:r>
              <a:rPr lang="en-CA" sz="1000" dirty="0" smtClean="0"/>
              <a:t>Don't worry about creating the </a:t>
            </a:r>
            <a:r>
              <a:rPr lang="en-CA" sz="1000" i="1" dirty="0" smtClean="0"/>
              <a:t>whole</a:t>
            </a:r>
            <a:r>
              <a:rPr lang="en-CA" sz="1000" dirty="0" smtClean="0"/>
              <a:t> identity graph - focusing on a single facet will be sufficient. And don't post anything you're not comfortable with sharing. It doesn't have to be a </a:t>
            </a:r>
            <a:r>
              <a:rPr lang="en-CA" sz="1000" i="1" dirty="0" smtClean="0"/>
              <a:t>real</a:t>
            </a:r>
            <a:r>
              <a:rPr lang="en-CA" sz="1000" dirty="0" smtClean="0"/>
              <a:t> identity graph, just an identity graph, however you conceive it.</a:t>
            </a:r>
          </a:p>
          <a:p>
            <a:r>
              <a:rPr lang="en-CA" sz="1000" dirty="0" smtClean="0"/>
              <a:t>Optional: consider some of these questions about your identity graph:</a:t>
            </a:r>
          </a:p>
          <a:p>
            <a:pPr marL="171450" indent="-171450">
              <a:buFont typeface="Arial" panose="020B0604020202020204" pitchFamily="34" charset="0"/>
              <a:buChar char="•"/>
            </a:pPr>
            <a:r>
              <a:rPr lang="en-CA" sz="1000" dirty="0" smtClean="0"/>
              <a:t>What is the basis for the links in your graph: are they conceptual, physical, causal, historical, aspirational?</a:t>
            </a:r>
          </a:p>
          <a:p>
            <a:pPr marL="171450" indent="-171450">
              <a:buFont typeface="Arial" panose="020B0604020202020204" pitchFamily="34" charset="0"/>
              <a:buChar char="•"/>
            </a:pPr>
            <a:r>
              <a:rPr lang="en-CA" sz="1000" dirty="0" smtClean="0"/>
              <a:t>Is your graph unique to you? What would make it unique? What would guarantee uniqueness?</a:t>
            </a:r>
          </a:p>
          <a:p>
            <a:pPr marL="171450" indent="-171450">
              <a:buFont typeface="Arial" panose="020B0604020202020204" pitchFamily="34" charset="0"/>
              <a:buChar char="•"/>
            </a:pPr>
            <a:r>
              <a:rPr lang="en-CA" sz="1000" dirty="0" smtClean="0"/>
              <a:t>How (if at all) could your graph be physically instantiated? Is there a way for you to share your graph? To link and/or intermingle your graph with other graphs?</a:t>
            </a:r>
          </a:p>
          <a:p>
            <a:pPr marL="171450" indent="-171450">
              <a:buFont typeface="Arial" panose="020B0604020202020204" pitchFamily="34" charset="0"/>
              <a:buChar char="•"/>
            </a:pPr>
            <a:r>
              <a:rPr lang="en-CA" sz="1000" dirty="0" smtClean="0"/>
              <a:t>What’s the ‘source of truth’ for your graph?</a:t>
            </a:r>
            <a:endParaRPr lang="en-CA" sz="1000" dirty="0"/>
          </a:p>
        </p:txBody>
      </p:sp>
    </p:spTree>
    <p:extLst>
      <p:ext uri="{BB962C8B-B14F-4D97-AF65-F5344CB8AC3E}">
        <p14:creationId xmlns:p14="http://schemas.microsoft.com/office/powerpoint/2010/main" val="295374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999064"/>
          </a:xfrm>
        </p:spPr>
        <p:txBody>
          <a:bodyPr/>
          <a:lstStyle/>
          <a:p>
            <a:r>
              <a:rPr lang="en-CA" dirty="0" smtClean="0"/>
              <a:t>Agenda</a:t>
            </a:r>
            <a:endParaRPr lang="en-CA" dirty="0"/>
          </a:p>
        </p:txBody>
      </p:sp>
      <p:sp>
        <p:nvSpPr>
          <p:cNvPr id="3" name="Content Placeholder 2"/>
          <p:cNvSpPr>
            <a:spLocks noGrp="1"/>
          </p:cNvSpPr>
          <p:nvPr>
            <p:ph idx="1"/>
          </p:nvPr>
        </p:nvSpPr>
        <p:spPr>
          <a:xfrm>
            <a:off x="471488" y="1362076"/>
            <a:ext cx="5915025" cy="7515224"/>
          </a:xfrm>
        </p:spPr>
        <p:txBody>
          <a:bodyPr>
            <a:normAutofit fontScale="92500" lnSpcReduction="20000"/>
          </a:bodyPr>
          <a:lstStyle/>
          <a:p>
            <a:r>
              <a:rPr lang="en-CA" dirty="0"/>
              <a:t>The Learning Context</a:t>
            </a:r>
          </a:p>
          <a:p>
            <a:pPr lvl="1"/>
            <a:r>
              <a:rPr lang="en-CA" sz="1900" dirty="0">
                <a:latin typeface="+mj-lt"/>
              </a:rPr>
              <a:t>Beginning to a.m. break - "wider trends in pedagogy and curriculum, including new critical literacies" - this will situate them firmly in a learning context, and also allow me to introduce a 'critical literacies' tool they can use for reflection through the day</a:t>
            </a:r>
          </a:p>
          <a:p>
            <a:r>
              <a:rPr lang="en-CA" dirty="0"/>
              <a:t>Data and Cloud</a:t>
            </a:r>
          </a:p>
          <a:p>
            <a:pPr lvl="1"/>
            <a:r>
              <a:rPr lang="en-CA" dirty="0"/>
              <a:t>Content: developing an understanding of dynamic and fluid data networks, how to access open data, and how to work with data in cloud-based resources.</a:t>
            </a:r>
          </a:p>
          <a:p>
            <a:pPr lvl="1"/>
            <a:r>
              <a:rPr lang="en-CA" dirty="0"/>
              <a:t>Hands-on activities: access to and use of open data; exploration of a cloud environment.</a:t>
            </a:r>
          </a:p>
          <a:p>
            <a:r>
              <a:rPr lang="en-CA" dirty="0"/>
              <a:t>Graph and Resources</a:t>
            </a:r>
          </a:p>
          <a:p>
            <a:pPr lvl="1"/>
            <a:r>
              <a:rPr lang="en-CA" dirty="0"/>
              <a:t>Content: new types of graph-based resources, including distributed knowledge networks.</a:t>
            </a:r>
          </a:p>
          <a:p>
            <a:pPr lvl="1"/>
            <a:r>
              <a:rPr lang="en-CA" dirty="0"/>
              <a:t>Hands-on activities: experience developing graphs, use of distributed resources such as Jupyter Notebooks.</a:t>
            </a:r>
          </a:p>
          <a:p>
            <a:r>
              <a:rPr lang="en-CA" dirty="0"/>
              <a:t>Identity and Recognition</a:t>
            </a:r>
          </a:p>
          <a:p>
            <a:pPr lvl="1"/>
            <a:r>
              <a:rPr lang="en-CA" dirty="0"/>
              <a:t>Content: how we know who someone is, how we project ourselves on the internet, and how we can be safe and secure; how we know what someone has learned.</a:t>
            </a:r>
          </a:p>
          <a:p>
            <a:pPr lvl="1"/>
            <a:r>
              <a:rPr lang="en-CA" dirty="0"/>
              <a:t>Hands-on activities: creation of &amp;#39;identity graphs&amp;#39;, creation of public and private keys, and creation of digital credentials</a:t>
            </a:r>
          </a:p>
          <a:p>
            <a:r>
              <a:rPr lang="en-CA" dirty="0"/>
              <a:t>Experience, Community and Agency</a:t>
            </a:r>
          </a:p>
          <a:p>
            <a:pPr lvl="1"/>
            <a:r>
              <a:rPr lang="en-CA" dirty="0"/>
              <a:t>Content: how to enable learning experiences based on hands-on practice and knowledge creation sufficient to support a rapidly evolving sense of community based on information exchange and consensus.</a:t>
            </a:r>
          </a:p>
          <a:p>
            <a:r>
              <a:rPr lang="en-CA" dirty="0"/>
              <a:t>Actionable Practices</a:t>
            </a:r>
          </a:p>
          <a:p>
            <a:pPr lvl="1"/>
            <a:r>
              <a:rPr lang="en-CA" dirty="0"/>
              <a:t>Community network development and management, and </a:t>
            </a:r>
          </a:p>
          <a:p>
            <a:pPr lvl="1"/>
            <a:r>
              <a:rPr lang="en-CA" dirty="0"/>
              <a:t>Personal learning management and </a:t>
            </a:r>
            <a:r>
              <a:rPr lang="en-CA" dirty="0" smtClean="0"/>
              <a:t>support</a:t>
            </a:r>
            <a:endParaRPr lang="en-CA" dirty="0"/>
          </a:p>
        </p:txBody>
      </p:sp>
    </p:spTree>
    <p:extLst>
      <p:ext uri="{BB962C8B-B14F-4D97-AF65-F5344CB8AC3E}">
        <p14:creationId xmlns:p14="http://schemas.microsoft.com/office/powerpoint/2010/main" val="2695204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Recognition</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2874793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AI-Based Learning Recognition</a:t>
            </a:r>
          </a:p>
          <a:p>
            <a:endParaRPr lang="en-CA" i="1" dirty="0"/>
          </a:p>
          <a:p>
            <a:endParaRPr lang="en-CA" i="1"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812571"/>
            <a:ext cx="4972050" cy="2308324"/>
          </a:xfrm>
          <a:prstGeom prst="rect">
            <a:avLst/>
          </a:prstGeom>
        </p:spPr>
        <p:txBody>
          <a:bodyPr wrap="square">
            <a:spAutoFit/>
          </a:bodyPr>
          <a:lstStyle/>
          <a:p>
            <a:r>
              <a:rPr lang="en-CA" dirty="0" err="1" smtClean="0"/>
              <a:t>xAPI</a:t>
            </a:r>
            <a:r>
              <a:rPr lang="en-CA" dirty="0" smtClean="0"/>
              <a:t> lets you capture (big) data on human performance, along with associated instructional content or performance context information… </a:t>
            </a:r>
          </a:p>
          <a:p>
            <a:endParaRPr lang="en-US" dirty="0" smtClean="0"/>
          </a:p>
          <a:p>
            <a:r>
              <a:rPr lang="en-US" dirty="0" smtClean="0"/>
              <a:t>We can also gather data </a:t>
            </a:r>
            <a:r>
              <a:rPr lang="en-US" i="1" dirty="0" smtClean="0"/>
              <a:t>outside</a:t>
            </a:r>
            <a:r>
              <a:rPr lang="en-US" dirty="0" smtClean="0"/>
              <a:t> the school or program, looking at actual results and feedback from the workplace. </a:t>
            </a:r>
          </a:p>
          <a:p>
            <a:endParaRPr lang="en-CA" dirty="0" smtClean="0"/>
          </a:p>
        </p:txBody>
      </p:sp>
      <p:pic>
        <p:nvPicPr>
          <p:cNvPr id="8" name="Picture 1">
            <a:extLst>
              <a:ext uri="{FF2B5EF4-FFF2-40B4-BE49-F238E27FC236}">
                <a16:creationId xmlns="" xmlns:a16="http://schemas.microsoft.com/office/drawing/2014/main" id="{F80098EE-9A23-4997-ADE1-4820C7580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356216"/>
            <a:ext cx="4800600" cy="319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7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Digital Badge</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71486" y="7396193"/>
            <a:ext cx="6157914" cy="1477328"/>
          </a:xfrm>
          <a:prstGeom prst="rect">
            <a:avLst/>
          </a:prstGeom>
        </p:spPr>
        <p:txBody>
          <a:bodyPr wrap="square">
            <a:spAutoFit/>
          </a:bodyPr>
          <a:lstStyle/>
          <a:p>
            <a:r>
              <a:rPr lang="en-CA" sz="1000" b="1" dirty="0" smtClean="0"/>
              <a:t>Instructions</a:t>
            </a:r>
          </a:p>
          <a:p>
            <a:r>
              <a:rPr lang="en-CA" sz="1000" dirty="0" smtClean="0"/>
              <a:t>If you have internet access, create a free account on a Badge service (several are listed in the resources for this module). Otherwise, use this space to design your badge, clearly identifying different data elements:</a:t>
            </a:r>
          </a:p>
          <a:p>
            <a:pPr marL="171450" indent="-171450">
              <a:buFont typeface="Arial" panose="020B0604020202020204" pitchFamily="34" charset="0"/>
              <a:buChar char="•"/>
            </a:pPr>
            <a:r>
              <a:rPr lang="en-CA" sz="1000" dirty="0" smtClean="0"/>
              <a:t>create a badge and give it a name, criteria, design</a:t>
            </a:r>
          </a:p>
          <a:p>
            <a:pPr marL="171450" indent="-171450">
              <a:buFont typeface="Arial" panose="020B0604020202020204" pitchFamily="34" charset="0"/>
              <a:buChar char="•"/>
            </a:pPr>
            <a:r>
              <a:rPr lang="en-CA" sz="1000" dirty="0" smtClean="0"/>
              <a:t>award it to yourself or describe how it would be awarded.</a:t>
            </a:r>
          </a:p>
          <a:p>
            <a:pPr marL="171450" indent="-171450">
              <a:buFont typeface="Arial" panose="020B0604020202020204" pitchFamily="34" charset="0"/>
              <a:buChar char="•"/>
            </a:pPr>
            <a:r>
              <a:rPr lang="en-CA" sz="1000" dirty="0" smtClean="0"/>
              <a:t>use a blog post on your blog as the 'evidence' for awarding yourself the badge</a:t>
            </a:r>
          </a:p>
          <a:p>
            <a:pPr marL="171450" indent="-171450">
              <a:buFont typeface="Arial" panose="020B0604020202020204" pitchFamily="34" charset="0"/>
              <a:buChar char="•"/>
            </a:pPr>
            <a:r>
              <a:rPr lang="en-CA" sz="1000" dirty="0" smtClean="0"/>
              <a:t>place the badge on the blog post.</a:t>
            </a:r>
          </a:p>
          <a:p>
            <a:r>
              <a:rPr lang="en-CA" sz="1000" dirty="0" smtClean="0"/>
              <a:t>Optional</a:t>
            </a:r>
          </a:p>
          <a:p>
            <a:pPr marL="171450" indent="-171450">
              <a:buFont typeface="Arial" panose="020B0604020202020204" pitchFamily="34" charset="0"/>
              <a:buChar char="•"/>
            </a:pPr>
            <a:r>
              <a:rPr lang="en-CA" sz="1000" dirty="0" smtClean="0"/>
              <a:t>Define how your digital badge connect to or ties in to your identity graph</a:t>
            </a:r>
            <a:endParaRPr lang="en-CA" sz="1000" dirty="0"/>
          </a:p>
        </p:txBody>
      </p:sp>
    </p:spTree>
    <p:extLst>
      <p:ext uri="{BB962C8B-B14F-4D97-AF65-F5344CB8AC3E}">
        <p14:creationId xmlns:p14="http://schemas.microsoft.com/office/powerpoint/2010/main" val="3607495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Recognition: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1831381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Community</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314471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Community As Consensus</a:t>
            </a:r>
          </a:p>
          <a:p>
            <a:endParaRPr lang="en-CA" i="1" dirty="0"/>
          </a:p>
          <a:p>
            <a:endParaRPr lang="en-CA" i="1"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812571"/>
            <a:ext cx="4972050" cy="2031325"/>
          </a:xfrm>
          <a:prstGeom prst="rect">
            <a:avLst/>
          </a:prstGeom>
        </p:spPr>
        <p:txBody>
          <a:bodyPr wrap="square">
            <a:spAutoFit/>
          </a:bodyPr>
          <a:lstStyle/>
          <a:p>
            <a:r>
              <a:rPr lang="en-US" dirty="0" smtClean="0"/>
              <a:t>The mechanisms we use to interact and reach consensus are what define us as a community…</a:t>
            </a:r>
          </a:p>
          <a:p>
            <a:endParaRPr lang="en-US" dirty="0" smtClean="0"/>
          </a:p>
          <a:p>
            <a:r>
              <a:rPr lang="en-US" dirty="0" smtClean="0"/>
              <a:t>Is consensus based in work, stake, importance, authority…? What are the </a:t>
            </a:r>
            <a:r>
              <a:rPr lang="en-US" i="1" dirty="0" smtClean="0"/>
              <a:t>conditions</a:t>
            </a:r>
            <a:r>
              <a:rPr lang="en-US" dirty="0" smtClean="0"/>
              <a:t> for consensus?</a:t>
            </a:r>
          </a:p>
          <a:p>
            <a:endParaRPr lang="en-CA" dirty="0" smtClean="0"/>
          </a:p>
        </p:txBody>
      </p:sp>
      <p:pic>
        <p:nvPicPr>
          <p:cNvPr id="6" name="Picture 5">
            <a:extLst>
              <a:ext uri="{FF2B5EF4-FFF2-40B4-BE49-F238E27FC236}">
                <a16:creationId xmlns="" xmlns:a16="http://schemas.microsoft.com/office/drawing/2014/main" id="{83411851-F9DF-4919-A513-C3F062CA7755}"/>
              </a:ext>
            </a:extLst>
          </p:cNvPr>
          <p:cNvPicPr>
            <a:picLocks noChangeAspect="1"/>
          </p:cNvPicPr>
          <p:nvPr/>
        </p:nvPicPr>
        <p:blipFill>
          <a:blip r:embed="rId2"/>
          <a:stretch>
            <a:fillRect/>
          </a:stretch>
        </p:blipFill>
        <p:spPr>
          <a:xfrm>
            <a:off x="795017" y="2264058"/>
            <a:ext cx="4764410" cy="2222217"/>
          </a:xfrm>
          <a:prstGeom prst="rect">
            <a:avLst/>
          </a:prstGeom>
        </p:spPr>
      </p:pic>
    </p:spTree>
    <p:extLst>
      <p:ext uri="{BB962C8B-B14F-4D97-AF65-F5344CB8AC3E}">
        <p14:creationId xmlns:p14="http://schemas.microsoft.com/office/powerpoint/2010/main" val="2860735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Community: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Community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832294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Community</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23861" y="7434293"/>
            <a:ext cx="6157914" cy="861774"/>
          </a:xfrm>
          <a:prstGeom prst="rect">
            <a:avLst/>
          </a:prstGeom>
        </p:spPr>
        <p:txBody>
          <a:bodyPr wrap="square">
            <a:spAutoFit/>
          </a:bodyPr>
          <a:lstStyle/>
          <a:p>
            <a:r>
              <a:rPr lang="en-CA" sz="1000" b="1" dirty="0" smtClean="0"/>
              <a:t>Instructions</a:t>
            </a:r>
          </a:p>
          <a:p>
            <a:pPr marL="171450" indent="-171450">
              <a:buFont typeface="Arial" panose="020B0604020202020204" pitchFamily="34" charset="0"/>
              <a:buChar char="•"/>
            </a:pPr>
            <a:r>
              <a:rPr lang="en-CA" sz="1000" dirty="0" smtClean="0"/>
              <a:t>As a community, create an assignment the completion of which denotes being a member of the community. For the purposes of this task, there can only be one community for the entire workshop. </a:t>
            </a:r>
          </a:p>
          <a:p>
            <a:pPr marL="171450" indent="-171450">
              <a:buFont typeface="Arial" panose="020B0604020202020204" pitchFamily="34" charset="0"/>
              <a:buChar char="•"/>
            </a:pPr>
            <a:r>
              <a:rPr lang="en-CA" sz="1000" dirty="0" smtClean="0"/>
              <a:t>Use the space above to contain your contribution to the community.</a:t>
            </a:r>
          </a:p>
          <a:p>
            <a:pPr marL="171450" indent="-171450">
              <a:buFont typeface="Arial" panose="020B0604020202020204" pitchFamily="34" charset="0"/>
              <a:buChar char="•"/>
            </a:pPr>
            <a:r>
              <a:rPr lang="en-CA" sz="1000" dirty="0" smtClean="0"/>
              <a:t>For each participant, your being a member of the community completes the task.</a:t>
            </a:r>
          </a:p>
        </p:txBody>
      </p:sp>
    </p:spTree>
    <p:extLst>
      <p:ext uri="{BB962C8B-B14F-4D97-AF65-F5344CB8AC3E}">
        <p14:creationId xmlns:p14="http://schemas.microsoft.com/office/powerpoint/2010/main" val="1355457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Experience</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1711562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Content and Creation Combined</a:t>
            </a:r>
          </a:p>
          <a:p>
            <a:endParaRPr lang="en-CA" i="1" dirty="0"/>
          </a:p>
          <a:p>
            <a:endParaRPr lang="en-CA" i="1"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812571"/>
            <a:ext cx="4972050" cy="1754326"/>
          </a:xfrm>
          <a:prstGeom prst="rect">
            <a:avLst/>
          </a:prstGeom>
        </p:spPr>
        <p:txBody>
          <a:bodyPr wrap="square">
            <a:spAutoFit/>
          </a:bodyPr>
          <a:lstStyle/>
          <a:p>
            <a:r>
              <a:rPr lang="en-CA" dirty="0" smtClean="0"/>
              <a:t>Jupyter Notebook combines data and code in a document</a:t>
            </a:r>
          </a:p>
          <a:p>
            <a:endParaRPr lang="en-CA" dirty="0" smtClean="0"/>
          </a:p>
          <a:p>
            <a:r>
              <a:rPr lang="en-CA" dirty="0" err="1" smtClean="0"/>
              <a:t>JupyterLab</a:t>
            </a:r>
            <a:r>
              <a:rPr lang="en-CA" dirty="0" smtClean="0"/>
              <a:t> Environment - work with code, data, and the Jupyter notebook format.</a:t>
            </a:r>
          </a:p>
          <a:p>
            <a:endParaRPr lang="en-CA" dirty="0" smtClean="0"/>
          </a:p>
        </p:txBody>
      </p:sp>
      <p:pic>
        <p:nvPicPr>
          <p:cNvPr id="8" name="Picture 7">
            <a:extLst>
              <a:ext uri="{FF2B5EF4-FFF2-40B4-BE49-F238E27FC236}">
                <a16:creationId xmlns="" xmlns:a16="http://schemas.microsoft.com/office/drawing/2014/main" id="{9D5EAAF7-7F08-470B-858C-DC0262B96723}"/>
              </a:ext>
            </a:extLst>
          </p:cNvPr>
          <p:cNvPicPr>
            <a:picLocks noChangeAspect="1"/>
          </p:cNvPicPr>
          <p:nvPr/>
        </p:nvPicPr>
        <p:blipFill>
          <a:blip r:embed="rId2"/>
          <a:stretch>
            <a:fillRect/>
          </a:stretch>
        </p:blipFill>
        <p:spPr>
          <a:xfrm>
            <a:off x="795017" y="2249724"/>
            <a:ext cx="4727453" cy="3281943"/>
          </a:xfrm>
          <a:prstGeom prst="rect">
            <a:avLst/>
          </a:prstGeom>
        </p:spPr>
      </p:pic>
    </p:spTree>
    <p:extLst>
      <p:ext uri="{BB962C8B-B14F-4D97-AF65-F5344CB8AC3E}">
        <p14:creationId xmlns:p14="http://schemas.microsoft.com/office/powerpoint/2010/main" val="3209393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1408201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Experience: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2801247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My Workshop Experience</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a:p>
        </p:txBody>
      </p:sp>
      <p:sp>
        <p:nvSpPr>
          <p:cNvPr id="5" name="Rectangle 4"/>
          <p:cNvSpPr/>
          <p:nvPr/>
        </p:nvSpPr>
        <p:spPr>
          <a:xfrm>
            <a:off x="423861" y="7434293"/>
            <a:ext cx="6157914" cy="1169551"/>
          </a:xfrm>
          <a:prstGeom prst="rect">
            <a:avLst/>
          </a:prstGeom>
        </p:spPr>
        <p:txBody>
          <a:bodyPr wrap="square">
            <a:spAutoFit/>
          </a:bodyPr>
          <a:lstStyle/>
          <a:p>
            <a:r>
              <a:rPr lang="en-CA" sz="1000" b="1" dirty="0" smtClean="0"/>
              <a:t>Instructions</a:t>
            </a:r>
          </a:p>
          <a:p>
            <a:pPr marL="171450" indent="-171450">
              <a:buFont typeface="Arial" panose="020B0604020202020204" pitchFamily="34" charset="0"/>
              <a:buChar char="•"/>
            </a:pPr>
            <a:r>
              <a:rPr lang="en-CA" sz="1000" dirty="0" smtClean="0"/>
              <a:t>Be creative! Using the medium of your choice, create a representation of your experience of E-Learning 3.0. Then post your creation (or post a link to your creation) on your blog.</a:t>
            </a:r>
          </a:p>
          <a:p>
            <a:pPr marL="171450" indent="-171450">
              <a:buFont typeface="Arial" panose="020B0604020202020204" pitchFamily="34" charset="0"/>
              <a:buChar char="•"/>
            </a:pPr>
            <a:r>
              <a:rPr lang="en-CA" sz="1000" dirty="0" smtClean="0"/>
              <a:t>Here's a good example of the sort of thing you could create, by Kevin </a:t>
            </a:r>
            <a:r>
              <a:rPr lang="en-CA" sz="1000" dirty="0" err="1" smtClean="0"/>
              <a:t>Hodgeson</a:t>
            </a:r>
            <a:r>
              <a:rPr lang="en-CA" sz="1000" dirty="0" smtClean="0"/>
              <a:t>: </a:t>
            </a:r>
            <a:r>
              <a:rPr lang="en-CA" sz="1000" dirty="0" smtClean="0">
                <a:hlinkClick r:id="rId2"/>
              </a:rPr>
              <a:t>http://dogtrax.edublogs.org/2018/12/12/el30-a-visual-sense-of-community-connected/</a:t>
            </a:r>
            <a:r>
              <a:rPr lang="en-CA" sz="1000" dirty="0" smtClean="0"/>
              <a:t> </a:t>
            </a:r>
          </a:p>
          <a:p>
            <a:pPr marL="171450" indent="-171450">
              <a:buFont typeface="Arial" panose="020B0604020202020204" pitchFamily="34" charset="0"/>
              <a:buChar char="•"/>
            </a:pPr>
            <a:r>
              <a:rPr lang="en-CA" sz="1000" dirty="0" smtClean="0"/>
              <a:t>If you need inspiration, visit the DS106 Assignment Bank and select one of the assignments, and then interpret it in the light this workshop. </a:t>
            </a:r>
            <a:r>
              <a:rPr lang="en-CA" sz="1000" dirty="0" smtClean="0">
                <a:hlinkClick r:id="rId3"/>
              </a:rPr>
              <a:t>http://assignments.ds106.us/</a:t>
            </a:r>
            <a:r>
              <a:rPr lang="en-CA" sz="1000" dirty="0" smtClean="0"/>
              <a:t> </a:t>
            </a:r>
          </a:p>
        </p:txBody>
      </p:sp>
      <p:sp>
        <p:nvSpPr>
          <p:cNvPr id="2" name="Rectangle 1"/>
          <p:cNvSpPr/>
          <p:nvPr/>
        </p:nvSpPr>
        <p:spPr>
          <a:xfrm>
            <a:off x="1714500" y="4110335"/>
            <a:ext cx="3429000" cy="923330"/>
          </a:xfrm>
          <a:prstGeom prst="rect">
            <a:avLst/>
          </a:prstGeom>
        </p:spPr>
        <p:txBody>
          <a:bodyPr>
            <a:spAutoFit/>
          </a:bodyPr>
          <a:lstStyle/>
          <a:p>
            <a:r>
              <a:rPr lang="en-CA" dirty="0" smtClean="0"/>
              <a:t>https://www.iskysoft.com/video-editing/youtube-merge-videos.html</a:t>
            </a:r>
          </a:p>
        </p:txBody>
      </p:sp>
    </p:spTree>
    <p:extLst>
      <p:ext uri="{BB962C8B-B14F-4D97-AF65-F5344CB8AC3E}">
        <p14:creationId xmlns:p14="http://schemas.microsoft.com/office/powerpoint/2010/main" val="277597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Agency</a:t>
            </a:r>
            <a:endParaRPr lang="en-CA" dirty="0"/>
          </a:p>
        </p:txBody>
      </p:sp>
      <p:sp>
        <p:nvSpPr>
          <p:cNvPr id="7" name="TextBox 6"/>
          <p:cNvSpPr txBox="1"/>
          <p:nvPr/>
        </p:nvSpPr>
        <p:spPr>
          <a:xfrm>
            <a:off x="471486" y="4894383"/>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Tree>
    <p:extLst>
      <p:ext uri="{BB962C8B-B14F-4D97-AF65-F5344CB8AC3E}">
        <p14:creationId xmlns:p14="http://schemas.microsoft.com/office/powerpoint/2010/main" val="1291470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lgn="r">
              <a:buNone/>
            </a:pPr>
            <a:r>
              <a:rPr lang="en-CA" dirty="0" smtClean="0"/>
              <a:t>The BIG Idea</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sp>
        <p:nvSpPr>
          <p:cNvPr id="2" name="TextBox 1"/>
          <p:cNvSpPr txBox="1"/>
          <p:nvPr/>
        </p:nvSpPr>
        <p:spPr>
          <a:xfrm>
            <a:off x="599434" y="1733383"/>
            <a:ext cx="5363216" cy="6740307"/>
          </a:xfrm>
          <a:prstGeom prst="rect">
            <a:avLst/>
          </a:prstGeom>
          <a:noFill/>
          <a:ln w="3175">
            <a:solidFill>
              <a:schemeClr val="tx1"/>
            </a:solidFill>
          </a:ln>
        </p:spPr>
        <p:txBody>
          <a:bodyPr wrap="square" rtlCol="0">
            <a:spAutoFit/>
          </a:bodyPr>
          <a:lstStyle/>
          <a:p>
            <a:r>
              <a:rPr lang="en-CA" dirty="0" smtClean="0"/>
              <a:t>Redefining Success</a:t>
            </a:r>
          </a:p>
          <a:p>
            <a:endParaRPr lang="en-CA" i="1" dirty="0"/>
          </a:p>
          <a:p>
            <a:endParaRPr lang="en-CA" i="1"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
        <p:nvSpPr>
          <p:cNvPr id="7" name="Rectangle 6"/>
          <p:cNvSpPr/>
          <p:nvPr/>
        </p:nvSpPr>
        <p:spPr>
          <a:xfrm>
            <a:off x="795017" y="5812571"/>
            <a:ext cx="4972050" cy="1200329"/>
          </a:xfrm>
          <a:prstGeom prst="rect">
            <a:avLst/>
          </a:prstGeom>
        </p:spPr>
        <p:txBody>
          <a:bodyPr wrap="square">
            <a:spAutoFit/>
          </a:bodyPr>
          <a:lstStyle/>
          <a:p>
            <a:r>
              <a:rPr lang="en-CA" dirty="0" smtClean="0"/>
              <a:t>Four key outcomes for a modern distributed learning environment: security, identity, voice and opportunity.</a:t>
            </a:r>
          </a:p>
          <a:p>
            <a:endParaRPr lang="en-CA" dirty="0" smtClean="0"/>
          </a:p>
        </p:txBody>
      </p:sp>
      <p:pic>
        <p:nvPicPr>
          <p:cNvPr id="6" name="Picture 5">
            <a:extLst>
              <a:ext uri="{FF2B5EF4-FFF2-40B4-BE49-F238E27FC236}">
                <a16:creationId xmlns="" xmlns:a16="http://schemas.microsoft.com/office/drawing/2014/main" id="{240BA9A0-8345-422B-992D-B9FC37C6DA9D}"/>
              </a:ext>
            </a:extLst>
          </p:cNvPr>
          <p:cNvPicPr>
            <a:picLocks noChangeAspect="1"/>
          </p:cNvPicPr>
          <p:nvPr/>
        </p:nvPicPr>
        <p:blipFill>
          <a:blip r:embed="rId2"/>
          <a:stretch>
            <a:fillRect/>
          </a:stretch>
        </p:blipFill>
        <p:spPr>
          <a:xfrm>
            <a:off x="708498" y="2200507"/>
            <a:ext cx="5145087" cy="2636016"/>
          </a:xfrm>
          <a:prstGeom prst="rect">
            <a:avLst/>
          </a:prstGeom>
        </p:spPr>
      </p:pic>
    </p:spTree>
    <p:extLst>
      <p:ext uri="{BB962C8B-B14F-4D97-AF65-F5344CB8AC3E}">
        <p14:creationId xmlns:p14="http://schemas.microsoft.com/office/powerpoint/2010/main" val="2681270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Agency: Worksheet</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endParaRPr lang="en-CA" dirty="0"/>
          </a:p>
        </p:txBody>
      </p:sp>
      <p:graphicFrame>
        <p:nvGraphicFramePr>
          <p:cNvPr id="7" name="Table 6"/>
          <p:cNvGraphicFramePr>
            <a:graphicFrameLocks noGrp="1"/>
          </p:cNvGraphicFramePr>
          <p:nvPr/>
        </p:nvGraphicFramePr>
        <p:xfrm>
          <a:off x="576182" y="1869377"/>
          <a:ext cx="5705634" cy="2034714"/>
        </p:xfrm>
        <a:graphic>
          <a:graphicData uri="http://schemas.openxmlformats.org/drawingml/2006/table">
            <a:tbl>
              <a:tblPr firstRow="1" bandRow="1">
                <a:tableStyleId>{5940675A-B579-460E-94D1-54222C63F5DA}</a:tableStyleId>
              </a:tblPr>
              <a:tblGrid>
                <a:gridCol w="2852817"/>
                <a:gridCol w="2852817"/>
              </a:tblGrid>
              <a:tr h="1017357">
                <a:tc>
                  <a:txBody>
                    <a:bodyPr/>
                    <a:lstStyle/>
                    <a:p>
                      <a:endParaRPr lang="en-CA" dirty="0"/>
                    </a:p>
                  </a:txBody>
                  <a:tcPr/>
                </a:tc>
                <a:tc>
                  <a:txBody>
                    <a:bodyPr/>
                    <a:lstStyle/>
                    <a:p>
                      <a:endParaRPr lang="en-CA" dirty="0"/>
                    </a:p>
                  </a:txBody>
                  <a:tcPr/>
                </a:tc>
              </a:tr>
              <a:tr h="1017357">
                <a:tc>
                  <a:txBody>
                    <a:bodyPr/>
                    <a:lstStyle/>
                    <a:p>
                      <a:endParaRPr lang="en-CA" dirty="0"/>
                    </a:p>
                  </a:txBody>
                  <a:tcPr/>
                </a:tc>
                <a:tc>
                  <a:txBody>
                    <a:bodyPr/>
                    <a:lstStyle/>
                    <a:p>
                      <a:endParaRPr lang="en-CA" dirty="0"/>
                    </a:p>
                  </a:txBody>
                  <a:tcPr/>
                </a:tc>
              </a:tr>
            </a:tbl>
          </a:graphicData>
        </a:graphic>
      </p:graphicFrame>
      <p:sp>
        <p:nvSpPr>
          <p:cNvPr id="8" name="TextBox 7"/>
          <p:cNvSpPr txBox="1"/>
          <p:nvPr/>
        </p:nvSpPr>
        <p:spPr>
          <a:xfrm>
            <a:off x="511968" y="1540494"/>
            <a:ext cx="5434404" cy="246221"/>
          </a:xfrm>
          <a:prstGeom prst="rect">
            <a:avLst/>
          </a:prstGeom>
          <a:noFill/>
        </p:spPr>
        <p:txBody>
          <a:bodyPr wrap="square" rtlCol="0">
            <a:spAutoFit/>
          </a:bodyPr>
          <a:lstStyle/>
          <a:p>
            <a:pPr lvl="0"/>
            <a:r>
              <a:rPr lang="en-CA" sz="1000" dirty="0" smtClean="0"/>
              <a:t>Data from </a:t>
            </a:r>
            <a:r>
              <a:rPr lang="en-CA" sz="1000" i="1" dirty="0" smtClean="0"/>
              <a:t>your</a:t>
            </a:r>
            <a:r>
              <a:rPr lang="en-CA" sz="1000" dirty="0" smtClean="0"/>
              <a:t> perspectives</a:t>
            </a:r>
            <a:endParaRPr lang="en-CA" sz="1000" dirty="0">
              <a:solidFill>
                <a:prstClr val="black"/>
              </a:solidFill>
            </a:endParaRPr>
          </a:p>
        </p:txBody>
      </p:sp>
      <p:sp>
        <p:nvSpPr>
          <p:cNvPr id="9" name="TextBox 8"/>
          <p:cNvSpPr txBox="1"/>
          <p:nvPr/>
        </p:nvSpPr>
        <p:spPr>
          <a:xfrm>
            <a:off x="511968" y="4040671"/>
            <a:ext cx="5434404" cy="246221"/>
          </a:xfrm>
          <a:prstGeom prst="rect">
            <a:avLst/>
          </a:prstGeom>
          <a:noFill/>
        </p:spPr>
        <p:txBody>
          <a:bodyPr wrap="square" rtlCol="0">
            <a:spAutoFit/>
          </a:bodyPr>
          <a:lstStyle/>
          <a:p>
            <a:pPr lvl="0"/>
            <a:r>
              <a:rPr lang="en-CA" sz="1000" dirty="0" smtClean="0"/>
              <a:t>Critical reflections</a:t>
            </a:r>
            <a:endParaRPr lang="en-CA" sz="1000" dirty="0">
              <a:solidFill>
                <a:prstClr val="black"/>
              </a:solidFill>
            </a:endParaRPr>
          </a:p>
        </p:txBody>
      </p:sp>
      <p:sp>
        <p:nvSpPr>
          <p:cNvPr id="12" name="Rectangle 11"/>
          <p:cNvSpPr/>
          <p:nvPr/>
        </p:nvSpPr>
        <p:spPr>
          <a:xfrm>
            <a:off x="698548" y="7434107"/>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3" name="Rectangle 12"/>
          <p:cNvSpPr/>
          <p:nvPr/>
        </p:nvSpPr>
        <p:spPr>
          <a:xfrm>
            <a:off x="738624" y="5973381"/>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4" name="Rectangle 13"/>
          <p:cNvSpPr/>
          <p:nvPr/>
        </p:nvSpPr>
        <p:spPr>
          <a:xfrm>
            <a:off x="738624" y="6703744"/>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5" name="Rectangle 14"/>
          <p:cNvSpPr/>
          <p:nvPr/>
        </p:nvSpPr>
        <p:spPr>
          <a:xfrm>
            <a:off x="708166" y="8081529"/>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9" name="Rectangle 18"/>
          <p:cNvSpPr/>
          <p:nvPr/>
        </p:nvSpPr>
        <p:spPr>
          <a:xfrm>
            <a:off x="738624" y="532595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graphicFrame>
        <p:nvGraphicFramePr>
          <p:cNvPr id="4" name="Table 3"/>
          <p:cNvGraphicFramePr>
            <a:graphicFrameLocks noGrp="1"/>
          </p:cNvGraphicFramePr>
          <p:nvPr/>
        </p:nvGraphicFramePr>
        <p:xfrm>
          <a:off x="576182" y="4449788"/>
          <a:ext cx="5705634" cy="4208436"/>
        </p:xfrm>
        <a:graphic>
          <a:graphicData uri="http://schemas.openxmlformats.org/drawingml/2006/table">
            <a:tbl>
              <a:tblPr firstRow="1" bandRow="1">
                <a:tableStyleId>{5940675A-B579-460E-94D1-54222C63F5DA}</a:tableStyleId>
              </a:tblPr>
              <a:tblGrid>
                <a:gridCol w="5705634"/>
              </a:tblGrid>
              <a:tr h="701406">
                <a:tc>
                  <a:txBody>
                    <a:bodyPr/>
                    <a:lstStyle/>
                    <a:p>
                      <a:endParaRPr lang="en-CA" dirty="0"/>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a:p>
                  </a:txBody>
                  <a:tcPr/>
                </a:tc>
              </a:tr>
              <a:tr h="701406">
                <a:tc>
                  <a:txBody>
                    <a:bodyPr/>
                    <a:lstStyle/>
                    <a:p>
                      <a:endParaRPr lang="en-CA" dirty="0"/>
                    </a:p>
                  </a:txBody>
                  <a:tcPr/>
                </a:tc>
              </a:tr>
            </a:tbl>
          </a:graphicData>
        </a:graphic>
      </p:graphicFrame>
      <p:sp>
        <p:nvSpPr>
          <p:cNvPr id="20" name="Rectangle 19"/>
          <p:cNvSpPr/>
          <p:nvPr/>
        </p:nvSpPr>
        <p:spPr>
          <a:xfrm>
            <a:off x="748242" y="4595596"/>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Tree>
    <p:extLst>
      <p:ext uri="{BB962C8B-B14F-4D97-AF65-F5344CB8AC3E}">
        <p14:creationId xmlns:p14="http://schemas.microsoft.com/office/powerpoint/2010/main" val="3713868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Actionable Practices</a:t>
            </a:r>
            <a:endParaRPr lang="en-CA" dirty="0"/>
          </a:p>
        </p:txBody>
      </p:sp>
    </p:spTree>
    <p:extLst>
      <p:ext uri="{BB962C8B-B14F-4D97-AF65-F5344CB8AC3E}">
        <p14:creationId xmlns:p14="http://schemas.microsoft.com/office/powerpoint/2010/main" val="596287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123" y="4778734"/>
            <a:ext cx="6714877" cy="1015663"/>
          </a:xfrm>
          <a:prstGeom prst="rect">
            <a:avLst/>
          </a:prstGeom>
          <a:solidFill>
            <a:schemeClr val="bg1"/>
          </a:solidFill>
        </p:spPr>
        <p:txBody>
          <a:bodyPr wrap="square" rtlCol="0">
            <a:spAutoFit/>
          </a:bodyPr>
          <a:lstStyle/>
          <a:p>
            <a:r>
              <a:rPr lang="en-CA" sz="2000" dirty="0" smtClean="0">
                <a:latin typeface="Symbol" panose="05050102010706020507" pitchFamily="18" charset="2"/>
              </a:rPr>
              <a:t>1234567890-= !@#$%^&amp;*()_+ qwertyuiop[]\ QWERTYUIOP{}| </a:t>
            </a:r>
            <a:r>
              <a:rPr lang="en-CA" sz="2000" dirty="0" err="1" smtClean="0">
                <a:latin typeface="Symbol" panose="05050102010706020507" pitchFamily="18" charset="2"/>
              </a:rPr>
              <a:t>asdfghjkl</a:t>
            </a:r>
            <a:r>
              <a:rPr lang="en-CA" sz="2000" dirty="0" smtClean="0">
                <a:latin typeface="Symbol" panose="05050102010706020507" pitchFamily="18" charset="2"/>
              </a:rPr>
              <a:t>;’ ASDFGHJKL:” </a:t>
            </a:r>
            <a:r>
              <a:rPr lang="en-CA" sz="2000" dirty="0" err="1" smtClean="0">
                <a:latin typeface="Symbol" panose="05050102010706020507" pitchFamily="18" charset="2"/>
              </a:rPr>
              <a:t>zxcvbnm</a:t>
            </a:r>
            <a:r>
              <a:rPr lang="en-CA" sz="2000" dirty="0" smtClean="0">
                <a:latin typeface="Symbol" panose="05050102010706020507" pitchFamily="18" charset="2"/>
              </a:rPr>
              <a:t>,./ ZXCVBNM&lt;&gt;?</a:t>
            </a:r>
            <a:endParaRPr lang="en-CA" sz="2000" dirty="0">
              <a:latin typeface="Symbol" panose="05050102010706020507" pitchFamily="18" charset="2"/>
            </a:endParaRPr>
          </a:p>
        </p:txBody>
      </p:sp>
    </p:spTree>
    <p:extLst>
      <p:ext uri="{BB962C8B-B14F-4D97-AF65-F5344CB8AC3E}">
        <p14:creationId xmlns:p14="http://schemas.microsoft.com/office/powerpoint/2010/main" val="189763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The Learning Context</a:t>
            </a:r>
            <a:endParaRPr lang="en-CA" dirty="0"/>
          </a:p>
        </p:txBody>
      </p:sp>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Open Online Learning</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r>
              <a:rPr lang="en-CA" dirty="0" smtClean="0"/>
              <a:t>Open Pedagogy</a:t>
            </a:r>
          </a:p>
          <a:p>
            <a:pPr marL="0" indent="0">
              <a:buNone/>
            </a:pPr>
            <a:endParaRPr lang="en-CA" dirty="0"/>
          </a:p>
        </p:txBody>
      </p:sp>
      <p:pic>
        <p:nvPicPr>
          <p:cNvPr id="4" name="Picture 3"/>
          <p:cNvPicPr>
            <a:picLocks noChangeAspect="1"/>
          </p:cNvPicPr>
          <p:nvPr/>
        </p:nvPicPr>
        <p:blipFill>
          <a:blip r:embed="rId2"/>
          <a:stretch>
            <a:fillRect/>
          </a:stretch>
        </p:blipFill>
        <p:spPr>
          <a:xfrm>
            <a:off x="567387" y="4676503"/>
            <a:ext cx="4353748" cy="2729429"/>
          </a:xfrm>
          <a:prstGeom prst="rect">
            <a:avLst/>
          </a:prstGeom>
        </p:spPr>
      </p:pic>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3"/>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4"/>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704895" y="1635309"/>
            <a:ext cx="2964022" cy="2099876"/>
          </a:xfrm>
          <a:prstGeom prst="rect">
            <a:avLst/>
          </a:prstGeom>
        </p:spPr>
      </p:pic>
      <p:sp>
        <p:nvSpPr>
          <p:cNvPr id="7" name="TextBox 6"/>
          <p:cNvSpPr txBox="1"/>
          <p:nvPr/>
        </p:nvSpPr>
        <p:spPr>
          <a:xfrm>
            <a:off x="511967" y="3735185"/>
            <a:ext cx="5434404" cy="553998"/>
          </a:xfrm>
          <a:prstGeom prst="rect">
            <a:avLst/>
          </a:prstGeom>
          <a:noFill/>
        </p:spPr>
        <p:txBody>
          <a:bodyPr wrap="square" rtlCol="0">
            <a:spAutoFit/>
          </a:bodyPr>
          <a:lstStyle/>
          <a:p>
            <a:pPr lvl="0"/>
            <a:r>
              <a:rPr lang="en-CA" sz="1000" dirty="0" err="1"/>
              <a:t>Zawacki</a:t>
            </a:r>
            <a:r>
              <a:rPr lang="en-CA" sz="1000" dirty="0"/>
              <a:t>-Richter, Bozkurt, </a:t>
            </a:r>
            <a:r>
              <a:rPr lang="en-CA" sz="1000" dirty="0" err="1"/>
              <a:t>Alturki,and</a:t>
            </a:r>
            <a:r>
              <a:rPr lang="en-CA" sz="1000" dirty="0"/>
              <a:t> </a:t>
            </a:r>
            <a:r>
              <a:rPr lang="en-CA" sz="1000" dirty="0" err="1"/>
              <a:t>Aldraiweesh</a:t>
            </a:r>
            <a:r>
              <a:rPr lang="en-CA" sz="1000" dirty="0" smtClean="0">
                <a:solidFill>
                  <a:prstClr val="black"/>
                </a:solidFill>
              </a:rPr>
              <a:t>. 2018</a:t>
            </a:r>
            <a:r>
              <a:rPr lang="en-CA" sz="1000" dirty="0">
                <a:solidFill>
                  <a:prstClr val="black"/>
                </a:solidFill>
              </a:rPr>
              <a:t>. What Research Says About MOOCs –An Explorative Content Analysis. </a:t>
            </a:r>
            <a:r>
              <a:rPr lang="en-CA" sz="1000" dirty="0" err="1">
                <a:solidFill>
                  <a:prstClr val="black"/>
                </a:solidFill>
              </a:rPr>
              <a:t>InternationalReview</a:t>
            </a:r>
            <a:r>
              <a:rPr lang="en-CA" sz="1000" dirty="0">
                <a:solidFill>
                  <a:prstClr val="black"/>
                </a:solidFill>
              </a:rPr>
              <a:t> of Research in Open </a:t>
            </a:r>
            <a:r>
              <a:rPr lang="en-CA" sz="1000" dirty="0" err="1">
                <a:solidFill>
                  <a:prstClr val="black"/>
                </a:solidFill>
              </a:rPr>
              <a:t>andDistributed</a:t>
            </a:r>
            <a:r>
              <a:rPr lang="en-CA" sz="1000" dirty="0">
                <a:solidFill>
                  <a:prstClr val="black"/>
                </a:solidFill>
              </a:rPr>
              <a:t> </a:t>
            </a:r>
            <a:r>
              <a:rPr lang="en-CA" sz="1000" dirty="0" err="1">
                <a:solidFill>
                  <a:prstClr val="black"/>
                </a:solidFill>
              </a:rPr>
              <a:t>LearningVolume</a:t>
            </a:r>
            <a:r>
              <a:rPr lang="en-CA" sz="1000" dirty="0">
                <a:solidFill>
                  <a:prstClr val="black"/>
                </a:solidFill>
              </a:rPr>
              <a:t> 19, Number </a:t>
            </a:r>
            <a:r>
              <a:rPr lang="en-CA" sz="1000" dirty="0" smtClean="0">
                <a:solidFill>
                  <a:prstClr val="black"/>
                </a:solidFill>
              </a:rPr>
              <a:t>1. </a:t>
            </a:r>
            <a:r>
              <a:rPr lang="en-CA" sz="1000" dirty="0">
                <a:solidFill>
                  <a:prstClr val="black"/>
                </a:solidFill>
                <a:hlinkClick r:id="rId6"/>
              </a:rPr>
              <a:t>https://</a:t>
            </a:r>
            <a:r>
              <a:rPr lang="en-CA" sz="1000" dirty="0" smtClean="0">
                <a:solidFill>
                  <a:prstClr val="black"/>
                </a:solidFill>
                <a:hlinkClick r:id="rId6"/>
              </a:rPr>
              <a:t>files.eric.ed.gov/fulltext/EJ1174059.pdf</a:t>
            </a:r>
            <a:r>
              <a:rPr lang="en-CA" sz="1000" dirty="0" smtClean="0">
                <a:solidFill>
                  <a:prstClr val="black"/>
                </a:solidFill>
              </a:rPr>
              <a:t>  </a:t>
            </a:r>
            <a:endParaRPr lang="en-CA" sz="1000" dirty="0">
              <a:solidFill>
                <a:prstClr val="black"/>
              </a:solidFill>
            </a:endParaRPr>
          </a:p>
        </p:txBody>
      </p:sp>
    </p:spTree>
    <p:extLst>
      <p:ext uri="{BB962C8B-B14F-4D97-AF65-F5344CB8AC3E}">
        <p14:creationId xmlns:p14="http://schemas.microsoft.com/office/powerpoint/2010/main" val="42117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r>
              <a:rPr lang="en-CA" dirty="0" smtClean="0"/>
              <a:t>Perspectives</a:t>
            </a:r>
            <a:endParaRPr lang="en-CA" dirty="0"/>
          </a:p>
        </p:txBody>
      </p:sp>
      <p:sp>
        <p:nvSpPr>
          <p:cNvPr id="9" name="TextBox 8"/>
          <p:cNvSpPr txBox="1"/>
          <p:nvPr/>
        </p:nvSpPr>
        <p:spPr>
          <a:xfrm>
            <a:off x="471486" y="1120306"/>
            <a:ext cx="5434404" cy="400110"/>
          </a:xfrm>
          <a:prstGeom prst="rect">
            <a:avLst/>
          </a:prstGeom>
          <a:noFill/>
        </p:spPr>
        <p:txBody>
          <a:bodyPr wrap="square" rtlCol="0">
            <a:spAutoFit/>
          </a:bodyPr>
          <a:lstStyle/>
          <a:p>
            <a:pPr lvl="0"/>
            <a:r>
              <a:rPr lang="en-CA" sz="1000" dirty="0" smtClean="0"/>
              <a:t>These are my perspectives. They represent the areas of expertise I have developed over the years. As I study new pedagogies and technologies, I ask questions from the following points of view:</a:t>
            </a:r>
            <a:endParaRPr lang="en-CA" sz="10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40963493"/>
              </p:ext>
            </p:extLst>
          </p:nvPr>
        </p:nvGraphicFramePr>
        <p:xfrm>
          <a:off x="583274" y="5375902"/>
          <a:ext cx="5690304" cy="2904054"/>
        </p:xfrm>
        <a:graphic>
          <a:graphicData uri="http://schemas.openxmlformats.org/drawingml/2006/table">
            <a:tbl>
              <a:tblPr firstRow="1" bandRow="1">
                <a:tableStyleId>{5940675A-B579-460E-94D1-54222C63F5DA}</a:tableStyleId>
              </a:tblPr>
              <a:tblGrid>
                <a:gridCol w="2845152"/>
                <a:gridCol w="2845152"/>
              </a:tblGrid>
              <a:tr h="1452027">
                <a:tc>
                  <a:txBody>
                    <a:bodyPr/>
                    <a:lstStyle/>
                    <a:p>
                      <a:endParaRPr lang="en-CA" dirty="0"/>
                    </a:p>
                  </a:txBody>
                  <a:tcPr/>
                </a:tc>
                <a:tc>
                  <a:txBody>
                    <a:bodyPr/>
                    <a:lstStyle/>
                    <a:p>
                      <a:endParaRPr lang="en-CA" dirty="0"/>
                    </a:p>
                  </a:txBody>
                  <a:tcPr/>
                </a:tc>
              </a:tr>
              <a:tr h="1452027">
                <a:tc>
                  <a:txBody>
                    <a:bodyPr/>
                    <a:lstStyle/>
                    <a:p>
                      <a:endParaRPr lang="en-CA" dirty="0"/>
                    </a:p>
                  </a:txBody>
                  <a:tcPr/>
                </a:tc>
                <a:tc>
                  <a:txBody>
                    <a:bodyPr/>
                    <a:lstStyle/>
                    <a:p>
                      <a:endParaRPr lang="en-CA"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00049065"/>
              </p:ext>
            </p:extLst>
          </p:nvPr>
        </p:nvGraphicFramePr>
        <p:xfrm>
          <a:off x="583274" y="1721673"/>
          <a:ext cx="5690304" cy="2868833"/>
        </p:xfrm>
        <a:graphic>
          <a:graphicData uri="http://schemas.openxmlformats.org/drawingml/2006/table">
            <a:tbl>
              <a:tblPr firstRow="1" bandRow="1">
                <a:tableStyleId>{5940675A-B579-460E-94D1-54222C63F5DA}</a:tableStyleId>
              </a:tblPr>
              <a:tblGrid>
                <a:gridCol w="450396"/>
                <a:gridCol w="2394756"/>
                <a:gridCol w="467713"/>
                <a:gridCol w="2377439"/>
              </a:tblGrid>
              <a:tr h="1427044">
                <a:tc>
                  <a:txBody>
                    <a:bodyPr/>
                    <a:lstStyle/>
                    <a:p>
                      <a:endParaRPr lang="en-CA" dirty="0"/>
                    </a:p>
                  </a:txBody>
                  <a:tcPr>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Philosophy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My degrees are in philosophy and I specialized in philosophies of mind, science, knowledge and logic. I ask questions about the bases for arguments and claims, look for presumptions about meaning and value, and consider ways of sensing, comprehending and knowing.</a:t>
                      </a:r>
                      <a:endParaRPr lang="en-CA"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Education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am interested in the processes of learning, inference and discovery on a practical level. I ask what it is to learn – why and how people learn - and what are the conditions for best learning outcomes. I am focused on learning experience and personal agency.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41789">
                <a:tc>
                  <a:txBody>
                    <a:bodyPr/>
                    <a:lstStyle/>
                    <a:p>
                      <a:endParaRPr lang="en-CA" dirty="0"/>
                    </a:p>
                  </a:txBody>
                  <a:tcPr>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Computing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I took a few courses but have mostly taught myself computer programming over the years, learning a number of languages, and building websites, content management systems, and learning technology. I think of programming as a means of expression.</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12700" cap="flat" cmpd="sng" algn="ctr">
                      <a:solidFill>
                        <a:schemeClr val="tx1"/>
                      </a:solid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smtClean="0">
                          <a:ln>
                            <a:noFill/>
                          </a:ln>
                          <a:solidFill>
                            <a:prstClr val="black"/>
                          </a:solidFill>
                          <a:effectLst/>
                          <a:uLnTx/>
                          <a:uFillTx/>
                          <a:latin typeface="+mn-lt"/>
                          <a:ea typeface="+mn-ea"/>
                          <a:cs typeface="+mn-cs"/>
                        </a:rPr>
                        <a:t>Media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smtClean="0">
                          <a:ln>
                            <a:noFill/>
                          </a:ln>
                          <a:solidFill>
                            <a:prstClr val="black"/>
                          </a:solidFill>
                          <a:effectLst/>
                          <a:uLnTx/>
                          <a:uFillTx/>
                          <a:latin typeface="+mn-lt"/>
                          <a:ea typeface="+mn-ea"/>
                          <a:cs typeface="+mn-cs"/>
                        </a:rPr>
                        <a:t>Since my days as a newspaper carrier to my involvement in student journalism to my work today in online media I have worked on new and better means of conveying information, illustration and photography, community-building and interactivity.</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3500561" y="1753776"/>
            <a:ext cx="41389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5" name="Rectangle 4"/>
          <p:cNvSpPr/>
          <p:nvPr/>
        </p:nvSpPr>
        <p:spPr>
          <a:xfrm>
            <a:off x="648171" y="3171992"/>
            <a:ext cx="425116" cy="400110"/>
          </a:xfrm>
          <a:prstGeom prst="rect">
            <a:avLst/>
          </a:prstGeom>
        </p:spPr>
        <p:txBody>
          <a:bodyPr wrap="none">
            <a:spAutoFit/>
          </a:bodyPr>
          <a:lstStyle/>
          <a:p>
            <a:r>
              <a:rPr lang="en-CA" sz="2000" dirty="0">
                <a:solidFill>
                  <a:prstClr val="black"/>
                </a:solidFill>
                <a:latin typeface="Wingdings" panose="05000000000000000000" pitchFamily="2" charset="2"/>
              </a:rPr>
              <a:t>:</a:t>
            </a:r>
            <a:endParaRPr lang="en-CA" dirty="0"/>
          </a:p>
        </p:txBody>
      </p:sp>
      <p:sp>
        <p:nvSpPr>
          <p:cNvPr id="6" name="Rectangle 5"/>
          <p:cNvSpPr/>
          <p:nvPr/>
        </p:nvSpPr>
        <p:spPr>
          <a:xfrm>
            <a:off x="680231" y="1685686"/>
            <a:ext cx="360996" cy="400110"/>
          </a:xfrm>
          <a:prstGeom prst="rect">
            <a:avLst/>
          </a:prstGeom>
        </p:spPr>
        <p:txBody>
          <a:bodyPr wrap="none">
            <a:spAutoFit/>
          </a:bodyPr>
          <a:lstStyle/>
          <a:p>
            <a:r>
              <a:rPr lang="en-CA" sz="2000" dirty="0">
                <a:solidFill>
                  <a:prstClr val="black"/>
                </a:solidFill>
                <a:latin typeface="Symbol" panose="05050102010706020507" pitchFamily="18" charset="2"/>
              </a:rPr>
              <a:t>y</a:t>
            </a:r>
            <a:endParaRPr lang="en-CA" dirty="0"/>
          </a:p>
        </p:txBody>
      </p:sp>
      <p:sp>
        <p:nvSpPr>
          <p:cNvPr id="12" name="Rectangle 11"/>
          <p:cNvSpPr/>
          <p:nvPr/>
        </p:nvSpPr>
        <p:spPr>
          <a:xfrm>
            <a:off x="3498544" y="3193736"/>
            <a:ext cx="349776" cy="400110"/>
          </a:xfrm>
          <a:prstGeom prst="rect">
            <a:avLst/>
          </a:prstGeom>
        </p:spPr>
        <p:txBody>
          <a:bodyPr wrap="none">
            <a:spAutoFit/>
          </a:bodyPr>
          <a:lstStyle/>
          <a:p>
            <a:r>
              <a:rPr lang="en-CA" sz="2000" dirty="0">
                <a:solidFill>
                  <a:prstClr val="black"/>
                </a:solidFill>
                <a:latin typeface="Symbol" panose="05050102010706020507" pitchFamily="18" charset="2"/>
              </a:rPr>
              <a:t>X</a:t>
            </a:r>
            <a:endParaRPr lang="en-CA" dirty="0"/>
          </a:p>
        </p:txBody>
      </p:sp>
      <p:sp>
        <p:nvSpPr>
          <p:cNvPr id="13" name="TextBox 12"/>
          <p:cNvSpPr txBox="1"/>
          <p:nvPr/>
        </p:nvSpPr>
        <p:spPr>
          <a:xfrm>
            <a:off x="471486" y="4921054"/>
            <a:ext cx="5434404" cy="246221"/>
          </a:xfrm>
          <a:prstGeom prst="rect">
            <a:avLst/>
          </a:prstGeom>
          <a:noFill/>
        </p:spPr>
        <p:txBody>
          <a:bodyPr wrap="square" rtlCol="0">
            <a:spAutoFit/>
          </a:bodyPr>
          <a:lstStyle/>
          <a:p>
            <a:pPr lvl="0"/>
            <a:r>
              <a:rPr lang="en-CA" sz="1000" dirty="0" smtClean="0"/>
              <a:t>What are </a:t>
            </a:r>
            <a:r>
              <a:rPr lang="en-CA" sz="1000" i="1" dirty="0" smtClean="0"/>
              <a:t>your</a:t>
            </a:r>
            <a:r>
              <a:rPr lang="en-CA" sz="1000" dirty="0" smtClean="0"/>
              <a:t> perspectives? Be sure to give each perspective an icon!</a:t>
            </a:r>
            <a:endParaRPr lang="en-CA" sz="1000" dirty="0">
              <a:solidFill>
                <a:prstClr val="black"/>
              </a:solidFill>
            </a:endParaRPr>
          </a:p>
        </p:txBody>
      </p:sp>
    </p:spTree>
    <p:extLst>
      <p:ext uri="{BB962C8B-B14F-4D97-AF65-F5344CB8AC3E}">
        <p14:creationId xmlns:p14="http://schemas.microsoft.com/office/powerpoint/2010/main" val="331344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The Critical Literacies</a:t>
            </a:r>
          </a:p>
          <a:p>
            <a:pPr marL="0" indent="0">
              <a:buNone/>
            </a:pPr>
            <a:r>
              <a:rPr lang="en-CA" dirty="0"/>
              <a:t>	</a:t>
            </a: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endParaRPr lang="en-CA" dirty="0" smtClean="0"/>
          </a:p>
          <a:p>
            <a:pPr marL="0" indent="0">
              <a:buNone/>
            </a:pPr>
            <a:r>
              <a:rPr lang="en-CA" dirty="0" smtClean="0"/>
              <a:t>Open Pedagogy</a:t>
            </a:r>
          </a:p>
          <a:p>
            <a:pPr marL="0" indent="0">
              <a:buNone/>
            </a:pPr>
            <a:endParaRPr lang="en-CA" dirty="0"/>
          </a:p>
        </p:txBody>
      </p:sp>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2"/>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3"/>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sp>
        <p:nvSpPr>
          <p:cNvPr id="7" name="TextBox 6"/>
          <p:cNvSpPr txBox="1"/>
          <p:nvPr/>
        </p:nvSpPr>
        <p:spPr>
          <a:xfrm>
            <a:off x="511967" y="3735185"/>
            <a:ext cx="5434404" cy="400110"/>
          </a:xfrm>
          <a:prstGeom prst="rect">
            <a:avLst/>
          </a:prstGeom>
          <a:noFill/>
        </p:spPr>
        <p:txBody>
          <a:bodyPr wrap="square" rtlCol="0">
            <a:spAutoFit/>
          </a:bodyPr>
          <a:lstStyle/>
          <a:p>
            <a:pPr lvl="0"/>
            <a:r>
              <a:rPr lang="en-CA" sz="1000" dirty="0" smtClean="0"/>
              <a:t>The Critical Literacies are best thought of as </a:t>
            </a:r>
            <a:r>
              <a:rPr lang="en-CA" sz="1000" i="1" dirty="0" smtClean="0"/>
              <a:t>ways of seeing</a:t>
            </a:r>
            <a:r>
              <a:rPr lang="en-CA" sz="1000" dirty="0" smtClean="0"/>
              <a:t> the world. They are the way we make sense of whatever is in front of us. </a:t>
            </a:r>
            <a:endParaRPr lang="en-CA" sz="10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20293947"/>
              </p:ext>
            </p:extLst>
          </p:nvPr>
        </p:nvGraphicFramePr>
        <p:xfrm>
          <a:off x="943167" y="1724035"/>
          <a:ext cx="4609734" cy="1706349"/>
        </p:xfrm>
        <a:graphic>
          <a:graphicData uri="http://schemas.openxmlformats.org/drawingml/2006/table">
            <a:tbl>
              <a:tblPr firstRow="1" bandRow="1">
                <a:tableStyleId>{5940675A-B579-460E-94D1-54222C63F5DA}</a:tableStyleId>
              </a:tblPr>
              <a:tblGrid>
                <a:gridCol w="2304867"/>
                <a:gridCol w="2304867"/>
              </a:tblGrid>
              <a:tr h="568783">
                <a:tc>
                  <a:txBody>
                    <a:bodyPr/>
                    <a:lstStyle/>
                    <a:p>
                      <a:pPr algn="r"/>
                      <a:r>
                        <a:rPr lang="en-CA" dirty="0" smtClean="0"/>
                        <a:t>Syntax</a:t>
                      </a:r>
                      <a:endParaRPr lang="en-CA" dirty="0"/>
                    </a:p>
                  </a:txBody>
                  <a:tcPr anchor="ctr"/>
                </a:tc>
                <a:tc>
                  <a:txBody>
                    <a:bodyPr/>
                    <a:lstStyle/>
                    <a:p>
                      <a:pPr algn="r"/>
                      <a:r>
                        <a:rPr lang="en-CA" dirty="0" smtClean="0"/>
                        <a:t>Cognition</a:t>
                      </a:r>
                      <a:endParaRPr lang="en-CA" dirty="0"/>
                    </a:p>
                  </a:txBody>
                  <a:tcPr anchor="ctr"/>
                </a:tc>
              </a:tr>
              <a:tr h="568783">
                <a:tc>
                  <a:txBody>
                    <a:bodyPr/>
                    <a:lstStyle/>
                    <a:p>
                      <a:pPr algn="r"/>
                      <a:r>
                        <a:rPr lang="en-CA" dirty="0" smtClean="0"/>
                        <a:t>Semantics</a:t>
                      </a:r>
                      <a:endParaRPr lang="en-CA" dirty="0"/>
                    </a:p>
                  </a:txBody>
                  <a:tcPr anchor="ctr"/>
                </a:tc>
                <a:tc>
                  <a:txBody>
                    <a:bodyPr/>
                    <a:lstStyle/>
                    <a:p>
                      <a:pPr algn="r"/>
                      <a:r>
                        <a:rPr lang="en-CA" dirty="0" smtClean="0"/>
                        <a:t>Context</a:t>
                      </a:r>
                      <a:endParaRPr lang="en-CA" dirty="0"/>
                    </a:p>
                  </a:txBody>
                  <a:tcPr anchor="ctr"/>
                </a:tc>
              </a:tr>
              <a:tr h="568783">
                <a:tc>
                  <a:txBody>
                    <a:bodyPr/>
                    <a:lstStyle/>
                    <a:p>
                      <a:pPr algn="r"/>
                      <a:r>
                        <a:rPr lang="en-CA" dirty="0" smtClean="0"/>
                        <a:t>Pragmatics</a:t>
                      </a:r>
                      <a:endParaRPr lang="en-CA" dirty="0"/>
                    </a:p>
                  </a:txBody>
                  <a:tcPr anchor="ctr"/>
                </a:tc>
                <a:tc>
                  <a:txBody>
                    <a:bodyPr/>
                    <a:lstStyle/>
                    <a:p>
                      <a:pPr algn="r"/>
                      <a:r>
                        <a:rPr lang="en-CA" dirty="0" smtClean="0"/>
                        <a:t>Change</a:t>
                      </a:r>
                      <a:endParaRPr lang="en-CA" dirty="0"/>
                    </a:p>
                  </a:txBody>
                  <a:tcPr anchor="ctr"/>
                </a:tc>
              </a:tr>
            </a:tbl>
          </a:graphicData>
        </a:graphic>
      </p:graphicFrame>
      <p:sp>
        <p:nvSpPr>
          <p:cNvPr id="10" name="Rectangle 9"/>
          <p:cNvSpPr/>
          <p:nvPr/>
        </p:nvSpPr>
        <p:spPr>
          <a:xfrm>
            <a:off x="3546546" y="2392543"/>
            <a:ext cx="429926" cy="369332"/>
          </a:xfrm>
          <a:prstGeom prst="rect">
            <a:avLst/>
          </a:prstGeom>
        </p:spPr>
        <p:txBody>
          <a:bodyPr wrap="none">
            <a:spAutoFit/>
          </a:bodyPr>
          <a:lstStyle/>
          <a:p>
            <a:r>
              <a:rPr lang="en-CA" dirty="0" smtClean="0">
                <a:latin typeface="Wingdings" panose="05000000000000000000" pitchFamily="2" charset="2"/>
              </a:rPr>
              <a:t>x</a:t>
            </a:r>
            <a:endParaRPr lang="en-CA" dirty="0"/>
          </a:p>
        </p:txBody>
      </p:sp>
      <p:sp>
        <p:nvSpPr>
          <p:cNvPr id="11" name="Rectangle 10"/>
          <p:cNvSpPr/>
          <p:nvPr/>
        </p:nvSpPr>
        <p:spPr>
          <a:xfrm>
            <a:off x="1222395" y="2954658"/>
            <a:ext cx="389850" cy="369332"/>
          </a:xfrm>
          <a:prstGeom prst="rect">
            <a:avLst/>
          </a:prstGeom>
        </p:spPr>
        <p:txBody>
          <a:bodyPr wrap="none">
            <a:spAutoFit/>
          </a:bodyPr>
          <a:lstStyle/>
          <a:p>
            <a:r>
              <a:rPr lang="en-CA" dirty="0" smtClean="0">
                <a:latin typeface="Wingdings" panose="05000000000000000000" pitchFamily="2" charset="2"/>
              </a:rPr>
              <a:t>I</a:t>
            </a:r>
            <a:endParaRPr lang="en-CA" dirty="0"/>
          </a:p>
        </p:txBody>
      </p:sp>
      <p:sp>
        <p:nvSpPr>
          <p:cNvPr id="12" name="Rectangle 11"/>
          <p:cNvSpPr/>
          <p:nvPr/>
        </p:nvSpPr>
        <p:spPr>
          <a:xfrm>
            <a:off x="3546546" y="1870811"/>
            <a:ext cx="389850" cy="369332"/>
          </a:xfrm>
          <a:prstGeom prst="rect">
            <a:avLst/>
          </a:prstGeom>
        </p:spPr>
        <p:txBody>
          <a:bodyPr wrap="none">
            <a:spAutoFit/>
          </a:bodyPr>
          <a:lstStyle/>
          <a:p>
            <a:r>
              <a:rPr lang="en-CA" dirty="0" smtClean="0">
                <a:latin typeface="Wingdings" panose="05000000000000000000" pitchFamily="2" charset="2"/>
              </a:rPr>
              <a:t>z</a:t>
            </a:r>
            <a:endParaRPr lang="en-CA" dirty="0"/>
          </a:p>
        </p:txBody>
      </p:sp>
      <p:sp>
        <p:nvSpPr>
          <p:cNvPr id="13" name="Rectangle 12"/>
          <p:cNvSpPr/>
          <p:nvPr/>
        </p:nvSpPr>
        <p:spPr>
          <a:xfrm>
            <a:off x="3546546" y="2939024"/>
            <a:ext cx="429926" cy="369332"/>
          </a:xfrm>
          <a:prstGeom prst="rect">
            <a:avLst/>
          </a:prstGeom>
        </p:spPr>
        <p:txBody>
          <a:bodyPr wrap="none">
            <a:spAutoFit/>
          </a:bodyPr>
          <a:lstStyle/>
          <a:p>
            <a:r>
              <a:rPr lang="en-CA" dirty="0" smtClean="0">
                <a:latin typeface="Wingdings" panose="05000000000000000000" pitchFamily="2" charset="2"/>
              </a:rPr>
              <a:t>h</a:t>
            </a:r>
            <a:endParaRPr lang="en-CA" dirty="0"/>
          </a:p>
        </p:txBody>
      </p:sp>
      <p:sp>
        <p:nvSpPr>
          <p:cNvPr id="14" name="Rectangle 13"/>
          <p:cNvSpPr/>
          <p:nvPr/>
        </p:nvSpPr>
        <p:spPr>
          <a:xfrm>
            <a:off x="1222395" y="1846230"/>
            <a:ext cx="389850" cy="369332"/>
          </a:xfrm>
          <a:prstGeom prst="rect">
            <a:avLst/>
          </a:prstGeom>
        </p:spPr>
        <p:txBody>
          <a:bodyPr wrap="none">
            <a:spAutoFit/>
          </a:bodyPr>
          <a:lstStyle/>
          <a:p>
            <a:r>
              <a:rPr lang="en-CA" dirty="0" smtClean="0">
                <a:latin typeface="Wingdings" panose="05000000000000000000" pitchFamily="2" charset="2"/>
              </a:rPr>
              <a:t>v</a:t>
            </a:r>
            <a:endParaRPr lang="en-CA" dirty="0"/>
          </a:p>
        </p:txBody>
      </p:sp>
      <p:sp>
        <p:nvSpPr>
          <p:cNvPr id="15" name="Rectangle 14"/>
          <p:cNvSpPr/>
          <p:nvPr/>
        </p:nvSpPr>
        <p:spPr>
          <a:xfrm>
            <a:off x="1212777" y="2385449"/>
            <a:ext cx="399468" cy="369332"/>
          </a:xfrm>
          <a:prstGeom prst="rect">
            <a:avLst/>
          </a:prstGeom>
        </p:spPr>
        <p:txBody>
          <a:bodyPr wrap="none">
            <a:spAutoFit/>
          </a:bodyPr>
          <a:lstStyle/>
          <a:p>
            <a:r>
              <a:rPr lang="en-CA" dirty="0" smtClean="0">
                <a:latin typeface="Wingdings" panose="05000000000000000000" pitchFamily="2" charset="2"/>
              </a:rPr>
              <a:t>c</a:t>
            </a:r>
            <a:endParaRPr lang="en-CA" dirty="0"/>
          </a:p>
        </p:txBody>
      </p:sp>
    </p:spTree>
    <p:extLst>
      <p:ext uri="{BB962C8B-B14F-4D97-AF65-F5344CB8AC3E}">
        <p14:creationId xmlns:p14="http://schemas.microsoft.com/office/powerpoint/2010/main" val="103338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endParaRPr lang="en-CA" dirty="0"/>
          </a:p>
        </p:txBody>
      </p:sp>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Syntax</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r>
              <a:rPr lang="en-CA" dirty="0" smtClean="0"/>
              <a:t>Semantics</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Pragmatics</a:t>
            </a:r>
          </a:p>
          <a:p>
            <a:pPr marL="0" indent="0">
              <a:buNone/>
            </a:pPr>
            <a:r>
              <a:rPr lang="en-CA" dirty="0"/>
              <a:t>	</a:t>
            </a:r>
            <a:endParaRPr lang="en-CA" dirty="0" smtClean="0"/>
          </a:p>
        </p:txBody>
      </p:sp>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2"/>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3"/>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sp>
        <p:nvSpPr>
          <p:cNvPr id="7" name="TextBox 6"/>
          <p:cNvSpPr txBox="1"/>
          <p:nvPr/>
        </p:nvSpPr>
        <p:spPr>
          <a:xfrm>
            <a:off x="511968" y="4256116"/>
            <a:ext cx="5434404" cy="400110"/>
          </a:xfrm>
          <a:prstGeom prst="rect">
            <a:avLst/>
          </a:prstGeom>
          <a:noFill/>
        </p:spPr>
        <p:txBody>
          <a:bodyPr wrap="square" rtlCol="0">
            <a:spAutoFit/>
          </a:bodyPr>
          <a:lstStyle/>
          <a:p>
            <a:pPr lvl="0"/>
            <a:r>
              <a:rPr lang="en-CA" sz="1000" dirty="0" smtClean="0"/>
              <a:t>The Critical Literacies are best thought of as </a:t>
            </a:r>
            <a:r>
              <a:rPr lang="en-CA" sz="1000" i="1" dirty="0" smtClean="0"/>
              <a:t>ways of seeing</a:t>
            </a:r>
            <a:r>
              <a:rPr lang="en-CA" sz="1000" dirty="0" smtClean="0"/>
              <a:t> the world. They are the way we make sense of whatever is in front of us. </a:t>
            </a:r>
            <a:endParaRPr lang="en-CA" sz="1000" dirty="0">
              <a:solidFill>
                <a:prstClr val="black"/>
              </a:solidFill>
            </a:endParaRPr>
          </a:p>
        </p:txBody>
      </p:sp>
    </p:spTree>
    <p:extLst>
      <p:ext uri="{BB962C8B-B14F-4D97-AF65-F5344CB8AC3E}">
        <p14:creationId xmlns:p14="http://schemas.microsoft.com/office/powerpoint/2010/main" val="69537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684739"/>
          </a:xfrm>
        </p:spPr>
        <p:txBody>
          <a:bodyPr/>
          <a:lstStyle/>
          <a:p>
            <a:endParaRPr lang="en-CA" dirty="0"/>
          </a:p>
        </p:txBody>
      </p:sp>
      <p:sp>
        <p:nvSpPr>
          <p:cNvPr id="3" name="Content Placeholder 2"/>
          <p:cNvSpPr>
            <a:spLocks noGrp="1"/>
          </p:cNvSpPr>
          <p:nvPr>
            <p:ph idx="1"/>
          </p:nvPr>
        </p:nvSpPr>
        <p:spPr>
          <a:xfrm>
            <a:off x="511968" y="1171575"/>
            <a:ext cx="5834063" cy="7486650"/>
          </a:xfrm>
        </p:spPr>
        <p:txBody>
          <a:bodyPr/>
          <a:lstStyle/>
          <a:p>
            <a:pPr marL="0" indent="0">
              <a:buNone/>
            </a:pPr>
            <a:r>
              <a:rPr lang="en-CA" dirty="0" smtClean="0"/>
              <a:t>Cognition</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smtClean="0"/>
          </a:p>
          <a:p>
            <a:pPr marL="0" indent="0">
              <a:buNone/>
            </a:pPr>
            <a:r>
              <a:rPr lang="en-CA" dirty="0" smtClean="0"/>
              <a:t>Context</a:t>
            </a:r>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r>
              <a:rPr lang="en-CA" dirty="0" smtClean="0"/>
              <a:t>Change</a:t>
            </a:r>
          </a:p>
          <a:p>
            <a:pPr marL="0" indent="0">
              <a:buNone/>
            </a:pPr>
            <a:r>
              <a:rPr lang="en-CA" dirty="0"/>
              <a:t>	</a:t>
            </a:r>
            <a:endParaRPr lang="en-CA" dirty="0" smtClean="0"/>
          </a:p>
        </p:txBody>
      </p:sp>
      <p:sp>
        <p:nvSpPr>
          <p:cNvPr id="5" name="Rectangle 4"/>
          <p:cNvSpPr/>
          <p:nvPr/>
        </p:nvSpPr>
        <p:spPr>
          <a:xfrm>
            <a:off x="471486" y="7596218"/>
            <a:ext cx="5874545" cy="1446550"/>
          </a:xfrm>
          <a:prstGeom prst="rect">
            <a:avLst/>
          </a:prstGeom>
        </p:spPr>
        <p:txBody>
          <a:bodyPr wrap="square">
            <a:spAutoFit/>
          </a:bodyPr>
          <a:lstStyle/>
          <a:p>
            <a:r>
              <a:rPr lang="en-CA" sz="1000" dirty="0" err="1" smtClean="0">
                <a:effectLst/>
              </a:rPr>
              <a:t>Gráinne</a:t>
            </a:r>
            <a:r>
              <a:rPr lang="en-CA" sz="1000" dirty="0" smtClean="0">
                <a:effectLst/>
              </a:rPr>
              <a:t> </a:t>
            </a:r>
            <a:r>
              <a:rPr lang="en-CA" sz="1000" dirty="0" err="1" smtClean="0">
                <a:effectLst/>
              </a:rPr>
              <a:t>Conole</a:t>
            </a:r>
            <a:r>
              <a:rPr lang="en-CA" sz="1000" dirty="0" smtClean="0">
                <a:effectLst/>
              </a:rPr>
              <a:t>. 2015. MOOCs as disruptive technologies: strategies for enhancing the learner experience and quality of MOOCs. </a:t>
            </a:r>
            <a:r>
              <a:rPr lang="en-CA" sz="1000" dirty="0" err="1" smtClean="0">
                <a:effectLst/>
              </a:rPr>
              <a:t>Revista</a:t>
            </a:r>
            <a:r>
              <a:rPr lang="en-CA" sz="1000" dirty="0" smtClean="0">
                <a:effectLst/>
              </a:rPr>
              <a:t> de </a:t>
            </a:r>
            <a:r>
              <a:rPr lang="en-CA" sz="1000" dirty="0" err="1" smtClean="0">
                <a:effectLst/>
              </a:rPr>
              <a:t>Educación</a:t>
            </a:r>
            <a:r>
              <a:rPr lang="en-CA" sz="1000" dirty="0" smtClean="0">
                <a:effectLst/>
              </a:rPr>
              <a:t> a </a:t>
            </a:r>
            <a:r>
              <a:rPr lang="en-CA" sz="1000" dirty="0" err="1" smtClean="0">
                <a:effectLst/>
              </a:rPr>
              <a:t>Distancia</a:t>
            </a:r>
            <a:r>
              <a:rPr lang="en-CA" sz="1000" dirty="0" smtClean="0">
                <a:effectLst/>
              </a:rPr>
              <a:t>. </a:t>
            </a:r>
            <a:r>
              <a:rPr lang="en-CA" sz="1000" dirty="0" err="1" smtClean="0">
                <a:effectLst/>
              </a:rPr>
              <a:t>Número</a:t>
            </a:r>
            <a:r>
              <a:rPr lang="en-CA" sz="1000" dirty="0" smtClean="0">
                <a:effectLst/>
              </a:rPr>
              <a:t> 39.  </a:t>
            </a:r>
            <a:r>
              <a:rPr lang="en-CA" sz="1000" dirty="0" smtClean="0">
                <a:effectLst/>
                <a:hlinkClick r:id="rId2"/>
              </a:rPr>
              <a:t>http://www.um.es/ead/red/39</a:t>
            </a:r>
            <a:r>
              <a:rPr lang="en-CA" sz="1000" dirty="0" smtClean="0">
                <a:effectLst/>
              </a:rPr>
              <a:t> </a:t>
            </a:r>
          </a:p>
          <a:p>
            <a:endParaRPr lang="en-CA" sz="1000" dirty="0">
              <a:latin typeface="Arial" panose="020B0604020202020204" pitchFamily="34" charset="0"/>
            </a:endParaRPr>
          </a:p>
          <a:p>
            <a:r>
              <a:rPr lang="en-CA" sz="1000" dirty="0" smtClean="0"/>
              <a:t>Bronwyn </a:t>
            </a:r>
            <a:r>
              <a:rPr lang="en-CA" sz="1000" dirty="0" err="1" smtClean="0"/>
              <a:t>Hegarty</a:t>
            </a:r>
            <a:r>
              <a:rPr lang="en-CA" sz="1000" dirty="0" smtClean="0"/>
              <a:t>. 2015.  Attributes of Open </a:t>
            </a:r>
            <a:r>
              <a:rPr lang="en-CA" sz="1000" dirty="0"/>
              <a:t>Pedagogy</a:t>
            </a:r>
            <a:r>
              <a:rPr lang="en-CA" sz="1000" dirty="0" smtClean="0"/>
              <a:t>: A </a:t>
            </a:r>
            <a:r>
              <a:rPr lang="en-CA" sz="1000" dirty="0"/>
              <a:t>Model for </a:t>
            </a:r>
            <a:r>
              <a:rPr lang="en-CA" sz="1000" dirty="0" smtClean="0"/>
              <a:t>Using Open Educational Resources. Educational Technology, July/August, 2015. </a:t>
            </a:r>
            <a:r>
              <a:rPr lang="en-CA" sz="1000" dirty="0" smtClean="0">
                <a:hlinkClick r:id="rId3"/>
              </a:rPr>
              <a:t>https://upload.wikimedia.org/wikipedia/commons/c/ca/Ed_Tech_Hegarty_2015_article_attributes_of_open_pedagogy.pdf</a:t>
            </a:r>
            <a:r>
              <a:rPr lang="en-CA" sz="1000" dirty="0" smtClean="0"/>
              <a:t> </a:t>
            </a:r>
            <a:endParaRPr lang="en-CA" sz="1000" dirty="0" smtClean="0">
              <a:effectLst/>
              <a:latin typeface="Arial" panose="020B0604020202020204" pitchFamily="34" charset="0"/>
            </a:endParaRPr>
          </a:p>
          <a:p>
            <a:endParaRPr lang="en-CA" dirty="0" smtClean="0">
              <a:effectLst/>
              <a:latin typeface="Arial" panose="020B0604020202020204" pitchFamily="34" charset="0"/>
            </a:endParaRPr>
          </a:p>
        </p:txBody>
      </p:sp>
      <p:sp>
        <p:nvSpPr>
          <p:cNvPr id="7" name="TextBox 6"/>
          <p:cNvSpPr txBox="1"/>
          <p:nvPr/>
        </p:nvSpPr>
        <p:spPr>
          <a:xfrm>
            <a:off x="511968" y="4256116"/>
            <a:ext cx="5434404" cy="400110"/>
          </a:xfrm>
          <a:prstGeom prst="rect">
            <a:avLst/>
          </a:prstGeom>
          <a:noFill/>
        </p:spPr>
        <p:txBody>
          <a:bodyPr wrap="square" rtlCol="0">
            <a:spAutoFit/>
          </a:bodyPr>
          <a:lstStyle/>
          <a:p>
            <a:pPr lvl="0"/>
            <a:r>
              <a:rPr lang="en-CA" sz="1000" dirty="0" smtClean="0"/>
              <a:t>The Critical Literacies are best thought of as </a:t>
            </a:r>
            <a:r>
              <a:rPr lang="en-CA" sz="1000" i="1" dirty="0" smtClean="0"/>
              <a:t>ways of seeing</a:t>
            </a:r>
            <a:r>
              <a:rPr lang="en-CA" sz="1000" dirty="0" smtClean="0"/>
              <a:t> the world. They are the way we make sense of whatever is in front of us. </a:t>
            </a:r>
            <a:endParaRPr lang="en-CA" sz="1000" dirty="0">
              <a:solidFill>
                <a:prstClr val="black"/>
              </a:solidFill>
            </a:endParaRPr>
          </a:p>
        </p:txBody>
      </p:sp>
    </p:spTree>
    <p:extLst>
      <p:ext uri="{BB962C8B-B14F-4D97-AF65-F5344CB8AC3E}">
        <p14:creationId xmlns:p14="http://schemas.microsoft.com/office/powerpoint/2010/main" val="7253786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1657</TotalTime>
  <Words>4217</Words>
  <Application>Microsoft Office PowerPoint</Application>
  <PresentationFormat>Letter Paper (8.5x11 in)</PresentationFormat>
  <Paragraphs>777</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Symbol</vt:lpstr>
      <vt:lpstr>Wingdings</vt:lpstr>
      <vt:lpstr>Office Theme</vt:lpstr>
      <vt:lpstr>PowerPoint Presentation</vt:lpstr>
      <vt:lpstr>PowerPoint Presentation</vt:lpstr>
      <vt:lpstr>Agenda</vt:lpstr>
      <vt:lpstr>PowerPoint Presentation</vt:lpstr>
      <vt:lpstr>The Learning Context</vt:lpstr>
      <vt:lpstr>Perspectives</vt:lpstr>
      <vt:lpstr>PowerPoint Presentation</vt:lpstr>
      <vt:lpstr>PowerPoint Presentation</vt:lpstr>
      <vt:lpstr>PowerPoint Presentation</vt:lpstr>
      <vt:lpstr>Data</vt:lpstr>
      <vt:lpstr>PowerPoint Presentation</vt:lpstr>
      <vt:lpstr>PowerPoint Presentation</vt:lpstr>
      <vt:lpstr>PowerPoint Presentation</vt:lpstr>
      <vt:lpstr>PowerPoint Presentation</vt:lpstr>
      <vt:lpstr>Cloud</vt:lpstr>
      <vt:lpstr>PowerPoint Presentation</vt:lpstr>
      <vt:lpstr>PowerPoint Presentation</vt:lpstr>
      <vt:lpstr>Graph</vt:lpstr>
      <vt:lpstr>PowerPoint Presentation</vt:lpstr>
      <vt:lpstr>PowerPoint Presentation</vt:lpstr>
      <vt:lpstr>PowerPoint Presentation</vt:lpstr>
      <vt:lpstr>Resources</vt:lpstr>
      <vt:lpstr>PowerPoint Presentation</vt:lpstr>
      <vt:lpstr>PowerPoint Presentation</vt:lpstr>
      <vt:lpstr>PowerPoint Presentation</vt:lpstr>
      <vt:lpstr>Identity</vt:lpstr>
      <vt:lpstr>PowerPoint Presentation</vt:lpstr>
      <vt:lpstr>PowerPoint Presentation</vt:lpstr>
      <vt:lpstr>PowerPoint Presentation</vt:lpstr>
      <vt:lpstr>Recognition</vt:lpstr>
      <vt:lpstr>PowerPoint Presentation</vt:lpstr>
      <vt:lpstr>PowerPoint Presentation</vt:lpstr>
      <vt:lpstr>PowerPoint Presentation</vt:lpstr>
      <vt:lpstr>Community</vt:lpstr>
      <vt:lpstr>PowerPoint Presentation</vt:lpstr>
      <vt:lpstr>PowerPoint Presentation</vt:lpstr>
      <vt:lpstr>PowerPoint Presentation</vt:lpstr>
      <vt:lpstr>Experience</vt:lpstr>
      <vt:lpstr>PowerPoint Presentation</vt:lpstr>
      <vt:lpstr>PowerPoint Presentation</vt:lpstr>
      <vt:lpstr>PowerPoint Presentation</vt:lpstr>
      <vt:lpstr>Agency</vt:lpstr>
      <vt:lpstr>PowerPoint Presentation</vt:lpstr>
      <vt:lpstr>PowerPoint Presentation</vt:lpstr>
      <vt:lpstr>Actionable Practices</vt:lpstr>
      <vt:lpstr>PowerPoint Presentation</vt:lpstr>
    </vt:vector>
  </TitlesOfParts>
  <Company>NRC-CNRC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Downes, Stephen</dc:creator>
  <cp:lastModifiedBy>Downes, Stephen</cp:lastModifiedBy>
  <cp:revision>28</cp:revision>
  <dcterms:created xsi:type="dcterms:W3CDTF">2019-09-16T15:23:37Z</dcterms:created>
  <dcterms:modified xsi:type="dcterms:W3CDTF">2019-09-17T19:30:56Z</dcterms:modified>
</cp:coreProperties>
</file>