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61" r:id="rId3"/>
    <p:sldId id="258" r:id="rId4"/>
    <p:sldId id="259" r:id="rId5"/>
    <p:sldId id="260" r:id="rId6"/>
    <p:sldId id="262" r:id="rId7"/>
    <p:sldId id="267" r:id="rId8"/>
    <p:sldId id="271" r:id="rId9"/>
    <p:sldId id="276" r:id="rId10"/>
    <p:sldId id="277" r:id="rId11"/>
    <p:sldId id="273" r:id="rId12"/>
    <p:sldId id="272" r:id="rId13"/>
    <p:sldId id="274" r:id="rId14"/>
    <p:sldId id="264" r:id="rId15"/>
    <p:sldId id="282" r:id="rId16"/>
    <p:sldId id="283" r:id="rId17"/>
    <p:sldId id="284" r:id="rId18"/>
    <p:sldId id="307" r:id="rId19"/>
    <p:sldId id="304" r:id="rId20"/>
    <p:sldId id="286" r:id="rId21"/>
    <p:sldId id="287" r:id="rId22"/>
    <p:sldId id="306" r:id="rId23"/>
    <p:sldId id="288" r:id="rId24"/>
    <p:sldId id="302" r:id="rId25"/>
    <p:sldId id="278" r:id="rId26"/>
    <p:sldId id="280" r:id="rId27"/>
    <p:sldId id="279" r:id="rId28"/>
    <p:sldId id="281" r:id="rId29"/>
    <p:sldId id="285" r:id="rId30"/>
    <p:sldId id="289" r:id="rId31"/>
    <p:sldId id="290" r:id="rId32"/>
    <p:sldId id="291" r:id="rId33"/>
    <p:sldId id="292" r:id="rId34"/>
    <p:sldId id="293" r:id="rId35"/>
    <p:sldId id="294" r:id="rId36"/>
    <p:sldId id="295" r:id="rId37"/>
    <p:sldId id="296" r:id="rId38"/>
    <p:sldId id="297" r:id="rId39"/>
    <p:sldId id="299" r:id="rId40"/>
    <p:sldId id="300" r:id="rId41"/>
    <p:sldId id="30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8" autoAdjust="0"/>
    <p:restoredTop sz="86381" autoAdjust="0"/>
  </p:normalViewPr>
  <p:slideViewPr>
    <p:cSldViewPr snapToGrid="0">
      <p:cViewPr varScale="1">
        <p:scale>
          <a:sx n="71" d="100"/>
          <a:sy n="71" d="100"/>
        </p:scale>
        <p:origin x="59" y="24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5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0917A-5ED5-4081-A476-262BE95AFA81}" type="datetimeFigureOut">
              <a:rPr lang="en-US" smtClean="0"/>
              <a:t>5/22/2019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6AFD4-6538-4404-91C7-C987ED624265}" type="slidenum">
              <a:rPr lang="en-US" smtClean="0"/>
              <a:t>‹#›</a:t>
            </a:fld>
            <a:endParaRPr lang="en-US"/>
          </a:p>
        </p:txBody>
      </p:sp>
    </p:spTree>
    <p:extLst>
      <p:ext uri="{BB962C8B-B14F-4D97-AF65-F5344CB8AC3E}">
        <p14:creationId xmlns:p14="http://schemas.microsoft.com/office/powerpoint/2010/main" val="1404811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earson.com/us/higher-education/products-services-institutions/career-success-program.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onecommunityglobal.org/consensus-and-decision-making-lesson-pla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ntotext.com/linked-open-data-cultural-heritag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w3.org/wiki/LinkedDat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log.ouseful.info/2019/05/17/fragment-openlearn-jupyter-books-remix/"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blog.ouseful.info/2019/05/21/fragment-tm351-notebooks-jupyter-books-in-the-vm-and-via-an-electron-app/"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mmelweis.hu/nepegeszsegtan/files/2015/05/1415_Introduction-to-demography1.pdf"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markcarrigan.net/2014/07/23/qualitative-self-tracking-and-the-qualified-self/" TargetMode="External"/><Relationship Id="rId5" Type="http://schemas.openxmlformats.org/officeDocument/2006/relationships/hyperlink" Target="https://mitpress.mit.edu/books/qualified-self" TargetMode="External"/><Relationship Id="rId4" Type="http://schemas.openxmlformats.org/officeDocument/2006/relationships/hyperlink" Target="https://twitter.com/geoffcain/status/106331487691373363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Re-decentralizing the Web, for good this time</a:t>
            </a:r>
          </a:p>
          <a:p>
            <a:r>
              <a:rPr lang="en-US" dirty="0"/>
              <a:t>Ruben </a:t>
            </a:r>
            <a:r>
              <a:rPr lang="en-US" dirty="0" err="1"/>
              <a:t>Verborgh</a:t>
            </a:r>
            <a:r>
              <a:rPr lang="en-US" dirty="0"/>
              <a:t>, Ghent University – </a:t>
            </a:r>
            <a:r>
              <a:rPr lang="en-US" dirty="0" err="1"/>
              <a:t>imec</a:t>
            </a:r>
            <a:r>
              <a:rPr lang="en-US" dirty="0"/>
              <a:t> – </a:t>
            </a:r>
            <a:r>
              <a:rPr lang="en-US" dirty="0" err="1"/>
              <a:t>IDLab</a:t>
            </a:r>
            <a:endParaRPr lang="en-US" dirty="0"/>
          </a:p>
          <a:p>
            <a:r>
              <a:rPr lang="en-US" dirty="0"/>
              <a:t>11 January 2019</a:t>
            </a:r>
          </a:p>
          <a:p>
            <a:r>
              <a:rPr lang="en-US" dirty="0"/>
              <a:t>https://ruben.verborgh.org/articles/redecentralizing-the-web/</a:t>
            </a:r>
          </a:p>
          <a:p>
            <a:endParaRPr lang="en-US" dirty="0"/>
          </a:p>
          <a:p>
            <a:r>
              <a:rPr lang="en-US" dirty="0"/>
              <a:t>Challenges and Opportunities for use of Social Media in Higher Education</a:t>
            </a:r>
          </a:p>
          <a:p>
            <a:r>
              <a:rPr lang="en-US" dirty="0"/>
              <a:t>Terry Anderson, Journal of Learning for Development, 2019/04/23</a:t>
            </a:r>
          </a:p>
          <a:p>
            <a:r>
              <a:rPr lang="en-US" dirty="0"/>
              <a:t>https://jl4d.org/index.php/ejl4d/article/view/327/361</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10</a:t>
            </a:fld>
            <a:endParaRPr lang="en-US"/>
          </a:p>
        </p:txBody>
      </p:sp>
    </p:spTree>
    <p:extLst>
      <p:ext uri="{BB962C8B-B14F-4D97-AF65-F5344CB8AC3E}">
        <p14:creationId xmlns:p14="http://schemas.microsoft.com/office/powerpoint/2010/main" val="1058667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https://www.pearson.com/us/higher-education/products-services-institutions/career-success-program.html</a:t>
            </a:r>
            <a:r>
              <a:rPr lang="en-US" dirty="0"/>
              <a:t> </a:t>
            </a:r>
          </a:p>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30</a:t>
            </a:fld>
            <a:endParaRPr lang="en-US"/>
          </a:p>
        </p:txBody>
      </p:sp>
    </p:spTree>
    <p:extLst>
      <p:ext uri="{BB962C8B-B14F-4D97-AF65-F5344CB8AC3E}">
        <p14:creationId xmlns:p14="http://schemas.microsoft.com/office/powerpoint/2010/main" val="3450279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 longer based on sameness…</a:t>
            </a:r>
          </a:p>
          <a:p>
            <a:r>
              <a:rPr lang="en-US" sz="1200" dirty="0"/>
              <a:t>Now based on making decisions together…</a:t>
            </a:r>
          </a:p>
          <a:p>
            <a:r>
              <a:rPr lang="en-US" sz="1200" dirty="0"/>
              <a:t>On </a:t>
            </a:r>
            <a:r>
              <a:rPr lang="en-US" sz="1200" i="1" dirty="0"/>
              <a:t>consensus</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https://www.onecommunityglobal.org/consensus-and-decision-making-lesson-plan/</a:t>
            </a:r>
            <a:r>
              <a:rPr lang="en-US" dirty="0"/>
              <a:t> </a:t>
            </a:r>
          </a:p>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34</a:t>
            </a:fld>
            <a:endParaRPr lang="en-US"/>
          </a:p>
        </p:txBody>
      </p:sp>
    </p:spTree>
    <p:extLst>
      <p:ext uri="{BB962C8B-B14F-4D97-AF65-F5344CB8AC3E}">
        <p14:creationId xmlns:p14="http://schemas.microsoft.com/office/powerpoint/2010/main" val="3066244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hidden curriculum</a:t>
            </a:r>
          </a:p>
          <a:p>
            <a:r>
              <a:rPr lang="en-US" dirty="0"/>
              <a:t>The point of instruction-based learning is to learn how to be instructed</a:t>
            </a:r>
          </a:p>
          <a:p>
            <a:r>
              <a:rPr lang="en-US" dirty="0" err="1"/>
              <a:t>etc</a:t>
            </a:r>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40</a:t>
            </a:fld>
            <a:endParaRPr lang="en-US"/>
          </a:p>
        </p:txBody>
      </p:sp>
    </p:spTree>
    <p:extLst>
      <p:ext uri="{BB962C8B-B14F-4D97-AF65-F5344CB8AC3E}">
        <p14:creationId xmlns:p14="http://schemas.microsoft.com/office/powerpoint/2010/main" val="2910524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https://ontotext.com/linked-open-data-cultural-heritage/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https://www.w3.org/wiki/LinkedData</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https://www.w3.org/wiki/SweoIG/TaskForces/CommunityProjects/LinkingOpenData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https://communitywiki.org/wiki/MachineCodeBlocks (Lion Kimbro, 2005ish)</a:t>
            </a:r>
          </a:p>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11</a:t>
            </a:fld>
            <a:endParaRPr lang="en-US"/>
          </a:p>
        </p:txBody>
      </p:sp>
    </p:spTree>
    <p:extLst>
      <p:ext uri="{BB962C8B-B14F-4D97-AF65-F5344CB8AC3E}">
        <p14:creationId xmlns:p14="http://schemas.microsoft.com/office/powerpoint/2010/main" val="41874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SOLID – Tim Berners Lee</a:t>
            </a:r>
          </a:p>
        </p:txBody>
      </p:sp>
      <p:sp>
        <p:nvSpPr>
          <p:cNvPr id="4" name="Slide Number Placeholder 3"/>
          <p:cNvSpPr>
            <a:spLocks noGrp="1"/>
          </p:cNvSpPr>
          <p:nvPr>
            <p:ph type="sldNum" sz="quarter" idx="5"/>
          </p:nvPr>
        </p:nvSpPr>
        <p:spPr/>
        <p:txBody>
          <a:bodyPr/>
          <a:lstStyle/>
          <a:p>
            <a:fld id="{ED66AFD4-6538-4404-91C7-C987ED624265}" type="slidenum">
              <a:rPr lang="en-US" smtClean="0"/>
              <a:t>12</a:t>
            </a:fld>
            <a:endParaRPr lang="en-US"/>
          </a:p>
        </p:txBody>
      </p:sp>
    </p:spTree>
    <p:extLst>
      <p:ext uri="{BB962C8B-B14F-4D97-AF65-F5344CB8AC3E}">
        <p14:creationId xmlns:p14="http://schemas.microsoft.com/office/powerpoint/2010/main" val="329935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Ultimately, our learning resource will be created as needed by artificial intelligence – as learners we will work </a:t>
            </a:r>
            <a:r>
              <a:rPr lang="en-US" sz="1200" i="1" dirty="0"/>
              <a:t>with</a:t>
            </a:r>
            <a:r>
              <a:rPr lang="en-US" sz="1200" dirty="0"/>
              <a:t> AI to create these resources and share them on </a:t>
            </a:r>
            <a:r>
              <a:rPr lang="en-US" sz="1200" dirty="0" err="1"/>
              <a:t>CAENet</a:t>
            </a:r>
            <a:r>
              <a:rPr lang="en-US" sz="1200" dirty="0"/>
              <a:t> for future use by other AIs</a:t>
            </a:r>
          </a:p>
          <a:p>
            <a:endParaRPr lang="en-US" dirty="0"/>
          </a:p>
          <a:p>
            <a:r>
              <a:rPr lang="en-US" dirty="0"/>
              <a:t>AI generated patent claims - https://aipatent.wordpress.com/ </a:t>
            </a:r>
          </a:p>
          <a:p>
            <a:r>
              <a:rPr lang="en-US" dirty="0"/>
              <a:t>AI in application development - https://venturebeat.com/2019/05/20/microsoft-wants-to-apply-ai-to-the-entire-application-developer-lifecycle/ </a:t>
            </a:r>
          </a:p>
          <a:p>
            <a:endParaRPr lang="en-US" dirty="0"/>
          </a:p>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19</a:t>
            </a:fld>
            <a:endParaRPr lang="en-US"/>
          </a:p>
        </p:txBody>
      </p:sp>
    </p:spTree>
    <p:extLst>
      <p:ext uri="{BB962C8B-B14F-4D97-AF65-F5344CB8AC3E}">
        <p14:creationId xmlns:p14="http://schemas.microsoft.com/office/powerpoint/2010/main" val="2004927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20</a:t>
            </a:fld>
            <a:endParaRPr lang="en-US"/>
          </a:p>
        </p:txBody>
      </p:sp>
    </p:spTree>
    <p:extLst>
      <p:ext uri="{BB962C8B-B14F-4D97-AF65-F5344CB8AC3E}">
        <p14:creationId xmlns:p14="http://schemas.microsoft.com/office/powerpoint/2010/main" val="2158862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also: </a:t>
            </a:r>
            <a:r>
              <a:rPr lang="en-US" dirty="0" err="1"/>
              <a:t>OpenLearn</a:t>
            </a:r>
            <a:r>
              <a:rPr lang="en-US" dirty="0"/>
              <a:t> </a:t>
            </a:r>
            <a:r>
              <a:rPr lang="en-US" dirty="0" err="1">
                <a:hlinkClick r:id="rId3"/>
              </a:rPr>
              <a:t>Jupyter</a:t>
            </a:r>
            <a:r>
              <a:rPr lang="en-US" dirty="0">
                <a:hlinkClick r:id="rId3"/>
              </a:rPr>
              <a:t> Books Remix</a:t>
            </a:r>
            <a:r>
              <a:rPr lang="en-US" dirty="0"/>
              <a:t>, TM351 </a:t>
            </a:r>
            <a:r>
              <a:rPr lang="en-US" dirty="0">
                <a:hlinkClick r:id="rId4"/>
              </a:rPr>
              <a:t>Notebooks in VM and Electron</a:t>
            </a:r>
            <a:r>
              <a:rPr lang="en-US" dirty="0"/>
              <a:t>.</a:t>
            </a:r>
          </a:p>
        </p:txBody>
      </p:sp>
      <p:sp>
        <p:nvSpPr>
          <p:cNvPr id="4" name="Slide Number Placeholder 3"/>
          <p:cNvSpPr>
            <a:spLocks noGrp="1"/>
          </p:cNvSpPr>
          <p:nvPr>
            <p:ph type="sldNum" sz="quarter" idx="5"/>
          </p:nvPr>
        </p:nvSpPr>
        <p:spPr/>
        <p:txBody>
          <a:bodyPr/>
          <a:lstStyle/>
          <a:p>
            <a:fld id="{ED66AFD4-6538-4404-91C7-C987ED624265}" type="slidenum">
              <a:rPr lang="en-US" smtClean="0"/>
              <a:t>23</a:t>
            </a:fld>
            <a:endParaRPr lang="en-US"/>
          </a:p>
        </p:txBody>
      </p:sp>
    </p:spTree>
    <p:extLst>
      <p:ext uri="{BB962C8B-B14F-4D97-AF65-F5344CB8AC3E}">
        <p14:creationId xmlns:p14="http://schemas.microsoft.com/office/powerpoint/2010/main" val="152682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demographics being about </a:t>
            </a:r>
            <a:r>
              <a:rPr lang="en-US" dirty="0">
                <a:hlinkClick r:id="rId3"/>
              </a:rPr>
              <a:t>quantity</a:t>
            </a:r>
            <a:r>
              <a:rPr lang="en-US" dirty="0"/>
              <a:t> (sales charts, votes in elections and polls, membership in community) we will now have access to a rich tapestry of data and relations. </a:t>
            </a:r>
            <a:r>
              <a:rPr lang="en-US" dirty="0">
                <a:hlinkClick r:id="rId4"/>
              </a:rPr>
              <a:t>Instead</a:t>
            </a:r>
            <a:r>
              <a:rPr lang="en-US" dirty="0"/>
              <a:t> of grades or scores (or hit counts, or followers) our self-assessments will be based on the quality of the experience, the depth of the insight, or the richness of the interaction. The “quantified self” will give way to the “qualified self” (</a:t>
            </a:r>
            <a:r>
              <a:rPr lang="en-US" dirty="0">
                <a:hlinkClick r:id="rId5"/>
              </a:rPr>
              <a:t>here</a:t>
            </a:r>
            <a:r>
              <a:rPr lang="en-US" dirty="0"/>
              <a:t>, and </a:t>
            </a:r>
            <a:r>
              <a:rPr lang="en-US" dirty="0">
                <a:hlinkClick r:id="rId6"/>
              </a:rPr>
              <a:t>here</a:t>
            </a:r>
            <a:r>
              <a:rPr lang="en-US" dirty="0"/>
              <a:t>)</a:t>
            </a:r>
          </a:p>
        </p:txBody>
      </p:sp>
      <p:sp>
        <p:nvSpPr>
          <p:cNvPr id="4" name="Slide Number Placeholder 3"/>
          <p:cNvSpPr>
            <a:spLocks noGrp="1"/>
          </p:cNvSpPr>
          <p:nvPr>
            <p:ph type="sldNum" sz="quarter" idx="5"/>
          </p:nvPr>
        </p:nvSpPr>
        <p:spPr/>
        <p:txBody>
          <a:bodyPr/>
          <a:lstStyle/>
          <a:p>
            <a:fld id="{ED66AFD4-6538-4404-91C7-C987ED624265}" type="slidenum">
              <a:rPr lang="en-US" smtClean="0"/>
              <a:t>26</a:t>
            </a:fld>
            <a:endParaRPr lang="en-US"/>
          </a:p>
        </p:txBody>
      </p:sp>
    </p:spTree>
    <p:extLst>
      <p:ext uri="{BB962C8B-B14F-4D97-AF65-F5344CB8AC3E}">
        <p14:creationId xmlns:p14="http://schemas.microsoft.com/office/powerpoint/2010/main" val="1393689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6AFD4-6538-4404-91C7-C987ED624265}" type="slidenum">
              <a:rPr lang="en-US" smtClean="0"/>
              <a:t>27</a:t>
            </a:fld>
            <a:endParaRPr lang="en-US"/>
          </a:p>
        </p:txBody>
      </p:sp>
    </p:spTree>
    <p:extLst>
      <p:ext uri="{BB962C8B-B14F-4D97-AF65-F5344CB8AC3E}">
        <p14:creationId xmlns:p14="http://schemas.microsoft.com/office/powerpoint/2010/main" val="1548348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Jwnny</a:t>
            </a:r>
            <a:r>
              <a:rPr lang="en-US" dirty="0"/>
              <a:t> Mackness:</a:t>
            </a:r>
            <a:r>
              <a:rPr lang="en-US" baseline="0" dirty="0"/>
              <a:t> </a:t>
            </a:r>
            <a:r>
              <a:rPr lang="en-US" dirty="0"/>
              <a:t>The connected self will be more about our relations and interactions. Will this lead to a more ethical Web? Will digital identity as a ‘connected self make the ‘source of truth’ of these identities more visible? Will the ‘connected self’ be more reflective? Will ‘the connective self’ more honestly reflect our hopes, aspirations and dreams?</a:t>
            </a:r>
          </a:p>
        </p:txBody>
      </p:sp>
      <p:sp>
        <p:nvSpPr>
          <p:cNvPr id="4" name="Slide Number Placeholder 3"/>
          <p:cNvSpPr>
            <a:spLocks noGrp="1"/>
          </p:cNvSpPr>
          <p:nvPr>
            <p:ph type="sldNum" sz="quarter" idx="5"/>
          </p:nvPr>
        </p:nvSpPr>
        <p:spPr/>
        <p:txBody>
          <a:bodyPr/>
          <a:lstStyle/>
          <a:p>
            <a:fld id="{ED66AFD4-6538-4404-91C7-C987ED624265}" type="slidenum">
              <a:rPr lang="en-US" smtClean="0"/>
              <a:t>28</a:t>
            </a:fld>
            <a:endParaRPr lang="en-US"/>
          </a:p>
        </p:txBody>
      </p:sp>
    </p:spTree>
    <p:extLst>
      <p:ext uri="{BB962C8B-B14F-4D97-AF65-F5344CB8AC3E}">
        <p14:creationId xmlns:p14="http://schemas.microsoft.com/office/powerpoint/2010/main" val="118437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A69D2-804B-49D3-B8F0-46FD361A84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14040B-6EB6-4BBA-916E-4E158080C8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6030B7-E240-428B-9584-F5A5F70F877A}"/>
              </a:ext>
            </a:extLst>
          </p:cNvPr>
          <p:cNvSpPr>
            <a:spLocks noGrp="1"/>
          </p:cNvSpPr>
          <p:nvPr>
            <p:ph type="dt" sz="half" idx="10"/>
          </p:nvPr>
        </p:nvSpPr>
        <p:spPr/>
        <p:txBody>
          <a:bodyPr/>
          <a:lstStyle/>
          <a:p>
            <a:fld id="{3CB2D7D4-0E98-4799-97A8-FBA9CEAAECB3}" type="datetimeFigureOut">
              <a:rPr lang="en-US" smtClean="0"/>
              <a:t>5/22/2019</a:t>
            </a:fld>
            <a:endParaRPr lang="en-US"/>
          </a:p>
        </p:txBody>
      </p:sp>
      <p:sp>
        <p:nvSpPr>
          <p:cNvPr id="5" name="Footer Placeholder 4">
            <a:extLst>
              <a:ext uri="{FF2B5EF4-FFF2-40B4-BE49-F238E27FC236}">
                <a16:creationId xmlns:a16="http://schemas.microsoft.com/office/drawing/2014/main" id="{C778487A-434A-4D01-BA9A-AD75E5F6E4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D3576-216A-495E-9F26-2979E01E47EA}"/>
              </a:ext>
            </a:extLst>
          </p:cNvPr>
          <p:cNvSpPr>
            <a:spLocks noGrp="1"/>
          </p:cNvSpPr>
          <p:nvPr>
            <p:ph type="sldNum" sz="quarter" idx="12"/>
          </p:nvPr>
        </p:nvSpPr>
        <p:spPr/>
        <p:txBody>
          <a:bodyPr/>
          <a:lstStyle/>
          <a:p>
            <a:fld id="{CCF2DD34-8F7A-473D-9AA3-85858D12FA62}" type="slidenum">
              <a:rPr lang="en-US" smtClean="0"/>
              <a:t>‹#›</a:t>
            </a:fld>
            <a:endParaRPr lang="en-US"/>
          </a:p>
        </p:txBody>
      </p:sp>
    </p:spTree>
    <p:extLst>
      <p:ext uri="{BB962C8B-B14F-4D97-AF65-F5344CB8AC3E}">
        <p14:creationId xmlns:p14="http://schemas.microsoft.com/office/powerpoint/2010/main" val="2588733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5A90-7F2C-46C3-9A81-DE62B8B75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23069F-949C-431F-B69C-54C33A0B79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07968-3CC0-4A52-BA3F-4B094FD0A0D0}"/>
              </a:ext>
            </a:extLst>
          </p:cNvPr>
          <p:cNvSpPr>
            <a:spLocks noGrp="1"/>
          </p:cNvSpPr>
          <p:nvPr>
            <p:ph type="dt" sz="half" idx="10"/>
          </p:nvPr>
        </p:nvSpPr>
        <p:spPr/>
        <p:txBody>
          <a:bodyPr/>
          <a:lstStyle/>
          <a:p>
            <a:fld id="{3CB2D7D4-0E98-4799-97A8-FBA9CEAAECB3}" type="datetimeFigureOut">
              <a:rPr lang="en-US" smtClean="0"/>
              <a:t>5/22/2019</a:t>
            </a:fld>
            <a:endParaRPr lang="en-US"/>
          </a:p>
        </p:txBody>
      </p:sp>
      <p:sp>
        <p:nvSpPr>
          <p:cNvPr id="5" name="Footer Placeholder 4">
            <a:extLst>
              <a:ext uri="{FF2B5EF4-FFF2-40B4-BE49-F238E27FC236}">
                <a16:creationId xmlns:a16="http://schemas.microsoft.com/office/drawing/2014/main" id="{22A93D14-5023-42D4-9E69-23B43CB6A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400E23-8440-456F-9EC9-42F559C2C8B1}"/>
              </a:ext>
            </a:extLst>
          </p:cNvPr>
          <p:cNvSpPr>
            <a:spLocks noGrp="1"/>
          </p:cNvSpPr>
          <p:nvPr>
            <p:ph type="sldNum" sz="quarter" idx="12"/>
          </p:nvPr>
        </p:nvSpPr>
        <p:spPr/>
        <p:txBody>
          <a:bodyPr/>
          <a:lstStyle/>
          <a:p>
            <a:fld id="{CCF2DD34-8F7A-473D-9AA3-85858D12FA62}" type="slidenum">
              <a:rPr lang="en-US" smtClean="0"/>
              <a:t>‹#›</a:t>
            </a:fld>
            <a:endParaRPr lang="en-US"/>
          </a:p>
        </p:txBody>
      </p:sp>
    </p:spTree>
    <p:extLst>
      <p:ext uri="{BB962C8B-B14F-4D97-AF65-F5344CB8AC3E}">
        <p14:creationId xmlns:p14="http://schemas.microsoft.com/office/powerpoint/2010/main" val="2732883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004FA7-150A-4610-8E09-2297AB8B54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0D2774-C6EE-4A1E-B175-6B395CD85D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AC8F5-67C8-409F-B624-EA78E7518F6D}"/>
              </a:ext>
            </a:extLst>
          </p:cNvPr>
          <p:cNvSpPr>
            <a:spLocks noGrp="1"/>
          </p:cNvSpPr>
          <p:nvPr>
            <p:ph type="dt" sz="half" idx="10"/>
          </p:nvPr>
        </p:nvSpPr>
        <p:spPr/>
        <p:txBody>
          <a:bodyPr/>
          <a:lstStyle/>
          <a:p>
            <a:fld id="{3CB2D7D4-0E98-4799-97A8-FBA9CEAAECB3}" type="datetimeFigureOut">
              <a:rPr lang="en-US" smtClean="0"/>
              <a:t>5/22/2019</a:t>
            </a:fld>
            <a:endParaRPr lang="en-US"/>
          </a:p>
        </p:txBody>
      </p:sp>
      <p:sp>
        <p:nvSpPr>
          <p:cNvPr id="5" name="Footer Placeholder 4">
            <a:extLst>
              <a:ext uri="{FF2B5EF4-FFF2-40B4-BE49-F238E27FC236}">
                <a16:creationId xmlns:a16="http://schemas.microsoft.com/office/drawing/2014/main" id="{3E0D6EAE-0DFE-42BA-A9D4-280BDA12B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E122C-5608-406A-925A-946AACDF94C2}"/>
              </a:ext>
            </a:extLst>
          </p:cNvPr>
          <p:cNvSpPr>
            <a:spLocks noGrp="1"/>
          </p:cNvSpPr>
          <p:nvPr>
            <p:ph type="sldNum" sz="quarter" idx="12"/>
          </p:nvPr>
        </p:nvSpPr>
        <p:spPr/>
        <p:txBody>
          <a:bodyPr/>
          <a:lstStyle/>
          <a:p>
            <a:fld id="{CCF2DD34-8F7A-473D-9AA3-85858D12FA62}" type="slidenum">
              <a:rPr lang="en-US" smtClean="0"/>
              <a:t>‹#›</a:t>
            </a:fld>
            <a:endParaRPr lang="en-US"/>
          </a:p>
        </p:txBody>
      </p:sp>
    </p:spTree>
    <p:extLst>
      <p:ext uri="{BB962C8B-B14F-4D97-AF65-F5344CB8AC3E}">
        <p14:creationId xmlns:p14="http://schemas.microsoft.com/office/powerpoint/2010/main" val="3709008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A1FE-5379-43B5-A99D-F16B376F27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976801-C5BD-4CF7-A776-05CCED792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45B53C-E1B7-46B4-ACFB-BF8E8C3FF1B4}"/>
              </a:ext>
            </a:extLst>
          </p:cNvPr>
          <p:cNvSpPr>
            <a:spLocks noGrp="1"/>
          </p:cNvSpPr>
          <p:nvPr>
            <p:ph type="dt" sz="half" idx="10"/>
          </p:nvPr>
        </p:nvSpPr>
        <p:spPr/>
        <p:txBody>
          <a:bodyPr/>
          <a:lstStyle/>
          <a:p>
            <a:fld id="{3CB2D7D4-0E98-4799-97A8-FBA9CEAAECB3}" type="datetimeFigureOut">
              <a:rPr lang="en-US" smtClean="0"/>
              <a:t>5/22/2019</a:t>
            </a:fld>
            <a:endParaRPr lang="en-US"/>
          </a:p>
        </p:txBody>
      </p:sp>
      <p:sp>
        <p:nvSpPr>
          <p:cNvPr id="5" name="Footer Placeholder 4">
            <a:extLst>
              <a:ext uri="{FF2B5EF4-FFF2-40B4-BE49-F238E27FC236}">
                <a16:creationId xmlns:a16="http://schemas.microsoft.com/office/drawing/2014/main" id="{CAE5AFCB-B866-4428-9631-AC86A8241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04013D-22D6-49A5-9548-38B72FBDED97}"/>
              </a:ext>
            </a:extLst>
          </p:cNvPr>
          <p:cNvSpPr>
            <a:spLocks noGrp="1"/>
          </p:cNvSpPr>
          <p:nvPr>
            <p:ph type="sldNum" sz="quarter" idx="12"/>
          </p:nvPr>
        </p:nvSpPr>
        <p:spPr/>
        <p:txBody>
          <a:bodyPr/>
          <a:lstStyle/>
          <a:p>
            <a:fld id="{CCF2DD34-8F7A-473D-9AA3-85858D12FA62}" type="slidenum">
              <a:rPr lang="en-US" smtClean="0"/>
              <a:t>‹#›</a:t>
            </a:fld>
            <a:endParaRPr lang="en-US"/>
          </a:p>
        </p:txBody>
      </p:sp>
    </p:spTree>
    <p:extLst>
      <p:ext uri="{BB962C8B-B14F-4D97-AF65-F5344CB8AC3E}">
        <p14:creationId xmlns:p14="http://schemas.microsoft.com/office/powerpoint/2010/main" val="399160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0152B-4CBA-46D3-881B-2D6265493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62C82F-2652-49DA-BF38-19EF93F0B0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F5D1BC-17AC-4AD1-833E-83B6475CC246}"/>
              </a:ext>
            </a:extLst>
          </p:cNvPr>
          <p:cNvSpPr>
            <a:spLocks noGrp="1"/>
          </p:cNvSpPr>
          <p:nvPr>
            <p:ph type="dt" sz="half" idx="10"/>
          </p:nvPr>
        </p:nvSpPr>
        <p:spPr/>
        <p:txBody>
          <a:bodyPr/>
          <a:lstStyle/>
          <a:p>
            <a:fld id="{3CB2D7D4-0E98-4799-97A8-FBA9CEAAECB3}" type="datetimeFigureOut">
              <a:rPr lang="en-US" smtClean="0"/>
              <a:t>5/22/2019</a:t>
            </a:fld>
            <a:endParaRPr lang="en-US"/>
          </a:p>
        </p:txBody>
      </p:sp>
      <p:sp>
        <p:nvSpPr>
          <p:cNvPr id="5" name="Footer Placeholder 4">
            <a:extLst>
              <a:ext uri="{FF2B5EF4-FFF2-40B4-BE49-F238E27FC236}">
                <a16:creationId xmlns:a16="http://schemas.microsoft.com/office/drawing/2014/main" id="{6694EC9A-2838-4781-AE0E-AE7D978AE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D14CC-FD64-4578-8D82-57371374322B}"/>
              </a:ext>
            </a:extLst>
          </p:cNvPr>
          <p:cNvSpPr>
            <a:spLocks noGrp="1"/>
          </p:cNvSpPr>
          <p:nvPr>
            <p:ph type="sldNum" sz="quarter" idx="12"/>
          </p:nvPr>
        </p:nvSpPr>
        <p:spPr/>
        <p:txBody>
          <a:bodyPr/>
          <a:lstStyle/>
          <a:p>
            <a:fld id="{CCF2DD34-8F7A-473D-9AA3-85858D12FA62}" type="slidenum">
              <a:rPr lang="en-US" smtClean="0"/>
              <a:t>‹#›</a:t>
            </a:fld>
            <a:endParaRPr lang="en-US"/>
          </a:p>
        </p:txBody>
      </p:sp>
    </p:spTree>
    <p:extLst>
      <p:ext uri="{BB962C8B-B14F-4D97-AF65-F5344CB8AC3E}">
        <p14:creationId xmlns:p14="http://schemas.microsoft.com/office/powerpoint/2010/main" val="3556040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3B128-9DAB-47CD-9406-B64A61C214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41AD7-5F2D-4A2B-A26C-15AA4FD7FD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020ACD-2D6D-4BE2-9DF1-18C2E4DBF3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2A5804-1338-45EB-8A9D-37E62039E663}"/>
              </a:ext>
            </a:extLst>
          </p:cNvPr>
          <p:cNvSpPr>
            <a:spLocks noGrp="1"/>
          </p:cNvSpPr>
          <p:nvPr>
            <p:ph type="dt" sz="half" idx="10"/>
          </p:nvPr>
        </p:nvSpPr>
        <p:spPr/>
        <p:txBody>
          <a:bodyPr/>
          <a:lstStyle/>
          <a:p>
            <a:fld id="{3CB2D7D4-0E98-4799-97A8-FBA9CEAAECB3}" type="datetimeFigureOut">
              <a:rPr lang="en-US" smtClean="0"/>
              <a:t>5/22/2019</a:t>
            </a:fld>
            <a:endParaRPr lang="en-US"/>
          </a:p>
        </p:txBody>
      </p:sp>
      <p:sp>
        <p:nvSpPr>
          <p:cNvPr id="6" name="Footer Placeholder 5">
            <a:extLst>
              <a:ext uri="{FF2B5EF4-FFF2-40B4-BE49-F238E27FC236}">
                <a16:creationId xmlns:a16="http://schemas.microsoft.com/office/drawing/2014/main" id="{8E5A3C5E-8F2D-4C8D-A6F2-C668D17303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0B06F8-A40C-45B2-8CEE-5DEC2AC1645B}"/>
              </a:ext>
            </a:extLst>
          </p:cNvPr>
          <p:cNvSpPr>
            <a:spLocks noGrp="1"/>
          </p:cNvSpPr>
          <p:nvPr>
            <p:ph type="sldNum" sz="quarter" idx="12"/>
          </p:nvPr>
        </p:nvSpPr>
        <p:spPr/>
        <p:txBody>
          <a:bodyPr/>
          <a:lstStyle/>
          <a:p>
            <a:fld id="{CCF2DD34-8F7A-473D-9AA3-85858D12FA62}" type="slidenum">
              <a:rPr lang="en-US" smtClean="0"/>
              <a:t>‹#›</a:t>
            </a:fld>
            <a:endParaRPr lang="en-US"/>
          </a:p>
        </p:txBody>
      </p:sp>
    </p:spTree>
    <p:extLst>
      <p:ext uri="{BB962C8B-B14F-4D97-AF65-F5344CB8AC3E}">
        <p14:creationId xmlns:p14="http://schemas.microsoft.com/office/powerpoint/2010/main" val="27441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6B333-152E-42E6-B889-1848612E19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816CCF-9FD6-4D09-B944-65237F528A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255497-618C-43E3-849B-15B0F31483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565EB9-DD07-4EFA-9FFA-8B1B17317D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DB47A6-6563-4F6F-B904-1D9F513324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B286B0-67F7-4319-8C73-3EBD0AB707A7}"/>
              </a:ext>
            </a:extLst>
          </p:cNvPr>
          <p:cNvSpPr>
            <a:spLocks noGrp="1"/>
          </p:cNvSpPr>
          <p:nvPr>
            <p:ph type="dt" sz="half" idx="10"/>
          </p:nvPr>
        </p:nvSpPr>
        <p:spPr/>
        <p:txBody>
          <a:bodyPr/>
          <a:lstStyle/>
          <a:p>
            <a:fld id="{3CB2D7D4-0E98-4799-97A8-FBA9CEAAECB3}" type="datetimeFigureOut">
              <a:rPr lang="en-US" smtClean="0"/>
              <a:t>5/22/2019</a:t>
            </a:fld>
            <a:endParaRPr lang="en-US"/>
          </a:p>
        </p:txBody>
      </p:sp>
      <p:sp>
        <p:nvSpPr>
          <p:cNvPr id="8" name="Footer Placeholder 7">
            <a:extLst>
              <a:ext uri="{FF2B5EF4-FFF2-40B4-BE49-F238E27FC236}">
                <a16:creationId xmlns:a16="http://schemas.microsoft.com/office/drawing/2014/main" id="{5507A3D1-3DED-4AA1-B4DA-DAB02179F1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10A3B0-3DC8-4ABF-85B8-0BE472C708DC}"/>
              </a:ext>
            </a:extLst>
          </p:cNvPr>
          <p:cNvSpPr>
            <a:spLocks noGrp="1"/>
          </p:cNvSpPr>
          <p:nvPr>
            <p:ph type="sldNum" sz="quarter" idx="12"/>
          </p:nvPr>
        </p:nvSpPr>
        <p:spPr/>
        <p:txBody>
          <a:bodyPr/>
          <a:lstStyle/>
          <a:p>
            <a:fld id="{CCF2DD34-8F7A-473D-9AA3-85858D12FA62}" type="slidenum">
              <a:rPr lang="en-US" smtClean="0"/>
              <a:t>‹#›</a:t>
            </a:fld>
            <a:endParaRPr lang="en-US"/>
          </a:p>
        </p:txBody>
      </p:sp>
    </p:spTree>
    <p:extLst>
      <p:ext uri="{BB962C8B-B14F-4D97-AF65-F5344CB8AC3E}">
        <p14:creationId xmlns:p14="http://schemas.microsoft.com/office/powerpoint/2010/main" val="3755922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513C-0D76-4A13-8C1C-1FFA4AD1F5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D753F6-78C1-456D-9A12-6848F22B0E95}"/>
              </a:ext>
            </a:extLst>
          </p:cNvPr>
          <p:cNvSpPr>
            <a:spLocks noGrp="1"/>
          </p:cNvSpPr>
          <p:nvPr>
            <p:ph type="dt" sz="half" idx="10"/>
          </p:nvPr>
        </p:nvSpPr>
        <p:spPr/>
        <p:txBody>
          <a:bodyPr/>
          <a:lstStyle/>
          <a:p>
            <a:fld id="{3CB2D7D4-0E98-4799-97A8-FBA9CEAAECB3}" type="datetimeFigureOut">
              <a:rPr lang="en-US" smtClean="0"/>
              <a:t>5/22/2019</a:t>
            </a:fld>
            <a:endParaRPr lang="en-US"/>
          </a:p>
        </p:txBody>
      </p:sp>
      <p:sp>
        <p:nvSpPr>
          <p:cNvPr id="4" name="Footer Placeholder 3">
            <a:extLst>
              <a:ext uri="{FF2B5EF4-FFF2-40B4-BE49-F238E27FC236}">
                <a16:creationId xmlns:a16="http://schemas.microsoft.com/office/drawing/2014/main" id="{FBBC5229-FD20-44B4-B230-4C00BBF0FF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E27A2-7BF3-4769-A8BA-D36D7C322CB8}"/>
              </a:ext>
            </a:extLst>
          </p:cNvPr>
          <p:cNvSpPr>
            <a:spLocks noGrp="1"/>
          </p:cNvSpPr>
          <p:nvPr>
            <p:ph type="sldNum" sz="quarter" idx="12"/>
          </p:nvPr>
        </p:nvSpPr>
        <p:spPr/>
        <p:txBody>
          <a:bodyPr/>
          <a:lstStyle/>
          <a:p>
            <a:fld id="{CCF2DD34-8F7A-473D-9AA3-85858D12FA62}" type="slidenum">
              <a:rPr lang="en-US" smtClean="0"/>
              <a:t>‹#›</a:t>
            </a:fld>
            <a:endParaRPr lang="en-US"/>
          </a:p>
        </p:txBody>
      </p:sp>
    </p:spTree>
    <p:extLst>
      <p:ext uri="{BB962C8B-B14F-4D97-AF65-F5344CB8AC3E}">
        <p14:creationId xmlns:p14="http://schemas.microsoft.com/office/powerpoint/2010/main" val="2779094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CCF76-AD7E-4ABA-9C23-8047293E0C71}"/>
              </a:ext>
            </a:extLst>
          </p:cNvPr>
          <p:cNvSpPr>
            <a:spLocks noGrp="1"/>
          </p:cNvSpPr>
          <p:nvPr>
            <p:ph type="dt" sz="half" idx="10"/>
          </p:nvPr>
        </p:nvSpPr>
        <p:spPr/>
        <p:txBody>
          <a:bodyPr/>
          <a:lstStyle/>
          <a:p>
            <a:fld id="{3CB2D7D4-0E98-4799-97A8-FBA9CEAAECB3}" type="datetimeFigureOut">
              <a:rPr lang="en-US" smtClean="0"/>
              <a:t>5/22/2019</a:t>
            </a:fld>
            <a:endParaRPr lang="en-US"/>
          </a:p>
        </p:txBody>
      </p:sp>
      <p:sp>
        <p:nvSpPr>
          <p:cNvPr id="3" name="Footer Placeholder 2">
            <a:extLst>
              <a:ext uri="{FF2B5EF4-FFF2-40B4-BE49-F238E27FC236}">
                <a16:creationId xmlns:a16="http://schemas.microsoft.com/office/drawing/2014/main" id="{DA19DFCF-2335-4468-A250-378E47EDB9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34959E-8CD6-4390-B135-B301F6C3DAC0}"/>
              </a:ext>
            </a:extLst>
          </p:cNvPr>
          <p:cNvSpPr>
            <a:spLocks noGrp="1"/>
          </p:cNvSpPr>
          <p:nvPr>
            <p:ph type="sldNum" sz="quarter" idx="12"/>
          </p:nvPr>
        </p:nvSpPr>
        <p:spPr/>
        <p:txBody>
          <a:bodyPr/>
          <a:lstStyle/>
          <a:p>
            <a:fld id="{CCF2DD34-8F7A-473D-9AA3-85858D12FA62}" type="slidenum">
              <a:rPr lang="en-US" smtClean="0"/>
              <a:t>‹#›</a:t>
            </a:fld>
            <a:endParaRPr lang="en-US"/>
          </a:p>
        </p:txBody>
      </p:sp>
    </p:spTree>
    <p:extLst>
      <p:ext uri="{BB962C8B-B14F-4D97-AF65-F5344CB8AC3E}">
        <p14:creationId xmlns:p14="http://schemas.microsoft.com/office/powerpoint/2010/main" val="269286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787AA-BAB5-4A84-AE37-BC520CA8BF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0CA291-5965-4F17-A6A7-A22E17E5C0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CBD566-ABC4-43F2-BBBA-B440EF4DB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419E0-2F43-457A-9AA6-746DF1F94E3C}"/>
              </a:ext>
            </a:extLst>
          </p:cNvPr>
          <p:cNvSpPr>
            <a:spLocks noGrp="1"/>
          </p:cNvSpPr>
          <p:nvPr>
            <p:ph type="dt" sz="half" idx="10"/>
          </p:nvPr>
        </p:nvSpPr>
        <p:spPr/>
        <p:txBody>
          <a:bodyPr/>
          <a:lstStyle/>
          <a:p>
            <a:fld id="{3CB2D7D4-0E98-4799-97A8-FBA9CEAAECB3}" type="datetimeFigureOut">
              <a:rPr lang="en-US" smtClean="0"/>
              <a:t>5/22/2019</a:t>
            </a:fld>
            <a:endParaRPr lang="en-US"/>
          </a:p>
        </p:txBody>
      </p:sp>
      <p:sp>
        <p:nvSpPr>
          <p:cNvPr id="6" name="Footer Placeholder 5">
            <a:extLst>
              <a:ext uri="{FF2B5EF4-FFF2-40B4-BE49-F238E27FC236}">
                <a16:creationId xmlns:a16="http://schemas.microsoft.com/office/drawing/2014/main" id="{B71D1D01-4C1F-4AB6-8823-A7D9AFBB24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213D49-5153-4463-B546-F101F7BF3B71}"/>
              </a:ext>
            </a:extLst>
          </p:cNvPr>
          <p:cNvSpPr>
            <a:spLocks noGrp="1"/>
          </p:cNvSpPr>
          <p:nvPr>
            <p:ph type="sldNum" sz="quarter" idx="12"/>
          </p:nvPr>
        </p:nvSpPr>
        <p:spPr/>
        <p:txBody>
          <a:bodyPr/>
          <a:lstStyle/>
          <a:p>
            <a:fld id="{CCF2DD34-8F7A-473D-9AA3-85858D12FA62}" type="slidenum">
              <a:rPr lang="en-US" smtClean="0"/>
              <a:t>‹#›</a:t>
            </a:fld>
            <a:endParaRPr lang="en-US"/>
          </a:p>
        </p:txBody>
      </p:sp>
    </p:spTree>
    <p:extLst>
      <p:ext uri="{BB962C8B-B14F-4D97-AF65-F5344CB8AC3E}">
        <p14:creationId xmlns:p14="http://schemas.microsoft.com/office/powerpoint/2010/main" val="294828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EFCBC-8A1C-4A26-A64B-B51F3AE37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ECE6AB-7B6D-4A68-A990-F4BCAC5D5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85D291-3B36-4F55-A004-AF42774C5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91F70E-D2D8-4B63-8FD9-30314D2E0601}"/>
              </a:ext>
            </a:extLst>
          </p:cNvPr>
          <p:cNvSpPr>
            <a:spLocks noGrp="1"/>
          </p:cNvSpPr>
          <p:nvPr>
            <p:ph type="dt" sz="half" idx="10"/>
          </p:nvPr>
        </p:nvSpPr>
        <p:spPr/>
        <p:txBody>
          <a:bodyPr/>
          <a:lstStyle/>
          <a:p>
            <a:fld id="{3CB2D7D4-0E98-4799-97A8-FBA9CEAAECB3}" type="datetimeFigureOut">
              <a:rPr lang="en-US" smtClean="0"/>
              <a:t>5/22/2019</a:t>
            </a:fld>
            <a:endParaRPr lang="en-US"/>
          </a:p>
        </p:txBody>
      </p:sp>
      <p:sp>
        <p:nvSpPr>
          <p:cNvPr id="6" name="Footer Placeholder 5">
            <a:extLst>
              <a:ext uri="{FF2B5EF4-FFF2-40B4-BE49-F238E27FC236}">
                <a16:creationId xmlns:a16="http://schemas.microsoft.com/office/drawing/2014/main" id="{8B6FF54F-2E32-4854-B320-436A5910F1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CDE9D-512E-4011-B194-EFF3DB7DA9B6}"/>
              </a:ext>
            </a:extLst>
          </p:cNvPr>
          <p:cNvSpPr>
            <a:spLocks noGrp="1"/>
          </p:cNvSpPr>
          <p:nvPr>
            <p:ph type="sldNum" sz="quarter" idx="12"/>
          </p:nvPr>
        </p:nvSpPr>
        <p:spPr/>
        <p:txBody>
          <a:bodyPr/>
          <a:lstStyle/>
          <a:p>
            <a:fld id="{CCF2DD34-8F7A-473D-9AA3-85858D12FA62}" type="slidenum">
              <a:rPr lang="en-US" smtClean="0"/>
              <a:t>‹#›</a:t>
            </a:fld>
            <a:endParaRPr lang="en-US"/>
          </a:p>
        </p:txBody>
      </p:sp>
    </p:spTree>
    <p:extLst>
      <p:ext uri="{BB962C8B-B14F-4D97-AF65-F5344CB8AC3E}">
        <p14:creationId xmlns:p14="http://schemas.microsoft.com/office/powerpoint/2010/main" val="2671609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EDEC30-FB13-47A5-8004-9E065FF949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BCF5AF-2B1A-4839-933B-E082D0DC04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EBB4EA-5501-4282-9584-C48834A0D3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2D7D4-0E98-4799-97A8-FBA9CEAAECB3}" type="datetimeFigureOut">
              <a:rPr lang="en-US" smtClean="0"/>
              <a:t>5/22/2019</a:t>
            </a:fld>
            <a:endParaRPr lang="en-US"/>
          </a:p>
        </p:txBody>
      </p:sp>
      <p:sp>
        <p:nvSpPr>
          <p:cNvPr id="5" name="Footer Placeholder 4">
            <a:extLst>
              <a:ext uri="{FF2B5EF4-FFF2-40B4-BE49-F238E27FC236}">
                <a16:creationId xmlns:a16="http://schemas.microsoft.com/office/drawing/2014/main" id="{A31FEC15-8FE3-4AB2-933F-07D3BE5D2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257E2C-60D1-4BFF-B839-FF1E468B2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F2DD34-8F7A-473D-9AA3-85858D12FA62}" type="slidenum">
              <a:rPr lang="en-US" smtClean="0"/>
              <a:t>‹#›</a:t>
            </a:fld>
            <a:endParaRPr lang="en-US"/>
          </a:p>
        </p:txBody>
      </p:sp>
    </p:spTree>
    <p:extLst>
      <p:ext uri="{BB962C8B-B14F-4D97-AF65-F5344CB8AC3E}">
        <p14:creationId xmlns:p14="http://schemas.microsoft.com/office/powerpoint/2010/main" val="2122272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lod-cloud.ne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blockchainappfactory.com/blog/dag-vs-blockchain-vs-hashgraph/"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QNKpK_InQHQ" TargetMode="External"/><Relationship Id="rId2" Type="http://schemas.openxmlformats.org/officeDocument/2006/relationships/hyperlink" Target="http://www.gthub.com/"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ipfs.io/ipfs/QmXoypizjW3WknFiJnKLwHCnL72vedxjQkDDP1mXWo6uco/wiki/Distributed_hash_table.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ipfs.io/"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github.blog/2015-09-22-teachers-manage-your-courses-with-classroom-for-github/" TargetMode="External"/><Relationship Id="rId2" Type="http://schemas.openxmlformats.org/officeDocument/2006/relationships/hyperlink" Target="https://github.com/topics/educational-materials" TargetMode="External"/><Relationship Id="rId1" Type="http://schemas.openxmlformats.org/officeDocument/2006/relationships/slideLayout" Target="../slideLayouts/slideLayout2.xml"/><Relationship Id="rId4" Type="http://schemas.openxmlformats.org/officeDocument/2006/relationships/image" Target="../media/image19.webp"/></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dogtrax.edublogs.org/2019/05/18/writing-collaboration-with-openai-context-and-constraint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l30.mooc.ca/"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mediavillage.com/article/how-banksys-disruptive-approach-informs-the-best-creative-campaign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charles-jennings.blogspot.com/2016/07/the-power-of-reflection-in-ever.html" TargetMode="External"/><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epicgames.com/fortnite/en-US/hom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intrsection.com/2017/04/8396/"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https://obsproject.com/" TargetMode="External"/><Relationship Id="rId4" Type="http://schemas.openxmlformats.org/officeDocument/2006/relationships/hyperlink" Target="https://www.twitch.t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dataquest.io/blog/jupyter-notebook-tips-tricks-shortcu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dataquest.io/blog/jupyter-notebook-tips-tricks-shortcut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QNKpK_InQHQ"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twitter.com/merkle/status/93812322933561344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medium.com/@carrascosa.cobos/will-europe-aim-for-digital-identity-796afa3ce6cd"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mitpress.mit.edu/books/qualified-sel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jennymackness.wordpress.com/tag/digital-identity/" TargetMode="External"/><Relationship Id="rId5" Type="http://schemas.openxmlformats.org/officeDocument/2006/relationships/image" Target="../media/image31.png"/><Relationship Id="rId4" Type="http://schemas.openxmlformats.org/officeDocument/2006/relationships/hyperlink" Target="https://markcarrigan.net/2014/07/23/qualitative-self-tracking-and-the-qualified-self/"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openbadgefactory.com/" TargetMode="External"/><Relationship Id="rId2" Type="http://schemas.openxmlformats.org/officeDocument/2006/relationships/hyperlink" Target="https://openbadges.org/"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badgr.com/" TargetMode="External"/><Relationship Id="rId4" Type="http://schemas.openxmlformats.org/officeDocument/2006/relationships/hyperlink" Target="https://www.openbadges.m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etanalytics.com/xapi-lr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cdc.gov/chronicdisease/resources/publications/aag/workplace-health.ht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partiallyexaminedlife.com/2018/08/06/ep196-1-simon-blackburn/"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s://halfanhour.blogspot.com/2016/12/detecting-fake-news.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slideplayer.com/slide/5163640/"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deviantart.com/azza1070/art/Blockchain-Protocols-PoB-PoW-PoS-PoI-PoC-PoA-734159319"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en.wikipedia.org/wiki/Paxos_(computer_scienc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opentextbc.ca/introductiontosociology/chapter/chapter17-government-and-politics/"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downes.ca/post/68088"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science.sciencemag.org/content/364/6441/702" TargetMode="External"/><Relationship Id="rId4" Type="http://schemas.openxmlformats.org/officeDocument/2006/relationships/hyperlink" Target="https://www.globalpartnership.org/blog/building-peace-through-educatio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l30.mooc.ca/cgi-bin/page.cgi?page=PLE"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downes.ca/presentation/482"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techradar.com/news/what-is-container-technolog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2FC309-014B-410A-A1BD-05CD269C393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C45E9AC-76A3-49E7-BDA8-E6069BA9D34A}"/>
              </a:ext>
            </a:extLst>
          </p:cNvPr>
          <p:cNvSpPr>
            <a:spLocks noGrp="1"/>
          </p:cNvSpPr>
          <p:nvPr>
            <p:ph type="ctrTitle"/>
          </p:nvPr>
        </p:nvSpPr>
        <p:spPr>
          <a:xfrm>
            <a:off x="5519057" y="147637"/>
            <a:ext cx="6366587" cy="3281363"/>
          </a:xfrm>
        </p:spPr>
        <p:txBody>
          <a:bodyPr>
            <a:normAutofit/>
          </a:bodyPr>
          <a:lstStyle/>
          <a:p>
            <a:pPr algn="r"/>
            <a:r>
              <a:rPr lang="en-US" b="1" dirty="0">
                <a:solidFill>
                  <a:schemeClr val="bg1"/>
                </a:solidFill>
              </a:rPr>
              <a:t>The Third Wave: </a:t>
            </a:r>
            <a:br>
              <a:rPr lang="en-US" b="1" dirty="0">
                <a:solidFill>
                  <a:schemeClr val="bg1"/>
                </a:solidFill>
              </a:rPr>
            </a:br>
            <a:r>
              <a:rPr lang="en-US" sz="5300" b="1" dirty="0">
                <a:solidFill>
                  <a:schemeClr val="bg1"/>
                </a:solidFill>
              </a:rPr>
              <a:t>the Next Generation of Distributed Learning Technology</a:t>
            </a:r>
            <a:endParaRPr lang="en-US" dirty="0">
              <a:solidFill>
                <a:schemeClr val="bg1"/>
              </a:solidFill>
            </a:endParaRPr>
          </a:p>
        </p:txBody>
      </p:sp>
      <p:sp>
        <p:nvSpPr>
          <p:cNvPr id="3" name="Subtitle 2">
            <a:extLst>
              <a:ext uri="{FF2B5EF4-FFF2-40B4-BE49-F238E27FC236}">
                <a16:creationId xmlns:a16="http://schemas.microsoft.com/office/drawing/2014/main" id="{539A07D8-15C5-483B-991E-07F50D51316A}"/>
              </a:ext>
            </a:extLst>
          </p:cNvPr>
          <p:cNvSpPr>
            <a:spLocks noGrp="1"/>
          </p:cNvSpPr>
          <p:nvPr>
            <p:ph type="subTitle" idx="1"/>
          </p:nvPr>
        </p:nvSpPr>
        <p:spPr>
          <a:xfrm>
            <a:off x="8636975" y="3774654"/>
            <a:ext cx="3197352" cy="1655762"/>
          </a:xfrm>
        </p:spPr>
        <p:txBody>
          <a:bodyPr/>
          <a:lstStyle/>
          <a:p>
            <a:pPr algn="r"/>
            <a:r>
              <a:rPr lang="en-US" dirty="0">
                <a:solidFill>
                  <a:schemeClr val="bg1"/>
                </a:solidFill>
              </a:rPr>
              <a:t>Stephen Downes</a:t>
            </a:r>
          </a:p>
          <a:p>
            <a:pPr algn="r"/>
            <a:r>
              <a:rPr lang="en-US" dirty="0">
                <a:solidFill>
                  <a:schemeClr val="bg1"/>
                </a:solidFill>
              </a:rPr>
              <a:t>CNIE, </a:t>
            </a:r>
            <a:r>
              <a:rPr lang="en-US" dirty="0" err="1">
                <a:solidFill>
                  <a:schemeClr val="bg1"/>
                </a:solidFill>
              </a:rPr>
              <a:t>Vancover</a:t>
            </a:r>
            <a:r>
              <a:rPr lang="en-US" dirty="0">
                <a:solidFill>
                  <a:schemeClr val="bg1"/>
                </a:solidFill>
              </a:rPr>
              <a:t>, B.C.</a:t>
            </a:r>
          </a:p>
          <a:p>
            <a:pPr algn="r"/>
            <a:r>
              <a:rPr lang="en-US" dirty="0">
                <a:solidFill>
                  <a:schemeClr val="bg1"/>
                </a:solidFill>
              </a:rPr>
              <a:t>May 22, 2019</a:t>
            </a:r>
          </a:p>
        </p:txBody>
      </p:sp>
    </p:spTree>
    <p:extLst>
      <p:ext uri="{BB962C8B-B14F-4D97-AF65-F5344CB8AC3E}">
        <p14:creationId xmlns:p14="http://schemas.microsoft.com/office/powerpoint/2010/main" val="1144496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p:txBody>
          <a:bodyPr/>
          <a:lstStyle/>
          <a:p>
            <a:r>
              <a:rPr lang="en-US" dirty="0"/>
              <a:t>Re-Decentralizing the Web</a:t>
            </a:r>
          </a:p>
        </p:txBody>
      </p:sp>
      <p:pic>
        <p:nvPicPr>
          <p:cNvPr id="5" name="Content Placeholder 4" descr="A picture containing object&#10;&#10;Description automatically generated">
            <a:extLst>
              <a:ext uri="{FF2B5EF4-FFF2-40B4-BE49-F238E27FC236}">
                <a16:creationId xmlns:a16="http://schemas.microsoft.com/office/drawing/2014/main" id="{1DC4D2F9-0F81-4B91-B481-0FC6798C6242}"/>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752592" y="1690688"/>
            <a:ext cx="8479979" cy="4542846"/>
          </a:xfrm>
          <a:prstGeom prst="rect">
            <a:avLst/>
          </a:prstGeom>
        </p:spPr>
      </p:pic>
      <p:cxnSp>
        <p:nvCxnSpPr>
          <p:cNvPr id="7" name="Straight Arrow Connector 6">
            <a:extLst>
              <a:ext uri="{FF2B5EF4-FFF2-40B4-BE49-F238E27FC236}">
                <a16:creationId xmlns:a16="http://schemas.microsoft.com/office/drawing/2014/main" id="{0EE61E51-8FFA-4E06-A70A-48C79500D352}"/>
              </a:ext>
            </a:extLst>
          </p:cNvPr>
          <p:cNvCxnSpPr>
            <a:cxnSpLocks/>
          </p:cNvCxnSpPr>
          <p:nvPr/>
        </p:nvCxnSpPr>
        <p:spPr>
          <a:xfrm flipH="1">
            <a:off x="9232571" y="3209925"/>
            <a:ext cx="1302080" cy="188595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11576E90-5D88-4C33-8700-F6F60348A5D5}"/>
              </a:ext>
            </a:extLst>
          </p:cNvPr>
          <p:cNvSpPr txBox="1"/>
          <p:nvPr/>
        </p:nvSpPr>
        <p:spPr>
          <a:xfrm>
            <a:off x="9605963" y="2581275"/>
            <a:ext cx="2200275" cy="646331"/>
          </a:xfrm>
          <a:prstGeom prst="rect">
            <a:avLst/>
          </a:prstGeom>
          <a:noFill/>
        </p:spPr>
        <p:txBody>
          <a:bodyPr wrap="square" rtlCol="0">
            <a:spAutoFit/>
          </a:bodyPr>
          <a:lstStyle/>
          <a:p>
            <a:r>
              <a:rPr lang="en-US" sz="3600" dirty="0"/>
              <a:t>Containers</a:t>
            </a:r>
            <a:endParaRPr lang="en-US" dirty="0"/>
          </a:p>
        </p:txBody>
      </p:sp>
    </p:spTree>
    <p:extLst>
      <p:ext uri="{BB962C8B-B14F-4D97-AF65-F5344CB8AC3E}">
        <p14:creationId xmlns:p14="http://schemas.microsoft.com/office/powerpoint/2010/main" val="2406434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2"/>
            </a:solidFill>
          </a:ln>
        </p:spPr>
        <p:txBody>
          <a:bodyPr/>
          <a:lstStyle/>
          <a:p>
            <a:r>
              <a:rPr lang="en-US" dirty="0">
                <a:solidFill>
                  <a:schemeClr val="accent4">
                    <a:lumMod val="75000"/>
                  </a:schemeClr>
                </a:solidFill>
              </a:rPr>
              <a:t>Big Idea 3</a:t>
            </a:r>
            <a:r>
              <a:rPr lang="en-US" dirty="0"/>
              <a:t>: Graph, Not Story</a:t>
            </a:r>
          </a:p>
        </p:txBody>
      </p:sp>
      <p:sp>
        <p:nvSpPr>
          <p:cNvPr id="4" name="TextBox 3">
            <a:extLst>
              <a:ext uri="{FF2B5EF4-FFF2-40B4-BE49-F238E27FC236}">
                <a16:creationId xmlns:a16="http://schemas.microsoft.com/office/drawing/2014/main" id="{637D601F-1AE5-4025-8C1C-353487A66C14}"/>
              </a:ext>
            </a:extLst>
          </p:cNvPr>
          <p:cNvSpPr txBox="1"/>
          <p:nvPr/>
        </p:nvSpPr>
        <p:spPr>
          <a:xfrm>
            <a:off x="9274704" y="1737432"/>
            <a:ext cx="2774422" cy="4524315"/>
          </a:xfrm>
          <a:prstGeom prst="rect">
            <a:avLst/>
          </a:prstGeom>
          <a:noFill/>
        </p:spPr>
        <p:txBody>
          <a:bodyPr wrap="square" rtlCol="0">
            <a:spAutoFit/>
          </a:bodyPr>
          <a:lstStyle/>
          <a:p>
            <a:r>
              <a:rPr lang="en-US" sz="2400" dirty="0"/>
              <a:t>Narrations and models focus on common or ‘best’ practices </a:t>
            </a:r>
          </a:p>
          <a:p>
            <a:endParaRPr lang="en-US" sz="2400" dirty="0"/>
          </a:p>
          <a:p>
            <a:r>
              <a:rPr lang="en-US" sz="2400" dirty="0"/>
              <a:t>Graphs capture patterns, outliers, and the unexpected.</a:t>
            </a:r>
          </a:p>
          <a:p>
            <a:endParaRPr lang="en-US" sz="2400" dirty="0"/>
          </a:p>
          <a:p>
            <a:r>
              <a:rPr lang="en-US" sz="2400" dirty="0"/>
              <a:t>Knowledge is </a:t>
            </a:r>
            <a:r>
              <a:rPr lang="en-US" sz="2400" i="1" dirty="0"/>
              <a:t>recognition, </a:t>
            </a:r>
            <a:r>
              <a:rPr lang="en-US" sz="2400" dirty="0"/>
              <a:t>not </a:t>
            </a:r>
            <a:r>
              <a:rPr lang="en-US" sz="2400" i="1" dirty="0"/>
              <a:t>remembering</a:t>
            </a:r>
            <a:endParaRPr lang="en-US" sz="2400" dirty="0"/>
          </a:p>
        </p:txBody>
      </p:sp>
      <p:pic>
        <p:nvPicPr>
          <p:cNvPr id="5" name="Picture 4">
            <a:extLst>
              <a:ext uri="{FF2B5EF4-FFF2-40B4-BE49-F238E27FC236}">
                <a16:creationId xmlns:a16="http://schemas.microsoft.com/office/drawing/2014/main" id="{7CEF651B-C424-4312-BAF4-6A4F8C7A04B2}"/>
              </a:ext>
            </a:extLst>
          </p:cNvPr>
          <p:cNvPicPr>
            <a:picLocks noChangeAspect="1"/>
          </p:cNvPicPr>
          <p:nvPr/>
        </p:nvPicPr>
        <p:blipFill>
          <a:blip r:embed="rId3"/>
          <a:stretch>
            <a:fillRect/>
          </a:stretch>
        </p:blipFill>
        <p:spPr>
          <a:xfrm>
            <a:off x="926742" y="1570216"/>
            <a:ext cx="8008705" cy="4982984"/>
          </a:xfrm>
          <a:prstGeom prst="rect">
            <a:avLst/>
          </a:prstGeom>
        </p:spPr>
      </p:pic>
    </p:spTree>
    <p:extLst>
      <p:ext uri="{BB962C8B-B14F-4D97-AF65-F5344CB8AC3E}">
        <p14:creationId xmlns:p14="http://schemas.microsoft.com/office/powerpoint/2010/main" val="3297174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p:txBody>
          <a:bodyPr/>
          <a:lstStyle/>
          <a:p>
            <a:r>
              <a:rPr lang="en-US" dirty="0"/>
              <a:t>Linked Open Data</a:t>
            </a:r>
          </a:p>
        </p:txBody>
      </p:sp>
      <p:pic>
        <p:nvPicPr>
          <p:cNvPr id="5" name="Picture 4" descr="A picture containing text&#10;&#10;Description automatically generated">
            <a:extLst>
              <a:ext uri="{FF2B5EF4-FFF2-40B4-BE49-F238E27FC236}">
                <a16:creationId xmlns:a16="http://schemas.microsoft.com/office/drawing/2014/main" id="{84C34741-A6D1-46A2-820C-369AEDBA8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688" y="1253066"/>
            <a:ext cx="8994623" cy="5604933"/>
          </a:xfrm>
          <a:prstGeom prst="rect">
            <a:avLst/>
          </a:prstGeom>
        </p:spPr>
      </p:pic>
      <p:sp>
        <p:nvSpPr>
          <p:cNvPr id="6" name="Rectangle 5">
            <a:extLst>
              <a:ext uri="{FF2B5EF4-FFF2-40B4-BE49-F238E27FC236}">
                <a16:creationId xmlns:a16="http://schemas.microsoft.com/office/drawing/2014/main" id="{C1631BD6-C444-44E9-ABF5-8DAB52FB1B67}"/>
              </a:ext>
            </a:extLst>
          </p:cNvPr>
          <p:cNvSpPr/>
          <p:nvPr/>
        </p:nvSpPr>
        <p:spPr>
          <a:xfrm>
            <a:off x="9294047" y="6043978"/>
            <a:ext cx="2304092" cy="369332"/>
          </a:xfrm>
          <a:prstGeom prst="rect">
            <a:avLst/>
          </a:prstGeom>
        </p:spPr>
        <p:txBody>
          <a:bodyPr wrap="none">
            <a:spAutoFit/>
          </a:bodyPr>
          <a:lstStyle/>
          <a:p>
            <a:r>
              <a:rPr lang="en-US" dirty="0">
                <a:hlinkClick r:id="rId4"/>
              </a:rPr>
              <a:t>https://lod-cloud.net/</a:t>
            </a:r>
            <a:r>
              <a:rPr lang="en-US" dirty="0"/>
              <a:t> </a:t>
            </a:r>
          </a:p>
        </p:txBody>
      </p:sp>
    </p:spTree>
    <p:extLst>
      <p:ext uri="{BB962C8B-B14F-4D97-AF65-F5344CB8AC3E}">
        <p14:creationId xmlns:p14="http://schemas.microsoft.com/office/powerpoint/2010/main" val="3228826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p:txBody>
          <a:bodyPr/>
          <a:lstStyle/>
          <a:p>
            <a:r>
              <a:rPr lang="en-US" dirty="0" err="1"/>
              <a:t>Hashgraphs</a:t>
            </a:r>
            <a:r>
              <a:rPr lang="en-US" dirty="0"/>
              <a:t> and Merkle Chains</a:t>
            </a:r>
          </a:p>
        </p:txBody>
      </p:sp>
      <p:pic>
        <p:nvPicPr>
          <p:cNvPr id="4" name="Picture 3" descr="A close up of text on a white background&#10;&#10;Description automatically generated">
            <a:extLst>
              <a:ext uri="{FF2B5EF4-FFF2-40B4-BE49-F238E27FC236}">
                <a16:creationId xmlns:a16="http://schemas.microsoft.com/office/drawing/2014/main" id="{321DC451-957F-4D50-AE91-BF1C91C5B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422" y="1456196"/>
            <a:ext cx="9090378" cy="4772448"/>
          </a:xfrm>
          <a:prstGeom prst="rect">
            <a:avLst/>
          </a:prstGeom>
        </p:spPr>
      </p:pic>
      <p:sp>
        <p:nvSpPr>
          <p:cNvPr id="7" name="Rectangle 6">
            <a:extLst>
              <a:ext uri="{FF2B5EF4-FFF2-40B4-BE49-F238E27FC236}">
                <a16:creationId xmlns:a16="http://schemas.microsoft.com/office/drawing/2014/main" id="{3EADA814-A5C1-4B52-8A9D-68FC3FE7E88D}"/>
              </a:ext>
            </a:extLst>
          </p:cNvPr>
          <p:cNvSpPr/>
          <p:nvPr/>
        </p:nvSpPr>
        <p:spPr>
          <a:xfrm>
            <a:off x="3031067" y="6228644"/>
            <a:ext cx="10718800" cy="369332"/>
          </a:xfrm>
          <a:prstGeom prst="rect">
            <a:avLst/>
          </a:prstGeom>
        </p:spPr>
        <p:txBody>
          <a:bodyPr wrap="square">
            <a:spAutoFit/>
          </a:bodyPr>
          <a:lstStyle/>
          <a:p>
            <a:r>
              <a:rPr lang="en-US" dirty="0">
                <a:hlinkClick r:id="rId3"/>
              </a:rPr>
              <a:t>https://www.blockchainappfactory.com/blog/dag-vs-blockchain-vs-hashgraph/</a:t>
            </a:r>
            <a:r>
              <a:rPr lang="en-US" dirty="0"/>
              <a:t> </a:t>
            </a:r>
          </a:p>
        </p:txBody>
      </p:sp>
    </p:spTree>
    <p:extLst>
      <p:ext uri="{BB962C8B-B14F-4D97-AF65-F5344CB8AC3E}">
        <p14:creationId xmlns:p14="http://schemas.microsoft.com/office/powerpoint/2010/main" val="2033838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1608-3A22-42F2-9401-41211A8323EF}"/>
              </a:ext>
            </a:extLst>
          </p:cNvPr>
          <p:cNvSpPr>
            <a:spLocks noGrp="1"/>
          </p:cNvSpPr>
          <p:nvPr>
            <p:ph type="title"/>
          </p:nvPr>
        </p:nvSpPr>
        <p:spPr/>
        <p:txBody>
          <a:bodyPr/>
          <a:lstStyle/>
          <a:p>
            <a:r>
              <a:rPr lang="en-US" sz="6000" dirty="0">
                <a:solidFill>
                  <a:schemeClr val="bg1"/>
                </a:solidFill>
              </a:rPr>
              <a:t>Part Two: Pedagogy</a:t>
            </a:r>
            <a:endParaRPr lang="en-US" dirty="0">
              <a:solidFill>
                <a:schemeClr val="bg1"/>
              </a:solidFill>
            </a:endParaRPr>
          </a:p>
        </p:txBody>
      </p:sp>
      <p:pic>
        <p:nvPicPr>
          <p:cNvPr id="8" name="Content Placeholder 7">
            <a:extLst>
              <a:ext uri="{FF2B5EF4-FFF2-40B4-BE49-F238E27FC236}">
                <a16:creationId xmlns:a16="http://schemas.microsoft.com/office/drawing/2014/main" id="{69246A79-DB82-474C-8C61-FC8243B5458A}"/>
              </a:ext>
            </a:extLst>
          </p:cNvPr>
          <p:cNvPicPr>
            <a:picLocks noGrp="1" noChangeAspect="1"/>
          </p:cNvPicPr>
          <p:nvPr>
            <p:ph idx="1"/>
          </p:nvPr>
        </p:nvPicPr>
        <p:blipFill>
          <a:blip r:embed="rId2"/>
          <a:stretch>
            <a:fillRect/>
          </a:stretch>
        </p:blipFill>
        <p:spPr>
          <a:xfrm>
            <a:off x="1809318" y="1825625"/>
            <a:ext cx="8573364" cy="4351338"/>
          </a:xfrm>
          <a:prstGeom prst="rect">
            <a:avLst/>
          </a:prstGeom>
        </p:spPr>
      </p:pic>
    </p:spTree>
    <p:extLst>
      <p:ext uri="{BB962C8B-B14F-4D97-AF65-F5344CB8AC3E}">
        <p14:creationId xmlns:p14="http://schemas.microsoft.com/office/powerpoint/2010/main" val="2997783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2"/>
            </a:solidFill>
          </a:ln>
        </p:spPr>
        <p:txBody>
          <a:bodyPr/>
          <a:lstStyle/>
          <a:p>
            <a:r>
              <a:rPr lang="en-US" dirty="0">
                <a:solidFill>
                  <a:schemeClr val="accent2">
                    <a:lumMod val="75000"/>
                  </a:schemeClr>
                </a:solidFill>
              </a:rPr>
              <a:t>Big Idea 4</a:t>
            </a:r>
            <a:r>
              <a:rPr lang="en-US" dirty="0"/>
              <a:t>: CARE</a:t>
            </a:r>
          </a:p>
        </p:txBody>
      </p:sp>
      <p:sp>
        <p:nvSpPr>
          <p:cNvPr id="4" name="TextBox 3">
            <a:extLst>
              <a:ext uri="{FF2B5EF4-FFF2-40B4-BE49-F238E27FC236}">
                <a16:creationId xmlns:a16="http://schemas.microsoft.com/office/drawing/2014/main" id="{637D601F-1AE5-4025-8C1C-353487A66C14}"/>
              </a:ext>
            </a:extLst>
          </p:cNvPr>
          <p:cNvSpPr txBox="1"/>
          <p:nvPr/>
        </p:nvSpPr>
        <p:spPr>
          <a:xfrm>
            <a:off x="7170841" y="1690688"/>
            <a:ext cx="3653276" cy="4031873"/>
          </a:xfrm>
          <a:prstGeom prst="rect">
            <a:avLst/>
          </a:prstGeom>
          <a:noFill/>
        </p:spPr>
        <p:txBody>
          <a:bodyPr wrap="square" rtlCol="0">
            <a:spAutoFit/>
          </a:bodyPr>
          <a:lstStyle/>
          <a:p>
            <a:r>
              <a:rPr lang="en-US" sz="3200" dirty="0"/>
              <a:t>CARE is based on the idea of distributed </a:t>
            </a:r>
            <a:r>
              <a:rPr lang="en-US" sz="3200" dirty="0" err="1"/>
              <a:t>hashgraph</a:t>
            </a:r>
            <a:r>
              <a:rPr lang="en-US" sz="3200" dirty="0"/>
              <a:t> networks</a:t>
            </a:r>
          </a:p>
          <a:p>
            <a:endParaRPr lang="en-US" sz="3200" dirty="0"/>
          </a:p>
          <a:p>
            <a:r>
              <a:rPr lang="en-US" sz="3200" dirty="0"/>
              <a:t>A lot like Git</a:t>
            </a:r>
            <a:r>
              <a:rPr lang="en-US" sz="2400" dirty="0"/>
              <a:t> </a:t>
            </a:r>
            <a:r>
              <a:rPr lang="en-US" sz="2400" dirty="0">
                <a:hlinkClick r:id="rId2"/>
              </a:rPr>
              <a:t>http://www.gthub.com</a:t>
            </a:r>
            <a:r>
              <a:rPr lang="en-US" sz="2400" dirty="0"/>
              <a:t> </a:t>
            </a:r>
          </a:p>
          <a:p>
            <a:endParaRPr lang="en-US" sz="2400" dirty="0"/>
          </a:p>
          <a:p>
            <a:r>
              <a:rPr lang="en-US" sz="2400" dirty="0">
                <a:hlinkClick r:id="rId3"/>
              </a:rPr>
              <a:t>https://www.youtube.com/watch?v=QNKpK_InQHQ</a:t>
            </a:r>
            <a:r>
              <a:rPr lang="en-US" sz="2400" dirty="0"/>
              <a:t> </a:t>
            </a:r>
          </a:p>
        </p:txBody>
      </p:sp>
      <p:pic>
        <p:nvPicPr>
          <p:cNvPr id="5" name="Picture 4">
            <a:extLst>
              <a:ext uri="{FF2B5EF4-FFF2-40B4-BE49-F238E27FC236}">
                <a16:creationId xmlns:a16="http://schemas.microsoft.com/office/drawing/2014/main" id="{F0867BAC-7232-40BC-9A2F-89C19A130C72}"/>
              </a:ext>
            </a:extLst>
          </p:cNvPr>
          <p:cNvPicPr>
            <a:picLocks noChangeAspect="1"/>
          </p:cNvPicPr>
          <p:nvPr/>
        </p:nvPicPr>
        <p:blipFill>
          <a:blip r:embed="rId4"/>
          <a:stretch>
            <a:fillRect/>
          </a:stretch>
        </p:blipFill>
        <p:spPr>
          <a:xfrm>
            <a:off x="960297" y="1819398"/>
            <a:ext cx="5931155" cy="5038602"/>
          </a:xfrm>
          <a:prstGeom prst="rect">
            <a:avLst/>
          </a:prstGeom>
        </p:spPr>
      </p:pic>
    </p:spTree>
    <p:extLst>
      <p:ext uri="{BB962C8B-B14F-4D97-AF65-F5344CB8AC3E}">
        <p14:creationId xmlns:p14="http://schemas.microsoft.com/office/powerpoint/2010/main" val="3574012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Hash Addresses</a:t>
            </a:r>
          </a:p>
        </p:txBody>
      </p:sp>
      <p:sp>
        <p:nvSpPr>
          <p:cNvPr id="7" name="Rectangle 6">
            <a:extLst>
              <a:ext uri="{FF2B5EF4-FFF2-40B4-BE49-F238E27FC236}">
                <a16:creationId xmlns:a16="http://schemas.microsoft.com/office/drawing/2014/main" id="{9DAEA11E-2140-4BC6-8F26-94EF5533405A}"/>
              </a:ext>
            </a:extLst>
          </p:cNvPr>
          <p:cNvSpPr/>
          <p:nvPr/>
        </p:nvSpPr>
        <p:spPr>
          <a:xfrm>
            <a:off x="7642302" y="1443841"/>
            <a:ext cx="4207726" cy="3908762"/>
          </a:xfrm>
          <a:prstGeom prst="rect">
            <a:avLst/>
          </a:prstGeom>
        </p:spPr>
        <p:txBody>
          <a:bodyPr wrap="square">
            <a:spAutoFit/>
          </a:bodyPr>
          <a:lstStyle/>
          <a:p>
            <a:r>
              <a:rPr lang="en-US" sz="3200" dirty="0"/>
              <a:t>Each piece of content has a unique address, which is a hash of its content</a:t>
            </a:r>
          </a:p>
          <a:p>
            <a:endParaRPr lang="en-US" sz="2400" dirty="0"/>
          </a:p>
          <a:p>
            <a:r>
              <a:rPr lang="en-US" sz="2400" dirty="0">
                <a:hlinkClick r:id="rId2"/>
              </a:rPr>
              <a:t>https://ipfs.io/ipfs/QmXoypizjW3WknFiJnKLwHCnL72vedxjQkDDP1mXWo6uco/wiki/Distributed_hash_table.html</a:t>
            </a:r>
            <a:r>
              <a:rPr lang="en-US" sz="2400" dirty="0"/>
              <a:t> </a:t>
            </a:r>
          </a:p>
        </p:txBody>
      </p:sp>
      <p:pic>
        <p:nvPicPr>
          <p:cNvPr id="3" name="Picture 2">
            <a:extLst>
              <a:ext uri="{FF2B5EF4-FFF2-40B4-BE49-F238E27FC236}">
                <a16:creationId xmlns:a16="http://schemas.microsoft.com/office/drawing/2014/main" id="{F5D7AAE0-B8B6-4994-94EE-975AE4611803}"/>
              </a:ext>
            </a:extLst>
          </p:cNvPr>
          <p:cNvPicPr>
            <a:picLocks noChangeAspect="1"/>
          </p:cNvPicPr>
          <p:nvPr/>
        </p:nvPicPr>
        <p:blipFill>
          <a:blip r:embed="rId3"/>
          <a:stretch>
            <a:fillRect/>
          </a:stretch>
        </p:blipFill>
        <p:spPr>
          <a:xfrm>
            <a:off x="780294" y="1484258"/>
            <a:ext cx="6706181" cy="4176122"/>
          </a:xfrm>
          <a:prstGeom prst="rect">
            <a:avLst/>
          </a:prstGeom>
        </p:spPr>
      </p:pic>
    </p:spTree>
    <p:extLst>
      <p:ext uri="{BB962C8B-B14F-4D97-AF65-F5344CB8AC3E}">
        <p14:creationId xmlns:p14="http://schemas.microsoft.com/office/powerpoint/2010/main" val="249491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CARE</a:t>
            </a:r>
          </a:p>
        </p:txBody>
      </p:sp>
      <p:pic>
        <p:nvPicPr>
          <p:cNvPr id="8" name="Picture 7">
            <a:extLst>
              <a:ext uri="{FF2B5EF4-FFF2-40B4-BE49-F238E27FC236}">
                <a16:creationId xmlns:a16="http://schemas.microsoft.com/office/drawing/2014/main" id="{8A3A8AD9-7A71-4052-8E79-B28017186E20}"/>
              </a:ext>
            </a:extLst>
          </p:cNvPr>
          <p:cNvPicPr>
            <a:picLocks noChangeAspect="1"/>
          </p:cNvPicPr>
          <p:nvPr/>
        </p:nvPicPr>
        <p:blipFill>
          <a:blip r:embed="rId2"/>
          <a:stretch>
            <a:fillRect/>
          </a:stretch>
        </p:blipFill>
        <p:spPr>
          <a:xfrm>
            <a:off x="838200" y="1631215"/>
            <a:ext cx="4568863" cy="4568863"/>
          </a:xfrm>
          <a:prstGeom prst="rect">
            <a:avLst/>
          </a:prstGeom>
        </p:spPr>
      </p:pic>
      <p:sp>
        <p:nvSpPr>
          <p:cNvPr id="5" name="Rectangle 4">
            <a:extLst>
              <a:ext uri="{FF2B5EF4-FFF2-40B4-BE49-F238E27FC236}">
                <a16:creationId xmlns:a16="http://schemas.microsoft.com/office/drawing/2014/main" id="{732D4E6C-89F6-450C-9FBF-3B1AA22B257F}"/>
              </a:ext>
            </a:extLst>
          </p:cNvPr>
          <p:cNvSpPr/>
          <p:nvPr/>
        </p:nvSpPr>
        <p:spPr>
          <a:xfrm>
            <a:off x="6096000" y="1631215"/>
            <a:ext cx="4765288" cy="4154984"/>
          </a:xfrm>
          <a:prstGeom prst="rect">
            <a:avLst/>
          </a:prstGeom>
        </p:spPr>
        <p:txBody>
          <a:bodyPr wrap="square">
            <a:spAutoFit/>
          </a:bodyPr>
          <a:lstStyle/>
          <a:p>
            <a:pPr lvl="0" defTabSz="457200"/>
            <a:r>
              <a:rPr lang="en-US" sz="4400" dirty="0">
                <a:solidFill>
                  <a:srgbClr val="FF0000"/>
                </a:solidFill>
                <a:latin typeface="Trebuchet MS" panose="020B0603020202020204"/>
              </a:rPr>
              <a:t>C</a:t>
            </a:r>
            <a:r>
              <a:rPr lang="en-US" sz="4400" dirty="0">
                <a:latin typeface="Trebuchet MS" panose="020B0603020202020204"/>
              </a:rPr>
              <a:t>ontent </a:t>
            </a:r>
            <a:r>
              <a:rPr lang="en-US" sz="4400" dirty="0">
                <a:solidFill>
                  <a:srgbClr val="FF0000"/>
                </a:solidFill>
                <a:latin typeface="Trebuchet MS" panose="020B0603020202020204"/>
              </a:rPr>
              <a:t>A</a:t>
            </a:r>
            <a:r>
              <a:rPr lang="en-US" sz="4400" dirty="0">
                <a:latin typeface="Trebuchet MS" panose="020B0603020202020204"/>
              </a:rPr>
              <a:t>ddressable </a:t>
            </a:r>
            <a:r>
              <a:rPr lang="en-US" sz="4400" dirty="0">
                <a:solidFill>
                  <a:srgbClr val="FF0000"/>
                </a:solidFill>
                <a:latin typeface="Trebuchet MS" panose="020B0603020202020204"/>
              </a:rPr>
              <a:t>R</a:t>
            </a:r>
            <a:r>
              <a:rPr lang="en-US" sz="4400" dirty="0">
                <a:latin typeface="Trebuchet MS" panose="020B0603020202020204"/>
              </a:rPr>
              <a:t>esources for</a:t>
            </a:r>
          </a:p>
          <a:p>
            <a:pPr lvl="0" defTabSz="457200"/>
            <a:r>
              <a:rPr lang="en-US" sz="4400" dirty="0">
                <a:solidFill>
                  <a:srgbClr val="FF0000"/>
                </a:solidFill>
                <a:latin typeface="Trebuchet MS" panose="020B0603020202020204"/>
              </a:rPr>
              <a:t>E</a:t>
            </a:r>
            <a:r>
              <a:rPr lang="en-US" sz="4400" dirty="0">
                <a:latin typeface="Trebuchet MS" panose="020B0603020202020204"/>
              </a:rPr>
              <a:t>ducation</a:t>
            </a:r>
          </a:p>
          <a:p>
            <a:pPr lvl="0" defTabSz="457200"/>
            <a:endParaRPr lang="en-US" sz="4400" dirty="0">
              <a:latin typeface="Trebuchet MS" panose="020B0603020202020204"/>
            </a:endParaRPr>
          </a:p>
          <a:p>
            <a:pPr lvl="0" defTabSz="457200"/>
            <a:r>
              <a:rPr lang="en-US" sz="4400" dirty="0">
                <a:latin typeface="Trebuchet MS" panose="020B0603020202020204"/>
              </a:rPr>
              <a:t>The new OER</a:t>
            </a:r>
          </a:p>
        </p:txBody>
      </p:sp>
      <p:sp>
        <p:nvSpPr>
          <p:cNvPr id="9" name="Rectangle 8">
            <a:extLst>
              <a:ext uri="{FF2B5EF4-FFF2-40B4-BE49-F238E27FC236}">
                <a16:creationId xmlns:a16="http://schemas.microsoft.com/office/drawing/2014/main" id="{E7F05C4A-FD50-478F-BECC-0C6756DF8D0A}"/>
              </a:ext>
            </a:extLst>
          </p:cNvPr>
          <p:cNvSpPr/>
          <p:nvPr/>
        </p:nvSpPr>
        <p:spPr>
          <a:xfrm>
            <a:off x="6218926" y="6015412"/>
            <a:ext cx="1612686" cy="369332"/>
          </a:xfrm>
          <a:prstGeom prst="rect">
            <a:avLst/>
          </a:prstGeom>
        </p:spPr>
        <p:txBody>
          <a:bodyPr wrap="none">
            <a:spAutoFit/>
          </a:bodyPr>
          <a:lstStyle/>
          <a:p>
            <a:r>
              <a:rPr lang="en-US" dirty="0">
                <a:hlinkClick r:id="rId3"/>
              </a:rPr>
              <a:t>https://ipfs.io/</a:t>
            </a:r>
            <a:r>
              <a:rPr lang="en-US" dirty="0"/>
              <a:t> </a:t>
            </a:r>
          </a:p>
        </p:txBody>
      </p:sp>
    </p:spTree>
    <p:extLst>
      <p:ext uri="{BB962C8B-B14F-4D97-AF65-F5344CB8AC3E}">
        <p14:creationId xmlns:p14="http://schemas.microsoft.com/office/powerpoint/2010/main" val="456937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A Distributed GitHub for Learning Resources</a:t>
            </a:r>
          </a:p>
        </p:txBody>
      </p:sp>
      <p:sp>
        <p:nvSpPr>
          <p:cNvPr id="5" name="Rectangle 4">
            <a:extLst>
              <a:ext uri="{FF2B5EF4-FFF2-40B4-BE49-F238E27FC236}">
                <a16:creationId xmlns:a16="http://schemas.microsoft.com/office/drawing/2014/main" id="{732D4E6C-89F6-450C-9FBF-3B1AA22B257F}"/>
              </a:ext>
            </a:extLst>
          </p:cNvPr>
          <p:cNvSpPr/>
          <p:nvPr/>
        </p:nvSpPr>
        <p:spPr>
          <a:xfrm>
            <a:off x="6926729" y="1557244"/>
            <a:ext cx="3791123" cy="1938992"/>
          </a:xfrm>
          <a:prstGeom prst="rect">
            <a:avLst/>
          </a:prstGeom>
        </p:spPr>
        <p:txBody>
          <a:bodyPr wrap="square">
            <a:spAutoFit/>
          </a:bodyPr>
          <a:lstStyle/>
          <a:p>
            <a:pPr lvl="0" defTabSz="457200"/>
            <a:r>
              <a:rPr lang="en-US" sz="2400" dirty="0">
                <a:latin typeface="Trebuchet MS" panose="020B0603020202020204"/>
              </a:rPr>
              <a:t>Creativity happens in a context, in a community, where building on each other’s work and sharing is the norm</a:t>
            </a:r>
          </a:p>
        </p:txBody>
      </p:sp>
      <p:sp>
        <p:nvSpPr>
          <p:cNvPr id="9" name="Rectangle 8">
            <a:extLst>
              <a:ext uri="{FF2B5EF4-FFF2-40B4-BE49-F238E27FC236}">
                <a16:creationId xmlns:a16="http://schemas.microsoft.com/office/drawing/2014/main" id="{E7F05C4A-FD50-478F-BECC-0C6756DF8D0A}"/>
              </a:ext>
            </a:extLst>
          </p:cNvPr>
          <p:cNvSpPr/>
          <p:nvPr/>
        </p:nvSpPr>
        <p:spPr>
          <a:xfrm>
            <a:off x="3105185" y="5949671"/>
            <a:ext cx="8774518" cy="646331"/>
          </a:xfrm>
          <a:prstGeom prst="rect">
            <a:avLst/>
          </a:prstGeom>
        </p:spPr>
        <p:txBody>
          <a:bodyPr wrap="none">
            <a:spAutoFit/>
          </a:bodyPr>
          <a:lstStyle/>
          <a:p>
            <a:r>
              <a:rPr lang="en-US" dirty="0">
                <a:hlinkClick r:id="rId2"/>
              </a:rPr>
              <a:t>https://github.com/topics/educational-materials</a:t>
            </a:r>
            <a:endParaRPr lang="en-US" dirty="0"/>
          </a:p>
          <a:p>
            <a:r>
              <a:rPr lang="en-US" dirty="0">
                <a:hlinkClick r:id="rId3"/>
              </a:rPr>
              <a:t>https://github.blog/2015-09-22-teachers-manage-your-courses-with-classroom-for-github/</a:t>
            </a:r>
            <a:r>
              <a:rPr lang="en-US" dirty="0"/>
              <a:t>  </a:t>
            </a:r>
          </a:p>
        </p:txBody>
      </p:sp>
      <p:pic>
        <p:nvPicPr>
          <p:cNvPr id="4" name="Picture 3" descr="A screenshot of a cell phone&#10;&#10;Description automatically generated">
            <a:extLst>
              <a:ext uri="{FF2B5EF4-FFF2-40B4-BE49-F238E27FC236}">
                <a16:creationId xmlns:a16="http://schemas.microsoft.com/office/drawing/2014/main" id="{C1CE71D1-8BBB-4307-BD7D-6B011F1D5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 y="1541930"/>
            <a:ext cx="5994235" cy="3908612"/>
          </a:xfrm>
          <a:prstGeom prst="rect">
            <a:avLst/>
          </a:prstGeom>
        </p:spPr>
      </p:pic>
    </p:spTree>
    <p:extLst>
      <p:ext uri="{BB962C8B-B14F-4D97-AF65-F5344CB8AC3E}">
        <p14:creationId xmlns:p14="http://schemas.microsoft.com/office/powerpoint/2010/main" val="124583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Creating With </a:t>
            </a:r>
            <a:r>
              <a:rPr lang="en-US" dirty="0" err="1"/>
              <a:t>OpenAI</a:t>
            </a:r>
            <a:endParaRPr lang="en-US" dirty="0"/>
          </a:p>
        </p:txBody>
      </p:sp>
      <p:pic>
        <p:nvPicPr>
          <p:cNvPr id="6" name="Picture 5" descr="A close up of text on a white background&#10;&#10;Description automatically generated">
            <a:extLst>
              <a:ext uri="{FF2B5EF4-FFF2-40B4-BE49-F238E27FC236}">
                <a16:creationId xmlns:a16="http://schemas.microsoft.com/office/drawing/2014/main" id="{FFBF8D97-7037-46EC-A001-D0CB58E20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24" y="1411209"/>
            <a:ext cx="7820025" cy="4600575"/>
          </a:xfrm>
          <a:prstGeom prst="rect">
            <a:avLst/>
          </a:prstGeom>
        </p:spPr>
      </p:pic>
      <p:sp>
        <p:nvSpPr>
          <p:cNvPr id="7" name="Rectangle 6">
            <a:extLst>
              <a:ext uri="{FF2B5EF4-FFF2-40B4-BE49-F238E27FC236}">
                <a16:creationId xmlns:a16="http://schemas.microsoft.com/office/drawing/2014/main" id="{45E99584-C0BB-4AA8-B819-33A65D9A659E}"/>
              </a:ext>
            </a:extLst>
          </p:cNvPr>
          <p:cNvSpPr/>
          <p:nvPr/>
        </p:nvSpPr>
        <p:spPr>
          <a:xfrm>
            <a:off x="884663" y="6123543"/>
            <a:ext cx="10853853" cy="369332"/>
          </a:xfrm>
          <a:prstGeom prst="rect">
            <a:avLst/>
          </a:prstGeom>
        </p:spPr>
        <p:txBody>
          <a:bodyPr wrap="square">
            <a:spAutoFit/>
          </a:bodyPr>
          <a:lstStyle/>
          <a:p>
            <a:r>
              <a:rPr lang="en-US" dirty="0">
                <a:hlinkClick r:id="rId4"/>
              </a:rPr>
              <a:t>http://dogtrax.edublogs.org/2019/05/18/writing-collaboration-with-openai-context-and-constraints/</a:t>
            </a:r>
            <a:r>
              <a:rPr lang="en-US" dirty="0"/>
              <a:t> </a:t>
            </a:r>
          </a:p>
        </p:txBody>
      </p:sp>
    </p:spTree>
    <p:extLst>
      <p:ext uri="{BB962C8B-B14F-4D97-AF65-F5344CB8AC3E}">
        <p14:creationId xmlns:p14="http://schemas.microsoft.com/office/powerpoint/2010/main" val="112760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1608-3A22-42F2-9401-41211A8323EF}"/>
              </a:ext>
            </a:extLst>
          </p:cNvPr>
          <p:cNvSpPr>
            <a:spLocks noGrp="1"/>
          </p:cNvSpPr>
          <p:nvPr>
            <p:ph type="title"/>
          </p:nvPr>
        </p:nvSpPr>
        <p:spPr>
          <a:xfrm>
            <a:off x="838200" y="365125"/>
            <a:ext cx="10515600" cy="1325563"/>
          </a:xfrm>
        </p:spPr>
        <p:txBody>
          <a:bodyPr/>
          <a:lstStyle/>
          <a:p>
            <a:endParaRPr lang="en-US" dirty="0"/>
          </a:p>
        </p:txBody>
      </p:sp>
      <p:sp>
        <p:nvSpPr>
          <p:cNvPr id="3" name="Content Placeholder 2">
            <a:extLst>
              <a:ext uri="{FF2B5EF4-FFF2-40B4-BE49-F238E27FC236}">
                <a16:creationId xmlns:a16="http://schemas.microsoft.com/office/drawing/2014/main" id="{6E7CA856-D9B3-4842-8B4A-38FAF9988D32}"/>
              </a:ext>
            </a:extLst>
          </p:cNvPr>
          <p:cNvSpPr>
            <a:spLocks noGrp="1"/>
          </p:cNvSpPr>
          <p:nvPr>
            <p:ph idx="1"/>
          </p:nvPr>
        </p:nvSpPr>
        <p:spPr>
          <a:xfrm>
            <a:off x="838200" y="1825625"/>
            <a:ext cx="10515600" cy="4351338"/>
          </a:xfrm>
        </p:spPr>
        <p:txBody>
          <a:bodyPr/>
          <a:lstStyle/>
          <a:p>
            <a:endParaRPr lang="en-US"/>
          </a:p>
        </p:txBody>
      </p:sp>
      <p:pic>
        <p:nvPicPr>
          <p:cNvPr id="5" name="Picture 4">
            <a:extLst>
              <a:ext uri="{FF2B5EF4-FFF2-40B4-BE49-F238E27FC236}">
                <a16:creationId xmlns:a16="http://schemas.microsoft.com/office/drawing/2014/main" id="{E8802915-8A33-4043-97FE-88148373B59C}"/>
              </a:ext>
            </a:extLst>
          </p:cNvPr>
          <p:cNvPicPr>
            <a:picLocks noChangeAspect="1"/>
          </p:cNvPicPr>
          <p:nvPr/>
        </p:nvPicPr>
        <p:blipFill>
          <a:blip r:embed="rId2"/>
          <a:stretch>
            <a:fillRect/>
          </a:stretch>
        </p:blipFill>
        <p:spPr>
          <a:xfrm>
            <a:off x="3511104" y="0"/>
            <a:ext cx="5169792" cy="6858000"/>
          </a:xfrm>
          <a:prstGeom prst="rect">
            <a:avLst/>
          </a:prstGeom>
        </p:spPr>
      </p:pic>
      <p:sp>
        <p:nvSpPr>
          <p:cNvPr id="6" name="TextBox 5">
            <a:extLst>
              <a:ext uri="{FF2B5EF4-FFF2-40B4-BE49-F238E27FC236}">
                <a16:creationId xmlns:a16="http://schemas.microsoft.com/office/drawing/2014/main" id="{37E061DD-861C-4902-8AEC-B7F345C9D545}"/>
              </a:ext>
            </a:extLst>
          </p:cNvPr>
          <p:cNvSpPr txBox="1"/>
          <p:nvPr/>
        </p:nvSpPr>
        <p:spPr>
          <a:xfrm>
            <a:off x="4487334" y="4498622"/>
            <a:ext cx="3335865" cy="523220"/>
          </a:xfrm>
          <a:prstGeom prst="rect">
            <a:avLst/>
          </a:prstGeom>
          <a:noFill/>
        </p:spPr>
        <p:txBody>
          <a:bodyPr wrap="square" rtlCol="0">
            <a:spAutoFit/>
          </a:bodyPr>
          <a:lstStyle/>
          <a:p>
            <a:r>
              <a:rPr lang="en-US" sz="2800" dirty="0">
                <a:hlinkClick r:id="rId3"/>
              </a:rPr>
              <a:t>https://el30.mooc.ca</a:t>
            </a:r>
            <a:r>
              <a:rPr lang="en-US" sz="2800" dirty="0"/>
              <a:t> </a:t>
            </a:r>
          </a:p>
        </p:txBody>
      </p:sp>
    </p:spTree>
    <p:extLst>
      <p:ext uri="{BB962C8B-B14F-4D97-AF65-F5344CB8AC3E}">
        <p14:creationId xmlns:p14="http://schemas.microsoft.com/office/powerpoint/2010/main" val="1370163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2"/>
            </a:solidFill>
          </a:ln>
        </p:spPr>
        <p:txBody>
          <a:bodyPr/>
          <a:lstStyle/>
          <a:p>
            <a:r>
              <a:rPr lang="en-US" dirty="0">
                <a:solidFill>
                  <a:srgbClr val="0070C0"/>
                </a:solidFill>
              </a:rPr>
              <a:t>Big Idea 5</a:t>
            </a:r>
            <a:r>
              <a:rPr lang="en-US" dirty="0"/>
              <a:t>: Content and Creation Combined</a:t>
            </a:r>
          </a:p>
        </p:txBody>
      </p:sp>
      <p:pic>
        <p:nvPicPr>
          <p:cNvPr id="6" name="Picture 5" descr="A bathroom with a sink and a mirror&#10;&#10;Description automatically generated">
            <a:extLst>
              <a:ext uri="{FF2B5EF4-FFF2-40B4-BE49-F238E27FC236}">
                <a16:creationId xmlns:a16="http://schemas.microsoft.com/office/drawing/2014/main" id="{327135F7-E2EF-486E-8CDF-BC3BD9B04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853" y="1917407"/>
            <a:ext cx="6556918" cy="4544243"/>
          </a:xfrm>
          <a:prstGeom prst="rect">
            <a:avLst/>
          </a:prstGeom>
        </p:spPr>
      </p:pic>
      <p:sp>
        <p:nvSpPr>
          <p:cNvPr id="7" name="Rectangle 6">
            <a:extLst>
              <a:ext uri="{FF2B5EF4-FFF2-40B4-BE49-F238E27FC236}">
                <a16:creationId xmlns:a16="http://schemas.microsoft.com/office/drawing/2014/main" id="{452FD00E-4B01-4F8E-9EA9-4F3821C85D76}"/>
              </a:ext>
            </a:extLst>
          </p:cNvPr>
          <p:cNvSpPr/>
          <p:nvPr/>
        </p:nvSpPr>
        <p:spPr>
          <a:xfrm>
            <a:off x="8512098" y="1827162"/>
            <a:ext cx="2557346" cy="1938992"/>
          </a:xfrm>
          <a:prstGeom prst="rect">
            <a:avLst/>
          </a:prstGeom>
        </p:spPr>
        <p:txBody>
          <a:bodyPr wrap="square">
            <a:spAutoFit/>
          </a:bodyPr>
          <a:lstStyle/>
          <a:p>
            <a:r>
              <a:rPr lang="en-US" sz="2000" dirty="0">
                <a:hlinkClick r:id="rId4"/>
              </a:rPr>
              <a:t>https://www.mediavillage.com/article/how-banksys-disruptive-approach-informs-the-best-creative-campaigns/</a:t>
            </a:r>
            <a:r>
              <a:rPr lang="en-US" sz="2000" dirty="0"/>
              <a:t> </a:t>
            </a:r>
          </a:p>
        </p:txBody>
      </p:sp>
    </p:spTree>
    <p:extLst>
      <p:ext uri="{BB962C8B-B14F-4D97-AF65-F5344CB8AC3E}">
        <p14:creationId xmlns:p14="http://schemas.microsoft.com/office/powerpoint/2010/main" val="3000537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F3B48-16A7-4A80-B909-A4A2EA01A166}"/>
              </a:ext>
            </a:extLst>
          </p:cNvPr>
          <p:cNvPicPr>
            <a:picLocks noChangeAspect="1"/>
          </p:cNvPicPr>
          <p:nvPr/>
        </p:nvPicPr>
        <p:blipFill>
          <a:blip r:embed="rId2"/>
          <a:stretch>
            <a:fillRect/>
          </a:stretch>
        </p:blipFill>
        <p:spPr>
          <a:xfrm>
            <a:off x="856689" y="3389558"/>
            <a:ext cx="3998804" cy="3175521"/>
          </a:xfrm>
          <a:prstGeom prst="rect">
            <a:avLst/>
          </a:prstGeom>
        </p:spPr>
      </p:pic>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Practice and Reflection </a:t>
            </a:r>
          </a:p>
        </p:txBody>
      </p:sp>
      <p:sp>
        <p:nvSpPr>
          <p:cNvPr id="5" name="Rectangle 4">
            <a:extLst>
              <a:ext uri="{FF2B5EF4-FFF2-40B4-BE49-F238E27FC236}">
                <a16:creationId xmlns:a16="http://schemas.microsoft.com/office/drawing/2014/main" id="{732D4E6C-89F6-450C-9FBF-3B1AA22B257F}"/>
              </a:ext>
            </a:extLst>
          </p:cNvPr>
          <p:cNvSpPr/>
          <p:nvPr/>
        </p:nvSpPr>
        <p:spPr>
          <a:xfrm>
            <a:off x="5122127" y="1430493"/>
            <a:ext cx="7002966" cy="3231654"/>
          </a:xfrm>
          <a:prstGeom prst="rect">
            <a:avLst/>
          </a:prstGeom>
        </p:spPr>
        <p:txBody>
          <a:bodyPr wrap="square">
            <a:spAutoFit/>
          </a:bodyPr>
          <a:lstStyle/>
          <a:p>
            <a:r>
              <a:rPr lang="en-US" sz="4000" dirty="0"/>
              <a:t>We learn from experience…</a:t>
            </a:r>
          </a:p>
          <a:p>
            <a:r>
              <a:rPr lang="en-US" sz="4000" dirty="0"/>
              <a:t>And reflecting on experience. We are beginning to </a:t>
            </a:r>
            <a:r>
              <a:rPr lang="en-US" sz="4000" i="1" dirty="0"/>
              <a:t>combine</a:t>
            </a:r>
            <a:r>
              <a:rPr lang="en-US" sz="4000" dirty="0"/>
              <a:t> the experience and reflection </a:t>
            </a:r>
          </a:p>
          <a:p>
            <a:endParaRPr lang="en-US" sz="4400" dirty="0"/>
          </a:p>
        </p:txBody>
      </p:sp>
      <p:sp>
        <p:nvSpPr>
          <p:cNvPr id="9" name="Rectangle 8">
            <a:extLst>
              <a:ext uri="{FF2B5EF4-FFF2-40B4-BE49-F238E27FC236}">
                <a16:creationId xmlns:a16="http://schemas.microsoft.com/office/drawing/2014/main" id="{E7F05C4A-FD50-478F-BECC-0C6756DF8D0A}"/>
              </a:ext>
            </a:extLst>
          </p:cNvPr>
          <p:cNvSpPr/>
          <p:nvPr/>
        </p:nvSpPr>
        <p:spPr>
          <a:xfrm>
            <a:off x="5122126" y="4662147"/>
            <a:ext cx="6467707" cy="1200329"/>
          </a:xfrm>
          <a:prstGeom prst="rect">
            <a:avLst/>
          </a:prstGeom>
        </p:spPr>
        <p:txBody>
          <a:bodyPr wrap="square">
            <a:spAutoFit/>
          </a:bodyPr>
          <a:lstStyle/>
          <a:p>
            <a:r>
              <a:rPr lang="en-US" dirty="0">
                <a:hlinkClick r:id="rId3"/>
              </a:rPr>
              <a:t>https://charles-jennings.blogspot.com/2016/07/the-power-of-reflection-in-ever.html </a:t>
            </a:r>
            <a:endParaRPr lang="en-US" dirty="0"/>
          </a:p>
          <a:p>
            <a:endParaRPr lang="en-US" dirty="0">
              <a:hlinkClick r:id="rId4"/>
            </a:endParaRPr>
          </a:p>
          <a:p>
            <a:r>
              <a:rPr lang="en-US" dirty="0">
                <a:hlinkClick r:id="rId4"/>
              </a:rPr>
              <a:t>https://www.epicgames.com/fortnite/en-US/home</a:t>
            </a:r>
            <a:r>
              <a:rPr lang="en-US" dirty="0"/>
              <a:t> </a:t>
            </a:r>
          </a:p>
        </p:txBody>
      </p:sp>
      <p:pic>
        <p:nvPicPr>
          <p:cNvPr id="6" name="Picture 5">
            <a:extLst>
              <a:ext uri="{FF2B5EF4-FFF2-40B4-BE49-F238E27FC236}">
                <a16:creationId xmlns:a16="http://schemas.microsoft.com/office/drawing/2014/main" id="{EEB1A2F1-1B7C-4E23-B2E1-13AA51CE9DD9}"/>
              </a:ext>
            </a:extLst>
          </p:cNvPr>
          <p:cNvPicPr>
            <a:picLocks noChangeAspect="1"/>
          </p:cNvPicPr>
          <p:nvPr/>
        </p:nvPicPr>
        <p:blipFill>
          <a:blip r:embed="rId5"/>
          <a:stretch>
            <a:fillRect/>
          </a:stretch>
        </p:blipFill>
        <p:spPr>
          <a:xfrm>
            <a:off x="932027" y="1627824"/>
            <a:ext cx="3848129" cy="2086796"/>
          </a:xfrm>
          <a:prstGeom prst="rect">
            <a:avLst/>
          </a:prstGeom>
        </p:spPr>
      </p:pic>
    </p:spTree>
    <p:extLst>
      <p:ext uri="{BB962C8B-B14F-4D97-AF65-F5344CB8AC3E}">
        <p14:creationId xmlns:p14="http://schemas.microsoft.com/office/powerpoint/2010/main" val="679432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267C0B-FF9B-4FF0-91A3-6817352146A3}"/>
              </a:ext>
            </a:extLst>
          </p:cNvPr>
          <p:cNvSpPr>
            <a:spLocks noGrp="1"/>
          </p:cNvSpPr>
          <p:nvPr>
            <p:ph type="title"/>
          </p:nvPr>
        </p:nvSpPr>
        <p:spPr/>
        <p:txBody>
          <a:bodyPr/>
          <a:lstStyle/>
          <a:p>
            <a:r>
              <a:rPr lang="en-US" dirty="0"/>
              <a:t>Content and Creation</a:t>
            </a:r>
          </a:p>
        </p:txBody>
      </p:sp>
      <p:sp>
        <p:nvSpPr>
          <p:cNvPr id="11" name="TextBox 4">
            <a:extLst>
              <a:ext uri="{FF2B5EF4-FFF2-40B4-BE49-F238E27FC236}">
                <a16:creationId xmlns:a16="http://schemas.microsoft.com/office/drawing/2014/main" id="{5B3308D2-0748-4784-A326-CA38939DDE5C}"/>
              </a:ext>
            </a:extLst>
          </p:cNvPr>
          <p:cNvSpPr txBox="1"/>
          <p:nvPr/>
        </p:nvSpPr>
        <p:spPr>
          <a:xfrm>
            <a:off x="6822889" y="1662986"/>
            <a:ext cx="4759960" cy="39703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i="1" dirty="0"/>
              <a:t>Creation</a:t>
            </a:r>
            <a:r>
              <a:rPr lang="en-US" sz="2800" dirty="0"/>
              <a:t> of the content is becoming a part of the content itself. </a:t>
            </a:r>
          </a:p>
          <a:p>
            <a:endParaRPr lang="en-US" sz="2800" dirty="0"/>
          </a:p>
          <a:p>
            <a:r>
              <a:rPr lang="en-US" sz="2800" dirty="0" err="1"/>
              <a:t>Livecaster</a:t>
            </a:r>
            <a:endParaRPr lang="en-US" sz="2800" dirty="0"/>
          </a:p>
          <a:p>
            <a:endParaRPr lang="en-US" sz="2800" dirty="0"/>
          </a:p>
          <a:p>
            <a:r>
              <a:rPr lang="en-US" sz="2800" dirty="0"/>
              <a:t>Twitch</a:t>
            </a:r>
          </a:p>
          <a:p>
            <a:endParaRPr lang="en-US" sz="2800" dirty="0"/>
          </a:p>
          <a:p>
            <a:r>
              <a:rPr lang="en-US" sz="2800" dirty="0"/>
              <a:t>Open Broadcaster</a:t>
            </a:r>
          </a:p>
        </p:txBody>
      </p:sp>
      <p:pic>
        <p:nvPicPr>
          <p:cNvPr id="12" name="Picture 11">
            <a:extLst>
              <a:ext uri="{FF2B5EF4-FFF2-40B4-BE49-F238E27FC236}">
                <a16:creationId xmlns:a16="http://schemas.microsoft.com/office/drawing/2014/main" id="{D0402798-6852-4B08-AF55-C14F7671B8E9}"/>
              </a:ext>
            </a:extLst>
          </p:cNvPr>
          <p:cNvPicPr>
            <a:picLocks noChangeAspect="1"/>
          </p:cNvPicPr>
          <p:nvPr/>
        </p:nvPicPr>
        <p:blipFill>
          <a:blip r:embed="rId2"/>
          <a:stretch>
            <a:fillRect/>
          </a:stretch>
        </p:blipFill>
        <p:spPr>
          <a:xfrm>
            <a:off x="609151" y="2368491"/>
            <a:ext cx="5905500" cy="3695700"/>
          </a:xfrm>
          <a:prstGeom prst="rect">
            <a:avLst/>
          </a:prstGeom>
        </p:spPr>
      </p:pic>
      <p:sp>
        <p:nvSpPr>
          <p:cNvPr id="13" name="Rectangle 12">
            <a:extLst>
              <a:ext uri="{FF2B5EF4-FFF2-40B4-BE49-F238E27FC236}">
                <a16:creationId xmlns:a16="http://schemas.microsoft.com/office/drawing/2014/main" id="{F7AE6768-B6BD-4AA6-A530-B77F6DE0A87E}"/>
              </a:ext>
            </a:extLst>
          </p:cNvPr>
          <p:cNvSpPr/>
          <p:nvPr/>
        </p:nvSpPr>
        <p:spPr>
          <a:xfrm>
            <a:off x="6847865" y="3863588"/>
            <a:ext cx="4447051"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hlinkClick r:id="rId3"/>
              </a:rPr>
              <a:t>https://intrsection.com/2017/04/8396/</a:t>
            </a:r>
            <a:r>
              <a:rPr lang="en-US" dirty="0"/>
              <a:t> </a:t>
            </a:r>
          </a:p>
        </p:txBody>
      </p:sp>
      <p:sp>
        <p:nvSpPr>
          <p:cNvPr id="14" name="Rectangle 13">
            <a:extLst>
              <a:ext uri="{FF2B5EF4-FFF2-40B4-BE49-F238E27FC236}">
                <a16:creationId xmlns:a16="http://schemas.microsoft.com/office/drawing/2014/main" id="{0E511CAE-FC18-4D10-A77A-7F0BCD5EB3F3}"/>
              </a:ext>
            </a:extLst>
          </p:cNvPr>
          <p:cNvSpPr/>
          <p:nvPr/>
        </p:nvSpPr>
        <p:spPr>
          <a:xfrm>
            <a:off x="6847865" y="4680413"/>
            <a:ext cx="240790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a:hlinkClick r:id="rId4"/>
              </a:rPr>
              <a:t>https://www.twitch.tv/</a:t>
            </a:r>
            <a:r>
              <a:rPr lang="en-CA" dirty="0"/>
              <a:t> </a:t>
            </a:r>
          </a:p>
        </p:txBody>
      </p:sp>
      <p:sp>
        <p:nvSpPr>
          <p:cNvPr id="15" name="Rectangle 14">
            <a:extLst>
              <a:ext uri="{FF2B5EF4-FFF2-40B4-BE49-F238E27FC236}">
                <a16:creationId xmlns:a16="http://schemas.microsoft.com/office/drawing/2014/main" id="{26CC3512-01FF-437F-9C7D-5799149A39A4}"/>
              </a:ext>
            </a:extLst>
          </p:cNvPr>
          <p:cNvSpPr/>
          <p:nvPr/>
        </p:nvSpPr>
        <p:spPr>
          <a:xfrm>
            <a:off x="6826801" y="5555751"/>
            <a:ext cx="2502929"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a:hlinkClick r:id="rId5"/>
              </a:rPr>
              <a:t>https://obsproject.com/</a:t>
            </a:r>
            <a:r>
              <a:rPr lang="en-CA" dirty="0"/>
              <a:t> </a:t>
            </a:r>
          </a:p>
        </p:txBody>
      </p:sp>
    </p:spTree>
    <p:extLst>
      <p:ext uri="{BB962C8B-B14F-4D97-AF65-F5344CB8AC3E}">
        <p14:creationId xmlns:p14="http://schemas.microsoft.com/office/powerpoint/2010/main" val="2674531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Notebooks</a:t>
            </a:r>
          </a:p>
        </p:txBody>
      </p:sp>
      <p:pic>
        <p:nvPicPr>
          <p:cNvPr id="8" name="Picture 7">
            <a:extLst>
              <a:ext uri="{FF2B5EF4-FFF2-40B4-BE49-F238E27FC236}">
                <a16:creationId xmlns:a16="http://schemas.microsoft.com/office/drawing/2014/main" id="{9D5EAAF7-7F08-470B-858C-DC0262B96723}"/>
              </a:ext>
            </a:extLst>
          </p:cNvPr>
          <p:cNvPicPr>
            <a:picLocks noChangeAspect="1"/>
          </p:cNvPicPr>
          <p:nvPr/>
        </p:nvPicPr>
        <p:blipFill>
          <a:blip r:embed="rId3"/>
          <a:stretch>
            <a:fillRect/>
          </a:stretch>
        </p:blipFill>
        <p:spPr>
          <a:xfrm>
            <a:off x="939725" y="1516036"/>
            <a:ext cx="6618595" cy="4594832"/>
          </a:xfrm>
          <a:prstGeom prst="rect">
            <a:avLst/>
          </a:prstGeom>
        </p:spPr>
      </p:pic>
      <p:sp>
        <p:nvSpPr>
          <p:cNvPr id="10" name="Rectangle 9">
            <a:extLst>
              <a:ext uri="{FF2B5EF4-FFF2-40B4-BE49-F238E27FC236}">
                <a16:creationId xmlns:a16="http://schemas.microsoft.com/office/drawing/2014/main" id="{60D636AD-19AE-4CF9-B098-7033897B5781}"/>
              </a:ext>
            </a:extLst>
          </p:cNvPr>
          <p:cNvSpPr/>
          <p:nvPr/>
        </p:nvSpPr>
        <p:spPr>
          <a:xfrm>
            <a:off x="7998967" y="5580541"/>
            <a:ext cx="4543647" cy="646331"/>
          </a:xfrm>
          <a:prstGeom prst="rect">
            <a:avLst/>
          </a:prstGeom>
        </p:spPr>
        <p:txBody>
          <a:bodyPr wrap="square">
            <a:spAutoFit/>
          </a:bodyPr>
          <a:lstStyle/>
          <a:p>
            <a:r>
              <a:rPr lang="en-US" dirty="0">
                <a:hlinkClick r:id="rId4"/>
              </a:rPr>
              <a:t>https://www.dataquest.io/blog/jupyter-notebook-tips-tricks-shortcuts/</a:t>
            </a:r>
            <a:r>
              <a:rPr lang="en-US" dirty="0"/>
              <a:t> </a:t>
            </a:r>
          </a:p>
        </p:txBody>
      </p:sp>
      <p:sp>
        <p:nvSpPr>
          <p:cNvPr id="11" name="Content Placeholder 2">
            <a:extLst>
              <a:ext uri="{FF2B5EF4-FFF2-40B4-BE49-F238E27FC236}">
                <a16:creationId xmlns:a16="http://schemas.microsoft.com/office/drawing/2014/main" id="{537F380D-0FAA-42FC-BB2A-2E996D630CDD}"/>
              </a:ext>
            </a:extLst>
          </p:cNvPr>
          <p:cNvSpPr>
            <a:spLocks noGrp="1"/>
          </p:cNvSpPr>
          <p:nvPr/>
        </p:nvSpPr>
        <p:spPr>
          <a:xfrm>
            <a:off x="7998967" y="1875534"/>
            <a:ext cx="372299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Jupyter Notebook combines data and code in a document</a:t>
            </a:r>
          </a:p>
          <a:p>
            <a:pPr marL="0" indent="0">
              <a:buNone/>
            </a:pPr>
            <a:endParaRPr lang="en-US" dirty="0"/>
          </a:p>
          <a:p>
            <a:pPr marL="0" indent="0">
              <a:buNone/>
            </a:pPr>
            <a:r>
              <a:rPr lang="en-US" dirty="0" err="1"/>
              <a:t>JupyterLab</a:t>
            </a:r>
            <a:r>
              <a:rPr lang="en-US" dirty="0"/>
              <a:t> Environment - </a:t>
            </a:r>
            <a:r>
              <a:rPr lang="en-CA" dirty="0"/>
              <a:t>work with code, data, and the Jupyter notebook format.</a:t>
            </a:r>
            <a:endParaRPr lang="en-US" dirty="0"/>
          </a:p>
        </p:txBody>
      </p:sp>
    </p:spTree>
    <p:extLst>
      <p:ext uri="{BB962C8B-B14F-4D97-AF65-F5344CB8AC3E}">
        <p14:creationId xmlns:p14="http://schemas.microsoft.com/office/powerpoint/2010/main" val="1212567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D636AD-19AE-4CF9-B098-7033897B5781}"/>
              </a:ext>
            </a:extLst>
          </p:cNvPr>
          <p:cNvSpPr/>
          <p:nvPr/>
        </p:nvSpPr>
        <p:spPr>
          <a:xfrm>
            <a:off x="6750030" y="5385990"/>
            <a:ext cx="4543647" cy="646331"/>
          </a:xfrm>
          <a:prstGeom prst="rect">
            <a:avLst/>
          </a:prstGeom>
        </p:spPr>
        <p:txBody>
          <a:bodyPr wrap="square">
            <a:spAutoFit/>
          </a:bodyPr>
          <a:lstStyle/>
          <a:p>
            <a:r>
              <a:rPr lang="en-US" dirty="0">
                <a:hlinkClick r:id="rId2"/>
              </a:rPr>
              <a:t>https://www.dataquest.io/blog/jupyter-notebook-tips-tricks-shortcuts/</a:t>
            </a:r>
            <a:r>
              <a:rPr lang="en-US" dirty="0"/>
              <a:t> </a:t>
            </a:r>
          </a:p>
        </p:txBody>
      </p:sp>
      <p:sp>
        <p:nvSpPr>
          <p:cNvPr id="3" name="Title 2">
            <a:extLst>
              <a:ext uri="{FF2B5EF4-FFF2-40B4-BE49-F238E27FC236}">
                <a16:creationId xmlns:a16="http://schemas.microsoft.com/office/drawing/2014/main" id="{5BA72F2E-84F3-4E65-ACD8-FBE966499B72}"/>
              </a:ext>
            </a:extLst>
          </p:cNvPr>
          <p:cNvSpPr>
            <a:spLocks noGrp="1"/>
          </p:cNvSpPr>
          <p:nvPr>
            <p:ph type="title"/>
          </p:nvPr>
        </p:nvSpPr>
        <p:spPr/>
        <p:txBody>
          <a:bodyPr/>
          <a:lstStyle/>
          <a:p>
            <a:r>
              <a:rPr lang="en-US" dirty="0"/>
              <a:t>Workbench</a:t>
            </a:r>
          </a:p>
        </p:txBody>
      </p:sp>
      <p:sp>
        <p:nvSpPr>
          <p:cNvPr id="7" name="Content Placeholder 2">
            <a:extLst>
              <a:ext uri="{FF2B5EF4-FFF2-40B4-BE49-F238E27FC236}">
                <a16:creationId xmlns:a16="http://schemas.microsoft.com/office/drawing/2014/main" id="{1805DF70-505C-43D7-B55F-93A56A6CBC3D}"/>
              </a:ext>
            </a:extLst>
          </p:cNvPr>
          <p:cNvSpPr>
            <a:spLocks noGrp="1"/>
          </p:cNvSpPr>
          <p:nvPr/>
        </p:nvSpPr>
        <p:spPr>
          <a:xfrm>
            <a:off x="6568069" y="1472010"/>
            <a:ext cx="478573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Workbench is a free and open source data journalism platform "that enables all stages of data journalism: getting data (including scraping), then cleaning, analyzing, visualizing, and sharing it.</a:t>
            </a:r>
          </a:p>
        </p:txBody>
      </p:sp>
      <p:pic>
        <p:nvPicPr>
          <p:cNvPr id="9" name="Picture 8">
            <a:extLst>
              <a:ext uri="{FF2B5EF4-FFF2-40B4-BE49-F238E27FC236}">
                <a16:creationId xmlns:a16="http://schemas.microsoft.com/office/drawing/2014/main" id="{DFF570C8-BC35-4493-B921-EB006434B59C}"/>
              </a:ext>
            </a:extLst>
          </p:cNvPr>
          <p:cNvPicPr>
            <a:picLocks noChangeAspect="1"/>
          </p:cNvPicPr>
          <p:nvPr/>
        </p:nvPicPr>
        <p:blipFill>
          <a:blip r:embed="rId3"/>
          <a:stretch>
            <a:fillRect/>
          </a:stretch>
        </p:blipFill>
        <p:spPr>
          <a:xfrm>
            <a:off x="965786" y="1603375"/>
            <a:ext cx="5130214" cy="4001294"/>
          </a:xfrm>
          <a:prstGeom prst="rect">
            <a:avLst/>
          </a:prstGeom>
        </p:spPr>
      </p:pic>
    </p:spTree>
    <p:extLst>
      <p:ext uri="{BB962C8B-B14F-4D97-AF65-F5344CB8AC3E}">
        <p14:creationId xmlns:p14="http://schemas.microsoft.com/office/powerpoint/2010/main" val="3379783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2"/>
            </a:solidFill>
          </a:ln>
        </p:spPr>
        <p:txBody>
          <a:bodyPr/>
          <a:lstStyle/>
          <a:p>
            <a:r>
              <a:rPr lang="en-US" dirty="0">
                <a:solidFill>
                  <a:schemeClr val="accent6">
                    <a:lumMod val="75000"/>
                  </a:schemeClr>
                </a:solidFill>
              </a:rPr>
              <a:t>Big Idea 6</a:t>
            </a:r>
            <a:r>
              <a:rPr lang="en-US" dirty="0"/>
              <a:t>: </a:t>
            </a:r>
            <a:r>
              <a:rPr lang="en-US" i="1" dirty="0"/>
              <a:t>We</a:t>
            </a:r>
            <a:r>
              <a:rPr lang="en-US" dirty="0"/>
              <a:t> are the Content</a:t>
            </a:r>
          </a:p>
        </p:txBody>
      </p:sp>
      <p:sp>
        <p:nvSpPr>
          <p:cNvPr id="4" name="TextBox 3">
            <a:extLst>
              <a:ext uri="{FF2B5EF4-FFF2-40B4-BE49-F238E27FC236}">
                <a16:creationId xmlns:a16="http://schemas.microsoft.com/office/drawing/2014/main" id="{637D601F-1AE5-4025-8C1C-353487A66C14}"/>
              </a:ext>
            </a:extLst>
          </p:cNvPr>
          <p:cNvSpPr txBox="1"/>
          <p:nvPr/>
        </p:nvSpPr>
        <p:spPr>
          <a:xfrm>
            <a:off x="9274704" y="1737432"/>
            <a:ext cx="2774422" cy="2677656"/>
          </a:xfrm>
          <a:prstGeom prst="rect">
            <a:avLst/>
          </a:prstGeom>
          <a:noFill/>
        </p:spPr>
        <p:txBody>
          <a:bodyPr wrap="square" rtlCol="0">
            <a:spAutoFit/>
          </a:bodyPr>
          <a:lstStyle/>
          <a:p>
            <a:r>
              <a:rPr lang="en-US" sz="2400" dirty="0"/>
              <a:t>McLuhan: The Content is the Audience</a:t>
            </a:r>
          </a:p>
          <a:p>
            <a:endParaRPr lang="en-US" sz="2400" dirty="0"/>
          </a:p>
          <a:p>
            <a:r>
              <a:rPr lang="en-US" sz="2400" dirty="0">
                <a:hlinkClick r:id="rId2"/>
              </a:rPr>
              <a:t>https://www.youtube.com/watch?v=QNKpK_InQHQ</a:t>
            </a:r>
            <a:r>
              <a:rPr lang="en-US" sz="2400" dirty="0"/>
              <a:t> </a:t>
            </a:r>
          </a:p>
        </p:txBody>
      </p:sp>
      <p:pic>
        <p:nvPicPr>
          <p:cNvPr id="3" name="Picture 2">
            <a:extLst>
              <a:ext uri="{FF2B5EF4-FFF2-40B4-BE49-F238E27FC236}">
                <a16:creationId xmlns:a16="http://schemas.microsoft.com/office/drawing/2014/main" id="{EF0DBCC9-34C3-4CB4-AF86-775CBC213120}"/>
              </a:ext>
            </a:extLst>
          </p:cNvPr>
          <p:cNvPicPr>
            <a:picLocks noChangeAspect="1"/>
          </p:cNvPicPr>
          <p:nvPr/>
        </p:nvPicPr>
        <p:blipFill>
          <a:blip r:embed="rId3"/>
          <a:stretch>
            <a:fillRect/>
          </a:stretch>
        </p:blipFill>
        <p:spPr>
          <a:xfrm>
            <a:off x="1476189" y="1565372"/>
            <a:ext cx="7668257" cy="4587403"/>
          </a:xfrm>
          <a:prstGeom prst="rect">
            <a:avLst/>
          </a:prstGeom>
        </p:spPr>
      </p:pic>
    </p:spTree>
    <p:extLst>
      <p:ext uri="{BB962C8B-B14F-4D97-AF65-F5344CB8AC3E}">
        <p14:creationId xmlns:p14="http://schemas.microsoft.com/office/powerpoint/2010/main" val="1426472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p:txBody>
          <a:bodyPr/>
          <a:lstStyle/>
          <a:p>
            <a:r>
              <a:rPr lang="en-US" dirty="0"/>
              <a:t>Identity Graph</a:t>
            </a:r>
          </a:p>
        </p:txBody>
      </p:sp>
      <p:pic>
        <p:nvPicPr>
          <p:cNvPr id="4" name="Picture 3">
            <a:extLst>
              <a:ext uri="{FF2B5EF4-FFF2-40B4-BE49-F238E27FC236}">
                <a16:creationId xmlns:a16="http://schemas.microsoft.com/office/drawing/2014/main" id="{9A7876FB-7FF9-4173-ADF9-70056F760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83" y="1888191"/>
            <a:ext cx="11430000" cy="3619500"/>
          </a:xfrm>
          <a:prstGeom prst="rect">
            <a:avLst/>
          </a:prstGeom>
        </p:spPr>
      </p:pic>
      <p:sp>
        <p:nvSpPr>
          <p:cNvPr id="10" name="Rectangle 9">
            <a:extLst>
              <a:ext uri="{FF2B5EF4-FFF2-40B4-BE49-F238E27FC236}">
                <a16:creationId xmlns:a16="http://schemas.microsoft.com/office/drawing/2014/main" id="{90DDE93F-B316-452A-BB65-30A8D910F932}"/>
              </a:ext>
            </a:extLst>
          </p:cNvPr>
          <p:cNvSpPr/>
          <p:nvPr/>
        </p:nvSpPr>
        <p:spPr>
          <a:xfrm>
            <a:off x="923078" y="5705194"/>
            <a:ext cx="5564665" cy="369332"/>
          </a:xfrm>
          <a:prstGeom prst="rect">
            <a:avLst/>
          </a:prstGeom>
        </p:spPr>
        <p:txBody>
          <a:bodyPr wrap="none">
            <a:spAutoFit/>
          </a:bodyPr>
          <a:lstStyle/>
          <a:p>
            <a:r>
              <a:rPr lang="en-US" dirty="0">
                <a:hlinkClick r:id="rId4"/>
              </a:rPr>
              <a:t>https://twitter.com/merkle/status/938123229335613440</a:t>
            </a:r>
            <a:r>
              <a:rPr lang="en-US" dirty="0"/>
              <a:t> </a:t>
            </a:r>
          </a:p>
        </p:txBody>
      </p:sp>
    </p:spTree>
    <p:extLst>
      <p:ext uri="{BB962C8B-B14F-4D97-AF65-F5344CB8AC3E}">
        <p14:creationId xmlns:p14="http://schemas.microsoft.com/office/powerpoint/2010/main" val="3356361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p:txBody>
          <a:bodyPr/>
          <a:lstStyle/>
          <a:p>
            <a:r>
              <a:rPr lang="en-US" dirty="0"/>
              <a:t>Self-Sovereign Identity</a:t>
            </a:r>
          </a:p>
        </p:txBody>
      </p:sp>
      <p:pic>
        <p:nvPicPr>
          <p:cNvPr id="6" name="Picture 5" descr="A close up of a piece of paper&#10;&#10;Description automatically generated">
            <a:extLst>
              <a:ext uri="{FF2B5EF4-FFF2-40B4-BE49-F238E27FC236}">
                <a16:creationId xmlns:a16="http://schemas.microsoft.com/office/drawing/2014/main" id="{A0CFE777-DAAB-4ED6-9AF6-FF905B55A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14005"/>
            <a:ext cx="10084921" cy="3953289"/>
          </a:xfrm>
          <a:prstGeom prst="rect">
            <a:avLst/>
          </a:prstGeom>
        </p:spPr>
      </p:pic>
      <p:sp>
        <p:nvSpPr>
          <p:cNvPr id="7" name="Rectangle 6">
            <a:extLst>
              <a:ext uri="{FF2B5EF4-FFF2-40B4-BE49-F238E27FC236}">
                <a16:creationId xmlns:a16="http://schemas.microsoft.com/office/drawing/2014/main" id="{648B4C96-C364-4DD9-8A01-292584DD504B}"/>
              </a:ext>
            </a:extLst>
          </p:cNvPr>
          <p:cNvSpPr/>
          <p:nvPr/>
        </p:nvSpPr>
        <p:spPr>
          <a:xfrm>
            <a:off x="764801" y="6177741"/>
            <a:ext cx="10231717" cy="369332"/>
          </a:xfrm>
          <a:prstGeom prst="rect">
            <a:avLst/>
          </a:prstGeom>
        </p:spPr>
        <p:txBody>
          <a:bodyPr wrap="square">
            <a:spAutoFit/>
          </a:bodyPr>
          <a:lstStyle/>
          <a:p>
            <a:r>
              <a:rPr lang="en-US" dirty="0">
                <a:hlinkClick r:id="rId4"/>
              </a:rPr>
              <a:t>https://medium.com/@carrascosa.cobos/will-europe-aim-for-digital-identity-796afa3ce6cd</a:t>
            </a:r>
            <a:r>
              <a:rPr lang="en-US" dirty="0"/>
              <a:t> </a:t>
            </a:r>
          </a:p>
        </p:txBody>
      </p:sp>
      <p:pic>
        <p:nvPicPr>
          <p:cNvPr id="8" name="Picture 7">
            <a:extLst>
              <a:ext uri="{FF2B5EF4-FFF2-40B4-BE49-F238E27FC236}">
                <a16:creationId xmlns:a16="http://schemas.microsoft.com/office/drawing/2014/main" id="{05A536B8-2EE1-4A51-88D1-57825B77E292}"/>
              </a:ext>
            </a:extLst>
          </p:cNvPr>
          <p:cNvPicPr>
            <a:picLocks noChangeAspect="1"/>
          </p:cNvPicPr>
          <p:nvPr/>
        </p:nvPicPr>
        <p:blipFill>
          <a:blip r:embed="rId5"/>
          <a:stretch>
            <a:fillRect/>
          </a:stretch>
        </p:blipFill>
        <p:spPr>
          <a:xfrm>
            <a:off x="9720280" y="365125"/>
            <a:ext cx="2262992" cy="1807467"/>
          </a:xfrm>
          <a:prstGeom prst="rect">
            <a:avLst/>
          </a:prstGeom>
        </p:spPr>
      </p:pic>
    </p:spTree>
    <p:extLst>
      <p:ext uri="{BB962C8B-B14F-4D97-AF65-F5344CB8AC3E}">
        <p14:creationId xmlns:p14="http://schemas.microsoft.com/office/powerpoint/2010/main" val="1172114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The Qualified Self</a:t>
            </a:r>
          </a:p>
        </p:txBody>
      </p:sp>
      <p:sp>
        <p:nvSpPr>
          <p:cNvPr id="4" name="Rectangle 3">
            <a:extLst>
              <a:ext uri="{FF2B5EF4-FFF2-40B4-BE49-F238E27FC236}">
                <a16:creationId xmlns:a16="http://schemas.microsoft.com/office/drawing/2014/main" id="{7C534FE0-718D-46D6-B53D-F21DDED6C79C}"/>
              </a:ext>
            </a:extLst>
          </p:cNvPr>
          <p:cNvSpPr/>
          <p:nvPr/>
        </p:nvSpPr>
        <p:spPr>
          <a:xfrm>
            <a:off x="838200" y="5853797"/>
            <a:ext cx="8466549" cy="646331"/>
          </a:xfrm>
          <a:prstGeom prst="rect">
            <a:avLst/>
          </a:prstGeom>
        </p:spPr>
        <p:txBody>
          <a:bodyPr wrap="none">
            <a:spAutoFit/>
          </a:bodyPr>
          <a:lstStyle/>
          <a:p>
            <a:r>
              <a:rPr lang="en-US" dirty="0">
                <a:hlinkClick r:id="rId3"/>
              </a:rPr>
              <a:t>https://mitpress.mit.edu/books/qualified-self</a:t>
            </a:r>
            <a:r>
              <a:rPr lang="en-US" dirty="0"/>
              <a:t>     </a:t>
            </a:r>
          </a:p>
          <a:p>
            <a:r>
              <a:rPr lang="en-US" dirty="0">
                <a:hlinkClick r:id="rId4"/>
              </a:rPr>
              <a:t>https://markcarrigan.net/2014/07/23/qualitative-self-tracking-and-the-qualified-self/</a:t>
            </a:r>
            <a:r>
              <a:rPr lang="en-US" dirty="0"/>
              <a:t> </a:t>
            </a:r>
          </a:p>
        </p:txBody>
      </p:sp>
      <p:pic>
        <p:nvPicPr>
          <p:cNvPr id="6" name="Picture 5" descr="A close up of a map&#10;&#10;Description automatically generated">
            <a:extLst>
              <a:ext uri="{FF2B5EF4-FFF2-40B4-BE49-F238E27FC236}">
                <a16:creationId xmlns:a16="http://schemas.microsoft.com/office/drawing/2014/main" id="{1B7FDA8A-0957-4CBE-BADE-A06A72362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1032" y="1293242"/>
            <a:ext cx="5792129" cy="4560555"/>
          </a:xfrm>
          <a:prstGeom prst="rect">
            <a:avLst/>
          </a:prstGeom>
        </p:spPr>
      </p:pic>
      <p:sp>
        <p:nvSpPr>
          <p:cNvPr id="7" name="Rectangle 6">
            <a:extLst>
              <a:ext uri="{FF2B5EF4-FFF2-40B4-BE49-F238E27FC236}">
                <a16:creationId xmlns:a16="http://schemas.microsoft.com/office/drawing/2014/main" id="{9DAEA11E-2140-4BC6-8F26-94EF5533405A}"/>
              </a:ext>
            </a:extLst>
          </p:cNvPr>
          <p:cNvSpPr/>
          <p:nvPr/>
        </p:nvSpPr>
        <p:spPr>
          <a:xfrm>
            <a:off x="7642302" y="1443841"/>
            <a:ext cx="4207726" cy="4216539"/>
          </a:xfrm>
          <a:prstGeom prst="rect">
            <a:avLst/>
          </a:prstGeom>
        </p:spPr>
        <p:txBody>
          <a:bodyPr wrap="square">
            <a:spAutoFit/>
          </a:bodyPr>
          <a:lstStyle/>
          <a:p>
            <a:r>
              <a:rPr lang="en-US" sz="3200" dirty="0"/>
              <a:t>Will the ‘connected self’ be more reflective? Will ‘the connective self’ more honestly reflect our hopes, aspirations and dreams? </a:t>
            </a:r>
          </a:p>
          <a:p>
            <a:endParaRPr lang="en-US" sz="2800" dirty="0"/>
          </a:p>
          <a:p>
            <a:r>
              <a:rPr lang="en-US" sz="2400" dirty="0">
                <a:hlinkClick r:id="rId6"/>
              </a:rPr>
              <a:t>https://jennymackness.wordpress.com/tag/digital-identity/</a:t>
            </a:r>
            <a:r>
              <a:rPr lang="en-US" sz="2400" dirty="0"/>
              <a:t>   </a:t>
            </a:r>
          </a:p>
        </p:txBody>
      </p:sp>
    </p:spTree>
    <p:extLst>
      <p:ext uri="{BB962C8B-B14F-4D97-AF65-F5344CB8AC3E}">
        <p14:creationId xmlns:p14="http://schemas.microsoft.com/office/powerpoint/2010/main" val="3780252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2256F-7BCB-40E7-B771-8150BFD181CE}"/>
              </a:ext>
            </a:extLst>
          </p:cNvPr>
          <p:cNvSpPr>
            <a:spLocks noGrp="1"/>
          </p:cNvSpPr>
          <p:nvPr>
            <p:ph type="title"/>
          </p:nvPr>
        </p:nvSpPr>
        <p:spPr/>
        <p:txBody>
          <a:bodyPr/>
          <a:lstStyle/>
          <a:p>
            <a:r>
              <a:rPr lang="en-US" sz="6000" dirty="0">
                <a:solidFill>
                  <a:schemeClr val="bg1"/>
                </a:solidFill>
              </a:rPr>
              <a:t>Part Three: Outcomes</a:t>
            </a:r>
            <a:endParaRPr lang="en-US" dirty="0"/>
          </a:p>
        </p:txBody>
      </p:sp>
      <p:pic>
        <p:nvPicPr>
          <p:cNvPr id="4" name="Content Placeholder 3">
            <a:extLst>
              <a:ext uri="{FF2B5EF4-FFF2-40B4-BE49-F238E27FC236}">
                <a16:creationId xmlns:a16="http://schemas.microsoft.com/office/drawing/2014/main" id="{EE448081-BFFA-46DC-BB94-7CDB2F940968}"/>
              </a:ext>
            </a:extLst>
          </p:cNvPr>
          <p:cNvPicPr>
            <a:picLocks noGrp="1" noChangeAspect="1"/>
          </p:cNvPicPr>
          <p:nvPr>
            <p:ph idx="1"/>
          </p:nvPr>
        </p:nvPicPr>
        <p:blipFill>
          <a:blip r:embed="rId2"/>
          <a:stretch>
            <a:fillRect/>
          </a:stretch>
        </p:blipFill>
        <p:spPr>
          <a:xfrm>
            <a:off x="2285423" y="1825625"/>
            <a:ext cx="7621153" cy="4351338"/>
          </a:xfrm>
          <a:prstGeom prst="rect">
            <a:avLst/>
          </a:prstGeom>
        </p:spPr>
      </p:pic>
    </p:spTree>
    <p:extLst>
      <p:ext uri="{BB962C8B-B14F-4D97-AF65-F5344CB8AC3E}">
        <p14:creationId xmlns:p14="http://schemas.microsoft.com/office/powerpoint/2010/main" val="2646837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1608-3A22-42F2-9401-41211A8323E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E7CA856-D9B3-4842-8B4A-38FAF9988D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571DDBE-C6A8-41D5-BBF5-4E3C44EF5FD7}"/>
              </a:ext>
            </a:extLst>
          </p:cNvPr>
          <p:cNvPicPr>
            <a:picLocks noChangeAspect="1"/>
          </p:cNvPicPr>
          <p:nvPr/>
        </p:nvPicPr>
        <p:blipFill>
          <a:blip r:embed="rId2">
            <a:alphaModFix amt="88000"/>
          </a:blip>
          <a:stretch>
            <a:fillRect/>
          </a:stretch>
        </p:blipFill>
        <p:spPr>
          <a:xfrm>
            <a:off x="535375" y="2737992"/>
            <a:ext cx="7365352" cy="2446795"/>
          </a:xfrm>
          <a:prstGeom prst="rect">
            <a:avLst/>
          </a:prstGeom>
        </p:spPr>
      </p:pic>
      <p:sp>
        <p:nvSpPr>
          <p:cNvPr id="8" name="Rectangle 7">
            <a:extLst>
              <a:ext uri="{FF2B5EF4-FFF2-40B4-BE49-F238E27FC236}">
                <a16:creationId xmlns:a16="http://schemas.microsoft.com/office/drawing/2014/main" id="{68EB885F-A78F-4CA2-865E-AAEBCEC15E1D}"/>
              </a:ext>
            </a:extLst>
          </p:cNvPr>
          <p:cNvSpPr/>
          <p:nvPr/>
        </p:nvSpPr>
        <p:spPr>
          <a:xfrm>
            <a:off x="8281358" y="722027"/>
            <a:ext cx="3554083" cy="5447645"/>
          </a:xfrm>
          <a:prstGeom prst="rect">
            <a:avLst/>
          </a:prstGeom>
          <a:solidFill>
            <a:schemeClr val="bg1">
              <a:lumMod val="85000"/>
              <a:alpha val="88000"/>
            </a:schemeClr>
          </a:solidFill>
        </p:spPr>
        <p:txBody>
          <a:bodyPr wrap="square">
            <a:spAutoFit/>
          </a:bodyPr>
          <a:lstStyle/>
          <a:p>
            <a:pPr marL="457200" indent="-457200">
              <a:buFont typeface="Arial" panose="020B0604020202020204" pitchFamily="34" charset="0"/>
              <a:buChar char="•"/>
            </a:pPr>
            <a:r>
              <a:rPr lang="en-US" sz="3200" dirty="0"/>
              <a:t>Websites</a:t>
            </a:r>
          </a:p>
          <a:p>
            <a:pPr marL="457200" indent="-457200">
              <a:buFont typeface="Arial" panose="020B0604020202020204" pitchFamily="34" charset="0"/>
              <a:buChar char="•"/>
            </a:pPr>
            <a:r>
              <a:rPr lang="en-US" sz="3200" dirty="0"/>
              <a:t>CMS / LMS</a:t>
            </a:r>
          </a:p>
          <a:p>
            <a:pPr marL="457200" indent="-457200">
              <a:buFont typeface="Arial" panose="020B0604020202020204" pitchFamily="34" charset="0"/>
              <a:buChar char="•"/>
            </a:pPr>
            <a:r>
              <a:rPr lang="en-US" sz="3200" dirty="0"/>
              <a:t>Learning Objects</a:t>
            </a:r>
          </a:p>
          <a:p>
            <a:pPr marL="457200" indent="-457200">
              <a:buFont typeface="Arial" panose="020B0604020202020204" pitchFamily="34" charset="0"/>
              <a:buChar char="•"/>
            </a:pPr>
            <a:r>
              <a:rPr lang="en-US" sz="3200" dirty="0"/>
              <a:t>Client-Server</a:t>
            </a:r>
          </a:p>
          <a:p>
            <a:pPr marL="457200" indent="-457200">
              <a:buFont typeface="Arial" panose="020B0604020202020204" pitchFamily="34" charset="0"/>
              <a:buChar char="•"/>
            </a:pPr>
            <a:r>
              <a:rPr lang="en-US" sz="3200" dirty="0"/>
              <a:t>Content Delivery</a:t>
            </a:r>
          </a:p>
          <a:p>
            <a:pPr marL="457200" indent="-457200">
              <a:buFont typeface="Arial" panose="020B0604020202020204" pitchFamily="34" charset="0"/>
              <a:buChar char="•"/>
            </a:pPr>
            <a:r>
              <a:rPr lang="en-US" sz="3200" dirty="0"/>
              <a:t>Sequencing</a:t>
            </a:r>
          </a:p>
          <a:p>
            <a:pPr marL="457200" indent="-457200">
              <a:buFont typeface="Arial" panose="020B0604020202020204" pitchFamily="34" charset="0"/>
              <a:buChar char="•"/>
            </a:pPr>
            <a:r>
              <a:rPr lang="en-US" sz="3200" dirty="0"/>
              <a:t>Learning Design</a:t>
            </a:r>
          </a:p>
          <a:p>
            <a:pPr marL="457200" indent="-457200">
              <a:buFont typeface="Arial" panose="020B0604020202020204" pitchFamily="34" charset="0"/>
              <a:buChar char="•"/>
            </a:pPr>
            <a:r>
              <a:rPr lang="en-US" sz="3200" dirty="0"/>
              <a:t>SCORM</a:t>
            </a:r>
          </a:p>
          <a:p>
            <a:pPr marL="457200" indent="-457200">
              <a:buFont typeface="Arial" panose="020B0604020202020204" pitchFamily="34" charset="0"/>
              <a:buChar char="•"/>
            </a:pPr>
            <a:r>
              <a:rPr lang="en-US" sz="3200" dirty="0"/>
              <a:t>Repositories</a:t>
            </a:r>
          </a:p>
          <a:p>
            <a:pPr marL="457200" indent="-457200">
              <a:buFont typeface="Arial" panose="020B0604020202020204" pitchFamily="34" charset="0"/>
              <a:buChar char="•"/>
            </a:pPr>
            <a:r>
              <a:rPr lang="en-US" sz="3200" dirty="0"/>
              <a:t>E-learning</a:t>
            </a:r>
          </a:p>
          <a:p>
            <a:endParaRPr lang="en-US" sz="2800" dirty="0"/>
          </a:p>
        </p:txBody>
      </p:sp>
      <p:sp>
        <p:nvSpPr>
          <p:cNvPr id="10" name="Rectangle 9">
            <a:extLst>
              <a:ext uri="{FF2B5EF4-FFF2-40B4-BE49-F238E27FC236}">
                <a16:creationId xmlns:a16="http://schemas.microsoft.com/office/drawing/2014/main" id="{D2D77911-15C8-4652-9CA4-E3EF7F946970}"/>
              </a:ext>
            </a:extLst>
          </p:cNvPr>
          <p:cNvSpPr/>
          <p:nvPr/>
        </p:nvSpPr>
        <p:spPr>
          <a:xfrm>
            <a:off x="483107" y="5542459"/>
            <a:ext cx="7883653" cy="923330"/>
          </a:xfrm>
          <a:prstGeom prst="rect">
            <a:avLst/>
          </a:prstGeom>
        </p:spPr>
        <p:txBody>
          <a:bodyPr wrap="square">
            <a:spAutoFit/>
          </a:bodyPr>
          <a:lstStyle/>
          <a:p>
            <a:pPr lvl="0" defTabSz="457200"/>
            <a:r>
              <a:rPr lang="en-US" sz="5400" dirty="0">
                <a:solidFill>
                  <a:prstClr val="white"/>
                </a:solidFill>
                <a:latin typeface="Trebuchet MS" panose="020B0603020202020204"/>
              </a:rPr>
              <a:t>The Client-Server Model</a:t>
            </a:r>
          </a:p>
        </p:txBody>
      </p:sp>
      <p:sp>
        <p:nvSpPr>
          <p:cNvPr id="11" name="Rectangle 10">
            <a:extLst>
              <a:ext uri="{FF2B5EF4-FFF2-40B4-BE49-F238E27FC236}">
                <a16:creationId xmlns:a16="http://schemas.microsoft.com/office/drawing/2014/main" id="{68FE8C14-387C-4011-9ECC-C648ABD51A3C}"/>
              </a:ext>
            </a:extLst>
          </p:cNvPr>
          <p:cNvSpPr/>
          <p:nvPr/>
        </p:nvSpPr>
        <p:spPr>
          <a:xfrm>
            <a:off x="439363" y="1690688"/>
            <a:ext cx="4399218" cy="923330"/>
          </a:xfrm>
          <a:prstGeom prst="rect">
            <a:avLst/>
          </a:prstGeom>
          <a:noFill/>
        </p:spPr>
        <p:txBody>
          <a:bodyPr wrap="none" lIns="91440" tIns="45720" rIns="91440" bIns="45720">
            <a:spAutoFit/>
          </a:bodyPr>
          <a:lstStyle/>
          <a:p>
            <a:pPr algn="ctr"/>
            <a:r>
              <a:rPr lang="en-US" sz="5400" b="1" cap="none" spc="0" dirty="0">
                <a:ln w="10160">
                  <a:solidFill>
                    <a:schemeClr val="bg1"/>
                  </a:solidFill>
                  <a:prstDash val="solid"/>
                </a:ln>
                <a:noFill/>
                <a:effectLst>
                  <a:outerShdw blurRad="38100" dist="22860" dir="5400000" algn="tl" rotWithShape="0">
                    <a:srgbClr val="000000">
                      <a:alpha val="30000"/>
                    </a:srgbClr>
                  </a:outerShdw>
                </a:effectLst>
              </a:rPr>
              <a:t>The First Wave</a:t>
            </a:r>
          </a:p>
        </p:txBody>
      </p:sp>
    </p:spTree>
    <p:extLst>
      <p:ext uri="{BB962C8B-B14F-4D97-AF65-F5344CB8AC3E}">
        <p14:creationId xmlns:p14="http://schemas.microsoft.com/office/powerpoint/2010/main" val="2705560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2"/>
            </a:solidFill>
          </a:ln>
        </p:spPr>
        <p:txBody>
          <a:bodyPr/>
          <a:lstStyle/>
          <a:p>
            <a:r>
              <a:rPr lang="en-US" dirty="0">
                <a:solidFill>
                  <a:schemeClr val="accent2">
                    <a:lumMod val="75000"/>
                  </a:schemeClr>
                </a:solidFill>
              </a:rPr>
              <a:t>Big Idea 7</a:t>
            </a:r>
            <a:r>
              <a:rPr lang="en-US" dirty="0"/>
              <a:t>: AI-Based Learning Recognition</a:t>
            </a:r>
          </a:p>
        </p:txBody>
      </p:sp>
      <p:sp>
        <p:nvSpPr>
          <p:cNvPr id="4" name="TextBox 3">
            <a:extLst>
              <a:ext uri="{FF2B5EF4-FFF2-40B4-BE49-F238E27FC236}">
                <a16:creationId xmlns:a16="http://schemas.microsoft.com/office/drawing/2014/main" id="{637D601F-1AE5-4025-8C1C-353487A66C14}"/>
              </a:ext>
            </a:extLst>
          </p:cNvPr>
          <p:cNvSpPr txBox="1"/>
          <p:nvPr/>
        </p:nvSpPr>
        <p:spPr>
          <a:xfrm>
            <a:off x="6703370" y="1867493"/>
            <a:ext cx="4739639" cy="4524315"/>
          </a:xfrm>
          <a:prstGeom prst="rect">
            <a:avLst/>
          </a:prstGeom>
          <a:noFill/>
        </p:spPr>
        <p:txBody>
          <a:bodyPr wrap="square" rtlCol="0">
            <a:spAutoFit/>
          </a:bodyPr>
          <a:lstStyle/>
          <a:p>
            <a:r>
              <a:rPr lang="en-US" sz="3200" dirty="0"/>
              <a:t>What happens when we recognize skills and competencies rather than content knowledge?</a:t>
            </a:r>
          </a:p>
          <a:p>
            <a:endParaRPr lang="en-US" sz="3200" dirty="0"/>
          </a:p>
          <a:p>
            <a:r>
              <a:rPr lang="en-US" sz="3200" dirty="0"/>
              <a:t>We no longer need to depend on tests and exams and can instead rely on a body of work.</a:t>
            </a:r>
            <a:endParaRPr lang="en-US" sz="2400" dirty="0"/>
          </a:p>
        </p:txBody>
      </p:sp>
      <p:pic>
        <p:nvPicPr>
          <p:cNvPr id="6" name="Picture 5">
            <a:extLst>
              <a:ext uri="{FF2B5EF4-FFF2-40B4-BE49-F238E27FC236}">
                <a16:creationId xmlns:a16="http://schemas.microsoft.com/office/drawing/2014/main" id="{37549EAE-CB66-4D6A-8DF0-F1A5B4FC316A}"/>
              </a:ext>
            </a:extLst>
          </p:cNvPr>
          <p:cNvPicPr>
            <a:picLocks noChangeAspect="1"/>
          </p:cNvPicPr>
          <p:nvPr/>
        </p:nvPicPr>
        <p:blipFill>
          <a:blip r:embed="rId3"/>
          <a:stretch>
            <a:fillRect/>
          </a:stretch>
        </p:blipFill>
        <p:spPr>
          <a:xfrm>
            <a:off x="838200" y="1867493"/>
            <a:ext cx="5775960" cy="4447318"/>
          </a:xfrm>
          <a:prstGeom prst="rect">
            <a:avLst/>
          </a:prstGeom>
        </p:spPr>
      </p:pic>
    </p:spTree>
    <p:extLst>
      <p:ext uri="{BB962C8B-B14F-4D97-AF65-F5344CB8AC3E}">
        <p14:creationId xmlns:p14="http://schemas.microsoft.com/office/powerpoint/2010/main" val="2997123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Badges, Microcredentials…</a:t>
            </a:r>
          </a:p>
        </p:txBody>
      </p:sp>
      <p:sp>
        <p:nvSpPr>
          <p:cNvPr id="4" name="Rectangle 3">
            <a:extLst>
              <a:ext uri="{FF2B5EF4-FFF2-40B4-BE49-F238E27FC236}">
                <a16:creationId xmlns:a16="http://schemas.microsoft.com/office/drawing/2014/main" id="{7C534FE0-718D-46D6-B53D-F21DDED6C79C}"/>
              </a:ext>
            </a:extLst>
          </p:cNvPr>
          <p:cNvSpPr/>
          <p:nvPr/>
        </p:nvSpPr>
        <p:spPr>
          <a:xfrm>
            <a:off x="838200" y="5853797"/>
            <a:ext cx="7066678" cy="923330"/>
          </a:xfrm>
          <a:prstGeom prst="rect">
            <a:avLst/>
          </a:prstGeom>
        </p:spPr>
        <p:txBody>
          <a:bodyPr wrap="none">
            <a:spAutoFit/>
          </a:bodyPr>
          <a:lstStyle/>
          <a:p>
            <a:r>
              <a:rPr lang="en-US" dirty="0">
                <a:hlinkClick r:id="rId2"/>
              </a:rPr>
              <a:t>https://openbadges.org/</a:t>
            </a:r>
            <a:r>
              <a:rPr lang="en-US" dirty="0"/>
              <a:t>                              </a:t>
            </a:r>
            <a:r>
              <a:rPr lang="en-US" dirty="0">
                <a:hlinkClick r:id="rId3"/>
              </a:rPr>
              <a:t>https://openbadgefactory.com/</a:t>
            </a:r>
            <a:r>
              <a:rPr lang="en-US" dirty="0"/>
              <a:t> </a:t>
            </a:r>
          </a:p>
          <a:p>
            <a:r>
              <a:rPr lang="en-US" dirty="0">
                <a:hlinkClick r:id="rId4"/>
              </a:rPr>
              <a:t>https://www.openbadges.me/</a:t>
            </a:r>
            <a:r>
              <a:rPr lang="en-US" dirty="0"/>
              <a:t>                    </a:t>
            </a:r>
            <a:r>
              <a:rPr lang="en-US" dirty="0">
                <a:hlinkClick r:id="rId5"/>
              </a:rPr>
              <a:t>https://badgr.com/</a:t>
            </a:r>
            <a:r>
              <a:rPr lang="en-US" dirty="0"/>
              <a:t> </a:t>
            </a:r>
          </a:p>
          <a:p>
            <a:endParaRPr lang="en-US" dirty="0"/>
          </a:p>
        </p:txBody>
      </p:sp>
      <p:sp>
        <p:nvSpPr>
          <p:cNvPr id="7" name="Rectangle 6">
            <a:extLst>
              <a:ext uri="{FF2B5EF4-FFF2-40B4-BE49-F238E27FC236}">
                <a16:creationId xmlns:a16="http://schemas.microsoft.com/office/drawing/2014/main" id="{9DAEA11E-2140-4BC6-8F26-94EF5533405A}"/>
              </a:ext>
            </a:extLst>
          </p:cNvPr>
          <p:cNvSpPr/>
          <p:nvPr/>
        </p:nvSpPr>
        <p:spPr>
          <a:xfrm>
            <a:off x="7642302" y="1443841"/>
            <a:ext cx="4207726" cy="2062103"/>
          </a:xfrm>
          <a:prstGeom prst="rect">
            <a:avLst/>
          </a:prstGeom>
        </p:spPr>
        <p:txBody>
          <a:bodyPr wrap="square">
            <a:spAutoFit/>
          </a:bodyPr>
          <a:lstStyle/>
          <a:p>
            <a:r>
              <a:rPr lang="en-US" sz="3200" dirty="0"/>
              <a:t>Open Badges are the global standard for verifiable digital credentials. </a:t>
            </a:r>
            <a:r>
              <a:rPr lang="en-US" sz="2400" dirty="0"/>
              <a:t> </a:t>
            </a:r>
          </a:p>
        </p:txBody>
      </p:sp>
      <p:sp>
        <p:nvSpPr>
          <p:cNvPr id="3" name="Rectangle 2">
            <a:extLst>
              <a:ext uri="{FF2B5EF4-FFF2-40B4-BE49-F238E27FC236}">
                <a16:creationId xmlns:a16="http://schemas.microsoft.com/office/drawing/2014/main" id="{163A44D5-0ABC-48FE-92F3-6B73CB92105E}"/>
              </a:ext>
            </a:extLst>
          </p:cNvPr>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F80098EE-9A23-4997-ADE1-4820C75809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690688"/>
            <a:ext cx="5943600" cy="395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50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Activity Records, </a:t>
            </a:r>
            <a:r>
              <a:rPr lang="en-US" dirty="0" err="1"/>
              <a:t>xAPI</a:t>
            </a:r>
            <a:r>
              <a:rPr lang="en-US" dirty="0"/>
              <a:t>…</a:t>
            </a:r>
          </a:p>
        </p:txBody>
      </p:sp>
      <p:sp>
        <p:nvSpPr>
          <p:cNvPr id="4" name="Rectangle 3">
            <a:extLst>
              <a:ext uri="{FF2B5EF4-FFF2-40B4-BE49-F238E27FC236}">
                <a16:creationId xmlns:a16="http://schemas.microsoft.com/office/drawing/2014/main" id="{7C534FE0-718D-46D6-B53D-F21DDED6C79C}"/>
              </a:ext>
            </a:extLst>
          </p:cNvPr>
          <p:cNvSpPr/>
          <p:nvPr/>
        </p:nvSpPr>
        <p:spPr>
          <a:xfrm>
            <a:off x="972015" y="5969128"/>
            <a:ext cx="7276992" cy="646331"/>
          </a:xfrm>
          <a:prstGeom prst="rect">
            <a:avLst/>
          </a:prstGeom>
        </p:spPr>
        <p:txBody>
          <a:bodyPr wrap="none">
            <a:spAutoFit/>
          </a:bodyPr>
          <a:lstStyle/>
          <a:p>
            <a:r>
              <a:rPr lang="en-US" dirty="0">
                <a:hlinkClick r:id="rId2"/>
              </a:rPr>
              <a:t>https://adlnet.gov/research/performance-tracking-analysis/experience-api/</a:t>
            </a:r>
          </a:p>
          <a:p>
            <a:r>
              <a:rPr lang="en-US" dirty="0">
                <a:hlinkClick r:id="rId2"/>
              </a:rPr>
              <a:t>https://www.yetanalytics.com/xapi-lrs</a:t>
            </a:r>
            <a:r>
              <a:rPr lang="en-US" dirty="0"/>
              <a:t>  </a:t>
            </a:r>
          </a:p>
        </p:txBody>
      </p:sp>
      <p:sp>
        <p:nvSpPr>
          <p:cNvPr id="7" name="Rectangle 6">
            <a:extLst>
              <a:ext uri="{FF2B5EF4-FFF2-40B4-BE49-F238E27FC236}">
                <a16:creationId xmlns:a16="http://schemas.microsoft.com/office/drawing/2014/main" id="{9DAEA11E-2140-4BC6-8F26-94EF5533405A}"/>
              </a:ext>
            </a:extLst>
          </p:cNvPr>
          <p:cNvSpPr/>
          <p:nvPr/>
        </p:nvSpPr>
        <p:spPr>
          <a:xfrm>
            <a:off x="7642302" y="1443841"/>
            <a:ext cx="4207726" cy="3539430"/>
          </a:xfrm>
          <a:prstGeom prst="rect">
            <a:avLst/>
          </a:prstGeom>
        </p:spPr>
        <p:txBody>
          <a:bodyPr wrap="square">
            <a:spAutoFit/>
          </a:bodyPr>
          <a:lstStyle/>
          <a:p>
            <a:r>
              <a:rPr lang="en-US" sz="3200" dirty="0" err="1"/>
              <a:t>xAPI</a:t>
            </a:r>
            <a:r>
              <a:rPr lang="en-US" sz="3200" dirty="0"/>
              <a:t> lets you capture (big) data on human performance, along with associated instructional content or performance context information…</a:t>
            </a:r>
            <a:r>
              <a:rPr lang="en-US" sz="2400" dirty="0"/>
              <a:t> </a:t>
            </a:r>
          </a:p>
        </p:txBody>
      </p:sp>
      <p:sp>
        <p:nvSpPr>
          <p:cNvPr id="3" name="Rectangle 2">
            <a:extLst>
              <a:ext uri="{FF2B5EF4-FFF2-40B4-BE49-F238E27FC236}">
                <a16:creationId xmlns:a16="http://schemas.microsoft.com/office/drawing/2014/main" id="{163A44D5-0ABC-48FE-92F3-6B73CB92105E}"/>
              </a:ext>
            </a:extLst>
          </p:cNvPr>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3DBA46DF-033D-4CF6-93B4-EBEC4EA88F37}"/>
              </a:ext>
            </a:extLst>
          </p:cNvPr>
          <p:cNvPicPr>
            <a:picLocks noChangeAspect="1"/>
          </p:cNvPicPr>
          <p:nvPr/>
        </p:nvPicPr>
        <p:blipFill>
          <a:blip r:embed="rId3"/>
          <a:stretch>
            <a:fillRect/>
          </a:stretch>
        </p:blipFill>
        <p:spPr>
          <a:xfrm>
            <a:off x="786162" y="1364455"/>
            <a:ext cx="6637591" cy="4678692"/>
          </a:xfrm>
          <a:prstGeom prst="rect">
            <a:avLst/>
          </a:prstGeom>
        </p:spPr>
      </p:pic>
    </p:spTree>
    <p:extLst>
      <p:ext uri="{BB962C8B-B14F-4D97-AF65-F5344CB8AC3E}">
        <p14:creationId xmlns:p14="http://schemas.microsoft.com/office/powerpoint/2010/main" val="2863864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a:xfrm>
            <a:off x="838200" y="365125"/>
            <a:ext cx="11443010" cy="1325563"/>
          </a:xfrm>
        </p:spPr>
        <p:txBody>
          <a:bodyPr/>
          <a:lstStyle/>
          <a:p>
            <a:r>
              <a:rPr lang="en-US" dirty="0"/>
              <a:t>Recognizing Learning as a Totality of Achievement</a:t>
            </a:r>
          </a:p>
        </p:txBody>
      </p:sp>
      <p:sp>
        <p:nvSpPr>
          <p:cNvPr id="4" name="Rectangle 3">
            <a:extLst>
              <a:ext uri="{FF2B5EF4-FFF2-40B4-BE49-F238E27FC236}">
                <a16:creationId xmlns:a16="http://schemas.microsoft.com/office/drawing/2014/main" id="{7C534FE0-718D-46D6-B53D-F21DDED6C79C}"/>
              </a:ext>
            </a:extLst>
          </p:cNvPr>
          <p:cNvSpPr/>
          <p:nvPr/>
        </p:nvSpPr>
        <p:spPr>
          <a:xfrm>
            <a:off x="972015" y="5969128"/>
            <a:ext cx="8496557" cy="369332"/>
          </a:xfrm>
          <a:prstGeom prst="rect">
            <a:avLst/>
          </a:prstGeom>
        </p:spPr>
        <p:txBody>
          <a:bodyPr wrap="none">
            <a:spAutoFit/>
          </a:bodyPr>
          <a:lstStyle/>
          <a:p>
            <a:r>
              <a:rPr lang="en-US" dirty="0">
                <a:hlinkClick r:id="rId2"/>
              </a:rPr>
              <a:t>https://www.cdc.gov/chronicdisease/resources/publications/aag/workplace-health.htm</a:t>
            </a:r>
            <a:r>
              <a:rPr lang="en-US" dirty="0"/>
              <a:t> </a:t>
            </a:r>
          </a:p>
        </p:txBody>
      </p:sp>
      <p:sp>
        <p:nvSpPr>
          <p:cNvPr id="7" name="Rectangle 6">
            <a:extLst>
              <a:ext uri="{FF2B5EF4-FFF2-40B4-BE49-F238E27FC236}">
                <a16:creationId xmlns:a16="http://schemas.microsoft.com/office/drawing/2014/main" id="{9DAEA11E-2140-4BC6-8F26-94EF5533405A}"/>
              </a:ext>
            </a:extLst>
          </p:cNvPr>
          <p:cNvSpPr/>
          <p:nvPr/>
        </p:nvSpPr>
        <p:spPr>
          <a:xfrm>
            <a:off x="7642302" y="1443841"/>
            <a:ext cx="4207726" cy="3046988"/>
          </a:xfrm>
          <a:prstGeom prst="rect">
            <a:avLst/>
          </a:prstGeom>
        </p:spPr>
        <p:txBody>
          <a:bodyPr wrap="square">
            <a:spAutoFit/>
          </a:bodyPr>
          <a:lstStyle/>
          <a:p>
            <a:r>
              <a:rPr lang="en-US" sz="3200" dirty="0"/>
              <a:t>We can also gather data </a:t>
            </a:r>
            <a:r>
              <a:rPr lang="en-US" sz="3200" i="1" dirty="0"/>
              <a:t>outside</a:t>
            </a:r>
            <a:r>
              <a:rPr lang="en-US" sz="3200" dirty="0"/>
              <a:t> the school or program, looking at actual results and feedback from the workplace. </a:t>
            </a:r>
          </a:p>
        </p:txBody>
      </p:sp>
      <p:sp>
        <p:nvSpPr>
          <p:cNvPr id="3" name="Rectangle 2">
            <a:extLst>
              <a:ext uri="{FF2B5EF4-FFF2-40B4-BE49-F238E27FC236}">
                <a16:creationId xmlns:a16="http://schemas.microsoft.com/office/drawing/2014/main" id="{163A44D5-0ABC-48FE-92F3-6B73CB92105E}"/>
              </a:ext>
            </a:extLst>
          </p:cNvPr>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8137AAC3-BF86-45C8-8E50-4636961DC6A3}"/>
              </a:ext>
            </a:extLst>
          </p:cNvPr>
          <p:cNvPicPr>
            <a:picLocks noChangeAspect="1"/>
          </p:cNvPicPr>
          <p:nvPr/>
        </p:nvPicPr>
        <p:blipFill>
          <a:blip r:embed="rId3"/>
          <a:stretch>
            <a:fillRect/>
          </a:stretch>
        </p:blipFill>
        <p:spPr>
          <a:xfrm>
            <a:off x="1038922" y="1590384"/>
            <a:ext cx="5720316" cy="3943413"/>
          </a:xfrm>
          <a:prstGeom prst="rect">
            <a:avLst/>
          </a:prstGeom>
        </p:spPr>
      </p:pic>
    </p:spTree>
    <p:extLst>
      <p:ext uri="{BB962C8B-B14F-4D97-AF65-F5344CB8AC3E}">
        <p14:creationId xmlns:p14="http://schemas.microsoft.com/office/powerpoint/2010/main" val="2635203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2"/>
            </a:solidFill>
          </a:ln>
        </p:spPr>
        <p:txBody>
          <a:bodyPr/>
          <a:lstStyle/>
          <a:p>
            <a:r>
              <a:rPr lang="en-US" dirty="0">
                <a:solidFill>
                  <a:schemeClr val="accent6">
                    <a:lumMod val="75000"/>
                  </a:schemeClr>
                </a:solidFill>
              </a:rPr>
              <a:t>Big Idea 8</a:t>
            </a:r>
            <a:r>
              <a:rPr lang="en-US" dirty="0"/>
              <a:t>: Community as Consensus</a:t>
            </a:r>
          </a:p>
        </p:txBody>
      </p:sp>
      <p:pic>
        <p:nvPicPr>
          <p:cNvPr id="5" name="Picture 4">
            <a:extLst>
              <a:ext uri="{FF2B5EF4-FFF2-40B4-BE49-F238E27FC236}">
                <a16:creationId xmlns:a16="http://schemas.microsoft.com/office/drawing/2014/main" id="{83411851-F9DF-4919-A513-C3F062CA7755}"/>
              </a:ext>
            </a:extLst>
          </p:cNvPr>
          <p:cNvPicPr>
            <a:picLocks noChangeAspect="1"/>
          </p:cNvPicPr>
          <p:nvPr/>
        </p:nvPicPr>
        <p:blipFill>
          <a:blip r:embed="rId3"/>
          <a:stretch>
            <a:fillRect/>
          </a:stretch>
        </p:blipFill>
        <p:spPr>
          <a:xfrm>
            <a:off x="746202" y="1778283"/>
            <a:ext cx="10699595" cy="4990507"/>
          </a:xfrm>
          <a:prstGeom prst="rect">
            <a:avLst/>
          </a:prstGeom>
        </p:spPr>
      </p:pic>
    </p:spTree>
    <p:extLst>
      <p:ext uri="{BB962C8B-B14F-4D97-AF65-F5344CB8AC3E}">
        <p14:creationId xmlns:p14="http://schemas.microsoft.com/office/powerpoint/2010/main" val="3673049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A Basis in Personal Experience</a:t>
            </a:r>
          </a:p>
        </p:txBody>
      </p:sp>
      <p:sp>
        <p:nvSpPr>
          <p:cNvPr id="3" name="Rectangle 2">
            <a:extLst>
              <a:ext uri="{FF2B5EF4-FFF2-40B4-BE49-F238E27FC236}">
                <a16:creationId xmlns:a16="http://schemas.microsoft.com/office/drawing/2014/main" id="{163A44D5-0ABC-48FE-92F3-6B73CB92105E}"/>
              </a:ext>
            </a:extLst>
          </p:cNvPr>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E79C124B-F2CA-4044-995F-748D244FE90B}"/>
              </a:ext>
            </a:extLst>
          </p:cNvPr>
          <p:cNvSpPr txBox="1"/>
          <p:nvPr/>
        </p:nvSpPr>
        <p:spPr>
          <a:xfrm>
            <a:off x="5605346" y="1567737"/>
            <a:ext cx="5566545" cy="2308324"/>
          </a:xfrm>
          <a:prstGeom prst="rect">
            <a:avLst/>
          </a:prstGeom>
          <a:noFill/>
        </p:spPr>
        <p:txBody>
          <a:bodyPr wrap="square" rtlCol="0">
            <a:spAutoFit/>
          </a:bodyPr>
          <a:lstStyle/>
          <a:p>
            <a:r>
              <a:rPr lang="en-US" sz="3600" dirty="0"/>
              <a:t>Truth begins with personal knowledge…</a:t>
            </a:r>
          </a:p>
          <a:p>
            <a:r>
              <a:rPr lang="en-US" sz="3600" dirty="0"/>
              <a:t>We can describe how it works in a specific domain</a:t>
            </a:r>
          </a:p>
        </p:txBody>
      </p:sp>
      <p:pic>
        <p:nvPicPr>
          <p:cNvPr id="9" name="Picture 8">
            <a:extLst>
              <a:ext uri="{FF2B5EF4-FFF2-40B4-BE49-F238E27FC236}">
                <a16:creationId xmlns:a16="http://schemas.microsoft.com/office/drawing/2014/main" id="{901B9D21-22CD-4F04-ACBE-6AA8F2BA8631}"/>
              </a:ext>
            </a:extLst>
          </p:cNvPr>
          <p:cNvPicPr>
            <a:picLocks noChangeAspect="1"/>
          </p:cNvPicPr>
          <p:nvPr/>
        </p:nvPicPr>
        <p:blipFill>
          <a:blip r:embed="rId2"/>
          <a:stretch>
            <a:fillRect/>
          </a:stretch>
        </p:blipFill>
        <p:spPr>
          <a:xfrm>
            <a:off x="953182" y="1690688"/>
            <a:ext cx="4206240" cy="4206240"/>
          </a:xfrm>
          <a:prstGeom prst="rect">
            <a:avLst/>
          </a:prstGeom>
        </p:spPr>
      </p:pic>
      <p:sp>
        <p:nvSpPr>
          <p:cNvPr id="10" name="Rectangle 9">
            <a:extLst>
              <a:ext uri="{FF2B5EF4-FFF2-40B4-BE49-F238E27FC236}">
                <a16:creationId xmlns:a16="http://schemas.microsoft.com/office/drawing/2014/main" id="{3860275A-1D39-4705-AC24-483788411142}"/>
              </a:ext>
            </a:extLst>
          </p:cNvPr>
          <p:cNvSpPr/>
          <p:nvPr/>
        </p:nvSpPr>
        <p:spPr>
          <a:xfrm>
            <a:off x="5605346" y="3999012"/>
            <a:ext cx="3987800" cy="923330"/>
          </a:xfrm>
          <a:prstGeom prst="rect">
            <a:avLst/>
          </a:prstGeom>
        </p:spPr>
        <p:txBody>
          <a:bodyPr wrap="square">
            <a:spAutoFit/>
          </a:bodyPr>
          <a:lstStyle/>
          <a:p>
            <a:r>
              <a:rPr lang="en-US" dirty="0">
                <a:hlinkClick r:id="rId3"/>
              </a:rPr>
              <a:t>https://partiallyexaminedlife.com/2018/08/06/ep196-1-simon-blackburn/</a:t>
            </a:r>
            <a:r>
              <a:rPr lang="en-US" dirty="0"/>
              <a:t> </a:t>
            </a:r>
          </a:p>
        </p:txBody>
      </p:sp>
      <p:sp>
        <p:nvSpPr>
          <p:cNvPr id="4" name="Rectangle 3">
            <a:extLst>
              <a:ext uri="{FF2B5EF4-FFF2-40B4-BE49-F238E27FC236}">
                <a16:creationId xmlns:a16="http://schemas.microsoft.com/office/drawing/2014/main" id="{6D457434-444A-4ED2-BB76-10EAF6F3AA1B}"/>
              </a:ext>
            </a:extLst>
          </p:cNvPr>
          <p:cNvSpPr/>
          <p:nvPr/>
        </p:nvSpPr>
        <p:spPr>
          <a:xfrm>
            <a:off x="886012" y="6241426"/>
            <a:ext cx="7971118" cy="369332"/>
          </a:xfrm>
          <a:prstGeom prst="rect">
            <a:avLst/>
          </a:prstGeom>
        </p:spPr>
        <p:txBody>
          <a:bodyPr wrap="square">
            <a:spAutoFit/>
          </a:bodyPr>
          <a:lstStyle/>
          <a:p>
            <a:r>
              <a:rPr lang="en-US" dirty="0">
                <a:hlinkClick r:id="rId4"/>
              </a:rPr>
              <a:t>https://halfanhour.blogspot.com/2016/12/detecting-fake-news.html</a:t>
            </a:r>
            <a:r>
              <a:rPr lang="en-US" dirty="0"/>
              <a:t> </a:t>
            </a:r>
          </a:p>
        </p:txBody>
      </p:sp>
    </p:spTree>
    <p:extLst>
      <p:ext uri="{BB962C8B-B14F-4D97-AF65-F5344CB8AC3E}">
        <p14:creationId xmlns:p14="http://schemas.microsoft.com/office/powerpoint/2010/main" val="2275073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The Byzantine Generals Problem</a:t>
            </a:r>
          </a:p>
        </p:txBody>
      </p:sp>
      <p:sp>
        <p:nvSpPr>
          <p:cNvPr id="3" name="Rectangle 2">
            <a:extLst>
              <a:ext uri="{FF2B5EF4-FFF2-40B4-BE49-F238E27FC236}">
                <a16:creationId xmlns:a16="http://schemas.microsoft.com/office/drawing/2014/main" id="{163A44D5-0ABC-48FE-92F3-6B73CB92105E}"/>
              </a:ext>
            </a:extLst>
          </p:cNvPr>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15E3A412-21C2-47C2-B905-35A43A3BB537}"/>
              </a:ext>
            </a:extLst>
          </p:cNvPr>
          <p:cNvSpPr txBox="1"/>
          <p:nvPr/>
        </p:nvSpPr>
        <p:spPr>
          <a:xfrm>
            <a:off x="8623609" y="3105834"/>
            <a:ext cx="2964593" cy="646331"/>
          </a:xfrm>
          <a:prstGeom prst="rect">
            <a:avLst/>
          </a:prstGeom>
          <a:noFill/>
        </p:spPr>
        <p:txBody>
          <a:bodyPr wrap="square" rtlCol="0">
            <a:spAutoFit/>
          </a:bodyPr>
          <a:lstStyle/>
          <a:p>
            <a:r>
              <a:rPr lang="en-US" sz="3600" dirty="0"/>
              <a:t>Trust no one…</a:t>
            </a:r>
          </a:p>
        </p:txBody>
      </p:sp>
      <p:pic>
        <p:nvPicPr>
          <p:cNvPr id="11" name="Picture 10">
            <a:extLst>
              <a:ext uri="{FF2B5EF4-FFF2-40B4-BE49-F238E27FC236}">
                <a16:creationId xmlns:a16="http://schemas.microsoft.com/office/drawing/2014/main" id="{A864B2E8-4062-4479-8F38-22C9A67F35AA}"/>
              </a:ext>
            </a:extLst>
          </p:cNvPr>
          <p:cNvPicPr>
            <a:picLocks noChangeAspect="1"/>
          </p:cNvPicPr>
          <p:nvPr/>
        </p:nvPicPr>
        <p:blipFill>
          <a:blip r:embed="rId2"/>
          <a:stretch>
            <a:fillRect/>
          </a:stretch>
        </p:blipFill>
        <p:spPr>
          <a:xfrm>
            <a:off x="700792" y="1202226"/>
            <a:ext cx="7337999" cy="5118340"/>
          </a:xfrm>
          <a:prstGeom prst="rect">
            <a:avLst/>
          </a:prstGeom>
        </p:spPr>
      </p:pic>
      <p:sp>
        <p:nvSpPr>
          <p:cNvPr id="12" name="Rectangle 11">
            <a:extLst>
              <a:ext uri="{FF2B5EF4-FFF2-40B4-BE49-F238E27FC236}">
                <a16:creationId xmlns:a16="http://schemas.microsoft.com/office/drawing/2014/main" id="{56AC6D4B-E550-49F7-89B2-0B4F461DBFE8}"/>
              </a:ext>
            </a:extLst>
          </p:cNvPr>
          <p:cNvSpPr/>
          <p:nvPr/>
        </p:nvSpPr>
        <p:spPr>
          <a:xfrm>
            <a:off x="6202309" y="6302716"/>
            <a:ext cx="4424288" cy="369332"/>
          </a:xfrm>
          <a:prstGeom prst="rect">
            <a:avLst/>
          </a:prstGeom>
        </p:spPr>
        <p:txBody>
          <a:bodyPr wrap="none">
            <a:spAutoFit/>
          </a:bodyPr>
          <a:lstStyle/>
          <a:p>
            <a:r>
              <a:rPr lang="en-US" dirty="0">
                <a:hlinkClick r:id="rId3"/>
              </a:rPr>
              <a:t>https://slideplayer.com/slide/5163640/</a:t>
            </a:r>
            <a:r>
              <a:rPr lang="en-US" dirty="0"/>
              <a:t> </a:t>
            </a:r>
          </a:p>
        </p:txBody>
      </p:sp>
    </p:spTree>
    <p:extLst>
      <p:ext uri="{BB962C8B-B14F-4D97-AF65-F5344CB8AC3E}">
        <p14:creationId xmlns:p14="http://schemas.microsoft.com/office/powerpoint/2010/main" val="3533389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Distributed Consensus</a:t>
            </a:r>
          </a:p>
        </p:txBody>
      </p:sp>
      <p:sp>
        <p:nvSpPr>
          <p:cNvPr id="3" name="Rectangle 2">
            <a:extLst>
              <a:ext uri="{FF2B5EF4-FFF2-40B4-BE49-F238E27FC236}">
                <a16:creationId xmlns:a16="http://schemas.microsoft.com/office/drawing/2014/main" id="{163A44D5-0ABC-48FE-92F3-6B73CB92105E}"/>
              </a:ext>
            </a:extLst>
          </p:cNvPr>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D10AFE72-E96E-4AED-9FB7-3C7DF84E6FC8}"/>
              </a:ext>
            </a:extLst>
          </p:cNvPr>
          <p:cNvPicPr>
            <a:picLocks noChangeAspect="1"/>
          </p:cNvPicPr>
          <p:nvPr/>
        </p:nvPicPr>
        <p:blipFill>
          <a:blip r:embed="rId2"/>
          <a:stretch>
            <a:fillRect/>
          </a:stretch>
        </p:blipFill>
        <p:spPr>
          <a:xfrm>
            <a:off x="680672" y="2067142"/>
            <a:ext cx="4665345" cy="3534352"/>
          </a:xfrm>
          <a:prstGeom prst="rect">
            <a:avLst/>
          </a:prstGeom>
        </p:spPr>
      </p:pic>
      <p:sp>
        <p:nvSpPr>
          <p:cNvPr id="15" name="Rectangle 14">
            <a:extLst>
              <a:ext uri="{FF2B5EF4-FFF2-40B4-BE49-F238E27FC236}">
                <a16:creationId xmlns:a16="http://schemas.microsoft.com/office/drawing/2014/main" id="{1B59695D-3C1F-4DE4-BE8A-E654D2EDA0EE}"/>
              </a:ext>
            </a:extLst>
          </p:cNvPr>
          <p:cNvSpPr/>
          <p:nvPr/>
        </p:nvSpPr>
        <p:spPr>
          <a:xfrm>
            <a:off x="6223000" y="5168315"/>
            <a:ext cx="3764280" cy="1200329"/>
          </a:xfrm>
          <a:prstGeom prst="rect">
            <a:avLst/>
          </a:prstGeom>
        </p:spPr>
        <p:txBody>
          <a:bodyPr wrap="square">
            <a:spAutoFit/>
          </a:bodyPr>
          <a:lstStyle/>
          <a:p>
            <a:r>
              <a:rPr lang="en-US" dirty="0">
                <a:hlinkClick r:id="rId3"/>
              </a:rPr>
              <a:t>https://www.deviantart.com/azza1070/art/Blockchain-Protocols-PoB-PoW-PoS-PoI-PoC-PoA-734159319</a:t>
            </a:r>
            <a:r>
              <a:rPr lang="en-US" dirty="0"/>
              <a:t> </a:t>
            </a:r>
          </a:p>
        </p:txBody>
      </p:sp>
      <p:sp>
        <p:nvSpPr>
          <p:cNvPr id="4" name="Rectangle 3">
            <a:extLst>
              <a:ext uri="{FF2B5EF4-FFF2-40B4-BE49-F238E27FC236}">
                <a16:creationId xmlns:a16="http://schemas.microsoft.com/office/drawing/2014/main" id="{1E00C3A3-09FB-44D1-9E69-3DA96C19310D}"/>
              </a:ext>
            </a:extLst>
          </p:cNvPr>
          <p:cNvSpPr/>
          <p:nvPr/>
        </p:nvSpPr>
        <p:spPr>
          <a:xfrm>
            <a:off x="6096000" y="1690688"/>
            <a:ext cx="5107259" cy="3108543"/>
          </a:xfrm>
          <a:prstGeom prst="rect">
            <a:avLst/>
          </a:prstGeom>
        </p:spPr>
        <p:txBody>
          <a:bodyPr wrap="square">
            <a:spAutoFit/>
          </a:bodyPr>
          <a:lstStyle/>
          <a:p>
            <a:r>
              <a:rPr lang="en-US" sz="2800" dirty="0"/>
              <a:t>The mechanisms we use to interact and reach consensus are what define us as a community…</a:t>
            </a:r>
          </a:p>
          <a:p>
            <a:endParaRPr lang="en-US" sz="2800" dirty="0"/>
          </a:p>
          <a:p>
            <a:r>
              <a:rPr lang="en-US" sz="2800" dirty="0"/>
              <a:t>Is consensus based in work, stake, importance, authority…? What are the </a:t>
            </a:r>
            <a:r>
              <a:rPr lang="en-US" sz="2800" i="1" dirty="0"/>
              <a:t>conditions</a:t>
            </a:r>
            <a:r>
              <a:rPr lang="en-US" sz="2800" dirty="0"/>
              <a:t> for consensus?</a:t>
            </a:r>
          </a:p>
        </p:txBody>
      </p:sp>
      <p:sp>
        <p:nvSpPr>
          <p:cNvPr id="5" name="Rectangle 4">
            <a:extLst>
              <a:ext uri="{FF2B5EF4-FFF2-40B4-BE49-F238E27FC236}">
                <a16:creationId xmlns:a16="http://schemas.microsoft.com/office/drawing/2014/main" id="{232ACA0A-D66D-4338-A1D3-F63C9A4DC94C}"/>
              </a:ext>
            </a:extLst>
          </p:cNvPr>
          <p:cNvSpPr/>
          <p:nvPr/>
        </p:nvSpPr>
        <p:spPr>
          <a:xfrm>
            <a:off x="609684" y="6232570"/>
            <a:ext cx="6260625" cy="369332"/>
          </a:xfrm>
          <a:prstGeom prst="rect">
            <a:avLst/>
          </a:prstGeom>
        </p:spPr>
        <p:txBody>
          <a:bodyPr wrap="none">
            <a:spAutoFit/>
          </a:bodyPr>
          <a:lstStyle/>
          <a:p>
            <a:r>
              <a:rPr lang="en-US" dirty="0" err="1"/>
              <a:t>Paxos</a:t>
            </a:r>
            <a:r>
              <a:rPr lang="en-US" dirty="0"/>
              <a:t>   </a:t>
            </a:r>
            <a:r>
              <a:rPr lang="en-US" dirty="0">
                <a:hlinkClick r:id="rId4"/>
              </a:rPr>
              <a:t>https://en.wikipedia.org/wiki/Paxos_(computer_science)</a:t>
            </a:r>
            <a:r>
              <a:rPr lang="en-US" dirty="0"/>
              <a:t> </a:t>
            </a:r>
          </a:p>
        </p:txBody>
      </p:sp>
    </p:spTree>
    <p:extLst>
      <p:ext uri="{BB962C8B-B14F-4D97-AF65-F5344CB8AC3E}">
        <p14:creationId xmlns:p14="http://schemas.microsoft.com/office/powerpoint/2010/main" val="292649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2"/>
            </a:solidFill>
          </a:ln>
        </p:spPr>
        <p:txBody>
          <a:bodyPr/>
          <a:lstStyle/>
          <a:p>
            <a:r>
              <a:rPr lang="en-US" dirty="0">
                <a:solidFill>
                  <a:srgbClr val="FF0000"/>
                </a:solidFill>
              </a:rPr>
              <a:t>Big Idea 9</a:t>
            </a:r>
            <a:r>
              <a:rPr lang="en-US" dirty="0"/>
              <a:t>: Redefining Success</a:t>
            </a:r>
          </a:p>
        </p:txBody>
      </p:sp>
      <p:pic>
        <p:nvPicPr>
          <p:cNvPr id="4" name="Picture 3">
            <a:extLst>
              <a:ext uri="{FF2B5EF4-FFF2-40B4-BE49-F238E27FC236}">
                <a16:creationId xmlns:a16="http://schemas.microsoft.com/office/drawing/2014/main" id="{C089448B-22A0-4621-B1EE-70B27B4718B4}"/>
              </a:ext>
            </a:extLst>
          </p:cNvPr>
          <p:cNvPicPr>
            <a:picLocks noChangeAspect="1"/>
          </p:cNvPicPr>
          <p:nvPr/>
        </p:nvPicPr>
        <p:blipFill>
          <a:blip r:embed="rId2"/>
          <a:stretch>
            <a:fillRect/>
          </a:stretch>
        </p:blipFill>
        <p:spPr>
          <a:xfrm>
            <a:off x="642063" y="2082236"/>
            <a:ext cx="6551466" cy="4708004"/>
          </a:xfrm>
          <a:prstGeom prst="rect">
            <a:avLst/>
          </a:prstGeom>
        </p:spPr>
      </p:pic>
      <p:sp>
        <p:nvSpPr>
          <p:cNvPr id="3" name="Rectangle 2">
            <a:extLst>
              <a:ext uri="{FF2B5EF4-FFF2-40B4-BE49-F238E27FC236}">
                <a16:creationId xmlns:a16="http://schemas.microsoft.com/office/drawing/2014/main" id="{D1C65071-1900-4F83-AC2E-79213CC84EB0}"/>
              </a:ext>
            </a:extLst>
          </p:cNvPr>
          <p:cNvSpPr/>
          <p:nvPr/>
        </p:nvSpPr>
        <p:spPr>
          <a:xfrm>
            <a:off x="7114479" y="2082236"/>
            <a:ext cx="4891668" cy="4031873"/>
          </a:xfrm>
          <a:prstGeom prst="rect">
            <a:avLst/>
          </a:prstGeom>
        </p:spPr>
        <p:txBody>
          <a:bodyPr wrap="square">
            <a:spAutoFit/>
          </a:bodyPr>
          <a:lstStyle/>
          <a:p>
            <a:r>
              <a:rPr lang="en-US" sz="3200" dirty="0"/>
              <a:t>Agency: The relative standing of the individual with respect to community, institutions, and governments</a:t>
            </a:r>
          </a:p>
          <a:p>
            <a:endParaRPr lang="en-US" sz="2400" dirty="0"/>
          </a:p>
          <a:p>
            <a:r>
              <a:rPr lang="en-US" sz="2400" dirty="0">
                <a:hlinkClick r:id="rId3"/>
              </a:rPr>
              <a:t>https://opentextbc.ca/introductiontosociology/chapter/chapter17-government-and-politics/</a:t>
            </a:r>
            <a:endParaRPr lang="en-US" sz="2400" dirty="0"/>
          </a:p>
        </p:txBody>
      </p:sp>
    </p:spTree>
    <p:extLst>
      <p:ext uri="{BB962C8B-B14F-4D97-AF65-F5344CB8AC3E}">
        <p14:creationId xmlns:p14="http://schemas.microsoft.com/office/powerpoint/2010/main" val="4075509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Agency</a:t>
            </a:r>
          </a:p>
        </p:txBody>
      </p:sp>
      <p:sp>
        <p:nvSpPr>
          <p:cNvPr id="3" name="Rectangle 2">
            <a:extLst>
              <a:ext uri="{FF2B5EF4-FFF2-40B4-BE49-F238E27FC236}">
                <a16:creationId xmlns:a16="http://schemas.microsoft.com/office/drawing/2014/main" id="{163A44D5-0ABC-48FE-92F3-6B73CB92105E}"/>
              </a:ext>
            </a:extLst>
          </p:cNvPr>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1E00C3A3-09FB-44D1-9E69-3DA96C19310D}"/>
              </a:ext>
            </a:extLst>
          </p:cNvPr>
          <p:cNvSpPr/>
          <p:nvPr/>
        </p:nvSpPr>
        <p:spPr>
          <a:xfrm>
            <a:off x="7270595" y="2405458"/>
            <a:ext cx="4083205" cy="2985433"/>
          </a:xfrm>
          <a:prstGeom prst="rect">
            <a:avLst/>
          </a:prstGeom>
        </p:spPr>
        <p:txBody>
          <a:bodyPr wrap="square">
            <a:spAutoFit/>
          </a:bodyPr>
          <a:lstStyle/>
          <a:p>
            <a:r>
              <a:rPr lang="en-US" sz="3200" dirty="0"/>
              <a:t>Four key outcomes for a modern distributed learning environment: security, identity, voice and opportunity.</a:t>
            </a:r>
          </a:p>
          <a:p>
            <a:endParaRPr lang="en-US" sz="2800" dirty="0"/>
          </a:p>
        </p:txBody>
      </p:sp>
      <p:pic>
        <p:nvPicPr>
          <p:cNvPr id="7" name="Picture 6">
            <a:extLst>
              <a:ext uri="{FF2B5EF4-FFF2-40B4-BE49-F238E27FC236}">
                <a16:creationId xmlns:a16="http://schemas.microsoft.com/office/drawing/2014/main" id="{708009CD-03C0-4A33-86DF-A9F1CB7D2240}"/>
              </a:ext>
            </a:extLst>
          </p:cNvPr>
          <p:cNvPicPr>
            <a:picLocks noChangeAspect="1"/>
          </p:cNvPicPr>
          <p:nvPr/>
        </p:nvPicPr>
        <p:blipFill>
          <a:blip r:embed="rId2"/>
          <a:stretch>
            <a:fillRect/>
          </a:stretch>
        </p:blipFill>
        <p:spPr>
          <a:xfrm>
            <a:off x="650165" y="2405458"/>
            <a:ext cx="6284035" cy="3838574"/>
          </a:xfrm>
          <a:prstGeom prst="rect">
            <a:avLst/>
          </a:prstGeom>
        </p:spPr>
      </p:pic>
      <p:sp>
        <p:nvSpPr>
          <p:cNvPr id="5" name="Rectangle 4">
            <a:extLst>
              <a:ext uri="{FF2B5EF4-FFF2-40B4-BE49-F238E27FC236}">
                <a16:creationId xmlns:a16="http://schemas.microsoft.com/office/drawing/2014/main" id="{1E151DEF-89C2-44C0-AFE0-3C16472D35BB}"/>
              </a:ext>
            </a:extLst>
          </p:cNvPr>
          <p:cNvSpPr/>
          <p:nvPr/>
        </p:nvSpPr>
        <p:spPr>
          <a:xfrm>
            <a:off x="7270595" y="5613217"/>
            <a:ext cx="3602653" cy="369332"/>
          </a:xfrm>
          <a:prstGeom prst="rect">
            <a:avLst/>
          </a:prstGeom>
        </p:spPr>
        <p:txBody>
          <a:bodyPr wrap="none">
            <a:spAutoFit/>
          </a:bodyPr>
          <a:lstStyle/>
          <a:p>
            <a:r>
              <a:rPr lang="en-US" dirty="0">
                <a:hlinkClick r:id="rId3"/>
              </a:rPr>
              <a:t>https://www.downes.ca/post/68088</a:t>
            </a:r>
            <a:endParaRPr lang="en-US" dirty="0"/>
          </a:p>
        </p:txBody>
      </p:sp>
    </p:spTree>
    <p:extLst>
      <p:ext uri="{BB962C8B-B14F-4D97-AF65-F5344CB8AC3E}">
        <p14:creationId xmlns:p14="http://schemas.microsoft.com/office/powerpoint/2010/main" val="4145325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1608-3A22-42F2-9401-41211A8323E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E7CA856-D9B3-4842-8B4A-38FAF9988D32}"/>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0D829136-8303-461C-B1A4-FCC760B53F94}"/>
              </a:ext>
            </a:extLst>
          </p:cNvPr>
          <p:cNvPicPr>
            <a:picLocks noChangeAspect="1"/>
          </p:cNvPicPr>
          <p:nvPr/>
        </p:nvPicPr>
        <p:blipFill>
          <a:blip r:embed="rId2">
            <a:alphaModFix amt="91000"/>
          </a:blip>
          <a:stretch>
            <a:fillRect/>
          </a:stretch>
        </p:blipFill>
        <p:spPr>
          <a:xfrm>
            <a:off x="546593" y="2752325"/>
            <a:ext cx="7365352" cy="2418127"/>
          </a:xfrm>
          <a:prstGeom prst="rect">
            <a:avLst/>
          </a:prstGeom>
        </p:spPr>
      </p:pic>
      <p:sp>
        <p:nvSpPr>
          <p:cNvPr id="8" name="Rectangle 7">
            <a:extLst>
              <a:ext uri="{FF2B5EF4-FFF2-40B4-BE49-F238E27FC236}">
                <a16:creationId xmlns:a16="http://schemas.microsoft.com/office/drawing/2014/main" id="{68EB885F-A78F-4CA2-865E-AAEBCEC15E1D}"/>
              </a:ext>
            </a:extLst>
          </p:cNvPr>
          <p:cNvSpPr/>
          <p:nvPr/>
        </p:nvSpPr>
        <p:spPr>
          <a:xfrm>
            <a:off x="8281358" y="722027"/>
            <a:ext cx="3554083" cy="5432256"/>
          </a:xfrm>
          <a:prstGeom prst="rect">
            <a:avLst/>
          </a:prstGeom>
          <a:solidFill>
            <a:schemeClr val="bg1">
              <a:lumMod val="85000"/>
              <a:alpha val="88000"/>
            </a:schemeClr>
          </a:solidFill>
        </p:spPr>
        <p:txBody>
          <a:bodyPr wrap="square">
            <a:spAutoFit/>
          </a:bodyPr>
          <a:lstStyle/>
          <a:p>
            <a:pPr marL="457200" indent="-457200">
              <a:buFont typeface="Arial" panose="020B0604020202020204" pitchFamily="34" charset="0"/>
              <a:buChar char="•"/>
            </a:pPr>
            <a:r>
              <a:rPr lang="en-US" sz="3200" dirty="0"/>
              <a:t>Web Services</a:t>
            </a:r>
          </a:p>
          <a:p>
            <a:pPr marL="457200" indent="-457200">
              <a:buFont typeface="Arial" panose="020B0604020202020204" pitchFamily="34" charset="0"/>
              <a:buChar char="•"/>
            </a:pPr>
            <a:r>
              <a:rPr lang="en-US" sz="3100" dirty="0"/>
              <a:t>Learning Platform</a:t>
            </a:r>
          </a:p>
          <a:p>
            <a:pPr marL="457200" indent="-457200">
              <a:buFont typeface="Arial" panose="020B0604020202020204" pitchFamily="34" charset="0"/>
              <a:buChar char="•"/>
            </a:pPr>
            <a:r>
              <a:rPr lang="en-US" sz="3200" dirty="0"/>
              <a:t>API / REST</a:t>
            </a:r>
          </a:p>
          <a:p>
            <a:pPr marL="457200" indent="-457200">
              <a:buFont typeface="Arial" panose="020B0604020202020204" pitchFamily="34" charset="0"/>
              <a:buChar char="•"/>
            </a:pPr>
            <a:r>
              <a:rPr lang="en-US" sz="3200" dirty="0"/>
              <a:t>Server-Server</a:t>
            </a:r>
          </a:p>
          <a:p>
            <a:pPr marL="457200" indent="-457200">
              <a:buFont typeface="Arial" panose="020B0604020202020204" pitchFamily="34" charset="0"/>
              <a:buChar char="•"/>
            </a:pPr>
            <a:r>
              <a:rPr lang="en-US" sz="3200" dirty="0"/>
              <a:t>Social Networks</a:t>
            </a:r>
          </a:p>
          <a:p>
            <a:pPr marL="457200" indent="-457200">
              <a:buFont typeface="Arial" panose="020B0604020202020204" pitchFamily="34" charset="0"/>
              <a:buChar char="•"/>
            </a:pPr>
            <a:r>
              <a:rPr lang="en-US" sz="3200" dirty="0"/>
              <a:t>IMS-LTI</a:t>
            </a:r>
          </a:p>
          <a:p>
            <a:pPr marL="457200" indent="-457200">
              <a:buFont typeface="Arial" panose="020B0604020202020204" pitchFamily="34" charset="0"/>
              <a:buChar char="•"/>
            </a:pPr>
            <a:r>
              <a:rPr lang="en-US" sz="3200" dirty="0"/>
              <a:t>Learning Design</a:t>
            </a:r>
          </a:p>
          <a:p>
            <a:pPr marL="457200" indent="-457200">
              <a:buFont typeface="Arial" panose="020B0604020202020204" pitchFamily="34" charset="0"/>
              <a:buChar char="•"/>
            </a:pPr>
            <a:r>
              <a:rPr lang="en-US" sz="3200" dirty="0"/>
              <a:t>Recognition Net</a:t>
            </a:r>
          </a:p>
          <a:p>
            <a:pPr marL="457200" indent="-457200">
              <a:buFont typeface="Arial" panose="020B0604020202020204" pitchFamily="34" charset="0"/>
              <a:buChar char="•"/>
            </a:pPr>
            <a:r>
              <a:rPr lang="en-US" sz="3200" dirty="0"/>
              <a:t>Curation</a:t>
            </a:r>
          </a:p>
          <a:p>
            <a:pPr marL="457200" indent="-457200">
              <a:buFont typeface="Arial" panose="020B0604020202020204" pitchFamily="34" charset="0"/>
              <a:buChar char="•"/>
            </a:pPr>
            <a:r>
              <a:rPr lang="en-US" sz="3200" dirty="0"/>
              <a:t>E-learning 2.0</a:t>
            </a:r>
          </a:p>
          <a:p>
            <a:endParaRPr lang="en-US" sz="2800" dirty="0"/>
          </a:p>
        </p:txBody>
      </p:sp>
      <p:sp>
        <p:nvSpPr>
          <p:cNvPr id="10" name="Rectangle 9">
            <a:extLst>
              <a:ext uri="{FF2B5EF4-FFF2-40B4-BE49-F238E27FC236}">
                <a16:creationId xmlns:a16="http://schemas.microsoft.com/office/drawing/2014/main" id="{D17A0926-9789-4154-8B61-6FEF3481B3D6}"/>
              </a:ext>
            </a:extLst>
          </p:cNvPr>
          <p:cNvSpPr/>
          <p:nvPr/>
        </p:nvSpPr>
        <p:spPr>
          <a:xfrm>
            <a:off x="483107" y="5542459"/>
            <a:ext cx="7883653" cy="923330"/>
          </a:xfrm>
          <a:prstGeom prst="rect">
            <a:avLst/>
          </a:prstGeom>
        </p:spPr>
        <p:txBody>
          <a:bodyPr wrap="square">
            <a:spAutoFit/>
          </a:bodyPr>
          <a:lstStyle/>
          <a:p>
            <a:pPr lvl="0" defTabSz="457200"/>
            <a:r>
              <a:rPr lang="en-US" sz="5400" dirty="0">
                <a:solidFill>
                  <a:prstClr val="white"/>
                </a:solidFill>
                <a:latin typeface="Trebuchet MS" panose="020B0603020202020204"/>
              </a:rPr>
              <a:t>The Platform Model</a:t>
            </a:r>
          </a:p>
        </p:txBody>
      </p:sp>
      <p:sp>
        <p:nvSpPr>
          <p:cNvPr id="11" name="Rectangle 10">
            <a:extLst>
              <a:ext uri="{FF2B5EF4-FFF2-40B4-BE49-F238E27FC236}">
                <a16:creationId xmlns:a16="http://schemas.microsoft.com/office/drawing/2014/main" id="{4196BF71-AE8A-4674-874A-E16BE2E4CB56}"/>
              </a:ext>
            </a:extLst>
          </p:cNvPr>
          <p:cNvSpPr/>
          <p:nvPr/>
        </p:nvSpPr>
        <p:spPr>
          <a:xfrm>
            <a:off x="440358" y="1694058"/>
            <a:ext cx="5242397" cy="923330"/>
          </a:xfrm>
          <a:prstGeom prst="rect">
            <a:avLst/>
          </a:prstGeom>
          <a:noFill/>
        </p:spPr>
        <p:txBody>
          <a:bodyPr wrap="none" lIns="91440" tIns="45720" rIns="91440" bIns="45720">
            <a:spAutoFit/>
          </a:bodyPr>
          <a:lstStyle/>
          <a:p>
            <a:pPr algn="ctr"/>
            <a:r>
              <a:rPr lang="en-US" sz="5400" b="1" cap="none" spc="0" dirty="0">
                <a:ln w="10160">
                  <a:solidFill>
                    <a:schemeClr val="bg1"/>
                  </a:solidFill>
                  <a:prstDash val="solid"/>
                </a:ln>
                <a:noFill/>
                <a:effectLst>
                  <a:outerShdw blurRad="38100" dist="22860" dir="5400000" algn="tl" rotWithShape="0">
                    <a:srgbClr val="000000">
                      <a:alpha val="30000"/>
                    </a:srgbClr>
                  </a:outerShdw>
                </a:effectLst>
              </a:rPr>
              <a:t>The Second Wave</a:t>
            </a:r>
          </a:p>
        </p:txBody>
      </p:sp>
    </p:spTree>
    <p:extLst>
      <p:ext uri="{BB962C8B-B14F-4D97-AF65-F5344CB8AC3E}">
        <p14:creationId xmlns:p14="http://schemas.microsoft.com/office/powerpoint/2010/main" val="2176983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71BD-9691-4D24-9D35-BE8FC2990638}"/>
              </a:ext>
            </a:extLst>
          </p:cNvPr>
          <p:cNvSpPr>
            <a:spLocks noGrp="1"/>
          </p:cNvSpPr>
          <p:nvPr>
            <p:ph type="title"/>
          </p:nvPr>
        </p:nvSpPr>
        <p:spPr/>
        <p:txBody>
          <a:bodyPr/>
          <a:lstStyle/>
          <a:p>
            <a:r>
              <a:rPr lang="en-US" dirty="0"/>
              <a:t>Agency</a:t>
            </a:r>
          </a:p>
        </p:txBody>
      </p:sp>
      <p:sp>
        <p:nvSpPr>
          <p:cNvPr id="3" name="Rectangle 2">
            <a:extLst>
              <a:ext uri="{FF2B5EF4-FFF2-40B4-BE49-F238E27FC236}">
                <a16:creationId xmlns:a16="http://schemas.microsoft.com/office/drawing/2014/main" id="{163A44D5-0ABC-48FE-92F3-6B73CB92105E}"/>
              </a:ext>
            </a:extLst>
          </p:cNvPr>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3DC26F83-43BD-42DE-AAF2-32C3E9117E7E}"/>
              </a:ext>
            </a:extLst>
          </p:cNvPr>
          <p:cNvSpPr txBox="1"/>
          <p:nvPr/>
        </p:nvSpPr>
        <p:spPr>
          <a:xfrm>
            <a:off x="5239753" y="1860332"/>
            <a:ext cx="6004560" cy="1077218"/>
          </a:xfrm>
          <a:prstGeom prst="rect">
            <a:avLst/>
          </a:prstGeom>
          <a:noFill/>
        </p:spPr>
        <p:txBody>
          <a:bodyPr wrap="square" rtlCol="0">
            <a:spAutoFit/>
          </a:bodyPr>
          <a:lstStyle/>
          <a:p>
            <a:r>
              <a:rPr lang="en-US" sz="3200" dirty="0"/>
              <a:t>Education must focus on the tools and capacities for agency</a:t>
            </a:r>
          </a:p>
        </p:txBody>
      </p:sp>
      <p:pic>
        <p:nvPicPr>
          <p:cNvPr id="9" name="Picture 8">
            <a:extLst>
              <a:ext uri="{FF2B5EF4-FFF2-40B4-BE49-F238E27FC236}">
                <a16:creationId xmlns:a16="http://schemas.microsoft.com/office/drawing/2014/main" id="{77B0FE03-A102-443A-B08F-E9B29A6CD5C1}"/>
              </a:ext>
            </a:extLst>
          </p:cNvPr>
          <p:cNvPicPr>
            <a:picLocks noChangeAspect="1"/>
          </p:cNvPicPr>
          <p:nvPr/>
        </p:nvPicPr>
        <p:blipFill>
          <a:blip r:embed="rId3"/>
          <a:stretch>
            <a:fillRect/>
          </a:stretch>
        </p:blipFill>
        <p:spPr>
          <a:xfrm>
            <a:off x="680321" y="1886395"/>
            <a:ext cx="4412069" cy="4616790"/>
          </a:xfrm>
          <a:prstGeom prst="rect">
            <a:avLst/>
          </a:prstGeom>
        </p:spPr>
      </p:pic>
      <p:sp>
        <p:nvSpPr>
          <p:cNvPr id="10" name="Rectangle 9">
            <a:extLst>
              <a:ext uri="{FF2B5EF4-FFF2-40B4-BE49-F238E27FC236}">
                <a16:creationId xmlns:a16="http://schemas.microsoft.com/office/drawing/2014/main" id="{A3CAAA64-D47F-40A8-A19A-FC6FD022DF0B}"/>
              </a:ext>
            </a:extLst>
          </p:cNvPr>
          <p:cNvSpPr/>
          <p:nvPr/>
        </p:nvSpPr>
        <p:spPr>
          <a:xfrm>
            <a:off x="5415679" y="5846544"/>
            <a:ext cx="6096000" cy="923330"/>
          </a:xfrm>
          <a:prstGeom prst="rect">
            <a:avLst/>
          </a:prstGeom>
        </p:spPr>
        <p:txBody>
          <a:bodyPr>
            <a:spAutoFit/>
          </a:bodyPr>
          <a:lstStyle/>
          <a:p>
            <a:r>
              <a:rPr lang="en-US" dirty="0">
                <a:hlinkClick r:id="rId4"/>
              </a:rPr>
              <a:t>https://www.globalpartnership.org/blog/building-peace-through-education</a:t>
            </a:r>
            <a:r>
              <a:rPr lang="en-US" dirty="0"/>
              <a:t> </a:t>
            </a:r>
          </a:p>
          <a:p>
            <a:r>
              <a:rPr lang="en-US" dirty="0">
                <a:hlinkClick r:id="rId5"/>
              </a:rPr>
              <a:t>https://science.sciencemag.org/content/364/6441/702</a:t>
            </a:r>
            <a:r>
              <a:rPr lang="en-US" dirty="0"/>
              <a:t> </a:t>
            </a:r>
          </a:p>
        </p:txBody>
      </p:sp>
      <p:pic>
        <p:nvPicPr>
          <p:cNvPr id="11" name="Picture 10">
            <a:extLst>
              <a:ext uri="{FF2B5EF4-FFF2-40B4-BE49-F238E27FC236}">
                <a16:creationId xmlns:a16="http://schemas.microsoft.com/office/drawing/2014/main" id="{240BA9A0-8345-422B-992D-B9FC37C6DA9D}"/>
              </a:ext>
            </a:extLst>
          </p:cNvPr>
          <p:cNvPicPr>
            <a:picLocks noChangeAspect="1"/>
          </p:cNvPicPr>
          <p:nvPr/>
        </p:nvPicPr>
        <p:blipFill>
          <a:blip r:embed="rId6"/>
          <a:stretch>
            <a:fillRect/>
          </a:stretch>
        </p:blipFill>
        <p:spPr>
          <a:xfrm>
            <a:off x="5427031" y="2876782"/>
            <a:ext cx="5145087" cy="2636016"/>
          </a:xfrm>
          <a:prstGeom prst="rect">
            <a:avLst/>
          </a:prstGeom>
        </p:spPr>
      </p:pic>
    </p:spTree>
    <p:extLst>
      <p:ext uri="{BB962C8B-B14F-4D97-AF65-F5344CB8AC3E}">
        <p14:creationId xmlns:p14="http://schemas.microsoft.com/office/powerpoint/2010/main" val="2145152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A72E-759B-4158-AA56-F86C0C89E233}"/>
              </a:ext>
            </a:extLst>
          </p:cNvPr>
          <p:cNvSpPr>
            <a:spLocks noGrp="1"/>
          </p:cNvSpPr>
          <p:nvPr>
            <p:ph type="title"/>
          </p:nvPr>
        </p:nvSpPr>
        <p:spPr/>
        <p:txBody>
          <a:bodyPr/>
          <a:lstStyle/>
          <a:p>
            <a:r>
              <a:rPr lang="en-US" dirty="0"/>
              <a:t>http://www.downes.ca</a:t>
            </a:r>
          </a:p>
        </p:txBody>
      </p:sp>
      <p:pic>
        <p:nvPicPr>
          <p:cNvPr id="4" name="Content Placeholder 3">
            <a:extLst>
              <a:ext uri="{FF2B5EF4-FFF2-40B4-BE49-F238E27FC236}">
                <a16:creationId xmlns:a16="http://schemas.microsoft.com/office/drawing/2014/main" id="{407482A0-F393-48CE-88AB-CD3421CFC8E5}"/>
              </a:ext>
            </a:extLst>
          </p:cNvPr>
          <p:cNvPicPr>
            <a:picLocks noGrp="1" noChangeAspect="1"/>
          </p:cNvPicPr>
          <p:nvPr>
            <p:ph idx="1"/>
          </p:nvPr>
        </p:nvPicPr>
        <p:blipFill>
          <a:blip r:embed="rId3"/>
          <a:stretch>
            <a:fillRect/>
          </a:stretch>
        </p:blipFill>
        <p:spPr>
          <a:xfrm>
            <a:off x="3669847" y="1903644"/>
            <a:ext cx="7067680" cy="4351338"/>
          </a:xfrm>
          <a:prstGeom prst="rect">
            <a:avLst/>
          </a:prstGeom>
        </p:spPr>
      </p:pic>
    </p:spTree>
    <p:extLst>
      <p:ext uri="{BB962C8B-B14F-4D97-AF65-F5344CB8AC3E}">
        <p14:creationId xmlns:p14="http://schemas.microsoft.com/office/powerpoint/2010/main" val="508528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1608-3A22-42F2-9401-41211A8323E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E7CA856-D9B3-4842-8B4A-38FAF9988D32}"/>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F2BF8DB1-2788-43B0-989E-1DF86870A2B2}"/>
              </a:ext>
            </a:extLst>
          </p:cNvPr>
          <p:cNvPicPr>
            <a:picLocks noChangeAspect="1"/>
          </p:cNvPicPr>
          <p:nvPr/>
        </p:nvPicPr>
        <p:blipFill>
          <a:blip r:embed="rId2"/>
          <a:stretch>
            <a:fillRect/>
          </a:stretch>
        </p:blipFill>
        <p:spPr>
          <a:xfrm>
            <a:off x="546593" y="2665232"/>
            <a:ext cx="7365352" cy="2498457"/>
          </a:xfrm>
          <a:prstGeom prst="rect">
            <a:avLst/>
          </a:prstGeom>
        </p:spPr>
      </p:pic>
      <p:sp>
        <p:nvSpPr>
          <p:cNvPr id="8" name="Rectangle 7">
            <a:extLst>
              <a:ext uri="{FF2B5EF4-FFF2-40B4-BE49-F238E27FC236}">
                <a16:creationId xmlns:a16="http://schemas.microsoft.com/office/drawing/2014/main" id="{68EB885F-A78F-4CA2-865E-AAEBCEC15E1D}"/>
              </a:ext>
            </a:extLst>
          </p:cNvPr>
          <p:cNvSpPr/>
          <p:nvPr/>
        </p:nvSpPr>
        <p:spPr>
          <a:xfrm>
            <a:off x="8281358" y="722027"/>
            <a:ext cx="3554083" cy="5416868"/>
          </a:xfrm>
          <a:prstGeom prst="rect">
            <a:avLst/>
          </a:prstGeom>
          <a:solidFill>
            <a:schemeClr val="bg1">
              <a:lumMod val="85000"/>
              <a:alpha val="88000"/>
            </a:schemeClr>
          </a:solidFill>
        </p:spPr>
        <p:txBody>
          <a:bodyPr wrap="square">
            <a:spAutoFit/>
          </a:bodyPr>
          <a:lstStyle/>
          <a:p>
            <a:pPr marL="457200" indent="-457200">
              <a:buFont typeface="Arial" panose="020B0604020202020204" pitchFamily="34" charset="0"/>
              <a:buChar char="•"/>
            </a:pPr>
            <a:r>
              <a:rPr lang="en-US" sz="3200" dirty="0"/>
              <a:t>Open Data</a:t>
            </a:r>
          </a:p>
          <a:p>
            <a:pPr marL="457200" indent="-457200">
              <a:buFont typeface="Arial" panose="020B0604020202020204" pitchFamily="34" charset="0"/>
              <a:buChar char="•"/>
            </a:pPr>
            <a:r>
              <a:rPr lang="en-US" sz="3100" dirty="0"/>
              <a:t>Cloud Services</a:t>
            </a:r>
          </a:p>
          <a:p>
            <a:pPr marL="457200" indent="-457200">
              <a:buFont typeface="Arial" panose="020B0604020202020204" pitchFamily="34" charset="0"/>
              <a:buChar char="•"/>
            </a:pPr>
            <a:r>
              <a:rPr lang="en-US" sz="3200" dirty="0"/>
              <a:t>Graph Tech</a:t>
            </a:r>
          </a:p>
          <a:p>
            <a:pPr marL="457200" indent="-457200">
              <a:buFont typeface="Arial" panose="020B0604020202020204" pitchFamily="34" charset="0"/>
              <a:buChar char="•"/>
            </a:pPr>
            <a:r>
              <a:rPr lang="en-US" sz="3100" dirty="0"/>
              <a:t>Sovereign Identity</a:t>
            </a:r>
          </a:p>
          <a:p>
            <a:pPr marL="457200" indent="-457200">
              <a:buFont typeface="Arial" panose="020B0604020202020204" pitchFamily="34" charset="0"/>
              <a:buChar char="•"/>
            </a:pPr>
            <a:r>
              <a:rPr lang="en-US" sz="3200" dirty="0"/>
              <a:t>Sharing Network</a:t>
            </a:r>
          </a:p>
          <a:p>
            <a:pPr marL="457200" indent="-457200">
              <a:buFont typeface="Arial" panose="020B0604020202020204" pitchFamily="34" charset="0"/>
              <a:buChar char="•"/>
            </a:pPr>
            <a:r>
              <a:rPr lang="en-US" sz="3200" dirty="0"/>
              <a:t>Recognition</a:t>
            </a:r>
          </a:p>
          <a:p>
            <a:pPr marL="457200" indent="-457200">
              <a:buFont typeface="Arial" panose="020B0604020202020204" pitchFamily="34" charset="0"/>
              <a:buChar char="•"/>
            </a:pPr>
            <a:r>
              <a:rPr lang="en-US" sz="3200" dirty="0"/>
              <a:t>Consensus</a:t>
            </a:r>
          </a:p>
          <a:p>
            <a:pPr marL="457200" indent="-457200">
              <a:buFont typeface="Arial" panose="020B0604020202020204" pitchFamily="34" charset="0"/>
              <a:buChar char="•"/>
            </a:pPr>
            <a:r>
              <a:rPr lang="en-US" sz="3200" dirty="0"/>
              <a:t>Experience</a:t>
            </a:r>
          </a:p>
          <a:p>
            <a:pPr marL="457200" indent="-457200">
              <a:buFont typeface="Arial" panose="020B0604020202020204" pitchFamily="34" charset="0"/>
              <a:buChar char="•"/>
            </a:pPr>
            <a:r>
              <a:rPr lang="en-US" sz="3200" dirty="0"/>
              <a:t>Agency</a:t>
            </a:r>
          </a:p>
          <a:p>
            <a:pPr marL="457200" indent="-457200">
              <a:buFont typeface="Arial" panose="020B0604020202020204" pitchFamily="34" charset="0"/>
              <a:buChar char="•"/>
            </a:pPr>
            <a:r>
              <a:rPr lang="en-US" sz="3200" dirty="0"/>
              <a:t>E-learning 3.0</a:t>
            </a:r>
          </a:p>
          <a:p>
            <a:endParaRPr lang="en-US" sz="2800" dirty="0"/>
          </a:p>
        </p:txBody>
      </p:sp>
      <p:sp>
        <p:nvSpPr>
          <p:cNvPr id="10" name="Rectangle 9">
            <a:extLst>
              <a:ext uri="{FF2B5EF4-FFF2-40B4-BE49-F238E27FC236}">
                <a16:creationId xmlns:a16="http://schemas.microsoft.com/office/drawing/2014/main" id="{D17A0926-9789-4154-8B61-6FEF3481B3D6}"/>
              </a:ext>
            </a:extLst>
          </p:cNvPr>
          <p:cNvSpPr/>
          <p:nvPr/>
        </p:nvSpPr>
        <p:spPr>
          <a:xfrm>
            <a:off x="483107" y="5542459"/>
            <a:ext cx="7883653" cy="923330"/>
          </a:xfrm>
          <a:prstGeom prst="rect">
            <a:avLst/>
          </a:prstGeom>
        </p:spPr>
        <p:txBody>
          <a:bodyPr wrap="square">
            <a:spAutoFit/>
          </a:bodyPr>
          <a:lstStyle/>
          <a:p>
            <a:pPr lvl="0" defTabSz="457200"/>
            <a:r>
              <a:rPr lang="en-US" sz="5400" dirty="0">
                <a:solidFill>
                  <a:prstClr val="white"/>
                </a:solidFill>
                <a:latin typeface="Trebuchet MS" panose="020B0603020202020204"/>
              </a:rPr>
              <a:t>The Distributed Model</a:t>
            </a:r>
          </a:p>
        </p:txBody>
      </p:sp>
      <p:sp>
        <p:nvSpPr>
          <p:cNvPr id="12" name="Rectangle 11">
            <a:extLst>
              <a:ext uri="{FF2B5EF4-FFF2-40B4-BE49-F238E27FC236}">
                <a16:creationId xmlns:a16="http://schemas.microsoft.com/office/drawing/2014/main" id="{CE980DAA-6E5E-44B4-BBA4-C2418EC09FA6}"/>
              </a:ext>
            </a:extLst>
          </p:cNvPr>
          <p:cNvSpPr/>
          <p:nvPr/>
        </p:nvSpPr>
        <p:spPr>
          <a:xfrm>
            <a:off x="437517" y="1690688"/>
            <a:ext cx="4660250" cy="923330"/>
          </a:xfrm>
          <a:prstGeom prst="rect">
            <a:avLst/>
          </a:prstGeom>
          <a:noFill/>
        </p:spPr>
        <p:txBody>
          <a:bodyPr wrap="none" lIns="91440" tIns="45720" rIns="91440" bIns="45720">
            <a:spAutoFit/>
          </a:bodyPr>
          <a:lstStyle/>
          <a:p>
            <a:pPr algn="ctr"/>
            <a:r>
              <a:rPr lang="en-US" sz="5400" b="1" cap="none" spc="0" dirty="0">
                <a:ln w="10160">
                  <a:solidFill>
                    <a:schemeClr val="bg1"/>
                  </a:solidFill>
                  <a:prstDash val="solid"/>
                </a:ln>
                <a:noFill/>
                <a:effectLst>
                  <a:outerShdw blurRad="38100" dist="22860" dir="5400000" algn="tl" rotWithShape="0">
                    <a:srgbClr val="000000">
                      <a:alpha val="30000"/>
                    </a:srgbClr>
                  </a:outerShdw>
                </a:effectLst>
              </a:rPr>
              <a:t>The Third Wave</a:t>
            </a:r>
          </a:p>
        </p:txBody>
      </p:sp>
    </p:spTree>
    <p:extLst>
      <p:ext uri="{BB962C8B-B14F-4D97-AF65-F5344CB8AC3E}">
        <p14:creationId xmlns:p14="http://schemas.microsoft.com/office/powerpoint/2010/main" val="1061154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1608-3A22-42F2-9401-41211A8323EF}"/>
              </a:ext>
            </a:extLst>
          </p:cNvPr>
          <p:cNvSpPr>
            <a:spLocks noGrp="1"/>
          </p:cNvSpPr>
          <p:nvPr>
            <p:ph type="title"/>
          </p:nvPr>
        </p:nvSpPr>
        <p:spPr/>
        <p:txBody>
          <a:bodyPr/>
          <a:lstStyle/>
          <a:p>
            <a:r>
              <a:rPr lang="en-US" sz="6000" dirty="0">
                <a:solidFill>
                  <a:schemeClr val="bg1"/>
                </a:solidFill>
              </a:rPr>
              <a:t>Part One: Technology</a:t>
            </a:r>
            <a:endParaRPr lang="en-US" dirty="0">
              <a:solidFill>
                <a:schemeClr val="bg1"/>
              </a:solidFill>
            </a:endParaRPr>
          </a:p>
        </p:txBody>
      </p:sp>
      <p:pic>
        <p:nvPicPr>
          <p:cNvPr id="13" name="Content Placeholder 12">
            <a:extLst>
              <a:ext uri="{FF2B5EF4-FFF2-40B4-BE49-F238E27FC236}">
                <a16:creationId xmlns:a16="http://schemas.microsoft.com/office/drawing/2014/main" id="{66328967-B1A1-48E2-92B8-C6163A1FAE45}"/>
              </a:ext>
            </a:extLst>
          </p:cNvPr>
          <p:cNvPicPr>
            <a:picLocks noGrp="1" noChangeAspect="1"/>
          </p:cNvPicPr>
          <p:nvPr>
            <p:ph idx="1"/>
          </p:nvPr>
        </p:nvPicPr>
        <p:blipFill>
          <a:blip r:embed="rId2"/>
          <a:stretch>
            <a:fillRect/>
          </a:stretch>
        </p:blipFill>
        <p:spPr>
          <a:xfrm>
            <a:off x="2327351" y="1825625"/>
            <a:ext cx="7537297" cy="4351338"/>
          </a:xfrm>
          <a:prstGeom prst="rect">
            <a:avLst/>
          </a:prstGeom>
        </p:spPr>
      </p:pic>
    </p:spTree>
    <p:extLst>
      <p:ext uri="{BB962C8B-B14F-4D97-AF65-F5344CB8AC3E}">
        <p14:creationId xmlns:p14="http://schemas.microsoft.com/office/powerpoint/2010/main" val="3269919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DD905E-3A58-43A8-A6F3-323F2B4A54DC}"/>
              </a:ext>
            </a:extLst>
          </p:cNvPr>
          <p:cNvPicPr>
            <a:picLocks noChangeAspect="1"/>
          </p:cNvPicPr>
          <p:nvPr/>
        </p:nvPicPr>
        <p:blipFill>
          <a:blip r:embed="rId2"/>
          <a:stretch>
            <a:fillRect/>
          </a:stretch>
        </p:blipFill>
        <p:spPr>
          <a:xfrm>
            <a:off x="1978325" y="1797359"/>
            <a:ext cx="8338648" cy="4551601"/>
          </a:xfrm>
          <a:prstGeom prst="rect">
            <a:avLst/>
          </a:prstGeom>
        </p:spPr>
      </p:pic>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chemeClr val="tx1"/>
            </a:solidFill>
          </a:ln>
        </p:spPr>
        <p:txBody>
          <a:bodyPr/>
          <a:lstStyle/>
          <a:p>
            <a:r>
              <a:rPr lang="en-US" dirty="0">
                <a:solidFill>
                  <a:srgbClr val="FF0000"/>
                </a:solidFill>
              </a:rPr>
              <a:t>Big Idea 1</a:t>
            </a:r>
            <a:r>
              <a:rPr lang="en-US" dirty="0"/>
              <a:t>: Course(?) as Open Data</a:t>
            </a:r>
          </a:p>
        </p:txBody>
      </p:sp>
    </p:spTree>
    <p:extLst>
      <p:ext uri="{BB962C8B-B14F-4D97-AF65-F5344CB8AC3E}">
        <p14:creationId xmlns:p14="http://schemas.microsoft.com/office/powerpoint/2010/main" val="1566625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p:txBody>
          <a:bodyPr/>
          <a:lstStyle/>
          <a:p>
            <a:r>
              <a:rPr lang="en-US" dirty="0"/>
              <a:t>Course as Open Data in gRSShopper</a:t>
            </a:r>
          </a:p>
        </p:txBody>
      </p:sp>
      <p:pic>
        <p:nvPicPr>
          <p:cNvPr id="3" name="Picture 2">
            <a:extLst>
              <a:ext uri="{FF2B5EF4-FFF2-40B4-BE49-F238E27FC236}">
                <a16:creationId xmlns:a16="http://schemas.microsoft.com/office/drawing/2014/main" id="{2D580334-4295-45DF-82C8-E3F35717F5BE}"/>
              </a:ext>
            </a:extLst>
          </p:cNvPr>
          <p:cNvPicPr>
            <a:picLocks noChangeAspect="1"/>
          </p:cNvPicPr>
          <p:nvPr/>
        </p:nvPicPr>
        <p:blipFill>
          <a:blip r:embed="rId2"/>
          <a:stretch>
            <a:fillRect/>
          </a:stretch>
        </p:blipFill>
        <p:spPr>
          <a:xfrm>
            <a:off x="2048916" y="1690688"/>
            <a:ext cx="8800367" cy="4600785"/>
          </a:xfrm>
          <a:prstGeom prst="rect">
            <a:avLst/>
          </a:prstGeom>
        </p:spPr>
      </p:pic>
      <p:sp>
        <p:nvSpPr>
          <p:cNvPr id="4" name="Rectangle 3">
            <a:extLst>
              <a:ext uri="{FF2B5EF4-FFF2-40B4-BE49-F238E27FC236}">
                <a16:creationId xmlns:a16="http://schemas.microsoft.com/office/drawing/2014/main" id="{0F759585-7CED-4C3C-BB60-5D6E19899D44}"/>
              </a:ext>
            </a:extLst>
          </p:cNvPr>
          <p:cNvSpPr/>
          <p:nvPr/>
        </p:nvSpPr>
        <p:spPr>
          <a:xfrm>
            <a:off x="996998" y="6393934"/>
            <a:ext cx="6908238" cy="369332"/>
          </a:xfrm>
          <a:prstGeom prst="rect">
            <a:avLst/>
          </a:prstGeom>
        </p:spPr>
        <p:txBody>
          <a:bodyPr wrap="none">
            <a:spAutoFit/>
          </a:bodyPr>
          <a:lstStyle/>
          <a:p>
            <a:r>
              <a:rPr lang="en-US" dirty="0">
                <a:hlinkClick r:id="rId3"/>
              </a:rPr>
              <a:t>https://el30.mooc.ca/cgi-bin/page.cgi?page=PLE</a:t>
            </a:r>
            <a:r>
              <a:rPr lang="en-US" dirty="0"/>
              <a:t> (requires admin login) </a:t>
            </a:r>
          </a:p>
        </p:txBody>
      </p:sp>
    </p:spTree>
    <p:extLst>
      <p:ext uri="{BB962C8B-B14F-4D97-AF65-F5344CB8AC3E}">
        <p14:creationId xmlns:p14="http://schemas.microsoft.com/office/powerpoint/2010/main" val="2705708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2E95-CE08-452C-A8BA-233E4916813F}"/>
              </a:ext>
            </a:extLst>
          </p:cNvPr>
          <p:cNvSpPr>
            <a:spLocks noGrp="1"/>
          </p:cNvSpPr>
          <p:nvPr>
            <p:ph type="title"/>
          </p:nvPr>
        </p:nvSpPr>
        <p:spPr>
          <a:ln>
            <a:solidFill>
              <a:srgbClr val="7030A0"/>
            </a:solidFill>
          </a:ln>
        </p:spPr>
        <p:txBody>
          <a:bodyPr/>
          <a:lstStyle/>
          <a:p>
            <a:r>
              <a:rPr lang="en-US" dirty="0">
                <a:solidFill>
                  <a:srgbClr val="FF3399"/>
                </a:solidFill>
              </a:rPr>
              <a:t>Big Idea 2</a:t>
            </a:r>
            <a:r>
              <a:rPr lang="en-US" dirty="0"/>
              <a:t>: Course(?) in Containers</a:t>
            </a:r>
          </a:p>
        </p:txBody>
      </p:sp>
      <p:pic>
        <p:nvPicPr>
          <p:cNvPr id="5" name="Picture 4">
            <a:extLst>
              <a:ext uri="{FF2B5EF4-FFF2-40B4-BE49-F238E27FC236}">
                <a16:creationId xmlns:a16="http://schemas.microsoft.com/office/drawing/2014/main" id="{12015949-D214-4B2C-B1F2-92300A8F7F57}"/>
              </a:ext>
            </a:extLst>
          </p:cNvPr>
          <p:cNvPicPr>
            <a:picLocks noChangeAspect="1"/>
          </p:cNvPicPr>
          <p:nvPr/>
        </p:nvPicPr>
        <p:blipFill>
          <a:blip r:embed="rId2"/>
          <a:stretch>
            <a:fillRect/>
          </a:stretch>
        </p:blipFill>
        <p:spPr>
          <a:xfrm>
            <a:off x="838200" y="2104460"/>
            <a:ext cx="6617522" cy="4241800"/>
          </a:xfrm>
          <a:prstGeom prst="rect">
            <a:avLst/>
          </a:prstGeom>
        </p:spPr>
      </p:pic>
      <p:sp>
        <p:nvSpPr>
          <p:cNvPr id="3" name="Rectangle 2">
            <a:extLst>
              <a:ext uri="{FF2B5EF4-FFF2-40B4-BE49-F238E27FC236}">
                <a16:creationId xmlns:a16="http://schemas.microsoft.com/office/drawing/2014/main" id="{D6CC7ECC-D12B-49E3-BA04-9AECD065BC2B}"/>
              </a:ext>
            </a:extLst>
          </p:cNvPr>
          <p:cNvSpPr/>
          <p:nvPr/>
        </p:nvSpPr>
        <p:spPr>
          <a:xfrm>
            <a:off x="7728049" y="2104460"/>
            <a:ext cx="3525738" cy="1200329"/>
          </a:xfrm>
          <a:prstGeom prst="rect">
            <a:avLst/>
          </a:prstGeom>
        </p:spPr>
        <p:txBody>
          <a:bodyPr wrap="square">
            <a:spAutoFit/>
          </a:bodyPr>
          <a:lstStyle/>
          <a:p>
            <a:r>
              <a:rPr lang="en-US" sz="2400" dirty="0"/>
              <a:t>Tools that enable cloud-on-demand applications and services</a:t>
            </a:r>
          </a:p>
        </p:txBody>
      </p:sp>
      <p:sp>
        <p:nvSpPr>
          <p:cNvPr id="6" name="Rectangle 5">
            <a:extLst>
              <a:ext uri="{FF2B5EF4-FFF2-40B4-BE49-F238E27FC236}">
                <a16:creationId xmlns:a16="http://schemas.microsoft.com/office/drawing/2014/main" id="{8A7C3924-7FF8-473B-A747-71245B18DA87}"/>
              </a:ext>
            </a:extLst>
          </p:cNvPr>
          <p:cNvSpPr/>
          <p:nvPr/>
        </p:nvSpPr>
        <p:spPr>
          <a:xfrm>
            <a:off x="7015849" y="5638374"/>
            <a:ext cx="4672241" cy="707886"/>
          </a:xfrm>
          <a:prstGeom prst="rect">
            <a:avLst/>
          </a:prstGeom>
        </p:spPr>
        <p:txBody>
          <a:bodyPr wrap="none">
            <a:spAutoFit/>
          </a:bodyPr>
          <a:lstStyle/>
          <a:p>
            <a:r>
              <a:rPr lang="en-US" sz="2000" dirty="0"/>
              <a:t>gRSShopper in a Box</a:t>
            </a:r>
          </a:p>
          <a:p>
            <a:r>
              <a:rPr lang="en-US" sz="2000" dirty="0">
                <a:hlinkClick r:id="rId3"/>
              </a:rPr>
              <a:t>https://www.downes.ca/presentation/482</a:t>
            </a:r>
            <a:r>
              <a:rPr lang="en-US" sz="2000" dirty="0"/>
              <a:t> </a:t>
            </a:r>
          </a:p>
        </p:txBody>
      </p:sp>
      <p:sp>
        <p:nvSpPr>
          <p:cNvPr id="8" name="Rectangle 7">
            <a:extLst>
              <a:ext uri="{FF2B5EF4-FFF2-40B4-BE49-F238E27FC236}">
                <a16:creationId xmlns:a16="http://schemas.microsoft.com/office/drawing/2014/main" id="{E53109F5-29BA-4275-A2F4-1C6B36093CD9}"/>
              </a:ext>
            </a:extLst>
          </p:cNvPr>
          <p:cNvSpPr/>
          <p:nvPr/>
        </p:nvSpPr>
        <p:spPr>
          <a:xfrm>
            <a:off x="7728049" y="3579029"/>
            <a:ext cx="3556000" cy="646331"/>
          </a:xfrm>
          <a:prstGeom prst="rect">
            <a:avLst/>
          </a:prstGeom>
        </p:spPr>
        <p:txBody>
          <a:bodyPr wrap="square">
            <a:spAutoFit/>
          </a:bodyPr>
          <a:lstStyle/>
          <a:p>
            <a:r>
              <a:rPr lang="en-US" dirty="0">
                <a:hlinkClick r:id="rId4"/>
              </a:rPr>
              <a:t>https://www.techradar.com/news/what-is-container-technology</a:t>
            </a:r>
            <a:r>
              <a:rPr lang="en-US" dirty="0"/>
              <a:t> </a:t>
            </a:r>
          </a:p>
        </p:txBody>
      </p:sp>
    </p:spTree>
    <p:extLst>
      <p:ext uri="{BB962C8B-B14F-4D97-AF65-F5344CB8AC3E}">
        <p14:creationId xmlns:p14="http://schemas.microsoft.com/office/powerpoint/2010/main" val="466017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1568</Words>
  <Application>Microsoft Office PowerPoint</Application>
  <PresentationFormat>Widescreen</PresentationFormat>
  <Paragraphs>211</Paragraphs>
  <Slides>41</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Trebuchet MS</vt:lpstr>
      <vt:lpstr>Office Theme</vt:lpstr>
      <vt:lpstr>The Third Wave:  the Next Generation of Distributed Learning Technology</vt:lpstr>
      <vt:lpstr>PowerPoint Presentation</vt:lpstr>
      <vt:lpstr>PowerPoint Presentation</vt:lpstr>
      <vt:lpstr>PowerPoint Presentation</vt:lpstr>
      <vt:lpstr>PowerPoint Presentation</vt:lpstr>
      <vt:lpstr>Part One: Technology</vt:lpstr>
      <vt:lpstr>Big Idea 1: Course(?) as Open Data</vt:lpstr>
      <vt:lpstr>Course as Open Data in gRSShopper</vt:lpstr>
      <vt:lpstr>Big Idea 2: Course(?) in Containers</vt:lpstr>
      <vt:lpstr>Re-Decentralizing the Web</vt:lpstr>
      <vt:lpstr>Big Idea 3: Graph, Not Story</vt:lpstr>
      <vt:lpstr>Linked Open Data</vt:lpstr>
      <vt:lpstr>Hashgraphs and Merkle Chains</vt:lpstr>
      <vt:lpstr>Part Two: Pedagogy</vt:lpstr>
      <vt:lpstr>Big Idea 4: CARE</vt:lpstr>
      <vt:lpstr>Hash Addresses</vt:lpstr>
      <vt:lpstr>CARE</vt:lpstr>
      <vt:lpstr>A Distributed GitHub for Learning Resources</vt:lpstr>
      <vt:lpstr>Creating With OpenAI</vt:lpstr>
      <vt:lpstr>Big Idea 5: Content and Creation Combined</vt:lpstr>
      <vt:lpstr>Practice and Reflection </vt:lpstr>
      <vt:lpstr>Content and Creation</vt:lpstr>
      <vt:lpstr>Notebooks</vt:lpstr>
      <vt:lpstr>Workbench</vt:lpstr>
      <vt:lpstr>Big Idea 6: We are the Content</vt:lpstr>
      <vt:lpstr>Identity Graph</vt:lpstr>
      <vt:lpstr>Self-Sovereign Identity</vt:lpstr>
      <vt:lpstr>The Qualified Self</vt:lpstr>
      <vt:lpstr>Part Three: Outcomes</vt:lpstr>
      <vt:lpstr>Big Idea 7: AI-Based Learning Recognition</vt:lpstr>
      <vt:lpstr>Badges, Microcredentials…</vt:lpstr>
      <vt:lpstr>Activity Records, xAPI…</vt:lpstr>
      <vt:lpstr>Recognizing Learning as a Totality of Achievement</vt:lpstr>
      <vt:lpstr>Big Idea 8: Community as Consensus</vt:lpstr>
      <vt:lpstr>A Basis in Personal Experience</vt:lpstr>
      <vt:lpstr>The Byzantine Generals Problem</vt:lpstr>
      <vt:lpstr>Distributed Consensus</vt:lpstr>
      <vt:lpstr>Big Idea 9: Redefining Success</vt:lpstr>
      <vt:lpstr>Agency</vt:lpstr>
      <vt:lpstr>Agency</vt:lpstr>
      <vt:lpstr>http://www.downes.ca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Third Wave:  the Next Generation of Distributed Learning Technology</dc:title>
  <dc:creator>Stephen Downes</dc:creator>
  <cp:lastModifiedBy>Stephen Downes</cp:lastModifiedBy>
  <cp:revision>31</cp:revision>
  <dcterms:created xsi:type="dcterms:W3CDTF">2019-05-21T22:36:36Z</dcterms:created>
  <dcterms:modified xsi:type="dcterms:W3CDTF">2019-05-22T13:55:58Z</dcterms:modified>
</cp:coreProperties>
</file>