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6" r:id="rId3"/>
    <p:sldId id="258" r:id="rId4"/>
    <p:sldId id="296" r:id="rId5"/>
    <p:sldId id="261" r:id="rId6"/>
    <p:sldId id="297" r:id="rId7"/>
    <p:sldId id="288" r:id="rId8"/>
    <p:sldId id="306" r:id="rId9"/>
    <p:sldId id="307" r:id="rId10"/>
    <p:sldId id="285" r:id="rId11"/>
    <p:sldId id="289" r:id="rId12"/>
    <p:sldId id="290" r:id="rId13"/>
    <p:sldId id="291" r:id="rId14"/>
    <p:sldId id="264" r:id="rId15"/>
    <p:sldId id="282" r:id="rId16"/>
    <p:sldId id="278" r:id="rId17"/>
    <p:sldId id="279" r:id="rId18"/>
    <p:sldId id="280" r:id="rId19"/>
    <p:sldId id="310" r:id="rId20"/>
    <p:sldId id="313" r:id="rId21"/>
    <p:sldId id="274" r:id="rId22"/>
    <p:sldId id="272" r:id="rId23"/>
    <p:sldId id="263" r:id="rId24"/>
    <p:sldId id="268" r:id="rId25"/>
    <p:sldId id="287" r:id="rId26"/>
    <p:sldId id="300" r:id="rId27"/>
    <p:sldId id="301" r:id="rId28"/>
    <p:sldId id="302" r:id="rId29"/>
    <p:sldId id="309" r:id="rId30"/>
    <p:sldId id="311" r:id="rId31"/>
    <p:sldId id="312" r:id="rId32"/>
    <p:sldId id="276" r:id="rId33"/>
    <p:sldId id="277" r:id="rId34"/>
    <p:sldId id="259" r:id="rId35"/>
    <p:sldId id="304" r:id="rId36"/>
    <p:sldId id="305" r:id="rId37"/>
    <p:sldId id="262" r:id="rId38"/>
    <p:sldId id="269" r:id="rId39"/>
    <p:sldId id="308" r:id="rId40"/>
    <p:sldId id="260" r:id="rId41"/>
    <p:sldId id="2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0" d="100"/>
          <a:sy n="60" d="100"/>
        </p:scale>
        <p:origin x="45" y="381"/>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8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0AA2B-0EF8-457B-BBC9-1C2A104FFF43}" type="datetimeFigureOut">
              <a:rPr lang="en-US" smtClean="0"/>
              <a:t>4/30/2019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BD8CC-846B-46C8-953F-51C878E8F465}" type="slidenum">
              <a:rPr lang="en-US" smtClean="0"/>
              <a:t>‹#›</a:t>
            </a:fld>
            <a:endParaRPr lang="en-US"/>
          </a:p>
        </p:txBody>
      </p:sp>
    </p:spTree>
    <p:extLst>
      <p:ext uri="{BB962C8B-B14F-4D97-AF65-F5344CB8AC3E}">
        <p14:creationId xmlns:p14="http://schemas.microsoft.com/office/powerpoint/2010/main" val="40982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olid.mit.edu/"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w3.org/DesignIssues/LinkedData.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s41586-019-1119-1#article-info" TargetMode="External"/><Relationship Id="rId7" Type="http://schemas.openxmlformats.org/officeDocument/2006/relationships/hyperlink" Target="https://spectrum.ieee.org/author/megan-scudellari"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ature.com/articles/s41586-019-1119-1#auth-3" TargetMode="External"/><Relationship Id="rId5" Type="http://schemas.openxmlformats.org/officeDocument/2006/relationships/hyperlink" Target="https://www.nature.com/articles/s41586-019-1119-1#auth-2" TargetMode="External"/><Relationship Id="rId4" Type="http://schemas.openxmlformats.org/officeDocument/2006/relationships/hyperlink" Target="https://www.nature.com/articles/s41586-019-1119-1#auth-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veloper.microsoft.com/en-us/graph/docs/concepts/overvie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necommunityglobal.org/consensus-and-decision-making-lesson-pla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ownes.ca/post/69419/rd"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downes.ca/feed/6974" TargetMode="External"/><Relationship Id="rId4" Type="http://schemas.openxmlformats.org/officeDocument/2006/relationships/hyperlink" Target="https://www.downes.ca/author/2245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ntotext.com/linked-open-data-cultural-heritag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w3.org/wiki/LinkedDat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https://spectrum.ieee.org/geek-life/hands-on/build-your-own-altair-8800-personal-computer</a:t>
            </a:r>
          </a:p>
          <a:p>
            <a:r>
              <a:rPr lang="en-CA" dirty="0"/>
              <a:t>Gif: Randi </a:t>
            </a:r>
            <a:r>
              <a:rPr lang="en-CA" dirty="0" err="1"/>
              <a:t>Klett</a:t>
            </a:r>
            <a:r>
              <a:rPr lang="en-CA" dirty="0"/>
              <a:t> </a:t>
            </a:r>
          </a:p>
        </p:txBody>
      </p:sp>
      <p:sp>
        <p:nvSpPr>
          <p:cNvPr id="4" name="Slide Number Placeholder 3"/>
          <p:cNvSpPr>
            <a:spLocks noGrp="1"/>
          </p:cNvSpPr>
          <p:nvPr>
            <p:ph type="sldNum" sz="quarter" idx="10"/>
          </p:nvPr>
        </p:nvSpPr>
        <p:spPr/>
        <p:txBody>
          <a:bodyPr/>
          <a:lstStyle/>
          <a:p>
            <a:fld id="{F05BD8CC-846B-46C8-953F-51C878E8F465}" type="slidenum">
              <a:rPr lang="en-US" smtClean="0"/>
              <a:t>1</a:t>
            </a:fld>
            <a:endParaRPr lang="en-US"/>
          </a:p>
        </p:txBody>
      </p:sp>
    </p:spTree>
    <p:extLst>
      <p:ext uri="{BB962C8B-B14F-4D97-AF65-F5344CB8AC3E}">
        <p14:creationId xmlns:p14="http://schemas.microsoft.com/office/powerpoint/2010/main" val="117853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17</a:t>
            </a:fld>
            <a:endParaRPr lang="en-US"/>
          </a:p>
        </p:txBody>
      </p:sp>
    </p:spTree>
    <p:extLst>
      <p:ext uri="{BB962C8B-B14F-4D97-AF65-F5344CB8AC3E}">
        <p14:creationId xmlns:p14="http://schemas.microsoft.com/office/powerpoint/2010/main" val="68768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Solid</a:t>
            </a:r>
            <a:r>
              <a:rPr lang="en-US" dirty="0"/>
              <a:t>”. (n.d.). , available at: </a:t>
            </a:r>
            <a:r>
              <a:rPr lang="en-US" dirty="0">
                <a:hlinkClick r:id="rId3"/>
              </a:rPr>
              <a:t>https://solid.mit.edu/</a:t>
            </a:r>
            <a:r>
              <a:rPr lang="en-US" dirty="0"/>
              <a:t>.</a:t>
            </a:r>
          </a:p>
          <a:p>
            <a:endParaRPr lang="en-US" dirty="0"/>
          </a:p>
          <a:p>
            <a:r>
              <a:rPr lang="en-US" dirty="0"/>
              <a:t>Berners-Lee, T. (2006), “</a:t>
            </a:r>
            <a:r>
              <a:rPr lang="en-US" i="1" dirty="0"/>
              <a:t>Linked Data</a:t>
            </a:r>
            <a:r>
              <a:rPr lang="en-US" dirty="0"/>
              <a:t>”, 27 July, available at: </a:t>
            </a:r>
            <a:r>
              <a:rPr lang="en-US" dirty="0">
                <a:hlinkClick r:id="rId4"/>
              </a:rPr>
              <a:t>https://www.w3.org/DesignIssues/LinkedData.html</a:t>
            </a:r>
            <a:r>
              <a:rPr lang="en-US" dirty="0"/>
              <a:t>. </a:t>
            </a:r>
          </a:p>
          <a:p>
            <a:endParaRPr lang="en-US" dirty="0"/>
          </a:p>
          <a:p>
            <a:r>
              <a:rPr lang="en-US" dirty="0"/>
              <a:t>Berners-Lee, T. and O’Hara, K. (2013), “</a:t>
            </a:r>
            <a:r>
              <a:rPr lang="en-US" i="1" dirty="0"/>
              <a:t>The read–write Linked Data Web</a:t>
            </a:r>
            <a:r>
              <a:rPr lang="en-US" dirty="0"/>
              <a:t>”, </a:t>
            </a:r>
            <a:r>
              <a:rPr lang="en-US" i="1" dirty="0"/>
              <a:t>Philosophical Transactions of the Royal Society A</a:t>
            </a:r>
            <a:r>
              <a:rPr lang="en-US" dirty="0"/>
              <a:t>, Vol. 371 No. 1987.</a:t>
            </a:r>
          </a:p>
          <a:p>
            <a:endParaRPr lang="en-US" dirty="0"/>
          </a:p>
          <a:p>
            <a:r>
              <a:rPr lang="en-US" dirty="0"/>
              <a:t>Image: http://blog.economie-numerique.net/2018/11/08/solid-le-projet-ambitieux-de-tim-berners-lee-linventeur-dinternet/ </a:t>
            </a:r>
          </a:p>
        </p:txBody>
      </p:sp>
      <p:sp>
        <p:nvSpPr>
          <p:cNvPr id="4" name="Slide Number Placeholder 3"/>
          <p:cNvSpPr>
            <a:spLocks noGrp="1"/>
          </p:cNvSpPr>
          <p:nvPr>
            <p:ph type="sldNum" sz="quarter" idx="5"/>
          </p:nvPr>
        </p:nvSpPr>
        <p:spPr/>
        <p:txBody>
          <a:bodyPr/>
          <a:lstStyle/>
          <a:p>
            <a:fld id="{F05BD8CC-846B-46C8-953F-51C878E8F465}" type="slidenum">
              <a:rPr lang="en-US" smtClean="0"/>
              <a:t>18</a:t>
            </a:fld>
            <a:endParaRPr lang="en-US"/>
          </a:p>
        </p:txBody>
      </p:sp>
    </p:spTree>
    <p:extLst>
      <p:ext uri="{BB962C8B-B14F-4D97-AF65-F5344CB8AC3E}">
        <p14:creationId xmlns:p14="http://schemas.microsoft.com/office/powerpoint/2010/main" val="211772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MuseNet</a:t>
            </a:r>
            <a:endParaRPr lang="en-US" dirty="0"/>
          </a:p>
          <a:p>
            <a:r>
              <a:rPr lang="en-US" dirty="0"/>
              <a:t>Christine Payne, </a:t>
            </a:r>
            <a:r>
              <a:rPr lang="en-US" dirty="0" err="1"/>
              <a:t>OpenAI</a:t>
            </a:r>
            <a:r>
              <a:rPr lang="en-US" dirty="0"/>
              <a:t>, 2019/04/26</a:t>
            </a:r>
          </a:p>
          <a:p>
            <a:r>
              <a:rPr lang="en-US" dirty="0"/>
              <a:t>Icon</a:t>
            </a:r>
          </a:p>
          <a:p>
            <a:r>
              <a:rPr lang="en-US" dirty="0"/>
              <a:t>https://openai.com/blog/musenet/</a:t>
            </a:r>
          </a:p>
        </p:txBody>
      </p:sp>
      <p:sp>
        <p:nvSpPr>
          <p:cNvPr id="4" name="Slide Number Placeholder 3"/>
          <p:cNvSpPr>
            <a:spLocks noGrp="1"/>
          </p:cNvSpPr>
          <p:nvPr>
            <p:ph type="sldNum" sz="quarter" idx="5"/>
          </p:nvPr>
        </p:nvSpPr>
        <p:spPr/>
        <p:txBody>
          <a:bodyPr/>
          <a:lstStyle/>
          <a:p>
            <a:fld id="{F05BD8CC-846B-46C8-953F-51C878E8F465}" type="slidenum">
              <a:rPr lang="en-US" smtClean="0"/>
              <a:t>21</a:t>
            </a:fld>
            <a:endParaRPr lang="en-US"/>
          </a:p>
        </p:txBody>
      </p:sp>
    </p:spTree>
    <p:extLst>
      <p:ext uri="{BB962C8B-B14F-4D97-AF65-F5344CB8AC3E}">
        <p14:creationId xmlns:p14="http://schemas.microsoft.com/office/powerpoint/2010/main" val="266146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Published: 24 April 2019</a:t>
            </a:r>
            <a:r>
              <a:rPr lang="en-US" dirty="0"/>
              <a:t> </a:t>
            </a:r>
          </a:p>
          <a:p>
            <a:r>
              <a:rPr lang="en-US" b="1" dirty="0"/>
              <a:t>Speech synthesis from neural decoding of spoken sentences</a:t>
            </a:r>
          </a:p>
          <a:p>
            <a:r>
              <a:rPr lang="en-US" dirty="0">
                <a:hlinkClick r:id="rId4"/>
              </a:rPr>
              <a:t>Gopala K. </a:t>
            </a:r>
            <a:r>
              <a:rPr lang="en-US" dirty="0" err="1">
                <a:hlinkClick r:id="rId4"/>
              </a:rPr>
              <a:t>Anumanchipalli</a:t>
            </a:r>
            <a:r>
              <a:rPr lang="en-US" dirty="0"/>
              <a:t>, </a:t>
            </a:r>
          </a:p>
          <a:p>
            <a:r>
              <a:rPr lang="en-US" dirty="0">
                <a:hlinkClick r:id="rId5"/>
              </a:rPr>
              <a:t>Josh </a:t>
            </a:r>
            <a:r>
              <a:rPr lang="en-US" dirty="0" err="1">
                <a:hlinkClick r:id="rId5"/>
              </a:rPr>
              <a:t>Chartier</a:t>
            </a:r>
            <a:r>
              <a:rPr lang="en-US" dirty="0"/>
              <a:t> &amp; </a:t>
            </a:r>
          </a:p>
          <a:p>
            <a:r>
              <a:rPr lang="en-US" dirty="0">
                <a:hlinkClick r:id="rId6"/>
              </a:rPr>
              <a:t>Edward F. Chang</a:t>
            </a:r>
            <a:r>
              <a:rPr lang="en-US" dirty="0"/>
              <a:t> </a:t>
            </a:r>
          </a:p>
          <a:p>
            <a:r>
              <a:rPr lang="en-US" i="1" dirty="0" err="1"/>
              <a:t>Nature</a:t>
            </a:r>
            <a:r>
              <a:rPr lang="en-US" b="1" dirty="0" err="1"/>
              <a:t>volume</a:t>
            </a:r>
            <a:r>
              <a:rPr lang="en-US" b="1" dirty="0"/>
              <a:t> 568</a:t>
            </a:r>
            <a:r>
              <a:rPr lang="en-US" dirty="0"/>
              <a:t>, pages493–498 (2019)</a:t>
            </a:r>
          </a:p>
          <a:p>
            <a:r>
              <a:rPr lang="en-US" dirty="0"/>
              <a:t>https://www.nature.com/articles/s41586-019-1119-1</a:t>
            </a:r>
          </a:p>
          <a:p>
            <a:endParaRPr lang="en-US" dirty="0"/>
          </a:p>
          <a:p>
            <a:r>
              <a:rPr lang="en-US" dirty="0"/>
              <a:t>24 Apr 2019 | 17:45 GMT</a:t>
            </a:r>
          </a:p>
          <a:p>
            <a:r>
              <a:rPr lang="en-US" b="1" dirty="0"/>
              <a:t>Brain Implant Can Say What You’re Thinking</a:t>
            </a:r>
          </a:p>
          <a:p>
            <a:r>
              <a:rPr lang="en-US" b="1" dirty="0"/>
              <a:t>A brain-computer interface that records signals in the motor cortex can synthesize speech from activity in a user’s brain</a:t>
            </a:r>
          </a:p>
          <a:p>
            <a:r>
              <a:rPr lang="en-US" dirty="0"/>
              <a:t>By </a:t>
            </a:r>
            <a:r>
              <a:rPr lang="en-US" dirty="0">
                <a:hlinkClick r:id="rId7"/>
              </a:rPr>
              <a:t>Megan </a:t>
            </a:r>
            <a:r>
              <a:rPr lang="en-US" dirty="0" err="1">
                <a:hlinkClick r:id="rId7"/>
              </a:rPr>
              <a:t>Scudellari</a:t>
            </a:r>
            <a:r>
              <a:rPr lang="en-US" dirty="0"/>
              <a:t> </a:t>
            </a:r>
          </a:p>
          <a:p>
            <a:r>
              <a:rPr lang="en-US" dirty="0"/>
              <a:t>IEEE Spectrum</a:t>
            </a:r>
          </a:p>
          <a:p>
            <a:r>
              <a:rPr lang="en-US" dirty="0"/>
              <a:t>https://spectrum.ieee.org/the-human-os/biomedical/devices/implant-translates-brain-activity-into-spoken-sentences</a:t>
            </a:r>
          </a:p>
          <a:p>
            <a:endParaRPr lang="en-US" dirty="0"/>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23</a:t>
            </a:fld>
            <a:endParaRPr lang="en-US"/>
          </a:p>
        </p:txBody>
      </p:sp>
    </p:spTree>
    <p:extLst>
      <p:ext uri="{BB962C8B-B14F-4D97-AF65-F5344CB8AC3E}">
        <p14:creationId xmlns:p14="http://schemas.microsoft.com/office/powerpoint/2010/main" val="273978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https://developer.microsoft.com/en-us/graph/docs/concepts/overview</a:t>
            </a:r>
            <a:r>
              <a:rPr lang="en-US" dirty="0"/>
              <a:t> </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25</a:t>
            </a:fld>
            <a:endParaRPr lang="en-US"/>
          </a:p>
        </p:txBody>
      </p:sp>
    </p:spTree>
    <p:extLst>
      <p:ext uri="{BB962C8B-B14F-4D97-AF65-F5344CB8AC3E}">
        <p14:creationId xmlns:p14="http://schemas.microsoft.com/office/powerpoint/2010/main" val="207655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Graph Algorithms: Practical Examples in Apache Spark and Neo4j</a:t>
            </a:r>
          </a:p>
          <a:p>
            <a:r>
              <a:rPr lang="en-US" sz="1200" b="0" i="0" u="none" strike="noStrike" kern="1200" baseline="0" dirty="0">
                <a:solidFill>
                  <a:schemeClr val="tx1"/>
                </a:solidFill>
                <a:latin typeface="+mn-lt"/>
                <a:ea typeface="+mn-ea"/>
                <a:cs typeface="+mn-cs"/>
              </a:rPr>
              <a:t>Mark Needham, Amy E. </a:t>
            </a:r>
            <a:r>
              <a:rPr lang="en-US" sz="1200" b="0" i="0" u="none" strike="noStrike" kern="1200" baseline="0" dirty="0" err="1">
                <a:solidFill>
                  <a:schemeClr val="tx1"/>
                </a:solidFill>
                <a:latin typeface="+mn-lt"/>
                <a:ea typeface="+mn-ea"/>
                <a:cs typeface="+mn-cs"/>
              </a:rPr>
              <a:t>Hodler</a:t>
            </a:r>
            <a:r>
              <a:rPr lang="en-US" sz="1200" b="0" i="0" u="none" strike="noStrike" kern="1200" baseline="0" dirty="0">
                <a:solidFill>
                  <a:schemeClr val="tx1"/>
                </a:solidFill>
                <a:latin typeface="+mn-lt"/>
                <a:ea typeface="+mn-ea"/>
                <a:cs typeface="+mn-cs"/>
              </a:rPr>
              <a:t>, O'Reilly, 2019/04/23</a:t>
            </a:r>
          </a:p>
          <a:p>
            <a:r>
              <a:rPr lang="en-US" sz="1200" b="0" i="0" u="none" strike="noStrike" kern="1200" baseline="0" dirty="0">
                <a:solidFill>
                  <a:schemeClr val="tx1"/>
                </a:solidFill>
                <a:latin typeface="+mn-lt"/>
                <a:ea typeface="+mn-ea"/>
                <a:cs typeface="+mn-cs"/>
              </a:rPr>
              <a:t>https://neo4j.com/graph-algorithms-book/</a:t>
            </a:r>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32</a:t>
            </a:fld>
            <a:endParaRPr lang="en-US"/>
          </a:p>
        </p:txBody>
      </p:sp>
    </p:spTree>
    <p:extLst>
      <p:ext uri="{BB962C8B-B14F-4D97-AF65-F5344CB8AC3E}">
        <p14:creationId xmlns:p14="http://schemas.microsoft.com/office/powerpoint/2010/main" val="241591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Graph Algorithms: Practical Examples in Apache Spark and Neo4j</a:t>
            </a:r>
          </a:p>
          <a:p>
            <a:r>
              <a:rPr lang="en-US" sz="1200" b="0" i="0" u="none" strike="noStrike" kern="1200" baseline="0" dirty="0">
                <a:solidFill>
                  <a:schemeClr val="tx1"/>
                </a:solidFill>
                <a:latin typeface="+mn-lt"/>
                <a:ea typeface="+mn-ea"/>
                <a:cs typeface="+mn-cs"/>
              </a:rPr>
              <a:t>Mark Needham, Amy E. </a:t>
            </a:r>
            <a:r>
              <a:rPr lang="en-US" sz="1200" b="0" i="0" u="none" strike="noStrike" kern="1200" baseline="0" dirty="0" err="1">
                <a:solidFill>
                  <a:schemeClr val="tx1"/>
                </a:solidFill>
                <a:latin typeface="+mn-lt"/>
                <a:ea typeface="+mn-ea"/>
                <a:cs typeface="+mn-cs"/>
              </a:rPr>
              <a:t>Hodler</a:t>
            </a:r>
            <a:r>
              <a:rPr lang="en-US" sz="1200" b="0" i="0" u="none" strike="noStrike" kern="1200" baseline="0" dirty="0">
                <a:solidFill>
                  <a:schemeClr val="tx1"/>
                </a:solidFill>
                <a:latin typeface="+mn-lt"/>
                <a:ea typeface="+mn-ea"/>
                <a:cs typeface="+mn-cs"/>
              </a:rPr>
              <a:t>, O'Reilly, 2019/04/23</a:t>
            </a:r>
          </a:p>
          <a:p>
            <a:r>
              <a:rPr lang="en-US" sz="1200" b="0" i="0" u="none" strike="noStrike" kern="1200" baseline="0" dirty="0">
                <a:solidFill>
                  <a:schemeClr val="tx1"/>
                </a:solidFill>
                <a:latin typeface="+mn-lt"/>
                <a:ea typeface="+mn-ea"/>
                <a:cs typeface="+mn-cs"/>
              </a:rPr>
              <a:t>https://neo4j.com/graph-algorithms-book/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Investigate the route of a disease or a cascading transport failure.</a:t>
            </a:r>
          </a:p>
          <a:p>
            <a:r>
              <a:rPr lang="en-US" sz="1200" b="0" i="0" u="none" strike="noStrike" kern="1200" baseline="0" dirty="0">
                <a:solidFill>
                  <a:schemeClr val="tx1"/>
                </a:solidFill>
                <a:latin typeface="+mn-lt"/>
                <a:ea typeface="+mn-ea"/>
                <a:cs typeface="+mn-cs"/>
              </a:rPr>
              <a:t>• Uncover the most vulnerable, or damaging, components in a network attack.</a:t>
            </a:r>
          </a:p>
          <a:p>
            <a:r>
              <a:rPr lang="en-US" sz="1200" b="0" i="0" u="none" strike="noStrike" kern="1200" baseline="0" dirty="0">
                <a:solidFill>
                  <a:schemeClr val="tx1"/>
                </a:solidFill>
                <a:latin typeface="+mn-lt"/>
                <a:ea typeface="+mn-ea"/>
                <a:cs typeface="+mn-cs"/>
              </a:rPr>
              <a:t>• Identify the least costly or fastest way to route information or resources.</a:t>
            </a:r>
          </a:p>
          <a:p>
            <a:r>
              <a:rPr lang="en-US" sz="1200" b="0" i="0" u="none" strike="noStrike" kern="1200" baseline="0" dirty="0">
                <a:solidFill>
                  <a:schemeClr val="tx1"/>
                </a:solidFill>
                <a:latin typeface="+mn-lt"/>
                <a:ea typeface="+mn-ea"/>
                <a:cs typeface="+mn-cs"/>
              </a:rPr>
              <a:t>• Predict missing links in your data.</a:t>
            </a:r>
          </a:p>
          <a:p>
            <a:r>
              <a:rPr lang="en-US" sz="1200" b="0" i="0" u="none" strike="noStrike" kern="1200" baseline="0" dirty="0">
                <a:solidFill>
                  <a:schemeClr val="tx1"/>
                </a:solidFill>
                <a:latin typeface="+mn-lt"/>
                <a:ea typeface="+mn-ea"/>
                <a:cs typeface="+mn-cs"/>
              </a:rPr>
              <a:t>• Locate direct and indirect influence in a complex system.</a:t>
            </a:r>
          </a:p>
          <a:p>
            <a:r>
              <a:rPr lang="en-US" sz="1200" b="0" i="0" u="none" strike="noStrike" kern="1200" baseline="0" dirty="0">
                <a:solidFill>
                  <a:schemeClr val="tx1"/>
                </a:solidFill>
                <a:latin typeface="+mn-lt"/>
                <a:ea typeface="+mn-ea"/>
                <a:cs typeface="+mn-cs"/>
              </a:rPr>
              <a:t>• Discover unseen hierarchies and dependencies.</a:t>
            </a:r>
          </a:p>
          <a:p>
            <a:r>
              <a:rPr lang="en-US" sz="1200" b="0" i="0" u="none" strike="noStrike" kern="1200" baseline="0" dirty="0">
                <a:solidFill>
                  <a:schemeClr val="tx1"/>
                </a:solidFill>
                <a:latin typeface="+mn-lt"/>
                <a:ea typeface="+mn-ea"/>
                <a:cs typeface="+mn-cs"/>
              </a:rPr>
              <a:t>• Forecast whether groups will merge or break apart.</a:t>
            </a:r>
          </a:p>
          <a:p>
            <a:r>
              <a:rPr lang="en-US" sz="1200" b="0" i="0" u="none" strike="noStrike" kern="1200" baseline="0" dirty="0">
                <a:solidFill>
                  <a:schemeClr val="tx1"/>
                </a:solidFill>
                <a:latin typeface="+mn-lt"/>
                <a:ea typeface="+mn-ea"/>
                <a:cs typeface="+mn-cs"/>
              </a:rPr>
              <a:t>• Find bottlenecks or who has the power to deny/provide more resources.</a:t>
            </a:r>
          </a:p>
          <a:p>
            <a:r>
              <a:rPr lang="en-US" sz="1200" b="0" i="0" u="none" strike="noStrike" kern="1200" baseline="0" dirty="0">
                <a:solidFill>
                  <a:schemeClr val="tx1"/>
                </a:solidFill>
                <a:latin typeface="+mn-lt"/>
                <a:ea typeface="+mn-ea"/>
                <a:cs typeface="+mn-cs"/>
              </a:rPr>
              <a:t>• Reveal communities based on behavior for personalized recommendations.</a:t>
            </a:r>
          </a:p>
          <a:p>
            <a:r>
              <a:rPr lang="en-US" sz="1200" b="0" i="0" u="none" strike="noStrike" kern="1200" baseline="0" dirty="0">
                <a:solidFill>
                  <a:schemeClr val="tx1"/>
                </a:solidFill>
                <a:latin typeface="+mn-lt"/>
                <a:ea typeface="+mn-ea"/>
                <a:cs typeface="+mn-cs"/>
              </a:rPr>
              <a:t>• Reduce false positives in fraud and anomaly detection.</a:t>
            </a:r>
          </a:p>
          <a:p>
            <a:r>
              <a:rPr lang="en-US" sz="1200" b="0" i="0" u="none" strike="noStrike" kern="1200" baseline="0" dirty="0">
                <a:solidFill>
                  <a:schemeClr val="tx1"/>
                </a:solidFill>
                <a:latin typeface="+mn-lt"/>
                <a:ea typeface="+mn-ea"/>
                <a:cs typeface="+mn-cs"/>
              </a:rPr>
              <a:t>• Extract more predictive features for machine learning.</a:t>
            </a:r>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33</a:t>
            </a:fld>
            <a:endParaRPr lang="en-US"/>
          </a:p>
        </p:txBody>
      </p:sp>
    </p:spTree>
    <p:extLst>
      <p:ext uri="{BB962C8B-B14F-4D97-AF65-F5344CB8AC3E}">
        <p14:creationId xmlns:p14="http://schemas.microsoft.com/office/powerpoint/2010/main" val="332757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sp>
        <p:nvSpPr>
          <p:cNvPr id="4" name="Slide Number Placeholder 3"/>
          <p:cNvSpPr>
            <a:spLocks noGrp="1"/>
          </p:cNvSpPr>
          <p:nvPr>
            <p:ph type="sldNum" sz="quarter" idx="5"/>
          </p:nvPr>
        </p:nvSpPr>
        <p:spPr/>
        <p:txBody>
          <a:bodyPr/>
          <a:lstStyle/>
          <a:p>
            <a:fld id="{F05BD8CC-846B-46C8-953F-51C878E8F465}" type="slidenum">
              <a:rPr lang="en-US" smtClean="0"/>
              <a:t>34</a:t>
            </a:fld>
            <a:endParaRPr lang="en-US"/>
          </a:p>
        </p:txBody>
      </p:sp>
    </p:spTree>
    <p:extLst>
      <p:ext uri="{BB962C8B-B14F-4D97-AF65-F5344CB8AC3E}">
        <p14:creationId xmlns:p14="http://schemas.microsoft.com/office/powerpoint/2010/main" val="44701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https://www.onecommunityglobal.org/consensus-and-decision-making-lesson-plan/</a:t>
            </a:r>
            <a:r>
              <a:rPr lang="en-US" dirty="0"/>
              <a:t> </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36</a:t>
            </a:fld>
            <a:endParaRPr lang="en-US"/>
          </a:p>
        </p:txBody>
      </p:sp>
    </p:spTree>
    <p:extLst>
      <p:ext uri="{BB962C8B-B14F-4D97-AF65-F5344CB8AC3E}">
        <p14:creationId xmlns:p14="http://schemas.microsoft.com/office/powerpoint/2010/main" val="685381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p:txBody>
      </p:sp>
      <p:sp>
        <p:nvSpPr>
          <p:cNvPr id="4" name="Slide Number Placeholder 3"/>
          <p:cNvSpPr>
            <a:spLocks noGrp="1"/>
          </p:cNvSpPr>
          <p:nvPr>
            <p:ph type="sldNum" sz="quarter" idx="5"/>
          </p:nvPr>
        </p:nvSpPr>
        <p:spPr/>
        <p:txBody>
          <a:bodyPr/>
          <a:lstStyle/>
          <a:p>
            <a:fld id="{F05BD8CC-846B-46C8-953F-51C878E8F465}" type="slidenum">
              <a:rPr lang="en-US" smtClean="0"/>
              <a:t>37</a:t>
            </a:fld>
            <a:endParaRPr lang="en-US"/>
          </a:p>
        </p:txBody>
      </p:sp>
    </p:spTree>
    <p:extLst>
      <p:ext uri="{BB962C8B-B14F-4D97-AF65-F5344CB8AC3E}">
        <p14:creationId xmlns:p14="http://schemas.microsoft.com/office/powerpoint/2010/main" val="336874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Can you solve this High School ML problem?</a:t>
            </a:r>
          </a:p>
          <a:p>
            <a:r>
              <a:rPr lang="en-US" u="none" strike="noStrike" dirty="0" err="1">
                <a:effectLst/>
                <a:hlinkClick r:id="rId4"/>
              </a:rPr>
              <a:t>LittleLouis</a:t>
            </a:r>
            <a:r>
              <a:rPr lang="en-US" dirty="0"/>
              <a:t>, </a:t>
            </a:r>
            <a:r>
              <a:rPr lang="en-US" u="none" strike="noStrike" dirty="0">
                <a:effectLst/>
                <a:hlinkClick r:id="rId5"/>
              </a:rPr>
              <a:t>Reddit</a:t>
            </a:r>
            <a:r>
              <a:rPr lang="en-US" dirty="0"/>
              <a:t>, Apr 27, 2019</a:t>
            </a:r>
          </a:p>
          <a:p>
            <a:r>
              <a:rPr lang="en-US" dirty="0"/>
              <a:t>https://www.reddit.com/r/MachineLearning/comments/bhp6bw/p_can_you_solve_this_high_school_ml_problem/</a:t>
            </a:r>
          </a:p>
        </p:txBody>
      </p:sp>
      <p:sp>
        <p:nvSpPr>
          <p:cNvPr id="4" name="Slide Number Placeholder 3"/>
          <p:cNvSpPr>
            <a:spLocks noGrp="1"/>
          </p:cNvSpPr>
          <p:nvPr>
            <p:ph type="sldNum" sz="quarter" idx="5"/>
          </p:nvPr>
        </p:nvSpPr>
        <p:spPr/>
        <p:txBody>
          <a:bodyPr/>
          <a:lstStyle/>
          <a:p>
            <a:fld id="{F05BD8CC-846B-46C8-953F-51C878E8F465}" type="slidenum">
              <a:rPr lang="en-US" smtClean="0"/>
              <a:t>3</a:t>
            </a:fld>
            <a:endParaRPr lang="en-US"/>
          </a:p>
        </p:txBody>
      </p:sp>
    </p:spTree>
    <p:extLst>
      <p:ext uri="{BB962C8B-B14F-4D97-AF65-F5344CB8AC3E}">
        <p14:creationId xmlns:p14="http://schemas.microsoft.com/office/powerpoint/2010/main" val="2285600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 about artificial intelligence, extended intelligence is the future</a:t>
            </a:r>
          </a:p>
          <a:p>
            <a:r>
              <a:rPr lang="en-US" dirty="0"/>
              <a:t>Joi Ito, Wired, 2019/04/29</a:t>
            </a:r>
          </a:p>
          <a:p>
            <a:r>
              <a:rPr lang="en-US" dirty="0"/>
              <a:t>https://www.wired.co.uk/article/artificial-intelligence-extended-intelligence?utm_source=pocket&amp;utm_medium=email&amp;utm_campaign=pockethits</a:t>
            </a:r>
          </a:p>
        </p:txBody>
      </p:sp>
      <p:sp>
        <p:nvSpPr>
          <p:cNvPr id="4" name="Slide Number Placeholder 3"/>
          <p:cNvSpPr>
            <a:spLocks noGrp="1"/>
          </p:cNvSpPr>
          <p:nvPr>
            <p:ph type="sldNum" sz="quarter" idx="5"/>
          </p:nvPr>
        </p:nvSpPr>
        <p:spPr/>
        <p:txBody>
          <a:bodyPr/>
          <a:lstStyle/>
          <a:p>
            <a:fld id="{F05BD8CC-846B-46C8-953F-51C878E8F465}" type="slidenum">
              <a:rPr lang="en-US" smtClean="0"/>
              <a:t>40</a:t>
            </a:fld>
            <a:endParaRPr lang="en-US"/>
          </a:p>
        </p:txBody>
      </p:sp>
    </p:spTree>
    <p:extLst>
      <p:ext uri="{BB962C8B-B14F-4D97-AF65-F5344CB8AC3E}">
        <p14:creationId xmlns:p14="http://schemas.microsoft.com/office/powerpoint/2010/main" val="409082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as Participation</a:t>
            </a:r>
          </a:p>
          <a:p>
            <a:r>
              <a:rPr lang="en-US" dirty="0"/>
              <a:t>Kevin </a:t>
            </a:r>
            <a:r>
              <a:rPr lang="en-US" dirty="0" err="1"/>
              <a:t>Slavin</a:t>
            </a:r>
            <a:r>
              <a:rPr lang="en-US" dirty="0"/>
              <a:t>, Journal of Design and Science, 2019/04/29</a:t>
            </a:r>
          </a:p>
          <a:p>
            <a:r>
              <a:rPr lang="en-US" dirty="0"/>
              <a:t>https://jods.mitpress.mit.edu/pub/design-as-participation </a:t>
            </a:r>
          </a:p>
        </p:txBody>
      </p:sp>
      <p:sp>
        <p:nvSpPr>
          <p:cNvPr id="4" name="Slide Number Placeholder 3"/>
          <p:cNvSpPr>
            <a:spLocks noGrp="1"/>
          </p:cNvSpPr>
          <p:nvPr>
            <p:ph type="sldNum" sz="quarter" idx="5"/>
          </p:nvPr>
        </p:nvSpPr>
        <p:spPr/>
        <p:txBody>
          <a:bodyPr/>
          <a:lstStyle/>
          <a:p>
            <a:fld id="{F05BD8CC-846B-46C8-953F-51C878E8F465}" type="slidenum">
              <a:rPr lang="en-US" smtClean="0"/>
              <a:t>5</a:t>
            </a:fld>
            <a:endParaRPr lang="en-US"/>
          </a:p>
        </p:txBody>
      </p:sp>
    </p:spTree>
    <p:extLst>
      <p:ext uri="{BB962C8B-B14F-4D97-AF65-F5344CB8AC3E}">
        <p14:creationId xmlns:p14="http://schemas.microsoft.com/office/powerpoint/2010/main" val="71766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https://www.architectural-review.com/essays/reputations-pen-portraits-/cedric-price-1934-2003/10026650.article</a:t>
            </a:r>
          </a:p>
        </p:txBody>
      </p:sp>
      <p:sp>
        <p:nvSpPr>
          <p:cNvPr id="4" name="Slide Number Placeholder 3"/>
          <p:cNvSpPr>
            <a:spLocks noGrp="1"/>
          </p:cNvSpPr>
          <p:nvPr>
            <p:ph type="sldNum" sz="quarter" idx="10"/>
          </p:nvPr>
        </p:nvSpPr>
        <p:spPr/>
        <p:txBody>
          <a:bodyPr/>
          <a:lstStyle/>
          <a:p>
            <a:fld id="{F05BD8CC-846B-46C8-953F-51C878E8F465}" type="slidenum">
              <a:rPr lang="en-US" smtClean="0"/>
              <a:t>6</a:t>
            </a:fld>
            <a:endParaRPr lang="en-US"/>
          </a:p>
        </p:txBody>
      </p:sp>
    </p:spTree>
    <p:extLst>
      <p:ext uri="{BB962C8B-B14F-4D97-AF65-F5344CB8AC3E}">
        <p14:creationId xmlns:p14="http://schemas.microsoft.com/office/powerpoint/2010/main" val="331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https://blog.ouseful.info/2019/04/24/creating-team-and-individual-wordpress-blogs-from-your-vle-via-an-lti-wordpress-plugin/</a:t>
            </a:r>
          </a:p>
        </p:txBody>
      </p:sp>
      <p:sp>
        <p:nvSpPr>
          <p:cNvPr id="4" name="Slide Number Placeholder 3"/>
          <p:cNvSpPr>
            <a:spLocks noGrp="1"/>
          </p:cNvSpPr>
          <p:nvPr>
            <p:ph type="sldNum" sz="quarter" idx="10"/>
          </p:nvPr>
        </p:nvSpPr>
        <p:spPr/>
        <p:txBody>
          <a:bodyPr/>
          <a:lstStyle/>
          <a:p>
            <a:fld id="{F05BD8CC-846B-46C8-953F-51C878E8F465}" type="slidenum">
              <a:rPr lang="en-US" smtClean="0"/>
              <a:t>10</a:t>
            </a:fld>
            <a:endParaRPr lang="en-US"/>
          </a:p>
        </p:txBody>
      </p:sp>
    </p:spTree>
    <p:extLst>
      <p:ext uri="{BB962C8B-B14F-4D97-AF65-F5344CB8AC3E}">
        <p14:creationId xmlns:p14="http://schemas.microsoft.com/office/powerpoint/2010/main" val="95232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https://developers.arcgis.com/python/guide/using-the-jupyter-lab-environment/ </a:t>
            </a:r>
          </a:p>
          <a:p>
            <a:endParaRPr lang="en-CA" dirty="0"/>
          </a:p>
          <a:p>
            <a:r>
              <a:rPr lang="en-CA" dirty="0"/>
              <a:t>https://noteable.edina.ac.uk/ - Computational notebooks allow you to create and share live code, equations, visualisations and explanatory text. </a:t>
            </a:r>
            <a:r>
              <a:rPr lang="en-CA" dirty="0" err="1"/>
              <a:t>Noteable</a:t>
            </a:r>
            <a:r>
              <a:rPr lang="en-CA" dirty="0"/>
              <a:t> is a bespoke cloud-based application that lets students and lecturers run Jupyter notebooks online. </a:t>
            </a:r>
          </a:p>
        </p:txBody>
      </p:sp>
      <p:sp>
        <p:nvSpPr>
          <p:cNvPr id="4" name="Slide Number Placeholder 3"/>
          <p:cNvSpPr>
            <a:spLocks noGrp="1"/>
          </p:cNvSpPr>
          <p:nvPr>
            <p:ph type="sldNum" sz="quarter" idx="10"/>
          </p:nvPr>
        </p:nvSpPr>
        <p:spPr/>
        <p:txBody>
          <a:bodyPr/>
          <a:lstStyle/>
          <a:p>
            <a:fld id="{F05BD8CC-846B-46C8-953F-51C878E8F465}" type="slidenum">
              <a:rPr lang="en-US" smtClean="0"/>
              <a:t>12</a:t>
            </a:fld>
            <a:endParaRPr lang="en-US"/>
          </a:p>
        </p:txBody>
      </p:sp>
    </p:spTree>
    <p:extLst>
      <p:ext uri="{BB962C8B-B14F-4D97-AF65-F5344CB8AC3E}">
        <p14:creationId xmlns:p14="http://schemas.microsoft.com/office/powerpoint/2010/main" val="29946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Workbench, an Open Source Platform</a:t>
            </a:r>
          </a:p>
          <a:p>
            <a:r>
              <a:rPr lang="en-US" dirty="0"/>
              <a:t>Pierre Conti, Adam Hooper, Jonathan Stray</a:t>
            </a:r>
          </a:p>
          <a:p>
            <a:r>
              <a:rPr lang="en-US" dirty="0"/>
              <a:t>https://source.opennews.org/articles/workbench-data-journalism-open-source-platform/</a:t>
            </a:r>
          </a:p>
          <a:p>
            <a:endParaRPr lang="en-US" dirty="0"/>
          </a:p>
          <a:p>
            <a:r>
              <a:rPr lang="en-US" dirty="0"/>
              <a:t>Course - https://app.workbenchdata.com/courses/intro-to-data-journalism, Source, 2019/04/25</a:t>
            </a:r>
          </a:p>
        </p:txBody>
      </p:sp>
      <p:sp>
        <p:nvSpPr>
          <p:cNvPr id="4" name="Slide Number Placeholder 3"/>
          <p:cNvSpPr>
            <a:spLocks noGrp="1"/>
          </p:cNvSpPr>
          <p:nvPr>
            <p:ph type="sldNum" sz="quarter" idx="5"/>
          </p:nvPr>
        </p:nvSpPr>
        <p:spPr/>
        <p:txBody>
          <a:bodyPr/>
          <a:lstStyle/>
          <a:p>
            <a:fld id="{F05BD8CC-846B-46C8-953F-51C878E8F465}" type="slidenum">
              <a:rPr lang="en-US" smtClean="0"/>
              <a:t>13</a:t>
            </a:fld>
            <a:endParaRPr lang="en-US"/>
          </a:p>
        </p:txBody>
      </p:sp>
    </p:spTree>
    <p:extLst>
      <p:ext uri="{BB962C8B-B14F-4D97-AF65-F5344CB8AC3E}">
        <p14:creationId xmlns:p14="http://schemas.microsoft.com/office/powerpoint/2010/main" val="2066506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https://ontotext.com/linked-open-data-cultural-heritage/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https://www.w3.org/wiki/LinkedData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https://www.w3.org/wiki/SweoIG/TaskForces/CommunityProjects/LinkingOpenData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https://communitywiki.org/wiki/MachineCodeBlocks (Lion </a:t>
            </a:r>
            <a:r>
              <a:rPr lang="en-US" dirty="0" err="1"/>
              <a:t>Kimbro</a:t>
            </a:r>
            <a:r>
              <a:rPr lang="en-US" dirty="0"/>
              <a:t>, 2005ish)</a:t>
            </a:r>
          </a:p>
          <a:p>
            <a:endParaRPr lang="en-CA" dirty="0"/>
          </a:p>
        </p:txBody>
      </p:sp>
      <p:sp>
        <p:nvSpPr>
          <p:cNvPr id="4" name="Slide Number Placeholder 3"/>
          <p:cNvSpPr>
            <a:spLocks noGrp="1"/>
          </p:cNvSpPr>
          <p:nvPr>
            <p:ph type="sldNum" sz="quarter" idx="10"/>
          </p:nvPr>
        </p:nvSpPr>
        <p:spPr/>
        <p:txBody>
          <a:bodyPr/>
          <a:lstStyle/>
          <a:p>
            <a:fld id="{F05BD8CC-846B-46C8-953F-51C878E8F465}" type="slidenum">
              <a:rPr lang="en-US" smtClean="0"/>
              <a:t>15</a:t>
            </a:fld>
            <a:endParaRPr lang="en-US"/>
          </a:p>
        </p:txBody>
      </p:sp>
    </p:spTree>
    <p:extLst>
      <p:ext uri="{BB962C8B-B14F-4D97-AF65-F5344CB8AC3E}">
        <p14:creationId xmlns:p14="http://schemas.microsoft.com/office/powerpoint/2010/main" val="139769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a:p>
            <a:r>
              <a:rPr lang="en-US" dirty="0"/>
              <a:t>Challenges and Opportunities for use of Social Media in Higher Education</a:t>
            </a:r>
          </a:p>
          <a:p>
            <a:r>
              <a:rPr lang="en-US" dirty="0"/>
              <a:t>Terry Anderson, Journal of Learning for Development, 2019/04/23</a:t>
            </a:r>
          </a:p>
          <a:p>
            <a:r>
              <a:rPr lang="en-US" dirty="0"/>
              <a:t>https://jl4d.org/index.php/ejl4d/article/view/327/361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5BD8CC-846B-46C8-953F-51C878E8F465}" type="slidenum">
              <a:rPr lang="en-US" smtClean="0"/>
              <a:t>16</a:t>
            </a:fld>
            <a:endParaRPr lang="en-US"/>
          </a:p>
        </p:txBody>
      </p:sp>
    </p:spTree>
    <p:extLst>
      <p:ext uri="{BB962C8B-B14F-4D97-AF65-F5344CB8AC3E}">
        <p14:creationId xmlns:p14="http://schemas.microsoft.com/office/powerpoint/2010/main" val="397994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9D86-5354-42A3-BEB0-FA3836558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12D924-4DDB-40E7-9A71-4BE8F808C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70A82C-168D-4283-B09A-2C4FFE08FD80}"/>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D23D707E-2079-45C6-9EA4-E85F99C3F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D8E1-7C4E-4A05-8C01-E30F8C62CAE7}"/>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91668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9577-8BE9-474E-81B7-5C045991D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4D3C3-94B0-4CC6-89B0-9D1C89B795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DF493-576A-4516-AF9F-58282AD1A73F}"/>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E5992CC8-2E0E-4E7B-BD4C-0F2FC3FEE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3C9F2-E8E9-4B03-9624-61AFE2EE486D}"/>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417771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8BAFD9-D98D-4D31-8735-793AD6D3CE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8D205-AA58-44EB-A8F1-242D57AE8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6F537-8C37-4C13-B09F-9E586AD14E5E}"/>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E5395186-52E7-45BB-904B-C3FB7E07D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E78F7-5BF8-4A4C-8D83-C972CC5F896A}"/>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171086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3BB6-0971-4F80-8DB3-B43226CA8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763E8-F351-4717-8EFE-BD5C6A2146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9D9E0-2391-4B8E-9071-BD6765AF2625}"/>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9F1C5920-8163-4EC2-A4DB-8D525D9E6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87448-98DD-4ACE-94EC-D09D8E7BA6B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11661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5D4E-9FFF-49B1-B138-4B1E001351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8F729F-6E91-4757-A91E-CBD349E08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88924-B1F2-4667-9C8D-A3599C000B11}"/>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0BA89966-15E8-4F76-B5CF-75673904E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7355E-1748-4236-ACB0-CCD10520677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45512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281C-F10D-46B5-AAF0-C2F511982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C4477-DDE7-4D85-AF96-4582A48AC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083D4-B044-48CA-9DE5-1FB6E7BF3D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8DF2D-51F3-4C78-996A-639D8DB8DB31}"/>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6" name="Footer Placeholder 5">
            <a:extLst>
              <a:ext uri="{FF2B5EF4-FFF2-40B4-BE49-F238E27FC236}">
                <a16:creationId xmlns:a16="http://schemas.microsoft.com/office/drawing/2014/main" id="{6E25216F-286E-440C-BA57-AA54F8443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3228D-7F7C-4F6B-B7B8-6A51B6FF5A0E}"/>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92393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622D-8F8C-4913-A3E5-3E2C0A5306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05C31C-C13D-4A6C-9C2A-DD26A169B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4B1AC-1DFC-4065-8B52-F2F5651989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5C265-BD47-44DE-89BE-9A0652AEE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54DC11-6DCF-45D2-80C4-E0E12BDB20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07054-72F8-48BD-AB36-A5CD5B816CDE}"/>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8" name="Footer Placeholder 7">
            <a:extLst>
              <a:ext uri="{FF2B5EF4-FFF2-40B4-BE49-F238E27FC236}">
                <a16:creationId xmlns:a16="http://schemas.microsoft.com/office/drawing/2014/main" id="{1A166783-F2F9-4D67-ADD5-A958EF7021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DCBED9-CD52-4EA4-B913-2DFF958CAB82}"/>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95953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B26E-A8BF-4D15-8E96-6557A9C94D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5F30B-A943-47D5-8070-14F924B68A4A}"/>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4" name="Footer Placeholder 3">
            <a:extLst>
              <a:ext uri="{FF2B5EF4-FFF2-40B4-BE49-F238E27FC236}">
                <a16:creationId xmlns:a16="http://schemas.microsoft.com/office/drawing/2014/main" id="{269F0D33-A486-4B3B-B064-290772840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5EF1EF-B96B-4B67-8D2B-D81F941E98D6}"/>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31760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5D983-FCD3-4012-A2DA-8810CC2CECD7}"/>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3" name="Footer Placeholder 2">
            <a:extLst>
              <a:ext uri="{FF2B5EF4-FFF2-40B4-BE49-F238E27FC236}">
                <a16:creationId xmlns:a16="http://schemas.microsoft.com/office/drawing/2014/main" id="{459DE9B3-0E6C-4CEF-A686-FBA331A1E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149F1-002A-4C25-A737-C16B2A4A8E14}"/>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142540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D06F-3A00-428E-84EF-5C45F1D49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ED3A6-3CB3-4349-A6F8-4A2985B6B8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A4CD9C-D55C-4AB4-BBB4-102FEEA8B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5AA75-71D6-433E-A899-4513635D61FF}"/>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6" name="Footer Placeholder 5">
            <a:extLst>
              <a:ext uri="{FF2B5EF4-FFF2-40B4-BE49-F238E27FC236}">
                <a16:creationId xmlns:a16="http://schemas.microsoft.com/office/drawing/2014/main" id="{4E0B54E7-8727-44EC-9519-6D22698D9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93261-8265-40F6-813D-59D0B7AA0F5E}"/>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279727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3360-7C0A-4BE4-81BD-9C847DE6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469912-45D1-4216-B671-9BBDF51E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42249-CCA1-4147-A9E6-B15B032F1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C848-BB93-484A-8309-1F435A921358}"/>
              </a:ext>
            </a:extLst>
          </p:cNvPr>
          <p:cNvSpPr>
            <a:spLocks noGrp="1"/>
          </p:cNvSpPr>
          <p:nvPr>
            <p:ph type="dt" sz="half" idx="10"/>
          </p:nvPr>
        </p:nvSpPr>
        <p:spPr/>
        <p:txBody>
          <a:bodyPr/>
          <a:lstStyle/>
          <a:p>
            <a:fld id="{55E2BC58-FA17-497B-94AB-5EDE1C84724C}" type="datetimeFigureOut">
              <a:rPr lang="en-US" smtClean="0"/>
              <a:t>4/30/2019</a:t>
            </a:fld>
            <a:endParaRPr lang="en-US"/>
          </a:p>
        </p:txBody>
      </p:sp>
      <p:sp>
        <p:nvSpPr>
          <p:cNvPr id="6" name="Footer Placeholder 5">
            <a:extLst>
              <a:ext uri="{FF2B5EF4-FFF2-40B4-BE49-F238E27FC236}">
                <a16:creationId xmlns:a16="http://schemas.microsoft.com/office/drawing/2014/main" id="{F1F06F97-C440-4E27-9BEC-C440A4630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35103-51A4-4D08-A635-D935D67F49E6}"/>
              </a:ext>
            </a:extLst>
          </p:cNvPr>
          <p:cNvSpPr>
            <a:spLocks noGrp="1"/>
          </p:cNvSpPr>
          <p:nvPr>
            <p:ph type="sldNum" sz="quarter" idx="12"/>
          </p:nvPr>
        </p:nvSpPr>
        <p:spPr/>
        <p:txBody>
          <a:bodyPr/>
          <a:lstStyle/>
          <a:p>
            <a:fld id="{730FFA44-2032-4535-8860-4801EBAE9D51}" type="slidenum">
              <a:rPr lang="en-US" smtClean="0"/>
              <a:t>‹#›</a:t>
            </a:fld>
            <a:endParaRPr lang="en-US"/>
          </a:p>
        </p:txBody>
      </p:sp>
    </p:spTree>
    <p:extLst>
      <p:ext uri="{BB962C8B-B14F-4D97-AF65-F5344CB8AC3E}">
        <p14:creationId xmlns:p14="http://schemas.microsoft.com/office/powerpoint/2010/main" val="361556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C35A5-D190-4519-A2A3-AA185226E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7EC67-3158-4845-A51D-859D08481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91B2-C201-40FC-9C84-B050CCAA2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2BC58-FA17-497B-94AB-5EDE1C84724C}" type="datetimeFigureOut">
              <a:rPr lang="en-US" smtClean="0"/>
              <a:t>4/30/2019</a:t>
            </a:fld>
            <a:endParaRPr lang="en-US"/>
          </a:p>
        </p:txBody>
      </p:sp>
      <p:sp>
        <p:nvSpPr>
          <p:cNvPr id="5" name="Footer Placeholder 4">
            <a:extLst>
              <a:ext uri="{FF2B5EF4-FFF2-40B4-BE49-F238E27FC236}">
                <a16:creationId xmlns:a16="http://schemas.microsoft.com/office/drawing/2014/main" id="{E62A7FF8-CDD1-4A0E-8B6D-421CAA62E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00C9E2-4595-4782-8A67-AF55032BF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FFA44-2032-4535-8860-4801EBAE9D51}" type="slidenum">
              <a:rPr lang="en-US" smtClean="0"/>
              <a:t>‹#›</a:t>
            </a:fld>
            <a:endParaRPr lang="en-US"/>
          </a:p>
        </p:txBody>
      </p:sp>
    </p:spTree>
    <p:extLst>
      <p:ext uri="{BB962C8B-B14F-4D97-AF65-F5344CB8AC3E}">
        <p14:creationId xmlns:p14="http://schemas.microsoft.com/office/powerpoint/2010/main" val="3798208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loomberg.com/graphics/2015-paul-ford-what-is-code/"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ataquest.io/blog/jupyter-notebook-tips-tricks-shortcu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jupyter.org/try" TargetMode="Externa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app.workbenchdata.com/courses/intro-to-data-journalism" TargetMode="External"/><Relationship Id="rId4" Type="http://schemas.openxmlformats.org/officeDocument/2006/relationships/hyperlink" Target="https://github.com/CJWorkbench"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d-cloud.n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ruben.verborgh.org/articles/redecentralizing-the-we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solid.mit.edu/" TargetMode="External"/><Relationship Id="rId4" Type="http://schemas.openxmlformats.org/officeDocument/2006/relationships/hyperlink" Target="https://www.w3.org/TR/activitypu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hatdoesthequantsay.com/2015/09/13/ipfs-introduction-by-exampl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phy.com/gifs/cat-kitty-pet-TA6Fq1irTioFO"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hackernoon.com/understanding-artificial-intelligence-as-a-service-aiaas-780f2e3f663c"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gA03iyI3yEA" TargetMode="External"/><Relationship Id="rId3" Type="http://schemas.openxmlformats.org/officeDocument/2006/relationships/image" Target="../media/image22.jpg"/><Relationship Id="rId7" Type="http://schemas.openxmlformats.org/officeDocument/2006/relationships/hyperlink" Target="https://dadabots.bandcamp.com/track/evolution-22-iteration-6050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adabots.bandcamp.com/album/coditany-of-timeness" TargetMode="External"/><Relationship Id="rId11" Type="http://schemas.openxmlformats.org/officeDocument/2006/relationships/hyperlink" Target="https://www.youtube.com/watch?time_continue=4&amp;v=XUs6CznN8pw" TargetMode="External"/><Relationship Id="rId5" Type="http://schemas.openxmlformats.org/officeDocument/2006/relationships/hyperlink" Target="https://dadabots.bandcamp.com/album/bot-prownies" TargetMode="External"/><Relationship Id="rId10" Type="http://schemas.openxmlformats.org/officeDocument/2006/relationships/hyperlink" Target="https://www.jukedeck.com/" TargetMode="External"/><Relationship Id="rId4" Type="http://schemas.openxmlformats.org/officeDocument/2006/relationships/hyperlink" Target="http://www.downes.ca/post/69402/rd" TargetMode="External"/><Relationship Id="rId9" Type="http://schemas.openxmlformats.org/officeDocument/2006/relationships/hyperlink" Target="https://www.youtube.com/watch?v=6FxPJD0JZQo"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ognii.com/"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x5gon.org/follow/oer/" TargetMode="External"/><Relationship Id="rId5" Type="http://schemas.openxmlformats.org/officeDocument/2006/relationships/hyperlink" Target="https://learn.filtered.com/magpie" TargetMode="External"/><Relationship Id="rId4" Type="http://schemas.openxmlformats.org/officeDocument/2006/relationships/hyperlink" Target="http://squirrelai.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spectrum.ieee.org/the-human-os/biomedical/devices/implant-translates-brain-activity-into-spoken-sentence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lideshare.net/quipo/nosql-databases-why-what-and-when/91-Merkle_Trees_Hash_Trees_Leav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irected_acyclic_graph"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ukeluo.blogspot.com/2014/06/git-as-i-understand-4-working.htm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s://github.com/mwouts/jupytex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pfs.io/ipfs/QmXoypizjW3WknFiJnKLwHCnL72vedxjQkDDP1mXWo6uco/wiki/Distributed_hash_table.htm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ipfs.io/"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hyperlink" Target="https://slideplayer.com/slide/5163640/"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deviantart.com/azza1070/art/Blockchain-Protocols-PoB-PoW-PoS-PoI-PoC-PoA-73415931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esearchgate.net/publication/325451400_Blockchain-based_protocol_of_autonomous_business_activity_for_multi-agent_systems_consisting_of_UAV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hyperlink" Target="https://giphy.com/gifs/cat-kitty-meow-UZz8BikCqfYzK" TargetMode="External"/><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datadoghq.com/blog/monitoring-kafka-performance-metrics/"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quantifiedself.com/reporter-ap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jods.mitpress.mit.edu/pub/design-as-particip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architectural-review.com/essays/reputations-pen-portraits-/cedric-price-1934-2003/10026650.articl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picgames.com/fortnite/en-US/home"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ntrsection.com/2017/04/8396/"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obsproject.com/" TargetMode="External"/><Relationship Id="rId4" Type="http://schemas.openxmlformats.org/officeDocument/2006/relationships/hyperlink" Target="https://www.twitch.t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C3D-81A9-49BB-9B3C-1C534CF54FCF}"/>
              </a:ext>
            </a:extLst>
          </p:cNvPr>
          <p:cNvSpPr>
            <a:spLocks noGrp="1"/>
          </p:cNvSpPr>
          <p:nvPr>
            <p:ph type="ctrTitle"/>
          </p:nvPr>
        </p:nvSpPr>
        <p:spPr>
          <a:xfrm>
            <a:off x="978196" y="506726"/>
            <a:ext cx="10040679" cy="1705897"/>
          </a:xfrm>
        </p:spPr>
        <p:txBody>
          <a:bodyPr>
            <a:normAutofit fontScale="90000"/>
          </a:bodyPr>
          <a:lstStyle/>
          <a:p>
            <a:r>
              <a:rPr lang="en-US" dirty="0"/>
              <a:t>Future Learning in an Advanced Decentralized Learning Ecosystem</a:t>
            </a:r>
          </a:p>
        </p:txBody>
      </p:sp>
      <p:sp>
        <p:nvSpPr>
          <p:cNvPr id="3" name="Subtitle 2">
            <a:extLst>
              <a:ext uri="{FF2B5EF4-FFF2-40B4-BE49-F238E27FC236}">
                <a16:creationId xmlns:a16="http://schemas.microsoft.com/office/drawing/2014/main" id="{E86DF98E-091C-4C83-8F2E-4BCACB21F64C}"/>
              </a:ext>
            </a:extLst>
          </p:cNvPr>
          <p:cNvSpPr>
            <a:spLocks noGrp="1"/>
          </p:cNvSpPr>
          <p:nvPr>
            <p:ph type="subTitle" idx="1"/>
          </p:nvPr>
        </p:nvSpPr>
        <p:spPr>
          <a:xfrm>
            <a:off x="9292856" y="5416296"/>
            <a:ext cx="2328530" cy="930349"/>
          </a:xfrm>
        </p:spPr>
        <p:txBody>
          <a:bodyPr/>
          <a:lstStyle/>
          <a:p>
            <a:r>
              <a:rPr lang="en-US" dirty="0"/>
              <a:t>Stephen Downes</a:t>
            </a:r>
          </a:p>
          <a:p>
            <a:r>
              <a:rPr lang="en-US" dirty="0"/>
              <a:t>May 1,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41" y="2353819"/>
            <a:ext cx="8024480" cy="3992826"/>
          </a:xfrm>
          <a:prstGeom prst="rect">
            <a:avLst/>
          </a:prstGeom>
        </p:spPr>
      </p:pic>
    </p:spTree>
    <p:extLst>
      <p:ext uri="{BB962C8B-B14F-4D97-AF65-F5344CB8AC3E}">
        <p14:creationId xmlns:p14="http://schemas.microsoft.com/office/powerpoint/2010/main" val="162983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Connect LMS via LTI WordPress Plugin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63609"/>
            <a:ext cx="6934200" cy="3905250"/>
          </a:xfrm>
        </p:spPr>
      </p:pic>
      <p:sp>
        <p:nvSpPr>
          <p:cNvPr id="5" name="Content Placeholder 2">
            <a:extLst>
              <a:ext uri="{FF2B5EF4-FFF2-40B4-BE49-F238E27FC236}">
                <a16:creationId xmlns:a16="http://schemas.microsoft.com/office/drawing/2014/main" id="{1805DF70-505C-43D7-B55F-93A56A6CBC3D}"/>
              </a:ext>
            </a:extLst>
          </p:cNvPr>
          <p:cNvSpPr txBox="1">
            <a:spLocks/>
          </p:cNvSpPr>
          <p:nvPr/>
        </p:nvSpPr>
        <p:spPr>
          <a:xfrm>
            <a:off x="7846828" y="1825625"/>
            <a:ext cx="35069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Workbench is a free and open source data journalism platform "that enables all stages of data journalism: getting data (including scraping), then cleaning, analyzing, visualizing, and sharing it.</a:t>
            </a:r>
            <a:endParaRPr lang="en-US" dirty="0"/>
          </a:p>
        </p:txBody>
      </p:sp>
    </p:spTree>
    <p:extLst>
      <p:ext uri="{BB962C8B-B14F-4D97-AF65-F5344CB8AC3E}">
        <p14:creationId xmlns:p14="http://schemas.microsoft.com/office/powerpoint/2010/main" val="1279399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52" y="1825625"/>
            <a:ext cx="9892164" cy="5307991"/>
          </a:xfrm>
          <a:prstGeom prst="rect">
            <a:avLst/>
          </a:prstGeom>
        </p:spPr>
      </p:pic>
      <p:sp>
        <p:nvSpPr>
          <p:cNvPr id="2" name="Title 1"/>
          <p:cNvSpPr>
            <a:spLocks noGrp="1"/>
          </p:cNvSpPr>
          <p:nvPr>
            <p:ph type="title"/>
          </p:nvPr>
        </p:nvSpPr>
        <p:spPr/>
        <p:txBody>
          <a:bodyPr/>
          <a:lstStyle/>
          <a:p>
            <a:r>
              <a:rPr lang="en-CA" dirty="0"/>
              <a:t>Creating and learning – code and outcome - combine in a single environment​</a:t>
            </a:r>
          </a:p>
        </p:txBody>
      </p:sp>
      <p:sp>
        <p:nvSpPr>
          <p:cNvPr id="3" name="Content Placeholder 2"/>
          <p:cNvSpPr>
            <a:spLocks noGrp="1"/>
          </p:cNvSpPr>
          <p:nvPr>
            <p:ph idx="1"/>
          </p:nvPr>
        </p:nvSpPr>
        <p:spPr>
          <a:xfrm>
            <a:off x="8612372" y="1825624"/>
            <a:ext cx="2741427" cy="5595856"/>
          </a:xfrm>
          <a:solidFill>
            <a:schemeClr val="bg1"/>
          </a:solidFill>
        </p:spPr>
        <p:txBody>
          <a:bodyPr>
            <a:normAutofit/>
          </a:bodyPr>
          <a:lstStyle/>
          <a:p>
            <a:pPr marL="0" indent="0">
              <a:buNone/>
            </a:pPr>
            <a:r>
              <a:rPr lang="en-CA" dirty="0"/>
              <a:t>This is simulated circuitry that can compute as you watch. The switches on the left turn the current on and off at random, and the logic gates direct the flow of the current.</a:t>
            </a:r>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p:txBody>
      </p:sp>
      <p:sp>
        <p:nvSpPr>
          <p:cNvPr id="6" name="Rectangle 5"/>
          <p:cNvSpPr/>
          <p:nvPr/>
        </p:nvSpPr>
        <p:spPr>
          <a:xfrm>
            <a:off x="754912" y="5667154"/>
            <a:ext cx="7667846" cy="1754326"/>
          </a:xfrm>
          <a:prstGeom prst="rect">
            <a:avLst/>
          </a:prstGeom>
          <a:solidFill>
            <a:schemeClr val="bg1"/>
          </a:solidFill>
        </p:spPr>
        <p:txBody>
          <a:bodyPr wrap="square">
            <a:spAutoFit/>
          </a:bodyPr>
          <a:lstStyle/>
          <a:p>
            <a:endParaRPr lang="en-US" dirty="0">
              <a:hlinkClick r:id="rId3"/>
            </a:endParaRPr>
          </a:p>
          <a:p>
            <a:r>
              <a:rPr lang="en-US" dirty="0">
                <a:hlinkClick r:id="rId3"/>
              </a:rPr>
              <a:t>https://www.bloomberg.com/graphics/2015-paul-ford-what-is-code/</a:t>
            </a:r>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383550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types of learning resources​</a:t>
            </a:r>
            <a:endParaRPr lang="en-CA" dirty="0"/>
          </a:p>
        </p:txBody>
      </p:sp>
      <p:sp>
        <p:nvSpPr>
          <p:cNvPr id="3" name="Content Placeholder 2"/>
          <p:cNvSpPr>
            <a:spLocks noGrp="1"/>
          </p:cNvSpPr>
          <p:nvPr>
            <p:ph idx="1"/>
          </p:nvPr>
        </p:nvSpPr>
        <p:spPr>
          <a:xfrm>
            <a:off x="9101469" y="1584249"/>
            <a:ext cx="2881424" cy="4351338"/>
          </a:xfrm>
        </p:spPr>
        <p:txBody>
          <a:bodyPr>
            <a:normAutofit lnSpcReduction="10000"/>
          </a:bodyPr>
          <a:lstStyle/>
          <a:p>
            <a:pPr marL="0" indent="0">
              <a:buNone/>
            </a:pPr>
            <a:r>
              <a:rPr lang="en-US" dirty="0"/>
              <a:t>Jupyter Notebook combines data and code in a document</a:t>
            </a:r>
          </a:p>
          <a:p>
            <a:pPr marL="0" indent="0">
              <a:buNone/>
            </a:pPr>
            <a:endParaRPr lang="en-US" dirty="0"/>
          </a:p>
          <a:p>
            <a:pPr marL="0" indent="0">
              <a:buNone/>
            </a:pPr>
            <a:r>
              <a:rPr lang="en-US" dirty="0" err="1"/>
              <a:t>JupyterLab</a:t>
            </a:r>
            <a:r>
              <a:rPr lang="en-US" dirty="0"/>
              <a:t> Environment - </a:t>
            </a:r>
            <a:r>
              <a:rPr lang="en-CA" dirty="0"/>
              <a:t>work with code, data, and the Jupyter notebook format.</a:t>
            </a:r>
            <a:endParaRPr lang="en-US" dirty="0"/>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IHAu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ztS1qx06+htbxpI/NjeQSlD5ahcZ3N0HWsCX4j+GUn8sTXDrnHmLCStdDq2k2mqmJb5TLBGd3kk4Vm7FvXFSppunKmxbC1C+nlLj+VctZYmUv3bSXmr/qjsoSwsY/vU5Pydrfg7mZ4b1u51m/vHit4DpSBfstzHLuaQ/xAr1XFbjMqqWYgKBkk9hWdZaJY2GoPeWEQtjIMSxx8I/ocdjUuvf8AIDv/APr2k/8AQTW1Ln5f3m/kc9X2fN+7vbz3JLS/sru1N3a3cE9uM5ljcMox15FOsby0vrcXFlcw3MJJAeJwy5+orxj9nQY/Z91AYH+svP8A0GtL9kkAfB22wMf6XN/MVoZnqkF9ZXF1NawXcEtxB/rY0cFk+o7VG2q6Yv2ndqFqv2X/AI+Myr+6/wB70/GvIfhAAP2gPiV/vxf+hNXNeFvCdj4u/aB8cWOrtJJpdvOtxLZqxVLhwAF346gZJxQB7/pGuaNq5caXqlnelPvCGZXI/Kp49QsZL57GO8ga6jG54RIC6j1I69xXgfxp8LaZ8NNU0Dxz4Nt/7LdL5Le7ghYiOZG7EfQEVpfFhR4P+LfhT4kQKY7PUCthqWBxhhwx/wCAn/xwUAe1399ZWESy313BbRs20NK4UE+nNcB8YfiR/wAIWdHt9PWxuri+vY4Jlll5hjYj58D2Peub+LMY8a/GTwp4JT97Y2IOp34HIx/CD+A/Wsr9qbw5oY1Hwxqg02EXl9qsVtdSjOZIgVAU+2KAPdtN1Gw1KJpLC8t7pVOGaGQOAfQ4qneeJfD1nfCxutb0+C6Jx5T3Chs/TNcN8Q4dK+Fvwl12+8IadDpk0oUL5WeJXIQPz3AP6V5h4aufhFH4NjsdZ8N6/qWp3MO+7v5NLleRpWGSyv6AnigD6bkmijgad5EWJV3M5b5Qvrn0qk2t6OrWinVLPdeHbbDzlzMf9n1rxv4R6hqV/wDATxRp2pre+XYQ3dvavdRssjQ+WxXO7ngGq/7NHgLR9S8J6T4y1pXvtRhkK6fvc7LRImIUKBxnIJ/GgD3yiivOPiP8QNT0bxjp3g/w/Y2Eup3lq1152oXHkwKinGAe7H0oA9HoryTXfitr2h/Dsa/qPg2aPVV1JdPax835ZSxwHjf+JT2q1pHxD8TWPjHTNB8ceG4NKj1hGawuLefzFV1G4xv6Ninb+vxDpc9RorxS6+MXiK4sNR8S6H4XtLvwzYTMheS9VLm4RTh5EQ9hzweTW3rnxM1C+1XRtD8CaPFqmpanYDUWe5kMcNtAehYjnJPGKQHqFFfPfxP8feO7z4byyR6C+iapY6xFaXx88qD8w2mNsfMrdD6V1Ot/EbxnbeLbLwdpXhG3vdWmsI7qZzdYigz97cccj0oX9fdcH/X32PW6K8il+JHjXV7jWLrwd4TtdQ0rRZmguJZ7go91Kn+sWIe3qetT3nxcbUNK8NJ4R0VtR1nxArtDbTSbEtxHxIZG/wBk8e9C1HY9WoryTSPipr/23xXpeveFY9Ov/D2n/a2C3O9J+CRtOOAQKbovxM8bX/gqbxU/gNxBcJENLtkuN0szMcFn7Ig65o/r+vuEeu0V5f4T+ImvSeOYvCPibStMhurmye7t5rC8EyYTqjDsa5aX41+Mf+EZvfFsfgWE6Dp121vcSm7/AHkoDbS6LjoOKOv9eg7HvNFeWeGPiJ4pk8a6PofirwvBpUOu27z2DxXHmMmwZKye+COlep07CCiisDWPF2h6Rqc9nqV2lqtvbpNNNIwCJvYqiepY7WOB2WkBv0Vj3Xijw/baVLqkmq2ptI0DmRZAQQVLAD1JAJFVNK8deE9TXTvsuu2e/UYBPaxvIFd0IyDg9Oh49jQB0dFc5/wnfg7+z31D/hI9ONskwgaTzRgORkD8ufTHNXn8SaAlt9pbWLJYcsPMMw25UAtz7Ag/iKANWiuW1b4g+D9N0RdXm16ya3kikkhCyjdLsHzBR65457kCtfw5rNtrlg91bK6GOZ4ZY3GGR1PIP4YI9iKANKiiigAooooAKKKKACiiigAooooAKKKKACiiigAooooAKKKKACiiigAooooAKKKKACiiigAooooAKKKKACiiigAooooAKKKKACiiigAooooAKKKKACiiigAooooAK5Px54quNClgs7KG0a5mhkm33U3lxqqdvcnsKf8AFLxHP4Z8JzX9ps+1O6xRb+gJ7++BXz5q/jXxHqjL9tuEvHXOwNbqxH0GK9DB4N1ffexwYzGKl7i3O1svjjqUd5GNQ0q1e3LYfyWIYD1GeDXukMizQpMnKOoZfoRXxhPDq2r6qix6fcPPMyqqx25UE/lgV9Y6RfTQvbWkjblCrGR6EDFcueYnDYCVJNWc3bQrK3WxCnzO9joaKKKxO0KKKKAMrxHd6lp8CXtjbC8RDia3zh2Hqp9R6d65/wD4WVoKgrLb6jHMODEYRkH0610ev6La61FBHdSTIIJRKvlvtyR61dNtblxI0ERf+8UBP51yVqVdyvSnbyav92qOyhWw6jatTv5p2+/RmP4c1TUdakN41i9hp4H7oS/6yY+uOwrQ19guhagxOALaQk/8BNXa4b4saR451+0i0fwrqGn6fYXcbxahPMpMqqePkx6jNb0oShG0nd9znqzjOV4xsuxy37Ldut38FHtW4We6uYyfZsCud+GupeOPhhZ3fgu48A6prSrdSSWF1af6pwx43NggDp6Yr2b4feF7Lwb4SsfD1izSR2yndIw5kcnLMfqTW9WhmeMfBLQfFunfFHxfq3ijTTA+pRQy+bGP3Jckkord9ucfhXIaDq/iTQ/j9451LQ9DfW7aNwL61hbE2w7cMg7kHt6V9LV554G8C6loPxR8VeKbm5tpLTWNvkxoTvTBH3sjHagDitej8WfGDxFo9lP4X1Dw74Z065FzdSX67JJ2U8KqnH0/E816J8adAtNf+F+s6fcPHEIrYzwyOcCN4xuU5/DH412leafFbwj4x8bazb6HDq1vp3hF41a+MY/fzNuOY/pgD0H1oA579lvTdQ1DT9Q8ea0fMvdSEdrAxHPkwqFz+JA/Ktf9pLw3rWt+HNJ1DQbF7+60jUEujbR/ekUYJwO/Qce9elaNp1npGlW2l6fCsNraxiKJB2UCrdAHm12l18WPhhq+k6hoGo+HLiXEcK3yEHeoDK4GB8u7j8657wr428beFtHt/DviX4b61qF3YxiBLvToxLHMi8KcgYHAHf8ACvaqKAOQkvNU8RfDHVJrnQLnSr66sbiNLGQhpMlGC9O544rN/Z50rUtF+FGl6dq1nNZ3cbS74ZV2suZGIyPpXoNFABXkfxp0bUdS8SWLah4Fh8X+HDbFWjh2rdW0+eGDEg7SO1euUUmhpnyz4m0PxP4d+EMZudPubVpvFNtPpOl3l35z26Z+WNnzxkj14rv3s/GfxB8feHrvWfCU3hvS9DEk8klxOkjTTMhTagU/d56mvUfE/h3SfElpb2usWxuIre5S5jXeVxIhyp4rWqk/6+VhPb+u9z5WtvhnqmjaZqHhyf4TW+v6qbiQWetNcgW0iOxIeRd2RtB6YrvZvDnizwF4u0XxHoXh1NetP7Fj0q9srJ1iaBkO4PHuONueMV7ZRQm/69LA0m/69TxHxfpXxK8V/CnU7jVtJi/tSXUYrqx0iN1DxQo4OxnzgscZrofDOka/c/Fv/hKL7R5tPs59BigdZJFYxy55Tg8ketem0Uv6/Cwf1+NzwzRV+IHgCLxH4Z0/wXNrsF5eTXWmX8E6LGPOP3ZQTkbfasyHwnr/AMPLnwLeadHZ6xq9nb3KXmlC6SOafzm3uYd2M7Sa+hq5vxt4I8O+MBaNrVo7XFm5e1uYZWilhJ67WXkUJtWt/XQGk9zxjRj4p8WeNPiV/aGjpZahPocdvBYJOsjx7lOxXYHG49T9a6Px34X8XTfA/wANaPptjcz3Vk1sdT0+C4EUk8Kj54w2cZ/GvR/BXgzw/wCD4LmPRLR43upPMuZ5ZWklmb1ZmJJroaVklp5fhd/qF3e78/0X6Hzr4L8Ia1p3xY0fxBpXwzbw7on2ae0kQXSvMGYf62QZPGeBjmt9vB/iT/hnbUPDI0uT+1pbh2S23rkg3AbOc4+7z1r2uimtGn/W9weqt/XY828S+HtZuvih4D1WCxd7LTbe4W8l3DETNGoUEZyckdq9JoooAK838deBtW17xDfNY3sdpbXsdvI8kisylohIhjIVlYAiQMCD1U5616RRQB5NpPwp1exsrPS28RWcmmxmJp0FgfMkaON0G1i5ABD5wQeR1qa3+FupKkdpLrlgbOR7WW726f8AvS9uAEEbFiFU7V3Ag/xYIzXqdFAHin/Cl9YXSW06LxNaQ2xO0WqWsogC+W6bgPN3BvnztDBOPu1p3fwbjvLG4trnWjtk0+GCJI4dqRXCbA0wGc/OI0BGe3Br1iigDx5fg/qNvYX0djrWmQz6pazWt/5lg0sYV2LBog0hZWGTyxbPHpXeeANIu9LtNSkvU8uW91CScR5B2oFWNM44yVjDf8CrpaKACiiigAooooAKKKKACiiigAooooAKKKKACiiigAooooAKKKKACiiigAooooAKKKKACiiigAooooAKKKKACiiigAooooAKKKKACiiigAooooAKKKKACiiigAooooA474waBeeIfBstrp8Ylu4pFljj6b8dQPfFcd8JfD1zouiTz6rpr2moTTnPnJhtgHAHtXsVZut6fJeojROFdex6EVyZvVxE8tqUKK1dtt99RUKFP6zGrIwW81l3RR8HuMDNT6Vp921/E8sToincSaktNFvNzrNHEFYY3E5K+4rpEXagUdhivkMqyOeImquKUo8tnZ9dfTbb7z1q+KVNctOzuLRRRX3R5RHib+8n5VEZJg7LlOParNVn/wBc/wCFAB5k3qn5UeZN6p+VFYk/iJE1W60630rUryW12CVoI1KruGR1YdqANvzJvVPyo8yb1T8qyrXXLWfUI7Ew3EMzpI4EigABCASefetC3nguE3280cq5xlGDDP4UAS+ZN6p+Ro8yb1T8qKKADzJvVPyNHmTeqflRWE3iRG1C6s7XSdUuzayCKWSGJCgbAPUsOxoA3fMm9U/KjzJvVPyrP1DV7GyMSTSgyySpEIlILgt0yM8Co7HXLC7vY7JWeO6kiMoikADbQ2P8j0oA1PMm9U/KjzJvVPyoooAPMm9U/KjzJvVPyoqkup251p9JYSJOsAnBYfKy5wcH1HegC75k3qn5UeZN6p+VZGja/ZapHLNCk8UEYz5syhUYZIyDn2rRjubeRQ0dxEyldwIcEbfX6UATeZN6p+VHmTeqflTFkjYhVkViV3AA9vX6U+gA8yb1T8qPMm9U/KiigA8yb1T8qPMm9U/KqEGrWUlze27SeU1nII5GkIVSSu7g59Kna9s1iSVruBUk+4xkGG+h70AWPMm9U/KjzJvVPyNRNcW6zJC08SyvyqFxub6DvVS91nTLOW3invIg9xKIowGB+Ygnn06UAaHmTeqflR5k3qn5UUUAHmTeqflR5k3qn5UVQ1vVbbSbRbi4Erl3EcUUS7nkc9FUdzQBf8yb1T8jR5k3qn5VkaVrsF5cXFrcWtzp9zboJHjulC/IejAgkEfjS6p4g07T0heR2mSaOWRGhwwxGu5uc+lAGt5k3qn5UeZN6p+VR20y3FtFcR5CSIHXPXBGakoAPMm9U/KjzJvVPyoqprGoQaXpk+oXIcwwLucIMnHtQBb8yb1T8qPMm9U/I1mQ61Zz6s2m24lmkjjEk0iAeXCCMgM2eCfQZq4l5aPEZVuoGjBxvEgxn0zQBP5k3qn5UeZN6p+VQLeWjSrEt1AZG+6okGT9BUF/qllZ2l1cSTK/2WMySpGwLgD2zQBe8yb1T8jR5k3qn5UyGRZoUlXO11DDPoRT6ADzJvVPyo8yb1T8qKpa1qVvpOnSX90JDEhUEIMnLMFH6mgC75k3qn5UeZN6p+VUrnUre31a10yQP510jvGQPlAQZOT+NR32sWNpBHMZRMjzpbjySGw7HAzzxQBo+ZN6p+Ro8yb1T8qgiu7WWUxRXMMkgGSquCcfSp6ADzJvVPyo8yb1T8jRRQAeZN6p+VHmTeqflRRQAeZN6p+Ro8yb1T8qKKADzJvVPyo8yb1T8qKKADzJvVPyo8yb1T8qKKADzJvVPyo8yb1T8qKKADzJvVPyo8yb1T8qKKADzJvVPyo8yb1T8qKKADzJvVPyo8yb1T8qKKADzJvVPyo8yb1T8qKKADzJvVPyNHmTeqflRRQAeZN6p+VHmTeqfkaKKADzJvVPyo8yb1T8qKKADzJvVPyo8yb1T8qKKADzJvVPyo8yb1T8qKKADzJvVPyNHmTeqflRRQAeZN6p+VHmTeqfkaKKADzJvVPyo8yb1T8qztHuJp7vVI5X3LBeeXGP7q+Whx+ZNZY8ZWOGmbT9SW0S4Nu92YVMSvu28kNkDPfFAHS+ZN6p+Ro8yb1T8qqX2o2VlYPfXFwiwIhfcCDkAZOPWqtnr+l3V21vHcKpEMcwZ2CqyyZ2455PB4oA1fMm9U/KjzJvVPyqJrm3W4Fu08QmIyIy43H8KSO6tZJjDHcQvIBkorgnH0oAm8yb1T8qPMm9U/KsTWfEthpd09vNDeSmKMSzvDDuWFCcAuc8fhmtlGV0V1OVYBgfUGgB3mTeqflR5k3qn5Vgaj4k8rUptO03SrzVbi3ANwINqrFnkAsxALewq9oOr2us2bXFsssbRuY5oZV2vE46qwoA1IjM8Ybcgz7U7E395Pyotv8AUJ9KkoAKrP8A65/wqzVZ/wDXP+FABXLW3h03Hi3WNQvDeQxSvAYGhuWjD7UwchTzz611NFAHml/4Y12ZrwQW7RmRbra24DcGkVgP+BAGtvwBpN5YX1/czW9xbxTRxKqSxpHllByQicdwM967CigAooooAK4L+y7qDxHq1xPpOtTpPdrLC9ndeXGV2qOQGGeQa72igDzpNDv1nt4JPDzS3a6sLp9R+XmIknr1zggY9qteEtBvNO1jTLq60kAizmiklCqTE5lLAk9eV4z713dFABRRRQAVy3jzTdUuPsl/oke+9i3wOM4/dSDDH8OD+FdTRQB5zr3hXUhI8Vhbu1rDHaLtQKTMIw24BTwTkg4PWqv/AAims/YBJZ28sT3NzLBLHIFRltpQoZtq8LyucD1r1CigDlfAWj32nNeS6lHtkTbaW2TnNvGTtP45H5V1VFFABRRRQBxV54fubzxLJNdWKzWTaqs534KsghIzj/exWPq3hi+G4QaRMypLdC3EaJJGqu4KqUbop9QQRXptFAHl0nhjXpL8tc2kpmla3dJIQhSIKBlfMb5lxg9OtaFv4Va10nSpm0SOa9i1MzXQ2KZGQlsHJ6jlTivQaKACiiigArB8XWl7I2m6jYW/2qXT7oTGDIBkUqVIGe/ORW9RQBw/iiDxF4isLlIdOks7RDEVhlC+dOQ2W4zjGOx61jxeGNYKzSRWVwscgutqSBIyC8O0HYvC5NeoUUAVtKjeHS7SGRdrpCisPQhQDVmiigArG8bWdxqPhTUbG0QvPNCVRQcEmtmigDz688N6xpul3+iaOks1jfwiQOz5eKYY3qxPUOAfxqpp3hW7nuozc6bOLJ7uBpoZo0jDBFfLbE4xyBnvXplFAHDT+GJFS8mttNjju21hJoZVUBlhG0ZB7AAHisGLwprgjkiNpcm4SK4V5dsapLv6DcPmfPv0r1eigCGxRo7G3jcYZYlVh6ECpqKKACsLx5YXOqeF7qxs42kmkaPCqcHAdSefoDW7RQBwfiTwndnUIm0h7191lcRNJPdM4RmUBQNx4zWZp3hrVlljmjsLmFVktvMSRI4wdjEsQqdcD+I9a9PooA8z8GafJc2uhSWehm1kgu3mn1D5QJI8tkZ6ndkcHpivTKZFHHFGI4kVEHRVGAKfQAUUUUAFFFFABRRRQAUUUUAFFFFABRRRQAUUUUAFFFFABRRRQAUUUUAFFFFABRRRQAUUUUAFFFFABRRRQAUUUUAFFFFAGT4f/wCP/Wv+v8f+iY6wvD3hLzLab+13vQDfyTi1E2ImG/KkqOvr1rq7S0jtpbqSMsTczea+ex2qvH4KKsUAea2+hvqEutaXEkN1Y6ZFPHp4yGXzZhux6ZTge2asp4YkuLG/km0NI5jpUEFsjouVkXdux6HODn3rvLeCC3QpbwxxKSWIRQASepqWgDzo6DqWZbWTR2lv5r2KePVCV/dINpPzdQQARjvmr2h+HJbFtDuF05IrmK9nku5QBu2MHwWPcEleK7eigDj/ABza6lqCXWnppFxPDJGptp7aUL+85yJc9VHB5yOtdVZLLHZwJOVMqxqHKjgsBzipqKAOPtri58L6pqkd1pt5d2d7dNdQXFtH5hywGUYDkYI4NXvCFrem51TWb61azfUZVZLZj8yIi4Bb/aNdEKQ0ATW3+oT6VJUdt/qE+lSUAFVLmazWYrLy4HOFJx9cVbqta/8AHzc/7w/lQBD9osP7r/8AftqPtGn/AN1/+/bV598SfidqHhXxXaaPb6Tazw3FxFbm4mmZRGzjO5sA4UD+VdF4I8W3OtOtvqdhHaSz+a1pJDIXiuEjco2CeQeM+4INAHRQvZTSeWg+bHAIIz+dEz2MMhjcfMByACcflT7n/j9tfq38qLb/AI+7v/fX/wBBFAEP2iw/uv8A9+2o+0WH91/+/bVi/EnxnYeDvDOoalJNay3ttbmaKzknCPNjsB1qx4E8Vaf4q0Cyv7e4tftM1uk01tHMHaEnscc0Aa0DWc7FYx8wGcEEcfjTZJbGNyjZLDrtVjj8qkb/AJCcf/XFv5rRYdbn/ru38hQBD59h/df/AL9t/hR9osP7r/8Aftq5/wARePdP0TxBJpd1Z3HlQLE1xc7lCxiQ4UhScsM9SOlbkmu6ct9DZpI00krhR5S7gpPqaAHtc6eoy24D3RqX7RYf3X/79t/hU2pf6hf+ui/zo1a/ttL0y51G8cpb20bSyMBkhQMnA70AQ/aLD+6//ftqPtFh/df/AL9tXm3/AAsTWvslx4iuUgs9Ijv4YYrQ2ztcTRMFLkEkfMoY5ABAx1r0TQNbt9Ya6jit7q2mtXCyxXEexlyMg49xQBILnTySBuJHX5GpftFh/df/AL9tUtr/AMft3/vL/wCg15L8c/ixqHgDxZp2mxRRmzubIzMwh8yTfvIA5YDGBQB6r9osP7r/APftqBPp+R94Z7lGArz/AOFnj3Xta8QXGmeKLEaas9tFc6X5kXlvcIw56MR6YGc16Nqv/IPm/wB2gAnFpAoMgAycADJJqH7RYf3X/wC/bf4VLP8A8ftn/wAD/lU9xNFbwPPPIkUUalndjgKB1JNAFP7RYf3X/wC/bUfaNP8A7r/9+2rz/wAJfG7wf4i8b3Hhm3leEhtlpdSECO6YdQvp7Z616dJ9xvoaAKC3OnsAyhiD0IRqX7RYf3X/AO/bVY07/jwg/wCuY/lXIfFbx9b+CvDT6rbQw6lNHew2ssCzAGPfnlsdDgdKAOn+0WH91/8Av23+FPgaymfYg+bGcEEfzqSyvbW73rDcRSSR481FcFoyRnDAdKbcf8hC2+j/AMqAGSyWMUhjbO4dQATj8qb9osP7r/8Aftv8Kms/+Pi6/wCug/kK4y5+Juj2/izX/C04EOqaZB58CO2Ful8sPhT6j0oA637RYf3X/wC/bf4Ui3OnsMruI9kaq/grWW8ReEtL1xoBA19bJMYw2QhI6Zq/pn/Hmv1P86AIftFh/df/AL9t/hR9osP7r/8Aftq8J8dftF3nhvxjq2gx+GYLhbC5eAStckF9pxnGOK7j4FfFCf4kw6pJNpMenmxdFASUvv3An046UAd79p0/dt+bPXGxqX7RYf3X/wC/bVOv/ITf/riv/oRrB8feLo/DEFnDBYTanquozeTY2MJAaV8ZJJPCqByTQBr/AGiw/uv/AN+2p0ctg7qgyCxwNysMn8a88sPihqlr400/wf4o8LPYapqDjyTbXImiCHPzMex46V6PqH+qj/67J/OgBLj7HbgGXaueg5yfwqH7Tp3+1/3w1SwqH1K4ZgCUVAuewOaoan4i03TvEum6Dc71utRV2gO35fl6gn1oAtfadO/2v++Go+06d/tf98NVCy8V6Jdatq+n+esLaSyJcyy4WPcw4AJ69MfWrV/r2i2enm9kv7Vo/LLptlUmQD+7zzzxQBL9p07/AGv++Go+06d/tf8AfDUkesaUbMXUl5bwp5SSsJHClA4yu70zVaz8SaJcW0tyb23hgjuXtxJJIqq7L12nPIoAtfadO/2v++Go+06d/tf98NUwvtPz/wAfVt99U/1g+8wyo+p7VFNq+jwyrFLqVkkjNtCtMoJOcY60AJ9p07/a/wC+Go+06d/tf98NV/avoPyo2r/dH5UAUPtOnf7X/fDUfadO/wBr/vhqv7V/uj8qNq/3R+VAFD7Tp3+1/wB8NVmKO1lQPGFZT0INY1z4t0O38Z2/hOS4UajPAZlXjAx0U+55IHtWtaqEvblFGFyrY9yKAEnazgYLIMMRkAAk4/Co/tFh/df/AL9tUy/8hOT/AK4r/Nqz/EXiOz0Sa2gnhup5rgMY44I9xwvUn0HIoAtfaLD+6/8A37aj7Rp/91/+/bVhnxxZ8/8AEo1f/wABx/jW/o2pW2r6Vb6lab/InTcm9cEfUUAPxZ+R5/y+XjO7JqHz7D+6/wD37ao/+YOv/XT/ANnrRlkSGJ5ZGCIilmY9AB1NAFL7RYf3X/79tR9osP7r/wDftq5Kz8fahdW9vq8fhO/bQLmZY4rxZFaQozbVlMQ+bYTz9Oa3NR8YaDanUIItRt7m9sYJJpLVJBvOxdxUds/yoA0ftFh/df8A79tR9osP7r/9+2rirr4lXP8AY2oatYeGprq202BZ7om5RCitEsnAPXg4/CtfS/G9j5UC+I/s2hXdyFeC3lulkZ0bGGO37uScc0Ab32iw/uv/AN+2o+0WH91/+/bVBP4m0CDWU0abV7RNQcgLAZBuyeg+p9K5iz+KGhnUo7TUx/ZkckMkqzTyDB2SmMjA57Z+lAHXfaLD+6//AH7aj7RYf3X/AO/bVUvfFnhuyuLeC61qyjkuUV4QZAdyscKcjsexqzZa5o97qc+mWmo2895b586FHy0eDjkdqAJoGs52KxjLAZwQQcfjU32eH+4PzqJ/+QrH/wBcW/mKtUARfZ4f7g/Oj7PD/cH51LRQBF9nh/uD86Ps8P8AcH51LRQBF9nh/uD86Ps8P9wfnUtFAEX2eH+4Pzo+zw/3B+dS0UARfZ4f7g/Oj7PD/cH51LRQBF9nh/uD86Ps8P8AcH51LRQBF9nh/uD86Ps8P9wfnUtFAEX2eH+4Pzo+zw/3B+dS0UARfZ4f7g/Oj7PD/cH51LRQBF9nh/uD86Ps8P8AcH51LRQBF9nh/uD86Ps8P9wfnUtFAEX2eH+4Pzo+zw/88x+dS0UAIoCgKowB2paKKACq1r/x83P+8P5VZqoUuoriVoY4pFcg/M5Uj9KAPPPFtlrg8e3EkWn6q+l3MaNJPZRQyElUwB8545J7elTeErfXpPG0DXNnq40y1icwzX8cSFSy4KjYfXHb1rvvMvv+feD/AL+n/CjzL/8A594P+/p/woAW5/4/bX6t/Ki2/wCPu7/31/8AQRTVS6kuYpJo4o1jz91yxOfwoZLqO4leGOKRZCD8zlSMDHpQBwnxo+GWk+NtGvryLTbeXxEtoYbG4lkKhDnIzj6ntVr4R/DnRfBGk288Omw2+sy2qR300blg7Dk9feuy8y//AOfeD/v6f8KPMvv+feD/AL+n/CgBW/5Ccf8A1xb+a0WHW5/67t/IUQpcNdCaZI0CoVAVi2ckH09qYqXcMkvlRxSK7lwS5BHA46e1AHnPxR0HxJ4i8RpaW2nA2qLGLa4EULJyf3hlZvnGB0Cjmum0Tw/qOhX8H2WVL2AgRyPM21kTPYYxx7Yz39a6LzL7/n3g/wC/p/wo8y//AOfeD/v6f8KAF1L/AFC/9dF/nVXxVpsur+HL7TYJEiluIiiO4yoPbOKluVvpowvkQDDBv9aex+lSeZff8+8H/f0/4UAebaxZxzeMA3ju3aSCLTo0szYw3DxZLt5gO0HkgJn2xXU+CZ0vdc8QahBHOLWeaERPLC8e7bHg4DAGug333/PtB/39P+FG++/59oP+/p/woALX/j9u/wDeX/0GvD/2l/hf4q8b+IdO1XQY7OSC0sjHKJZijbgxbgYOeDXtcS30c0snkQHzCDjzTxgY9Kl8y/8A+feD/v6f8KAPKdX/ALA1HwjphS21T+37WytYodlncIVkTbwTtxwc16tqOf7Ml3ddnNG++/59oP8Av6f8KZcLe3ELQtDCgbgt5hOP0oAfP/x+2f8AwP8AlVHxn4dsfFfhy60HUpLhLW5AEhgkKNgHOMir91FMZIZYQjNGT8rHGQRik8y+/wCfeD/v6f8ACgDwzRPgnp91498UW+qaG9noX+jtpNxBKFZWXrsIOR75r3lYxFbCNSSETaCTk8CofMv/APn3g/7+n/ChnvypH2eDn/pqf8KAH6d/x4Qf9cx/KvD/AI8fBnUvEF/Jrng2fyru9mQ6jZyS7Y5mHSUehGef0r2q3F9DAkXkQNsUDPmnn9Kf5l//AM+8H/f0/wCFAHK/CXwDa+BdEliNzJfaresJdQvJCS00ntnoBk4rqrj/AJCFt9H/AJUeZf8A/PvB/wB/T/hSJHcyXUcsyRxrGDgK5bOfwoAdZ/8AHxdf9dB/IV4t4r+Dtx4k+J3iPxdqWTbCBRp1tG+GnlEIALHsobt3PtXs+y6inlaGOKRZGDfM5UjjHpS+Zf8A/PvB/wB/T/hQBjfDCwvNL+HuhadqEBgu7eyjjmjJBKsByOK2tM/481+p/nSeZff8+8H/AH9P+FR2y30MIj8iBsE8+af8KAPkb4q/Cn4har8SfEOpad4Zubizub+SWGVZIwHUng8tXqn7J/g3xN4StdeXxFpMunm4kiMQkZTuABz0Jr2nzL//AJ94P+/p/wAKPMvv+feD/v6f8KAHL/yE3/64r/6Ea474maFrc+qaH4r8Nww3ep6LJJ/ocr7FuYpF2uob+FumDXVgX32kzeRBygXHmnsSfT3qTzL/AP594P8Av6f8KAOV8I6n4p1vXXutY8F2+h2EcWEkuJ0luXkz228Ba6vUP9VH/wBdk/nSeZf/APPvB/39P+FNkW8nKLJFCiBwxIkJPHPTFADrb/kIXX0T+RrlfHnhnUda1aC/sTCktpaMbd3bBWcOGT8Dgg/WurljmScz2+xiwAdGOM46HNJ5l/8A8+8H/f0/4UAeaSeB/EVtbytClrczTtaS3JLgNJIpkaUqWUgHc4wSOmad4f8AAuqokx1Oxs96Wl5FbZm83a8sgdTnA7ZGa9J8y+/594P+/p/wo8y//wCfeD/v6f8ACgDzey8Ea7pUEEMcFrq0dvcxXhFzLh528va8bNg5CnlSePaix8Ja7Z3I1JtB0q53veD+zzcYjhEzBlZSVx2weOh4r0jzL/8A594P+/p/wo8y+/594P8Av6f8KAPMJ/hzrkdtZwWtxbnyrJJXO8j/AE2IMIiP9kBsZ/2BV7/hAr3+z9RVoLSW7udMjiSRmyRcby7nOOBk8H2r0HzL/wD594P+/p/wo8y//wCfeD/v6f8ACgCeBWSCNW+8FAP1xT6q+Zff8+8H/f0/4UeZff8APvB/39P+FAFqiqvmX/8Az7wf9/T/AIUeZff8+8H/AH9P+FAHKX+m+I3+JdtLDa6YdEaLzpblrZTOjrxsDdeeMH611kH/ACELn6J/Kk8y+/594P8Av6f8KktYXQvJKwMkhycdB6AUAMX/AJCcn/XFf5tXL+PtH1a+1TTb7TbSO6WBJI5YzP5TDdggg4PpXTzJcLdGaFI3DIFIZtuME+3vR5l9/wA+8H/f0/4UAeaf2H4znLR3+j29xbtgmMXaJkggjkL7V3ngrT7rSvCthYXiotxFFiRUbcASScA9+tX/ADL/AP594P8Av6f8KPMv/wDn3g/7+n/CgCsf+QOv/XT/ANnq7fW6XljPaSEhJ42jYjrhhg/zqE2sn9nCAFfMB3e2c5p3mX//AD7wf9/T/hQBwOj6f8Q7HQbDwnDb6fbxWjJCdYS4yWt0I5ERXhyox1wM5rmh8M/EHnT2bwq8UU13PBdNqDbXMofb+628N82CSSOK9j8y/wD+feD/AL+n/CjzL7/n3g/7+n/CgDzux8E65D4J8VaS4tvtOp2McFviT5dy24jOTjgbhUOs+EPEkb6zbWWl6XqMWt2FvbtPczbWs2SPyzxtO5f4hgjmvSvMv/8An3g/7+n/AAo8y/8A+feD/v6f8KAPLh4F8R20Fz4fitNPurS61KG8OryzYnjVAmRsxkt8nBzjmk03wj4q0PXYNUt9E0rVlFpcW7xTXWwqXmZ1IJUjBBGa9S8y+/594P8Av6f8KPMv/wDn3g/7+n/CgDxW++HPjSPRzpMMNndobGCKNkvPIRGQszKw2kuAThecAV6b4A0KbSE1a5vbS3gutQ1GS6JjO47WC4BbAzjBrd8y/wD+feD/AL+n/CjzL/8A594P+/p/woAH/wCQpH/1xb+Yq1VWGO4a7E8yRoFQqArFs5P0q1QAUUUUAFFFFABRRRQAUUUUAFFFFABRRRQAUUUUAFFFFABRRRQAUUUUAFFFFABRRRQAUUUUAYX2i9/57t+lH2i9/wCe7fpUlISKAGfaL3/nu36UfaL3/nu36U7cvqKNy+ooAb9ovf8Anu36UfaL3/nu36U7cvqKNy+ooAb9ovf+e7fpR9ovf+e7fpTty+oo3L6igBv2i9/57t+lH2i9/wCe7fpTty+oo3L6igBv2i9/57t+lH2i9/57t+lP3L6ik3L6igBv2i9/57t+lH2i9/57t+lO3L6ijcvqKAG/aL3/AJ7t+lH2i9/57t+lO3L6ijcvqKAG/aL3/nu36UfaL3/nu36U7cvqKNy+ooAb9ovf+e7fpR9ovf8Anu36U7cvqKNy+ooAb9ovf+e7fpR9ovf+e7fpTty+oo3L6igBv2i9/wCe7fpR9ovf+e7fpTty+oo3L6igBv2i9/57t+lH2i9/57t+lO3L6ijcvqKAG/aL3/nu36UfaL3/AJ7t+lO3L6ijcvqKAG/aL3/nu36UfaL3/nu36U7cvqKNy+ooAb9ovf8Anu36UfaL3/nuf0p25fUUbl9RQA37Re/892/Sj7Re/wDPdv0p25fUUbl9RQA37Re/892/Sj7Re/8APdv0p25fUUbl9RQA37Re/wDPdv0o+0Xv/Pdv0p25fUUbl9RQA37Re/8APdv0o+0Xv/Pdv0p25fUUbl9RQA37Re/892/Sj7Re/wDPdv0p25fUUbl9RQA37Re/892/Sj7Re/8APdv0p25fUUbl9RQA37Re/wDPdv0o+0Xv/Pdv0p25fUUbl9RQA37Re/8APdv0o+0Xv/Pdv0p25fUUbl9RQA37Re/892/Sj7Re/wDPdv0p25fUUbl9RQA37Re/892/Sj7Re/8APdv0p25fUUu5fUUAM+0Xv/Pdv0o+0Xv/AD3b9KduX1FG5fUUAN+0Xv8Az3b9KPtF7/z3b9KduX1FG5fUUAN+0Xv/AD3b9KPtF7/z3b9KduX1FG5fUUAN+0Xv/Pdv0o+0Xv8Az3b9KduX1FG5fUUAN+0Xv/Pdv0o+0Xv/AD3b9KduX1FG5fUUAN+0Xv8Az3b9KPtF7/z3b9KduX1FG5fUUAN+0Xv/AD3b9KPtF7/z3b9KduX1FLuX1FADPtF7/wA92/Sj7Re/892/Snbl9RRuX1FADftF7/z3P6UfaL3/AJ7t+lO3L6ijcvqKAG/aL3/n4b9KPtF7/wA92/Snbl9RRuX1FADftF7/AM92/Sj7Re/892/Sn7l9RSbl9RQA37Re/wDPdv0o+0Xv/Pdv0p25fUUu5fUUAM+0Xv8Az3b9KPtF7/z3b9KduX1FG5fUUAN+0Xv/AD3b9KPtF7/z3b9KduX1FG5fUUAN+0X3/Pc/pR9ovf8Anu36U7cvqKNy+ooAb9ovf+e7fpR9ovf+e7fpTty+oo3L6igBv2i9/wCe7fpR9ovf+e7fpT9y+opNy+ooAb9ovf8Anu36UfaL3/n4b9KduX1FLuX1FADPtF7/AM92/Sj7Re/892/Snbl9RRuX1FADftF7/wA92/Sj7Re/892/Sn7l9RRkeooAZ9ovf+e7fpR9ovf+e7fpT6KAEdtq0sFnNcRCSN0APY0yf7laOj/8eK/U0AU/7Muv+ekX5mj+y7r/AJ6Rfma2KKAMf+zLr/npF+Zo/su6/wCekX5mtiigDH/su6/56RfmaP7Muv8AnpF+ZrYooAx/7Luv+ekX5mj+y7r/AJ6Rfma2KKAMf+zLr/npF+Zo/sy6/wCekX5mtiigDH/sy6/56RfmaP7Luv8AnpF+ZrYooAx/7Luv+ekX60f2Xdf89IvzNbFFAGP/AGXdf89IvzNH9l3X/PSL8zWxRQBj/wBl3X/PSL8zR/Zl1/z0i/M1sUUAY/8AZl1/z0i/M0f2Zdf89IvzNbFFAGP/AGXdf89IvzNH9l3X/PSL8zWxRQBj/wBl3X/PSL8zR/Zd1/z0i/M1sUUAY/8AZd1/z0i/M0f2Zdf89IvzNbFFAGP/AGZdf89IvzNH9mXX/PSL8zWxRQBj/wBmXX/PSL8zR/Zd1/z0i/M1sUUAY/8AZd1/z0i/M0f2Zdf89IvzNbFFAGP/AGXdf89IvzNH9l3X/PSL8zWxRQBj/wBmXX/PSL8zR/Zd1/z0i/M1sUUAY/8AZl1/z0i/M0f2Xdf89IvzNbFFAGP/AGXdf89IvzNH9l3X/PSL8zWxRQBj/wBmXX/PSL8zR/Zd1/z0i/M1sUUAY/8AZd1/z0i/M0f2Zdf89IvzNbFFAGP/AGXdf89IvzNH9l3X/PSL8zWxRQBj/wBmXX/PSL8zR/Zl1/z0i/M1sUUAY/8AZl1/z0i/M0f2Xdf89IvzNbFFAGP/AGXdf89IvzNH9l3X/PSL8zWxRQBj/wBl3X/PSL8zR/Zd1/z0i/M1sUUAY/8AZd1/z0i/M0f2Zdf89IvzNbFFAGP/AGZdf89IvzNH9l3X/PSL8zWxRQBj/wBmXX/PSL8zR/Zd1/z0i/WtiigDH/su6/56RfmaP7Luv+ekX5mtiigDH/su6/56RfmaP7Luv+ekX5mtiigDH/sy6/56RfmaP7Muv+ekX5mtiigDH/sy6/56RfmaP7Luv+ekX5mtiigDH/su6/56RfrR/Zl1/wA9IvzNbFFAGP8A2Xdf89IvzNH9l3X/AD0i/M1sUUAY/wDZl1/z0i/M0f2Zdf8APSL8zWxRQBj/ANmXX/PSL8zR/Zd1/wA9IvzNbFFAGP8A2Zdf89IvzNH9l3X/AD0i/M1sUUAY/wDZd1/z0i/M0f2Xdf8APSL8zWxRQBj/ANl3X/PSL8zR/Zd1/wA9IvzNbFFAGP8A2Xdf89IvzNH9mXX/AD0i/M1sUUAY/wDZd1/z0i/M0f2Zdf8APSL8zWxRQBj/ANl3X/PSL8zR/Zd1/wA9IvzNbFFAGP8A2Xdf89IvzNKNMuv+ekf61r0UAYQ3RytExBIODipKimP/ABMJv981LQBFP9ytLRv+PBfqazbj7taWjf8AHgv1P86AJdRmkttPuLiGFp5IomdIx1cgZC/jXy38OvjX8QfEHiHTWk17ww89xqDQX3hy4h+yXFrFnAZJHxvYegyTX1Fqlq17ptzZpcS2zTxNGJojh4yRjcvuOtfOt78CfH2vXWkaf4q8R+Hr+w0y9FwuqpZsNUmRTlVaTp6A0Lcb2Op0n44aZpegW1xr7alrF3f6reWVmun6bh2MLfc2BiScd+/tU+gftF+BtY1DTLWLT/ENumoXn2EXNxYFIYrn/nk7Z+906Z61S8J/BvW9H1fwxeTapYSJpGt32oyqu7LpPnaBx1Gear2HwT1y28J2ekPqmntLb+MTr5fDYMW4nYOPvfpSh0v/AFt/wQlbW39b/wDANe0/aI8EXGoCBrDX4LQai2my6hJY4tYpwxUKzg9yKo+F/jdFZ+G7y+8VrNe30mv3Om6bZ6ba75p1jPGFzzgdTmvPfh38MviH4r8Ial4dvLyy0nwvP4pnvLiC5tXF4VSYMNhPBVsDB9q6TWf2etWu9FtjHqGkz6hY65c6hBDciQ280Mv8DlcMGAHUU1/X4f8ABB2u/wCu/wDwD2b4d+OtC8deHH1zRXnWKKV4biG4j2SwSJ95HXsRXIeG/jz4N17Uha2VnrYtpGmWC9ez/cTNECWAYEkHjjcBWp8Evh/N4D8JXmn3Taal7f3L3Mw0+EpDGWAAVdxJbAA5PWvLLT4GeKtJ8Rv4gbUNEt4rRLuWZ9Jhlhm1MOh2pLED5Y/AUPR/IErnceGv2g/A+t3+mw/Zdc0601Mutpf3tl5dtI6AlkD5PIA+lW/Cvx18E+IfEVrpFumq2iX3mjT727tTHbXnl53eW+eeh6gV5L8L/hJ458Y/DvwdpnizUbOw8Naa8tytoLZ0vtx3BVYngAZzmt34ffs7ahoev6aNUm8PSaZpbTGG6t4JTeT7shd247EIzyVHOKdhHb6V8evCGqaotnY6b4hkhneWKxvf7Pb7PeSRjlI3zyeOM4rm/CH7R+mN4LbxB4x0PVNPDatJp8Jt7NmWQgnaAC2SwAwwHer/AMOPhj8RvC82i+H5PGOnjwlotxLLClvbkXV0jElY5SRtABPUc1j6X8EPF9umm6fda1o02m6Z4pbW7fbG4kMbMWZG4xnJ4pLdf12G9n/Xc6vWvj14Z0mzW5ufD/inC2QvrtRpxBs4ScAy5IAPfAzxVzwh8QLzxD8YrrQrWWJ9Abw9bapaExbZCZW6k9enauP+NPwX8WeOPF+tahbatpNxpupaeltbw6i8+dPcD5miRDtJPqema6r4Y/DXVvC3jWDXr2+s5YU8N2ukGOLdnzIjy3I6EfjR2/rv/wAAT2/ry/4JP4++NXhjwbrF7p1/puu3K6csbX11bWRaC3DnC7nJGfwzVDxT+0B4N0DVtQ02TTvEF8+nQxXF1LZ2JkjihkUMJGbPAwR19a5D4w/Avxf418T+I7yLWNHubLVVi+yHUHnMmn7MZWNV+Tn1IzW4Pg5rjQ+Pg+p6eH8TaJbafBgNiJ44dhLcdCfShfDcelza8VfHbwhoOZDYa7qFrHZw3txd2lkWhghlAKFmJHYjgZrGv/jZFofj3X11jzJfC9pZ6fLbSW9vmRDc5+d8kfL0+lcf4r/Z58Z6vaTWB1zRb22k0i1sYGvXnJsXiQKxhRfl+YjOSO9bHjH4dS+HdA8X6tr0UurWeq+H7PSUtdNgaWdZol2hwuBxuwaHpsHl/XQ7HxV8efBPh7Xb3RZo9Uu7u1ngtgLWAOss0q7ljVsgbsZJzjpVeb4u2ep3/hWXS5rzTLe/1OazvbW+04iXMaFiuc/L0zuG7Nef+A/gt4lvfghp8OpR6ZJ4gv8AUf7S1O21y2MgnTGxI2YfPGwUA5Xnkit7wh8DvEukx+GzeeILST+zNZn1BoFaSSO3jeMqsUW/JIGc/NQ9BdDsfA3xt8KeL/EFtpOm2OtxrePKlpeTWeLeZoyQwDAnb0P3gK9Or5/8A/BDxLoPxM03xLPqOhWVtZSzSXDaVFJC+pB87RLHnyxjPYdq+gKelkHUKKKKQBRRRQAUUUUAFFFFABRRRQAUUUUAFFFFABRRRQAUUUUAFFFFABRRRQAUUUUAFFFFABRRRQAUUUUAFFFFABRRRQAUUUUAFFFFABRRRQAUUUUAFFFFABRRRQAUUUUAFFFFABRRRQAUUUUAFFFFABRRRQAUUUUAFFFFABRRRQAUUUUAFFFFAGBN/wAhCb/fNTVDN/yEZv8AfNTUARz/AHK0dG/48F+prNn+5Wlo3/Hgv1P86ALlFI7LGjO7BVUEknsK830P4vaLf2NxPLZXXmi88i2t7QC4knjZWaOTC/d3KrHB6YoA9JorkfEHjiz0/SdL1K0h+0w6iu6IMSjYyo6Y6/Nzn0qvY/ErQH8OjV74zWwR/LmRYy+x/JMxAwOfkGc0AdtRXnZ+LmgiSFzpmsm1lg8wTLaF/m8xUCALnJJYYxkVNe/FPRIZbq3t9O1a4u7Z4g0At9rEPIEJAJ/hJ5zj2oA76iuCt/ip4e8oPdx3qKq/vpord3hhcqWWNnwMMVGcY7gdxWppvjvQ73QdQ1llvbS3sFV50ubdkkCsoZGC9SGBGKAOporiNL+IMWr+K7DQ9P0bUUMqSvePdwmI2uwDCkc5JyO+MVnaX8WtPudaksrzQ9WsrdMA3Dw7lQmd4QXx91SVGD7+1AHpFFcl4a+IHh/xJFqbaPJNK9hEZisibPMT5sMvsSpHr7VmWfxAvIrezm1vSbezjvoVuLd4blpRsLAEMNgIYAg8Aj3rpoYOtXi5U1e3p+HclyS3PQKK4u2+JXh+6top7W31S481nwkVozsI0ClpCB/CAy+/OMZ4pl98UPC9mX8434Vbh4N32VgCU++wJ6qvGSK1WWYtvl9m7+gvaR7nb0Vwa/FPw9HMIr6G+tC1y0SF4sgoGCiXr9wkgevtVjxN40uNM8YW/h+1tbF/MtkuDLc3DpkM5XChUbPTuR1oWWYrmUXC103924+ePc7SiuT0z4gaBf3kVrGL2KSc5t/OtmQTJg4dCeq8Hmqtx8S/D6M7obgW8DAXM8kLLGgMbPhTj5mwvSksuxV+X2bv6Bzx7nbUVyOi/ELQdXvLOzso797q6lkjEX2YkxlNpYuRkKMOpznv61V1Txnqej6/qFvqml2kel2FuLqW5iuHklMbNtXEYTls9s01l2J5+Rxs97PRvW2nfXsLnja9zuKK4yf4leHbe5nt7qPUYJIbc3DCS1IJAKggDqSNy9u/FKPiRoHn29s0OpJdTO6GBrYiSMqQDuH/AAJemeDnpR/ZuLtf2bD2ke52VFef6L8UdLuLFLjVNPv7AkFpT5DMkAJbyw7Y4ZgpOKsD4n6CzRrHYa5I0gTaosHzl1LIpB6FlBIz+NU8qxibXs3p/W4e0j3O4oqrpGoW2q6Xa6lZszW91EssRZSpKsMjIPSrVcEouLcWtUWFFFFIAooooAKKKKACiiigAooooAKKKKACiiigAooooAKKKKACiiigAooooAKKKKACiiigAooooAKKKKACiiigAooooAKKKKACiiigAooooAKKKKACiiigAooooAKKKKACiiigAooooAKKKKACiiigAooooAKKKKACiiigAooooAwJv+QhN/vmpqim/wCQjN/vmpaAIp/uVpaN/wAeC/U/zrNn+5Wlo3/Hgv1P86AHavYw6ppd1ptw0iw3MTQyGNtrbWGDg9jiubh+HHhG21qz1ax0xLCe0j8tUtcRRuApUF1A+YgMcHrya66igDnL3wXod5p2n2E0c5h08FYAJOQCQeT35UVlj4YeHFuopo59UjSLlYUuyqb/ACjF5nAzu2HGc129FHW47nFaZ8M/Dmnm2aB78tBOZyTMP3rllbLgAA4KKeAKZH8L/Dcd/fXkU2pRyXhLMFuAAhMgkyvGc7hnkmujn8RaRDq0uktdZvYvK3QqpLfvCQn54P0q1c6laW+pWunSyEXN0HaJApOQoG457dRQI5Fvhb4YbKbtREDL+9txdERSvtKiRl7uAevTgccVtv4R0WSw1CxkhleDUIY4Z1MhztjXauCOhA71vUUBfW5zvhzwdpeh3YvYZr26vMOHuLqfzJJN2M7j+AAqrF8P/D8cmoPi7f7eymVXmyFCymUKvHA3kn8a6yigDlfD/gbSfD9pqMOkyXC/bY2jHnPvWFTn5VAxxlj1JPvXOWPwvvLWJEk8Rm7MaJHE9zAztEinIRMOMDP4+9em0V14fHV8PFxpysn5L9SXFPc8ti+FF3C7TQ+JniuHdjJcRwMskisACjEOMghV9+M5zVrUfhreX0NtFJrkEf2aaWVHjsyG/eHLqSXPBP4+9ekUV1POsa2m57eS/wAifZR7Hmd38MLu41Bb1tfjSQSbtq2p2kZBK8vkLkA8HPvW9/wjev8A9rzap/bdgbiW2W1fNgdpjBJAx5nqxrrqKynmmJmkpNO3kv8AIpQSPLx8KrxYtieJXR0wsEogbfboM/JGS/C8n/GrP/CtLj+xzpLataSWhbeVazYknyynJ8zP3Sfxr0eitHnOMe8/wX+QvZxOB8O+BdX0OeO4tPEFvJMiSIJJrIsSHKZ4Dgf8s1A47e9WNU8H6xqVxdT3Wt2RkuoUhlK2LDKK24AfvPWu2orN5niHPnbV+9l69g9nG1jzG++FtzeaxdanNr0Xm3LM0iLaEISxUt/Hnkop69uKn1P4b3uo3YuLnXYCftP2l4xaHY7/AC4JG/jGwdMH3r0eitP7ZxmnvbbaL/IPZx7Hmk3wvupZdza9GsTIFkgW2YRSlQQrMPM5I3HBrRj8E6rHdG5XW7TzC0bZNi3WOPy1/wCWn9013VFTLNsXJWcvwX+QeziZ/hvTf7H0Gy0vzFlFrCsQYLtBAGBxk1oUUV585ucnKW7LSsFFFFSAUUUUAFFFFABRRRQAUUUUAFFFFABRRRQAUUUUAFFFFABRRRQAUUUUAFFFFABRRRQAUUUUAFFFFABRRRQAUUUUAFFFFABRRRQAUUUUAFFFFABRRRQAUUUUAFFFFABRRRQAUUUUAFFFFABRRRQAUUUUAFFFFABRRRQAUUUUAYE3/IQm/wB81NUM3/IQm/3zU1AEU/3K0tG/48F+prNn+5Wlo3/Hgv1P86ALlJuX+8PzqK+urexspry6kEUEKF5HI+6o6mvGfDstvrvxV8SX2py3tnoYs7XVLaCR2RZdocGRjn5V4VtnGcgn0oDoe2UVztn4ka/8FSeIrK15MLSQxvkhwPun5QSQRg8CqHw48Vap4ke8XUtPgtBAFKGISjdnOfvqv6UAcBqvij4dW/xC1DRdVh8Sar4gtoXW6gh02VtyO4YSYjHIAwAw7V2Pw41Hw14g1ee50NdUtTo8Is2sb60eEwlzv3YcbjkfhXK/tJaLJY3GhePvDM623jHT7uO3s4V66kjthrdgOSMZPtzXqLy2Wl2b65qUCWd3PFGt0Uy53Y4QY64JIFC2CW5sUV5v4N8dyx+HI9a8YahDbC7uZLa2t1tHSRSjN94cnO0DOOAe/NZ58d+JLzUPEcka2+n2lgZ7a0t3gaSeaZcCNsDsxzx6YouC1PWKyte1YabbzP5bEJEzmRQH2kDgbAdzfQCvJh8QvGN4mmw6Zc2M+oTWUU89r9ibd50koXyhk8BVDksfSvSvEvhzSLyCa+l0CxvNTkUKryQBzvxgE+w/kKHsHUo6f4q1W51G20v+yS0jxRGS8UMIg7csApGcAe/Xiuk0zV9O1KLzLO6jkXzGjHOCWU4OAevSuf8ADHhe1i0Tzm0uz0nVLiAxvJbQKrxZGDj9T+NUvC3wz0rQdYs9TS8nuZbRWSLzVH3SOMnuRknPU5pgd3RVTWtRtdI0m61O9k2W9rE0sjewGa89+DWtatqvhzWfEF4MNPczS/ZJnczW7qSPKZeQoAVeB6k0h2PTaK4f4e+L9Y8RalcW2oabb2scce5WjEwJOenzoBXHaD4iuJvF1hqd7qckTtqN9LqavMRFZ2iZhgiZfuqS+wjuTk00tbC6HtNFUp9V02B7pJr2BGtIxLcBmx5aHOGPoOD+VO/tTT/N8r7ZDv8AI+07d3Plf3/p70gLdFch451hbzQbfS9C1FBf69G0djPE+dibdzTDHUKvI98Vzvws1PX9S8LQeK7+31G8lgs1sYrMPtad42KyzENgEll4PoD60WA9RorJ0TV7i8s57nUdJudIWHk/anTlcZLZBOBWD8HJnv8AwrPrbTSyx6rqFxdwB5C4SEyERgZJwNqg49zQB2lFFFABRRRQAUUUUAFFFFABRRRQAUUUUAFFFFABRRRQAUUUUAFFFFABRRRQAUUUUAFFFFABRRRQAUUUUAFFFFABRRRQAUUUUAFFFFABRRRQAUUUUAFFFFABRRRQAUUUUAFFFFABRRRQAUUUUAFFFFABRRRQAUUUUAFFFFABRRRQAUUUUAFFFFAGBN/yEJv981NUM3/IQm6/fNTUARXH3K0tG/48F+prOn+5Wjo3/Hgv1NAFtgGBVgCD1Bqvf2FnfWktpd20c0Eq7JEYcMvofarNFAFbTLG00yxisbGFYLaIbY416KPQVZoooA8K8WaL8bbj4qzeKNL0fwpeWFnGYNIhvryTNuD96XCrjew49hxXT/DGbx/e+LtRm+INxoEEsVukdpp+mXDSBecs7bh97pV2b4cz3mq399qHiS+c3cgkCxO6CM5PAG7AGNg4HYnvWv4b8If2TrsmpSXxuAFcQqUwwL43MxzyflApxCRtapoulapJFJf2UU7QkGMsPukMG4/FR+VXvLjyW2LknJOO9OopAULLRtOs9VvNUt7ZUu7zb58ndtowv04q/RRQAUUUUANljjmjMcsayI3VWGQfwpsMEMO/yYY497Fm2KBuY9zjqakooAKoXui6TeQTw3OnW0kdw6vMpjH71lIILevIHWr9FAEL2ts5kZ7eFjKoWQlAd6joD6imzWVpMjpJbREPEYW+UAlD/Dn09qsUUAVbbTdPtY7ZLeyt41tY/Kt9sY/dJjG1fQYqxGiRoEjRUUdAowBTqKAGyIkkbRyIrowwysMgj0NNtoILaBYLaGOGJBhUjUKoHsBUlFABRRRQAUUUUAFFFFABRRRQAUUUUAFFFFABRRRQAUUUUAFFFFABRRRQAUUUUAFFFFABRRRQAUUUUAFFFFABRRRQAUUUUAFFFFABRRRQAUUUUAFFFFABRRRQAUUUUAFFFFABRRRQAUUUUAFFFFABRRRQAUUUUAFFFFABRRRQAUUUUAFFFFABRRRQBgS/8hGb/fNTVDL/AMhCb/fNTUART/drS0b/AI8F+prNn+5Whpf/ACDP++qAHtfw5+WOZx/eVCQaP7Qj/wCeFz/36NP0z/kH2/8A1zH8qsUAVP7Qj/54XP8A36NH9oR/88Ln/v0at0UAVP7Qj/54XP8A36NH9oR/88Ln/v0at0UAVP7Qj/54XP8A36NH9oR/88Ln/v0adcM5m2BioCg8fjUCyK0jRLdFpE+8ocEr9R2oAl/tCP8A54XP/fo0f2hH/wA8Ln/v0abh/wDntJ/31Rh/+e0n50AO/tCP/nhc/wDfo0f2hH/zwuf+/RpuH/56yfnTGkVJUia6KyPnYpfBbHXA70AS/wBoR/8APC5/79Gj+0I/+eFz/wB+jTcP/wA9ZPzow/8Az2k/76oAd/aEf/PC5/79Gj+0I/8Anhc/9+jUcMizRiWG6MkbdGR8g/iKWRvLjaSS4ZEUZZmfAA9SaAH/ANoR/wDPC5/79Gj+0I/+eFz/AN+jTV3MoZZ3ZSMghuCKMP8A89pPzoAd/aEf/PC5/wC/Ro/tCP8A54XP/fo007gMmaQD/eow3/PaT/vqgB39oR/88Ln/AL9Gj+0I/wDnhc/9+jTcP/z1k/Olw/8Az1k/OgBf7Qj/AOeFz/36NH9oR/8APC5/79Gq5uoFDE36AIwRv3o+Vj0B9D7VIkivI8aXRZ0OHUOCVPuO1AEn9oR/88Ln/v0aP7Qj/wCeFz/36NNw/wDz2k/76ow//PaT/vqgB39oR/8APC5/79Gj+0I/+eFz/wB+jTcP/wA9pPzow/8Az2k/76oAd/aEf/PC5/79Gj+0I/8Anhc/9+jTcP8A89pP++qMP/z2k/76oAd/aEf/ADwuf+/Ro/tCP/nhc/8Afo03D/8APaT/AL6ow/8Az2k/OgB39oR/88Ln/v0aP7Qj/wCeFz/36NNw/wDz2k/76ow//PaT86AHf2hH/wA8Ln/v0aP7Qj/54XP/AH6NNw//AD2k/OjD/wDPaT/vqgB39oR/88Ln/v0aP7Qj/wCeFz/36NNw/wDz1k/76ow//PaT/vqgB39oR/8APC5/79Gj+0I/+eFz/wB+jTcP/wA9pPzow/8Az2k/OgB39oR/88Ln/v0aP7Qj/wCeFz/36NNw/wDz1k/76ow//PaT/vqgB39oR/8APC5/79Gj+0I/+eFz/wB+jTcP/wA9pPzow/8Az2k/OgB39oR/88Ln/v0aP7Qj/wCeFz/36NNw/wDz2k/76ow//PaT/vqgB39oR/8APC5/79Gj+0I/+eFz/wB+jTcP/wA9pPzow/8Az2k/76oAd/aEf/PC5/79Gj+0I/8Anhc/9+jTcP8A89pPzow//PaT/vqgB39oR/8APC5/79Gj+0I/+eFz/wB+jTcP/wA9pP8AvqjD/wDPaT/vqgB39oR/88Ln/v0aP7Qj/wCeFz/36NNw/wDz2k/OjD/89pP++qAHf2hH/wA8Ln/v0aP7Qj/54XP/AH6NNw//AD2k/wC+qMP/AM9pP++qAHf2hH/zwuf+/Ro/tCP/AJ4XP/fo03D/APPaT/vqjD/89pP++qAHf2hH/wA8Ln/v0aP7Qj/54XP/AH6NNw//AD2k/wC+qMP/AM9pPzoAd/aEf/PC5/79Gj+0I/8Anhc/9+jTcP8A89pP++qMP/z2k/76oAd/aEf/ADwuf+/Ro/tCP/nhc/8Afo03D/8APaT/AL6ow/8Az2k/OgB39oR/88Ln/v0aP7Qj/wCeFz/36NNw/wDz2k/76ow//PaT86AHf2hH/wA8Ln/v0aP7Qj/54XP/AH6NNw//AD2k/OjD/wDPaT86AHf2hH/zwuf+/Ro/tCP/AJ4XP/fo03D/APPaT86MP/z2k/OgB39oR/8APC5/79Gj+0I/+eFz/wB+jTcP/wA9pP8AvqjD/wDPaT/vqgB39oR/88Ln/v0aP7Qj/wCeFz/36NNw/wDz2k/76ow//PaT86AHf2hH/wA8Ln/v0aP7Qj/54XP/AH6NNw//AD2k/OjD/wDPaT86AHf2hH/zwuf+/Ro/tCP/AJ4XP/fo03D/APPaT/vqjD/89pP++qAHf2hH/wA8Ln/v0aP7Qj/54XP/AH6NNw//AD2k/OjD/wDPaT/vqgB39oR/88Ln/v0aP7Qj/wCeFz/36NNw/wDz2k/OjD/89pPzoAd/aEf/ADwuf+/Ro/tCP/nhc/8Afo03D/8APaT86MP/AM9pP++qAHf2hH/zwuf+/Ro/tCP/AJ4XP/fo03D/APPWT/vqjD/89pPzoAd/aEf/ADwuf+/Ro/tCP/nhc/8Afo03D/8APaT86MP/AM9pP++qAHf2hH/zwuf+/RqW3uY5yVXcrDkqy4OKgw//AD2k/OlRi2oQsepgOfzFAGZN/wAhCbr981NUM3/IRm/3zU1AEU/3a0NL/wCQX/31WfcfcrQ0v/kF/wDfVAE2mf8AIPt/+uY/lWB8UYbu48GXsWn22oXF4wHkLZOUkDZ65BHH41v6Z/yD7f8A65j+VWKunPkmpdgPOLCTxfD4ytWhi1ddF8yGL7PMiFEjMRLszffJDgDOa6HxxJJHfeG1E0scL6sqzbGKhl8qQgNjtuC9eM4rpqQgHqAfrWsq/NJS5dieXQ840m1vR448T6hPpWpaXY/ZZI0lklJS5PBMudx2+igAYGfWrXhC58QSaX4NaN72W0kgkN/IyK+ePkLsx3D8Afeu+PIweRQOBgcCnLEcy1X9Wa/UbRVn/wCPlv8AcH8zXkMHhTxfZ2OsS2NrfRajeaqJlmGpx72t88rux1x2PqPSvXbg4uWPA+Qdfxryy9+KN/b+HbnWBY6RLGt21pbiK9L7nVm3FyPugquRXn1aEarTb2/UxrYZVrXdrX29Cv4g8O/Egzyx6PqWo+X8vlSSakoxFgZjIxzJn+P0rqPhbp/irTba+h8TyzzbnRrdproTNjGGGR0GefxrCHxQuo5r68m060fT10uO+s4o7jNxOSmSqrj5ucjPbFbHgL4gW+vaR9r1aGLTJXvlsoAH3LcSMoZQnXnqCPY1NPCqE+ZN/eY08FCFRVFJ/foc/c6J8RpNY1yZJ742c0h8pPt4Rnj81TtiIYhCUyM4XHv1q6LDxPY3GiTf2dq08NrbXS3U0+oxzSRhx8mTnLMuOo56DJrrvHuvN4Z8K3mtpDDO1sAwikk2eZk42g/3j2Hc1H4H8RP4l8H2+vCCFJJldvIik37CpPyE9m4wR2NdNtDuvqeS2kvjlfCtnq0eqauk0j28dvb3V00pup2JSVm2rmOMKwbB6FPz9bgTWbCD+yDZz6haQacAL43YE9xP0K4OME9d2ag8D+Itb1ya8XVvDN1ooh2+W0rZ83JOcf571zOufFKbSfEd9oM2iMbm0kdnfLbDAE3B84+8fT2ND7CRSj0f4gNoGl2yWt9ZzW1u8SpFqMabJ/Mys0hU4kTacFeeh45zXeeNbPUb7wbeWFnE1xezwCMCOYQ5J6nceg9u44rhbD4r6leadZzwaDayzXU72aLHcFlNyGXamQOAUYtk/wB01bPjDVhJ4yurnWNGhi0oNFb26zr+7YKp3MeuSSQO2eKmpDni4vqTKPPFx+Ria3pPxLDtqET39nBBbxgwxakpUbEw2FA5yRmofD2n/EjVNChvob7UzZyjm3kvwlyX2kb97L8qhsfJXXzeNraDUtBmTWra4t77TJJ2tFZC8jrHuBUg5ySCMetReAfidb69pt9f63aJo8FvLCiSs+5WMvCocZIbPBFcjy9c13N/f5/1oed/Z0ea/PK3qUo/DPje/fVIdW1HUEWSyCW8kN+oiaby9rZTGQGbkeldj4DtdVtfC8NjrEc8VxGvl7pblZnI2gZ3KAPpXOeJfiFfaTqHiGO202wv7fRIRNKkV3m4kBXIAj7YOMk9jWGfjLJHZ6fNcaPBG01w0dxmf5TGCo3xnvy3T2ralh1CXMm9TqpYWNKXMm3uNl8O/FPyLuKbUJpoocQ2vkXxWWWMyEszHcBvwFwcjhiO1aWheH/HrX2jy6tqd8lv9njfUUF8CwmiDKEXHBWXcrE/7PvVKL4oX89zrN3Ctl9nt9J+021oJN0iSecYwZf7vYkelelyLqQ8m5juI3CWreZDjAllIBU57Dg/nW97I60rytc8z07w34i0zwSLWz8O3/8AajaqLmYvfwt5iiQtuZs/MNpxg5Oa1PEuneMLjVfEU3h7STpc1/ZQJFe+fF8zo+X4BzuKEqCe/cdaD8Rr230OxnmsLSe+mLCVI5vlj2gnDejHHAqSf4g6hNNqdtY6VCsltZyzxb5CTuQKSGA+v6Vn7eJ3f2Zib7fiu50Hw2s9esfDf2fxDPNLdefI0fnOHdIiflUkM2cc9WJ966WsvQdUOpaIt8WtjIFO/wAmTegYDpuriLH4lX08y282n6dE0zbYpvtJ8pcckuccDHSidWMWrvcxpYKtU5lFfDuel0V51B8SZ2kZ5NJiW3RQCFmPms5jZwAMcj5Tz7itzQfGFvdRTnU2tbfy5ooUlgkMkUjSDKqDj7w6GiNWMnZMqpl+Ipq8onU0V51e/Ea7tby7sm0dRcWTSC43MwQAEBCDjnORn0zUum+PtS1BdNFvo9sZL87IlMx++rlZQcDjavze+aSrQfUt5biEuZrT1X9ba+h6BRXPeKL3U9D8L6zqyXEM8tvuuIFkXCrGAPkP5Nz71u20vnW0UwUqJI1fB7ZGcVqjhasySiiigQUUUUAFFFFABRRRQAUUUUAFFFFABRRRQAUUUUAFFFFABRRRQAUUUUAFFFFABRRRQAUUUUAFFFFABRRRQAUUUUAFFFFABRRRQAUUUUAFFFFABRRRQAUUUUAFFFFABRRRQAUUUUAFFFFABRRRQAU2L/j9t/8Ar3P8xTqbF/x+2/8A17n+YoAzZv8AkIzf75qaoZv+QhN1++amoAin+5Whpf8AyC/++qz7j7taOkjdpoX1yKAJdM/5B9v/ANcx/KrFULa4NvbxwSW9wWRQpKxkj86k+3L/AM+11/36NAFuiqn25f8An2uv+/Ro+3L/AM+11/36NAFuiqn25f8An2uv+/Ro+3L/AM+11/36NABc4Wcs3ClQP51SFnpaxNCtlaCJm3MghXaT64x1q79uX/n2uv8Av0aPty/8+11/36NAFUW+nhkYW1uGRSqkRDKqeoHHAqF9O0hmtWNlaj7JMZrfEYAjkwRuGOhwSM+9aH25f+fW6/78mj7cv/Ptdf8Afo0AQzfZpk2TLHKmc7XXIyPY0Q/ZoU2QrHGuScIuBk9TxU325f8An2uv+/Ro+3L/AM+11/36NADPNj/vVE6WjszPHEzMMMSgJI9Ksfbl/wCfa6/79Gj7cv8Az7XX/fo0AVYYLCFQsNvbxqG3AJGBg+vTrTGs9LbzN1laHzf9ZmFfn788c1d+3L/z7XX/AH6NH25f+fa6/wC/RoApLZ6WrxutnaBo/uEQrlPpxxT0t9PjjaNLa2VGbcyiIAFvU8datfbl/wCfa6/79Gj7cv8Az7XX/fo0AVRBYCWSYW9uJJBiR/LGXHoTjmmfY9L2JH9itNkedi+SuFz6ccVd+3L/AM+11/36NH25f+fa6/79GgChcafpM8FxBLZWrR3KNHOPKA8xSMEHjmrMHkQwRwxnCIoVR6ADAqb7cv8Az7XX/fo0fbl/59rr/v0aAKpgsCpU29uVLbiPLGCfXp1pypZq7OsUKuwwzBBkj3qx9uX/AJ9rr/v0aPty/wDPtdf9+jRYfM+5j3mj2NxLvW7vbZcY8u2naNP++RxV0W+niPy/s9uVxggxjn9Kt/bl/wCfa6/79Gj7cv8Az7XX/fo0kkU6k2kmyv5dluDeTBnjB8sdqEjs0jEaQwqgbcFCADPrj1qx9uX/AJ9rr/v0aPty/wDPtdf9+jTsTzPuQOto+7fHE2772UBz9aSNLSPb5ccS7SSu1AMZ64qx9uX/AJ9rr/v0aPty/wDPtdf9+jQF2U9TtrDUrKSyvo0nt5Mb426Ng5was+ZGP4gKf9uX/n2uv+/Ro+3L/wA+11/36NAhnmx/3hR5sf8AeFP+3L/z7XX/AH6NH25f+fa6/wC/RoAZ5sf94UebH/eFP+3L/wA+11/36NH25f8An2uv+/RoAZ5sf94UebH/AHhT/ty/8+11/wB+jR9uX/n2uv8Av0aAGebH/eFHmx/3hT/ty/8APtdf9+jR9uX/AJ9rr/v0aAGebH/eFHmx/wB4U/7cv/Ptdf8Afo0fbl/59rr/AL9GgBnmx/3hR5sf94U/7cv/AD7XX/fo0fbl/wCfW6/78mgBnmx/3hR5sf8AeFP+3L/z7XX/AH6NH25f+fa6/wC/RoAZ5sf94UebH/eFP+3L/wA+11/36NH25f8An2uv+/RoAZ5sf94UebH/AHhT/ty/8+11/wB+jR9uX/n2uv8Av0aAGebH/eFHmx/3hT/ty/8APtdf9+jR9uX/AJ9rr/v0aAGebH/eFHmx/wB4U/7cv/Ptdf8Afo0fbl/59rr/AL9GgBnmx/3hR5sf94U/7cv/AD7XX/fo0fbl/wCfW6/79GgBnmx/3hR5sf8AeFP+3L/z7XX/AH6NH25f+fa6/wC/RoAZ5sf94UebH/eFP+3L/wA+11/36NH25f8An2uv+/RoAZ5sf94UebH/AHhT/ty/8+11/wB+jR9uX/n2uv8Av0aAGebH/eFHmx/3hT/ty/8APtdf9+jR9uX/AJ9rr/v0aAGebH/eFHmx/wB4U/7cv/Ptdf8Afo0fbl/59rr/AL9GgBnmx/3hR5sf94U/7cv/AD7XX/fo0fbl/wCfa6/79GgBnmx/3hR5sf8AeFP+3L/z7XX/AH6NH25f+fa6/wC/RoAZ5sf94UebH/eFP+3L/wA+11/36NH25f8An2uv+/RoAZ5sf94UebH/AHhT/ty/8+11/wB+jR9uX/n2uv8Av0aAGebH/eFHmx/3hT/ty/8APrdf9+TR9uX/AJ9rr/v0aAGebH/eFHmx/wB4U/7cv/Ptdf8Afo0fbl/59rr/AL9GgBnmx/3hR5sf94U/7cv/AD7XX/fo0fbl/wCfa6/79GgBnmx/3hR5sf8AeFP+3L/z7XX/AH6NH25f+fa6/wC/RoAZ5sf94UebH/eFP+3L/wA+11/36NH25f8An2uv+/RoAZ5sf94UebH/AHhT/ty/8+11/wB+jR9uX/n2uv8Av0aAGebH/eFHmx/3hT/ty/8APtdf9+jR9uX/AJ9br/v0aAGeZH/epYwRfQA8EW5/mKd9uX/n2uv+/RohZp70TiOREWMr864JJI/woAy5v+QjN/vmpqhm/wCQjN/vmpqAIp/uVpaN/wAeC/U/zrNn+5Wlo3/Hgv1P86ALlFVNauprLSLu7trWS7nhhd44Ix80jAcKPqa8V8PaJ8S9MvItDvHvLa21OcX9ze6fMZPLdo381CzjKEv5ZAHHXFAdD3WivGNNHji+8V6H/bMWulob6JnXylFoIBE2XYj+Pd178+lX9Vm+J6eOJNPskuH0Z7wQC52r8scjeb5oPoiqYvqwNO2tgPWKK8u+GM/xBeTXG183bSeQzQx3EG1FuNzgCNjwUwF6ce/JrnNTvfiEPChXT18WteO26aSaFQUnEeSqBRuMe/jsvvikFj3SivNfCf8Awm0niS01LUZ9T+zT3ckE1rMirFHAIAyvjGQfMBGffFc/qF58To9X8QsV1V4t8qRxwQfKse9RE8TYIztJztBJ56cU2gWp7UelAIPQg14RDd/E57fTFmi1uf8A0WaGWFrbYHPzgO7HIPG3hsH0PWtHwzL4wsPE2n6E000Eeq3MtxNG23dbRxSbmYDqFkDBPY0lvYdtLnsxIAyeBRXmPjZfHcmu6lYafFNNpixrdwSbFIdiAnkfgw3/AErnNNuPi0NP1G43ajJdLMi+RJbhQGcshKE8FFBR+OPlPNCCx7iSAMkgCjvXmumDxvefDHWH1qGc605MMEG1ckR7U3qP9sqz/wDAqx59L8T6b8Pmm0248QDWFvpYZnkUyStD5zMMY5CkEYZQevSh6OwraHsVFeX+NLvxx/Y/he402LVo7gqGvraGMM7v8uFdwML/ABdV2nviuRj1j4jX+nNdaRN4hljllkXUXltxtiQXG1fs20ZJ2bs7c8DPWjrYdtLnv1FeM6c/xAupYbXWJPESzSWapA1rAkcLKRIHaYnO1x8nfPoOtUfJ+IVr4Qke3uvE7uZY7aCNkHmRIsRJc4Xe2ZMDPH1AptCPdM0V5bpy+MP+EF8R323ULXWbqO2khb7Puk3/AGeIOVTI/iDcDvnFYOi2fj+81iwkmu/ElibtYoriRsMixJI+T8yjazDb1G7FLrYHtc9worxmXVvH9xa2lrcWniK3gt1ji1SeC2Amf95JuaH+8ceXkjseKS3m8aaT4iTVmh8UXdvcRW7XEMkKudv2eVR8q8B/M8vcB656UAez0V4jqH/C0j4fTUGvNXjlmnijmgjhBeCMQKSyqo3EmUkE89PSup8S6n4y07RtEuo7O/u53025S8jtIAzm6Ma+SSufl+bdz0Hem1YD0UkDqcUV4kZviRJqd9FLBqtypeKSMvAFjhIkTAUHIY43HKnscgGqfiXVPGnhzTok1bWtcSzltUnadfL+0faTbljGuf4BIBkDpSA95oryzxE3jjU9D0KbSr3U7Z20hrieS3Rcvc5i2Bsj0LnHQ1j65N8RtP1K1srRtfuYLa9YrP5YfzovMTIfaOflL4LED2Jp21sK+lz2ugV4FbzeMrS5utDs7rxTNe26u8ETxh4nLztkysR93YeP05pxs/iDNpc+kn/hJbeT7NLHshVRALcQ5Qo/XzS+B69e2Km+ly+XU963LnGRn0zS14Pc6b4ojubad7fxLHZLfea01rFm62FpuSOvQpke9a2vx+O7Tw1oeo2f9rDVLlw+oxQxgvJt4jDEZEZ24zwVJznFMTVj2LvjvQSB1IFeV/EVfFEfiy3vdFj11LhtLhSAWkatbtP5xJSbPAG0nPtnvisme68e6vpcFjc6Xqvm29rGl08luFDz7pA5Q9+NvI45GKOgW1PasjOMjNFeH6Jo/jaG/g02K48QW8Mlz5d1duBvjjJzhHI4XpW74rn8dr8PdAktX1NdUUn7asEOZZSFO0MVyUycc4I9eKOlxdbHqdFeDXusfEe8/tCbQm157hby4hu0lhUwQwKwA8kgcyDkcc8H2rT0u6+ICPYDUJPEDssf+hmG2VUkO85+1b+ny45OD360JAz2aivBfButeMPEWvxWFprmttCv2ebU5NsZEblZy6RsMgISsY/EYqxos3xM1Ez2tzJ4gsknuIpGkaMB4hsl3orEYxuEf3Rjnj1oegHuVFebaFF44s/C+uR3N5qN1qDWEUtpLOilluGQ7goAxwccVh6qvxGstRuLOxu9eu7qOPbayNGhtpYjbks7tjiXzeAOvQDim1YFqeyk4GTwKK8R1WTxprd+dSFl4ihgi3Q21u0OxZGNumWdP7u8MMnvRfj4nW2kI8V1rMhuwr3n7oM9sPNcYiCjI+UJ0ycc0ra2A9uorlfh1LrUmmp/b7ag2oC2h87z4RHFuweUA/i6bh611VNgFFFFIAooooAKKKKACiiigAooooAKKKKACiiigAooooAKKKKACiiigAooooAKKKKACiiigAooooAKKKKACiiigAooooAKKKKACiiigAooooAKKKKACiiigDBl/wCQhN1++alqGX/kITdfvmpqAI5/uVo6N/x4L9TWbP8AdrS0b/jwX6mgC5RRRQAUUUUAFFFFABRUUs2x9oUscZpv2hv+eR/MUAT1H5MP2g3Hkx+cV2eZtG7bnOM9ce1M+0N/zyP50faG/wCeTfnQBPRUH2hv+eR/MUfaD/zyP50AT0VB9ob/AJ5N+dH2hv8Ank350AT02NEjTZGiovoowKi+0H/nk350faG/55N+dAE9FV/tB/55N+dL9oP/ADyP50AT0VB9oP8Azyb86PtDf88W/OgCeioPtB/55N+dH2g/88m/OgCeioPtDf8APJvzo+0H/nk350AT1BeWdpexiO8tYLhAwYLLGGAI74NH2g/88m/Oj7Q3/PI/nQBOOBgcCioPtDf88j+Yo+0N/wA8m/OgCUIgcyBFDkYLY5Ip1QfaG/55H86PtDf88j+dAE9FQfaD/wA8m/Oj7Qf+eR/OgCeioPtB/wCeR/Oj7Q3/ADyb86AJ6Kg+0H/nk350faD/AM8m/OgCZERAQiqoJJOBjJPU0tQfaD/zyb86PtDf88m/OgAtLO0tPM+y2sFv5jb38qMLub1OOpqeoPtDf88m/Oj7Q3/PJvzoAnoqD7Qf+eTfnR9oP/PJvzoAnoqD7Q3/ADyP5ij7Q3/PJvzoAnoqD7Q3/PJvzo+0N/zyP50AT0VB9oP/ADyP50faG/55N+dAE9FQfaG/55N+dH2hv+eR/OgCeioPtDf88W/Oj7Qf+eTfnQBPRUH2g/8API/nR9ob/nk350AT0VB9ob/nk350faG/55H86AJ6Kg+0H/nk350n2g/88m/OgCxRUH2hv+eR/Oj7Qf8Ank350AT0VB9ob/nk350faG/55N+dAE9FQfaG/wCeTfnR9ob/AJ5H86AJ6Kg+0H/nk350faD/AM8m/OgCeioPtDf88j+Yo+0N/wA8j+dAE9FV/tB/55H86X7Qf+eTfnQBPRUH2g/88m/Oj7Qf+eTfnQBPRUH2hv8Ani350faG/wCeTfnQBPRUH2hv+eR/Oj7Q3/PI/nQBPRUH2hv+eR/Oj7Q3/PI/nQBPRUH2g/8API/nR9oP/PJvzoAnoqD7Q3/PI/nR9ob/AJ5N+dAE9FQfaD/zyb86PtDf88j+dAE9FV/tB/55N+dL9ob/AJ5H86AJ6Kg+0N/zyP50faG/55N+dAE9FV/tB/55N+dTqwZQw6EZFAGFN/yEZv8AfNS1DN/yEJuv3zU1AEVx92tLRv8AjwX6n+dZs/3K0tG/48F+poAuVkeMdWudD8PXWq21rHdNbrvaN5fLBH1wefwrXqhr2j6brunPp2rWwubVyC0ZdlBx9CDV03FSTlsBh23jWFvE0Xh+60y7hnbYjXA2tB5jJvCA53HgHnHatXxBq76Zc6VBHbiZtQvBbAl9oQbGct054Tp71DF4R8OxX0V8mmILmJ0kSQyOSGVdqnk9hxVvWdJh1SWwmklliexuhcxFCOWCsuDnsQxrWTouS5Vp19SdbGBpnirUpvEmr6Tf6YlobeOSWxD7wbpExl92NuORwORV3RfFUWoWehyyWFzHJq0bMoRd6RFRyGbt7VcXw5pMV5e31tbeRe3kbRy3AYswB64ySB68CmaV4X0mwttKj8j7RLpSMlrPKcum77x445pylRa0X9Wf62CzNCf/AI+m/wBwfzNeajxn4iXw94j1y7gsre3srtoLWNHRmVVk2szHdhjjnGBXpU3/AB9N/uD+ZrkCPhu1pcwtD4cNu1zsuEaGPY0wyfmBGC3Xr71zdShj+OoP+E1t/DUOntKZZvINx9pRcN5e8nZ94rjvXVWN5a31stzZXEVxAxIWSNgynBweR71yltZ+EdR8ZWUlrEzXlvp/nWbQrtg8lsplSBye3XiteG48NeE7Cx0X7XZ6ZAkey2hkkC5UdcZ69eT70wMvVvGR09vEUr2Ykh0iSC3iUPh55pFDbehwPmUdPWse1+K1rcX/AIfs10WYPrfETNdIBEwYq4bPTGOP73atwy+FZL/xDLqFukQUQrqQvUHkygA+W4B4PGRnvio7Jvhy+p22n2dv4fN3PGtxbpHBHllDHaV46g5oW+oFnwx4iafT9VuNcvNPiFhqU1qZozsj2qwCZyTzyB7mtnXdSg0jRbvVLj/VW0RkbnGcdB+Nc9dQ+AWsbi3mi0q1tTqIE+EWJJbqEh8MRjeQVyc+hrbTU9G1SWTTfPguhJai4aNhuSSBuN3PBWk9tA66nBzfF63g0/TrmXQJhJe3bWXl/akHlzBlHzEgYXDZ3EADp3FaWm+K9auNV8UQRS6VfwaXbtJA0KsqpMCSYGbcd5C7dzAAAnFb9j4e8H3Vos1loeiT28ikK8VrGysM8jIHPIH5VRlXwFDFq9nE2kWDSD7PqLW4WGT5zjDMBnJJ/OgEbum6kt94dttYjhfbPaLcrEPvfMgbb9e1ZPgfxVN4m+1+d4e1PRzbkAfbFx5mfSrOn69oYutN0fTpfMS4gf7I8K7oSsQwVDdMgDp7Voavq2m6TbrcapfQ2kTNtVpWwCab3Etjkn8eGTxHd+H109rORbuWxgvZJo5EMyxeaCYwQwXb39fzqvY+O9SKeFxJpMV4mqwSNdXUdxHEkTIcHAdunfHNWvI+H+larreoXV5p8t1co11e/aCjlYyo3YyMhSoHy5PGK2tJ0vwlqOjWj6ZpmkT6aG863EVuhjViPvKMYBoW33DZF4r8WWWi6RdXlsq6lNbXEdvLbwSAsjv03YBI45wAT7Vzr/E2GXS7e4hskhkuo4jEXuFYIZEcqSvBIDIQa17jVPAt9o+sXgj0q/t4JS1+ixIxeVOAWHdsjAJp7jwLc63DpEtjo0mqQWqSQ2z26GRIjnaFGPrwKnoM5Wy+LkjQ6fbzeHXe+uLZbiTZfQiIKYi+4NnGeD8vXpWs3j77MdRvpfLurL7HaXNlboojlUzPsCOxbHBxluMCmT6f8O77TtO1W6tLTSbS1u5Fjt5IUhRph8rB48YbGPwroRZ+EptXvUj0vTJ9Q+yiS5K2yMzRMDtDHHIOOBVXte6Ejnrb4iXk3iG00z/hHSsReeK8n+3RbIZIin3WJG9cODwM9scGmW/xOjudP12ePSJIZdMVTEkkvM26XywcY4G7uCR71qS3vgmGPS7G70u0t1aNbm1hkshtg3EDPTCnJwasNbeB5oL7SYk0mL7a5huY4AsbyP1wcc5yCfrUKS7mroVFq4v7iw+rX8XjWw0eV7T7Pc6c87KAfMEqsoODn7vzHt2rO8eeKZNP0S2vtA1LS5ZZbkwRxyAyfaXGQY0wwAIIOSegBrctLTQbxoNYggsrmWCMxxX2xWkVVGCA/X1rHs7T4fx6HaWKRaPPYWm9rcTKsoQ5y7Atk5y2SfeuiNWkpRbWi38yFTm72Rp+ItdTT9E1S4szb3WoWFn9oa184AjK5Xd6A+vfFYOl+JdaiXwvHrbWiy6p5pnMO3aMRl1UDcew6gn0q1c3Hgy31rVYJIrae6v7cSX4YCRHSJcBWB4AAPA96njtfBONKMum6NDLsV7BJIEDRgnI2cfLz6d6w5o33LdGokvdZzJ+LcLWs08Hh+eRVjhkjxdIxZZGcLuVAzKfkJIwSOPfG3Y+Mvtep2uyONbW50U6jHH5qEswPKlu2PyqxceGfB+lyX+papa2jrfSo0xvFVk3AkqFXGBgsx9ealS28HzayNulaU9ytl5n2j7OnywHjG7H3cdumKOZLQlU5PVLQ5KX4xWyWdtMvh28lknMzKkMwkzFFty4Kg9dw2ggZ65FdQviW7vh4kFhHBbjSoY/KkuATulaLzDuUEfKAVHXrmoo/wDhW620VrHD4cWDzd0cYhjCh+OQMden6VbuV8Mx3WtTLDFeTyQouo2iASb1QEDMfTocfTFOM4XuP2NS/wAL+45+bx3fDWPDFl5MUcGoWUNze3KxeYoaTACKNwKjdnn5senetrx1r2pWehPdeF/sd7cW935V0CVfykVWL8F0G4YHG7vV63t9AWbRVt9GtgChksXW1ULbjaG44+TIPaotH0vwteaZdWNpY2t1apfStcxTR78XBYlywbvk/lXS6tJyi4x0W/3mbhKO4zSvEjX2tWFhHGrQ6ho41C3mwVOQVBDL2HzqfwNXPBusPrvh+HUZYVhlMkkUiKcgMjlTg+nGatDSbFdVOprEVuvsv2RWBwEiznCjtzj8hT9H0200nTYdPsY/Lt4s7QTk5JJJJ7kkk1zu19ALdFFFIAooooAKKKKACiiigAooooAKKKKACiiigAooooAKKKKACiiigAooooAKKKKACiiigAooooAKKKKACiiigAooooAKKKKACiiigAooooAKKKKACiiigAooooAKKKKACiiigA7VYt/9RH/uiq56VYt/9RH/ALooAw5v+QhN1++amqGb/kIzf75qagCKf7laWjf8eC/U1mz/AHK0tG/48F+p/nQBcooooAKKKKACiiigCpcDdcOuSMxjkfjXlrfByzk0++06fX7uS0vzF9oTyEDOI2Yr82Mg5Y5PevUrjP2h9oyfLGB7814p5PxebTtTgjj1WK9mnjls5muITFCct5in5iTHjbgYHrgULcZ6Fo/hW60/WdPvm16WdbPTxY+QbeNQ65zuOBwc+lYfiXwHq+rXWiwSay11Bb291b3l5OiGd1mK8AFcdBjIwelU/DGm6/L4/wBL1HUfDWo2aW2nBZ7+a6ikkuZiuCshVugxwAMEnNTePJPiFqmnaLcaHpl/plyXlN3axXMZCkEBN77hwRk8BhzyKbEadx8P3uJbsya/cmKX7MYIzAhEJt/9UckfNjnIPWpNM8AW+najZaja6k63cLO1xKbaMmfc+8gcfJzx8vauBiufiVq8OsDw7fai/k3s8UzXEsRBjEnypAPlZWC55YjI79K2NCsfiZ59gur3OrsQF8mSGWFI0wTkXKlmL/w9CTj0NF72YW6G1qfw5XWPDFz4b1HUGjsH1Wa9UxIC7o7mRVJPQhmPI6gCtex8N3ttrMN5JeRzi10Y6fCzRhTI5IJdgOAPlHA96880y88dXzajFHL4luHt7m1ika1uYCAfn+0FCwVcHgY5IyOlWvE9r8TodfuY9ITXJ9N8hYInS6i3EbBiTLMPn3Zycdupot/XyDr/AF3PTfCGlyaH4csdLmkjmlt48SPHGEVmJycKOg5rirn4TW08urb9euzFqsbQ3KGBCWjaXzCNxGc5JG7riqPh+DxtajRofEj6pJbf2ujSvNKsjlTE20MUP3N+OvtS2kXjOO88VyeIE1n+xJLK4/s4NcRs0XzHhgh3FjwVI6LgHmh6O4LsdNongmbS5vD/AJWvTyQaIkkccTW6DzUfjDEDsOM/jUfirwE3iPRk07UNfu5Sl1LOsskSMyq4I2D0Cg8GptMn13+2PC9rctfj/iVNJqQCL5JlCqBvYjO/cTgA+uai+Lcfi6bQ7aHwilz9pMrNK9vKqOuFOwfMwBUt157dDRIImfB8JdDj1q41CS7nnScSFo5UVjvePy2bcfYdK2dLt9e8OWMGmWNhHrVuijE7Tx2wUAY2hFXHQde9cYyfESXX7u5v9F1i/wBFlsXQaa15Am+4MS53ENxGTkAA5ByTxiul+HUWuaH4V0mym8O3Cy3F5IbyNpo1WyRucqAxygPAUHPfvRYCSbwKzafrNlaas1hb6uHMkSWkTeV5md/OPm68E9KtQeD5IdXsdXXV2F7BapbTy/ZY906oSV5xleuDjqK4O4tPi3JFrRgfUEElzGYt8qbzFvfcIgHwPl2c5TjPGa1NAtvGWj6xputeJb3VJrc6csd6TNBHbwFXYlpRkn7pU5UnJBpLp/XQH1LeqfCqLVbGG31LX7i5kguZ7iJ2t0AHnDEilRwfY9q6Tw14e/sTxDfzW9xHJa3NpbR+Wf8AWI0S7PyIA/HNYnjG+/4SSLTrrwdrdxevp14st1BpNzDvdCCOd/H51V1Sz8Ualqvia1g0zV7BL/Skitr3z4MLMobKqQSQDkDpjOelDk9WO2p0niXwnba5rUOo3F9JFLBCEgRQvyMHDbxnr0xjpWMfhjYOLrzdUuy1wwYuiqrqQxOQw5zziqhj8Q7vCtxJ4a1i6u7K5fz7m4ltzKkRRl+YqwGCSpwM8L61h2lt8UYNC8TNrlxdyFov3YTaefN5MJDkgeX2wv0zUSowbudVPH4inFRjKyPULHR7Wy8Nr4et53RBbNCHBHmYIIL/AF5rmbf4cW9vZS28Grzx+Y7sWWFOA8YRgBjuAPxFdJf2MM2mPeWcUr3Q054bcpJtcqy5ABPQ5xyehrzPy/EmjXFhp8S6laNeTS+XHDMiPIREu0vkso+bPQjPJxWdWyesTrwXtaik4VLN6u9terOxt/AotpvMg1iZQIpY1DQIxxIBuJOMn2z0p58DxPHFHNqk8iiOKOX90gMixNuQA4+X8OtYKWvxK+03DXFzO2V/eCBowjLx/qiW+VuvO0Vft9P8SQappWoZ1y4iWOSOWCS6hLrlwV8w9CMZ6c8VMeX+Vmk/arX20X93r2/p+Z0vi3QYvEOnxWc07QiOYShggbJAIxz9azj4PGUX+1J3gSw+xeUY1G5Md2xnrisaGy8Xf2eZZJNeL/amWWH7VF5hgyxQxnOAR8uSTkjNUBceL01+003ULq/kunt2cpazoF2hDgMMff3Yy2cUSlHdxepNKjUUXGFVWVzQ034f3M1tI+rX6x3DmZQIokYBXCgc46jYOlaFt4GW01O+1OHWp0mu4ZIpGaJD8rtuPJ9Mce1YupWfj1dE05tPl1Zr0sZLoTTxkhhtwvBA2EbvXntV3wzY+K21121j+020y4EiSRXNxG6qrb8cKcjHyfnSSje3KzWpOtyOXto2100/L8js9EtHsdLt7N7prvykCLKVAJUDA6cdKoeF9Hm0ybV7m4kR5dR1B7ranRFICqPrhRn3qjrUM1v4s8J2+nCdY4vOSYKTsEAjAG7t1xjNWvBM+o3NtqM+oNekHUZ1txdIqsIg2F2hQPl44zziupHiTd3c36KKKCQooooAKKKKACiiigAooooAKKKKACiiigAooooAKKKKACiiigAooooAKKKKACiiigAooooAKKKKACiiigAooooAKKKKACiiigAooooAKKKKACiiigAooooAKKKKACiiigAooooAD0qxb/6iP/dFV6sW/wDqI/8AdFAGJN/yEZv981LUM3/IQm6/fNTUART/AHa0tG/48F+prNn+5Wlo3/Hgv1NAFyiiigAooooAKKKKAK88cnm+Yi7sgDGaZtm/55f+PCrdFAFTZN/zy/8AHhRsm/55f+PCrdFAFTZN/wA8R+Yo2Tf88v8Ax6rdFAFTZN/zy/UUbJv+eX/jwq3RQBU2Tf8APL/x6jZN/wA8v/HhVuigCptm/wCeX/j1G2b/AJ5f+PCrdFAFTbN/zy/8eFGyb/nl/wCPCrdFAFTZN/zy/wDHhSNHIylWhDKeoJBBq5RQBRjt/Lz5drGmeu0AZ/Kn7Zv+eX/jwq3RQBU2Tf8APL/x6jZN/wA8v/Hqt0UAVNk3/PL/AMeFJ5cx6wj8xVrzE37N67v7ueadQBU2Tf8APL/x6jbN/wA8v/HhVpWVs7WBwcHB6GloAqbJv+eX/j1GybP+q/UVaDKxIDAkHBwelLQBU2zf88v/AB4UbZv+eX/jwq3RQBU2zf8APL/x4UFZv+ef/j1W6KAKmyb/AJ5f+PCjbN/zy/8AHhVuigCpsm/55f8Ajwo2Tf8APL/x6rdFAFTZN/zy/wDHhRsm/wCeX/jwq3RQBU2Tf88v/HqNs3/PL/x4VbooAqbJv+eX/j1Gyb/nl/48Kt0UAVNk3/PL/wAeo2Tf88v/AB4VbooAqbJv+eX/AI8KNk3/ADy/8eFW6KAKmyb/AJ5f+PUbJv8Anl/48Kt0UAVNs3/PL/x4UbJv+eX/AI8Kt0UAVNk3/PL/AMeFGyb/AJ5f+PCrdFAFTbN/zy/UUbJv+eX/AI8Kt0UAVNs3/PL/AMeFG2b/AJ5f+PCrdFAFTZN/zy/8eFGyb/nl/wCPCrdFAFTbN/zy/wDHqNk3/PL/AMeFW6KAKmyb/nl/48KNk3/PL/x4VbooAqbZv+eX/jwo2Tf88v8Ax4VbooAqbJv+eX/jwo2zf88v/Hqt0UAVNk3/ADy/8eFG2b/nl/48Kt0UAVNk3/PL/wAeo2Tf88v/AB4VbooAqbJv+eX/AI8KNk3/ADy/8eFW6KAKmyb/AJ5f+PCjZN/zy/8AHhVuigCpsm/55f8Aj1Gyb/nl/wCPCrdFAFTbN/zy/wDHhRtm/wCeX/jwq3RQBU2Tf88v/HqNs3/PL/x4VbooAqbJv+eX/jwo2Tf88v8Ax4VbooAqbJv+eX/jwo2Tf88v/HhVuigCpsm/55f+PVZiXZGq9cACnUUAYEv/ACEJv981NUU3/IRm/wB81LQBFP8AdrS0b/jwX6n+dZs/3K0tG/48F+p/nQBcooooAKKKKACiiigAoopsq+ZG0ZJAYEZBwRQBmDxHoRuDbjVbUyhnUr5g4KfeH4UkXiTQZTAI9VtWM6s0f7wfMFzn8sH8q5aP4Z28U9wE1e6a2uHLSJIqlgQDtwwx3Yk+tSt8PfO3faNVZhOCbrbEBvYFypXn5QC5z64oA7HTb6z1KzS8sbiO4gfO10OQas1w3iDSZtL8KwWJ1CfzL3VoPtM0B8osHkUMFx90YFaX/CEaX/z/AGtf+DGX/GgDp6K5j/hCNL/5/ta/8GMv+NH/AAhGl/8AP9rX/gxl/wAaAOnormP+EI0v/n+1r/wYy/41HF4G09WkL6lrTBnyo/tGX5RgcdfrQB1dFcx/whGl/wDP9rX/AIMZf8aP+EI0v/n+1r/wYy/40AdPRXMf8IRpf/P9rX/gxl/xqO48C6e6AR6lrUZ3Ak/2jL07jrQB1dFcx/whGl/8/wBrX/gxl/xo/wCEI0v/AJ/ta/8ABjL/AI0AZXxX8Pa3r8mmrpD+WIBNJIxzjO0bQMMMMTwDzj0rJurj4kf2jqMtjp93Hbpbo1vFLKj7pFZRgH3UsT7iur/4QjS/+f7Wv/BjL/jR/wAIRpf/AD/a1/4MZf8AGgDO0QeNIPBmrHVFmu9WjZorRUdUaRFUKJAQMAsctWNpk/xKSwtori1uXuJPlDkpiMCQ/NJ35TFdNF4F05XlL6lrTBmyo/tGX5RgcdfXJ/GpP+EI0v8A5/ta/wDBjL/jQBw1jp/xBj1C/voILwXEy/6y58okssIB246Ddnb+GeK6eT/hK/8AhA59ragt/wDaT9nBVTcGDd8ocjgMR1I6CtL/AIQjS/8An+1r/wAGMv8AjR/whGl/8/2tf+DGX/GgDhvE2qeNNKeFpXurP7TdItvHCYmZnPlAh+7LjfyOc1emi+I1voU/zX91d3EaMCJEUwSb3yFwORgJke/1rpbnwDpUrwuL7Vw0bhsm/kJx3AyeKm/4QjS/+f7Wv/BjL/jQBH8OLXWobXULnXrcw3l3NFM4yMFvs8StjH+0GH4V1dcx/wAIRpf/AD/a1/4MZf8AGj/hCNL/AOf7Wv8AwYy/40AdPRXMf8IRpf8Az/a1/wCDGX/Go4PAunpv8zUtafLkr/xMZeB6daAOrormP+EI0v8A5/ta/wDBjL/jR/whGl/8/wBrX/gxl/xoA6eiuY/4QjS/+f7Wv/BjL/jUc/gXT22eXqWtJhwW/wCJjLyPTrQB1dFcx/whGl/8/wBrX/gxl/xo/wCEI0v/AJ/ta/8ABjL/AI0AdPRXMf8ACEaX/wA/2tf+DGX/ABo/4QjS/wDn+1r/AMGMv+NAHT0Vy/w8WSGLWrJrm4nitdUkihM8pkZU2RnGTz1J/OuooAKKKKACs8a3pP2a8uft8PlWUhiuW3cRuMZU+/I/OtCuVl8L30zav5mpxAXt4l3DiD/VMgTaDz8w+QZoA6a2nhubeO4t5FkikUMjqchge9SV5J8YUvND8PeGdKsdRvIgbl45HglMTSYiZuSO2ecVwF6NfjhEkOsaw4G1nP8AaD8A9QPpXqYPKa2LhzwaSvbVny2ccW4LKcSsPWjJytfS1tb92ux9NUV83XMskCDPiLXSTHuXGoPhunH51DavqN5IiRa/r0YADOWvnwc/w5rdZDiXHmurfP8AyPJ/4iLln8k/uX/yR9L0V8zX01/aXkKt4i1xi6kGFb5zls9c9qR11qHUBayeIdcZpWDLuvmAVePlHr3qo8P4hq/Mvx6b9Cv+IiZZ/JP7l/8AJH01RXzMbq/wJP7Y11VVyjq2oPnIFPt31FYy91rmuDapmZV1B87McD86T4fxKV7r7/8AgC/4iJlv8k/uX/yR9LUV8tvcatM+YvEmvQxNEXybxyVPp+FazfalgjlTXtel4BZRqD5I9ac+H8TC12tfX/IJeIuWL7E/uX/yR9HUV83ym/2r5es6+XMhUqdQfgAdc1U0/wDtu4iKv4h1xZS524vmxt7EmlHIcQ4uXNFL1/4Af8RFyz+Sf3L/AOSPpuvOPixb63b6hHrWiW9xcz29o3DoDBFjcTIDuG1x9GBwBXlLtqiX0jf8JNr3kpEiMhvHGJM8tk1sXFnctBYxjxBrwM0bM0gvmIYjse1c9fKatFwUmveduvZy7dkbR4+y6Sk1Cfuq70XdLv5nUQv8TLi1sJrWa8S0kcMXnRGm3GOM5YL1j3eZx6Yq/f2fi64NvdS/239ttbucusUiCJtyMIig7p93Oec150q6lDZNPPr2tgoGBUX7jJB6j8KY0t9NC/2bxBrbSBdwAv3Jxj+ddCyDEPZq3z/yMP8AiI2WX+Cf3L/5I9EuIviNZxxiG6u5phab2lmMfkg+SxcNxw4k247YqHwlfeLtYW6vbe61SewtnulgR3jV5mVYvLUsBgjd5nIrzJL7VPto83W9ca1kQsN184xjG4fXrV2ya7Fok7a1rcEG1mWNLxxhRjn24NXPh3FQ3a/r5FPxDy1L+HP7l/8AJHfaZb/E+6gj+1XN9ZiLdswYy0gMiY35HJCF/TpXonhNdTj0ZYtWaR7lJHUPIRudAx2sccZIxXz0j6ndWkN1b+JdZjjeTndfucr2FTapNf29m01vqviCUKhIcag/Uf4mp/1fxPMo3V9t/wDgB/xETLL25J39F/8AJH0rRXzFDLqjIXk8Qa4jSKHWP7e37oYBIJ755pJZdXeJI4fEGtLM5HzNfvtXPb8BVLh3E3tzL73/AJB/xETLP5J/cv8A5I+nqK+ZnkvF0qSdPE+tySLn5vtz8D1xUZfV2t0MXiHXWbaGZjeuMD1oXDuJf2l+P+RP/ERcs/kn9y/+SPp2ivmuxTUZrYs3iTXD+8IL/bnG0Y/Wm3U93/YdxNba9rnnwTBdzXz/ADDFYSyTEJpXWrS69fkaQ8Qctm2lCenkv/kj6Wor5htrjVVtTcTa7rUiZBJF+4KqfX8cirdhJdtF/pGua8WJG1hfv35Faz4exUE3dff/AMAzfiLln8k/uX/yR9J0V872kN5Ppcs6a/rZcEFc378DJ4/SqJN9NcBbfxJrqqYdwD3j4BzjrWFLJ69RyV0uV2e/a/Y0n4g5bC14T112X/yR9LUV8zPPfRSQ2p1/X5LhZVWYi9cLg+laGlx3DeI7axuvEOuFWuMMBfPgqWAAzWk8ixEVdtbX67fcOl4gZdUnGChO7dtl/wDJH0TRXP8Aw5lmm8Gae880k0gDqXkbczBZGAye/AFdBXin3QUUUUAFFFFABRRRQAUUUUAYE3/IQm/3zU1Qy/8AIQm/3zU1AEU/3K0tG/48F+prNn+5Wlo3/Hgv1P8AOgC5RRRQAUUUUAFFFFABRRRQAUVAt5aMwVbqEsWKABxnd6fWlW7tW2bbmE72Krhx8xHUCgDB+IP/ACDtN/7C1p/6NFdJXMeO5optL054ZEkX+17UZU5GRKK6egAooooAKKKKACiiigAooooAKKKKACiiigAooooAKKKKACiiigAooooAKKKKACiiigAooooAKKKKACiiigDmvAv/AB9eJP8AsMyf+ioq6Wua8C/8fXiT/sMyf+ioq6WgAooooAKKKKAPK/2hCwi8N7c5+2y8Dv8AuWrinkfybVVUSOxJYA/KccV3Hx/WNk8OLLu2m8lB29f9S1cHFGsVzaRWhZFTc0inkj2r67JbPCryb/I/EfEK39rLvyL82JEEW0ut8cI+cqufVjUWppNbxrF9oDRgjaoGMDdwKLuMpHIBNHIbq5Xyg3TGSf0pssLITDcSBzIxCnqQoJxXuU7c3Nfrt8l+Wp8K9OpdhgRpJ5Zp4yXQbQe2Oaa6NdhpolOyJ1KM3UnuRVOTYbWOQ7GfJWJD1z0FKbRo4Y7Kado5nUxkq5wAPT3x1qOSzvza/otyuVPdkd1PZySXEb7/ACyRtCn8yPrU1rvlW5xjyjaqEZ+mQeM1BBpKW5uIYZN0FtGArE7iO5B96vIhaKKzkUyQmIAsBjvnJrSpKny2g77fo/vE7RehlXEzPfXYjkQFUBAI43E4/Krl3b3Tae1vBs86JBlucHjOKS4lSziN5JaiOJwEc9dwzxirNpHImotbl2MEkW8jPOR71VSpaKlHZfpa4+zsV7W/We2lguIiDjcrcgk9CKZvl01Lc2se5SGE0bnkE9OfwqbWJ4oohNhQvm4PH3yBWc03nNFcJcA24kZXjIyxGKqnTU481rRfT5BG71toaFz50tvINQ8pfkG7noe3Nb8FxG3h+x8hlUmNiCw7A8muZjSS4tRYzrK8MikNIw6lm4H4Ct3U9Pgt9DsLXzzHhWAIP3h6e1eHmsabq4anJ2fO9Ft8Ejuwy5aVfXp/7dEzdTWNp4b6SVjbkFCqkY5PU+9MtJGaci2tliZRkswxgE9ffApzRW8liluA2Y4wSh6nnvUDTM0skch/5YlW7YJxjFevGN4cva/3enU89SV9i5La2d9I0KzKVgOSp4GT3pJ7wSXXkNHGLcIPNBzk+mMdqqKsxuR/o7fNKqscD5x7/wCe1Mu2m+0/u4dwzsDjso4PFKNG7UZO+mnkPZ6E9oq29v5xhVYtwGw8gNnjFOnhZ4541eSF5ZGLsTkKB0HtUMGJpfs4dt2GYbzjkdMAVa03Zc2yXFzMBGxK7RxvJ4OaKrcG5N/10/Id9LlHRWunvLtJI45hJEjQnHQAYINXYkVrmRrj5EhXCxkjDNjrUK3EDa0LWHcp2FUboODmrU9qLaFftAVkRt/ByxHpRVleeujkl6hN2d7dCkZYWtvs7W6RqUY7k65HP41JKs13O8UZP2dYwOOMEDJBpunXEawZMOWyWVsDcATjFX40mWNCoCSSSDzeeo9f5UVZum3Zff8AmTpsZFrK32YyojlHkwELDAHpVzUmVdHjXZuX7QvliMffbHOc8cVFHNb2skttJGsqxlhuHTfn+dXfJZdCvFvkTDyqyBD0BH6VljJq8JW05o289Tpw6tKT8mYsbt/a8sixlbTarPGTyvU9PTg1aMzTbJbX5kEO9tuPmHY1nlrqOW4uVhLR+WVUfxcHp+Oantp4vsEUltKkB/1LrjgjH3c16VSm9GvJf8OZtJ2f9bGvomHsr62hY/upY+vTb1rO1i/be0MEbGZXHAHUelalo0Npod4yxsQrRiUjnjocfQVnQXFteva4V7aWWR9hPJ4GADXmYRr29ao43Sl/7bFmtZcyhK3T9WSadfW7azDDHGHnIAmMmcKM9vep7F9vjq1t2/eZvk27eic55qDRrJF1GPfIC4lOQQMk9c1raTZyL4wtrhFiKyXeCG68Ecj8aeInTp1ZpP7D+82wPL7Wnb+ZfoeufDT/AJEqw+sv/o166Ouc+Gn/ACJVh9Zf/Rr10dfnZ/TAUUUUAFFFFABRRRQAUUUUAYE3/IRm/wB81NUM3/IRm/3zU1AEU/3K0tG/48F+p/nWbP8AcrS0b/jwX6mgC5RRRQAUUUUAFFFFABRRRQB53e+A9RutevNRF1a26XcikogJMO1gd6Hsxxj6UkPgHUAY911aR5bDeWpHkgGM70/2j5fP+8a9FooA851LQbnSPDltbzTxpJNrFljyBhUClEyM9ztyfc16KgKoFLFiB1Peuc+IP/IO03/sLWn/AKNFdJQAZGcZGfSivO9enlH7QXhm3EriM6JesybjtJ3x4OPWvRK6sRhvYxpyvfmjf8Wv0JUr3CiiiuUoKKKKACiiigAooooA4DwfrF7efGLxppcl881nZQWRih3ZWJmVt2PQniu2sb+zvnuEtZ1la2lMMwX+Bx1U14l8OtasNG+Mvxdu7y4jjFubech2C5Cx9Mnjk4Fa/wCyjrlz4k8Aajr12zNNe6zdSncckAtwPwFfUZrlLhTniErRjGivVygn+jMKdTW3r+Z6/XN+OfF1h4X0uW5lH2i4VGZIFPLbcZBPbg5rpK+Tvjv4kZ/ivdeG4nZGhmM0g7OrQoP5jpXLw9lKzPFezltFcz9EVWqckbn1dbyedBHLjG9Q2PTIp9Q2H/HjB/1yX+VTV4UlZs1CiiikAUUUUAFFFFABRRRQAUUUUAFFFFABSMMqRnGR19KWigDl/h+jRy+IkaRpCNZkyzdT+7irqK5rwL/x9eJP+wzJ/wCioq6WgAooooAKKK88k0zxUdL1u3VbpZrhl2P5wbcwclmTngFCoC8dD0oAoftAbtnhvYCT9uk4HX/UtXG6dby+bNMkQYHKnOc7q3vi02pafoHgdbwB71LpkmMj558lgTnuatQW2QHXGcV6sc1jl+BXPtJv9D8g41wE8Xm65f5Y/mziYdMl8mS0vJjLyJsqCNqeg/KrUlvbyFHj+YxOCAf7p966mSHdJ0A7dKY9gMrHsVVGMkegrp/1opuzqO11ff7z42eVVm3y9GcrdWKzW73lvb4MUmUUnHKnBP5cio4bCeS9ka+jeQTDerA/cYdvy/lXTGyC3IwwEBYkxgYByKmuLeGNDM6nCjg4+771quIoxUY/zbd/T/MTy6o3K3Q5AtPbLcW9tCrI8wWVj1OeCT+FWrf7ZGGYDdDFJtbcOWTBroVsoXtN7DLSgM7hcbiOhqaS1TYUdQwYYOR1BpT4joSXLy6vT7tweWVN/wCtTldStrm4lkVI42gMeYWHO1s8f41BEuoJHbNNCsV0qspbqrMTwPyrsfsMafu44wo24AHSla0WRwzL2xjtRDifDqCVtP8AgfqJ5XX1jb+upy02l/2gixXEYR0bdlei8Ut5pjwWK28Ue7PBIHzE54rqmtY8bzkN1GO9NkgxJ8py/Lc1jT4pUppLZdPP/IqeUVYxRy+l2N4srw3TFklG84P3W9BW5rVgLiyshPldu4YFaPkwRIrfKB3YCtC80+KW2iVpD8uenfNfL53xvhsPisPWqvkjzPW391r9V5n0GU8L4vFUa8KS5pWWnzT/AEOD0qwl/fsA6yybQsjnPyjv+lVbldvnqwaa5VvmYdAM5/lXewaKu9NkoEaKRt+tQv4ajjuGki2qzj5uetenh/EnJKlZ3rLVX2fTo36dDkrcF5xSheVF3v5HLwxTHfcLLHwDlmOAOKhksZSNyxss7fMxRsqDxn88V2Ft4eXy5FmWNt4KsvZgfWnnTNvyqgAyOKpcfZY60o0qidren/BMHwnmMKSnKm02cXJaStmaE5mZcZA+6R1qhrXnxpDZx5WaUCRcLwhH+PNehf2WI4z8gxz0qpc6PHNLueMMQoH0Gcj9a7cHxxl9SfNzXSv/AMD+v8zKpw7jaNrw17HJaf5ShrhsK9spiVT97jqfxpWvXvrZJoAv2iMsVQ8FsA9fbpXUT+H4ZFP7vY5OWYd6bb6GlrGnkxqzIAoZjk7SckZrpfFmVTfNz3l/S+5mP9h41XvBnJJaS21siCEvIIyzYOc55I/Oq11d3Nu9kk+5JZHbLYyFGOtd6ulYlLqCCM8etMfS085t8O4MDyRkCtqXGGAlLVp9SHkuMWsoHDWkIZHRuQlwZBOo4JI71pbTc6RcRLvK+eqgt/EQua6aPRoVRwLcIhI6dKl/s/bCqeT92QMPrjrXPieLMDVkuWWqae66am1PKMVG7lHozi72OeaG3tYUYKRnzMevQGqmnwrJHJB5eI4Vw6beDIK7qfS5SnynY2c5A706HRo4vPKRqhlYs+B1bHWulcY4CFP41r5+ZhHJcY7x5GYGh2skdhO2wqkjIfmOc9eMdqyL/TfJkhnt22MrDqfmPzEnH513MmmSPpzxM3OBll9cVlr4fKRhPPY7HypYZIGOaxy/ibBTqVantVrLb5JGmIyvGU+T3en6sxdKjW6uYXkfZcRSdV7jNaekssviaAMzl4r4LjGMDOf8Kmk0iaG+g2lRboQx9TWXayyR+L7WaBlZpbzaFYkA7WAr1aeKo42Up0ZXXI7eXl+Zhh6FWlWpxmrPnX6Hs3w0/wCRKsPrL/6Neujrm/hlu/4QjT9wAb97kDpnzXrpK+KP6VCiiigAooooAKKKKACiiigDAm/5CE3++amqGb/kIzf75qagCK4+5Wlo3/Hgv1NZtx9ytLRv+PBfqf50AXKKKKACiiigAooooAKKKKAI1uIGICzRkk7QA46+lAngbbtmjO4lVww5I6gV53N4L1q71a4vpDZ2bTzceS5xCoYFXUf3yBg/WiDwNq6mL99aw5fH7tm/cYMf7xP9pthz/vUAdF49kjk0zTmjdXH9rWoypyM+aK6avN9R0W+0jw1bwyywxzS6zZlBGCyJhkXdz3YqWPua9HQMEAdtzY5OMZoA8w8RzbP2lPCce3PmaFern0+dD/SvUK8d8U3Ei/tX+EYScodCusD0JJyf0FexV7ObQ5aWF86a/wDSpmdN6y9QooorxjQKKKKACiiigAooqre6haWVzZ29zMI5LyUwwAj77hS2PyU04xcnZID89f2ldWvI/jJ40sI3CW9zdxiVR32KpWvoz9h7XNLT4WRaO10gvWv7jEXfjax/RhXy7+0YSfjf4sz/AM/7f+ginfBPxJc6H4mtpBva2tZftbRoxUuQyZH4gV/Rma5Isz4apUIuzUYS9Wo2PIhV5KzZ+lFfDvx5unt/2k/EM20N5FiJQDxnbGDivt+CTzYI5QMB1DY+or4S/aSu7ey/aH8TPcvsV9P8tTjOWaIYFfmnhzDmzCtG3/Lt/nE7MY/cXqfWHxK1m4g+BWp61ayvbXC6UkwaJvmjJCk4P412ui3cV/pNpeQtuSaFHBPXlQeffmvlLxV4qmt/hv4i0u2vkng1S5niKlt+Y47ONvkPYBgOnrXRfBP4hf8ACQR+EbazW6tVufEFzHIC/wArxx2gOD+LLx7VzYrhissA6kdoyk7+XKnb/wAlY411zWPpUuocIWUM3QE8mlrzD4v+IH8M+MPDWr+W00Vvb30kkQOC4Ea8Zro/Enja30O+0KC4tJHTVoJ5QysMx+VEJCPfIyK+Y/syvKnSnTV+dN/+A3v+Cub86u7nWVj6Lr9tqmuazpMMMqS6VJHHKzYw5ddwxVXRfGWi6l4Ul8SLM0NnbwrLcbxzEDGsmDjr8riuP8L+IdN0/wAbePbh7qHzHEF3BG7bTIiW+4n6dPzqqGXVJQrKUHzRWnrzRT/B/qDmtD1Ksq61R4fFNjo4iUpc2s05fPIKMgx/4/8ApVzSbr7dpdreFNnnwrJtznGRmuS1fWtLh8d2N/JfRLa2ljex3EpPyxsskIYH6GufC4dzqSi43sn99nb8Rt6HbUVyvxavbmx+G+tXtjcPBPHbho5UOCp3DkV0lgzNYW7MSWMSkk9zisnQaoqtfRtr7kn+o762JqKKKwGFFFFABRRSNnadpwccGgDm/Av/AB9eJP8AsMyf+ioq6WuW+HqzLJ4iWeRZJBrMmWC4B/dxdq6mgAooooAKKKKAPK/2g7eS5PhaONtuNRdic44ETVLarwuwDbjg+9TfG0brrwwpOAb2Uf8AkFqdaKsUexuoAIrweLMU6WApRWrvLT/wHX5aHwuY0fa51K+iUI/nL/IjjVSBldrbjxSmPeGJwMdRRIRuQjOTmnyqNpYDDdzXxM601KLvbm28tfyM40oOMla9vx0K7WqZO5flPPNIbfdCrdATnB6irSSK67GXJWmysSnyLkcYreGY4xSUJPW632/pmMsDhXFyjtZ7b/0isPmUb17elGzn6+vap94JVSuefm9qQqu8so6DGK6frcr2at+RzfVY2unf8wW3GFww471GYlJ8vJ45zUjkkBjwM44oVH85dvPPzA1hDEVo3lOff715/gbyoUpWjGHb7n5fiNkgVgDkBR+tGI2fcvYYFWGjVoznuaSOILjapPrXKsx/d+9J3V0u2u50PAfvPdirPV9yv5CKMKuAParUzSJApRyM06TJGRgYwMUyckKuFyvP4VyyxMsXOn7RXs3o9enmdKoRw0KnI7XXTTqUvtFxhjuZmUHC5wCaQyzNKmXIyOlSbW3H6cUkMUjyhnjIAr6WM8LBSqckVp5dV0R4Eo4mbjDmk9fMvRnbbhmy2TtPPrTo5FbdhuecfQUNH50KqG2YYHp6GmLb/uvkcktk1+QY6tKeLm2ran67l9GlHBQV7v8AruTIzbzvZQOox6U5SpB27W/DrVfbcNOjDCpjDA+lTMsm99oCgkBTXFJ1OdxV18zq5KXJFtp6eXz6CxuGQtIoUZ/MUqomMfKQeRxTIfODEyhSMcY6dadiQHCnJOce3pWinU5Lxk18zCdKn7Rxai/u9RFZWzxgr97jrTjtABOD0poUs4VuDg7sdKc0aj5ugGP0qpTqStuvL1IUKML6p+enQVl3cYG30I6UMvPPQe1DbtwKnvz9KYyySR4LjLAjI+tKo60kt1bt/Xl+QUo0Yt7a9/6/rUcTHvAx7dKCvJVsHuTQwYMu0jGfmpwK5OeSOCa2jVqK1r/0/wADCdGlbpqMaMLG6gjpxxUPlKz4ZQDjt0qw+0Z9cc1CSuQMn617OXVq/K227vr8v+AePj6VDmVkrK2n9epUu4zvAVVbA5ycVxMKy/8ACY2Qit0Yi7X5mP3RuGcV291JGp3YZst261yOkFm8X7Fbdm7U4znABr9z8O6k1RrKS2j1+fn5n5fxLGKxlCUf5/8AI9V+Gn/IlWH1l/8ARr10dc58NP8AkSrD6y/+jXro67z9mCiiigAooooAKKKKACiiigDBm/5CM3++alqKb/kITf75qWgCKf7laWjf8eC/U/zrNn+5Wlo3/Hgv1NAFyiiigAooooAKKKKACiiigAooooA5v4g/8g7Tf+wtaf8Ao0V0lc38Qf8AkHab/wBha0/9GiukoA+efHNzPD+2v4NjjkIV9HdGHYgibP8AIV9DV85fEI4/ba8E/wDYLP8AKevomaaOK2e4Z1EaIXLE8AAZzX1HEUf3OBsv+XMf/SpGNLeXqSUVjeCdYbX/AAtY6wwjH2pC48v7uNxAI/AVs181VpypTdOW6dn8jVO6CiiioGFFFFABXjn7U+sReH9H8H61PJ5UFn4mtpZW54QK+7pz0r1TxHeyab4e1HUYlVpLW1lmUN0JVCwz+VfO/wC3XqkMvwl8OwvxNe36TIAOMLE2f/QhX0vCeEeIzXDxa92Umvwd/wADGvK0GfKPxS1+HxR8Q9d8QW6FIb68eSMEc7eg/QCqfhLUINO1GSa4DEPCY12jJyWU/wBKx6WNtjqw7EGv6dhhacMOsPH4Ukl6I8Xmd7n6uaJcw3mk2s9vIsiNEvKsDg45HHcV8AftgEj49a31+5F/6AK+tv2W9T/tD4MWGq3G2I3NzdTMueAWmc4FfHn7U+qWWsfGzWb7T5fNt2WIK+MZwgr8Y8PsFLCcQ4mjuoKUb+kkeji5c1KLKvhjV5r3wmbacKBEL8hvXNqo/pUfwZ8Z6r4e16z8lhLbacLu+hhJ24la3Klg3UcAflXLabrKWOim0WMvK0k2c9ArxhM/Xiqug36abeSTyRmQPbyxYHYuhUH9a/V6mXQqUq1OULqV7L7/APM4VNpp3PrL42+Ko9T0TwgIrueS8s7SSLUmZeXZ7NZDz/FnrVj43eNrGGbwdqt63k6bZrKI3VSXYS2C4BA77nAr5v8ACHiC+1C4l025leeIRT3CvKxZwRblMfTAFbHxCvZb34U6UZJ2lWLUFij3H7qi0h4FfGU+GKeHr4ehJ6R5l/4He/62Oh1203/Wh614e8QXEHhTxbp9pMFjlisoJ0bncv8AZrZ+nKDmoU1gal4k8S30sQi26DJDtU5zi0j5H51xVrfwwa9qtk1yEkniiIi3cuBprgHHsSPzqPTn23kzM+B9gmyScf8ALlHWf9mwU5ytZuKf4R/+RBTZ9C6B8U7yz8O+JdIWMf2hoq/6FI+GRo1WHgj28wCvOPFGtahcXuuQyXciwLrOvQFc4HlhYXwfUbua5LxPqU1vrniB7KYBLlbtGZe6/Zbdhg/VRT9XvJlsdSld2Z5NU1nLHqWa2iJJ/EVw4PJaOHmqsIq81f58v+d38y5VG1Y+kPiF4ss9U+HOt6WkTrN9nkVGBDKyxNHk5993Sui8GeLY38Larq2tTJBa6dezQbtv3Y4yAOnWvm5PEd7J4X1e1YR7ls7/AOfHzZ2Qvn860LjxVC/gebQ5Jll1CSPWNQnXOGCiIhTjpgkt+VfN1eGV7BUUvtN+itq/LRG3ttbn1LoGt2Otx3klgzstpdyWkpZcfvExux7c1pV5f+ztrFtq2ha+0O4SLrUskikfd8xEcD34NeoV8JmWF+qYmdHt/kdUJc0UwooorhKCiiigDmvAv/H14k/7DMn/AKKirpa5rwL/AMfXiT/sMyf+ioq6WgAooooAKKK4pvHDx6bqV3Jp4JtinkojliweQxjfxwQRkj0oAx/joyrc+Fd2cHUJBx/1xaraQ/IjDkbRWN8XdRjvtO8G6htWQT3bsAgONxhb15rfhbMaL0OBxXxHiBiKlDC4aUF1nf090+b+rwrZvWU39iFvW8iPYJEGVI/CmlCGK9RVhiFycc9qbIfl3AfMOmK/NqOLq81vsvby/rudlbDU+W/Vb+ZA0PyrjOKQKrAZHc4Ip/mFz/s98evpT2bafu9jj2rvdevG0JfFqcSo0ZXlHYrhOvPGc04KAMNgNjmnJtbg9cc09GRnPHGOtXWxM9bp6f1/XyIpYeGlmtSMrxuXGR2NIiOGJUg55FOkU43JyR196Rv3g3DCkcYqo1ZOG6s9Hfp6rffqTKnFS21WqEMJY4OdwHHpUqB44wu7JY9TTjuWMZORj9aQZ3hN3Q8Vw1MROtC0mml+n/B1sdlOjClK8U03+ozG6XLce1NvDJGqhF3AnmpZFZnDdf6UsjfJ3PH5U6eJUa1KTSa/lFPDuVKpFNp9ysmWZh6e1LFLJ5jq2MHge1Ee0SnaDtHU0HCzKD0zkV6lWNOblCUdOVNX6df8vkefSlOPLOMtb2f5f5/MsDDrtcZAOR7mnouMNnjFKNrYZTx6Uu3Kbc8e1fEVZc1RzUVqfZU/dpqm5PT/AD1GjLYYr/8AWoYZXucHOaTcV+XbgdRQqhlUgkdeM+tbS9pR99RVr9H/AF/W5jH2Vb3HN3t1QbsoV5H+FB++OSCOmO9ODDd83HFIjgqT0JJp8s+XSnp69/8AhiVKHNd1Nbdv67iIzNyw78Y9Ke3TnpUTHy0CKpOT604SMfvDGQOKI4appOMdPUc8RTu4OX4aDgwwTtIx+tAA2DGRnmmyn5clT16+lIH3EDbkDPJqlTqzV4x0337EOdKDs5a7bdx7ZA6ZpCGKHcBn+dMkCnG7OQRTlZix4HPSnTjWUeblXff+vUVR0XLl5m9+g2TzCvuDxUJDq3C+vNTueDnr1qJ3c4wcZ616+BlU5eXlXU8vGRhzc3M+hTkV/NYY7Z9q4nS5fJ8WwRhlUtqC7sDJbn9Ov6V3G6QMFGScck9SK81sLr7N46XzYGaKTUUy/UggjoK/dvD5SqLExklpBbfP/hz8zz2nF16Di38fX1R7l8NP+RKsPrL/AOjXro65v4ZEN4I09h0Pmkf9/XrpK1P2gKKKKACiiigAooooAKKKKAMCb/kITf75qaopv+QjN/vmpaAIp/u1paN/x4L9T/Os2f7laWjf8eC/U/zoAuUUUUAFFFFABRRRQAUHoaKKAPLYtC8XNK4t4bi0VZZvsxe6z5akseeed2Vx6Yp0fh7xd+78jzrf5HFvuut32YEvlW/vFgUwe2PavUKKAPPNRs9Ss/B1hDcKYJTrdu0Mcr+YYkMq4Unv3/Ou5vr2306y+1ahOkUYKqzkcbmIUD8SQKxfiD/yDtN/7C1p/wCjRXgf7UPxWvdNu/FHhKGdbZra3sjaBGG6SRn3s/8AwEKBx7V7GSZPWzfFrD0vK/krpX/Ezq1FTjdnI/Hz4gWuh/tVW+sjbdw6RYi1/cOCQzxvnnpkNJ09q9pi8WW9j+zzaIt0s2oNoaB0YksA0fJz64Oa+BtZvpNS1W51CXJknkMjEnJJNe0af4oaX4I3Gn3s8819PZziJ+yRxqoAz6dgK/Z854TprC4KmtXDki/O1/w1k2edTrvmk+59dfs9tv8Agr4Ub/qHp/Wu8rw39nH4keHF+Gngnw/d3tvb31zby28aGQD5oj3HXnnH0NdL8Vfipo/hmz0hLTU7ZpNWdPJljdWKpvT5tv8AdI3jPtX5HmWUYyrmtWjGm7ynK2nTmev4P7jvhUioJ3PTawbPxfoF14suPC8N8j6nApZohz0ALDI7jIyD61x3gj41eE/FN/rX2e4FvpumPDELqXgSPIzLj6fKMH3r5E8Y/EzUvDH7QPiXxZ4L1CCVZ7mVI3ZfMjdGABOD7gc+1elkfBmLzGtXw9WLhOEbq+iu7WTfo/UiriIwSaP0GjuIJJpYY5o3lhIEiKwJTIyMjtkVJXxz4U+OWo3HxigsbTZFHqmrWi31y7bRJHHAImBHQZYls+wr3/x38WPDukfD7V/EWk38V5NaxsII+m+QAYwDjI+YH6VwZjwpj8FWpUXG7qJW9Xpr21v8i4V4STfY63x4ceBteP8A1Dbj/wBFNXyZ+2v4it73SvDHh2OFt9jDHc+cGBV1li4A+m39a9ovPjB4S1z4W3hm1IRXd5oM8jZXChvJAbvx8zgD3r5G/aF8Q2uteLLKDT7gSwWelWdvKV5BlSLDYPtnFfY8A5JXp5hGVeDXs3J637Jf5nNiqqcNHueaUUUV+6HmH1J4E8fWPhv4EfD2y/fPdPrzv5a8K6RyneCfpIpr5t8UXr6h4hv7t5jNvnfY57qCQv6Yp0utXLaBYaSryBbK4lnibd90uFzj0+6Kyzyc14eU5NTwNWrWXxTlJv5ybX4M1qVHJJdgooor3DI3/AcyQa3I75x9knXj3jNbGoXElx8GLJpZNzjXJVHPO0W8QFcdZ3U1pKZbd9jlSucdiMGh7q4ayjs2kJgjdpFTsGIAJ/QVw1sI6lZVOzT+6/8AmWpWVjrvDGqTaz4/F/Mqq7WciYUcYS2KD9Fq54r1aP8AsSO6sZVljlcQFhnH/HsisPwIrlvCF/DputrdXDlEEMqZ255aNgP1NZhnmNsLYyMYVYuE7A+tYvAReIUkrRikl+P/AAA5tDs9d8SPcaXHcaezQpJcvEdw+YqYIkYfTireva+lt4212C4upPsY+2mFByvmyxbQcds4AzXnwdtoXcdoOcds1JeXEl3dSXMxBkkbcxAxzVLLaasuiTXnrYOdnoPhTxpm0vbK8aNVmtbtAztyC8ajr35UAVafX0sfH2vR6hMiQLpN7aQ7uMNJGSB7ksf1ry+nzzSzytNNI8kjHLMxyT+NZzyijKcmtE01/wAFD9oz7N/Yh8WR6pbeKoLp7a2eS8t5o4t/zEmPyzjPX7i/nX0zX5//ALKmtWWh+JLm7vp4oYRc2e9ncLhfN5PPpX0D4d+NWqap42sLGRrSHS72W2McmzHySPKuOvU7Vr8V4y4ar1M1rVcNH3Uk/wDyVaLuejhqyUEme/0UUV+aHaFI2dp28HHFLRQBy3w+Eok8RCZlaT+2ZMlRgf6qKuprmvAv/H14k/7DMn/oqKuloAKKKKACqf8AZem4nX7Db4nJMo2D589c+tXKKAPL/jdAY28J29miRKl+4VQMAKIW4Aq0rEIvsOtV/jsSJ/C5DlCL+QjHU/uW4qaPbIgJOCACR718zxel9Xw7ltefT/CfF46T/tWqo78kPzkSyuzAjPoaVmZWVg3HTmm26rtY7s84JqSROevGBivzacqVOp7K2i8u6R2xjVnD2l9X5+bGKVxuUYB/U0z53KnoMdKl+Xbtzn6UgZVjBY7RjkmqjU5byUdSZU+a0XLQRic7sj8KZAuJg244I4FSBc/MTwOeO9NkZeFDEbcMWq6dTmi6UOqs/L+tPvInC0lUn0d15jhuZyNw+XrSMq+WWzk/yoQbZSCwOeBTjtIdhgZIBrKU+SS5dtNvl/wfyNIx5ovm31/r8vzAFwArfdx196SPzDMen+IqRwwGGGRwKYjAlmLfd4FYwlzU5SjFa/m3+vU2nHlnFSb0/QUMfO64701mZi6xYyDk578UvzMF7cZpsWELbuAW/OuHGYaNSVNdVppvon/kejgMS6MKkrXW+u2rX+bJIcBRuwM9SDSO8aqWkGdpOAPSlRArs0mBg8fSmx7GfHUgn8aaoq02pylpe/y7/mZuu3KF4KKvt8/6sPhKyw+YnUgcelOZmAx93pmogyx5IIjGcVIWWRBhgQe9ZvCzp2bV46a22tb5d7FvFQqN2dnrpfe/49rig55VtwHrSb2Azxk1Gp/dr/dzzildVbLfdB710uhFT5ZLT/LocyrScLxev+fUeM98YwaGU7l/ugc0wZYFgQMDFNjlDAOGAXPNOOHnrKPTf1a/PsKVeGkX1/Qni+b5gR6GkO5pO2MdKjChXK+ZgtziiRnxyccVksM5VLxlvtdf15o0+sJU7SW2+pKWbkcYFIN24MSATn8qYWGPvYwcHPrSyE7AVOR0PtUKhy2iklfy8v6ZbrXvJtu3n5/0hu98ltyn5hwKk+bBwQT2qJNo+b16U1Gw5IILY6V2VMOp35UtPLfpb/gnJTruNuZ7+f4kjmRVxx8x9aikZgygYJPQ0SMHKSdRnn2okYFQOMZ4PvXXh6PJy80ddb+v/A0OavV578stNLf194w7lY7sYHeuN0u2tX8XLGJQWW8Wbkcg7h/gRXYwlJF3FgwPHHqK4eLcfGdsdwVftaKCg5zvzg1+r+Hqk6uKhezUVf8AH/gnxHEf8TCyvo56fej134af8iVYfWX/ANGvXR1znw0/5Eqw+sv/AKNeujr1j9gCiiigAooooAKKKKACiiigDBm/5CM3++alqGb/AJCE3++amoAin+7Wlo3/AB4L9TWbP9ytLRv+PBfqaALlFFFABRRRQAUUUUAFFFFABRRSSbtjbPvYOPrQBznxA/5B+m/9ha0/9Givzw+OmrXGtfFfxDfXUivKbx4ztGAAp2gY+gr7kv5fEZ8MxtexyyXI1ez8lbv5cybxvGR/BnpXwF8Qjct4711ryJYrg383mIpyFO89K/WvCelF4rET6qKX3v8A4BwY9+6jCq9bavqFvbSW6XDGF4Wh2MchVbrgdulUaK/b5QjJWkrnm3L8er30f9n7Jiv9nsWtyvBUlt3Ue9JrWrXmrXEU95IWaKFIU5OAqjAx6VRoqVRgpcyWv+YXZYt769t7d7e3u54oZGDOiOVDEdCQPTNVz1ooq1FJ3SAATnOTn1rS1DXtWv7BLC7vZZbZHDrGTwCFCg/kAPwrNopSpxk02tUFy9p2qXNjHdpGQ4ubY2z7+cIWVuPxUVRoooUIptpbgFFFFUIKKKKACiiigAooooAKKKKACiiigAooooAVWZQwBwGGD710Wl+MNUsNX0TUI9pOkGLy4yTtkEbll3D8TXOUVlVoU6qtNX/4I02tj9N/hr4/0nxnausFxbJfxE77ZJgzbRgb8ehrsq+C/wBiWTUF+L9wbCOGWY6XMMTOVXG5PSvubSZNVcSf2nb2sJGNnkyFs+uciv5k4vyGnk2YSoUpXjZPz1Paw9V1IXZeoopGztO3k44r5Q3Ob8C/8fXiT/sMyf8AoqKulrlvh8ZWk8RGZVST+2ZNwU5H+rirqaACiiigAooqhBrWlTJeSR30LJZEi5bOBHjqSfTg8+xoA4H46oXuvCij/oIuf/ITVaRQiABc8YJqr8Xry2nl8HXkMiyW8967RuOjBoWwa0cARbieADmvh+PcZ7Gjhoy2bn/7afNSwsq2a1nFaqEPzkRwgfNlcdyPenydenHFCyJIBsOcgc06RlGDwRn9a/KpY+lKp7S+/n2SPbWX1ow9lbVeXmxu1Su7H5UKi7B8ucCpVC7Tt6c/nUa4/gbIHGaccZzXipWd+pEsG42ly3XkN6cdQetI6LkMq5LYBHqKeHRsjjGeDQPlckqcAcGrjjFGLqLSy+/+v0Jlg5OSpyW7+7+v1GIC0jbgvH6U7aAHA7EH2Jp4YK/OFLHFKV4P6VlLG80k47afoWsFyRaktdRrKSMscU1YwCy4Hzc0qyqbjyifm29KHdYwZGbKk46VlHGNQlFSW39fcbywDc4txev32f8AmJ5bDbjnjFQ2g8yWbdkgPwDUzTRqglJxkcDvWM9xeXF6ws38jeQvzD9azqY+Ts+u99t7/wCZ34HKHONRPRba7aNP9GbQPLhhuz0pv7uIF24AySfSqIhvYpEaS83ueMBeMVNeLIbefzWXyhGQ3rmq+uayVmrq2nUzeVK8P3ikr7/Pb/IniMcyB0YMp5BPepG8tFXGOeAB3rOtGjW0tJhny1AVV749anlmhjkjViS4YkVhPMJymk3oun9aG/8AY0IX5U29fla//AuWFXKgdh1pWABIAJx7VG13Hsby8sV6470sl2qxhipHzYPtWjzFufNLY5Vk8uXlitf67jwm0FVxyKbFEoAVQNueRStJGzqvuOnegsCX3KVCnH1ojmdRpxT3/r7+xMspgrNrb9f0FHLE7BxxmkaNsdjUcssbRM5VztyuFoikWUh13qFJyD24qVmU4zbirJdzX+x06acm/P8Ar8CYx+ijnk59aV13AKMDHJFVoryB5vKCuWA+X3p7SR7PN+YOcZUdc1H9oTunfb/L+kW8o5bxcXr/AJ/0x6Kv3euOlIsfzFcY464pr3EflCQkDcMj8KcbiFdw3NxznHSuqpmcoX5Xv+G2pyU8nlL4ovTy36WEeMKUQD5c80kkYwCMcnge9OEys6hc5PX24qSRQTuzjbXRRzRtx5pa638/+HOWvlTjfli7O1isiCNSpACgdh3rz/TEeHxXZmRgWN6PMx03FuMV6Pt3nJYHI6V5xHaTN45gZXVolvEYnuAH6fnmv2jwsxarVcYpPVxTf4/5n5zxfhvZzwn8vP8A5HsHw0/5Eqw+sv8A6NeujrnPhp/yJVh9Zf8A0a9dHX0Z+pBRRRQAUUUUAFFFFABRRRQBgTf8hGb/AHzU1Qzf8hGb/fNTUART/crS0b/jwX6ms2f7laWjf8eC/U0AXKKKKACiiigAooooAKKKKACiiigDm/iB/wAg/Tf+wtaf+jRX57/H7RdQ0X4pawuo2Uto91cPcxiQY3IzHDD2r9CPiD/yDtN/7C1p/wCjRXinx78F2HiD44aV/acaTwXmkyxhShPlFUkw34EAivvvD3OI5bjqjmvdcHfv7uuhy4unzxR8S0Ve1/TZtH1i6024wZLeQoSOhx3Fe5T/AAnkt/2fIfG13GkMkOnSyRhcN5wldNhPcEDca/ecdm+HwSpSqPSo1Fer2PLjTcr26Hhmk6bdaleRW9vDK5l3bSiFvujJ6egqkQQxHevt79kn4b6afh3oHizULcrqK/amtiD8pSU7QzDucDH0q7oX7MvhvTfFVnq8l6Lq3WKQXVu8P+tdkADDnjBy31NfI4jxEy/DYqvQqp+5dLzacrr8F82brCTcU11PhQA4JwcDrRX114E/Z/0/XPA/jAKyK91qk0Wl8jMawyMg3H3P8q+ePH/gLVPD/i/V9It7OaSCxkKhzzkBgv4/MQK+hy3ifAZhiKmHpy96Hf5fq7fIynRlBJs5/wAKaPP4h8S6dodswWa+uEgQk8AscU3xJo19oGu32j6hEUuLKdoZccjIOOv4V7D8E/h/cWvxg8JyXH7pV1bZJDMp8xHhgWZlI/4Fj8K9y+K3wabxx4r8XTKF0+GSCzkhm8rO903l9oHUkcfU15eYcY4bA5hGlOX7twUr9nz8vz0v9xcMO5Qutz4dMUgGTG4GM9KbX1rqvw4kufBV3qL6c6f2T4b3mOSMqzzGDYpAx2UNn8K+aPHvhubwn4kl0S4uFnkjhhkZlGB+8jV8fhuxXr5PxBh8zlKENJLpv2/zX3mc6TgrmDRRRXvGQUVbn029h0m21SSBhZ3MjxxS9i6Y3D6/MPzqpSjJS1TGFFFFMQUVJbwS3EhjhQuwUsQPQdajour2GFFafhjTo9V1ZbOV2RTFI+V6/Khb+lZlQppycOq/W/8AkAUU7y38kS4+QsVz7/5NNq7iCip7WzuboH7PE0pAZiF5IAGSfpil0+yub+dobWMyOsbykDsqKWY/gAalzir3ewyFI5HV2VGZUGWIHQdOa1v+Ed1BpNMSMK41ERmNhnCF32qGPbkV3P7OvhqLxT4jutJu4vMsrnyIZxuxw0q9+3SvfvBXwn/sjxrZ6JJD/aC6PLYST/3An7193vg7a+VznimhltWdGXxRV7d1/wAO0b06DmrnpXwQ+E+leAkuNSks7NtYuCU+0wgjEOFwmOg5GTXqFFFfzXjsdXx1Z168ryZ7EYqKsgooorkKOa8C/wDH14k/7DMn/oqKulrmvAv/AB9eJP8AsMyf+ioq6WgAooooAK5JPBUJtr60m1GcwXQCL5Y2OiBy6jI68sc5HI4rraKAPJPixpo06y8C6UsktyLa9MQkdsM22Fhk4qLUr+aS8Nr80cQByF/vdq2fjOobVPCOe2oyH/yC1Y5jhDT3YYyN5x2nsCK/LvE+a5cJHtz/AIuJ18Mxj/aeKnJX92ml6++P+3SQiAsMkHBUHksfWp7W9fe9xIAsacEHnJ7CspI5LzU2mDGPKnqvGeKtRvCqRwRMGdCCPevyWUYqx9rUoQcbW1e/kakOoxPuVW2lhuAPb2qNbxo8BF43L5i/3RiqkEccc8rSHJOSC3QnsKR5nLOqbRgANnrx1p+835nEsJRTaitDWuJCMlGA/u/WoXnumtk8thlpPvD+VVhIsiox37ym7pwfao5pJlkCxqyQu26P1U4/lUPmTcZbkUsNHSyWnkakbKY8ySZAb92e9EF4kn7x28vYdpBNZIcrIZHDsYcNsHf3pLyW0itldl3iT5m54POKqL0sKWAUp9bvTT+uxcjuoUuyyZwxOHPT6UPewiN4fM3eWpZvqD/9eqSCGSLyY5VWNDuZe/XqKzLrUbS0v2iZZHSRACwXt/kU4UuZuyOyGDjVlZJ3X6HQ2c6TQecvPzA89h6VV0qdG1CWRWZyzlsAcYqo94lxYB4z5bsuQnQnFM0DUIYGkg8tmLfdwv51cIu3YU8JKNKpJRu+x09wwhti2cSNwCeuaS52f2fIpAIEZye3Ssqe6+0KjFXAJ444U1R1DxBDFDDAsMrCZtshx90etKn7SUuZPVHn08qnJRhGOt235dSFr54Git2O1hghT3GO1Rf2tE0ZmjV2kWM5HXBPpWN4l1e3iurMm2aRoSOf72elV7TVrV03RZjIjVsj+L5uldUcK3FT5T66ngG6am47nVnXUCwFIAr/ACmQ57nrmqcmryvdZaByWZsr6+gFY8mtW8t2I44EEkqkHtsPrVq2vlaf5LhWWGNm3t3IGaTouK1iYxy+FL3uTX1Nh9YlmlEUNu8YGNjjPHGcUv8AbjTTf6soo4fqcgd6xLPXftt3GokABAyAMcnqagm1eNXWExlIwD+8HfB6ULDP4XESy33rez1/q50EGuSRxPKsL4bgA+oPWrQ15TGAqEy5ZmQdxXIR6zNGXeZVeKRn2Pj7uOlOsdQWRFSNtsxj5KjkDtVTwzcbNaBLJ6d3Pk19f62+86ePWnUO3kcrGfLHenR+IMxDzoCrblUY6g1z76pM0sUgSLdEAEIHf6Uk1639oNHKyqGAkdscA4rL6tpawnltNu7hr6m0PEBUK0lqfKC/N0zy1WbnWoVljXyt6sN7BeoArnIr8I5G0MuW+YjtU8F7C94kiQ7A3K54BAFN0LL4SamXUr35PxOksNUjluCkOAq/OSc8f5zV6HU4ipLAhOcGuV0vUbSWRmWHaqj5s8b2OeBWwL6GNBujDJ8oOB39K55wcJWsebi8vhzW5GbsUiSRrIpYAnbyK85EwT4gjT2DbZ7lGGwkYAbnBHevQdMnWdA2wqNoOD2rgIGn/wCFnxKDiEXI+UgcHdyQffiv3DwdqSnisbGetqa/P/M/DfEPDQpPC2Vv3j/Sx6/8Mht8EaevJx5o5OT/AK166Suc+Gn/ACJVh9Zf/Rr10dfcn2wUUUUAFFFFABRRRQAUUUUAYE3/ACEJun3zU1RTf8hGb/fNS0ART/crS0b/AI8F+p/nWdP9ytHRv+PBfqaALlFFFABRRRQAUUUUAFUNRvLyC4SKDTZp4nHzTq6AR+5BOTV+igDzKLxfrz2NjJav9slKygqLYj7Q6s4xwPlwAp980sXirxLugEe65GT5WbUr9qGTu7fLsH516ZgegoxQB5zfanf6h4Osbq63XUi61bLG4j8oyjzFPQ4xgkj8K6qbQIrrxP8A27cN1082ZgKg4BYsTn8cVX+IP/IO03/sLWn/AKNFdJWlOrKm3yu19BNXPgf9q3wfJpXxSsNF0y3FxNPZPcKsKclWnlYA/wC6vGfavqDVfCr6h+zJbeHdPlwf7DhdWfk4EYc/1rh/jNoMl/8AtWeDlmkEdtqmkXFoGXllISYMcfRxX0Joenx6XoljpcbGSO0to7dWIxuCKFzj8K/Qc/z2f9n5ck7yilP1d2vwaOWlSXNP7jjf2eIHtvgr4Whk+8LFeoxjk131JGixoEjVVUdABgClr4PGYj6ziKle1uZt/e7nVFWSRDZ2ltZwmG0gjhjLs5VFwNzHJP1JJNeZ/GH4cxeIJrC80vS4XlN0gvtrbWkiM8bsfyVjXqVFXgsfWwddV6b1X4+opRUlZmNL4Y0R9YtdWFjEl5bTNOkiDBaRo/LLN6nbxWzRRXNOrOpbmd7aIaVjL8W6dLq3hfVdLt2RJruzlgRm6BmQgZ9ua+Kf21vCNt4d8XaFqEKET6jpyrdNuyryRBUyB24xX3VXzR+3v4budQ8GaN4itoRIum3DRzkLllSQDB+mQPzFfbeH+ZSw2c0aTlaMrp+rWn4pHPi4XptnxbRQQQcEYNLGu+RU6biBX9JHjH0P4f8Ahf4i8a/s5eEbbQbdZ3l165nnfIAgiYBNzd+CvavANVtTYapd2LMWNvO8RJGM7WI/pX6Gfssae2l/Bqw0yRxI1tdXULMOjFZmGa+NP2mtJ0/Q/jRrunaXbrb2ySK6oCTyw3Mcn1JNfnPCnENTFZti8BL4YylKL/7ed7/erHZXpKNOMjzq0tp7p2S3jLsiNIwHZVGSfyqKt/wOnmajeqSR/wAS25P5Rmq3hS0jvdRnikRWC2dxIAwyMrGxH6ivvpV+VzvtFJ/mcti34AjSTXZFkUMv2Oc4PtGap3Wg6hbeHodclWMWk1wbdcNlt2xX6emGFdp4a0O803S7K6u7CS2lK3kchkTDcwB0HrypyK6nWPCrad4A0+w1KEyQtcXU0ZPRmXTkbIx6MP0rxa+bQpYhcr0enqlzXsaKndHG+HdCbTfGMslvlrOGJoizn5t72jPjH51heIdBj0nQ4WYiS4a4AMgBAKtErgY9t1eltZyR6tfGJHkXdBMxC8KDpjk/gM1AujRava3zTRJLHZWLXO1wfvC1iCkfQmuSlmko1VUm9OWN/P8Aq4+Tocfq/hNrHTfs8KyTzR3ErSBvl2oIInPHtuNSSeG7dfF2sr9hxpkK3SQc8CRIiwA78cGvVtX8Pzaj4k16Nll4W8aExjJdhBaocD6OfyqtrWmJFfahaxxtLHDr2tRyZHWNIIlyfz/WuWnncpRiubVxd/nr+lkW6Rw8Xh+10XUXks5JDHJDdxhG527YFPX33Gq+l6dFF8Rtft/LCiLSbx0VOAD9nP8AjXv2ueGdPh0O9uILeBPs0upEgpksP3KqAe2BxUus+BbG98LeI/GcKQQz6adVtpTtO+VHAVFHYBct+deOuJ6bjepf3k4X876fft8y3RYz9j3wxpcfiHxiJrQCaxubLyiMrsIQvjH+9X08sUSytMsaCRwAzBeSB0ya8y+AOj6fZR+KdQt4dt1ca1LDNJuPzrGFCcdOMn869Qr8l4px0sZmVSpd7RWvlFJ/ijvoR5YJBRRRXzpsFIxIUkDJx09aWigDlvh87ySeInkiaJjrMmUJBI/dxeldTXNeBf8Aj68Sf9hmT/0VFXS0AFFFFABRRRQB5x8Z8/2p4R2ttP8AaMnOO3ktXGeJrqWzvkgt32xxN5rY/hzXZ/GiRItQ8KNJwDqEg/8AILV5n4lvFUypMMsZPvZ6p2r8z8RKbnVwunSX5o97gmj7TM8TdXVof+3G9bariKaZ5AxOw4+uc/41DYXknmJdzskcbk7cHkg1zl9dXVxI0pjRUEChUT0wcGoI5vtz28z/ALogfIN3yggc5r82+qJxP0WOXRUW9r7+Wmx00muXt9cm3t1QxxAgE8biPSptM1phe7bhVZ1DM4I5wQMVkRafOY4kRk8xwWZl4VT7+9OghhkvpGMnmymMSE9BkAcD8unvUSp07NeRlLDYZxcYrS3Q6D+17mVZ4UXl4yEyMbR1qSC5mFks0xDSBgNgPQelYP8AaU13OyQxhHLD5WXnH+FRLeM244ZmOVl28bcelYPDaWtYw+o6W5UjftdWVnlkd0ilPyYLdQKbPdQjSpyAsr7T5a56HPSuRnt4t0rySMUAXa2eSKtRudhsvOEcUZ3IzdeetbPDRT5kzWWW09HF9vw/E04JJpr1FWSNX8r5gT0x2qXUGmhDM21s4MeR0Udaw9OgFwJiWdJ412hy2Q5HIPtTEvL2a1aa4dmZJFjIxwQTVugr6dDd4W9S6eisrGlp+oeZJ5lxG4cBkAH8PpVrRtUaKWeFow7sVIJ7Z71jos0bNG7Asqkgp1HGRmuR0/xxpdrqE32y+AKN5eM9cdz+Nb08DLEKXs439Df+z1iIy5VfY9nS6VIIyc5WT5iRww/zipL6eK606YpEiyIu7BHX/wDVXn7/ABH8O3FrHNBqVs7QNuFvk7mA6mrFn448PzaTcbtQiV2YjG7pu/oK4XlmKjq6b37Hi/2PX0qcjun59zk/Gus6hDffaHCiMMBGOm7kDAxWHpuvNIkgaVLZlJjRTzn5+vHp/WqnxA1W3u7t3tbhXjdRtlB6bTnAFYFvPOYYv9FBdWl2/iN3OK+3wmAi8NHmjZn6JhcLBUYxlGx1er65qH9slRKqxxFsY4ypxnmpU1eXzZZ7ZyYyVWMFvlJxznvXEyX+oPqEcn2ZNs0W3aq7z05I96lI1hlCw2flKyjCf32z1/8ArVu8vgopOy0OhYakoqNjtdM1G8jmk826BDRfuivB5bqPpU93qkhaWKW8CFHcIhHOcDk1w9tLq0cNpCsJLqHLN/d+bI5qxLba09/IksAGTkFicsSM5zWMsDDnu2vwIeFpuXM7I6y01y4ayWF7gSeWztgjhiFyKlbXZ4mgmRlV9yP15O7tXLpJfeUspszG7bQFC4Q5G0k1StYtYDMy24dkVWQlCV3AntU/UaTu9BPB0nfRHbLrkzXVxFb78MVKOx6AH5gKhOsXyieRrgHdEzDODk7uBXO2b30i/Zo4JjfNkBCBtC55I9zzWXjWZZ5oo7STy8uIyc9VohgKd3sEcJST2R3v9oXy3sfl3RcbiHUHI5XJH1qS31O4meGRZwzgD93u+4K5K2GpRRSeVDIreYCuM55XDUtobhhb/Z7WUTugZ5GOAoyc8enes5YOFuhEsHT8juNO1iRrx4Y5lZAQVAPIznpXRQ6nL5bq9wqoWDLJnjOBXl9jHcWes2qShy7vlgp+U46EfnXSRrfTWZjjthDEHXamck9jz9K87FYKndWeh52LwFJtNWsej6NqlzNbb/tK4ePhwepx0qlpCXUnxEdluY2C3EZVCOSCRkfzrC8KuxtJIfsrXBSUKCWIwB3wK6C18pPHtqqLGZzeod23B298Gv0Twkp+yx+NjH/n3+qP518aMPCgsGkv+Xnl2R7B8NP+RKsPrL/6NeujrnPhp/yJVh9Zf/Rr10dfcGwUUUUAFFFFABRRRQAUUUUAYE3/ACEZv981NUM3/IQm/wB81NQBFcfcrS0b/jwX6ms24+5Wlo3/AB4L9T/OgC5RRRQAUUUUAFFFFABRRWdqmqx2Mywtb3TM6kiRIGaNPdmHQUAaNFeeN49v44Ypvs1lcxHewaIsPtCgsAYxk4+7znPFIPH2oIyhrOzm2MFcxM377ccDy+f4f4uv4UAdB8Qf+Qdp3/YWtP8A0aK6SvPdV1ybVfCdlfXMcbPFrVqpNtllcb1Py9++PqK9BRtyBsEZGcEYNAHinxPVm/af+GW1ScW14TgdBsNe2V5b4q/5OU8Gf9ga+/mtepV7ebT5qGEj2p/+3zM6a1l6/oFFFFeIaBRRRQAUUUUAFYPxEs31DwLrVlHbfaZJrKRUi2htzbTgYPfNb1FaUajpVI1F0af3CaurH5X+OoDa+MtYt2hMJjvJV2FcbcMeMU7wZZx32qvBJGHJi+TPZiygH9a6T9owEfG/xZkEf6e3b/ZFbP7KGi2HiD4w2elanE0lpNbSl1DEZ24Yc/UCv6qq49Usm+ty6U1LT0ueGo3qcvmfevgbw9a+GfD8emWbyvGZZJ2Mhyd0jF2/DJNfBf7Wwz8fNfHq0f8A6AK/RADAAHQV+e/7X8Sr8f8AV1jU5dYCQO5KCvyDwxrSq51VnN3bg3/5NE9DGq1NHO6N4V1TQ7m8vbqMC2e2vbaNs/MzrBuPH0YUvwj8L3Gr37yxyFGeK6t2Ur9wfZnfca9f8Y6JP/wru91ZrGb91qN/tkCnasZtFBJx0+ZQOa2/gp4Vjt/FmmWd5E0barNes7qcF4XsImXHpjzGr7rE8Rv6lVqtrms9v7qb/L8TljR95Iw/FVk18sBDKFijEzgj7yjTogR+tdp8ffDaWum+FLHTUkc30eoSJCi5Kk2OAqjv0rX+KngxdKv9M0nR4mnnvba9EYVcuwS2jRFPqcL+tdl4ut5W+IfwvTy/mhN00gP8IFuoP86+FnnCcsNWpvRRqO3pGX6o6vZ/En5Hm3hbwpEPhj43129tW+0LpsQtS3Bjb+zo1fj1+bHNc3pOg29l4u1LR4o2VJdCHmgtk5a2iDc19N+G9PdLnxFHeWv7i61FnRXUFZIzDEucemQR+FZlt4Ctbf4gS+K1uA5m3B4GiGADGEAB9OM15dLidRlW9o946eto2X4P5st0NrFPwT8PbfR/EcniKW6MsrSTvAgHCpKsQwfceWPzrx/xHoUemReLriSRZmuLzW7qI4wY9zwKR+h/Ovp8cDA6V47438Iajd6ncaJbyQvPqlvqc0JJKqokkhIBPrXDkubVJYlyrz6L7ldlVKemiHeLvDbad8L/ABLfXinz988tuQ3BjlMXUf8AAasW+hahd/Cjxno9nA811eXV35CEY37yCMZ+tdJ8Y08v4S63H/dtFH5MtdZpv/IOtv8Arkn8hXJLM6qwkam79o3/AOAqDRXIua3kQaHplnpdmYrS2jgMredMFH35CBuY+5xV+iivn5zc5OUnqbJWCiiipAKKKRjtUtycDtQBzfgX/j68Sf8AYZk/9FRV0tct8PpBNJ4ikVXUNrMnDrgj93F2rqaACiiigAriopdeh1XW2u4dUmtfLk8tYsfMdxMYi9Pl6574rtaKAPHfiF/aH9keB2vFklujfSlxOMMuYnIB9SBgZ74zXl+qmJ7uaQ72YEllIz064r2j42mT7d4TEa7mOoSDHt5L15XrMcFlNLJGu+eb7wI4Ren51+d8eStVw3pL80fXcATUcdi11ap/+3DdJ1G2k01YrkSJtHGByR2H06U6CO3W0ez+zhn+bbzyrDuawhcWiNLbtexrPEC6YPXJzitqC0GwXovCyvCZG+bAXIyf51+d1aag29rn6TWpRptu7V9epaW58vSdsUw+0uASSfunPSobKS4tpUkVlZhnJx0BA5/nTFhhu5rea1YMpVR8hGDjvVm5UKYklkECuxIYnnGCMVg+VXXc5moq8e+5HCt5dXxvI3LLITgtwSg70kTvbxrcRyZhlcozPx1PJNU77ULrTbtYbCza5VP3YIbK9M1k61rmqxWzxzaCWYtuARunpxXRDDzqNJJWfmjop4apVaslZ+a29Do7fFughuNnlBvXrxxk+maI5IruBpJGSOXnAJ6YHX6VyNprGvtCIZNIJSRRkHPC59a2dPvtUlglebSFEMbjOP4l9M/Sqq4ScNW1f1RdXBzheTav6olje8F5HLvKxsd5XP3jjFXdNjUiQIzSqMEA9uazr2G5aRFs7diGcFV39O/6VYM0ljZSNPGy3G9UjGerZz+tTOPMkk9yaseaK5d30+ZVuYL6xu7qF5miBO0vn5lHeuH0n4d2WrXUsv8AaJmVZCJdv8JNd5A/9pxXheIx3EinarHJLHk4ql8PrGfT2uL5oSZbgMkka/w+ld1HF1cNSnKEuWWnzOn2jjQne3MrdFqY9/8ADXQbOxkEk8kUysAH3cFc8mtvRfhbobaYjTSFllAcNu9P8a6PxZaNf6fbCGNW48uXj7mcn8xW7o9v9htba3uctaoDhjyCDXDiM4xjor967tnlVMyrQw0XTnZ3enp2PLvEXgXR4buNrWEsuFCwluuSCf0q9a+H4Whz9mAwkuAPQniuz1ixS41kLJxGq7odo5PTFTxaOY7R9szMwRUCY5HOSaiWaVHTipz1Nf7YkqUOaWv+ZxFn4WFldfabaEkoU3MeSpPUVr2eho+UaJd6uxZj0HPWulSzd5Hkt2MQCkkdd2OBmiKKNLldmfugSKfpz/SuapmFSe71OepmlWot9TD/AOEbt1lm85fLUxhlCLnnOcUxvDbRuZhb7jiVsnuSOK66OzmaQPKQTcrvjA/hxSfZ57m4lbzduF2j6dz+lYPHVLvU4o5pV/nuuv5f16HJ3Hh3bCuVBEYUYH05H1qaDRXt4IxIdsZZd5HUZHIrsrHTUCRsJi5JdvZiRxTX0ngq0vBiByxzzjk0ljakla5jPO9XGUvwOMl0gyXMKx7VmMZwUX5gc8ZqWXSmtbeRGtVBKnD7ck5PGPTvXTzW4tLhZ42GQqgnGSOOaWC1uZLeRpGJllQiNenO7g0SxUtNSv7Uk0pfZ/r8Eczpmg2scsjTbVySFU9xiqkvhwFlVY9jxxoRtHQZzXYrpyrcrFv3ZQvuP97/ACKeLR2u1kab91Kdr4Xpx0pRx073uH9q1IyclLochpfhWGS9FzGqt5LEDJ5xnNbcfhuOO2SXccOo2/7wP+FbUFl5D/umCqTtZu2RWtFZ/KyyfL8w47EVlUxlaUr3OHGZ1Nte/p/X6mRo/hyG1s12BULHdkHn3rm7m4a08Y26cSPJfr5OeFX58cmvSLUbYguM7BgfSvO54ml8aWalGCpqKuvoTvr9g8GFN4/Fur/z7/U/EfE3H/WvqntHf94eu/DLd/whGn7sbv3ucdM+a9dJXOfDT/kSrD6y/wDo166Ov0E+lCiiigAooooAKKKKACiiigDAm/5CM3++amqGb/kIzf75qagCKf7laWjf8eC/U1mz/crS0b/jwX6mgC5RRRQAUUUUAFFFFABSMqspVlDKRggjgilooArQ6fYwiMQ2VvGIySgWIDbnrj0pUsrNPL2WkC+Vny8Rgbc9cemasUUAcv46hht9J0yKCJIoxq1rhUUAD96OwrqK5v4g/wDIO03/ALC1p/6NFdJQB5d4pDN+0p4O2qxC6LfEkDgcr1r1GsS80+aTxvpuqJADFFY3EMkvGQWeIqvrztP5Vt1343EKrTopfZjb/wAmk/1IirNhRRRXAWFFFFABRRRQAUUUUAfnr+1BoupXHxh8ZavBavJY2dzCtxKvSMug25+uK9N/YA0vT7q68QajcWySXdk0X2eU9Y96sGx9QK9Hj8F2+v8AxJ+LWhXy/aINWsrSRR90K5Rtoz2IKg5rT/ZG8M2nh74VR/6JDHqUl1PHeypyZGSRlAz3A7V+vZvxLCfDksEviSpRVu0oKWv3ST+R59Oi/bc3qex18E/tTxSf8NJ3E20+X51ou7tnC8V97V8r/tC6fZ/8J4LpoEeaW/bexGc7YU2/lk1834f4tYXMpyaveDX5P9DbFxvA9e+LOi2tp8DPFVpp8Dg3dnJMyKSxaR8E4+prX8FeCtNsbLw/qd1byDVrCyRC3mHAcwJE3A4+6oFdZZqrWEKsoYGJcgjrxU9fLyzOsqDoJv4pNu+90lb8DfkV7mJq/h2HUfFGja9JcSJJpQm2RgcP5i7Tk+1S6locN94k0nWpJCJNNSZY02ghjIFBOe2Av61rUVyLE1VbXZNL0d7r8X95VkFFFFYDCkKKXDlVLAYDY5ApaKAMjxlo3/CQ+GL/AEX7R9n+1xeX5m3dt5Bzj8K07aPybeOHOdiBc+uBUlFaOrJwVO+ibfzdv8kK2twooorMYUUUUAFFFFAHNeBf+PrxJ/2GZP8A0VFXS1zXgX/j68Sf9hmT/wBFRV0tABRRRQAUUUUAee/F/d/anhXaM/6dL/6IevMZbdZLu+8wCWRJAxHYDpyK9M+MTbdS8KuGK7b6VvyhavLZ5lm1i8Zf3IYkvIW4J96/NPECMva4eS7S/NH0fBN3jcYv7tP/ANuOH1L4c/a9QfVLC7YqgeSWM8HA6Yq7ZR3dto/9mTWVy4CFd2cFgec128bLNDBHDtLKr5CHggcn9KitZFfYsswdY8Mqt1wOg+lfCyzOtUio1NVHb+kfqKzGq4tVFezv5nH+FtMfR7VhFFdznzRIpbsP7v61u6vaS6lNsljlgWIZV16lic/y4rorFbZbC6P2hRIz8cc4JGcUl7INsUkTIkajksfvMnWuSpjZVKvPbXuc1TMJ1K3Ny69/kZOlPsiNktjMpkIEk5OeBUkunotzLcN5pf7jDHAJPB/GrVtqMEU7s0qMMECP61Mb2PG9mHlmRSUPXr3rGU5810tzGVSoptxja/4iRWsRs5PLVk+XoRnAX1otls5Y0tgzx54JJwKkuXia6lXEieY+SoOAgFNvJrKS1nCyoWL7VkA5UD2rG8nvc5k5PvqZs9rJG7SW+4AMcere9UNX01r+3t1aWTEdyshkHXI6j6V0H9qWm6DzImWFVCs+fvk+npUdsFjvVDzj7M254RjJ9q6IVqkHzW1R1U8RUh7zVmjyrxPceLItRTT7S2YCRspceufU12XgzTNet9MlmlnDXIGSmfvY5Fa9wp1GaXycKYurMe+TjNXvCupTvcSQMq+TFgM+OuK7sTjpTw6jGCVtztxePqSwzUYJNWv/AF5nJaK3i7WNQmbyha28ZJdGzg8Hmu3199U0vQ4RaQi6VECuG5CkjrVt8RWsl7GzCJhjYRkk84/DIrSguGudPNtdx7TJFj3rzK+LU5KTppJdDwsbj3VqQqRhHki9V/XY5G3TUohDLezJ50keYggyQDjg+lad3PexXcUMD7pDFw47nuKp+IXktjbL55PlRZDAduBzUdrrSsEniG+eNCsZ7NnkUnB1EppKx0OE6sVUUU9/TyNqydlvljV920/vN3TOOTUlpZq1413JKiQsMYLe9Yv9pzEStHCY5gyiQgZGCMn8aY968KD5wy7RuTP3g3Q/Ssvq8vvOZ4Wq27aX0OtZv38Y3ooiU456j1FVk+W92LwGD4z0I61z/wDaHkSxrMyyIIMq3uTyDVhdWja4K7cJFuVpC3DYWs5Yee+9zmjgJwVorSx0sJ8+3LRyLtDhhtPQ+gqCeSGSN3NwyYBXb3IrDttQ+zJbSwqAx5aIHkH2/Sp7XUEllSG8tyZNhUYOMZ5FZuhJaoz+pTi2+htQw+bmZvmWSMY9Rz3pLgsLlVcDeT8pU9KwRqEzLDNHGzxJ94K3PBxTItSKuLqbzCm2RmAPQ54xTdCQLBVLuX9f1odXbW8VuqQtkvwxPXmoojG0rorbE3g7SenqaxEv5F8p3clg2HAPqM0y3vlkeKXOWKjAXuCT1qHRlZmSwVTWUnqdPbQwfvMMTH25z0PU1dXZIArMMjByD1rk9P1ASSbY32AP5ewnOeeTWx9qjt7Xzdxl5A64xg1HI4vU8/GYKpe13fobh59eK4qFVuPGVtG7M3l3QdQB93nGP511dlMZY1y24gZP41zdoIl8UK0cf7xrhWYntz/9ev2XwlqNV8VZfYVtu71PxTxCpeznhYyevP8A5HoXw0/5Eqw+sv8A6NeujrnPhp/yJVh9Zf8A0a9dHX6OfcBRRRQAUUUUAFFFFABRRRQBgzf8hCb/AHzUtRTf8hGb/fNS0ART/crS0b/jwX6miigC5RRRQAUUUUAFFFFABVS91G1tJVgllCzSD92pU/MfqBxRRQByEPxEha3+0NprGKNpFuGSXOzaSBtyAWyVPpin/wDCfrGxW40tkMLBbrbMG8vef3e3j5s9+mKKKdgIPEuvx33ha01C8g+xfZ9YtVmTd5gX51IOQOeGHaui/wCEu8Pf9BD/AMgyf/E0UUgE/wCEu8Pf9BD/AMgyf/E0f8Jd4e/6CH/kGT/4miigA/4S7w9/0EP/ACDJ/wDE1Fb+NPDszzL9uK+VJs5hfngHP3feiigCX/hLvD3/AEEP/IMn/wATR/wl3h7/AKCH/kGT/wCJoooAP+Eu8Pf9BD/yDJ/8TUV3418O28aub4tlwuBC/c/7tFFAEv8Awl3h7/oIf+QZP/iaP+Eu8Pf9BD/yDJ/8TRRQBDD4j8KQ3M91DcxpNcbfOkW3cM+BgZO3nFR6XrvhDS7Y2unzRW0JdpCkdu4G5jlj93uTmiiqc5NWv/S2Alg8aeHZZJl+3FfKfZkwvzwDn7vvXknxa0aLxJfJcabqFo5a/afMiyLsQxKvPy+o7UUV2Zfj6uAre1pb+ZM4Kasz1y18V+H47aKNtQG5UAOIZOoH+7Un/CXeHv8AoIf+QZP/AImiiuJu7KIrjxp4dhMQ+3FvMkCcQvxnv92pf+Eu8Pf9BD/yDJ/8TRRSAP8AhLvD3/QQ/wDIMn/xNH/CXeHv+gh/5Bk/+JoooAP+Eu8Pf9BD/wAgyf8AxNRW/jTw7N5n+nFdkhTmF+cd/u0UUAS/8Jd4e/6CH/kGT/4mj/hLvD3/AEEP/IMn/wATRRQAf8Jd4e/6CH/kGT/4mornxp4eh8v/AE4tvkCcQvxnv92iigCX/hLvD3/QQ/8AIMn/AMTR/wAJd4e/6CH/AJBk/wDiaKKAD/hLvD3/AEEP/IMn/wATR/wl3h7/AKCH/kGT/wCJoooAofDi6t73/hIbm1k8yJ9Zl2tgjP7uLsa6yiigAooooAK5OPxlvtruQacwdHjW2Qy/64SSGNSTj5fmBz14oooA5X4paha6nZ+ENRmlaziluZWPBYqRC+RwPUVwMzeFGuBJJeSttySAjjce3aiivzXjdTrYqnTcmlFNq1uu/TyPe4cbw9atVpuzkop/Lmt+bHw3HheK2Ef2uXcrl1wjjAIwR0qcX/hVolLXDl1XaCEcAfpRRXw0svi9XOX3r/I+oeMrP7RHNq3hZp1jW5lDMu4sUfkDjHSpTf8AhB43RppTvYsTtfv+FFFOWWU0lacvv/4Ali638z0KRPg51dZLmUszBgQr8fpU8l14TmVhJdS8gbiqOOnTtRRQ8BH+eX3/APANHjsQ9eZkEeoeG49QnSO/m2vFuGUc45x6VYjvPCsSSqtw4kkz8xRzg+o4oopzy2Gnvy+9f5C+vV3vISS58KfZooRdzHYvLbH6+vSmNceFiYtt5KDERg7H6flRRU/UI/zy+9f5AsdXS+IW31DwqmqXUiXEv71dzKUbHPHpTtO1Xw1FeTgzOIcbCAjDPv0ooq55ZTd7yey6/wDAEsZWcWm/I2LbxN4YjhWNmaQJ93KP+XT3qQeLvDhiIaVnbbtyUfgflRRWH9k0e7/D/I5JRU22/wA3/mY2s614b1QGCO7kt/KXy2Plsd4OD6ccisy0j8OQMh/tR1CEHAifoBx2oordZfCmuSMnb5f5HbRx9enDkjLQsG50EWskS6rL+9yXJifk/lVVIvDgXb/a0xXH/PN+fQdO1FFCwSW03+H+RosyxEb2kPZ/C88jqNQnXY+OUfkYB9PepI28NAYGoS4wNw2Pyfyooqp4FLTnl+H+QlmWJt8RYt7zw9CFEeoy7lzgmN+Mn6dqZNeaMy7G1aTjo3lPkd/Siis/7Phf4n+H+RKx9bmvcfZ6xobWs1uuoyKokYf6tu/PpTxqGhuqx/2gdgbJBifBGPpRRRPLaab95/h/kZrG1bXuSG/0MyA/2my/u9jYifnB69PwqSG+8MwxkLfy5AIU7H4H5UUVm8ug/tP8P8ifrlZq1yPT9W8OxTxXEd4+Ip2yGjbk+vStGXxJ4bkD5uZQDzjY/wBfSiiieU0pS1k/v/4BDxE6nvSepas/GXh+EOgmYh267H/wq5aaloX9sxXX9pYy6nb5L4xn6UUV9Dw3Krldd/Vptc1k9npf0PiOLsqwuMdKVaN2nfd76Hf/AAvkWXwLp0sZyj+YynHUGV66Wiiv2U5QooooAKKKKACiiigAooooAwJv+QhN/vmpqKKAP//Z"/>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Rectangle 6"/>
          <p:cNvSpPr/>
          <p:nvPr/>
        </p:nvSpPr>
        <p:spPr>
          <a:xfrm>
            <a:off x="523875" y="6176963"/>
            <a:ext cx="7223051" cy="369332"/>
          </a:xfrm>
          <a:prstGeom prst="rect">
            <a:avLst/>
          </a:prstGeom>
        </p:spPr>
        <p:txBody>
          <a:bodyPr wrap="square">
            <a:spAutoFit/>
          </a:bodyPr>
          <a:lstStyle/>
          <a:p>
            <a:r>
              <a:rPr lang="en-US" dirty="0">
                <a:hlinkClick r:id="rId3"/>
              </a:rPr>
              <a:t>https://www.dataquest.io/blog/jupyter-notebook-tips-tricks-shortcuts/</a:t>
            </a:r>
            <a:r>
              <a:rPr lang="en-US" dirty="0"/>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84249"/>
            <a:ext cx="7899221" cy="3976579"/>
          </a:xfrm>
          <a:prstGeom prst="rect">
            <a:avLst/>
          </a:prstGeom>
        </p:spPr>
      </p:pic>
      <p:sp>
        <p:nvSpPr>
          <p:cNvPr id="5" name="Rectangle 4">
            <a:extLst>
              <a:ext uri="{FF2B5EF4-FFF2-40B4-BE49-F238E27FC236}">
                <a16:creationId xmlns:a16="http://schemas.microsoft.com/office/drawing/2014/main" id="{C2B98EB8-4A93-429D-9DFA-0FC901F5488D}"/>
              </a:ext>
            </a:extLst>
          </p:cNvPr>
          <p:cNvSpPr/>
          <p:nvPr/>
        </p:nvSpPr>
        <p:spPr>
          <a:xfrm>
            <a:off x="523875" y="5807631"/>
            <a:ext cx="3795847" cy="369332"/>
          </a:xfrm>
          <a:prstGeom prst="rect">
            <a:avLst/>
          </a:prstGeom>
        </p:spPr>
        <p:txBody>
          <a:bodyPr wrap="none">
            <a:spAutoFit/>
          </a:bodyPr>
          <a:lstStyle/>
          <a:p>
            <a:r>
              <a:rPr lang="en-US" dirty="0">
                <a:hlinkClick r:id="rId5"/>
              </a:rPr>
              <a:t>https://jupyter.org/try</a:t>
            </a:r>
            <a:r>
              <a:rPr lang="en-US" dirty="0"/>
              <a:t>   (Binder demo)</a:t>
            </a:r>
          </a:p>
        </p:txBody>
      </p:sp>
    </p:spTree>
    <p:extLst>
      <p:ext uri="{BB962C8B-B14F-4D97-AF65-F5344CB8AC3E}">
        <p14:creationId xmlns:p14="http://schemas.microsoft.com/office/powerpoint/2010/main" val="213093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2E4A-A509-4850-8007-B8473C7DC555}"/>
              </a:ext>
            </a:extLst>
          </p:cNvPr>
          <p:cNvSpPr>
            <a:spLocks noGrp="1"/>
          </p:cNvSpPr>
          <p:nvPr>
            <p:ph type="title"/>
          </p:nvPr>
        </p:nvSpPr>
        <p:spPr/>
        <p:txBody>
          <a:bodyPr/>
          <a:lstStyle/>
          <a:p>
            <a:r>
              <a:rPr lang="en-US" dirty="0"/>
              <a:t>Workbench</a:t>
            </a:r>
          </a:p>
        </p:txBody>
      </p:sp>
      <p:sp>
        <p:nvSpPr>
          <p:cNvPr id="3" name="Content Placeholder 2">
            <a:extLst>
              <a:ext uri="{FF2B5EF4-FFF2-40B4-BE49-F238E27FC236}">
                <a16:creationId xmlns:a16="http://schemas.microsoft.com/office/drawing/2014/main" id="{1805DF70-505C-43D7-B55F-93A56A6CBC3D}"/>
              </a:ext>
            </a:extLst>
          </p:cNvPr>
          <p:cNvSpPr>
            <a:spLocks noGrp="1"/>
          </p:cNvSpPr>
          <p:nvPr>
            <p:ph idx="1"/>
          </p:nvPr>
        </p:nvSpPr>
        <p:spPr>
          <a:xfrm>
            <a:off x="6568068" y="1825625"/>
            <a:ext cx="4785731" cy="4351338"/>
          </a:xfrm>
        </p:spPr>
        <p:txBody>
          <a:bodyPr/>
          <a:lstStyle/>
          <a:p>
            <a:pPr marL="0" indent="0">
              <a:buNone/>
            </a:pPr>
            <a:r>
              <a:rPr lang="en-US" dirty="0"/>
              <a:t>Workbench is a free and open source data journalism platform "that enables all stages of data journalism: getting data (including scraping), then cleaning, analyzing, visualizing, and sharing it.</a:t>
            </a:r>
          </a:p>
        </p:txBody>
      </p:sp>
      <p:pic>
        <p:nvPicPr>
          <p:cNvPr id="4" name="Picture 3">
            <a:extLst>
              <a:ext uri="{FF2B5EF4-FFF2-40B4-BE49-F238E27FC236}">
                <a16:creationId xmlns:a16="http://schemas.microsoft.com/office/drawing/2014/main" id="{DFF570C8-BC35-4493-B921-EB006434B59C}"/>
              </a:ext>
            </a:extLst>
          </p:cNvPr>
          <p:cNvPicPr>
            <a:picLocks noChangeAspect="1"/>
          </p:cNvPicPr>
          <p:nvPr/>
        </p:nvPicPr>
        <p:blipFill>
          <a:blip r:embed="rId3"/>
          <a:stretch>
            <a:fillRect/>
          </a:stretch>
        </p:blipFill>
        <p:spPr>
          <a:xfrm>
            <a:off x="696154" y="1825625"/>
            <a:ext cx="5130214" cy="4001294"/>
          </a:xfrm>
          <a:prstGeom prst="rect">
            <a:avLst/>
          </a:prstGeom>
        </p:spPr>
      </p:pic>
      <p:sp>
        <p:nvSpPr>
          <p:cNvPr id="5" name="Rectangle 4">
            <a:extLst>
              <a:ext uri="{FF2B5EF4-FFF2-40B4-BE49-F238E27FC236}">
                <a16:creationId xmlns:a16="http://schemas.microsoft.com/office/drawing/2014/main" id="{50F7FE93-A808-46CB-B6B9-982579ED6EAB}"/>
              </a:ext>
            </a:extLst>
          </p:cNvPr>
          <p:cNvSpPr/>
          <p:nvPr/>
        </p:nvSpPr>
        <p:spPr>
          <a:xfrm>
            <a:off x="6568068" y="5200724"/>
            <a:ext cx="3389133" cy="369332"/>
          </a:xfrm>
          <a:prstGeom prst="rect">
            <a:avLst/>
          </a:prstGeom>
        </p:spPr>
        <p:txBody>
          <a:bodyPr wrap="none">
            <a:spAutoFit/>
          </a:bodyPr>
          <a:lstStyle/>
          <a:p>
            <a:r>
              <a:rPr lang="en-US" dirty="0">
                <a:hlinkClick r:id="rId4"/>
              </a:rPr>
              <a:t>https://github.com/CJWorkbench</a:t>
            </a:r>
            <a:r>
              <a:rPr lang="en-US" dirty="0"/>
              <a:t> </a:t>
            </a:r>
          </a:p>
        </p:txBody>
      </p:sp>
      <p:sp>
        <p:nvSpPr>
          <p:cNvPr id="6" name="Rectangle 5">
            <a:extLst>
              <a:ext uri="{FF2B5EF4-FFF2-40B4-BE49-F238E27FC236}">
                <a16:creationId xmlns:a16="http://schemas.microsoft.com/office/drawing/2014/main" id="{7FD04C7E-4BE7-433E-8DBA-5837D374CBEA}"/>
              </a:ext>
            </a:extLst>
          </p:cNvPr>
          <p:cNvSpPr/>
          <p:nvPr/>
        </p:nvSpPr>
        <p:spPr>
          <a:xfrm>
            <a:off x="6568068" y="5826919"/>
            <a:ext cx="4994449" cy="646331"/>
          </a:xfrm>
          <a:prstGeom prst="rect">
            <a:avLst/>
          </a:prstGeom>
        </p:spPr>
        <p:txBody>
          <a:bodyPr wrap="square">
            <a:spAutoFit/>
          </a:bodyPr>
          <a:lstStyle/>
          <a:p>
            <a:r>
              <a:rPr lang="en-US" dirty="0">
                <a:hlinkClick r:id="rId5"/>
              </a:rPr>
              <a:t>https://app.workbenchdata.com/courses/intro-to-data-journalism</a:t>
            </a:r>
            <a:r>
              <a:rPr lang="en-US" dirty="0"/>
              <a:t> </a:t>
            </a:r>
          </a:p>
        </p:txBody>
      </p:sp>
    </p:spTree>
    <p:extLst>
      <p:ext uri="{BB962C8B-B14F-4D97-AF65-F5344CB8AC3E}">
        <p14:creationId xmlns:p14="http://schemas.microsoft.com/office/powerpoint/2010/main" val="267832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E085-D147-45C7-86D1-284AA3C1E145}"/>
              </a:ext>
            </a:extLst>
          </p:cNvPr>
          <p:cNvSpPr>
            <a:spLocks noGrp="1"/>
          </p:cNvSpPr>
          <p:nvPr>
            <p:ph type="title"/>
          </p:nvPr>
        </p:nvSpPr>
        <p:spPr/>
        <p:txBody>
          <a:bodyPr/>
          <a:lstStyle/>
          <a:p>
            <a:r>
              <a:rPr lang="en-US" dirty="0"/>
              <a:t>DATA - CLOUD - AI</a:t>
            </a:r>
          </a:p>
        </p:txBody>
      </p:sp>
      <p:pic>
        <p:nvPicPr>
          <p:cNvPr id="5" name="Content Placeholder 4">
            <a:extLst>
              <a:ext uri="{FF2B5EF4-FFF2-40B4-BE49-F238E27FC236}">
                <a16:creationId xmlns:a16="http://schemas.microsoft.com/office/drawing/2014/main" id="{0E4C0953-2213-4BDC-8808-DAFA5BC45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981" y="1580928"/>
            <a:ext cx="5650028" cy="4392652"/>
          </a:xfrm>
        </p:spPr>
      </p:pic>
      <p:sp>
        <p:nvSpPr>
          <p:cNvPr id="6" name="Rectangle 5">
            <a:extLst>
              <a:ext uri="{FF2B5EF4-FFF2-40B4-BE49-F238E27FC236}">
                <a16:creationId xmlns:a16="http://schemas.microsoft.com/office/drawing/2014/main" id="{36A26D13-A428-4258-AB9E-30FEFB7F51F3}"/>
              </a:ext>
            </a:extLst>
          </p:cNvPr>
          <p:cNvSpPr/>
          <p:nvPr/>
        </p:nvSpPr>
        <p:spPr>
          <a:xfrm>
            <a:off x="838200" y="6204891"/>
            <a:ext cx="5338577" cy="369332"/>
          </a:xfrm>
          <a:prstGeom prst="rect">
            <a:avLst/>
          </a:prstGeom>
        </p:spPr>
        <p:txBody>
          <a:bodyPr wrap="none">
            <a:spAutoFit/>
          </a:bodyPr>
          <a:lstStyle/>
          <a:p>
            <a:r>
              <a:rPr lang="en-US" dirty="0"/>
              <a:t>https://giphy.com/gifs/cat-just-sleepy-DAmosupuFkPjG</a:t>
            </a:r>
          </a:p>
        </p:txBody>
      </p:sp>
    </p:spTree>
    <p:extLst>
      <p:ext uri="{BB962C8B-B14F-4D97-AF65-F5344CB8AC3E}">
        <p14:creationId xmlns:p14="http://schemas.microsoft.com/office/powerpoint/2010/main" val="61014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Linked Open Data Cloud</a:t>
            </a:r>
          </a:p>
        </p:txBody>
      </p:sp>
      <p:sp>
        <p:nvSpPr>
          <p:cNvPr id="3" name="Content Placeholder 2"/>
          <p:cNvSpPr>
            <a:spLocks noGrp="1"/>
          </p:cNvSpPr>
          <p:nvPr>
            <p:ph idx="1"/>
          </p:nvPr>
        </p:nvSpPr>
        <p:spPr>
          <a:xfrm>
            <a:off x="8463517" y="1825625"/>
            <a:ext cx="3017874" cy="4351338"/>
          </a:xfrm>
        </p:spPr>
        <p:txBody>
          <a:bodyPr/>
          <a:lstStyle/>
          <a:p>
            <a:pPr marL="0" indent="0">
              <a:buNone/>
            </a:pPr>
            <a:r>
              <a:rPr lang="en-CA" dirty="0" err="1"/>
              <a:t>LinkedData</a:t>
            </a:r>
            <a:r>
              <a:rPr lang="en-CA" dirty="0"/>
              <a:t> is to spreadsheets and databases what the Web of hypertext documents is to word processor files.</a:t>
            </a:r>
          </a:p>
          <a:p>
            <a:pPr marL="0" indent="0">
              <a:buNone/>
            </a:pPr>
            <a:endParaRPr lang="en-CA" dirty="0"/>
          </a:p>
          <a:p>
            <a:pPr marL="0" indent="0">
              <a:buNone/>
            </a:pPr>
            <a:r>
              <a:rPr lang="en-CA" dirty="0">
                <a:hlinkClick r:id="rId3"/>
              </a:rPr>
              <a:t>https://lod-cloud.net/</a:t>
            </a:r>
            <a:r>
              <a:rPr lang="en-CA" dirty="0"/>
              <a:t> </a:t>
            </a:r>
          </a:p>
        </p:txBody>
      </p:sp>
      <p:sp>
        <p:nvSpPr>
          <p:cNvPr id="5" name="Rectangle 4"/>
          <p:cNvSpPr/>
          <p:nvPr/>
        </p:nvSpPr>
        <p:spPr>
          <a:xfrm>
            <a:off x="5977217" y="3244334"/>
            <a:ext cx="237566" cy="369332"/>
          </a:xfrm>
          <a:prstGeom prst="rect">
            <a:avLst/>
          </a:prstGeom>
        </p:spPr>
        <p:txBody>
          <a:bodyPr wrap="none">
            <a:spAutoFit/>
          </a:bodyPr>
          <a:lstStyle/>
          <a:p>
            <a:r>
              <a:rPr lang="en-CA" dirty="0"/>
              <a:t> </a:t>
            </a:r>
          </a:p>
        </p:txBody>
      </p:sp>
      <p:pic>
        <p:nvPicPr>
          <p:cNvPr id="7" name="Picture 6">
            <a:extLst>
              <a:ext uri="{FF2B5EF4-FFF2-40B4-BE49-F238E27FC236}">
                <a16:creationId xmlns:a16="http://schemas.microsoft.com/office/drawing/2014/main" id="{9A55406F-597A-46EF-B10F-73DB499D51AC}"/>
              </a:ext>
            </a:extLst>
          </p:cNvPr>
          <p:cNvPicPr>
            <a:picLocks noChangeAspect="1"/>
          </p:cNvPicPr>
          <p:nvPr/>
        </p:nvPicPr>
        <p:blipFill>
          <a:blip r:embed="rId4"/>
          <a:stretch>
            <a:fillRect/>
          </a:stretch>
        </p:blipFill>
        <p:spPr>
          <a:xfrm>
            <a:off x="143209" y="1834480"/>
            <a:ext cx="8719024" cy="4342483"/>
          </a:xfrm>
          <a:prstGeom prst="rect">
            <a:avLst/>
          </a:prstGeom>
        </p:spPr>
      </p:pic>
      <p:sp>
        <p:nvSpPr>
          <p:cNvPr id="8" name="Rectangle 7"/>
          <p:cNvSpPr/>
          <p:nvPr/>
        </p:nvSpPr>
        <p:spPr>
          <a:xfrm>
            <a:off x="678714" y="6320755"/>
            <a:ext cx="5624617" cy="369332"/>
          </a:xfrm>
          <a:prstGeom prst="rect">
            <a:avLst/>
          </a:prstGeom>
        </p:spPr>
        <p:txBody>
          <a:bodyPr wrap="none">
            <a:spAutoFit/>
          </a:bodyPr>
          <a:lstStyle/>
          <a:p>
            <a:r>
              <a:rPr lang="en-US" dirty="0"/>
              <a:t>https://ontotext.com/linked-open-data-cultural-heritage/ </a:t>
            </a:r>
          </a:p>
        </p:txBody>
      </p:sp>
    </p:spTree>
    <p:extLst>
      <p:ext uri="{BB962C8B-B14F-4D97-AF65-F5344CB8AC3E}">
        <p14:creationId xmlns:p14="http://schemas.microsoft.com/office/powerpoint/2010/main" val="384930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356A-2662-48AF-9D93-1881D8810ACE}"/>
              </a:ext>
            </a:extLst>
          </p:cNvPr>
          <p:cNvSpPr>
            <a:spLocks noGrp="1"/>
          </p:cNvSpPr>
          <p:nvPr>
            <p:ph type="title"/>
          </p:nvPr>
        </p:nvSpPr>
        <p:spPr/>
        <p:txBody>
          <a:bodyPr/>
          <a:lstStyle/>
          <a:p>
            <a:r>
              <a:rPr lang="en-US" dirty="0"/>
              <a:t>Re-Decentralize the Web</a:t>
            </a:r>
          </a:p>
        </p:txBody>
      </p:sp>
      <p:pic>
        <p:nvPicPr>
          <p:cNvPr id="5" name="Content Placeholder 4" descr="A picture containing object&#10;&#10;Description automatically generated">
            <a:extLst>
              <a:ext uri="{FF2B5EF4-FFF2-40B4-BE49-F238E27FC236}">
                <a16:creationId xmlns:a16="http://schemas.microsoft.com/office/drawing/2014/main" id="{1DC4D2F9-0F81-4B91-B481-0FC6798C6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02603"/>
            <a:ext cx="7487825" cy="4011335"/>
          </a:xfrm>
        </p:spPr>
      </p:pic>
      <p:sp>
        <p:nvSpPr>
          <p:cNvPr id="7" name="Rectangle 2">
            <a:extLst>
              <a:ext uri="{FF2B5EF4-FFF2-40B4-BE49-F238E27FC236}">
                <a16:creationId xmlns:a16="http://schemas.microsoft.com/office/drawing/2014/main" id="{65F95126-A2B3-4877-A560-71260B311EC7}"/>
              </a:ext>
            </a:extLst>
          </p:cNvPr>
          <p:cNvSpPr>
            <a:spLocks noChangeArrowheads="1"/>
          </p:cNvSpPr>
          <p:nvPr/>
        </p:nvSpPr>
        <p:spPr bwMode="auto">
          <a:xfrm rot="10800000" flipV="1">
            <a:off x="8675077" y="2002603"/>
            <a:ext cx="318435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current Web apps combine </a:t>
            </a:r>
            <a:r>
              <a:rPr kumimoji="0" lang="en-US" altLang="en-US" sz="2000" b="0" i="1" u="none" strike="noStrike" cap="none" normalizeH="0" baseline="0" dirty="0">
                <a:ln>
                  <a:noFill/>
                </a:ln>
                <a:solidFill>
                  <a:schemeClr val="tx1"/>
                </a:solidFill>
                <a:effectLst/>
                <a:latin typeface="Arial" panose="020B0604020202020204" pitchFamily="34" charset="0"/>
              </a:rPr>
              <a:t>data</a:t>
            </a:r>
            <a:r>
              <a:rPr kumimoji="0" lang="en-US" altLang="en-US" sz="2000" b="0" i="0" u="none" strike="noStrike" cap="none" normalizeH="0" baseline="0" dirty="0">
                <a:ln>
                  <a:noFill/>
                </a:ln>
                <a:solidFill>
                  <a:schemeClr val="tx1"/>
                </a:solidFill>
                <a:effectLst/>
                <a:latin typeface="Arial" panose="020B0604020202020204" pitchFamily="34" charset="0"/>
              </a:rPr>
              <a:t> and </a:t>
            </a:r>
            <a:r>
              <a:rPr kumimoji="0" lang="en-US" altLang="en-US" sz="2000" b="0" i="1" u="none" strike="noStrike" cap="none" normalizeH="0" baseline="0" dirty="0">
                <a:ln>
                  <a:noFill/>
                </a:ln>
                <a:solidFill>
                  <a:schemeClr val="tx1"/>
                </a:solidFill>
                <a:effectLst/>
                <a:latin typeface="Arial" panose="020B0604020202020204" pitchFamily="34" charset="0"/>
              </a:rPr>
              <a:t>service</a:t>
            </a:r>
            <a:r>
              <a:rPr kumimoji="0" lang="en-US" altLang="en-US" sz="2000" b="0" i="0" u="none" strike="noStrike" cap="none" normalizeH="0" baseline="0" dirty="0">
                <a:ln>
                  <a:noFill/>
                </a:ln>
                <a:solidFill>
                  <a:schemeClr val="tx1"/>
                </a:solidFill>
                <a:effectLst/>
                <a:latin typeface="Arial" panose="020B0604020202020204" pitchFamily="34" charset="0"/>
              </a:rPr>
              <a:t>. Because of this coupling, our LinkedIn contacts cannot comment on our Facebook pictures, and an RSVP on a Facebook event will not be reflected in our Doodle calendar’s availability. Decentralized applications, on the other hand, act as </a:t>
            </a:r>
            <a:r>
              <a:rPr kumimoji="0" lang="en-US" altLang="en-US" sz="2000" b="0" i="1" u="none" strike="noStrike" cap="none" normalizeH="0" baseline="0" dirty="0">
                <a:ln>
                  <a:noFill/>
                </a:ln>
                <a:solidFill>
                  <a:schemeClr val="tx1"/>
                </a:solidFill>
                <a:effectLst/>
                <a:latin typeface="Arial" panose="020B0604020202020204" pitchFamily="34" charset="0"/>
              </a:rPr>
              <a:t>views</a:t>
            </a:r>
            <a:r>
              <a:rPr kumimoji="0" lang="en-US" altLang="en-US" sz="2000" b="0" i="0" u="none" strike="noStrike" cap="none" normalizeH="0" baseline="0" dirty="0">
                <a:ln>
                  <a:noFill/>
                </a:ln>
                <a:solidFill>
                  <a:schemeClr val="tx1"/>
                </a:solidFill>
                <a:effectLst/>
                <a:latin typeface="Arial" panose="020B0604020202020204" pitchFamily="34" charset="0"/>
              </a:rPr>
              <a:t> on top of our data pod and those of others. </a:t>
            </a:r>
          </a:p>
        </p:txBody>
      </p:sp>
      <p:sp>
        <p:nvSpPr>
          <p:cNvPr id="3" name="Rectangle 2"/>
          <p:cNvSpPr/>
          <p:nvPr/>
        </p:nvSpPr>
        <p:spPr>
          <a:xfrm>
            <a:off x="838200" y="6325853"/>
            <a:ext cx="6044090" cy="369332"/>
          </a:xfrm>
          <a:prstGeom prst="rect">
            <a:avLst/>
          </a:prstGeom>
        </p:spPr>
        <p:txBody>
          <a:bodyPr wrap="none">
            <a:spAutoFit/>
          </a:bodyPr>
          <a:lstStyle/>
          <a:p>
            <a:r>
              <a:rPr lang="en-US" dirty="0">
                <a:hlinkClick r:id="rId4"/>
              </a:rPr>
              <a:t>https://ruben.verborgh.org/articles/redecentralizing-the-web/</a:t>
            </a:r>
            <a:r>
              <a:rPr lang="en-US" dirty="0"/>
              <a:t> </a:t>
            </a:r>
          </a:p>
        </p:txBody>
      </p:sp>
    </p:spTree>
    <p:extLst>
      <p:ext uri="{BB962C8B-B14F-4D97-AF65-F5344CB8AC3E}">
        <p14:creationId xmlns:p14="http://schemas.microsoft.com/office/powerpoint/2010/main" val="177598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6515-27C4-4016-A6FE-D5DBED91B421}"/>
              </a:ext>
            </a:extLst>
          </p:cNvPr>
          <p:cNvSpPr>
            <a:spLocks noGrp="1"/>
          </p:cNvSpPr>
          <p:nvPr>
            <p:ph type="title"/>
          </p:nvPr>
        </p:nvSpPr>
        <p:spPr/>
        <p:txBody>
          <a:bodyPr/>
          <a:lstStyle/>
          <a:p>
            <a:r>
              <a:rPr lang="en-US" dirty="0"/>
              <a:t>Decentralized Data and Service Providers</a:t>
            </a:r>
          </a:p>
        </p:txBody>
      </p:sp>
      <p:pic>
        <p:nvPicPr>
          <p:cNvPr id="6" name="Content Placeholder 5">
            <a:extLst>
              <a:ext uri="{FF2B5EF4-FFF2-40B4-BE49-F238E27FC236}">
                <a16:creationId xmlns:a16="http://schemas.microsoft.com/office/drawing/2014/main" id="{862EC363-0301-4FFA-AF7A-1F4F89963A61}"/>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707" y="1988526"/>
            <a:ext cx="7789985" cy="4060581"/>
          </a:xfrm>
        </p:spPr>
      </p:pic>
      <p:sp>
        <p:nvSpPr>
          <p:cNvPr id="7" name="Rectangle 6">
            <a:extLst>
              <a:ext uri="{FF2B5EF4-FFF2-40B4-BE49-F238E27FC236}">
                <a16:creationId xmlns:a16="http://schemas.microsoft.com/office/drawing/2014/main" id="{3B917E8A-FE1A-4EB1-92B1-05876394ED06}"/>
              </a:ext>
            </a:extLst>
          </p:cNvPr>
          <p:cNvSpPr/>
          <p:nvPr/>
        </p:nvSpPr>
        <p:spPr>
          <a:xfrm>
            <a:off x="9038492" y="1988526"/>
            <a:ext cx="3012831" cy="4401205"/>
          </a:xfrm>
          <a:prstGeom prst="rect">
            <a:avLst/>
          </a:prstGeom>
        </p:spPr>
        <p:txBody>
          <a:bodyPr wrap="square">
            <a:spAutoFit/>
          </a:bodyPr>
          <a:lstStyle/>
          <a:p>
            <a:r>
              <a:rPr lang="en-US" sz="2800" dirty="0"/>
              <a:t>Centralized applications compete in a single market, based on data ownership. On a decentralized Web, data and service providers compete in different markets. </a:t>
            </a:r>
          </a:p>
        </p:txBody>
      </p:sp>
    </p:spTree>
    <p:extLst>
      <p:ext uri="{BB962C8B-B14F-4D97-AF65-F5344CB8AC3E}">
        <p14:creationId xmlns:p14="http://schemas.microsoft.com/office/powerpoint/2010/main" val="332775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0C89-0944-45B0-9DF6-8A6F2A11B35A}"/>
              </a:ext>
            </a:extLst>
          </p:cNvPr>
          <p:cNvSpPr>
            <a:spLocks noGrp="1"/>
          </p:cNvSpPr>
          <p:nvPr>
            <p:ph type="title"/>
          </p:nvPr>
        </p:nvSpPr>
        <p:spPr/>
        <p:txBody>
          <a:bodyPr/>
          <a:lstStyle/>
          <a:p>
            <a:r>
              <a:rPr lang="en-US" dirty="0"/>
              <a:t>Decentralized Social Networks</a:t>
            </a:r>
          </a:p>
        </p:txBody>
      </p:sp>
      <p:sp>
        <p:nvSpPr>
          <p:cNvPr id="3" name="Content Placeholder 2">
            <a:extLst>
              <a:ext uri="{FF2B5EF4-FFF2-40B4-BE49-F238E27FC236}">
                <a16:creationId xmlns:a16="http://schemas.microsoft.com/office/drawing/2014/main" id="{5E8F1676-6038-448D-8683-F9C4C5C087C6}"/>
              </a:ext>
            </a:extLst>
          </p:cNvPr>
          <p:cNvSpPr>
            <a:spLocks noGrp="1"/>
          </p:cNvSpPr>
          <p:nvPr>
            <p:ph idx="1"/>
          </p:nvPr>
        </p:nvSpPr>
        <p:spPr>
          <a:xfrm>
            <a:off x="8017727" y="1825625"/>
            <a:ext cx="3336072" cy="4351338"/>
          </a:xfrm>
        </p:spPr>
        <p:txBody>
          <a:bodyPr/>
          <a:lstStyle/>
          <a:p>
            <a:r>
              <a:rPr lang="en-US" dirty="0"/>
              <a:t>Solid</a:t>
            </a:r>
          </a:p>
          <a:p>
            <a:r>
              <a:rPr lang="en-US" dirty="0" err="1"/>
              <a:t>IndieWeb</a:t>
            </a:r>
            <a:endParaRPr lang="en-US" dirty="0"/>
          </a:p>
          <a:p>
            <a:r>
              <a:rPr lang="en-US" dirty="0"/>
              <a:t>Mastodon</a:t>
            </a:r>
          </a:p>
          <a:p>
            <a:r>
              <a:rPr lang="en-US" dirty="0" err="1"/>
              <a:t>MeFi</a:t>
            </a:r>
            <a:endParaRPr lang="en-US" dirty="0"/>
          </a:p>
          <a:p>
            <a:r>
              <a:rPr lang="en-US" dirty="0" err="1"/>
              <a:t>ActivityPub</a:t>
            </a:r>
            <a:endParaRPr lang="en-US" dirty="0"/>
          </a:p>
        </p:txBody>
      </p:sp>
      <p:pic>
        <p:nvPicPr>
          <p:cNvPr id="5" name="Picture 4"/>
          <p:cNvPicPr>
            <a:picLocks noChangeAspect="1"/>
          </p:cNvPicPr>
          <p:nvPr/>
        </p:nvPicPr>
        <p:blipFill>
          <a:blip r:embed="rId3"/>
          <a:stretch>
            <a:fillRect/>
          </a:stretch>
        </p:blipFill>
        <p:spPr>
          <a:xfrm>
            <a:off x="748990" y="1690688"/>
            <a:ext cx="6791927" cy="3843336"/>
          </a:xfrm>
          <a:prstGeom prst="rect">
            <a:avLst/>
          </a:prstGeom>
        </p:spPr>
      </p:pic>
      <p:sp>
        <p:nvSpPr>
          <p:cNvPr id="6" name="Rectangle 5"/>
          <p:cNvSpPr/>
          <p:nvPr/>
        </p:nvSpPr>
        <p:spPr>
          <a:xfrm>
            <a:off x="8190510" y="5164692"/>
            <a:ext cx="3692999" cy="369332"/>
          </a:xfrm>
          <a:prstGeom prst="rect">
            <a:avLst/>
          </a:prstGeom>
        </p:spPr>
        <p:txBody>
          <a:bodyPr wrap="none">
            <a:spAutoFit/>
          </a:bodyPr>
          <a:lstStyle/>
          <a:p>
            <a:r>
              <a:rPr lang="en-CA" dirty="0">
                <a:hlinkClick r:id="rId4"/>
              </a:rPr>
              <a:t>https://www.w3.org/TR/activitypub/</a:t>
            </a:r>
            <a:r>
              <a:rPr lang="en-CA" dirty="0"/>
              <a:t> </a:t>
            </a:r>
          </a:p>
        </p:txBody>
      </p:sp>
      <p:sp>
        <p:nvSpPr>
          <p:cNvPr id="7" name="Rectangle 6"/>
          <p:cNvSpPr/>
          <p:nvPr/>
        </p:nvSpPr>
        <p:spPr>
          <a:xfrm>
            <a:off x="748990" y="5807631"/>
            <a:ext cx="2278444" cy="369332"/>
          </a:xfrm>
          <a:prstGeom prst="rect">
            <a:avLst/>
          </a:prstGeom>
        </p:spPr>
        <p:txBody>
          <a:bodyPr wrap="none">
            <a:spAutoFit/>
          </a:bodyPr>
          <a:lstStyle/>
          <a:p>
            <a:r>
              <a:rPr lang="en-US" dirty="0">
                <a:hlinkClick r:id="rId5"/>
              </a:rPr>
              <a:t>https://solid.mit.edu/</a:t>
            </a:r>
            <a:endParaRPr lang="en-CA" dirty="0"/>
          </a:p>
        </p:txBody>
      </p:sp>
    </p:spTree>
    <p:extLst>
      <p:ext uri="{BB962C8B-B14F-4D97-AF65-F5344CB8AC3E}">
        <p14:creationId xmlns:p14="http://schemas.microsoft.com/office/powerpoint/2010/main" val="49874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Web3</a:t>
            </a:r>
          </a:p>
        </p:txBody>
      </p:sp>
      <p:sp>
        <p:nvSpPr>
          <p:cNvPr id="5" name="TextBox 4">
            <a:extLst>
              <a:ext uri="{FF2B5EF4-FFF2-40B4-BE49-F238E27FC236}">
                <a16:creationId xmlns:a16="http://schemas.microsoft.com/office/drawing/2014/main" id="{5B3308D2-0748-4784-A326-CA38939DDE5C}"/>
              </a:ext>
            </a:extLst>
          </p:cNvPr>
          <p:cNvSpPr txBox="1"/>
          <p:nvPr/>
        </p:nvSpPr>
        <p:spPr>
          <a:xfrm>
            <a:off x="7634177" y="2078574"/>
            <a:ext cx="3974568" cy="2062103"/>
          </a:xfrm>
          <a:prstGeom prst="rect">
            <a:avLst/>
          </a:prstGeom>
          <a:noFill/>
        </p:spPr>
        <p:txBody>
          <a:bodyPr wrap="square" rtlCol="0">
            <a:spAutoFit/>
          </a:bodyPr>
          <a:lstStyle/>
          <a:p>
            <a:r>
              <a:rPr lang="en-US" sz="3200" dirty="0"/>
              <a:t>Web3 is to a large degree a reaction against centralization</a:t>
            </a:r>
          </a:p>
          <a:p>
            <a:r>
              <a:rPr lang="en-US" sz="3200" dirty="0" err="1"/>
              <a:t>Eg.</a:t>
            </a:r>
            <a:r>
              <a:rPr lang="en-US" sz="3200" dirty="0"/>
              <a:t> IPFS, IPLD, dat://</a:t>
            </a:r>
          </a:p>
        </p:txBody>
      </p:sp>
      <p:pic>
        <p:nvPicPr>
          <p:cNvPr id="3" name="Picture 2">
            <a:extLst>
              <a:ext uri="{FF2B5EF4-FFF2-40B4-BE49-F238E27FC236}">
                <a16:creationId xmlns:a16="http://schemas.microsoft.com/office/drawing/2014/main" id="{9652E67F-34B7-4CA5-BED2-A5F3F6EFC016}"/>
              </a:ext>
            </a:extLst>
          </p:cNvPr>
          <p:cNvPicPr>
            <a:picLocks noChangeAspect="1"/>
          </p:cNvPicPr>
          <p:nvPr/>
        </p:nvPicPr>
        <p:blipFill>
          <a:blip r:embed="rId2"/>
          <a:stretch>
            <a:fillRect/>
          </a:stretch>
        </p:blipFill>
        <p:spPr>
          <a:xfrm>
            <a:off x="1134568" y="1618821"/>
            <a:ext cx="6315311" cy="4546723"/>
          </a:xfrm>
          <a:prstGeom prst="rect">
            <a:avLst/>
          </a:prstGeom>
        </p:spPr>
      </p:pic>
      <p:sp>
        <p:nvSpPr>
          <p:cNvPr id="6" name="Rectangle 5">
            <a:extLst>
              <a:ext uri="{FF2B5EF4-FFF2-40B4-BE49-F238E27FC236}">
                <a16:creationId xmlns:a16="http://schemas.microsoft.com/office/drawing/2014/main" id="{37D6CDC1-B7C6-4B98-8C1A-C75B432057D1}"/>
              </a:ext>
            </a:extLst>
          </p:cNvPr>
          <p:cNvSpPr/>
          <p:nvPr/>
        </p:nvSpPr>
        <p:spPr>
          <a:xfrm>
            <a:off x="5567680" y="6104772"/>
            <a:ext cx="4658360" cy="646331"/>
          </a:xfrm>
          <a:prstGeom prst="rect">
            <a:avLst/>
          </a:prstGeom>
        </p:spPr>
        <p:txBody>
          <a:bodyPr wrap="square">
            <a:spAutoFit/>
          </a:bodyPr>
          <a:lstStyle/>
          <a:p>
            <a:r>
              <a:rPr lang="en-US" dirty="0">
                <a:hlinkClick r:id="rId3"/>
              </a:rPr>
              <a:t>http://whatdoesthequantsay.com/2015/09/13/ipfs-introduction-by-example</a:t>
            </a:r>
            <a:r>
              <a:rPr lang="en-US" dirty="0"/>
              <a:t> </a:t>
            </a:r>
          </a:p>
        </p:txBody>
      </p:sp>
    </p:spTree>
    <p:extLst>
      <p:ext uri="{BB962C8B-B14F-4D97-AF65-F5344CB8AC3E}">
        <p14:creationId xmlns:p14="http://schemas.microsoft.com/office/powerpoint/2010/main" val="86949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INTRO: PERSONAL LEARNING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399" y="1690688"/>
            <a:ext cx="7428564" cy="4174853"/>
          </a:xfrm>
          <a:prstGeom prst="rect">
            <a:avLst/>
          </a:prstGeom>
        </p:spPr>
      </p:pic>
      <p:sp>
        <p:nvSpPr>
          <p:cNvPr id="5" name="Rectangle 4"/>
          <p:cNvSpPr/>
          <p:nvPr/>
        </p:nvSpPr>
        <p:spPr>
          <a:xfrm>
            <a:off x="960399" y="6132500"/>
            <a:ext cx="4977453" cy="369332"/>
          </a:xfrm>
          <a:prstGeom prst="rect">
            <a:avLst/>
          </a:prstGeom>
        </p:spPr>
        <p:txBody>
          <a:bodyPr wrap="none">
            <a:spAutoFit/>
          </a:bodyPr>
          <a:lstStyle/>
          <a:p>
            <a:r>
              <a:rPr lang="en-CA" dirty="0">
                <a:hlinkClick r:id="rId3"/>
              </a:rPr>
              <a:t>https://giphy.com/gifs/cat-kitty-pet-TA6Fq1irTioFO</a:t>
            </a:r>
            <a:r>
              <a:rPr lang="en-CA" dirty="0"/>
              <a:t> </a:t>
            </a:r>
          </a:p>
        </p:txBody>
      </p:sp>
    </p:spTree>
    <p:extLst>
      <p:ext uri="{BB962C8B-B14F-4D97-AF65-F5344CB8AC3E}">
        <p14:creationId xmlns:p14="http://schemas.microsoft.com/office/powerpoint/2010/main" val="2908118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EB57-23F5-4895-9A7F-53940FD5F09B}"/>
              </a:ext>
            </a:extLst>
          </p:cNvPr>
          <p:cNvSpPr>
            <a:spLocks noGrp="1"/>
          </p:cNvSpPr>
          <p:nvPr>
            <p:ph type="title"/>
          </p:nvPr>
        </p:nvSpPr>
        <p:spPr/>
        <p:txBody>
          <a:bodyPr/>
          <a:lstStyle/>
          <a:p>
            <a:r>
              <a:rPr lang="en-US" dirty="0"/>
              <a:t>Linked AI Services</a:t>
            </a:r>
          </a:p>
        </p:txBody>
      </p:sp>
      <p:sp>
        <p:nvSpPr>
          <p:cNvPr id="3" name="Content Placeholder 2">
            <a:extLst>
              <a:ext uri="{FF2B5EF4-FFF2-40B4-BE49-F238E27FC236}">
                <a16:creationId xmlns:a16="http://schemas.microsoft.com/office/drawing/2014/main" id="{5DD73EDB-8968-491B-8F2F-4FDC56DB8688}"/>
              </a:ext>
            </a:extLst>
          </p:cNvPr>
          <p:cNvSpPr>
            <a:spLocks noGrp="1"/>
          </p:cNvSpPr>
          <p:nvPr>
            <p:ph idx="1"/>
          </p:nvPr>
        </p:nvSpPr>
        <p:spPr>
          <a:xfrm>
            <a:off x="7853916" y="1825625"/>
            <a:ext cx="3499884" cy="4351338"/>
          </a:xfrm>
        </p:spPr>
        <p:txBody>
          <a:bodyPr>
            <a:normAutofit/>
          </a:bodyPr>
          <a:lstStyle/>
          <a:p>
            <a:pPr marL="0" indent="0">
              <a:buNone/>
            </a:pPr>
            <a:r>
              <a:rPr lang="en-US" sz="3200" dirty="0"/>
              <a:t>AI will be useful for creating resources, and will be accessible as a service we plug into</a:t>
            </a:r>
          </a:p>
        </p:txBody>
      </p:sp>
      <p:sp>
        <p:nvSpPr>
          <p:cNvPr id="4" name="Rectangle 3">
            <a:extLst>
              <a:ext uri="{FF2B5EF4-FFF2-40B4-BE49-F238E27FC236}">
                <a16:creationId xmlns:a16="http://schemas.microsoft.com/office/drawing/2014/main" id="{65BF5011-99A3-4AB2-A3CF-562B8F47EA8E}"/>
              </a:ext>
            </a:extLst>
          </p:cNvPr>
          <p:cNvSpPr/>
          <p:nvPr/>
        </p:nvSpPr>
        <p:spPr>
          <a:xfrm>
            <a:off x="971107" y="5853797"/>
            <a:ext cx="6096000" cy="646331"/>
          </a:xfrm>
          <a:prstGeom prst="rect">
            <a:avLst/>
          </a:prstGeom>
        </p:spPr>
        <p:txBody>
          <a:bodyPr>
            <a:spAutoFit/>
          </a:bodyPr>
          <a:lstStyle/>
          <a:p>
            <a:r>
              <a:rPr lang="en-US" dirty="0">
                <a:hlinkClick r:id="rId2"/>
              </a:rPr>
              <a:t>https://hackernoon.com/understanding-artificial-intelligence-as-a-service-aiaas-780f2e3f663c</a:t>
            </a:r>
            <a:r>
              <a:rPr lang="en-US" dirty="0"/>
              <a:t> </a:t>
            </a:r>
          </a:p>
        </p:txBody>
      </p:sp>
      <p:pic>
        <p:nvPicPr>
          <p:cNvPr id="6" name="Picture 5" descr="A close up of a map&#10;&#10;Description automatically generated">
            <a:extLst>
              <a:ext uri="{FF2B5EF4-FFF2-40B4-BE49-F238E27FC236}">
                <a16:creationId xmlns:a16="http://schemas.microsoft.com/office/drawing/2014/main" id="{8B5D51A1-D65E-4853-A64E-A850568E7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6786383" cy="3773229"/>
          </a:xfrm>
          <a:prstGeom prst="rect">
            <a:avLst/>
          </a:prstGeom>
        </p:spPr>
      </p:pic>
    </p:spTree>
    <p:extLst>
      <p:ext uri="{BB962C8B-B14F-4D97-AF65-F5344CB8AC3E}">
        <p14:creationId xmlns:p14="http://schemas.microsoft.com/office/powerpoint/2010/main" val="310073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A6C9-9F8A-495E-9152-2322D8BA81EA}"/>
              </a:ext>
            </a:extLst>
          </p:cNvPr>
          <p:cNvSpPr>
            <a:spLocks noGrp="1"/>
          </p:cNvSpPr>
          <p:nvPr>
            <p:ph type="title"/>
          </p:nvPr>
        </p:nvSpPr>
        <p:spPr/>
        <p:txBody>
          <a:bodyPr/>
          <a:lstStyle/>
          <a:p>
            <a:r>
              <a:rPr lang="en-US" dirty="0"/>
              <a:t>AI-Generated Music</a:t>
            </a:r>
          </a:p>
        </p:txBody>
      </p:sp>
      <p:pic>
        <p:nvPicPr>
          <p:cNvPr id="5" name="Content Placeholder 4">
            <a:extLst>
              <a:ext uri="{FF2B5EF4-FFF2-40B4-BE49-F238E27FC236}">
                <a16:creationId xmlns:a16="http://schemas.microsoft.com/office/drawing/2014/main" id="{834BD2AE-B880-4EA3-802B-824009C816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194" y="1579441"/>
            <a:ext cx="3273766" cy="4351338"/>
          </a:xfrm>
        </p:spPr>
      </p:pic>
      <p:sp>
        <p:nvSpPr>
          <p:cNvPr id="7" name="Rectangle 6">
            <a:extLst>
              <a:ext uri="{FF2B5EF4-FFF2-40B4-BE49-F238E27FC236}">
                <a16:creationId xmlns:a16="http://schemas.microsoft.com/office/drawing/2014/main" id="{AA229182-06FC-4141-8F87-4444175B4227}"/>
              </a:ext>
            </a:extLst>
          </p:cNvPr>
          <p:cNvSpPr/>
          <p:nvPr/>
        </p:nvSpPr>
        <p:spPr>
          <a:xfrm>
            <a:off x="4736880" y="1579441"/>
            <a:ext cx="6096000" cy="4247317"/>
          </a:xfrm>
          <a:prstGeom prst="rect">
            <a:avLst/>
          </a:prstGeom>
        </p:spPr>
        <p:txBody>
          <a:bodyPr>
            <a:spAutoFit/>
          </a:bodyPr>
          <a:lstStyle/>
          <a:p>
            <a:pPr marL="285750" indent="-285750">
              <a:buFont typeface="Arial" panose="020B0604020202020204" pitchFamily="34" charset="0"/>
              <a:buChar char="•"/>
            </a:pPr>
            <a:r>
              <a:rPr lang="en-US" dirty="0" err="1"/>
              <a:t>MuseNet</a:t>
            </a:r>
            <a:r>
              <a:rPr lang="en-US" dirty="0"/>
              <a:t>, " a deep neural network that can generate 4-minute musical compositions with 10 different instruments, and can combine styles from country to Mozart to the Beatles.“</a:t>
            </a:r>
          </a:p>
          <a:p>
            <a:pPr marL="285750" indent="-285750">
              <a:buFont typeface="Arial" panose="020B0604020202020204" pitchFamily="34" charset="0"/>
              <a:buChar char="•"/>
            </a:pPr>
            <a:r>
              <a:rPr lang="en-US" dirty="0">
                <a:hlinkClick r:id="rId4"/>
              </a:rPr>
              <a:t>Relentless Doppelganger</a:t>
            </a:r>
            <a:r>
              <a:rPr lang="en-US" dirty="0"/>
              <a:t>, the </a:t>
            </a:r>
            <a:r>
              <a:rPr lang="en-US" dirty="0">
                <a:hlinkClick r:id="rId5"/>
              </a:rPr>
              <a:t>Bot </a:t>
            </a:r>
            <a:r>
              <a:rPr lang="en-US" dirty="0" err="1">
                <a:hlinkClick r:id="rId5"/>
              </a:rPr>
              <a:t>Prownies</a:t>
            </a:r>
            <a:r>
              <a:rPr lang="en-US" dirty="0"/>
              <a:t>, who produce an almost-acceptable brand of punk. If you prefer guitar metal, </a:t>
            </a:r>
            <a:r>
              <a:rPr lang="en-US" dirty="0" err="1">
                <a:hlinkClick r:id="rId6"/>
              </a:rPr>
              <a:t>Coditany</a:t>
            </a:r>
            <a:r>
              <a:rPr lang="en-US" dirty="0">
                <a:hlinkClick r:id="rId6"/>
              </a:rPr>
              <a:t> of </a:t>
            </a:r>
            <a:r>
              <a:rPr lang="en-US" dirty="0" err="1">
                <a:hlinkClick r:id="rId6"/>
              </a:rPr>
              <a:t>Timeness</a:t>
            </a:r>
            <a:r>
              <a:rPr lang="en-US" dirty="0"/>
              <a:t> might be more to your taste. Not quite as successful is </a:t>
            </a:r>
            <a:r>
              <a:rPr lang="en-US" dirty="0">
                <a:hlinkClick r:id="rId7"/>
              </a:rPr>
              <a:t>Evolution 22</a:t>
            </a:r>
            <a:r>
              <a:rPr lang="en-US" dirty="0"/>
              <a:t> by Deep the Beatles. For something a little softer (and quite good) try </a:t>
            </a:r>
            <a:r>
              <a:rPr lang="en-US" dirty="0">
                <a:hlinkClick r:id="rId8"/>
              </a:rPr>
              <a:t>On the Edge</a:t>
            </a:r>
            <a:r>
              <a:rPr lang="en-US" dirty="0"/>
              <a:t>, by AIVA. AIVA also does a nice </a:t>
            </a:r>
            <a:r>
              <a:rPr lang="en-US" dirty="0">
                <a:hlinkClick r:id="rId9"/>
              </a:rPr>
              <a:t>classical tune</a:t>
            </a:r>
            <a:r>
              <a:rPr lang="en-US" dirty="0"/>
              <a:t> or movie score. Need royalty-free music for your videos? Try </a:t>
            </a:r>
            <a:r>
              <a:rPr lang="en-US" dirty="0" err="1">
                <a:hlinkClick r:id="rId10"/>
              </a:rPr>
              <a:t>JukeDeck</a:t>
            </a:r>
            <a:r>
              <a:rPr lang="en-US" dirty="0"/>
              <a:t> (a little too house for my tastes). Taryn Southern, meanwhile, uses an AI to compose the music, then adds her own lyrics and vocals - her song </a:t>
            </a:r>
            <a:r>
              <a:rPr lang="en-US" dirty="0">
                <a:hlinkClick r:id="rId11"/>
              </a:rPr>
              <a:t>Break Free</a:t>
            </a:r>
            <a:r>
              <a:rPr lang="en-US" dirty="0"/>
              <a:t> is quite nice.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0767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9BC5-2082-4D36-BD70-E66D2F97F28A}"/>
              </a:ext>
            </a:extLst>
          </p:cNvPr>
          <p:cNvSpPr>
            <a:spLocks noGrp="1"/>
          </p:cNvSpPr>
          <p:nvPr>
            <p:ph type="title"/>
          </p:nvPr>
        </p:nvSpPr>
        <p:spPr/>
        <p:txBody>
          <a:bodyPr/>
          <a:lstStyle/>
          <a:p>
            <a:r>
              <a:rPr lang="en-US" dirty="0" err="1"/>
              <a:t>Cognii</a:t>
            </a:r>
            <a:r>
              <a:rPr lang="en-US" dirty="0"/>
              <a:t> – </a:t>
            </a:r>
            <a:r>
              <a:rPr lang="en-US" dirty="0" err="1"/>
              <a:t>SquirrelAI</a:t>
            </a:r>
            <a:r>
              <a:rPr lang="en-US" dirty="0"/>
              <a:t> – Magpie – X5GON </a:t>
            </a:r>
          </a:p>
        </p:txBody>
      </p:sp>
      <p:pic>
        <p:nvPicPr>
          <p:cNvPr id="5" name="Content Placeholder 4" descr="A screenshot of a cell phone&#10;&#10;Description automatically generated">
            <a:extLst>
              <a:ext uri="{FF2B5EF4-FFF2-40B4-BE49-F238E27FC236}">
                <a16:creationId xmlns:a16="http://schemas.microsoft.com/office/drawing/2014/main" id="{0ADF7215-AB56-432E-A805-1343E10A8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44506"/>
            <a:ext cx="3476625" cy="4238625"/>
          </a:xfrm>
        </p:spPr>
      </p:pic>
      <p:sp>
        <p:nvSpPr>
          <p:cNvPr id="7" name="Rectangle 6">
            <a:extLst>
              <a:ext uri="{FF2B5EF4-FFF2-40B4-BE49-F238E27FC236}">
                <a16:creationId xmlns:a16="http://schemas.microsoft.com/office/drawing/2014/main" id="{98D00EFE-417B-4037-8DE4-8A49A962B70D}"/>
              </a:ext>
            </a:extLst>
          </p:cNvPr>
          <p:cNvSpPr/>
          <p:nvPr/>
        </p:nvSpPr>
        <p:spPr>
          <a:xfrm>
            <a:off x="4954248" y="1844506"/>
            <a:ext cx="5831175" cy="4524315"/>
          </a:xfrm>
          <a:prstGeom prst="rect">
            <a:avLst/>
          </a:prstGeom>
        </p:spPr>
        <p:txBody>
          <a:bodyPr wrap="square">
            <a:spAutoFit/>
          </a:bodyPr>
          <a:lstStyle/>
          <a:p>
            <a:r>
              <a:rPr lang="en-US" dirty="0" err="1"/>
              <a:t>Cognii</a:t>
            </a:r>
            <a:r>
              <a:rPr lang="en-US" dirty="0"/>
              <a:t> Virtual Learning Assistant engages a student in a chatbot-style learning conversation by prompting them to construct an answer, giving them instant formative assessment - </a:t>
            </a:r>
            <a:r>
              <a:rPr lang="en-US" dirty="0">
                <a:hlinkClick r:id="rId3"/>
              </a:rPr>
              <a:t>http://cognii.com/</a:t>
            </a:r>
            <a:r>
              <a:rPr lang="en-US" dirty="0"/>
              <a:t> </a:t>
            </a:r>
          </a:p>
          <a:p>
            <a:endParaRPr lang="en-US" dirty="0"/>
          </a:p>
          <a:p>
            <a:r>
              <a:rPr lang="en-US" dirty="0"/>
              <a:t>Squirrel AI - pure-play AI-powered adaptive education provider in China… provides personalized and high-quality K-12 after-school tutoring - </a:t>
            </a:r>
            <a:r>
              <a:rPr lang="en-US" dirty="0">
                <a:hlinkClick r:id="rId4"/>
              </a:rPr>
              <a:t>http://squirrelai.com/</a:t>
            </a:r>
            <a:endParaRPr lang="en-US" dirty="0"/>
          </a:p>
          <a:p>
            <a:endParaRPr lang="en-US" dirty="0"/>
          </a:p>
          <a:p>
            <a:r>
              <a:rPr lang="en-US" dirty="0"/>
              <a:t>magpie recommends high-quality content and integrates with your learning systems - starts with a configurable chatbot conversation - </a:t>
            </a:r>
            <a:r>
              <a:rPr lang="en-US" dirty="0" err="1"/>
              <a:t>prioritises</a:t>
            </a:r>
            <a:r>
              <a:rPr lang="en-US" dirty="0"/>
              <a:t> most relevant content for each user.  </a:t>
            </a:r>
            <a:r>
              <a:rPr lang="en-US" dirty="0">
                <a:hlinkClick r:id="rId5"/>
              </a:rPr>
              <a:t>https://learn.filtered.com/magpie</a:t>
            </a:r>
            <a:r>
              <a:rPr lang="en-US" dirty="0"/>
              <a:t> </a:t>
            </a:r>
          </a:p>
          <a:p>
            <a:endParaRPr lang="en-US" dirty="0"/>
          </a:p>
          <a:p>
            <a:r>
              <a:rPr lang="en-US" dirty="0"/>
              <a:t>X5GON.org – fully automated creation of OER courses - </a:t>
            </a:r>
            <a:r>
              <a:rPr lang="en-US" dirty="0">
                <a:hlinkClick r:id="rId6"/>
              </a:rPr>
              <a:t>https://www.x5gon.org/follow/oer/</a:t>
            </a:r>
            <a:r>
              <a:rPr lang="en-US" dirty="0"/>
              <a:t> </a:t>
            </a:r>
          </a:p>
        </p:txBody>
      </p:sp>
    </p:spTree>
    <p:extLst>
      <p:ext uri="{BB962C8B-B14F-4D97-AF65-F5344CB8AC3E}">
        <p14:creationId xmlns:p14="http://schemas.microsoft.com/office/powerpoint/2010/main" val="2972929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DF54-7D96-4A0A-BD93-30D9CCDE0164}"/>
              </a:ext>
            </a:extLst>
          </p:cNvPr>
          <p:cNvSpPr>
            <a:spLocks noGrp="1"/>
          </p:cNvSpPr>
          <p:nvPr>
            <p:ph type="title"/>
          </p:nvPr>
        </p:nvSpPr>
        <p:spPr/>
        <p:txBody>
          <a:bodyPr/>
          <a:lstStyle/>
          <a:p>
            <a:r>
              <a:rPr lang="en-US" dirty="0"/>
              <a:t>Brain Implant Can Say What You’re Thinking</a:t>
            </a:r>
          </a:p>
        </p:txBody>
      </p:sp>
      <p:pic>
        <p:nvPicPr>
          <p:cNvPr id="5" name="Content Placeholder 4">
            <a:extLst>
              <a:ext uri="{FF2B5EF4-FFF2-40B4-BE49-F238E27FC236}">
                <a16:creationId xmlns:a16="http://schemas.microsoft.com/office/drawing/2014/main" id="{A1E84CCF-7DB0-42E4-B5E8-878CFD6941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08358"/>
            <a:ext cx="7145215" cy="4019183"/>
          </a:xfrm>
        </p:spPr>
      </p:pic>
      <p:sp>
        <p:nvSpPr>
          <p:cNvPr id="6" name="Rectangle 5">
            <a:extLst>
              <a:ext uri="{FF2B5EF4-FFF2-40B4-BE49-F238E27FC236}">
                <a16:creationId xmlns:a16="http://schemas.microsoft.com/office/drawing/2014/main" id="{A5E9F769-011E-43AB-937C-535EE66533D7}"/>
              </a:ext>
            </a:extLst>
          </p:cNvPr>
          <p:cNvSpPr/>
          <p:nvPr/>
        </p:nvSpPr>
        <p:spPr>
          <a:xfrm>
            <a:off x="8311663" y="1908358"/>
            <a:ext cx="3552092" cy="3539430"/>
          </a:xfrm>
          <a:prstGeom prst="rect">
            <a:avLst/>
          </a:prstGeom>
        </p:spPr>
        <p:txBody>
          <a:bodyPr wrap="square">
            <a:spAutoFit/>
          </a:bodyPr>
          <a:lstStyle/>
          <a:p>
            <a:r>
              <a:rPr lang="en-US" sz="2800" dirty="0"/>
              <a:t>"it translates brain signals into movements of the vocal tract, including the jaw, larynx, lips, and tongue." These movements are then translated into speech. </a:t>
            </a:r>
          </a:p>
        </p:txBody>
      </p:sp>
      <p:sp>
        <p:nvSpPr>
          <p:cNvPr id="7" name="Rectangle 6">
            <a:extLst>
              <a:ext uri="{FF2B5EF4-FFF2-40B4-BE49-F238E27FC236}">
                <a16:creationId xmlns:a16="http://schemas.microsoft.com/office/drawing/2014/main" id="{A5FC465A-43A2-448D-ADBF-439C7F5B9BA5}"/>
              </a:ext>
            </a:extLst>
          </p:cNvPr>
          <p:cNvSpPr/>
          <p:nvPr/>
        </p:nvSpPr>
        <p:spPr>
          <a:xfrm>
            <a:off x="838200" y="6145211"/>
            <a:ext cx="9144000" cy="646331"/>
          </a:xfrm>
          <a:prstGeom prst="rect">
            <a:avLst/>
          </a:prstGeom>
        </p:spPr>
        <p:txBody>
          <a:bodyPr wrap="square">
            <a:spAutoFit/>
          </a:bodyPr>
          <a:lstStyle/>
          <a:p>
            <a:r>
              <a:rPr lang="en-US" dirty="0">
                <a:hlinkClick r:id="rId4"/>
              </a:rPr>
              <a:t>https://spectrum.ieee.org/the-human-os/biomedical/devices/implant-translates-brain-activity-into-spoken-sentences</a:t>
            </a:r>
            <a:r>
              <a:rPr lang="en-US" dirty="0"/>
              <a:t> </a:t>
            </a:r>
          </a:p>
        </p:txBody>
      </p:sp>
    </p:spTree>
    <p:extLst>
      <p:ext uri="{BB962C8B-B14F-4D97-AF65-F5344CB8AC3E}">
        <p14:creationId xmlns:p14="http://schemas.microsoft.com/office/powerpoint/2010/main" val="316113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3F6D-938F-47AF-BA54-744E619FAC6E}"/>
              </a:ext>
            </a:extLst>
          </p:cNvPr>
          <p:cNvSpPr>
            <a:spLocks noGrp="1"/>
          </p:cNvSpPr>
          <p:nvPr>
            <p:ph type="title"/>
          </p:nvPr>
        </p:nvSpPr>
        <p:spPr/>
        <p:txBody>
          <a:bodyPr/>
          <a:lstStyle/>
          <a:p>
            <a:r>
              <a:rPr lang="en-US" dirty="0"/>
              <a:t>GRAPH – COMMUNITY – AGENCY</a:t>
            </a:r>
          </a:p>
        </p:txBody>
      </p:sp>
      <p:pic>
        <p:nvPicPr>
          <p:cNvPr id="5" name="Content Placeholder 4" descr="A cat sitting on a white surface&#10;&#10;Description automatically generated">
            <a:extLst>
              <a:ext uri="{FF2B5EF4-FFF2-40B4-BE49-F238E27FC236}">
                <a16:creationId xmlns:a16="http://schemas.microsoft.com/office/drawing/2014/main" id="{57A6237F-3A2F-44D8-952F-621DC9EB2B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486" y="1581149"/>
            <a:ext cx="7299221" cy="4092627"/>
          </a:xfrm>
        </p:spPr>
      </p:pic>
      <p:sp>
        <p:nvSpPr>
          <p:cNvPr id="6" name="Rectangle 5">
            <a:extLst>
              <a:ext uri="{FF2B5EF4-FFF2-40B4-BE49-F238E27FC236}">
                <a16:creationId xmlns:a16="http://schemas.microsoft.com/office/drawing/2014/main" id="{5F718969-47AD-4D9B-B1E2-733F8A8B4DA9}"/>
              </a:ext>
            </a:extLst>
          </p:cNvPr>
          <p:cNvSpPr/>
          <p:nvPr/>
        </p:nvSpPr>
        <p:spPr>
          <a:xfrm>
            <a:off x="838200" y="6123543"/>
            <a:ext cx="5375511" cy="369332"/>
          </a:xfrm>
          <a:prstGeom prst="rect">
            <a:avLst/>
          </a:prstGeom>
        </p:spPr>
        <p:txBody>
          <a:bodyPr wrap="none">
            <a:spAutoFit/>
          </a:bodyPr>
          <a:lstStyle/>
          <a:p>
            <a:r>
              <a:rPr lang="en-US" dirty="0"/>
              <a:t>https://giphy.com/gifs/weekend-days-129NVCr1UfsGTS</a:t>
            </a:r>
          </a:p>
        </p:txBody>
      </p:sp>
    </p:spTree>
    <p:extLst>
      <p:ext uri="{BB962C8B-B14F-4D97-AF65-F5344CB8AC3E}">
        <p14:creationId xmlns:p14="http://schemas.microsoft.com/office/powerpoint/2010/main" val="41127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353801" cy="1325563"/>
          </a:xfrm>
        </p:spPr>
        <p:txBody>
          <a:bodyPr>
            <a:normAutofit/>
          </a:bodyPr>
          <a:lstStyle/>
          <a:p>
            <a:r>
              <a:rPr lang="en-CA" dirty="0"/>
              <a:t>Graph as the conceptual basis for web3 networks</a:t>
            </a:r>
          </a:p>
        </p:txBody>
      </p:sp>
      <p:sp>
        <p:nvSpPr>
          <p:cNvPr id="3" name="Content Placeholder 2"/>
          <p:cNvSpPr>
            <a:spLocks noGrp="1"/>
          </p:cNvSpPr>
          <p:nvPr>
            <p:ph idx="1"/>
          </p:nvPr>
        </p:nvSpPr>
        <p:spPr>
          <a:xfrm>
            <a:off x="7471316" y="1825625"/>
            <a:ext cx="3882483" cy="4351338"/>
          </a:xfrm>
        </p:spPr>
        <p:txBody>
          <a:bodyPr>
            <a:normAutofit/>
          </a:bodyPr>
          <a:lstStyle/>
          <a:p>
            <a:pPr marL="0" indent="0">
              <a:buNone/>
            </a:pPr>
            <a:r>
              <a:rPr lang="en-CA" dirty="0"/>
              <a:t>Graph connects all the resources across these services using relationships.</a:t>
            </a:r>
          </a:p>
          <a:p>
            <a:pPr marL="0" indent="0">
              <a:buNone/>
            </a:pPr>
            <a:endParaRPr lang="en-CA" dirty="0"/>
          </a:p>
          <a:p>
            <a:pPr marL="0" indent="0">
              <a:buNone/>
            </a:pPr>
            <a:r>
              <a:rPr lang="en-CA" dirty="0"/>
              <a:t>Graph Data Connect provides a way to interact with the data that's available through the Graph APIs. </a:t>
            </a:r>
          </a:p>
          <a:p>
            <a:pPr marL="0" indent="0">
              <a:buNone/>
            </a:pPr>
            <a:endParaRPr lang="en-CA" dirty="0"/>
          </a:p>
        </p:txBody>
      </p:sp>
      <p:pic>
        <p:nvPicPr>
          <p:cNvPr id="6" name="Picture 5"/>
          <p:cNvPicPr>
            <a:picLocks noChangeAspect="1"/>
          </p:cNvPicPr>
          <p:nvPr/>
        </p:nvPicPr>
        <p:blipFill>
          <a:blip r:embed="rId3"/>
          <a:stretch>
            <a:fillRect/>
          </a:stretch>
        </p:blipFill>
        <p:spPr>
          <a:xfrm>
            <a:off x="838199" y="1690688"/>
            <a:ext cx="6324600" cy="4371975"/>
          </a:xfrm>
          <a:prstGeom prst="rect">
            <a:avLst/>
          </a:prstGeom>
        </p:spPr>
      </p:pic>
      <p:sp>
        <p:nvSpPr>
          <p:cNvPr id="7" name="Rectangle 6"/>
          <p:cNvSpPr/>
          <p:nvPr/>
        </p:nvSpPr>
        <p:spPr>
          <a:xfrm>
            <a:off x="838199" y="6322070"/>
            <a:ext cx="4920642" cy="369332"/>
          </a:xfrm>
          <a:prstGeom prst="rect">
            <a:avLst/>
          </a:prstGeom>
        </p:spPr>
        <p:txBody>
          <a:bodyPr wrap="none">
            <a:spAutoFit/>
          </a:bodyPr>
          <a:lstStyle/>
          <a:p>
            <a:r>
              <a:rPr lang="en-CA" dirty="0"/>
              <a:t>https://docs.microsoft.com/en-us/graph/overview</a:t>
            </a:r>
          </a:p>
        </p:txBody>
      </p:sp>
    </p:spTree>
    <p:extLst>
      <p:ext uri="{BB962C8B-B14F-4D97-AF65-F5344CB8AC3E}">
        <p14:creationId xmlns:p14="http://schemas.microsoft.com/office/powerpoint/2010/main" val="374424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From semantics to cryptography</a:t>
            </a:r>
          </a:p>
        </p:txBody>
      </p:sp>
      <p:sp>
        <p:nvSpPr>
          <p:cNvPr id="5" name="TextBox 4">
            <a:extLst>
              <a:ext uri="{FF2B5EF4-FFF2-40B4-BE49-F238E27FC236}">
                <a16:creationId xmlns:a16="http://schemas.microsoft.com/office/drawing/2014/main" id="{5B3308D2-0748-4784-A326-CA38939DDE5C}"/>
              </a:ext>
            </a:extLst>
          </p:cNvPr>
          <p:cNvSpPr txBox="1"/>
          <p:nvPr/>
        </p:nvSpPr>
        <p:spPr>
          <a:xfrm>
            <a:off x="6740666" y="2264092"/>
            <a:ext cx="4232136" cy="1077218"/>
          </a:xfrm>
          <a:prstGeom prst="rect">
            <a:avLst/>
          </a:prstGeom>
          <a:noFill/>
        </p:spPr>
        <p:txBody>
          <a:bodyPr wrap="square" rtlCol="0">
            <a:spAutoFit/>
          </a:bodyPr>
          <a:lstStyle/>
          <a:p>
            <a:r>
              <a:rPr lang="en-US" sz="3200" dirty="0"/>
              <a:t>The transition: the Merkle graph</a:t>
            </a:r>
          </a:p>
        </p:txBody>
      </p:sp>
      <p:pic>
        <p:nvPicPr>
          <p:cNvPr id="7" name="Picture 6">
            <a:extLst>
              <a:ext uri="{FF2B5EF4-FFF2-40B4-BE49-F238E27FC236}">
                <a16:creationId xmlns:a16="http://schemas.microsoft.com/office/drawing/2014/main" id="{61011C13-C86F-4927-B181-DF7B2BE0882B}"/>
              </a:ext>
            </a:extLst>
          </p:cNvPr>
          <p:cNvPicPr>
            <a:picLocks noChangeAspect="1"/>
          </p:cNvPicPr>
          <p:nvPr/>
        </p:nvPicPr>
        <p:blipFill>
          <a:blip r:embed="rId2"/>
          <a:stretch>
            <a:fillRect/>
          </a:stretch>
        </p:blipFill>
        <p:spPr>
          <a:xfrm>
            <a:off x="348648" y="2264092"/>
            <a:ext cx="5977021" cy="4258628"/>
          </a:xfrm>
          <a:prstGeom prst="rect">
            <a:avLst/>
          </a:prstGeom>
        </p:spPr>
      </p:pic>
      <p:sp>
        <p:nvSpPr>
          <p:cNvPr id="8" name="Rectangle 7">
            <a:extLst>
              <a:ext uri="{FF2B5EF4-FFF2-40B4-BE49-F238E27FC236}">
                <a16:creationId xmlns:a16="http://schemas.microsoft.com/office/drawing/2014/main" id="{E6C76774-4B77-430B-835E-5BD5B7A35DCC}"/>
              </a:ext>
            </a:extLst>
          </p:cNvPr>
          <p:cNvSpPr/>
          <p:nvPr/>
        </p:nvSpPr>
        <p:spPr>
          <a:xfrm>
            <a:off x="6517640" y="5361355"/>
            <a:ext cx="3957320" cy="1200329"/>
          </a:xfrm>
          <a:prstGeom prst="rect">
            <a:avLst/>
          </a:prstGeom>
        </p:spPr>
        <p:txBody>
          <a:bodyPr wrap="square">
            <a:spAutoFit/>
          </a:bodyPr>
          <a:lstStyle/>
          <a:p>
            <a:r>
              <a:rPr lang="en-US" dirty="0">
                <a:hlinkClick r:id="rId3"/>
              </a:rPr>
              <a:t>https://www.slideshare.net/quipo/nosql-databases-why-what-and-when/91-Merkle_Trees_Hash_Trees_Leaves</a:t>
            </a:r>
            <a:r>
              <a:rPr lang="en-US" dirty="0"/>
              <a:t> </a:t>
            </a:r>
          </a:p>
        </p:txBody>
      </p:sp>
    </p:spTree>
    <p:extLst>
      <p:ext uri="{BB962C8B-B14F-4D97-AF65-F5344CB8AC3E}">
        <p14:creationId xmlns:p14="http://schemas.microsoft.com/office/powerpoint/2010/main" val="375515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Directed Acyclic Graph (DAG)</a:t>
            </a:r>
          </a:p>
        </p:txBody>
      </p:sp>
      <p:sp>
        <p:nvSpPr>
          <p:cNvPr id="5" name="TextBox 4">
            <a:extLst>
              <a:ext uri="{FF2B5EF4-FFF2-40B4-BE49-F238E27FC236}">
                <a16:creationId xmlns:a16="http://schemas.microsoft.com/office/drawing/2014/main" id="{5B3308D2-0748-4784-A326-CA38939DDE5C}"/>
              </a:ext>
            </a:extLst>
          </p:cNvPr>
          <p:cNvSpPr txBox="1"/>
          <p:nvPr/>
        </p:nvSpPr>
        <p:spPr>
          <a:xfrm>
            <a:off x="5491480" y="2112635"/>
            <a:ext cx="5613399" cy="954107"/>
          </a:xfrm>
          <a:prstGeom prst="rect">
            <a:avLst/>
          </a:prstGeom>
          <a:noFill/>
        </p:spPr>
        <p:txBody>
          <a:bodyPr wrap="square" rtlCol="0">
            <a:spAutoFit/>
          </a:bodyPr>
          <a:lstStyle/>
          <a:p>
            <a:r>
              <a:rPr lang="en-US" sz="2800" dirty="0"/>
              <a:t>Used to create collections of related data elements</a:t>
            </a:r>
          </a:p>
        </p:txBody>
      </p:sp>
      <p:pic>
        <p:nvPicPr>
          <p:cNvPr id="6" name="Picture 5">
            <a:extLst>
              <a:ext uri="{FF2B5EF4-FFF2-40B4-BE49-F238E27FC236}">
                <a16:creationId xmlns:a16="http://schemas.microsoft.com/office/drawing/2014/main" id="{5E1B88F5-FACF-4A91-A5A4-24D0587E98FA}"/>
              </a:ext>
            </a:extLst>
          </p:cNvPr>
          <p:cNvPicPr>
            <a:picLocks noChangeAspect="1"/>
          </p:cNvPicPr>
          <p:nvPr/>
        </p:nvPicPr>
        <p:blipFill>
          <a:blip r:embed="rId2"/>
          <a:stretch>
            <a:fillRect/>
          </a:stretch>
        </p:blipFill>
        <p:spPr>
          <a:xfrm>
            <a:off x="907415" y="1862254"/>
            <a:ext cx="4553786" cy="4553786"/>
          </a:xfrm>
          <a:prstGeom prst="rect">
            <a:avLst/>
          </a:prstGeom>
        </p:spPr>
      </p:pic>
      <p:sp>
        <p:nvSpPr>
          <p:cNvPr id="10" name="Rectangle 9">
            <a:extLst>
              <a:ext uri="{FF2B5EF4-FFF2-40B4-BE49-F238E27FC236}">
                <a16:creationId xmlns:a16="http://schemas.microsoft.com/office/drawing/2014/main" id="{2FDE0DA7-9951-4753-AC5A-72452049C8ED}"/>
              </a:ext>
            </a:extLst>
          </p:cNvPr>
          <p:cNvSpPr/>
          <p:nvPr/>
        </p:nvSpPr>
        <p:spPr>
          <a:xfrm>
            <a:off x="6055963" y="5870398"/>
            <a:ext cx="5937844" cy="369332"/>
          </a:xfrm>
          <a:prstGeom prst="rect">
            <a:avLst/>
          </a:prstGeom>
        </p:spPr>
        <p:txBody>
          <a:bodyPr wrap="none">
            <a:spAutoFit/>
          </a:bodyPr>
          <a:lstStyle/>
          <a:p>
            <a:r>
              <a:rPr lang="en-US" dirty="0">
                <a:hlinkClick r:id="rId3"/>
              </a:rPr>
              <a:t>https://en.wikipedia.org/wiki/Directed_acyclic_graph</a:t>
            </a:r>
            <a:r>
              <a:rPr lang="en-US" dirty="0"/>
              <a:t> </a:t>
            </a:r>
          </a:p>
        </p:txBody>
      </p:sp>
    </p:spTree>
    <p:extLst>
      <p:ext uri="{BB962C8B-B14F-4D97-AF65-F5344CB8AC3E}">
        <p14:creationId xmlns:p14="http://schemas.microsoft.com/office/powerpoint/2010/main" val="3607477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p:txBody>
          <a:bodyPr/>
          <a:lstStyle/>
          <a:p>
            <a:r>
              <a:rPr lang="en-US" dirty="0"/>
              <a:t>GitHub</a:t>
            </a:r>
          </a:p>
        </p:txBody>
      </p:sp>
      <p:sp>
        <p:nvSpPr>
          <p:cNvPr id="5" name="TextBox 4">
            <a:extLst>
              <a:ext uri="{FF2B5EF4-FFF2-40B4-BE49-F238E27FC236}">
                <a16:creationId xmlns:a16="http://schemas.microsoft.com/office/drawing/2014/main" id="{5B3308D2-0748-4784-A326-CA38939DDE5C}"/>
              </a:ext>
            </a:extLst>
          </p:cNvPr>
          <p:cNvSpPr txBox="1"/>
          <p:nvPr/>
        </p:nvSpPr>
        <p:spPr>
          <a:xfrm>
            <a:off x="7259444" y="2163435"/>
            <a:ext cx="3855595" cy="1077218"/>
          </a:xfrm>
          <a:prstGeom prst="rect">
            <a:avLst/>
          </a:prstGeom>
          <a:noFill/>
        </p:spPr>
        <p:txBody>
          <a:bodyPr wrap="square" rtlCol="0">
            <a:spAutoFit/>
          </a:bodyPr>
          <a:lstStyle/>
          <a:p>
            <a:r>
              <a:rPr lang="en-US" sz="3200" dirty="0"/>
              <a:t>Version control in  a DAG</a:t>
            </a:r>
          </a:p>
        </p:txBody>
      </p:sp>
      <p:pic>
        <p:nvPicPr>
          <p:cNvPr id="3" name="Picture 2">
            <a:extLst>
              <a:ext uri="{FF2B5EF4-FFF2-40B4-BE49-F238E27FC236}">
                <a16:creationId xmlns:a16="http://schemas.microsoft.com/office/drawing/2014/main" id="{3983B6DB-6241-42A0-9593-68578FB0BA5D}"/>
              </a:ext>
            </a:extLst>
          </p:cNvPr>
          <p:cNvPicPr>
            <a:picLocks noChangeAspect="1"/>
          </p:cNvPicPr>
          <p:nvPr/>
        </p:nvPicPr>
        <p:blipFill>
          <a:blip r:embed="rId2"/>
          <a:stretch>
            <a:fillRect/>
          </a:stretch>
        </p:blipFill>
        <p:spPr>
          <a:xfrm>
            <a:off x="667619" y="1524783"/>
            <a:ext cx="6496366" cy="4541480"/>
          </a:xfrm>
          <a:prstGeom prst="rect">
            <a:avLst/>
          </a:prstGeom>
        </p:spPr>
      </p:pic>
      <p:sp>
        <p:nvSpPr>
          <p:cNvPr id="7" name="Rectangle 6">
            <a:extLst>
              <a:ext uri="{FF2B5EF4-FFF2-40B4-BE49-F238E27FC236}">
                <a16:creationId xmlns:a16="http://schemas.microsoft.com/office/drawing/2014/main" id="{D3E0D817-E8B3-4ED0-B54A-B353474E9566}"/>
              </a:ext>
            </a:extLst>
          </p:cNvPr>
          <p:cNvSpPr/>
          <p:nvPr/>
        </p:nvSpPr>
        <p:spPr>
          <a:xfrm>
            <a:off x="7396661" y="5050603"/>
            <a:ext cx="4094480" cy="646331"/>
          </a:xfrm>
          <a:prstGeom prst="rect">
            <a:avLst/>
          </a:prstGeom>
        </p:spPr>
        <p:txBody>
          <a:bodyPr wrap="square">
            <a:spAutoFit/>
          </a:bodyPr>
          <a:lstStyle/>
          <a:p>
            <a:r>
              <a:rPr lang="en-US" dirty="0">
                <a:hlinkClick r:id="rId3"/>
              </a:rPr>
              <a:t>https://lukeluo.blogspot.com/2014/06/git-as-i-understand-4-working.html</a:t>
            </a:r>
            <a:r>
              <a:rPr lang="en-US" dirty="0"/>
              <a:t> </a:t>
            </a:r>
          </a:p>
        </p:txBody>
      </p:sp>
    </p:spTree>
    <p:extLst>
      <p:ext uri="{BB962C8B-B14F-4D97-AF65-F5344CB8AC3E}">
        <p14:creationId xmlns:p14="http://schemas.microsoft.com/office/powerpoint/2010/main" val="619109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F0EF-1D54-40B6-99BE-A32EA729B728}"/>
              </a:ext>
            </a:extLst>
          </p:cNvPr>
          <p:cNvSpPr>
            <a:spLocks noGrp="1"/>
          </p:cNvSpPr>
          <p:nvPr>
            <p:ph type="title"/>
          </p:nvPr>
        </p:nvSpPr>
        <p:spPr/>
        <p:txBody>
          <a:bodyPr>
            <a:normAutofit/>
          </a:bodyPr>
          <a:lstStyle/>
          <a:p>
            <a:r>
              <a:rPr lang="en-US" dirty="0"/>
              <a:t>Jupytext – Notebook plus version control</a:t>
            </a:r>
          </a:p>
        </p:txBody>
      </p:sp>
      <p:sp>
        <p:nvSpPr>
          <p:cNvPr id="3" name="Content Placeholder 2">
            <a:extLst>
              <a:ext uri="{FF2B5EF4-FFF2-40B4-BE49-F238E27FC236}">
                <a16:creationId xmlns:a16="http://schemas.microsoft.com/office/drawing/2014/main" id="{9DCD7758-D7B5-40F2-99BE-58DBA378D9FE}"/>
              </a:ext>
            </a:extLst>
          </p:cNvPr>
          <p:cNvSpPr>
            <a:spLocks noGrp="1"/>
          </p:cNvSpPr>
          <p:nvPr>
            <p:ph idx="1"/>
          </p:nvPr>
        </p:nvSpPr>
        <p:spPr>
          <a:xfrm>
            <a:off x="8272130" y="1825625"/>
            <a:ext cx="3081670" cy="4351338"/>
          </a:xfrm>
        </p:spPr>
        <p:txBody>
          <a:bodyPr/>
          <a:lstStyle/>
          <a:p>
            <a:pPr marL="0" indent="0">
              <a:buNone/>
            </a:pPr>
            <a:r>
              <a:rPr lang="en-US" dirty="0">
                <a:hlinkClick r:id="rId2"/>
              </a:rPr>
              <a:t>Jupytext</a:t>
            </a:r>
            <a:r>
              <a:rPr lang="en-US" dirty="0"/>
              <a:t> saves two (synced) versions of your notebook. A .</a:t>
            </a:r>
            <a:r>
              <a:rPr lang="en-US" dirty="0" err="1"/>
              <a:t>ipynb</a:t>
            </a:r>
            <a:r>
              <a:rPr lang="en-US" dirty="0"/>
              <a:t> file and a .</a:t>
            </a:r>
            <a:r>
              <a:rPr lang="en-US" dirty="0" err="1"/>
              <a:t>py</a:t>
            </a:r>
            <a:r>
              <a:rPr lang="en-US" dirty="0"/>
              <a:t> file. (Other formats are possible as well.) Y</a:t>
            </a:r>
          </a:p>
        </p:txBody>
      </p:sp>
      <p:sp>
        <p:nvSpPr>
          <p:cNvPr id="4" name="Rectangle 3">
            <a:extLst>
              <a:ext uri="{FF2B5EF4-FFF2-40B4-BE49-F238E27FC236}">
                <a16:creationId xmlns:a16="http://schemas.microsoft.com/office/drawing/2014/main" id="{D71376ED-8E14-458F-9A1A-9B714010F1CB}"/>
              </a:ext>
            </a:extLst>
          </p:cNvPr>
          <p:cNvSpPr/>
          <p:nvPr/>
        </p:nvSpPr>
        <p:spPr>
          <a:xfrm>
            <a:off x="8016948" y="6065506"/>
            <a:ext cx="3721916" cy="369332"/>
          </a:xfrm>
          <a:prstGeom prst="rect">
            <a:avLst/>
          </a:prstGeom>
        </p:spPr>
        <p:txBody>
          <a:bodyPr wrap="none">
            <a:spAutoFit/>
          </a:bodyPr>
          <a:lstStyle/>
          <a:p>
            <a:r>
              <a:rPr lang="en-US" dirty="0">
                <a:hlinkClick r:id="rId2"/>
              </a:rPr>
              <a:t>https://github.com/mwouts/jupytext</a:t>
            </a:r>
            <a:r>
              <a:rPr lang="en-US" dirty="0"/>
              <a:t> </a:t>
            </a:r>
          </a:p>
        </p:txBody>
      </p:sp>
      <p:pic>
        <p:nvPicPr>
          <p:cNvPr id="6" name="Picture 5">
            <a:extLst>
              <a:ext uri="{FF2B5EF4-FFF2-40B4-BE49-F238E27FC236}">
                <a16:creationId xmlns:a16="http://schemas.microsoft.com/office/drawing/2014/main" id="{6EAC2CE4-7312-4DEC-AE66-54E68939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17" y="1690688"/>
            <a:ext cx="7233126" cy="3526354"/>
          </a:xfrm>
          <a:prstGeom prst="rect">
            <a:avLst/>
          </a:prstGeom>
        </p:spPr>
      </p:pic>
    </p:spTree>
    <p:extLst>
      <p:ext uri="{BB962C8B-B14F-4D97-AF65-F5344CB8AC3E}">
        <p14:creationId xmlns:p14="http://schemas.microsoft.com/office/powerpoint/2010/main" val="339290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A8CA-AE61-4C64-862E-B07993D62359}"/>
              </a:ext>
            </a:extLst>
          </p:cNvPr>
          <p:cNvSpPr>
            <a:spLocks noGrp="1"/>
          </p:cNvSpPr>
          <p:nvPr>
            <p:ph type="title"/>
          </p:nvPr>
        </p:nvSpPr>
        <p:spPr/>
        <p:txBody>
          <a:bodyPr/>
          <a:lstStyle/>
          <a:p>
            <a:r>
              <a:rPr lang="en-US" dirty="0"/>
              <a:t>High School Math ML Problem</a:t>
            </a:r>
          </a:p>
        </p:txBody>
      </p:sp>
      <p:pic>
        <p:nvPicPr>
          <p:cNvPr id="5" name="Content Placeholder 4">
            <a:extLst>
              <a:ext uri="{FF2B5EF4-FFF2-40B4-BE49-F238E27FC236}">
                <a16:creationId xmlns:a16="http://schemas.microsoft.com/office/drawing/2014/main" id="{45CF0E90-31AF-45C9-972D-62609F332C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5625"/>
            <a:ext cx="5034565" cy="4351338"/>
          </a:xfrm>
        </p:spPr>
      </p:pic>
      <p:sp>
        <p:nvSpPr>
          <p:cNvPr id="6" name="Content Placeholder 2">
            <a:extLst>
              <a:ext uri="{FF2B5EF4-FFF2-40B4-BE49-F238E27FC236}">
                <a16:creationId xmlns:a16="http://schemas.microsoft.com/office/drawing/2014/main" id="{96E5709C-5846-45FA-94FB-2B013767DA51}"/>
              </a:ext>
            </a:extLst>
          </p:cNvPr>
          <p:cNvSpPr txBox="1">
            <a:spLocks/>
          </p:cNvSpPr>
          <p:nvPr/>
        </p:nvSpPr>
        <p:spPr>
          <a:xfrm>
            <a:off x="6173820" y="1825625"/>
            <a:ext cx="517997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we have a case where a high school student has been given the problem of optimizing traffic flow in his school parking lot. </a:t>
            </a:r>
          </a:p>
          <a:p>
            <a:r>
              <a:rPr lang="en-US" dirty="0"/>
              <a:t>When they’re in </a:t>
            </a:r>
            <a:r>
              <a:rPr lang="en-US" dirty="0" err="1"/>
              <a:t>trafic</a:t>
            </a:r>
            <a:r>
              <a:rPr lang="en-US" dirty="0"/>
              <a:t>, it’s not about what you want to teach them, it’s about what they need to know; it’s not about what you can do for them, it’s about what they can do for themselves</a:t>
            </a:r>
          </a:p>
        </p:txBody>
      </p:sp>
      <p:sp>
        <p:nvSpPr>
          <p:cNvPr id="7" name="Rectangle 6">
            <a:extLst>
              <a:ext uri="{FF2B5EF4-FFF2-40B4-BE49-F238E27FC236}">
                <a16:creationId xmlns:a16="http://schemas.microsoft.com/office/drawing/2014/main" id="{E6D358EF-17F9-4B24-8451-AE5C40753B91}"/>
              </a:ext>
            </a:extLst>
          </p:cNvPr>
          <p:cNvSpPr/>
          <p:nvPr/>
        </p:nvSpPr>
        <p:spPr>
          <a:xfrm>
            <a:off x="745786" y="6246680"/>
            <a:ext cx="8728953" cy="276999"/>
          </a:xfrm>
          <a:prstGeom prst="rect">
            <a:avLst/>
          </a:prstGeom>
        </p:spPr>
        <p:txBody>
          <a:bodyPr wrap="square">
            <a:spAutoFit/>
          </a:bodyPr>
          <a:lstStyle/>
          <a:p>
            <a:r>
              <a:rPr lang="en-US" sz="1200" dirty="0"/>
              <a:t>https://www.reddit.com/r/MachineLearning/comments/bhp6bw/p_can_you_solve_this_high_school_ml_problem/</a:t>
            </a:r>
          </a:p>
        </p:txBody>
      </p:sp>
    </p:spTree>
    <p:extLst>
      <p:ext uri="{BB962C8B-B14F-4D97-AF65-F5344CB8AC3E}">
        <p14:creationId xmlns:p14="http://schemas.microsoft.com/office/powerpoint/2010/main" val="53809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Content Addressable Networking</a:t>
            </a:r>
          </a:p>
        </p:txBody>
      </p:sp>
      <p:sp>
        <p:nvSpPr>
          <p:cNvPr id="5" name="TextBox 4">
            <a:extLst>
              <a:ext uri="{FF2B5EF4-FFF2-40B4-BE49-F238E27FC236}">
                <a16:creationId xmlns:a16="http://schemas.microsoft.com/office/drawing/2014/main" id="{5B3308D2-0748-4784-A326-CA38939DDE5C}"/>
              </a:ext>
            </a:extLst>
          </p:cNvPr>
          <p:cNvSpPr txBox="1"/>
          <p:nvPr/>
        </p:nvSpPr>
        <p:spPr>
          <a:xfrm>
            <a:off x="7259873" y="2050228"/>
            <a:ext cx="4170680" cy="1569660"/>
          </a:xfrm>
          <a:prstGeom prst="rect">
            <a:avLst/>
          </a:prstGeom>
          <a:noFill/>
        </p:spPr>
        <p:txBody>
          <a:bodyPr wrap="square" rtlCol="0">
            <a:spAutoFit/>
          </a:bodyPr>
          <a:lstStyle/>
          <a:p>
            <a:r>
              <a:rPr lang="en-US" sz="3200" dirty="0"/>
              <a:t>Locating data and resources by content has rather than location</a:t>
            </a:r>
          </a:p>
        </p:txBody>
      </p:sp>
      <p:pic>
        <p:nvPicPr>
          <p:cNvPr id="10" name="Picture 9">
            <a:extLst>
              <a:ext uri="{FF2B5EF4-FFF2-40B4-BE49-F238E27FC236}">
                <a16:creationId xmlns:a16="http://schemas.microsoft.com/office/drawing/2014/main" id="{ADA5CE50-91BC-4301-9DEA-A7FFED5AAC43}"/>
              </a:ext>
            </a:extLst>
          </p:cNvPr>
          <p:cNvPicPr>
            <a:picLocks noChangeAspect="1"/>
          </p:cNvPicPr>
          <p:nvPr/>
        </p:nvPicPr>
        <p:blipFill>
          <a:blip r:embed="rId2"/>
          <a:stretch>
            <a:fillRect/>
          </a:stretch>
        </p:blipFill>
        <p:spPr>
          <a:xfrm>
            <a:off x="558502" y="2402614"/>
            <a:ext cx="6650869" cy="2793365"/>
          </a:xfrm>
          <a:prstGeom prst="rect">
            <a:avLst/>
          </a:prstGeom>
        </p:spPr>
      </p:pic>
      <p:sp>
        <p:nvSpPr>
          <p:cNvPr id="12" name="Rectangle 11">
            <a:extLst>
              <a:ext uri="{FF2B5EF4-FFF2-40B4-BE49-F238E27FC236}">
                <a16:creationId xmlns:a16="http://schemas.microsoft.com/office/drawing/2014/main" id="{07E2B741-D94A-4D4A-93A5-77F42BB2B737}"/>
              </a:ext>
            </a:extLst>
          </p:cNvPr>
          <p:cNvSpPr/>
          <p:nvPr/>
        </p:nvSpPr>
        <p:spPr>
          <a:xfrm>
            <a:off x="7209371" y="4763591"/>
            <a:ext cx="3717709" cy="1200329"/>
          </a:xfrm>
          <a:prstGeom prst="rect">
            <a:avLst/>
          </a:prstGeom>
        </p:spPr>
        <p:txBody>
          <a:bodyPr wrap="square">
            <a:spAutoFit/>
          </a:bodyPr>
          <a:lstStyle/>
          <a:p>
            <a:r>
              <a:rPr lang="en-US" dirty="0">
                <a:hlinkClick r:id="rId3"/>
              </a:rPr>
              <a:t>https://ipfs.io/ipfs/QmXoypizjW3WknFiJnKLwHCnL72vedxjQkDDP1mXWo6uco/wiki/Distributed_hash_table.html</a:t>
            </a:r>
            <a:r>
              <a:rPr lang="en-US" dirty="0"/>
              <a:t> </a:t>
            </a:r>
          </a:p>
        </p:txBody>
      </p:sp>
      <p:sp>
        <p:nvSpPr>
          <p:cNvPr id="13" name="TextBox 12">
            <a:extLst>
              <a:ext uri="{FF2B5EF4-FFF2-40B4-BE49-F238E27FC236}">
                <a16:creationId xmlns:a16="http://schemas.microsoft.com/office/drawing/2014/main" id="{BC5E6D93-533C-4522-90D8-FBF12A7EF9B3}"/>
              </a:ext>
            </a:extLst>
          </p:cNvPr>
          <p:cNvSpPr txBox="1"/>
          <p:nvPr/>
        </p:nvSpPr>
        <p:spPr>
          <a:xfrm>
            <a:off x="680321" y="5400040"/>
            <a:ext cx="3840879" cy="461665"/>
          </a:xfrm>
          <a:prstGeom prst="rect">
            <a:avLst/>
          </a:prstGeom>
          <a:noFill/>
        </p:spPr>
        <p:txBody>
          <a:bodyPr wrap="square" rtlCol="0">
            <a:spAutoFit/>
          </a:bodyPr>
          <a:lstStyle/>
          <a:p>
            <a:r>
              <a:rPr lang="en-US" sz="2400" dirty="0">
                <a:solidFill>
                  <a:srgbClr val="FF0000"/>
                </a:solidFill>
              </a:rPr>
              <a:t>Distributed Hash Table</a:t>
            </a:r>
            <a:endParaRPr lang="en-US" dirty="0">
              <a:solidFill>
                <a:srgbClr val="FF0000"/>
              </a:solidFill>
            </a:endParaRPr>
          </a:p>
        </p:txBody>
      </p:sp>
    </p:spTree>
    <p:extLst>
      <p:ext uri="{BB962C8B-B14F-4D97-AF65-F5344CB8AC3E}">
        <p14:creationId xmlns:p14="http://schemas.microsoft.com/office/powerpoint/2010/main" val="295038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Resources</a:t>
            </a:r>
          </a:p>
        </p:txBody>
      </p:sp>
      <p:sp>
        <p:nvSpPr>
          <p:cNvPr id="5" name="TextBox 4">
            <a:extLst>
              <a:ext uri="{FF2B5EF4-FFF2-40B4-BE49-F238E27FC236}">
                <a16:creationId xmlns:a16="http://schemas.microsoft.com/office/drawing/2014/main" id="{5B3308D2-0748-4784-A326-CA38939DDE5C}"/>
              </a:ext>
            </a:extLst>
          </p:cNvPr>
          <p:cNvSpPr txBox="1"/>
          <p:nvPr/>
        </p:nvSpPr>
        <p:spPr>
          <a:xfrm>
            <a:off x="7259873" y="2050228"/>
            <a:ext cx="4170680" cy="4154984"/>
          </a:xfrm>
          <a:prstGeom prst="rect">
            <a:avLst/>
          </a:prstGeom>
          <a:noFill/>
        </p:spPr>
        <p:txBody>
          <a:bodyPr wrap="square" rtlCol="0">
            <a:spAutoFit/>
          </a:bodyPr>
          <a:lstStyle/>
          <a:p>
            <a:r>
              <a:rPr lang="en-US" sz="4400" dirty="0">
                <a:solidFill>
                  <a:schemeClr val="accent2">
                    <a:lumMod val="60000"/>
                    <a:lumOff val="40000"/>
                  </a:schemeClr>
                </a:solidFill>
              </a:rPr>
              <a:t>C</a:t>
            </a:r>
            <a:r>
              <a:rPr lang="en-US" sz="4400" dirty="0"/>
              <a:t>ontent </a:t>
            </a:r>
            <a:r>
              <a:rPr lang="en-US" sz="4400" dirty="0">
                <a:solidFill>
                  <a:schemeClr val="accent2">
                    <a:lumMod val="60000"/>
                    <a:lumOff val="40000"/>
                  </a:schemeClr>
                </a:solidFill>
              </a:rPr>
              <a:t>A</a:t>
            </a:r>
            <a:r>
              <a:rPr lang="en-US" sz="4400" dirty="0"/>
              <a:t>ddressable </a:t>
            </a:r>
            <a:r>
              <a:rPr lang="en-US" sz="4400" dirty="0">
                <a:solidFill>
                  <a:schemeClr val="accent2">
                    <a:lumMod val="60000"/>
                    <a:lumOff val="40000"/>
                  </a:schemeClr>
                </a:solidFill>
              </a:rPr>
              <a:t>R</a:t>
            </a:r>
            <a:r>
              <a:rPr lang="en-US" sz="4400" dirty="0"/>
              <a:t>esources for</a:t>
            </a:r>
          </a:p>
          <a:p>
            <a:r>
              <a:rPr lang="en-US" sz="4400" dirty="0">
                <a:solidFill>
                  <a:schemeClr val="accent2">
                    <a:lumMod val="60000"/>
                    <a:lumOff val="40000"/>
                  </a:schemeClr>
                </a:solidFill>
              </a:rPr>
              <a:t>E</a:t>
            </a:r>
            <a:r>
              <a:rPr lang="en-US" sz="4400" dirty="0"/>
              <a:t>ducation</a:t>
            </a:r>
          </a:p>
          <a:p>
            <a:endParaRPr lang="en-US" sz="4400" dirty="0"/>
          </a:p>
          <a:p>
            <a:r>
              <a:rPr lang="en-US" sz="4400" dirty="0"/>
              <a:t>T</a:t>
            </a:r>
            <a:r>
              <a:rPr lang="en-US" sz="3600" dirty="0"/>
              <a:t>he new OER</a:t>
            </a:r>
            <a:endParaRPr lang="en-US" sz="4400" dirty="0"/>
          </a:p>
        </p:txBody>
      </p:sp>
      <p:pic>
        <p:nvPicPr>
          <p:cNvPr id="3" name="Picture 2">
            <a:extLst>
              <a:ext uri="{FF2B5EF4-FFF2-40B4-BE49-F238E27FC236}">
                <a16:creationId xmlns:a16="http://schemas.microsoft.com/office/drawing/2014/main" id="{1C570815-D69E-4139-8ADF-D455DC9A2729}"/>
              </a:ext>
            </a:extLst>
          </p:cNvPr>
          <p:cNvPicPr>
            <a:picLocks noChangeAspect="1"/>
          </p:cNvPicPr>
          <p:nvPr/>
        </p:nvPicPr>
        <p:blipFill>
          <a:blip r:embed="rId2"/>
          <a:stretch>
            <a:fillRect/>
          </a:stretch>
        </p:blipFill>
        <p:spPr>
          <a:xfrm>
            <a:off x="956310" y="2309495"/>
            <a:ext cx="2299670" cy="1505585"/>
          </a:xfrm>
          <a:prstGeom prst="rect">
            <a:avLst/>
          </a:prstGeom>
        </p:spPr>
      </p:pic>
      <p:pic>
        <p:nvPicPr>
          <p:cNvPr id="6" name="Picture 5">
            <a:extLst>
              <a:ext uri="{FF2B5EF4-FFF2-40B4-BE49-F238E27FC236}">
                <a16:creationId xmlns:a16="http://schemas.microsoft.com/office/drawing/2014/main" id="{2CA36DA1-8784-4FBD-9ED5-BCFDA6C2C427}"/>
              </a:ext>
            </a:extLst>
          </p:cNvPr>
          <p:cNvPicPr>
            <a:picLocks noChangeAspect="1"/>
          </p:cNvPicPr>
          <p:nvPr/>
        </p:nvPicPr>
        <p:blipFill>
          <a:blip r:embed="rId3"/>
          <a:stretch>
            <a:fillRect/>
          </a:stretch>
        </p:blipFill>
        <p:spPr>
          <a:xfrm>
            <a:off x="3841768" y="2409508"/>
            <a:ext cx="2450782" cy="1612085"/>
          </a:xfrm>
          <a:prstGeom prst="rect">
            <a:avLst/>
          </a:prstGeom>
        </p:spPr>
      </p:pic>
      <p:pic>
        <p:nvPicPr>
          <p:cNvPr id="7" name="Picture 6">
            <a:extLst>
              <a:ext uri="{FF2B5EF4-FFF2-40B4-BE49-F238E27FC236}">
                <a16:creationId xmlns:a16="http://schemas.microsoft.com/office/drawing/2014/main" id="{6CDADE04-7862-47DF-8FE8-48840544A54D}"/>
              </a:ext>
            </a:extLst>
          </p:cNvPr>
          <p:cNvPicPr>
            <a:picLocks noChangeAspect="1"/>
          </p:cNvPicPr>
          <p:nvPr/>
        </p:nvPicPr>
        <p:blipFill>
          <a:blip r:embed="rId4"/>
          <a:stretch>
            <a:fillRect/>
          </a:stretch>
        </p:blipFill>
        <p:spPr>
          <a:xfrm>
            <a:off x="956252" y="4159942"/>
            <a:ext cx="2299728" cy="1383665"/>
          </a:xfrm>
          <a:prstGeom prst="rect">
            <a:avLst/>
          </a:prstGeom>
        </p:spPr>
      </p:pic>
      <p:pic>
        <p:nvPicPr>
          <p:cNvPr id="8" name="Picture 7">
            <a:extLst>
              <a:ext uri="{FF2B5EF4-FFF2-40B4-BE49-F238E27FC236}">
                <a16:creationId xmlns:a16="http://schemas.microsoft.com/office/drawing/2014/main" id="{50A5DF90-2740-4885-8729-9031A1DA9539}"/>
              </a:ext>
            </a:extLst>
          </p:cNvPr>
          <p:cNvPicPr>
            <a:picLocks noChangeAspect="1"/>
          </p:cNvPicPr>
          <p:nvPr/>
        </p:nvPicPr>
        <p:blipFill>
          <a:blip r:embed="rId5"/>
          <a:stretch>
            <a:fillRect/>
          </a:stretch>
        </p:blipFill>
        <p:spPr>
          <a:xfrm>
            <a:off x="4004327" y="4278946"/>
            <a:ext cx="2505057" cy="1581611"/>
          </a:xfrm>
          <a:prstGeom prst="rect">
            <a:avLst/>
          </a:prstGeom>
        </p:spPr>
      </p:pic>
      <p:sp>
        <p:nvSpPr>
          <p:cNvPr id="9" name="Rectangle 8">
            <a:extLst>
              <a:ext uri="{FF2B5EF4-FFF2-40B4-BE49-F238E27FC236}">
                <a16:creationId xmlns:a16="http://schemas.microsoft.com/office/drawing/2014/main" id="{ED839558-675A-4C51-9763-E83BECB15C5C}"/>
              </a:ext>
            </a:extLst>
          </p:cNvPr>
          <p:cNvSpPr/>
          <p:nvPr/>
        </p:nvSpPr>
        <p:spPr>
          <a:xfrm>
            <a:off x="7308503" y="6182737"/>
            <a:ext cx="1880643" cy="369332"/>
          </a:xfrm>
          <a:prstGeom prst="rect">
            <a:avLst/>
          </a:prstGeom>
        </p:spPr>
        <p:txBody>
          <a:bodyPr wrap="none">
            <a:spAutoFit/>
          </a:bodyPr>
          <a:lstStyle/>
          <a:p>
            <a:r>
              <a:rPr lang="en-US" dirty="0">
                <a:hlinkClick r:id="rId6"/>
              </a:rPr>
              <a:t>https://ipfs.io/</a:t>
            </a:r>
            <a:r>
              <a:rPr lang="en-US" dirty="0"/>
              <a:t> </a:t>
            </a:r>
          </a:p>
        </p:txBody>
      </p:sp>
    </p:spTree>
    <p:extLst>
      <p:ext uri="{BB962C8B-B14F-4D97-AF65-F5344CB8AC3E}">
        <p14:creationId xmlns:p14="http://schemas.microsoft.com/office/powerpoint/2010/main" val="18380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CA9D-9974-46E0-8C42-93270E8BF197}"/>
              </a:ext>
            </a:extLst>
          </p:cNvPr>
          <p:cNvSpPr>
            <a:spLocks noGrp="1"/>
          </p:cNvSpPr>
          <p:nvPr>
            <p:ph type="title"/>
          </p:nvPr>
        </p:nvSpPr>
        <p:spPr/>
        <p:txBody>
          <a:bodyPr/>
          <a:lstStyle/>
          <a:p>
            <a:r>
              <a:rPr lang="en-US" dirty="0"/>
              <a:t>Graph Algorithms</a:t>
            </a:r>
          </a:p>
        </p:txBody>
      </p:sp>
      <p:sp>
        <p:nvSpPr>
          <p:cNvPr id="3" name="Content Placeholder 2">
            <a:extLst>
              <a:ext uri="{FF2B5EF4-FFF2-40B4-BE49-F238E27FC236}">
                <a16:creationId xmlns:a16="http://schemas.microsoft.com/office/drawing/2014/main" id="{BF331778-FBA4-4CB1-A41F-50DE5947681E}"/>
              </a:ext>
            </a:extLst>
          </p:cNvPr>
          <p:cNvSpPr>
            <a:spLocks noGrp="1"/>
          </p:cNvSpPr>
          <p:nvPr>
            <p:ph idx="1"/>
          </p:nvPr>
        </p:nvSpPr>
        <p:spPr>
          <a:xfrm>
            <a:off x="7655168" y="1825625"/>
            <a:ext cx="3698631" cy="4351338"/>
          </a:xfrm>
        </p:spPr>
        <p:txBody>
          <a:bodyPr>
            <a:normAutofit fontScale="92500" lnSpcReduction="10000"/>
          </a:bodyPr>
          <a:lstStyle/>
          <a:p>
            <a:r>
              <a:rPr lang="en-US" dirty="0"/>
              <a:t>Real-world networks have uneven distributions of nodes and relationships represented in the extreme by a power-law distribution. An average distribution assumes most nodes have the same number of relationships and results in a random network.</a:t>
            </a:r>
          </a:p>
        </p:txBody>
      </p:sp>
      <p:pic>
        <p:nvPicPr>
          <p:cNvPr id="4" name="Picture 3">
            <a:extLst>
              <a:ext uri="{FF2B5EF4-FFF2-40B4-BE49-F238E27FC236}">
                <a16:creationId xmlns:a16="http://schemas.microsoft.com/office/drawing/2014/main" id="{7CEF651B-C424-4312-BAF4-6A4F8C7A04B2}"/>
              </a:ext>
            </a:extLst>
          </p:cNvPr>
          <p:cNvPicPr>
            <a:picLocks noChangeAspect="1"/>
          </p:cNvPicPr>
          <p:nvPr/>
        </p:nvPicPr>
        <p:blipFill>
          <a:blip r:embed="rId3"/>
          <a:stretch>
            <a:fillRect/>
          </a:stretch>
        </p:blipFill>
        <p:spPr>
          <a:xfrm>
            <a:off x="725732" y="1825625"/>
            <a:ext cx="6827670" cy="4248149"/>
          </a:xfrm>
          <a:prstGeom prst="rect">
            <a:avLst/>
          </a:prstGeom>
        </p:spPr>
      </p:pic>
    </p:spTree>
    <p:extLst>
      <p:ext uri="{BB962C8B-B14F-4D97-AF65-F5344CB8AC3E}">
        <p14:creationId xmlns:p14="http://schemas.microsoft.com/office/powerpoint/2010/main" val="3764195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A2EB-A816-4837-9117-7B4A2BB665EA}"/>
              </a:ext>
            </a:extLst>
          </p:cNvPr>
          <p:cNvSpPr>
            <a:spLocks noGrp="1"/>
          </p:cNvSpPr>
          <p:nvPr>
            <p:ph type="title"/>
          </p:nvPr>
        </p:nvSpPr>
        <p:spPr/>
        <p:txBody>
          <a:bodyPr/>
          <a:lstStyle/>
          <a:p>
            <a:r>
              <a:rPr lang="en-US" dirty="0"/>
              <a:t>The types of questions graph analytics answer</a:t>
            </a:r>
          </a:p>
        </p:txBody>
      </p:sp>
      <p:sp>
        <p:nvSpPr>
          <p:cNvPr id="3" name="Content Placeholder 2">
            <a:extLst>
              <a:ext uri="{FF2B5EF4-FFF2-40B4-BE49-F238E27FC236}">
                <a16:creationId xmlns:a16="http://schemas.microsoft.com/office/drawing/2014/main" id="{12BDC91E-C1D4-42E1-9F15-1BFD80488876}"/>
              </a:ext>
            </a:extLst>
          </p:cNvPr>
          <p:cNvSpPr>
            <a:spLocks noGrp="1"/>
          </p:cNvSpPr>
          <p:nvPr>
            <p:ph idx="1"/>
          </p:nvPr>
        </p:nvSpPr>
        <p:spPr>
          <a:xfrm>
            <a:off x="7596554" y="1825625"/>
            <a:ext cx="3757246" cy="4351338"/>
          </a:xfrm>
        </p:spPr>
        <p:txBody>
          <a:bodyPr>
            <a:normAutofit fontScale="92500"/>
          </a:bodyPr>
          <a:lstStyle/>
          <a:p>
            <a:r>
              <a:rPr lang="en-US" dirty="0"/>
              <a:t>Investigate the route of a disease or a cascading transport failure.</a:t>
            </a:r>
          </a:p>
          <a:p>
            <a:r>
              <a:rPr lang="en-US" dirty="0"/>
              <a:t>Uncover the most vulnerable, or damaging, components in a network attack.</a:t>
            </a:r>
          </a:p>
          <a:p>
            <a:r>
              <a:rPr lang="en-US" dirty="0"/>
              <a:t>Identify the least costly or fastest way to route information or resources.</a:t>
            </a:r>
          </a:p>
          <a:p>
            <a:endParaRPr lang="en-US" dirty="0"/>
          </a:p>
        </p:txBody>
      </p:sp>
      <p:pic>
        <p:nvPicPr>
          <p:cNvPr id="4" name="Picture 3">
            <a:extLst>
              <a:ext uri="{FF2B5EF4-FFF2-40B4-BE49-F238E27FC236}">
                <a16:creationId xmlns:a16="http://schemas.microsoft.com/office/drawing/2014/main" id="{F2E1612E-B8F7-4F79-9DCA-A91044D03E6F}"/>
              </a:ext>
            </a:extLst>
          </p:cNvPr>
          <p:cNvPicPr>
            <a:picLocks noChangeAspect="1"/>
          </p:cNvPicPr>
          <p:nvPr/>
        </p:nvPicPr>
        <p:blipFill>
          <a:blip r:embed="rId3"/>
          <a:stretch>
            <a:fillRect/>
          </a:stretch>
        </p:blipFill>
        <p:spPr>
          <a:xfrm>
            <a:off x="635785" y="1690688"/>
            <a:ext cx="6761476" cy="3279732"/>
          </a:xfrm>
          <a:prstGeom prst="rect">
            <a:avLst/>
          </a:prstGeom>
        </p:spPr>
      </p:pic>
      <p:sp>
        <p:nvSpPr>
          <p:cNvPr id="5" name="Rectangle 4">
            <a:extLst>
              <a:ext uri="{FF2B5EF4-FFF2-40B4-BE49-F238E27FC236}">
                <a16:creationId xmlns:a16="http://schemas.microsoft.com/office/drawing/2014/main" id="{820172A2-BD8C-419D-AFE6-CDAE6F810AE9}"/>
              </a:ext>
            </a:extLst>
          </p:cNvPr>
          <p:cNvSpPr/>
          <p:nvPr/>
        </p:nvSpPr>
        <p:spPr>
          <a:xfrm>
            <a:off x="635785" y="6308209"/>
            <a:ext cx="4274375" cy="369332"/>
          </a:xfrm>
          <a:prstGeom prst="rect">
            <a:avLst/>
          </a:prstGeom>
        </p:spPr>
        <p:txBody>
          <a:bodyPr wrap="none">
            <a:spAutoFit/>
          </a:bodyPr>
          <a:lstStyle/>
          <a:p>
            <a:r>
              <a:rPr lang="en-US" dirty="0"/>
              <a:t>https://neo4j.com/graph-algorithms-book/ </a:t>
            </a:r>
          </a:p>
        </p:txBody>
      </p:sp>
    </p:spTree>
    <p:extLst>
      <p:ext uri="{BB962C8B-B14F-4D97-AF65-F5344CB8AC3E}">
        <p14:creationId xmlns:p14="http://schemas.microsoft.com/office/powerpoint/2010/main" val="212522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C865-3685-4EF8-AF6E-DEE39779F620}"/>
              </a:ext>
            </a:extLst>
          </p:cNvPr>
          <p:cNvSpPr>
            <a:spLocks noGrp="1"/>
          </p:cNvSpPr>
          <p:nvPr>
            <p:ph type="title"/>
          </p:nvPr>
        </p:nvSpPr>
        <p:spPr/>
        <p:txBody>
          <a:bodyPr/>
          <a:lstStyle/>
          <a:p>
            <a:r>
              <a:rPr lang="en-US" dirty="0"/>
              <a:t>Autonomous Agents Communication Scheme</a:t>
            </a:r>
          </a:p>
        </p:txBody>
      </p:sp>
      <p:sp>
        <p:nvSpPr>
          <p:cNvPr id="3" name="Content Placeholder 2">
            <a:extLst>
              <a:ext uri="{FF2B5EF4-FFF2-40B4-BE49-F238E27FC236}">
                <a16:creationId xmlns:a16="http://schemas.microsoft.com/office/drawing/2014/main" id="{1E4EECEA-25EF-4D6D-97C5-307006415546}"/>
              </a:ext>
            </a:extLst>
          </p:cNvPr>
          <p:cNvSpPr>
            <a:spLocks noGrp="1"/>
          </p:cNvSpPr>
          <p:nvPr>
            <p:ph idx="1"/>
          </p:nvPr>
        </p:nvSpPr>
        <p:spPr>
          <a:xfrm>
            <a:off x="5085708" y="1825625"/>
            <a:ext cx="6268091" cy="4351338"/>
          </a:xfrm>
        </p:spPr>
        <p:txBody>
          <a:bodyPr>
            <a:normAutofit fontScale="77500" lnSpcReduction="20000"/>
          </a:bodyPr>
          <a:lstStyle/>
          <a:p>
            <a:r>
              <a:rPr lang="en-US" dirty="0"/>
              <a:t>autonomous agents communication scheme. The arrows indicate transfer of any data. The dashed line shows the P2P network between agents.</a:t>
            </a:r>
          </a:p>
          <a:p>
            <a:r>
              <a:rPr lang="en-US" dirty="0"/>
              <a:t>The dotted line shows external environment of the agent.</a:t>
            </a:r>
          </a:p>
          <a:p>
            <a:br>
              <a:rPr lang="en-US" dirty="0"/>
            </a:br>
            <a:r>
              <a:rPr lang="en-US" i="1" dirty="0"/>
              <a:t>(2) (PDF)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a:p>
            <a:endParaRPr lang="en-US" dirty="0"/>
          </a:p>
        </p:txBody>
      </p:sp>
      <p:pic>
        <p:nvPicPr>
          <p:cNvPr id="4" name="Picture 3">
            <a:extLst>
              <a:ext uri="{FF2B5EF4-FFF2-40B4-BE49-F238E27FC236}">
                <a16:creationId xmlns:a16="http://schemas.microsoft.com/office/drawing/2014/main" id="{8B8330C6-6088-4963-BE05-44896EF51E04}"/>
              </a:ext>
            </a:extLst>
          </p:cNvPr>
          <p:cNvPicPr>
            <a:picLocks noChangeAspect="1"/>
          </p:cNvPicPr>
          <p:nvPr/>
        </p:nvPicPr>
        <p:blipFill>
          <a:blip r:embed="rId4"/>
          <a:stretch>
            <a:fillRect/>
          </a:stretch>
        </p:blipFill>
        <p:spPr>
          <a:xfrm>
            <a:off x="704636" y="1747044"/>
            <a:ext cx="4116778" cy="4508500"/>
          </a:xfrm>
          <a:prstGeom prst="rect">
            <a:avLst/>
          </a:prstGeom>
        </p:spPr>
      </p:pic>
    </p:spTree>
    <p:extLst>
      <p:ext uri="{BB962C8B-B14F-4D97-AF65-F5344CB8AC3E}">
        <p14:creationId xmlns:p14="http://schemas.microsoft.com/office/powerpoint/2010/main" val="2824890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Community</a:t>
            </a:r>
          </a:p>
        </p:txBody>
      </p:sp>
      <p:sp>
        <p:nvSpPr>
          <p:cNvPr id="5" name="TextBox 4">
            <a:extLst>
              <a:ext uri="{FF2B5EF4-FFF2-40B4-BE49-F238E27FC236}">
                <a16:creationId xmlns:a16="http://schemas.microsoft.com/office/drawing/2014/main" id="{5B3308D2-0748-4784-A326-CA38939DDE5C}"/>
              </a:ext>
            </a:extLst>
          </p:cNvPr>
          <p:cNvSpPr txBox="1"/>
          <p:nvPr/>
        </p:nvSpPr>
        <p:spPr>
          <a:xfrm>
            <a:off x="7225990" y="2073298"/>
            <a:ext cx="3566759" cy="3970318"/>
          </a:xfrm>
          <a:prstGeom prst="rect">
            <a:avLst/>
          </a:prstGeom>
          <a:noFill/>
        </p:spPr>
        <p:txBody>
          <a:bodyPr wrap="square" rtlCol="0">
            <a:spAutoFit/>
          </a:bodyPr>
          <a:lstStyle/>
          <a:p>
            <a:r>
              <a:rPr lang="en-US" sz="2800" dirty="0"/>
              <a:t>The Byzantine Generals Problem</a:t>
            </a:r>
          </a:p>
          <a:p>
            <a:endParaRPr lang="en-US" sz="2800" dirty="0"/>
          </a:p>
          <a:p>
            <a:r>
              <a:rPr lang="en-US" sz="2800" dirty="0"/>
              <a:t>How to find the ‘source of truth’ in a world filled with bad actors and unknown quantities</a:t>
            </a:r>
          </a:p>
          <a:p>
            <a:endParaRPr lang="en-US" sz="2800" dirty="0"/>
          </a:p>
        </p:txBody>
      </p:sp>
      <p:pic>
        <p:nvPicPr>
          <p:cNvPr id="6" name="Picture 5">
            <a:extLst>
              <a:ext uri="{FF2B5EF4-FFF2-40B4-BE49-F238E27FC236}">
                <a16:creationId xmlns:a16="http://schemas.microsoft.com/office/drawing/2014/main" id="{1F8CB1D1-4F45-43C6-8F0E-7E9968934926}"/>
              </a:ext>
            </a:extLst>
          </p:cNvPr>
          <p:cNvPicPr>
            <a:picLocks noChangeAspect="1"/>
          </p:cNvPicPr>
          <p:nvPr/>
        </p:nvPicPr>
        <p:blipFill>
          <a:blip r:embed="rId2"/>
          <a:stretch>
            <a:fillRect/>
          </a:stretch>
        </p:blipFill>
        <p:spPr>
          <a:xfrm>
            <a:off x="765220" y="2051729"/>
            <a:ext cx="5545967" cy="3868377"/>
          </a:xfrm>
          <a:prstGeom prst="rect">
            <a:avLst/>
          </a:prstGeom>
        </p:spPr>
      </p:pic>
      <p:sp>
        <p:nvSpPr>
          <p:cNvPr id="7" name="Rectangle 6">
            <a:extLst>
              <a:ext uri="{FF2B5EF4-FFF2-40B4-BE49-F238E27FC236}">
                <a16:creationId xmlns:a16="http://schemas.microsoft.com/office/drawing/2014/main" id="{742C5F69-104E-4DD6-9F7D-D4AC13809583}"/>
              </a:ext>
            </a:extLst>
          </p:cNvPr>
          <p:cNvSpPr/>
          <p:nvPr/>
        </p:nvSpPr>
        <p:spPr>
          <a:xfrm>
            <a:off x="7225990" y="6186394"/>
            <a:ext cx="4424288" cy="369332"/>
          </a:xfrm>
          <a:prstGeom prst="rect">
            <a:avLst/>
          </a:prstGeom>
        </p:spPr>
        <p:txBody>
          <a:bodyPr wrap="none">
            <a:spAutoFit/>
          </a:bodyPr>
          <a:lstStyle/>
          <a:p>
            <a:r>
              <a:rPr lang="en-US" dirty="0">
                <a:hlinkClick r:id="rId3"/>
              </a:rPr>
              <a:t>https://slideplayer.com/slide/5163640/</a:t>
            </a:r>
            <a:r>
              <a:rPr lang="en-US" dirty="0"/>
              <a:t> </a:t>
            </a:r>
          </a:p>
        </p:txBody>
      </p:sp>
    </p:spTree>
    <p:extLst>
      <p:ext uri="{BB962C8B-B14F-4D97-AF65-F5344CB8AC3E}">
        <p14:creationId xmlns:p14="http://schemas.microsoft.com/office/powerpoint/2010/main" val="3667580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Consensus</a:t>
            </a:r>
          </a:p>
        </p:txBody>
      </p:sp>
      <p:pic>
        <p:nvPicPr>
          <p:cNvPr id="8" name="Picture 7">
            <a:extLst>
              <a:ext uri="{FF2B5EF4-FFF2-40B4-BE49-F238E27FC236}">
                <a16:creationId xmlns:a16="http://schemas.microsoft.com/office/drawing/2014/main" id="{D54BC644-E580-45AC-AD42-BB83DA25F77C}"/>
              </a:ext>
            </a:extLst>
          </p:cNvPr>
          <p:cNvPicPr>
            <a:picLocks noChangeAspect="1"/>
          </p:cNvPicPr>
          <p:nvPr/>
        </p:nvPicPr>
        <p:blipFill>
          <a:blip r:embed="rId3"/>
          <a:stretch>
            <a:fillRect/>
          </a:stretch>
        </p:blipFill>
        <p:spPr>
          <a:xfrm>
            <a:off x="856956" y="2564779"/>
            <a:ext cx="4495987" cy="3406051"/>
          </a:xfrm>
          <a:prstGeom prst="rect">
            <a:avLst/>
          </a:prstGeom>
        </p:spPr>
      </p:pic>
      <p:sp>
        <p:nvSpPr>
          <p:cNvPr id="10" name="Rectangle 9">
            <a:extLst>
              <a:ext uri="{FF2B5EF4-FFF2-40B4-BE49-F238E27FC236}">
                <a16:creationId xmlns:a16="http://schemas.microsoft.com/office/drawing/2014/main" id="{334DFFDF-9993-485E-AB0A-2E74D75A6979}"/>
              </a:ext>
            </a:extLst>
          </p:cNvPr>
          <p:cNvSpPr/>
          <p:nvPr/>
        </p:nvSpPr>
        <p:spPr>
          <a:xfrm>
            <a:off x="6223000" y="5168315"/>
            <a:ext cx="3764280" cy="1200329"/>
          </a:xfrm>
          <a:prstGeom prst="rect">
            <a:avLst/>
          </a:prstGeom>
        </p:spPr>
        <p:txBody>
          <a:bodyPr wrap="square">
            <a:spAutoFit/>
          </a:bodyPr>
          <a:lstStyle/>
          <a:p>
            <a:r>
              <a:rPr lang="en-US" dirty="0">
                <a:hlinkClick r:id="rId4"/>
              </a:rPr>
              <a:t>https://www.deviantart.com/azza1070/art/Blockchain-Protocols-PoB-PoW-PoS-PoI-PoC-PoA-734159319</a:t>
            </a:r>
            <a:r>
              <a:rPr lang="en-US" dirty="0"/>
              <a:t> </a:t>
            </a:r>
          </a:p>
        </p:txBody>
      </p:sp>
      <p:pic>
        <p:nvPicPr>
          <p:cNvPr id="11" name="Picture 10">
            <a:extLst>
              <a:ext uri="{FF2B5EF4-FFF2-40B4-BE49-F238E27FC236}">
                <a16:creationId xmlns:a16="http://schemas.microsoft.com/office/drawing/2014/main" id="{DFA83A05-81A7-47B4-ADFB-7F0E8D78A168}"/>
              </a:ext>
            </a:extLst>
          </p:cNvPr>
          <p:cNvPicPr>
            <a:picLocks noChangeAspect="1"/>
          </p:cNvPicPr>
          <p:nvPr/>
        </p:nvPicPr>
        <p:blipFill>
          <a:blip r:embed="rId5"/>
          <a:stretch>
            <a:fillRect/>
          </a:stretch>
        </p:blipFill>
        <p:spPr>
          <a:xfrm>
            <a:off x="6138747" y="972392"/>
            <a:ext cx="5069840" cy="3923616"/>
          </a:xfrm>
          <a:prstGeom prst="rect">
            <a:avLst/>
          </a:prstGeom>
        </p:spPr>
      </p:pic>
    </p:spTree>
    <p:extLst>
      <p:ext uri="{BB962C8B-B14F-4D97-AF65-F5344CB8AC3E}">
        <p14:creationId xmlns:p14="http://schemas.microsoft.com/office/powerpoint/2010/main" val="1672270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94FB-3C85-4379-874D-BD208E5F8148}"/>
              </a:ext>
            </a:extLst>
          </p:cNvPr>
          <p:cNvSpPr>
            <a:spLocks noGrp="1"/>
          </p:cNvSpPr>
          <p:nvPr>
            <p:ph type="title"/>
          </p:nvPr>
        </p:nvSpPr>
        <p:spPr/>
        <p:txBody>
          <a:bodyPr/>
          <a:lstStyle/>
          <a:p>
            <a:r>
              <a:rPr lang="en-US" dirty="0"/>
              <a:t>Blockchain-based protocol for autonomous business activity</a:t>
            </a:r>
          </a:p>
        </p:txBody>
      </p:sp>
      <p:sp>
        <p:nvSpPr>
          <p:cNvPr id="3" name="Content Placeholder 2">
            <a:extLst>
              <a:ext uri="{FF2B5EF4-FFF2-40B4-BE49-F238E27FC236}">
                <a16:creationId xmlns:a16="http://schemas.microsoft.com/office/drawing/2014/main" id="{BE98CA89-FA09-4439-A3D6-81A5217328CF}"/>
              </a:ext>
            </a:extLst>
          </p:cNvPr>
          <p:cNvSpPr>
            <a:spLocks noGrp="1"/>
          </p:cNvSpPr>
          <p:nvPr>
            <p:ph idx="1"/>
          </p:nvPr>
        </p:nvSpPr>
        <p:spPr>
          <a:xfrm>
            <a:off x="7980184" y="1825625"/>
            <a:ext cx="3373616" cy="4351338"/>
          </a:xfrm>
        </p:spPr>
        <p:txBody>
          <a:bodyPr>
            <a:normAutofit fontScale="47500" lnSpcReduction="20000"/>
          </a:bodyPr>
          <a:lstStyle/>
          <a:p>
            <a:r>
              <a:rPr lang="en-US" dirty="0"/>
              <a:t>Typical work scenario of Drone Employee. Dashed arrows indicate waiting of contract appearance. A set of all contracts in the network are integrated into decentralized market block.</a:t>
            </a:r>
          </a:p>
          <a:p>
            <a:br>
              <a:rPr lang="en-US" dirty="0"/>
            </a:br>
            <a:r>
              <a:rPr lang="en-US" i="1" dirty="0"/>
              <a:t>(2) (PDF) Blockchain-based protocol of autonomous business activity for multi-agent systems consisting of UAVs</a:t>
            </a:r>
            <a:r>
              <a:rPr lang="en-US" dirty="0"/>
              <a:t>. Available from: </a:t>
            </a:r>
            <a:r>
              <a:rPr lang="en-US" dirty="0">
                <a:hlinkClick r:id="rId3"/>
              </a:rPr>
              <a:t>https://www.researchgate.net/publication/325451400_Blockchain-based_protocol_of_autonomous_business_activity_for_multi-agent_systems_consisting_of_UAVs</a:t>
            </a:r>
            <a:r>
              <a:rPr lang="en-US" dirty="0"/>
              <a:t> [accessed Apr 28 2019].</a:t>
            </a:r>
          </a:p>
          <a:p>
            <a:r>
              <a:rPr lang="en-US" dirty="0"/>
              <a:t>Forget about artificial intelligence, extended intelligence is the future…</a:t>
            </a:r>
          </a:p>
          <a:p>
            <a:r>
              <a:rPr lang="en-US" dirty="0"/>
              <a:t>Instead of thinking about machine intelligence in terms of humans vs machines, we should consider the system that integrates humans and machines – not artificial intelligence but extended intelligence.</a:t>
            </a:r>
          </a:p>
        </p:txBody>
      </p:sp>
      <p:pic>
        <p:nvPicPr>
          <p:cNvPr id="4" name="Picture 3">
            <a:extLst>
              <a:ext uri="{FF2B5EF4-FFF2-40B4-BE49-F238E27FC236}">
                <a16:creationId xmlns:a16="http://schemas.microsoft.com/office/drawing/2014/main" id="{7B34C95D-3E44-4AC0-9C0F-DE7433191F36}"/>
              </a:ext>
            </a:extLst>
          </p:cNvPr>
          <p:cNvPicPr>
            <a:picLocks noChangeAspect="1"/>
          </p:cNvPicPr>
          <p:nvPr/>
        </p:nvPicPr>
        <p:blipFill>
          <a:blip r:embed="rId4"/>
          <a:stretch>
            <a:fillRect/>
          </a:stretch>
        </p:blipFill>
        <p:spPr>
          <a:xfrm>
            <a:off x="636409" y="1825625"/>
            <a:ext cx="7343775" cy="4371975"/>
          </a:xfrm>
          <a:prstGeom prst="rect">
            <a:avLst/>
          </a:prstGeom>
        </p:spPr>
      </p:pic>
    </p:spTree>
    <p:extLst>
      <p:ext uri="{BB962C8B-B14F-4D97-AF65-F5344CB8AC3E}">
        <p14:creationId xmlns:p14="http://schemas.microsoft.com/office/powerpoint/2010/main" val="367080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F42D-BF8F-4B2D-8D2B-234BC734EE76}"/>
              </a:ext>
            </a:extLst>
          </p:cNvPr>
          <p:cNvSpPr>
            <a:spLocks noGrp="1"/>
          </p:cNvSpPr>
          <p:nvPr>
            <p:ph type="title"/>
          </p:nvPr>
        </p:nvSpPr>
        <p:spPr/>
        <p:txBody>
          <a:bodyPr/>
          <a:lstStyle/>
          <a:p>
            <a:r>
              <a:rPr lang="en-US" dirty="0"/>
              <a:t>PERSONAL</a:t>
            </a:r>
            <a:r>
              <a:rPr lang="en-US" baseline="0" dirty="0"/>
              <a:t> LEARNING: REPRISE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096" y="1690688"/>
            <a:ext cx="8734002" cy="4174853"/>
          </a:xfrm>
          <a:prstGeom prst="rect">
            <a:avLst/>
          </a:prstGeom>
        </p:spPr>
      </p:pic>
      <p:sp>
        <p:nvSpPr>
          <p:cNvPr id="5" name="Rectangle 4"/>
          <p:cNvSpPr/>
          <p:nvPr/>
        </p:nvSpPr>
        <p:spPr>
          <a:xfrm>
            <a:off x="838200" y="6143651"/>
            <a:ext cx="5261312" cy="369332"/>
          </a:xfrm>
          <a:prstGeom prst="rect">
            <a:avLst/>
          </a:prstGeom>
        </p:spPr>
        <p:txBody>
          <a:bodyPr wrap="none">
            <a:spAutoFit/>
          </a:bodyPr>
          <a:lstStyle/>
          <a:p>
            <a:r>
              <a:rPr lang="en-CA" dirty="0">
                <a:hlinkClick r:id="rId3"/>
              </a:rPr>
              <a:t>https://giphy.com/gifs/cat-kitty-meow-UZz8BikCqfYzK</a:t>
            </a:r>
            <a:r>
              <a:rPr lang="en-CA" dirty="0"/>
              <a:t> </a:t>
            </a:r>
          </a:p>
        </p:txBody>
      </p:sp>
    </p:spTree>
    <p:extLst>
      <p:ext uri="{BB962C8B-B14F-4D97-AF65-F5344CB8AC3E}">
        <p14:creationId xmlns:p14="http://schemas.microsoft.com/office/powerpoint/2010/main" val="2172842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Identity</a:t>
            </a:r>
          </a:p>
        </p:txBody>
      </p:sp>
      <p:sp>
        <p:nvSpPr>
          <p:cNvPr id="5" name="TextBox 4">
            <a:extLst>
              <a:ext uri="{FF2B5EF4-FFF2-40B4-BE49-F238E27FC236}">
                <a16:creationId xmlns:a16="http://schemas.microsoft.com/office/drawing/2014/main" id="{5B3308D2-0748-4784-A326-CA38939DDE5C}"/>
              </a:ext>
            </a:extLst>
          </p:cNvPr>
          <p:cNvSpPr txBox="1"/>
          <p:nvPr/>
        </p:nvSpPr>
        <p:spPr>
          <a:xfrm>
            <a:off x="6359044" y="1881554"/>
            <a:ext cx="5257800" cy="2062103"/>
          </a:xfrm>
          <a:prstGeom prst="rect">
            <a:avLst/>
          </a:prstGeom>
          <a:noFill/>
        </p:spPr>
        <p:txBody>
          <a:bodyPr wrap="square" rtlCol="0">
            <a:spAutoFit/>
          </a:bodyPr>
          <a:lstStyle/>
          <a:p>
            <a:r>
              <a:rPr lang="en-US" sz="2800" i="1" dirty="0"/>
              <a:t>We</a:t>
            </a:r>
            <a:r>
              <a:rPr lang="en-US" sz="2800" dirty="0"/>
              <a:t> are the thread that runs through an otherwise disconnected set of data</a:t>
            </a:r>
          </a:p>
          <a:p>
            <a:endParaRPr lang="en-US" sz="4400" dirty="0"/>
          </a:p>
        </p:txBody>
      </p:sp>
      <p:pic>
        <p:nvPicPr>
          <p:cNvPr id="9" name="Picture 8">
            <a:extLst>
              <a:ext uri="{FF2B5EF4-FFF2-40B4-BE49-F238E27FC236}">
                <a16:creationId xmlns:a16="http://schemas.microsoft.com/office/drawing/2014/main" id="{2EB609C2-1EFB-474D-A30C-6CADD41153F2}"/>
              </a:ext>
            </a:extLst>
          </p:cNvPr>
          <p:cNvPicPr>
            <a:picLocks noChangeAspect="1"/>
          </p:cNvPicPr>
          <p:nvPr/>
        </p:nvPicPr>
        <p:blipFill>
          <a:blip r:embed="rId2"/>
          <a:stretch>
            <a:fillRect/>
          </a:stretch>
        </p:blipFill>
        <p:spPr>
          <a:xfrm>
            <a:off x="680321" y="1976863"/>
            <a:ext cx="5233627" cy="4368800"/>
          </a:xfrm>
          <a:prstGeom prst="rect">
            <a:avLst/>
          </a:prstGeom>
        </p:spPr>
      </p:pic>
      <p:sp>
        <p:nvSpPr>
          <p:cNvPr id="10" name="Rectangle 9">
            <a:extLst>
              <a:ext uri="{FF2B5EF4-FFF2-40B4-BE49-F238E27FC236}">
                <a16:creationId xmlns:a16="http://schemas.microsoft.com/office/drawing/2014/main" id="{BBAE09E3-0530-47A8-AFC5-699F0750335F}"/>
              </a:ext>
            </a:extLst>
          </p:cNvPr>
          <p:cNvSpPr/>
          <p:nvPr/>
        </p:nvSpPr>
        <p:spPr>
          <a:xfrm>
            <a:off x="6359044" y="5072282"/>
            <a:ext cx="4404360" cy="646331"/>
          </a:xfrm>
          <a:prstGeom prst="rect">
            <a:avLst/>
          </a:prstGeom>
        </p:spPr>
        <p:txBody>
          <a:bodyPr wrap="square">
            <a:spAutoFit/>
          </a:bodyPr>
          <a:lstStyle/>
          <a:p>
            <a:r>
              <a:rPr lang="en-US" dirty="0">
                <a:hlinkClick r:id="rId3"/>
              </a:rPr>
              <a:t>https://www.datadoghq.com/blog/monitoring-kafka-performance-metrics/</a:t>
            </a:r>
            <a:r>
              <a:rPr lang="en-US" dirty="0"/>
              <a:t> </a:t>
            </a:r>
          </a:p>
        </p:txBody>
      </p:sp>
    </p:spTree>
    <p:extLst>
      <p:ext uri="{BB962C8B-B14F-4D97-AF65-F5344CB8AC3E}">
        <p14:creationId xmlns:p14="http://schemas.microsoft.com/office/powerpoint/2010/main" val="30986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Identity and Recognition</a:t>
            </a:r>
          </a:p>
        </p:txBody>
      </p:sp>
      <p:sp>
        <p:nvSpPr>
          <p:cNvPr id="5" name="TextBox 4">
            <a:extLst>
              <a:ext uri="{FF2B5EF4-FFF2-40B4-BE49-F238E27FC236}">
                <a16:creationId xmlns:a16="http://schemas.microsoft.com/office/drawing/2014/main" id="{5B3308D2-0748-4784-A326-CA38939DDE5C}"/>
              </a:ext>
            </a:extLst>
          </p:cNvPr>
          <p:cNvSpPr txBox="1"/>
          <p:nvPr/>
        </p:nvSpPr>
        <p:spPr>
          <a:xfrm>
            <a:off x="7382106" y="2221332"/>
            <a:ext cx="3732933" cy="1569660"/>
          </a:xfrm>
          <a:prstGeom prst="rect">
            <a:avLst/>
          </a:prstGeom>
          <a:noFill/>
        </p:spPr>
        <p:txBody>
          <a:bodyPr wrap="square" rtlCol="0">
            <a:spAutoFit/>
          </a:bodyPr>
          <a:lstStyle/>
          <a:p>
            <a:r>
              <a:rPr lang="en-US" sz="3200" dirty="0"/>
              <a:t>The quantified self will give way to the qualified self</a:t>
            </a:r>
          </a:p>
        </p:txBody>
      </p:sp>
      <p:pic>
        <p:nvPicPr>
          <p:cNvPr id="3" name="Picture 2">
            <a:extLst>
              <a:ext uri="{FF2B5EF4-FFF2-40B4-BE49-F238E27FC236}">
                <a16:creationId xmlns:a16="http://schemas.microsoft.com/office/drawing/2014/main" id="{0C9167BB-C402-45C7-901F-6A469046B43A}"/>
              </a:ext>
            </a:extLst>
          </p:cNvPr>
          <p:cNvPicPr>
            <a:picLocks noChangeAspect="1"/>
          </p:cNvPicPr>
          <p:nvPr/>
        </p:nvPicPr>
        <p:blipFill>
          <a:blip r:embed="rId2"/>
          <a:stretch>
            <a:fillRect/>
          </a:stretch>
        </p:blipFill>
        <p:spPr>
          <a:xfrm>
            <a:off x="680321" y="1818348"/>
            <a:ext cx="6583526" cy="4940595"/>
          </a:xfrm>
          <a:prstGeom prst="rect">
            <a:avLst/>
          </a:prstGeom>
        </p:spPr>
      </p:pic>
      <p:sp>
        <p:nvSpPr>
          <p:cNvPr id="6" name="Rectangle 5">
            <a:extLst>
              <a:ext uri="{FF2B5EF4-FFF2-40B4-BE49-F238E27FC236}">
                <a16:creationId xmlns:a16="http://schemas.microsoft.com/office/drawing/2014/main" id="{A83A8900-C795-4662-BD8D-E98BE32055AB}"/>
              </a:ext>
            </a:extLst>
          </p:cNvPr>
          <p:cNvSpPr/>
          <p:nvPr/>
        </p:nvSpPr>
        <p:spPr>
          <a:xfrm>
            <a:off x="7382106" y="5660556"/>
            <a:ext cx="4544834" cy="369332"/>
          </a:xfrm>
          <a:prstGeom prst="rect">
            <a:avLst/>
          </a:prstGeom>
        </p:spPr>
        <p:txBody>
          <a:bodyPr wrap="none">
            <a:spAutoFit/>
          </a:bodyPr>
          <a:lstStyle/>
          <a:p>
            <a:r>
              <a:rPr lang="en-US" dirty="0">
                <a:hlinkClick r:id="rId3"/>
              </a:rPr>
              <a:t>http://quantifiedself.com/reporter-app/</a:t>
            </a:r>
            <a:r>
              <a:rPr lang="en-US" dirty="0"/>
              <a:t> </a:t>
            </a:r>
          </a:p>
        </p:txBody>
      </p:sp>
    </p:spTree>
    <p:extLst>
      <p:ext uri="{BB962C8B-B14F-4D97-AF65-F5344CB8AC3E}">
        <p14:creationId xmlns:p14="http://schemas.microsoft.com/office/powerpoint/2010/main" val="3173597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A0D4-2F48-4CCF-A09A-4C71C4241123}"/>
              </a:ext>
            </a:extLst>
          </p:cNvPr>
          <p:cNvSpPr>
            <a:spLocks noGrp="1"/>
          </p:cNvSpPr>
          <p:nvPr>
            <p:ph type="title"/>
          </p:nvPr>
        </p:nvSpPr>
        <p:spPr/>
        <p:txBody>
          <a:bodyPr/>
          <a:lstStyle/>
          <a:p>
            <a:r>
              <a:rPr lang="en-US" dirty="0"/>
              <a:t>Extended intelligence is the future</a:t>
            </a:r>
          </a:p>
        </p:txBody>
      </p:sp>
      <p:sp>
        <p:nvSpPr>
          <p:cNvPr id="3" name="Content Placeholder 2">
            <a:extLst>
              <a:ext uri="{FF2B5EF4-FFF2-40B4-BE49-F238E27FC236}">
                <a16:creationId xmlns:a16="http://schemas.microsoft.com/office/drawing/2014/main" id="{A9DAEAAF-82F4-46BC-841D-DD036D9F5683}"/>
              </a:ext>
            </a:extLst>
          </p:cNvPr>
          <p:cNvSpPr>
            <a:spLocks noGrp="1"/>
          </p:cNvSpPr>
          <p:nvPr>
            <p:ph idx="1"/>
          </p:nvPr>
        </p:nvSpPr>
        <p:spPr>
          <a:xfrm>
            <a:off x="6947210" y="1825625"/>
            <a:ext cx="4406590" cy="4351338"/>
          </a:xfrm>
        </p:spPr>
        <p:txBody>
          <a:bodyPr/>
          <a:lstStyle/>
          <a:p>
            <a:pPr marL="0" indent="0">
              <a:buNone/>
            </a:pPr>
            <a:r>
              <a:rPr lang="en-US" dirty="0"/>
              <a:t>Joi Ito: </a:t>
            </a:r>
            <a:r>
              <a:rPr lang="en-CA" dirty="0"/>
              <a:t>design of systems as and by participants – that is more akin to the increase of a flourishing function, where flourishing is a measure of vigour and health rather than scale, money or power.</a:t>
            </a:r>
            <a:endParaRPr lang="en-US" dirty="0"/>
          </a:p>
        </p:txBody>
      </p:sp>
      <p:pic>
        <p:nvPicPr>
          <p:cNvPr id="5" name="Picture 4">
            <a:extLst>
              <a:ext uri="{FF2B5EF4-FFF2-40B4-BE49-F238E27FC236}">
                <a16:creationId xmlns:a16="http://schemas.microsoft.com/office/drawing/2014/main" id="{9700FA38-37C4-4C38-ADB3-75C1DE1CA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955607"/>
            <a:ext cx="5850173" cy="3486188"/>
          </a:xfrm>
          <a:prstGeom prst="rect">
            <a:avLst/>
          </a:prstGeom>
        </p:spPr>
      </p:pic>
    </p:spTree>
    <p:extLst>
      <p:ext uri="{BB962C8B-B14F-4D97-AF65-F5344CB8AC3E}">
        <p14:creationId xmlns:p14="http://schemas.microsoft.com/office/powerpoint/2010/main" val="1164128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12AB-5872-453A-A33E-296EB1B1AEE0}"/>
              </a:ext>
            </a:extLst>
          </p:cNvPr>
          <p:cNvSpPr>
            <a:spLocks noGrp="1"/>
          </p:cNvSpPr>
          <p:nvPr>
            <p:ph type="title"/>
          </p:nvPr>
        </p:nvSpPr>
        <p:spPr/>
        <p:txBody>
          <a:bodyPr/>
          <a:lstStyle/>
          <a:p>
            <a:r>
              <a:rPr lang="en-US" dirty="0" err="1"/>
              <a:t>Rememeber</a:t>
            </a:r>
            <a:r>
              <a:rPr lang="en-US" dirty="0"/>
              <a:t>…</a:t>
            </a:r>
          </a:p>
        </p:txBody>
      </p:sp>
      <p:pic>
        <p:nvPicPr>
          <p:cNvPr id="7" name="Content Placeholder 6">
            <a:extLst>
              <a:ext uri="{FF2B5EF4-FFF2-40B4-BE49-F238E27FC236}">
                <a16:creationId xmlns:a16="http://schemas.microsoft.com/office/drawing/2014/main" id="{9CAC3C39-8A24-4F33-8FA2-0084D7EC40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173" y="1589751"/>
            <a:ext cx="4645701" cy="4645701"/>
          </a:xfrm>
        </p:spPr>
      </p:pic>
      <p:sp>
        <p:nvSpPr>
          <p:cNvPr id="8" name="TextBox 7">
            <a:extLst>
              <a:ext uri="{FF2B5EF4-FFF2-40B4-BE49-F238E27FC236}">
                <a16:creationId xmlns:a16="http://schemas.microsoft.com/office/drawing/2014/main" id="{C479E80C-C4C1-4003-94CC-F04A0E2AD35F}"/>
              </a:ext>
            </a:extLst>
          </p:cNvPr>
          <p:cNvSpPr txBox="1"/>
          <p:nvPr/>
        </p:nvSpPr>
        <p:spPr>
          <a:xfrm>
            <a:off x="5973580" y="5291527"/>
            <a:ext cx="4099810" cy="1077218"/>
          </a:xfrm>
          <a:prstGeom prst="rect">
            <a:avLst/>
          </a:prstGeom>
          <a:noFill/>
        </p:spPr>
        <p:txBody>
          <a:bodyPr wrap="square" rtlCol="0">
            <a:spAutoFit/>
          </a:bodyPr>
          <a:lstStyle/>
          <a:p>
            <a:r>
              <a:rPr lang="en-US" sz="3200" dirty="0"/>
              <a:t>Remember….</a:t>
            </a:r>
          </a:p>
          <a:p>
            <a:r>
              <a:rPr lang="en-US" sz="3200" dirty="0"/>
              <a:t>It’s all just cat pictures</a:t>
            </a:r>
          </a:p>
        </p:txBody>
      </p:sp>
      <p:sp>
        <p:nvSpPr>
          <p:cNvPr id="9" name="Rectangle 8">
            <a:extLst>
              <a:ext uri="{FF2B5EF4-FFF2-40B4-BE49-F238E27FC236}">
                <a16:creationId xmlns:a16="http://schemas.microsoft.com/office/drawing/2014/main" id="{4FBDA680-7A40-4D28-BE1D-E0E6CE4A94EA}"/>
              </a:ext>
            </a:extLst>
          </p:cNvPr>
          <p:cNvSpPr/>
          <p:nvPr/>
        </p:nvSpPr>
        <p:spPr>
          <a:xfrm>
            <a:off x="764141" y="6308209"/>
            <a:ext cx="5209439" cy="369332"/>
          </a:xfrm>
          <a:prstGeom prst="rect">
            <a:avLst/>
          </a:prstGeom>
        </p:spPr>
        <p:txBody>
          <a:bodyPr wrap="none">
            <a:spAutoFit/>
          </a:bodyPr>
          <a:lstStyle/>
          <a:p>
            <a:r>
              <a:rPr lang="en-US" dirty="0"/>
              <a:t>https://giphy.com/gifs/air-zzz-biscuits-9ociuoxbsNeE0</a:t>
            </a:r>
          </a:p>
        </p:txBody>
      </p:sp>
    </p:spTree>
    <p:extLst>
      <p:ext uri="{BB962C8B-B14F-4D97-AF65-F5344CB8AC3E}">
        <p14:creationId xmlns:p14="http://schemas.microsoft.com/office/powerpoint/2010/main" val="331877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BC8-A694-4597-AAB1-A2801D178130}"/>
              </a:ext>
            </a:extLst>
          </p:cNvPr>
          <p:cNvSpPr>
            <a:spLocks noGrp="1"/>
          </p:cNvSpPr>
          <p:nvPr>
            <p:ph type="title"/>
          </p:nvPr>
        </p:nvSpPr>
        <p:spPr/>
        <p:txBody>
          <a:bodyPr/>
          <a:lstStyle/>
          <a:p>
            <a:r>
              <a:rPr lang="en-CA" dirty="0"/>
              <a:t>You’re Not Stuck In Traffic, You Are Traffic</a:t>
            </a:r>
            <a:endParaRPr lang="en-US" dirty="0"/>
          </a:p>
        </p:txBody>
      </p:sp>
      <p:pic>
        <p:nvPicPr>
          <p:cNvPr id="5" name="Content Placeholder 4">
            <a:extLst>
              <a:ext uri="{FF2B5EF4-FFF2-40B4-BE49-F238E27FC236}">
                <a16:creationId xmlns:a16="http://schemas.microsoft.com/office/drawing/2014/main" id="{CD97E7FE-A3FA-4012-A9D3-D76C81013B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2168725"/>
            <a:ext cx="7255733" cy="4081350"/>
          </a:xfrm>
        </p:spPr>
      </p:pic>
      <p:sp>
        <p:nvSpPr>
          <p:cNvPr id="6" name="Rectangle 5">
            <a:extLst>
              <a:ext uri="{FF2B5EF4-FFF2-40B4-BE49-F238E27FC236}">
                <a16:creationId xmlns:a16="http://schemas.microsoft.com/office/drawing/2014/main" id="{66FDE9B3-125E-439A-B189-63183AB0C150}"/>
              </a:ext>
            </a:extLst>
          </p:cNvPr>
          <p:cNvSpPr/>
          <p:nvPr/>
        </p:nvSpPr>
        <p:spPr>
          <a:xfrm>
            <a:off x="8380324" y="2168726"/>
            <a:ext cx="3265716" cy="3785652"/>
          </a:xfrm>
          <a:prstGeom prst="rect">
            <a:avLst/>
          </a:prstGeom>
        </p:spPr>
        <p:txBody>
          <a:bodyPr wrap="square">
            <a:spAutoFit/>
          </a:bodyPr>
          <a:lstStyle/>
          <a:p>
            <a:r>
              <a:rPr lang="en-US" sz="2400" dirty="0"/>
              <a:t>“a new generation of designers has emerged, concerned with designing strategies to subvert this “natural default-setting” in which each person understands themselves at the center of the world.”</a:t>
            </a:r>
          </a:p>
        </p:txBody>
      </p:sp>
      <p:sp>
        <p:nvSpPr>
          <p:cNvPr id="7" name="Rectangle 6">
            <a:extLst>
              <a:ext uri="{FF2B5EF4-FFF2-40B4-BE49-F238E27FC236}">
                <a16:creationId xmlns:a16="http://schemas.microsoft.com/office/drawing/2014/main" id="{3A55550B-AAF5-4F64-9DB6-F95E2D56779D}"/>
              </a:ext>
            </a:extLst>
          </p:cNvPr>
          <p:cNvSpPr/>
          <p:nvPr/>
        </p:nvSpPr>
        <p:spPr>
          <a:xfrm>
            <a:off x="6096000" y="6432416"/>
            <a:ext cx="5644046" cy="369332"/>
          </a:xfrm>
          <a:prstGeom prst="rect">
            <a:avLst/>
          </a:prstGeom>
        </p:spPr>
        <p:txBody>
          <a:bodyPr wrap="none">
            <a:spAutoFit/>
          </a:bodyPr>
          <a:lstStyle/>
          <a:p>
            <a:r>
              <a:rPr lang="en-US" dirty="0">
                <a:hlinkClick r:id="rId4"/>
              </a:rPr>
              <a:t>https://jods.mitpress.mit.edu/pub/design-as-participation</a:t>
            </a:r>
            <a:r>
              <a:rPr lang="en-US" dirty="0"/>
              <a:t> </a:t>
            </a:r>
          </a:p>
        </p:txBody>
      </p:sp>
    </p:spTree>
    <p:extLst>
      <p:ext uri="{BB962C8B-B14F-4D97-AF65-F5344CB8AC3E}">
        <p14:creationId xmlns:p14="http://schemas.microsoft.com/office/powerpoint/2010/main" val="223648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Cedric Price</a:t>
            </a:r>
          </a:p>
        </p:txBody>
      </p:sp>
      <p:sp>
        <p:nvSpPr>
          <p:cNvPr id="3" name="Content Placeholder 2"/>
          <p:cNvSpPr>
            <a:spLocks noGrp="1"/>
          </p:cNvSpPr>
          <p:nvPr>
            <p:ph idx="1"/>
          </p:nvPr>
        </p:nvSpPr>
        <p:spPr>
          <a:xfrm>
            <a:off x="4861932" y="1825625"/>
            <a:ext cx="6491868" cy="4351338"/>
          </a:xfrm>
        </p:spPr>
        <p:txBody>
          <a:bodyPr>
            <a:normAutofit lnSpcReduction="10000"/>
          </a:bodyPr>
          <a:lstStyle/>
          <a:p>
            <a:r>
              <a:rPr lang="en-CA" dirty="0"/>
              <a:t>Cedric Price: "Price was designing not for the uses he </a:t>
            </a:r>
            <a:r>
              <a:rPr lang="en-CA" i="1" dirty="0"/>
              <a:t>wished to see</a:t>
            </a:r>
            <a:r>
              <a:rPr lang="en-CA" dirty="0"/>
              <a:t>, but for all the uses </a:t>
            </a:r>
            <a:r>
              <a:rPr lang="en-CA" i="1" dirty="0"/>
              <a:t>he couldn’t imagine.</a:t>
            </a:r>
            <a:r>
              <a:rPr lang="en-CA" dirty="0"/>
              <a:t>... As opposed to the 'user' of a building who is interacting with a smart thermostat, the participants in a building are engaged with one another." </a:t>
            </a:r>
          </a:p>
          <a:p>
            <a:r>
              <a:rPr lang="en-CA" dirty="0"/>
              <a:t>Or as I like to say, we built a trillion-dollar communication system, and people use it to send cat pictures, and that's the beauty of 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34" y="1825625"/>
            <a:ext cx="3777483" cy="5032375"/>
          </a:xfrm>
          <a:prstGeom prst="rect">
            <a:avLst/>
          </a:prstGeom>
        </p:spPr>
      </p:pic>
      <p:sp>
        <p:nvSpPr>
          <p:cNvPr id="5" name="Rectangle 4"/>
          <p:cNvSpPr/>
          <p:nvPr/>
        </p:nvSpPr>
        <p:spPr>
          <a:xfrm>
            <a:off x="5118409" y="5988734"/>
            <a:ext cx="6235391" cy="646331"/>
          </a:xfrm>
          <a:prstGeom prst="rect">
            <a:avLst/>
          </a:prstGeom>
        </p:spPr>
        <p:txBody>
          <a:bodyPr wrap="square">
            <a:spAutoFit/>
          </a:bodyPr>
          <a:lstStyle/>
          <a:p>
            <a:r>
              <a:rPr lang="en-CA" dirty="0">
                <a:hlinkClick r:id="rId4"/>
              </a:rPr>
              <a:t>https://www.architectural-review.com/essays/reputations-pen-portraits-/cedric-price-1934-2003/10026650.article</a:t>
            </a:r>
            <a:r>
              <a:rPr lang="en-CA" dirty="0"/>
              <a:t> </a:t>
            </a:r>
          </a:p>
        </p:txBody>
      </p:sp>
    </p:spTree>
    <p:extLst>
      <p:ext uri="{BB962C8B-B14F-4D97-AF65-F5344CB8AC3E}">
        <p14:creationId xmlns:p14="http://schemas.microsoft.com/office/powerpoint/2010/main" val="366528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6CE5-4A1A-4EB2-AA88-C0D1C59D925A}"/>
              </a:ext>
            </a:extLst>
          </p:cNvPr>
          <p:cNvSpPr>
            <a:spLocks noGrp="1"/>
          </p:cNvSpPr>
          <p:nvPr>
            <p:ph type="title"/>
          </p:nvPr>
        </p:nvSpPr>
        <p:spPr/>
        <p:txBody>
          <a:bodyPr/>
          <a:lstStyle/>
          <a:p>
            <a:r>
              <a:rPr lang="en-US" dirty="0"/>
              <a:t>RESOURCES – EXPERIENCE - AGENCY</a:t>
            </a:r>
          </a:p>
        </p:txBody>
      </p:sp>
      <p:pic>
        <p:nvPicPr>
          <p:cNvPr id="6" name="Content Placeholder 5">
            <a:extLst>
              <a:ext uri="{FF2B5EF4-FFF2-40B4-BE49-F238E27FC236}">
                <a16:creationId xmlns:a16="http://schemas.microsoft.com/office/drawing/2014/main" id="{9E9B0910-BF88-483C-9869-2A85BD8309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378" y="1690688"/>
            <a:ext cx="7329561" cy="4125496"/>
          </a:xfrm>
        </p:spPr>
      </p:pic>
      <p:sp>
        <p:nvSpPr>
          <p:cNvPr id="7" name="Rectangle 6">
            <a:extLst>
              <a:ext uri="{FF2B5EF4-FFF2-40B4-BE49-F238E27FC236}">
                <a16:creationId xmlns:a16="http://schemas.microsoft.com/office/drawing/2014/main" id="{6AA79F63-9558-4DB7-87AD-2F56B34E346D}"/>
              </a:ext>
            </a:extLst>
          </p:cNvPr>
          <p:cNvSpPr/>
          <p:nvPr/>
        </p:nvSpPr>
        <p:spPr>
          <a:xfrm>
            <a:off x="838200" y="6039999"/>
            <a:ext cx="5289590" cy="369332"/>
          </a:xfrm>
          <a:prstGeom prst="rect">
            <a:avLst/>
          </a:prstGeom>
        </p:spPr>
        <p:txBody>
          <a:bodyPr wrap="none">
            <a:spAutoFit/>
          </a:bodyPr>
          <a:lstStyle/>
          <a:p>
            <a:r>
              <a:rPr lang="en-US" dirty="0"/>
              <a:t>https://giphy.com/gifs/cat-lazy-sleepy-papAALBn286ty</a:t>
            </a:r>
          </a:p>
        </p:txBody>
      </p:sp>
    </p:spTree>
    <p:extLst>
      <p:ext uri="{BB962C8B-B14F-4D97-AF65-F5344CB8AC3E}">
        <p14:creationId xmlns:p14="http://schemas.microsoft.com/office/powerpoint/2010/main" val="7309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Experience</a:t>
            </a:r>
          </a:p>
        </p:txBody>
      </p:sp>
      <p:sp>
        <p:nvSpPr>
          <p:cNvPr id="5" name="TextBox 4">
            <a:extLst>
              <a:ext uri="{FF2B5EF4-FFF2-40B4-BE49-F238E27FC236}">
                <a16:creationId xmlns:a16="http://schemas.microsoft.com/office/drawing/2014/main" id="{5B3308D2-0748-4784-A326-CA38939DDE5C}"/>
              </a:ext>
            </a:extLst>
          </p:cNvPr>
          <p:cNvSpPr txBox="1"/>
          <p:nvPr/>
        </p:nvSpPr>
        <p:spPr>
          <a:xfrm>
            <a:off x="6724185" y="2053586"/>
            <a:ext cx="4553910" cy="2246769"/>
          </a:xfrm>
          <a:prstGeom prst="rect">
            <a:avLst/>
          </a:prstGeom>
          <a:noFill/>
        </p:spPr>
        <p:txBody>
          <a:bodyPr wrap="square" rtlCol="0">
            <a:spAutoFit/>
          </a:bodyPr>
          <a:lstStyle/>
          <a:p>
            <a:r>
              <a:rPr lang="en-US" sz="3200" dirty="0"/>
              <a:t>We are beginning to </a:t>
            </a:r>
            <a:r>
              <a:rPr lang="en-US" sz="3200" i="1" dirty="0"/>
              <a:t>combine</a:t>
            </a:r>
            <a:r>
              <a:rPr lang="en-US" sz="3200" dirty="0"/>
              <a:t> experience and reflection </a:t>
            </a:r>
          </a:p>
          <a:p>
            <a:endParaRPr lang="en-US" sz="4400" dirty="0"/>
          </a:p>
        </p:txBody>
      </p:sp>
      <p:pic>
        <p:nvPicPr>
          <p:cNvPr id="6" name="Picture 5">
            <a:extLst>
              <a:ext uri="{FF2B5EF4-FFF2-40B4-BE49-F238E27FC236}">
                <a16:creationId xmlns:a16="http://schemas.microsoft.com/office/drawing/2014/main" id="{CEA65AD1-684B-4BE2-B2F6-30A87961343F}"/>
              </a:ext>
            </a:extLst>
          </p:cNvPr>
          <p:cNvPicPr>
            <a:picLocks noChangeAspect="1"/>
          </p:cNvPicPr>
          <p:nvPr/>
        </p:nvPicPr>
        <p:blipFill>
          <a:blip r:embed="rId2"/>
          <a:stretch>
            <a:fillRect/>
          </a:stretch>
        </p:blipFill>
        <p:spPr>
          <a:xfrm>
            <a:off x="769531" y="1834166"/>
            <a:ext cx="5709328" cy="4533878"/>
          </a:xfrm>
          <a:prstGeom prst="rect">
            <a:avLst/>
          </a:prstGeom>
        </p:spPr>
      </p:pic>
      <p:sp>
        <p:nvSpPr>
          <p:cNvPr id="7" name="Rectangle 6">
            <a:extLst>
              <a:ext uri="{FF2B5EF4-FFF2-40B4-BE49-F238E27FC236}">
                <a16:creationId xmlns:a16="http://schemas.microsoft.com/office/drawing/2014/main" id="{86C3657C-B600-4107-BDDB-DFFDDAE6C27A}"/>
              </a:ext>
            </a:extLst>
          </p:cNvPr>
          <p:cNvSpPr/>
          <p:nvPr/>
        </p:nvSpPr>
        <p:spPr>
          <a:xfrm>
            <a:off x="6850594" y="4885130"/>
            <a:ext cx="3882207" cy="646331"/>
          </a:xfrm>
          <a:prstGeom prst="rect">
            <a:avLst/>
          </a:prstGeom>
        </p:spPr>
        <p:txBody>
          <a:bodyPr wrap="square">
            <a:spAutoFit/>
          </a:bodyPr>
          <a:lstStyle/>
          <a:p>
            <a:r>
              <a:rPr lang="en-US" dirty="0">
                <a:hlinkClick r:id="rId3"/>
              </a:rPr>
              <a:t>https://www.epicgames.com/fortnite/en-US/home</a:t>
            </a:r>
            <a:r>
              <a:rPr lang="en-US" dirty="0"/>
              <a:t> </a:t>
            </a:r>
          </a:p>
        </p:txBody>
      </p:sp>
    </p:spTree>
    <p:extLst>
      <p:ext uri="{BB962C8B-B14F-4D97-AF65-F5344CB8AC3E}">
        <p14:creationId xmlns:p14="http://schemas.microsoft.com/office/powerpoint/2010/main" val="184907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8E6-8CB8-42E2-9E46-48AB872E74B3}"/>
              </a:ext>
            </a:extLst>
          </p:cNvPr>
          <p:cNvSpPr>
            <a:spLocks noGrp="1"/>
          </p:cNvSpPr>
          <p:nvPr>
            <p:ph type="title"/>
          </p:nvPr>
        </p:nvSpPr>
        <p:spPr>
          <a:xfrm>
            <a:off x="680321" y="753228"/>
            <a:ext cx="9613861" cy="1080938"/>
          </a:xfrm>
        </p:spPr>
        <p:txBody>
          <a:bodyPr/>
          <a:lstStyle/>
          <a:p>
            <a:r>
              <a:rPr lang="en-US" dirty="0"/>
              <a:t>Content and Creation</a:t>
            </a:r>
          </a:p>
        </p:txBody>
      </p:sp>
      <p:sp>
        <p:nvSpPr>
          <p:cNvPr id="5" name="TextBox 4">
            <a:extLst>
              <a:ext uri="{FF2B5EF4-FFF2-40B4-BE49-F238E27FC236}">
                <a16:creationId xmlns:a16="http://schemas.microsoft.com/office/drawing/2014/main" id="{5B3308D2-0748-4784-A326-CA38939DDE5C}"/>
              </a:ext>
            </a:extLst>
          </p:cNvPr>
          <p:cNvSpPr txBox="1"/>
          <p:nvPr/>
        </p:nvSpPr>
        <p:spPr>
          <a:xfrm>
            <a:off x="6451228" y="1622405"/>
            <a:ext cx="4759960" cy="3970318"/>
          </a:xfrm>
          <a:prstGeom prst="rect">
            <a:avLst/>
          </a:prstGeom>
          <a:noFill/>
        </p:spPr>
        <p:txBody>
          <a:bodyPr wrap="square" rtlCol="0">
            <a:spAutoFit/>
          </a:bodyPr>
          <a:lstStyle/>
          <a:p>
            <a:r>
              <a:rPr lang="en-US" sz="2800" i="1" dirty="0"/>
              <a:t>Creation</a:t>
            </a:r>
            <a:r>
              <a:rPr lang="en-US" sz="2800" dirty="0"/>
              <a:t> of the content is becoming a part of the content itself. </a:t>
            </a:r>
          </a:p>
          <a:p>
            <a:endParaRPr lang="en-US" sz="2800" dirty="0"/>
          </a:p>
          <a:p>
            <a:r>
              <a:rPr lang="en-US" sz="2800" dirty="0" err="1"/>
              <a:t>Livecaster</a:t>
            </a:r>
            <a:endParaRPr lang="en-US" sz="2800" dirty="0"/>
          </a:p>
          <a:p>
            <a:endParaRPr lang="en-US" sz="2800" dirty="0"/>
          </a:p>
          <a:p>
            <a:r>
              <a:rPr lang="en-US" sz="2800" dirty="0"/>
              <a:t>Twitch</a:t>
            </a:r>
          </a:p>
          <a:p>
            <a:endParaRPr lang="en-US" sz="2800" dirty="0"/>
          </a:p>
          <a:p>
            <a:r>
              <a:rPr lang="en-US" sz="2800" dirty="0"/>
              <a:t>Open Broadcaster</a:t>
            </a:r>
          </a:p>
        </p:txBody>
      </p:sp>
      <p:pic>
        <p:nvPicPr>
          <p:cNvPr id="8" name="Picture 7">
            <a:extLst>
              <a:ext uri="{FF2B5EF4-FFF2-40B4-BE49-F238E27FC236}">
                <a16:creationId xmlns:a16="http://schemas.microsoft.com/office/drawing/2014/main" id="{D0402798-6852-4B08-AF55-C14F7671B8E9}"/>
              </a:ext>
            </a:extLst>
          </p:cNvPr>
          <p:cNvPicPr>
            <a:picLocks noChangeAspect="1"/>
          </p:cNvPicPr>
          <p:nvPr/>
        </p:nvPicPr>
        <p:blipFill>
          <a:blip r:embed="rId2"/>
          <a:stretch>
            <a:fillRect/>
          </a:stretch>
        </p:blipFill>
        <p:spPr>
          <a:xfrm>
            <a:off x="237490" y="2327910"/>
            <a:ext cx="5905500" cy="3695700"/>
          </a:xfrm>
          <a:prstGeom prst="rect">
            <a:avLst/>
          </a:prstGeom>
        </p:spPr>
      </p:pic>
      <p:sp>
        <p:nvSpPr>
          <p:cNvPr id="9" name="Rectangle 8">
            <a:extLst>
              <a:ext uri="{FF2B5EF4-FFF2-40B4-BE49-F238E27FC236}">
                <a16:creationId xmlns:a16="http://schemas.microsoft.com/office/drawing/2014/main" id="{F7AE6768-B6BD-4AA6-A530-B77F6DE0A87E}"/>
              </a:ext>
            </a:extLst>
          </p:cNvPr>
          <p:cNvSpPr/>
          <p:nvPr/>
        </p:nvSpPr>
        <p:spPr>
          <a:xfrm>
            <a:off x="6476204" y="3823007"/>
            <a:ext cx="4447051" cy="369332"/>
          </a:xfrm>
          <a:prstGeom prst="rect">
            <a:avLst/>
          </a:prstGeom>
        </p:spPr>
        <p:txBody>
          <a:bodyPr wrap="none">
            <a:spAutoFit/>
          </a:bodyPr>
          <a:lstStyle/>
          <a:p>
            <a:r>
              <a:rPr lang="en-US" dirty="0">
                <a:hlinkClick r:id="rId3"/>
              </a:rPr>
              <a:t>https://intrsection.com/2017/04/8396/</a:t>
            </a:r>
            <a:r>
              <a:rPr lang="en-US" dirty="0"/>
              <a:t> </a:t>
            </a:r>
          </a:p>
        </p:txBody>
      </p:sp>
      <p:sp>
        <p:nvSpPr>
          <p:cNvPr id="3" name="Rectangle 2"/>
          <p:cNvSpPr/>
          <p:nvPr/>
        </p:nvSpPr>
        <p:spPr>
          <a:xfrm>
            <a:off x="6476204" y="4639832"/>
            <a:ext cx="2407903" cy="369332"/>
          </a:xfrm>
          <a:prstGeom prst="rect">
            <a:avLst/>
          </a:prstGeom>
        </p:spPr>
        <p:txBody>
          <a:bodyPr wrap="none">
            <a:spAutoFit/>
          </a:bodyPr>
          <a:lstStyle/>
          <a:p>
            <a:r>
              <a:rPr lang="en-CA" dirty="0">
                <a:hlinkClick r:id="rId4"/>
              </a:rPr>
              <a:t>https://www.twitch.tv/</a:t>
            </a:r>
            <a:r>
              <a:rPr lang="en-CA" dirty="0"/>
              <a:t> </a:t>
            </a:r>
          </a:p>
        </p:txBody>
      </p:sp>
      <p:sp>
        <p:nvSpPr>
          <p:cNvPr id="6" name="Rectangle 5"/>
          <p:cNvSpPr/>
          <p:nvPr/>
        </p:nvSpPr>
        <p:spPr>
          <a:xfrm>
            <a:off x="6455140" y="5515170"/>
            <a:ext cx="2502929" cy="369332"/>
          </a:xfrm>
          <a:prstGeom prst="rect">
            <a:avLst/>
          </a:prstGeom>
        </p:spPr>
        <p:txBody>
          <a:bodyPr wrap="none">
            <a:spAutoFit/>
          </a:bodyPr>
          <a:lstStyle/>
          <a:p>
            <a:r>
              <a:rPr lang="en-CA" dirty="0">
                <a:hlinkClick r:id="rId5"/>
              </a:rPr>
              <a:t>https://obsproject.com/</a:t>
            </a:r>
            <a:r>
              <a:rPr lang="en-CA" dirty="0"/>
              <a:t> </a:t>
            </a:r>
          </a:p>
        </p:txBody>
      </p:sp>
    </p:spTree>
    <p:extLst>
      <p:ext uri="{BB962C8B-B14F-4D97-AF65-F5344CB8AC3E}">
        <p14:creationId xmlns:p14="http://schemas.microsoft.com/office/powerpoint/2010/main" val="4103275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2535</Words>
  <Application>Microsoft Office PowerPoint</Application>
  <PresentationFormat>Widescreen</PresentationFormat>
  <Paragraphs>268</Paragraphs>
  <Slides>41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Future Learning in an Advanced Decentralized Learning Ecosystem</vt:lpstr>
      <vt:lpstr>INTRO: PERSONAL LEARNING</vt:lpstr>
      <vt:lpstr>High School Math ML Problem</vt:lpstr>
      <vt:lpstr>Identity and Recognition</vt:lpstr>
      <vt:lpstr>You’re Not Stuck In Traffic, You Are Traffic</vt:lpstr>
      <vt:lpstr>Cedric Price</vt:lpstr>
      <vt:lpstr>RESOURCES – EXPERIENCE - AGENCY</vt:lpstr>
      <vt:lpstr>Experience</vt:lpstr>
      <vt:lpstr>Content and Creation</vt:lpstr>
      <vt:lpstr>Connect LMS via LTI WordPress Plugin</vt:lpstr>
      <vt:lpstr>Creating and learning – code and outcome - combine in a single environment​</vt:lpstr>
      <vt:lpstr>New types of learning resources​</vt:lpstr>
      <vt:lpstr>Workbench</vt:lpstr>
      <vt:lpstr>DATA - CLOUD - AI</vt:lpstr>
      <vt:lpstr>The Linked Open Data Cloud</vt:lpstr>
      <vt:lpstr>Re-Decentralize the Web</vt:lpstr>
      <vt:lpstr>Decentralized Data and Service Providers</vt:lpstr>
      <vt:lpstr>Decentralized Social Networks</vt:lpstr>
      <vt:lpstr>Web3</vt:lpstr>
      <vt:lpstr>Linked AI Services</vt:lpstr>
      <vt:lpstr>AI-Generated Music</vt:lpstr>
      <vt:lpstr>Cognii – SquirrelAI – Magpie – X5GON </vt:lpstr>
      <vt:lpstr>Brain Implant Can Say What You’re Thinking</vt:lpstr>
      <vt:lpstr>GRAPH – COMMUNITY – AGENCY</vt:lpstr>
      <vt:lpstr>Graph as the conceptual basis for web3 networks</vt:lpstr>
      <vt:lpstr>From semantics to cryptography</vt:lpstr>
      <vt:lpstr>Directed Acyclic Graph (DAG)</vt:lpstr>
      <vt:lpstr>GitHub</vt:lpstr>
      <vt:lpstr>Jupytext – Notebook plus version control</vt:lpstr>
      <vt:lpstr>Content Addressable Networking</vt:lpstr>
      <vt:lpstr>Resources</vt:lpstr>
      <vt:lpstr>Graph Algorithms</vt:lpstr>
      <vt:lpstr>The types of questions graph analytics answer</vt:lpstr>
      <vt:lpstr>Autonomous Agents Communication Scheme</vt:lpstr>
      <vt:lpstr>Community</vt:lpstr>
      <vt:lpstr>Consensus</vt:lpstr>
      <vt:lpstr>Blockchain-based protocol for autonomous business activity</vt:lpstr>
      <vt:lpstr>PERSONAL LEARNING: REPRISE</vt:lpstr>
      <vt:lpstr>Identity</vt:lpstr>
      <vt:lpstr>Extended intelligence is the future</vt:lpstr>
      <vt:lpstr>Rememeber…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42</cp:revision>
  <dcterms:created xsi:type="dcterms:W3CDTF">2019-04-27T20:16:03Z</dcterms:created>
  <dcterms:modified xsi:type="dcterms:W3CDTF">2019-05-01T14:02:04Z</dcterms:modified>
</cp:coreProperties>
</file>