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9541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600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27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196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048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690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640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0275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411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0470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928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1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EC3CB-E1BB-430C-B57E-056C5848CDFF}" type="datetimeFigureOut">
              <a:rPr lang="en-CA" smtClean="0"/>
              <a:t>2019-03-05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DF714-0FF2-442D-B63E-6454316675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229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3.ntu.edu.sg/home/ehchua/programming/howto/images/Git_Rebase1.png" TargetMode="External"/><Relationship Id="rId2" Type="http://schemas.openxmlformats.org/officeDocument/2006/relationships/hyperlink" Target="https://jupyter4edu.github.io/jupyter-edu-boo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ownes.ca/presentation/48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ybinder.org/" TargetMode="External"/><Relationship Id="rId2" Type="http://schemas.openxmlformats.org/officeDocument/2006/relationships/hyperlink" Target="https://open.canada.ca/en/open-dat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ntheon.io/blog/headless-websites-whats-big-deal-decoupled-architecture" TargetMode="External"/><Relationship Id="rId4" Type="http://schemas.openxmlformats.org/officeDocument/2006/relationships/hyperlink" Target="https://mybinder.org/v2/gh/jvns/pandas-cookbook/maste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ai.com/systems" TargetMode="External"/><Relationship Id="rId7" Type="http://schemas.openxmlformats.org/officeDocument/2006/relationships/hyperlink" Target="https://www.downes.ca/files/msindex.html" TargetMode="External"/><Relationship Id="rId2" Type="http://schemas.openxmlformats.org/officeDocument/2006/relationships/hyperlink" Target="https://openai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oud.google.com/products/ai/" TargetMode="External"/><Relationship Id="rId5" Type="http://schemas.openxmlformats.org/officeDocument/2006/relationships/hyperlink" Target="https://gym.openai.com/docs/" TargetMode="External"/><Relationship Id="rId4" Type="http://schemas.openxmlformats.org/officeDocument/2006/relationships/hyperlink" Target="https://blog.openai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wirlds.com/" TargetMode="External"/><Relationship Id="rId2" Type="http://schemas.openxmlformats.org/officeDocument/2006/relationships/hyperlink" Target="https://hackernoon.com/an-overview-of-hashgraph-b0900a1fd7b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l30.mooc.ca/cgi-bin/page.cgi?module=11" TargetMode="External"/><Relationship Id="rId5" Type="http://schemas.openxmlformats.org/officeDocument/2006/relationships/hyperlink" Target="https://el30.mooc.ca/cgi-bin/page.cgi?module=9" TargetMode="External"/><Relationship Id="rId4" Type="http://schemas.openxmlformats.org/officeDocument/2006/relationships/hyperlink" Target="https://ipfs.i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topics/oer" TargetMode="External"/><Relationship Id="rId2" Type="http://schemas.openxmlformats.org/officeDocument/2006/relationships/hyperlink" Target="https://github.com/cc-archive/OER-strategy-with-Open-Ed-Org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75" y="0"/>
            <a:ext cx="1220247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16" y="150921"/>
            <a:ext cx="4663735" cy="1384916"/>
          </a:xfrm>
        </p:spPr>
        <p:txBody>
          <a:bodyPr>
            <a:normAutofit fontScale="90000"/>
          </a:bodyPr>
          <a:lstStyle/>
          <a:p>
            <a:pPr algn="l"/>
            <a:r>
              <a:rPr lang="en-CA" sz="4800" dirty="0"/>
              <a:t>A Quick Look at the Future of OER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7895" y="5326602"/>
            <a:ext cx="9144000" cy="1253970"/>
          </a:xfrm>
        </p:spPr>
        <p:txBody>
          <a:bodyPr>
            <a:normAutofit/>
          </a:bodyPr>
          <a:lstStyle/>
          <a:p>
            <a:pPr algn="r"/>
            <a:r>
              <a:rPr lang="en-CA" sz="2000" dirty="0" smtClean="0"/>
              <a:t>Stephen </a:t>
            </a:r>
            <a:r>
              <a:rPr lang="en-CA" sz="2000" dirty="0" err="1" smtClean="0"/>
              <a:t>Downes</a:t>
            </a:r>
            <a:endParaRPr lang="en-CA" sz="2000" dirty="0" smtClean="0"/>
          </a:p>
          <a:p>
            <a:pPr algn="r"/>
            <a:r>
              <a:rPr lang="en-CA" sz="1600" dirty="0" smtClean="0"/>
              <a:t>Open Education Week: 24-Hour Global CC Network Web-a-thon</a:t>
            </a:r>
          </a:p>
          <a:p>
            <a:pPr algn="r"/>
            <a:r>
              <a:rPr lang="en-CA" sz="2000" dirty="0" smtClean="0"/>
              <a:t>March 5, 2019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80648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 smtClean="0">
                <a:solidFill>
                  <a:schemeClr val="accent6"/>
                </a:solidFill>
                <a:latin typeface="Adobe Garamond Pro Bold" panose="02020702060506020403" pitchFamily="18" charset="0"/>
              </a:rPr>
              <a:t>Cloud</a:t>
            </a:r>
            <a:endParaRPr lang="en-CA" b="1" dirty="0">
              <a:solidFill>
                <a:schemeClr val="accent6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CA" dirty="0"/>
              <a:t>GitHub-like environment for OERs</a:t>
            </a:r>
          </a:p>
          <a:p>
            <a:pPr lvl="1" fontAlgn="base"/>
            <a:r>
              <a:rPr lang="en-CA" dirty="0" err="1"/>
              <a:t>Eg</a:t>
            </a:r>
            <a:r>
              <a:rPr lang="en-CA" dirty="0"/>
              <a:t>. </a:t>
            </a:r>
            <a:r>
              <a:rPr lang="en-CA" u="sng" dirty="0">
                <a:hlinkClick r:id="rId2"/>
              </a:rPr>
              <a:t>https://jupyter4edu.github.io/jupyter-edu-book/</a:t>
            </a:r>
            <a:r>
              <a:rPr lang="en-CA" dirty="0"/>
              <a:t> </a:t>
            </a:r>
          </a:p>
          <a:p>
            <a:pPr fontAlgn="base"/>
            <a:r>
              <a:rPr lang="en-CA" dirty="0"/>
              <a:t>Fork or Clone and download / use or modify as needed / upload or merge back into </a:t>
            </a:r>
            <a:r>
              <a:rPr lang="en-CA" dirty="0" smtClean="0"/>
              <a:t>original - </a:t>
            </a:r>
            <a:r>
              <a:rPr lang="en-CA" sz="1600" dirty="0" smtClean="0">
                <a:hlinkClick r:id="rId3"/>
              </a:rPr>
              <a:t>https://www3.ntu.edu.sg/home/ehchua/programming/howto/images/Git_Rebase1.png</a:t>
            </a:r>
            <a:r>
              <a:rPr lang="en-CA" sz="1600" dirty="0" smtClean="0"/>
              <a:t> </a:t>
            </a:r>
            <a:endParaRPr lang="en-CA" dirty="0"/>
          </a:p>
          <a:p>
            <a:pPr fontAlgn="base"/>
            <a:r>
              <a:rPr lang="en-CA" dirty="0"/>
              <a:t>Create and run applications in cloud-based computers</a:t>
            </a:r>
          </a:p>
          <a:p>
            <a:pPr fontAlgn="base"/>
            <a:r>
              <a:rPr lang="en-CA" dirty="0"/>
              <a:t>Virtualization brings cloud to the desktop (</a:t>
            </a:r>
            <a:r>
              <a:rPr lang="en-CA" dirty="0" err="1"/>
              <a:t>eg</a:t>
            </a:r>
            <a:r>
              <a:rPr lang="en-CA" dirty="0"/>
              <a:t>. Docker containers)</a:t>
            </a:r>
          </a:p>
          <a:p>
            <a:r>
              <a:rPr lang="en-CA" dirty="0"/>
              <a:t>More: </a:t>
            </a:r>
            <a:r>
              <a:rPr lang="en-CA" u="sng" dirty="0">
                <a:hlinkClick r:id="rId4"/>
              </a:rPr>
              <a:t>https://www.downes.ca/presentation/481</a:t>
            </a: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2692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>
                <a:solidFill>
                  <a:schemeClr val="accent6"/>
                </a:solidFill>
                <a:latin typeface="Adobe Garamond Pro Bold" panose="02020702060506020403" pitchFamily="18" charset="0"/>
              </a:rPr>
              <a:t>Open</a:t>
            </a:r>
            <a:r>
              <a:rPr lang="en-CA" dirty="0" smtClean="0"/>
              <a:t> </a:t>
            </a:r>
            <a:r>
              <a:rPr lang="en-CA" sz="5400" b="1" dirty="0">
                <a:solidFill>
                  <a:schemeClr val="accent6"/>
                </a:solidFill>
                <a:latin typeface="Adobe Garamond Pro Bold" panose="02020702060506020403" pitchFamily="18" charset="0"/>
              </a:rPr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CA" dirty="0"/>
              <a:t>Open Data Initiatives - </a:t>
            </a:r>
            <a:r>
              <a:rPr lang="en-CA" u="sng" dirty="0">
                <a:hlinkClick r:id="rId2"/>
              </a:rPr>
              <a:t>https://open.canada.ca/en/open-data</a:t>
            </a:r>
            <a:r>
              <a:rPr lang="en-CA" dirty="0"/>
              <a:t> </a:t>
            </a:r>
          </a:p>
          <a:p>
            <a:pPr fontAlgn="base"/>
            <a:r>
              <a:rPr lang="en-CA" dirty="0" err="1"/>
              <a:t>Jupyter</a:t>
            </a:r>
            <a:r>
              <a:rPr lang="en-CA" dirty="0"/>
              <a:t> Notebooks</a:t>
            </a:r>
          </a:p>
          <a:p>
            <a:pPr lvl="1" fontAlgn="base"/>
            <a:r>
              <a:rPr lang="en-CA" dirty="0"/>
              <a:t>To run requires download and install Python, otherwise:</a:t>
            </a:r>
          </a:p>
          <a:p>
            <a:pPr lvl="1" fontAlgn="base"/>
            <a:r>
              <a:rPr lang="en-CA" dirty="0" err="1"/>
              <a:t>MyBinder</a:t>
            </a:r>
            <a:r>
              <a:rPr lang="en-CA" dirty="0"/>
              <a:t> is a third option that runs </a:t>
            </a:r>
            <a:r>
              <a:rPr lang="en-CA" dirty="0" err="1"/>
              <a:t>Jupyter</a:t>
            </a:r>
            <a:r>
              <a:rPr lang="en-CA" dirty="0"/>
              <a:t> notebooks on a cloud server (Docker</a:t>
            </a:r>
            <a:r>
              <a:rPr lang="en-CA" dirty="0" smtClean="0"/>
              <a:t>). </a:t>
            </a:r>
            <a:r>
              <a:rPr lang="en-CA" u="sng" dirty="0">
                <a:hlinkClick r:id="rId3"/>
              </a:rPr>
              <a:t>https://mybinder.org/</a:t>
            </a:r>
            <a:r>
              <a:rPr lang="en-CA" dirty="0"/>
              <a:t> </a:t>
            </a:r>
          </a:p>
          <a:p>
            <a:pPr lvl="1" fontAlgn="base"/>
            <a:r>
              <a:rPr lang="en-CA" dirty="0"/>
              <a:t>Example: </a:t>
            </a:r>
            <a:r>
              <a:rPr lang="en-CA" u="sng" dirty="0">
                <a:hlinkClick r:id="rId4"/>
              </a:rPr>
              <a:t>https://mybinder.org/v2/gh/jvns/pandas-cookbook/master</a:t>
            </a:r>
            <a:r>
              <a:rPr lang="en-CA" dirty="0"/>
              <a:t> (Note: takes a few minutes for the Docker container to be created)</a:t>
            </a:r>
          </a:p>
          <a:p>
            <a:r>
              <a:rPr lang="en-CA" dirty="0"/>
              <a:t>‘Headless’ websites / Decoupled CMS - </a:t>
            </a:r>
            <a:r>
              <a:rPr lang="en-CA" u="sng" dirty="0">
                <a:hlinkClick r:id="rId5"/>
              </a:rPr>
              <a:t>https://pantheon.io/blog/headless-websites-whats-big-deal-decoupled-architecture</a:t>
            </a: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370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>
                <a:solidFill>
                  <a:schemeClr val="accent6"/>
                </a:solidFill>
                <a:latin typeface="Adobe Garamond Pro Bold" panose="02020702060506020403" pitchFamily="18" charset="0"/>
              </a:rPr>
              <a:t>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CA" dirty="0" err="1"/>
              <a:t>OpenAI</a:t>
            </a:r>
            <a:r>
              <a:rPr lang="en-CA" dirty="0"/>
              <a:t> - </a:t>
            </a:r>
            <a:r>
              <a:rPr lang="en-CA" u="sng" dirty="0">
                <a:hlinkClick r:id="rId2"/>
              </a:rPr>
              <a:t>https://openai.com/</a:t>
            </a:r>
            <a:r>
              <a:rPr lang="en-CA" dirty="0"/>
              <a:t>  - “open-source</a:t>
            </a:r>
            <a:r>
              <a:rPr lang="en-CA" dirty="0">
                <a:hlinkClick r:id="rId3"/>
              </a:rPr>
              <a:t> </a:t>
            </a:r>
            <a:r>
              <a:rPr lang="en-CA" u="sng" dirty="0">
                <a:hlinkClick r:id="rId3"/>
              </a:rPr>
              <a:t>software tools</a:t>
            </a:r>
            <a:r>
              <a:rPr lang="en-CA" dirty="0"/>
              <a:t> for accelerating AI research, and release</a:t>
            </a:r>
            <a:r>
              <a:rPr lang="en-CA" dirty="0">
                <a:hlinkClick r:id="rId4"/>
              </a:rPr>
              <a:t> </a:t>
            </a:r>
            <a:r>
              <a:rPr lang="en-CA" u="sng" dirty="0">
                <a:hlinkClick r:id="rId4"/>
              </a:rPr>
              <a:t>blog posts</a:t>
            </a:r>
            <a:r>
              <a:rPr lang="en-CA" dirty="0"/>
              <a:t> to communicate our research.”</a:t>
            </a:r>
          </a:p>
          <a:p>
            <a:pPr fontAlgn="base"/>
            <a:r>
              <a:rPr lang="en-CA" dirty="0"/>
              <a:t>Open AI Gym - </a:t>
            </a:r>
            <a:r>
              <a:rPr lang="en-CA" u="sng" dirty="0">
                <a:hlinkClick r:id="rId5"/>
              </a:rPr>
              <a:t>https://gym.openai.com/docs/</a:t>
            </a:r>
            <a:r>
              <a:rPr lang="en-CA" dirty="0"/>
              <a:t> (notice git clone)</a:t>
            </a:r>
          </a:p>
          <a:p>
            <a:pPr fontAlgn="base"/>
            <a:r>
              <a:rPr lang="en-CA" dirty="0"/>
              <a:t>Cloud AI - </a:t>
            </a:r>
            <a:r>
              <a:rPr lang="en-CA" u="sng" dirty="0">
                <a:hlinkClick r:id="rId6"/>
              </a:rPr>
              <a:t>https://cloud.google.com/products/ai/</a:t>
            </a:r>
            <a:r>
              <a:rPr lang="en-CA" dirty="0"/>
              <a:t> </a:t>
            </a:r>
          </a:p>
          <a:p>
            <a:r>
              <a:rPr lang="en-CA" dirty="0"/>
              <a:t>Computer Vision API example - </a:t>
            </a:r>
            <a:r>
              <a:rPr lang="en-CA" u="sng" dirty="0">
                <a:hlinkClick r:id="rId7"/>
              </a:rPr>
              <a:t>https://www.downes.ca/files/msindex.html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7053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>
                <a:solidFill>
                  <a:schemeClr val="accent6"/>
                </a:solidFill>
                <a:latin typeface="Adobe Garamond Pro Bold" panose="02020702060506020403" pitchFamily="18" charset="0"/>
              </a:rPr>
              <a:t>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CA" dirty="0"/>
              <a:t>Content Addressable Resources for Education (CARE)</a:t>
            </a:r>
          </a:p>
          <a:p>
            <a:pPr lvl="1" fontAlgn="base"/>
            <a:r>
              <a:rPr lang="en-CA" dirty="0"/>
              <a:t>How </a:t>
            </a:r>
            <a:r>
              <a:rPr lang="en-CA" dirty="0" err="1"/>
              <a:t>hashgraphs</a:t>
            </a:r>
            <a:r>
              <a:rPr lang="en-CA" dirty="0"/>
              <a:t> work - </a:t>
            </a:r>
            <a:r>
              <a:rPr lang="en-CA" u="sng" dirty="0">
                <a:hlinkClick r:id="rId2"/>
              </a:rPr>
              <a:t>https://hackernoon.com/an-overview-of-hashgraph-b0900a1fd7bf</a:t>
            </a:r>
            <a:r>
              <a:rPr lang="en-CA" dirty="0"/>
              <a:t> </a:t>
            </a:r>
            <a:r>
              <a:rPr lang="en-CA" dirty="0" err="1"/>
              <a:t>eg</a:t>
            </a:r>
            <a:r>
              <a:rPr lang="en-CA" dirty="0"/>
              <a:t>. </a:t>
            </a:r>
            <a:r>
              <a:rPr lang="en-CA" dirty="0" err="1"/>
              <a:t>Swirlds</a:t>
            </a:r>
            <a:r>
              <a:rPr lang="en-CA" dirty="0"/>
              <a:t> </a:t>
            </a:r>
            <a:r>
              <a:rPr lang="en-CA" u="sng" dirty="0">
                <a:hlinkClick r:id="rId3"/>
              </a:rPr>
              <a:t>https://www.swirlds.com/</a:t>
            </a:r>
            <a:r>
              <a:rPr lang="en-CA" dirty="0"/>
              <a:t> </a:t>
            </a:r>
          </a:p>
          <a:p>
            <a:pPr lvl="1" fontAlgn="base"/>
            <a:r>
              <a:rPr lang="en-CA" dirty="0"/>
              <a:t>Distributed/decentralized resource networks like IPFS - </a:t>
            </a:r>
            <a:r>
              <a:rPr lang="en-CA" u="sng" dirty="0">
                <a:hlinkClick r:id="rId4"/>
              </a:rPr>
              <a:t>https://ipfs.io/</a:t>
            </a:r>
            <a:r>
              <a:rPr lang="en-CA" dirty="0"/>
              <a:t> </a:t>
            </a:r>
          </a:p>
          <a:p>
            <a:pPr lvl="1" fontAlgn="base"/>
            <a:r>
              <a:rPr lang="en-CA" dirty="0"/>
              <a:t>More: </a:t>
            </a:r>
            <a:r>
              <a:rPr lang="en-CA" u="sng" dirty="0">
                <a:hlinkClick r:id="rId5"/>
              </a:rPr>
              <a:t>https://el30.mooc.ca/cgi-bin/page.cgi?module=9</a:t>
            </a:r>
            <a:r>
              <a:rPr lang="en-CA" dirty="0"/>
              <a:t> </a:t>
            </a:r>
          </a:p>
          <a:p>
            <a:pPr fontAlgn="base"/>
            <a:r>
              <a:rPr lang="en-CA" dirty="0"/>
              <a:t>CARE Package and CARE Net </a:t>
            </a:r>
          </a:p>
          <a:p>
            <a:r>
              <a:rPr lang="en-CA" dirty="0"/>
              <a:t>Toward consensus - </a:t>
            </a:r>
            <a:r>
              <a:rPr lang="en-CA" u="sng" dirty="0">
                <a:hlinkClick r:id="rId6"/>
              </a:rPr>
              <a:t>https://el30.mooc.ca/cgi-bin/page.cgi?module=11</a:t>
            </a: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567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b="1" dirty="0">
                <a:solidFill>
                  <a:schemeClr val="accent6"/>
                </a:solidFill>
                <a:latin typeface="Adobe Garamond Pro Bold" panose="02020702060506020403" pitchFamily="18" charset="0"/>
              </a:rPr>
              <a:t>How We Will Use These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CA" dirty="0"/>
              <a:t>Creation and use of OERs merge (OER the product of a community, not </a:t>
            </a:r>
            <a:r>
              <a:rPr lang="en-CA" dirty="0" smtClean="0"/>
              <a:t>publishers) </a:t>
            </a:r>
          </a:p>
          <a:p>
            <a:pPr lvl="1" fontAlgn="base"/>
            <a:r>
              <a:rPr lang="en-CA" dirty="0" err="1" smtClean="0"/>
              <a:t>Eg</a:t>
            </a:r>
            <a:r>
              <a:rPr lang="en-CA" dirty="0" smtClean="0"/>
              <a:t>. </a:t>
            </a:r>
            <a:r>
              <a:rPr lang="en-CA" dirty="0" smtClean="0">
                <a:hlinkClick r:id="rId2"/>
              </a:rPr>
              <a:t>https://github.com/cc-archive/OER-strategy-with-Open-Ed-Orgs</a:t>
            </a:r>
            <a:r>
              <a:rPr lang="en-CA" dirty="0" smtClean="0"/>
              <a:t>  </a:t>
            </a:r>
          </a:p>
          <a:p>
            <a:pPr lvl="1" fontAlgn="base"/>
            <a:r>
              <a:rPr lang="en-CA" dirty="0" err="1" smtClean="0"/>
              <a:t>Eg</a:t>
            </a:r>
            <a:r>
              <a:rPr lang="en-CA" dirty="0" smtClean="0"/>
              <a:t>. </a:t>
            </a:r>
            <a:r>
              <a:rPr lang="en-CA" dirty="0" smtClean="0">
                <a:hlinkClick r:id="rId3"/>
              </a:rPr>
              <a:t>https://github.com/topics/oer</a:t>
            </a:r>
            <a:r>
              <a:rPr lang="en-CA" dirty="0" smtClean="0"/>
              <a:t> </a:t>
            </a:r>
            <a:endParaRPr lang="en-CA" dirty="0"/>
          </a:p>
          <a:p>
            <a:pPr fontAlgn="base"/>
            <a:r>
              <a:rPr lang="en-CA" dirty="0"/>
              <a:t>Licensing issues backgrounded - it’s on the </a:t>
            </a:r>
            <a:r>
              <a:rPr lang="en-CA" dirty="0" err="1"/>
              <a:t>CARENet</a:t>
            </a:r>
            <a:r>
              <a:rPr lang="en-CA" dirty="0"/>
              <a:t>, it’s an OER</a:t>
            </a:r>
          </a:p>
          <a:p>
            <a:pPr fontAlgn="base"/>
            <a:r>
              <a:rPr lang="en-CA" dirty="0"/>
              <a:t>Use live data for real-word applications, local or downloaded data for training and simulations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66765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2042" cy="1325563"/>
          </a:xfrm>
        </p:spPr>
        <p:txBody>
          <a:bodyPr>
            <a:noAutofit/>
          </a:bodyPr>
          <a:lstStyle/>
          <a:p>
            <a:r>
              <a:rPr lang="en-CA" sz="5400" b="1" dirty="0">
                <a:solidFill>
                  <a:schemeClr val="accent6"/>
                </a:solidFill>
                <a:latin typeface="Adobe Garamond Pro Bold" panose="02020702060506020403" pitchFamily="18" charset="0"/>
              </a:rPr>
              <a:t>What Skills and Knowledge We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CA" dirty="0"/>
              <a:t>We need to think in terms of data (and networks), not documents</a:t>
            </a:r>
          </a:p>
          <a:p>
            <a:pPr fontAlgn="base"/>
            <a:r>
              <a:rPr lang="en-CA" dirty="0"/>
              <a:t>We need to think in terms of environment and experiences, not content</a:t>
            </a:r>
          </a:p>
          <a:p>
            <a:pPr fontAlgn="base"/>
            <a:r>
              <a:rPr lang="en-CA" dirty="0"/>
              <a:t>We need to learn to co-create cooperatively (not on-demand, not (necessarily) collaboratively)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54785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317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Adobe Garamond Pro Bold</vt:lpstr>
      <vt:lpstr>Arial</vt:lpstr>
      <vt:lpstr>Calibri</vt:lpstr>
      <vt:lpstr>Calibri Light</vt:lpstr>
      <vt:lpstr>Office Theme</vt:lpstr>
      <vt:lpstr>A Quick Look at the Future of OER</vt:lpstr>
      <vt:lpstr>Cloud</vt:lpstr>
      <vt:lpstr>Open Data</vt:lpstr>
      <vt:lpstr>AI</vt:lpstr>
      <vt:lpstr>CARE</vt:lpstr>
      <vt:lpstr>How We Will Use These</vt:lpstr>
      <vt:lpstr>What Skills and Knowledge We Need</vt:lpstr>
    </vt:vector>
  </TitlesOfParts>
  <Company>NRC-CNRC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Quick Look at the Future of OER</dc:title>
  <dc:creator>Downes, Stephen</dc:creator>
  <cp:lastModifiedBy>Downes, Stephen</cp:lastModifiedBy>
  <cp:revision>4</cp:revision>
  <dcterms:created xsi:type="dcterms:W3CDTF">2019-03-05T16:37:50Z</dcterms:created>
  <dcterms:modified xsi:type="dcterms:W3CDTF">2019-03-05T17:13:25Z</dcterms:modified>
</cp:coreProperties>
</file>