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134D-C81D-43FC-8B86-197560CEC2DA}" type="datetimeFigureOut">
              <a:rPr lang="en-CA" smtClean="0"/>
              <a:t>2019-01-28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F77E-CECE-4820-A334-049B352AEE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3225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134D-C81D-43FC-8B86-197560CEC2DA}" type="datetimeFigureOut">
              <a:rPr lang="en-CA" smtClean="0"/>
              <a:t>2019-01-28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F77E-CECE-4820-A334-049B352AEE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776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134D-C81D-43FC-8B86-197560CEC2DA}" type="datetimeFigureOut">
              <a:rPr lang="en-CA" smtClean="0"/>
              <a:t>2019-01-28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F77E-CECE-4820-A334-049B352AEE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466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134D-C81D-43FC-8B86-197560CEC2DA}" type="datetimeFigureOut">
              <a:rPr lang="en-CA" smtClean="0"/>
              <a:t>2019-01-28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F77E-CECE-4820-A334-049B352AEE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21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134D-C81D-43FC-8B86-197560CEC2DA}" type="datetimeFigureOut">
              <a:rPr lang="en-CA" smtClean="0"/>
              <a:t>2019-01-28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F77E-CECE-4820-A334-049B352AEE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584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134D-C81D-43FC-8B86-197560CEC2DA}" type="datetimeFigureOut">
              <a:rPr lang="en-CA" smtClean="0"/>
              <a:t>2019-01-28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F77E-CECE-4820-A334-049B352AEE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703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134D-C81D-43FC-8B86-197560CEC2DA}" type="datetimeFigureOut">
              <a:rPr lang="en-CA" smtClean="0"/>
              <a:t>2019-01-28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F77E-CECE-4820-A334-049B352AEE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1539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134D-C81D-43FC-8B86-197560CEC2DA}" type="datetimeFigureOut">
              <a:rPr lang="en-CA" smtClean="0"/>
              <a:t>2019-01-28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F77E-CECE-4820-A334-049B352AEE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378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134D-C81D-43FC-8B86-197560CEC2DA}" type="datetimeFigureOut">
              <a:rPr lang="en-CA" smtClean="0"/>
              <a:t>2019-01-28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F77E-CECE-4820-A334-049B352AEE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967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134D-C81D-43FC-8B86-197560CEC2DA}" type="datetimeFigureOut">
              <a:rPr lang="en-CA" smtClean="0"/>
              <a:t>2019-01-28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F77E-CECE-4820-A334-049B352AEE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010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134D-C81D-43FC-8B86-197560CEC2DA}" type="datetimeFigureOut">
              <a:rPr lang="en-CA" smtClean="0"/>
              <a:t>2019-01-28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F77E-CECE-4820-A334-049B352AEE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532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C134D-C81D-43FC-8B86-197560CEC2DA}" type="datetimeFigureOut">
              <a:rPr lang="en-CA" smtClean="0"/>
              <a:t>2019-01-28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2F77E-CECE-4820-A334-049B352AEE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142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el30.mooc.ca/course_outline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l30.mooc.ca/course_outline.htm" TargetMode="External"/><Relationship Id="rId2" Type="http://schemas.openxmlformats.org/officeDocument/2006/relationships/hyperlink" Target="https://www.resilience.org/stories/2013-08-21/a-model-of-identity-and-communit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l30.mooc.ca/course_outline.htm" TargetMode="External"/><Relationship Id="rId2" Type="http://schemas.openxmlformats.org/officeDocument/2006/relationships/hyperlink" Target="https://www.resilience.org/stories/2013-08-21/a-model-of-identity-and-communit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wnes.ca/search/%20ai" TargetMode="External"/><Relationship Id="rId2" Type="http://schemas.openxmlformats.org/officeDocument/2006/relationships/hyperlink" Target="https://www.slideshare.net/MarekHyla/ai-in-learning-thought-pap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tingsmart.com/2019/01/an-inside-look-americas-first-public-school-ai-program/" TargetMode="External"/><Relationship Id="rId2" Type="http://schemas.openxmlformats.org/officeDocument/2006/relationships/hyperlink" Target="https://www.carnegielearning.com/blog/montour-school-district-ai-progra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ampermusic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techgeek628/what-is-blockchain-guide-for-beginners-ed093fdbb8c5" TargetMode="External"/><Relationship Id="rId2" Type="http://schemas.openxmlformats.org/officeDocument/2006/relationships/hyperlink" Target="https://www.coindesk.com/information/what-is-blockchain-technolog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technology.co.uk/Blog/what-is-the-role-of-blockchain-in-education/" TargetMode="External"/><Relationship Id="rId2" Type="http://schemas.openxmlformats.org/officeDocument/2006/relationships/hyperlink" Target="https://er.educause.edu/articles/2018/5/will-blockchains-revolutionize-educ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downes.ca/search/blockchai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ocketshoes.io/" TargetMode="External"/><Relationship Id="rId2" Type="http://schemas.openxmlformats.org/officeDocument/2006/relationships/hyperlink" Target="https://www.spitball.c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learningmachine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library.utoronto.ca/c.php?g=607624&amp;p=4494048" TargetMode="External"/><Relationship Id="rId2" Type="http://schemas.openxmlformats.org/officeDocument/2006/relationships/hyperlink" Target="https://er.educause.edu/blogs/2018/2/vr-and-ar-the-art-of-immersive-storytelling-and-journalis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pcmag.com/feature/362057/how-unity-is-building-its-future-on-ar-vr-and-ai/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mentcanada.ca/" TargetMode="External"/><Relationship Id="rId2" Type="http://schemas.openxmlformats.org/officeDocument/2006/relationships/hyperlink" Target="https://www.brandonu.ca/news/2018/08/21/grant-will-help-faculty-and-students-develop-interactive-virtual-reality-look-at-brandons-ww1-internment-cam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tesseractlearning.com/blog/a-case-study-on-gamification-in-corporate-elearning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Trends in e-Learning and </a:t>
            </a:r>
            <a:r>
              <a:rPr lang="en-CA" dirty="0" smtClean="0"/>
              <a:t>Virtual Education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080305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By Stephen </a:t>
            </a:r>
            <a:r>
              <a:rPr lang="en-CA" dirty="0" err="1" smtClean="0"/>
              <a:t>Downes</a:t>
            </a:r>
            <a:endParaRPr lang="en-CA" dirty="0" smtClean="0"/>
          </a:p>
          <a:p>
            <a:r>
              <a:rPr lang="en-CA" dirty="0" smtClean="0"/>
              <a:t>National Research Council Canada</a:t>
            </a:r>
          </a:p>
          <a:p>
            <a:r>
              <a:rPr lang="en-CA" dirty="0"/>
              <a:t>f</a:t>
            </a:r>
            <a:r>
              <a:rPr lang="en-CA" dirty="0" smtClean="0"/>
              <a:t>or the</a:t>
            </a:r>
          </a:p>
          <a:p>
            <a:r>
              <a:rPr lang="en-CA" dirty="0" smtClean="0"/>
              <a:t>7 </a:t>
            </a:r>
            <a:r>
              <a:rPr lang="en-CA" dirty="0" err="1" smtClean="0"/>
              <a:t>Internacional</a:t>
            </a:r>
            <a:r>
              <a:rPr lang="en-CA" dirty="0" smtClean="0"/>
              <a:t> e-Learning Seminar</a:t>
            </a:r>
          </a:p>
          <a:p>
            <a:r>
              <a:rPr lang="en-CA" dirty="0" smtClean="0"/>
              <a:t>January 28, 2019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4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655287" cy="1325563"/>
          </a:xfrm>
        </p:spPr>
        <p:txBody>
          <a:bodyPr/>
          <a:lstStyle/>
          <a:p>
            <a:r>
              <a:rPr lang="en-CA" dirty="0" smtClean="0"/>
              <a:t>New Critical Literacies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769429" cy="4296879"/>
          </a:xfrm>
        </p:spPr>
        <p:txBody>
          <a:bodyPr>
            <a:normAutofit/>
          </a:bodyPr>
          <a:lstStyle/>
          <a:p>
            <a:r>
              <a:rPr lang="en-CA" dirty="0" smtClean="0"/>
              <a:t>Working with Data</a:t>
            </a:r>
            <a:endParaRPr lang="en-CA" dirty="0" smtClean="0"/>
          </a:p>
          <a:p>
            <a:r>
              <a:rPr lang="en-CA" dirty="0" smtClean="0"/>
              <a:t>Mastering cloud technologies</a:t>
            </a:r>
          </a:p>
          <a:p>
            <a:r>
              <a:rPr lang="en-CA" sz="2800" dirty="0" smtClean="0"/>
              <a:t>Network competencies</a:t>
            </a:r>
          </a:p>
          <a:p>
            <a:pPr lvl="1"/>
            <a:r>
              <a:rPr lang="en-CA" sz="2400" dirty="0" smtClean="0"/>
              <a:t>Micro – as a node</a:t>
            </a:r>
          </a:p>
          <a:p>
            <a:pPr lvl="1"/>
            <a:r>
              <a:rPr lang="en-CA" dirty="0" smtClean="0"/>
              <a:t>Macro – pattern recognition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5171" y="5969394"/>
            <a:ext cx="11527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/>
              <a:t>E-Learning 3.0 - </a:t>
            </a:r>
            <a:r>
              <a:rPr lang="en-CA" sz="1200" dirty="0">
                <a:hlinkClick r:id="rId2"/>
              </a:rPr>
              <a:t>https://</a:t>
            </a:r>
            <a:r>
              <a:rPr lang="en-CA" sz="1200" dirty="0" smtClean="0">
                <a:hlinkClick r:id="rId2"/>
              </a:rPr>
              <a:t>el30.mooc.ca/course_outline.htm</a:t>
            </a:r>
            <a:r>
              <a:rPr lang="en-CA" sz="1200" dirty="0" smtClean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57" y="1992863"/>
            <a:ext cx="382524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3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655287" cy="1325563"/>
          </a:xfrm>
        </p:spPr>
        <p:txBody>
          <a:bodyPr/>
          <a:lstStyle/>
          <a:p>
            <a:r>
              <a:rPr lang="en-CA" dirty="0" smtClean="0"/>
              <a:t>Community Network Development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384813" cy="4296879"/>
          </a:xfrm>
        </p:spPr>
        <p:txBody>
          <a:bodyPr>
            <a:normAutofit/>
          </a:bodyPr>
          <a:lstStyle/>
          <a:p>
            <a:r>
              <a:rPr lang="en-CA" dirty="0" smtClean="0"/>
              <a:t>Identity management</a:t>
            </a:r>
            <a:endParaRPr lang="en-CA" dirty="0" smtClean="0"/>
          </a:p>
          <a:p>
            <a:r>
              <a:rPr lang="en-CA" dirty="0" smtClean="0"/>
              <a:t>Rich data-informed learning resources</a:t>
            </a:r>
          </a:p>
          <a:p>
            <a:r>
              <a:rPr lang="en-CA" sz="2800" dirty="0" smtClean="0"/>
              <a:t>Consensus-building and community formation</a:t>
            </a:r>
            <a:endParaRPr lang="en-C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55171" y="5969394"/>
            <a:ext cx="1152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/>
              <a:t>Dave Pollard - A Model of Identity and </a:t>
            </a:r>
            <a:r>
              <a:rPr lang="en-CA" sz="1200" dirty="0" smtClean="0"/>
              <a:t>Community - </a:t>
            </a:r>
            <a:r>
              <a:rPr lang="en-CA" sz="1200" dirty="0" smtClean="0">
                <a:hlinkClick r:id="rId2"/>
              </a:rPr>
              <a:t>https://www.resilience.org/stories/2013-08-21/a-model-of-identity-and-community/</a:t>
            </a:r>
            <a:r>
              <a:rPr lang="en-CA" sz="12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>
                <a:hlinkClick r:id="rId3"/>
              </a:rPr>
              <a:t>https</a:t>
            </a:r>
            <a:r>
              <a:rPr lang="en-CA" sz="1200" dirty="0">
                <a:hlinkClick r:id="rId3"/>
              </a:rPr>
              <a:t>://</a:t>
            </a:r>
            <a:r>
              <a:rPr lang="en-CA" sz="1200" dirty="0" smtClean="0">
                <a:hlinkClick r:id="rId3"/>
              </a:rPr>
              <a:t>el30.mooc.ca/course_outline.htm</a:t>
            </a:r>
            <a:r>
              <a:rPr lang="en-CA" sz="1200" dirty="0" smtClean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226" y="1394037"/>
            <a:ext cx="6176135" cy="457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5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655287" cy="1325563"/>
          </a:xfrm>
        </p:spPr>
        <p:txBody>
          <a:bodyPr/>
          <a:lstStyle/>
          <a:p>
            <a:r>
              <a:rPr lang="en-CA" dirty="0" smtClean="0"/>
              <a:t>Growth and Development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095461" cy="4296879"/>
          </a:xfrm>
        </p:spPr>
        <p:txBody>
          <a:bodyPr>
            <a:normAutofit/>
          </a:bodyPr>
          <a:lstStyle/>
          <a:p>
            <a:r>
              <a:rPr lang="en-CA" dirty="0" smtClean="0"/>
              <a:t>Recognition – identifying, expanding and marketing one’s skills and competencies</a:t>
            </a:r>
          </a:p>
          <a:p>
            <a:r>
              <a:rPr lang="en-CA" dirty="0" smtClean="0"/>
              <a:t>Experience – active engagement, interacting with the world and others</a:t>
            </a:r>
          </a:p>
          <a:p>
            <a:r>
              <a:rPr lang="en-CA" dirty="0" smtClean="0"/>
              <a:t>Agency – initiative, motivation, self-management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5171" y="5969394"/>
            <a:ext cx="1152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/>
              <a:t>Dave Pollard - A Model of Identity and </a:t>
            </a:r>
            <a:r>
              <a:rPr lang="en-CA" sz="1200" dirty="0" smtClean="0"/>
              <a:t>Community - </a:t>
            </a:r>
            <a:r>
              <a:rPr lang="en-CA" sz="1200" dirty="0" smtClean="0">
                <a:hlinkClick r:id="rId2"/>
              </a:rPr>
              <a:t>https://www.resilience.org/stories/2013-08-21/a-model-of-identity-and-community/</a:t>
            </a:r>
            <a:r>
              <a:rPr lang="en-CA" sz="12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>
                <a:hlinkClick r:id="rId3"/>
              </a:rPr>
              <a:t>https</a:t>
            </a:r>
            <a:r>
              <a:rPr lang="en-CA" sz="1200" dirty="0">
                <a:hlinkClick r:id="rId3"/>
              </a:rPr>
              <a:t>://</a:t>
            </a:r>
            <a:r>
              <a:rPr lang="en-CA" sz="1200" dirty="0" smtClean="0">
                <a:hlinkClick r:id="rId3"/>
              </a:rPr>
              <a:t>el30.mooc.ca/course_outline.htm</a:t>
            </a:r>
            <a:r>
              <a:rPr lang="en-CA" sz="1200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326" y="1925041"/>
            <a:ext cx="4191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AI in Education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223913" cy="3453946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Assisted intelligence – improves manual tasks, requires constant human intervention – </a:t>
            </a:r>
            <a:r>
              <a:rPr lang="en-CA" dirty="0" err="1" smtClean="0"/>
              <a:t>eg</a:t>
            </a:r>
            <a:r>
              <a:rPr lang="en-CA" dirty="0" smtClean="0"/>
              <a:t>. Auto-grading</a:t>
            </a:r>
          </a:p>
          <a:p>
            <a:r>
              <a:rPr lang="en-CA" dirty="0" smtClean="0"/>
              <a:t>Augmented intelligence – helps people perform tasks faster and better through access to services and resources – </a:t>
            </a:r>
            <a:r>
              <a:rPr lang="en-CA" dirty="0" err="1" smtClean="0"/>
              <a:t>eg</a:t>
            </a:r>
            <a:r>
              <a:rPr lang="en-CA" dirty="0" smtClean="0"/>
              <a:t>. Natural language processing, image recognition</a:t>
            </a:r>
          </a:p>
          <a:p>
            <a:r>
              <a:rPr lang="en-CA" dirty="0" smtClean="0"/>
              <a:t>Autonomous intelligence – establishes machines that perform in the place of humans – </a:t>
            </a:r>
            <a:r>
              <a:rPr lang="en-CA" dirty="0" err="1" smtClean="0"/>
              <a:t>eg</a:t>
            </a:r>
            <a:r>
              <a:rPr lang="en-CA" dirty="0" smtClean="0"/>
              <a:t>. Auto-tutor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11629" y="6226629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Marek </a:t>
            </a:r>
            <a:r>
              <a:rPr lang="en-CA" sz="1200" dirty="0" err="1" smtClean="0"/>
              <a:t>Hyla</a:t>
            </a:r>
            <a:r>
              <a:rPr lang="en-CA" sz="1200" dirty="0" smtClean="0"/>
              <a:t> - Ai in Learning Thought Paper - </a:t>
            </a:r>
            <a:r>
              <a:rPr lang="en-CA" sz="1200" dirty="0" smtClean="0">
                <a:hlinkClick r:id="rId2"/>
              </a:rPr>
              <a:t>https://www.slideshare.net/MarekHyla/ai-in-learning-thought-paper</a:t>
            </a:r>
            <a:endParaRPr lang="en-CA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>
                <a:hlinkClick r:id="rId3"/>
              </a:rPr>
              <a:t>https://www.downes.ca/search/%20ai%20</a:t>
            </a:r>
            <a:r>
              <a:rPr lang="en-CA" sz="1200" dirty="0" smtClean="0"/>
              <a:t>  </a:t>
            </a:r>
            <a:endParaRPr lang="en-CA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2113" y="1690688"/>
            <a:ext cx="2585860" cy="46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AI in Education – Montour School District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459639" cy="3453946"/>
          </a:xfrm>
        </p:spPr>
        <p:txBody>
          <a:bodyPr/>
          <a:lstStyle/>
          <a:p>
            <a:r>
              <a:rPr lang="en-CA" dirty="0" smtClean="0"/>
              <a:t>AI Ethics course ... The three-day course is a required for all 5th through 8th graders students through Media Arts. </a:t>
            </a:r>
          </a:p>
          <a:p>
            <a:r>
              <a:rPr lang="en-CA" dirty="0" smtClean="0"/>
              <a:t>Bill Black… teaching a six-week AI Autonomous Robotics to 7th and 8th-grade students</a:t>
            </a:r>
          </a:p>
          <a:p>
            <a:r>
              <a:rPr lang="en-CA" dirty="0" smtClean="0"/>
              <a:t>7th and 8th-grade students are creating their own music through Montour’s AI ten-day music program in collaboration with </a:t>
            </a:r>
            <a:r>
              <a:rPr lang="en-CA" dirty="0" err="1" smtClean="0"/>
              <a:t>Amper</a:t>
            </a:r>
            <a:r>
              <a:rPr lang="en-CA" dirty="0" smtClean="0"/>
              <a:t> Music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55171" y="5954485"/>
            <a:ext cx="10798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Carnegie Learning - Montour School District: An Artificial Intelligence Program in Action - </a:t>
            </a:r>
            <a:r>
              <a:rPr lang="en-CA" sz="1200" dirty="0" smtClean="0">
                <a:hlinkClick r:id="rId2"/>
              </a:rPr>
              <a:t>https://www.carnegielearning.com/blog/montour-school-district-ai-program/</a:t>
            </a:r>
            <a:endParaRPr lang="en-CA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Justin </a:t>
            </a:r>
            <a:r>
              <a:rPr lang="en-CA" sz="1200" dirty="0" err="1" smtClean="0"/>
              <a:t>Aglio</a:t>
            </a:r>
            <a:r>
              <a:rPr lang="en-CA" sz="1200" dirty="0" smtClean="0"/>
              <a:t> - An Inside Look – America’s First Public School AI Program - </a:t>
            </a:r>
            <a:r>
              <a:rPr lang="en-CA" sz="1200" dirty="0" smtClean="0">
                <a:hlinkClick r:id="rId3"/>
              </a:rPr>
              <a:t>https://www.gettingsmart.com/2019/01/an-inside-look-americas-first-public-school-ai-program/</a:t>
            </a:r>
            <a:r>
              <a:rPr lang="en-CA" sz="12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err="1" smtClean="0"/>
              <a:t>Amper</a:t>
            </a:r>
            <a:r>
              <a:rPr lang="en-CA" sz="1200" dirty="0" smtClean="0"/>
              <a:t> Music - </a:t>
            </a:r>
            <a:r>
              <a:rPr lang="en-CA" sz="1200" dirty="0" smtClean="0">
                <a:hlinkClick r:id="rId4"/>
              </a:rPr>
              <a:t>https://www.ampermusic.com/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353" y="1825625"/>
            <a:ext cx="3428601" cy="276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2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Blockchain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459639" cy="3453946"/>
          </a:xfrm>
        </p:spPr>
        <p:txBody>
          <a:bodyPr/>
          <a:lstStyle/>
          <a:p>
            <a:r>
              <a:rPr lang="en-CA" dirty="0" smtClean="0"/>
              <a:t>Linked data through hash technology </a:t>
            </a:r>
          </a:p>
          <a:p>
            <a:r>
              <a:rPr lang="en-CA" dirty="0" smtClean="0"/>
              <a:t>Distributed database through linked nodes</a:t>
            </a:r>
          </a:p>
          <a:p>
            <a:r>
              <a:rPr lang="en-CA" dirty="0" smtClean="0"/>
              <a:t>Consensus through:</a:t>
            </a:r>
          </a:p>
          <a:p>
            <a:pPr lvl="1"/>
            <a:r>
              <a:rPr lang="en-CA" sz="2800" dirty="0" smtClean="0"/>
              <a:t>Proof of work</a:t>
            </a:r>
          </a:p>
          <a:p>
            <a:pPr lvl="1"/>
            <a:r>
              <a:rPr lang="en-CA" sz="2800" dirty="0" smtClean="0"/>
              <a:t>Proof of authority</a:t>
            </a:r>
          </a:p>
          <a:p>
            <a:pPr lvl="1"/>
            <a:r>
              <a:rPr lang="en-CA" sz="2800" dirty="0" smtClean="0"/>
              <a:t>Proof of stake</a:t>
            </a:r>
            <a:endParaRPr lang="en-C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55171" y="5954485"/>
            <a:ext cx="10798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Nolan </a:t>
            </a:r>
            <a:r>
              <a:rPr lang="en-CA" sz="1200" dirty="0" err="1" smtClean="0"/>
              <a:t>Bauerle</a:t>
            </a:r>
            <a:r>
              <a:rPr lang="en-CA" sz="1200" dirty="0" smtClean="0"/>
              <a:t> - What is </a:t>
            </a:r>
            <a:r>
              <a:rPr lang="en-CA" sz="1200" dirty="0" err="1" smtClean="0"/>
              <a:t>Blockchain</a:t>
            </a:r>
            <a:r>
              <a:rPr lang="en-CA" sz="1200" dirty="0" smtClean="0"/>
              <a:t> Technology?  </a:t>
            </a:r>
            <a:r>
              <a:rPr lang="en-CA" sz="1200" dirty="0" smtClean="0">
                <a:hlinkClick r:id="rId2"/>
              </a:rPr>
              <a:t>https://www.coindesk.com/information/what-is-blockchain-technology</a:t>
            </a:r>
            <a:r>
              <a:rPr lang="en-CA" sz="12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Tech Geek - What is </a:t>
            </a:r>
            <a:r>
              <a:rPr lang="en-CA" sz="1200" dirty="0" err="1" smtClean="0"/>
              <a:t>Blockchain</a:t>
            </a:r>
            <a:r>
              <a:rPr lang="en-CA" sz="1200" dirty="0" smtClean="0"/>
              <a:t>. Guide for Beginners - </a:t>
            </a:r>
            <a:r>
              <a:rPr lang="en-CA" sz="1200" dirty="0" smtClean="0">
                <a:hlinkClick r:id="rId3"/>
              </a:rPr>
              <a:t>https://medium.com/@techgeek628/what-is-blockchain-guide-for-beginners-ed093fdbb8c5</a:t>
            </a:r>
            <a:r>
              <a:rPr lang="en-CA" sz="1200" dirty="0" smtClean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839" y="615156"/>
            <a:ext cx="2873329" cy="2411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6229" y="3161278"/>
            <a:ext cx="28765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7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Blockchain</a:t>
            </a:r>
            <a:r>
              <a:rPr lang="en-CA" dirty="0" smtClean="0"/>
              <a:t> in Education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459639" cy="3453946"/>
          </a:xfrm>
        </p:spPr>
        <p:txBody>
          <a:bodyPr/>
          <a:lstStyle/>
          <a:p>
            <a:r>
              <a:rPr lang="en-CA" dirty="0" smtClean="0"/>
              <a:t>Verify credentials, skills and experience</a:t>
            </a:r>
          </a:p>
          <a:p>
            <a:r>
              <a:rPr lang="en-CA" dirty="0" smtClean="0"/>
              <a:t>Payment and education financing</a:t>
            </a:r>
          </a:p>
          <a:p>
            <a:r>
              <a:rPr lang="en-CA" dirty="0" smtClean="0"/>
              <a:t>IP and knowledge</a:t>
            </a:r>
          </a:p>
          <a:p>
            <a:r>
              <a:rPr lang="en-CA" sz="2800" dirty="0" smtClean="0"/>
              <a:t>Peer-to-Peer Ecosystems</a:t>
            </a:r>
          </a:p>
          <a:p>
            <a:r>
              <a:rPr lang="en-CA" dirty="0" smtClean="0"/>
              <a:t>Education resource marketplace</a:t>
            </a:r>
            <a:endParaRPr lang="en-C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55171" y="5954485"/>
            <a:ext cx="1152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David McArthur - </a:t>
            </a:r>
            <a:r>
              <a:rPr lang="en-CA" sz="1200" dirty="0"/>
              <a:t>Education </a:t>
            </a:r>
            <a:r>
              <a:rPr lang="en-CA" sz="1200" dirty="0" err="1"/>
              <a:t>Blockchain</a:t>
            </a:r>
            <a:r>
              <a:rPr lang="en-CA" sz="1200" dirty="0"/>
              <a:t> Market Map - Will </a:t>
            </a:r>
            <a:r>
              <a:rPr lang="en-CA" sz="1200" dirty="0" err="1"/>
              <a:t>Blockchains</a:t>
            </a:r>
            <a:r>
              <a:rPr lang="en-CA" sz="1200" dirty="0"/>
              <a:t> Revolutionize </a:t>
            </a:r>
            <a:r>
              <a:rPr lang="en-CA" sz="1200" dirty="0" smtClean="0"/>
              <a:t>Education? </a:t>
            </a:r>
            <a:r>
              <a:rPr lang="en-CA" sz="1200" dirty="0" smtClean="0">
                <a:hlinkClick r:id="rId2"/>
              </a:rPr>
              <a:t>https://er.educause.edu/articles/2018/5/will-blockchains-revolutionize-education</a:t>
            </a:r>
            <a:r>
              <a:rPr lang="en-CA" sz="12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/>
              <a:t>Rachael Hartley - What is the role of blockchain in education?– </a:t>
            </a:r>
            <a:r>
              <a:rPr lang="en-CA" sz="1200" dirty="0">
                <a:hlinkClick r:id="rId3"/>
              </a:rPr>
              <a:t>https://edtechnology.co.uk/Blog/what-is-the-role-of-blockchain-in-education</a:t>
            </a:r>
            <a:r>
              <a:rPr lang="en-CA" sz="1200" dirty="0" smtClean="0">
                <a:hlinkClick r:id="rId3"/>
              </a:rPr>
              <a:t>/</a:t>
            </a:r>
            <a:r>
              <a:rPr lang="en-CA" sz="1200" dirty="0" smtClean="0"/>
              <a:t> </a:t>
            </a:r>
            <a:r>
              <a:rPr lang="en-CA" sz="1200" dirty="0">
                <a:hlinkClick r:id="rId4"/>
              </a:rPr>
              <a:t>https://</a:t>
            </a:r>
            <a:r>
              <a:rPr lang="en-CA" sz="1200" dirty="0" smtClean="0">
                <a:hlinkClick r:id="rId4"/>
              </a:rPr>
              <a:t>www.downes.ca/search/blockchain</a:t>
            </a:r>
            <a:r>
              <a:rPr lang="en-CA" sz="1200" dirty="0" smtClean="0"/>
              <a:t> </a:t>
            </a:r>
            <a:endParaRPr lang="en-CA" sz="1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2349" y="738869"/>
            <a:ext cx="3480707" cy="501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Spitball, </a:t>
            </a:r>
            <a:r>
              <a:rPr lang="en-CA" dirty="0" err="1" smtClean="0"/>
              <a:t>Rocketshoes</a:t>
            </a:r>
            <a:r>
              <a:rPr lang="en-CA" dirty="0" smtClean="0"/>
              <a:t>, Learning Machine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769429" cy="4296879"/>
          </a:xfrm>
        </p:spPr>
        <p:txBody>
          <a:bodyPr>
            <a:normAutofit/>
          </a:bodyPr>
          <a:lstStyle/>
          <a:p>
            <a:r>
              <a:rPr lang="en-CA" dirty="0" smtClean="0"/>
              <a:t>Spitball… “students </a:t>
            </a:r>
            <a:r>
              <a:rPr lang="en-CA" dirty="0"/>
              <a:t>learn and earn while helping each other.”</a:t>
            </a:r>
            <a:endParaRPr lang="en-CA" dirty="0" smtClean="0"/>
          </a:p>
          <a:p>
            <a:r>
              <a:rPr lang="en-CA" dirty="0" err="1" smtClean="0"/>
              <a:t>Rocketshoes</a:t>
            </a:r>
            <a:r>
              <a:rPr lang="en-CA" dirty="0" smtClean="0"/>
              <a:t>… “allow </a:t>
            </a:r>
            <a:r>
              <a:rPr lang="en-CA" dirty="0"/>
              <a:t>students to produce and keep track of their learning materials, such as assignments, notes and digital </a:t>
            </a:r>
            <a:r>
              <a:rPr lang="en-CA" dirty="0" smtClean="0"/>
              <a:t>assets</a:t>
            </a:r>
          </a:p>
          <a:p>
            <a:r>
              <a:rPr lang="en-CA" sz="2800" dirty="0" smtClean="0"/>
              <a:t>Learning Machine… “</a:t>
            </a:r>
            <a:r>
              <a:rPr lang="en-CA" dirty="0"/>
              <a:t>provides a complete system to issue official records using a </a:t>
            </a:r>
            <a:r>
              <a:rPr lang="en-CA" dirty="0" smtClean="0"/>
              <a:t>blockchain </a:t>
            </a:r>
            <a:r>
              <a:rPr lang="en-CA" dirty="0" smtClean="0"/>
              <a:t>format”</a:t>
            </a:r>
            <a:endParaRPr lang="en-C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55171" y="5954485"/>
            <a:ext cx="11527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/>
              <a:t>Spitball - </a:t>
            </a:r>
            <a:r>
              <a:rPr lang="en-CA" sz="1200" dirty="0">
                <a:hlinkClick r:id="rId2"/>
              </a:rPr>
              <a:t>https://www.spitball.co</a:t>
            </a:r>
            <a:r>
              <a:rPr lang="en-CA" sz="1200" dirty="0" smtClean="0">
                <a:hlinkClick r:id="rId2"/>
              </a:rPr>
              <a:t>/</a:t>
            </a:r>
            <a:r>
              <a:rPr lang="en-CA" sz="12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err="1" smtClean="0"/>
              <a:t>Rocketshoes</a:t>
            </a:r>
            <a:r>
              <a:rPr lang="en-CA" sz="1200" dirty="0"/>
              <a:t> - </a:t>
            </a:r>
            <a:r>
              <a:rPr lang="en-CA" sz="1200" dirty="0">
                <a:hlinkClick r:id="rId3"/>
              </a:rPr>
              <a:t>https://rocketshoes.io</a:t>
            </a:r>
            <a:r>
              <a:rPr lang="en-CA" sz="1200" dirty="0" smtClean="0">
                <a:hlinkClick r:id="rId3"/>
              </a:rPr>
              <a:t>/</a:t>
            </a:r>
            <a:endParaRPr lang="en-CA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/>
              <a:t>Learning Machine - </a:t>
            </a:r>
            <a:r>
              <a:rPr lang="en-CA" sz="1200">
                <a:hlinkClick r:id="rId4"/>
              </a:rPr>
              <a:t>https://www.learningmachine.com</a:t>
            </a:r>
            <a:r>
              <a:rPr lang="en-CA" sz="1200" smtClean="0">
                <a:hlinkClick r:id="rId4"/>
              </a:rPr>
              <a:t>/</a:t>
            </a:r>
            <a:r>
              <a:rPr lang="en-CA" sz="1200" smtClean="0"/>
              <a:t>  </a:t>
            </a:r>
            <a:endParaRPr lang="en-CA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0658" y="1870350"/>
            <a:ext cx="4021000" cy="463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Virtual and Augmented Reality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769429" cy="4296879"/>
          </a:xfrm>
        </p:spPr>
        <p:txBody>
          <a:bodyPr>
            <a:normAutofit/>
          </a:bodyPr>
          <a:lstStyle/>
          <a:p>
            <a:r>
              <a:rPr lang="en-CA" dirty="0" smtClean="0"/>
              <a:t>Immersive storytelling and journalism</a:t>
            </a:r>
          </a:p>
          <a:p>
            <a:r>
              <a:rPr lang="en-CA" dirty="0" smtClean="0"/>
              <a:t>Immersive simulations</a:t>
            </a:r>
            <a:endParaRPr lang="en-CA" dirty="0"/>
          </a:p>
          <a:p>
            <a:r>
              <a:rPr lang="en-CA" dirty="0" smtClean="0"/>
              <a:t>VR, AR being merged with AI to create open-ended experiences</a:t>
            </a:r>
          </a:p>
          <a:p>
            <a:endParaRPr lang="en-C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55171" y="5954485"/>
            <a:ext cx="11527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/>
              <a:t>Emory Craig and Maya </a:t>
            </a:r>
            <a:r>
              <a:rPr lang="en-CA" sz="1200" dirty="0" smtClean="0"/>
              <a:t>Georgieva - VR </a:t>
            </a:r>
            <a:r>
              <a:rPr lang="en-CA" sz="1200" dirty="0"/>
              <a:t>and AR: The Art of Immersive Storytelling and Journalism - </a:t>
            </a:r>
            <a:r>
              <a:rPr lang="en-CA" sz="1200" dirty="0">
                <a:hlinkClick r:id="rId2"/>
              </a:rPr>
              <a:t>https://</a:t>
            </a:r>
            <a:r>
              <a:rPr lang="en-CA" sz="1200" dirty="0" smtClean="0">
                <a:hlinkClick r:id="rId2"/>
              </a:rPr>
              <a:t>er.educause.edu/blogs/2018/2/vr-and-ar-the-art-of-immersive-storytelling-and-journalism</a:t>
            </a:r>
            <a:r>
              <a:rPr lang="en-CA" sz="12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/>
              <a:t>OISE - Virtual Reality in the Classroom - </a:t>
            </a:r>
            <a:r>
              <a:rPr lang="en-CA" sz="1200" dirty="0">
                <a:hlinkClick r:id="rId3"/>
              </a:rPr>
              <a:t>https://</a:t>
            </a:r>
            <a:r>
              <a:rPr lang="en-CA" sz="1200" dirty="0" smtClean="0">
                <a:hlinkClick r:id="rId3"/>
              </a:rPr>
              <a:t>guides.library.utoronto.ca/c.php?g=607624&amp;p=4494048</a:t>
            </a:r>
            <a:r>
              <a:rPr lang="en-CA" sz="1200" dirty="0" smtClean="0"/>
              <a:t> </a:t>
            </a:r>
            <a:endParaRPr lang="en-CA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Rob </a:t>
            </a:r>
            <a:r>
              <a:rPr lang="en-CA" sz="1200" dirty="0"/>
              <a:t>Marvin - How Unity Is Building its Future on AR, VR, and </a:t>
            </a:r>
            <a:r>
              <a:rPr lang="en-CA" sz="1200" dirty="0" smtClean="0"/>
              <a:t>AI - </a:t>
            </a:r>
            <a:r>
              <a:rPr lang="en-CA" sz="1200" dirty="0" smtClean="0">
                <a:hlinkClick r:id="rId4"/>
              </a:rPr>
              <a:t>https</a:t>
            </a:r>
            <a:r>
              <a:rPr lang="en-CA" sz="1200" dirty="0">
                <a:hlinkClick r:id="rId4"/>
              </a:rPr>
              <a:t>://</a:t>
            </a:r>
            <a:r>
              <a:rPr lang="en-CA" sz="1200" dirty="0" smtClean="0">
                <a:hlinkClick r:id="rId4"/>
              </a:rPr>
              <a:t>www.pcmag.com/feature/362057/how-unity-is-building-its-future-on-ar-vr-and-ai/1</a:t>
            </a:r>
            <a:r>
              <a:rPr lang="en-CA" sz="1200" dirty="0" smtClean="0"/>
              <a:t> </a:t>
            </a:r>
            <a:endParaRPr lang="en-CA" sz="1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4435" y="1528330"/>
            <a:ext cx="3573442" cy="414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Brandon’s WW1 internment camp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769429" cy="4296879"/>
          </a:xfrm>
        </p:spPr>
        <p:txBody>
          <a:bodyPr>
            <a:normAutofit/>
          </a:bodyPr>
          <a:lstStyle/>
          <a:p>
            <a:r>
              <a:rPr lang="en-CA" dirty="0" smtClean="0"/>
              <a:t>“</a:t>
            </a:r>
            <a:r>
              <a:rPr lang="en-CA" dirty="0" smtClean="0"/>
              <a:t>Players</a:t>
            </a:r>
            <a:r>
              <a:rPr lang="en-CA" dirty="0"/>
              <a:t>’ choices will affect their experiences in the camp and give them a chance to interact with a variety of people involved with or interned in the </a:t>
            </a:r>
            <a:r>
              <a:rPr lang="en-CA" dirty="0" smtClean="0"/>
              <a:t>facility.” </a:t>
            </a:r>
            <a:endParaRPr lang="en-C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55171" y="5969394"/>
            <a:ext cx="1152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/>
              <a:t>Brandon University - Grant will help faculty and students develop interactive virtual reality look at Brandon’s WW1 internment </a:t>
            </a:r>
            <a:r>
              <a:rPr lang="en-CA" sz="1200" dirty="0" smtClean="0"/>
              <a:t>camp - </a:t>
            </a:r>
            <a:r>
              <a:rPr lang="en-CA" sz="1200" dirty="0" smtClean="0">
                <a:hlinkClick r:id="rId2"/>
              </a:rPr>
              <a:t>https://www.brandonu.ca/news/2018/08/21/grant-will-help-faculty-and-students-develop-interactive-virtual-reality-look-at-brandons-ww1-internment-camp/</a:t>
            </a:r>
            <a:r>
              <a:rPr lang="en-CA" sz="12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/>
              <a:t>Internment Canada - </a:t>
            </a:r>
            <a:r>
              <a:rPr lang="en-CA" sz="1200" dirty="0">
                <a:hlinkClick r:id="rId3"/>
              </a:rPr>
              <a:t>https://www.internmentcanada.ca</a:t>
            </a:r>
            <a:r>
              <a:rPr lang="en-CA" sz="1200" dirty="0" smtClean="0">
                <a:hlinkClick r:id="rId3"/>
              </a:rPr>
              <a:t>/</a:t>
            </a:r>
            <a:r>
              <a:rPr lang="en-CA" sz="1200" dirty="0" smtClean="0"/>
              <a:t> </a:t>
            </a:r>
            <a:endParaRPr lang="en-CA" sz="1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882" y="1898373"/>
            <a:ext cx="3561329" cy="37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8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655287" cy="1325563"/>
          </a:xfrm>
        </p:spPr>
        <p:txBody>
          <a:bodyPr/>
          <a:lstStyle/>
          <a:p>
            <a:r>
              <a:rPr lang="en-CA" dirty="0" smtClean="0"/>
              <a:t>VR in </a:t>
            </a:r>
            <a:r>
              <a:rPr lang="en-CA" dirty="0"/>
              <a:t>eLearning: A Case Study On Safety Training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769429" cy="4296879"/>
          </a:xfrm>
        </p:spPr>
        <p:txBody>
          <a:bodyPr>
            <a:normAutofit/>
          </a:bodyPr>
          <a:lstStyle/>
          <a:p>
            <a:r>
              <a:rPr lang="en-CA" dirty="0" smtClean="0"/>
              <a:t>“Would </a:t>
            </a:r>
            <a:r>
              <a:rPr lang="en-CA" dirty="0" smtClean="0"/>
              <a:t>give </a:t>
            </a:r>
            <a:r>
              <a:rPr lang="en-CA" dirty="0"/>
              <a:t>the employees a realistic feel for the situation such as a fire emergency. ” </a:t>
            </a:r>
            <a:endParaRPr lang="en-CA" dirty="0" smtClean="0"/>
          </a:p>
          <a:p>
            <a:r>
              <a:rPr lang="en-CA" dirty="0" smtClean="0"/>
              <a:t>“Employees </a:t>
            </a:r>
            <a:r>
              <a:rPr lang="en-CA" dirty="0"/>
              <a:t>can decide to fight the fire, but they must first find the fire extinguishers, water sprinklers, and fire alarms in their </a:t>
            </a:r>
            <a:r>
              <a:rPr lang="en-CA" dirty="0" smtClean="0"/>
              <a:t>workplace…”</a:t>
            </a:r>
            <a:endParaRPr lang="en-C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55171" y="5969394"/>
            <a:ext cx="11527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/>
              <a:t>Tesseract Learning - Virtual Reality In eLearning: A Case Study On Safety </a:t>
            </a:r>
            <a:r>
              <a:rPr lang="en-CA" sz="1200" dirty="0" smtClean="0"/>
              <a:t>Training - </a:t>
            </a:r>
            <a:r>
              <a:rPr lang="en-CA" sz="1200" dirty="0">
                <a:hlinkClick r:id="rId2"/>
              </a:rPr>
              <a:t>https://</a:t>
            </a:r>
            <a:r>
              <a:rPr lang="en-CA" sz="1200" dirty="0" smtClean="0">
                <a:hlinkClick r:id="rId2"/>
              </a:rPr>
              <a:t>tesseractlearning.com/blog/a-case-study-on-gamification-in-corporate-elearning.html</a:t>
            </a:r>
            <a:r>
              <a:rPr lang="en-CA" sz="1200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138" y="1757758"/>
            <a:ext cx="28765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6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705</Words>
  <Application>Microsoft Office PowerPoint</Application>
  <PresentationFormat>Widescreen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Trends in e-Learning and Virtual Education</vt:lpstr>
      <vt:lpstr>AI in Education</vt:lpstr>
      <vt:lpstr>AI in Education – Montour School District</vt:lpstr>
      <vt:lpstr>Blockchain</vt:lpstr>
      <vt:lpstr>Blockchain in Education</vt:lpstr>
      <vt:lpstr>Spitball, Rocketshoes, Learning Machine</vt:lpstr>
      <vt:lpstr>Virtual and Augmented Reality</vt:lpstr>
      <vt:lpstr>Brandon’s WW1 internment camp</vt:lpstr>
      <vt:lpstr>VR in eLearning: A Case Study On Safety Training</vt:lpstr>
      <vt:lpstr>New Critical Literacies</vt:lpstr>
      <vt:lpstr>Community Network Development</vt:lpstr>
      <vt:lpstr>Growth and Development</vt:lpstr>
    </vt:vector>
  </TitlesOfParts>
  <Company>NRC-CNRC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in e-Learning and virtual education</dc:title>
  <dc:creator>Downes, Stephen</dc:creator>
  <cp:lastModifiedBy>Downes, Stephen</cp:lastModifiedBy>
  <cp:revision>14</cp:revision>
  <dcterms:created xsi:type="dcterms:W3CDTF">2019-01-28T15:34:49Z</dcterms:created>
  <dcterms:modified xsi:type="dcterms:W3CDTF">2019-01-28T19:49:18Z</dcterms:modified>
</cp:coreProperties>
</file>