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57" r:id="rId4"/>
    <p:sldId id="262" r:id="rId5"/>
    <p:sldId id="266" r:id="rId6"/>
    <p:sldId id="263" r:id="rId7"/>
    <p:sldId id="264" r:id="rId8"/>
    <p:sldId id="265" r:id="rId9"/>
    <p:sldId id="258" r:id="rId10"/>
    <p:sldId id="267" r:id="rId11"/>
    <p:sldId id="268" r:id="rId12"/>
    <p:sldId id="269" r:id="rId13"/>
    <p:sldId id="270" r:id="rId14"/>
    <p:sldId id="259" r:id="rId15"/>
    <p:sldId id="272" r:id="rId16"/>
    <p:sldId id="273" r:id="rId17"/>
    <p:sldId id="274" r:id="rId18"/>
    <p:sldId id="275" r:id="rId19"/>
    <p:sldId id="260" r:id="rId20"/>
    <p:sldId id="276" r:id="rId21"/>
    <p:sldId id="277" r:id="rId22"/>
    <p:sldId id="278" r:id="rId23"/>
    <p:sldId id="280" r:id="rId24"/>
    <p:sldId id="261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00A4DE"/>
    <a:srgbClr val="26A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90" autoAdjust="0"/>
  </p:normalViewPr>
  <p:slideViewPr>
    <p:cSldViewPr snapToGrid="0">
      <p:cViewPr>
        <p:scale>
          <a:sx n="60" d="100"/>
          <a:sy n="60" d="100"/>
        </p:scale>
        <p:origin x="-797" y="-5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1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D4BD-112D-4CB2-BB0C-C6EE96D0C6F6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5D5B-0AF7-4AD3-BBC7-891AAAA4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C5D5B-0AF7-4AD3-BBC7-891AAAA4C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1FFA7-FBF8-402C-8355-E2C6B36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A454B5-4914-4D1F-9B3B-3495023F0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7FD9D0-F7E7-442D-B3B8-07EBB269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1F4E42-4551-4838-BF97-FD8A2A01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9E51CB-D1F9-47A7-9745-38F5523E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492BC-3977-4FC6-A879-5C8716EB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71B023-CEB5-47C4-B097-B9A65C24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04D98B-9F0D-4ABB-8971-3305800B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83BF7-1F57-4CF8-BE83-6CD31751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C663FF-3F3B-4A30-AA2C-067B279D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8F8372-86A1-408F-90F6-8A1E1AD90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C7151A-10A5-44F8-B68B-EA7620FF7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B845D6-1716-4753-B428-69F4BE5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A73651-5972-4AC3-9C09-9CEBDCE1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6ABA19-9F25-4665-A328-479875F9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E34C1-315B-4834-AFA5-8F9A62FE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2022C2-E674-4B94-BE8A-9DC0F1EB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4A475C-3160-4DE2-BDDA-8FBC9327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74F9A-ACC9-431F-BEA1-CAF4C9EA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46FC1B-0B97-45AD-B1B4-A7EAA3BA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AE436C-2930-43EE-B23A-53502039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262CC8-63D6-4184-B5FC-63A4C829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6ECA1E-E310-4F5F-89F9-E764404F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79B434-42BD-4E4D-84D9-DCB06479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658248-8862-4864-9FFD-5B1B5CE2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8098E-9D9A-49D5-A783-377FDA6F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E80EE1-87B1-4012-A372-8210B448D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05A875-38F6-4EFE-BD68-AE0BE2A50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7C66E5-2D7C-42A4-BE50-4B2729A1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6797CA-0729-429F-A304-BD94760D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7901FB-F8FF-4A34-A386-CF0134F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106A1-449B-4A6D-9037-D2D2D6B0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EDA4B7-BFB1-4DE8-B705-E9704DB78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E1D7B-8682-436A-8037-8B47F8B13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940EBE-7BC0-4059-859E-7FC863FCA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3E82BF9-3266-41AD-ADFA-D418132DD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6F7405-599D-4D52-8D20-416B30F5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C359307-99B5-4528-9C89-486A8978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35995FC-696D-4E0B-85D1-7A2FC9A5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60CF54-82DA-4324-B604-B7F3DA98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8069F52-E97E-4CE0-813C-76DB1E48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C31A6C-3FD1-4A96-A1DC-1A188E13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162716-8A59-4C8F-B768-153B18B1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2DB3EC-D059-45B2-B34B-C6FE7C4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FEAD77-7CC6-483D-A857-B0ADD56F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03C4B9-E67E-45FA-9478-EBDDA4C5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9CBDD0-3485-4F95-9F8E-65E2967C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B40885-EFEA-4CDD-868E-621DC45D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D6CB66-77E1-4048-A62F-0F48014B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5CF897-E9EF-4EBA-B5BC-DE6093A0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E14A7E-7447-4219-A5A9-1160C5A9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E8B9B2-21B9-4D3E-84BA-FBDB0FA6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E6721A-B2E0-4BDD-BBE9-467EA6AB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88FF1E8-AA6A-461C-BA85-1C176C117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6D5D5A-CFBF-4BC3-8972-047DFAFBE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702BCF-7FB4-4650-A70E-D358F7CA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FA3A31-5CD7-4390-A85C-FAD3CE4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D8A1BC-AA0E-4724-8617-6A1237C4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6A099C-C582-4186-B79A-03524414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36C7ED-23DD-4124-9DA3-7401F2DB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0A9A5F-5507-4EA2-BBE1-3F4D33053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6C0C4D-8E8F-4EB2-AB49-545B65FA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D1E03E-664A-4F6C-BF60-BC6F6F89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twiseinvestments.com/fund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hyperlink" Target="https://www.ethnews.com/gmo-internet-group-creates-a-bank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ifter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gyft.com/bitcoin/" TargetMode="External"/><Relationship Id="rId10" Type="http://schemas.openxmlformats.org/officeDocument/2006/relationships/hyperlink" Target="https://www.idgconnect.com/blog-abstract/30700/blockchain-africa" TargetMode="External"/><Relationship Id="rId4" Type="http://schemas.openxmlformats.org/officeDocument/2006/relationships/hyperlink" Target="https://www.coindesk.com/square-gets-a-bitlicense-new-york-crypto/" TargetMode="External"/><Relationship Id="rId9" Type="http://schemas.openxmlformats.org/officeDocument/2006/relationships/hyperlink" Target="https://ripple.com/solutions/source-liquidity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techcrunch.com/2017/04/11/bext360-is-using-robots-and-the-blockchain-to-pay-coffee-farmers-fairly/" TargetMode="External"/><Relationship Id="rId7" Type="http://schemas.openxmlformats.org/officeDocument/2006/relationships/hyperlink" Target="https://www.reuters.com/article/us-shipping-blockchain-maersk-ibm/maersk-ibm-say-94-organizations-have-joined-blockchain-trade-platform-idUSKBN1KU1LM" TargetMode="External"/><Relationship Id="rId2" Type="http://schemas.openxmlformats.org/officeDocument/2006/relationships/hyperlink" Target="https://agreements.net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ant.io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eerledger.com/mimosi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coindesk.com/td-bank-considers-public-blockchain-for-asset-tracking/" TargetMode="Externa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medium.com/@afhenderson/blockchain-for-social-good-4e6d0d4468d3" TargetMode="External"/><Relationship Id="rId7" Type="http://schemas.openxmlformats.org/officeDocument/2006/relationships/hyperlink" Target="https://carbongrid.io/" TargetMode="External"/><Relationship Id="rId2" Type="http://schemas.openxmlformats.org/officeDocument/2006/relationships/hyperlink" Target="https://www.cio.com.au/article/644491/cba-helps-ship-17-tonnes-almonds-blockcha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powerledger.io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techcrunch.com/2018/04/26/ibm-introduces-trustchain-a-blockchain-to-verify-the-jewelry-supply-chain/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ointelegraph.com/news/netherlands-land-registry-to-test-blockchain-solution-for-real-estate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technologyreview.com/s/608910/governments-are-testing-their-own-cryptocurrencies/?utm_source=newslet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intelegraph.com/news/alibaba-founded-insurtech-firm-promotes-blockchain-use-in-healthcare-industry" TargetMode="External"/><Relationship Id="rId5" Type="http://schemas.openxmlformats.org/officeDocument/2006/relationships/hyperlink" Target="https://nrc-cnrc.explorecatena.com/en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cointelegraph.com/news/denmark-joins-eu-blockchain-partnership-plans-to-implement-tech-in-shipping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ghtning_Network" TargetMode="External"/><Relationship Id="rId5" Type="http://schemas.openxmlformats.org/officeDocument/2006/relationships/hyperlink" Target="https://lightning.network/" TargetMode="External"/><Relationship Id="rId4" Type="http://schemas.openxmlformats.org/officeDocument/2006/relationships/hyperlink" Target="https://bitcoin.org/bitcoin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github.com/ethereum/wiki/wiki/White-Paper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medium.com/@Michael_Spencer/bitcoins-glory-days-over-the-future-of-blockchain-5fe303f185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www.stateofthedapps.com/" TargetMode="External"/><Relationship Id="rId4" Type="http://schemas.openxmlformats.org/officeDocument/2006/relationships/hyperlink" Target="https://en.wikipedia.org/wiki/Solidity" TargetMode="Externa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therecord.com/news-story/8653190-uw-gets-research-funding-for-deep-dive-into-blockchain-technology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3c.github.io/webpayments/proposals/interledger/" TargetMode="External"/><Relationship Id="rId4" Type="http://schemas.openxmlformats.org/officeDocument/2006/relationships/hyperlink" Target="http://www.europarl.europa.eu/cmsdata/149900/CASE_FINAL%20publication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binance.com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blog.coin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5.05934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idex.market/eth/aura" TargetMode="External"/><Relationship Id="rId10" Type="http://schemas.openxmlformats.org/officeDocument/2006/relationships/hyperlink" Target="https://cryptocurrencyhub.io/i-bought-my-first-bitcoin-now-what-fdf7dc9ad150" TargetMode="External"/><Relationship Id="rId4" Type="http://schemas.openxmlformats.org/officeDocument/2006/relationships/hyperlink" Target="https://altcoin.io/" TargetMode="External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perledger.org/projects/fabri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xplorer.ark.io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ark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shop.ark.io/products/ark-brand-ledger-nano-s" TargetMode="External"/><Relationship Id="rId4" Type="http://schemas.openxmlformats.org/officeDocument/2006/relationships/hyperlink" Target="https://decentralize.today/some-great-projects-are-out-there-they-just-dont-talk-about-them-21d677e29ec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ffleframework.com/ganache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truffleframewor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slideshare.net/MartinKppelmann/build-dapps-13-dev-tools" TargetMode="Externa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hatdoesthequantsay.com/2015/09/13/ipfs-introduction-by-example" TargetMode="External"/><Relationship Id="rId3" Type="http://schemas.openxmlformats.org/officeDocument/2006/relationships/hyperlink" Target="https://github.com/ipld/specs/tree/master/ipld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ipld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fs.io/ipfs/QmdPtC3T7Kcu9iJg6hYzLBWR5XCDcYMY7HV685E3kH3EcS/2015/09/15/hosting-a-website-on-ipfs/" TargetMode="External"/><Relationship Id="rId5" Type="http://schemas.openxmlformats.org/officeDocument/2006/relationships/hyperlink" Target="https://ipfs.io/ipfs/QmR7GSQM93Cx5eAg6a6yRzNde1FQv7uL6X1o4k7zrJa3LX/ipfs.draft3.pdf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github.com/ipld/ipld#implementations" TargetMode="Externa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edium.com/lightspeed-venture-partners/fat-protocols-vs-fat-dapps-vs-fat-wallets-4d33ead29130" TargetMode="External"/><Relationship Id="rId7" Type="http://schemas.openxmlformats.org/officeDocument/2006/relationships/hyperlink" Target="https://pdfs.semanticscholar.org/30e4/1ec151d1499b580155be4dee168530d80145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hyperlink" Target="https://medium.com/loom-network/understanding-blockchain-fundamentals-part-2-proof-of-work-proof-of-stake-b6ae907c7ed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hyperlink" Target="https://medium.com/thunderofficial/2018-blockchain-scaling-all-else-7937b660c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sinesstoday.in/top-story/bitcoins-now-an-energy-guzzler/story/266310.html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hyperlink" Target="https://medium.com/forbes/tax-trouble-for-certain-bitcoin-traders-41414e4d47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bdaqio/top-10-stay-away-ico-directions-in-2018-117973fe8a66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an-overview-of-hashgraph-b0900a1fd7b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ptographic_hash_func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how-does-blockchain-technology-work-ceeeee47ea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colyer.org/2018/02/12/sok-consensus-in-the-age-of-blockchain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8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8379C5-78F3-455A-BD0A-44222062B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9" y="468085"/>
            <a:ext cx="11462657" cy="1781629"/>
          </a:xfrm>
        </p:spPr>
        <p:txBody>
          <a:bodyPr>
            <a:normAutofit/>
          </a:bodyPr>
          <a:lstStyle/>
          <a:p>
            <a:pPr algn="l"/>
            <a:r>
              <a:rPr lang="en-CA" sz="5400">
                <a:solidFill>
                  <a:schemeClr val="bg1"/>
                </a:solidFill>
              </a:rPr>
              <a:t>Distributed </a:t>
            </a:r>
            <a:r>
              <a:rPr lang="en-CA" sz="5400" smtClean="0">
                <a:solidFill>
                  <a:schemeClr val="bg1"/>
                </a:solidFill>
              </a:rPr>
              <a:t>Ledger </a:t>
            </a:r>
            <a:r>
              <a:rPr lang="en-CA" sz="5400" dirty="0">
                <a:solidFill>
                  <a:schemeClr val="bg1"/>
                </a:solidFill>
              </a:rPr>
              <a:t>Technologies like Blockchain…looking under the </a:t>
            </a:r>
            <a:r>
              <a:rPr lang="en-CA" sz="5400" dirty="0" smtClean="0">
                <a:solidFill>
                  <a:schemeClr val="bg1"/>
                </a:solidFill>
              </a:rPr>
              <a:t>hood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2E9B05-D62C-4076-BA39-1624BE4FF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84" y="3577705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Stephen </a:t>
            </a:r>
            <a:r>
              <a:rPr lang="en-US" dirty="0" smtClean="0">
                <a:solidFill>
                  <a:schemeClr val="bg1"/>
                </a:solidFill>
              </a:rPr>
              <a:t>Downes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Digital Technologies Research Centre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November 23,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12248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8E3DD3-EB15-43B4-96F5-D1EDAA7B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80500" cy="4351338"/>
          </a:xfrm>
        </p:spPr>
        <p:txBody>
          <a:bodyPr/>
          <a:lstStyle/>
          <a:p>
            <a:r>
              <a:rPr lang="en-US" dirty="0"/>
              <a:t>Payments</a:t>
            </a:r>
          </a:p>
          <a:p>
            <a:pPr lvl="1"/>
            <a:r>
              <a:rPr lang="en-US" dirty="0"/>
              <a:t>Square - </a:t>
            </a:r>
            <a:r>
              <a:rPr lang="en-US" sz="1100" dirty="0">
                <a:hlinkClick r:id="rId4"/>
              </a:rPr>
              <a:t>https://www.coindesk.com/square-gets-a-bitlicense-new-york-crypto/</a:t>
            </a:r>
            <a:r>
              <a:rPr lang="en-US" sz="1100" dirty="0"/>
              <a:t> </a:t>
            </a:r>
            <a:endParaRPr lang="en-US" dirty="0"/>
          </a:p>
          <a:p>
            <a:r>
              <a:rPr lang="en-US" dirty="0"/>
              <a:t>Gift Cards</a:t>
            </a:r>
          </a:p>
          <a:p>
            <a:pPr lvl="1"/>
            <a:r>
              <a:rPr lang="en-US" dirty="0" err="1"/>
              <a:t>eGifter</a:t>
            </a:r>
            <a:r>
              <a:rPr lang="en-US" dirty="0"/>
              <a:t>, </a:t>
            </a:r>
            <a:r>
              <a:rPr lang="en-US" dirty="0" err="1"/>
              <a:t>Gyft</a:t>
            </a:r>
            <a:r>
              <a:rPr lang="en-US" dirty="0"/>
              <a:t> - </a:t>
            </a:r>
            <a:r>
              <a:rPr lang="en-US" sz="1100" u="sng" dirty="0">
                <a:hlinkClick r:id="rId5"/>
              </a:rPr>
              <a:t>https://www.gyft.com/bitcoin/</a:t>
            </a:r>
            <a:r>
              <a:rPr lang="en-US" sz="1100" dirty="0"/>
              <a:t> ,</a:t>
            </a:r>
            <a:r>
              <a:rPr lang="en-US" sz="1050" dirty="0"/>
              <a:t> </a:t>
            </a:r>
            <a:r>
              <a:rPr lang="en-US" sz="1100" u="sng" dirty="0">
                <a:hlinkClick r:id="rId6"/>
              </a:rPr>
              <a:t>https://www.egifter.com/</a:t>
            </a:r>
            <a:endParaRPr lang="en-US" sz="1100" dirty="0"/>
          </a:p>
          <a:p>
            <a:r>
              <a:rPr lang="en-US" dirty="0"/>
              <a:t>Financial services</a:t>
            </a:r>
          </a:p>
          <a:p>
            <a:pPr lvl="1"/>
            <a:r>
              <a:rPr lang="en-US" dirty="0"/>
              <a:t>Banks - </a:t>
            </a:r>
            <a:r>
              <a:rPr lang="en-US" sz="1200" u="sng" dirty="0">
                <a:hlinkClick r:id="rId7"/>
              </a:rPr>
              <a:t>https://www.ethnews.com/gmo-internet-group-creates-a-bank</a:t>
            </a:r>
            <a:endParaRPr lang="en-US" dirty="0"/>
          </a:p>
          <a:p>
            <a:pPr lvl="1"/>
            <a:r>
              <a:rPr lang="en-US" dirty="0"/>
              <a:t>Hedge Funds - </a:t>
            </a:r>
            <a:r>
              <a:rPr lang="en-US" sz="1200" u="sng" dirty="0">
                <a:hlinkClick r:id="rId8"/>
              </a:rPr>
              <a:t>https://www.bitwiseinvestments.com/fund</a:t>
            </a:r>
            <a:r>
              <a:rPr lang="en-US" sz="1200" dirty="0"/>
              <a:t> </a:t>
            </a:r>
            <a:endParaRPr lang="en-US" dirty="0"/>
          </a:p>
          <a:p>
            <a:pPr lvl="1"/>
            <a:r>
              <a:rPr lang="en-US" dirty="0"/>
              <a:t>Bonds and Liquidity - </a:t>
            </a:r>
            <a:r>
              <a:rPr lang="fr-FR" sz="1100" u="sng" dirty="0">
                <a:hlinkClick r:id="rId9"/>
              </a:rPr>
              <a:t>https://ripple.com/solutions/source-liquidity/</a:t>
            </a:r>
            <a:r>
              <a:rPr lang="fr-FR" dirty="0"/>
              <a:t> </a:t>
            </a:r>
            <a:endParaRPr lang="en-US" dirty="0"/>
          </a:p>
          <a:p>
            <a:pPr lvl="1"/>
            <a:r>
              <a:rPr lang="en-US" dirty="0"/>
              <a:t>Crowdfunding - </a:t>
            </a:r>
            <a:r>
              <a:rPr lang="en-US" sz="1200" u="sng" dirty="0">
                <a:hlinkClick r:id="rId10"/>
              </a:rPr>
              <a:t>https://www.idgconnect.com/blog-abstract/30700/blockchain-africa</a:t>
            </a:r>
            <a:r>
              <a:rPr lang="en-US" sz="1200" dirty="0"/>
              <a:t> </a:t>
            </a:r>
            <a:endParaRPr lang="en-US" dirty="0"/>
          </a:p>
        </p:txBody>
      </p:sp>
      <p:pic>
        <p:nvPicPr>
          <p:cNvPr id="6" name="Picture 5" descr="A picture containing table, indoor, water&#10;&#10;Description generated with very high confidence">
            <a:extLst>
              <a:ext uri="{FF2B5EF4-FFF2-40B4-BE49-F238E27FC236}">
                <a16:creationId xmlns="" xmlns:a16="http://schemas.microsoft.com/office/drawing/2014/main" id="{95EC47BF-2CB1-430B-9235-70F2B1C73E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96" y="2778125"/>
            <a:ext cx="5204590" cy="2743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 Currency and Financial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7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60876-4BA2-4528-A01A-0107E3D3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>
            <a:normAutofit/>
          </a:bodyPr>
          <a:lstStyle/>
          <a:p>
            <a:r>
              <a:rPr lang="en-US" dirty="0"/>
              <a:t>Law and contracts - </a:t>
            </a:r>
            <a:r>
              <a:rPr lang="en-US" sz="1600" u="sng" dirty="0">
                <a:hlinkClick r:id="rId2"/>
              </a:rPr>
              <a:t>https://agreements.network/</a:t>
            </a:r>
            <a:r>
              <a:rPr lang="en-US" sz="1600" dirty="0"/>
              <a:t> </a:t>
            </a:r>
            <a:endParaRPr lang="en-US" dirty="0"/>
          </a:p>
          <a:p>
            <a:r>
              <a:rPr lang="en-US" dirty="0"/>
              <a:t>Markets - </a:t>
            </a:r>
            <a:r>
              <a:rPr lang="en-US" sz="1600" u="sng" dirty="0">
                <a:hlinkClick r:id="rId3"/>
              </a:rPr>
              <a:t>https://techcrunch.com/2017/04/11/bext360-is-using-robots-and-the-blockchain-to-pay-coffee-farmers-fairly/</a:t>
            </a:r>
            <a:endParaRPr lang="en-US" sz="1600" u="sng" dirty="0"/>
          </a:p>
          <a:p>
            <a:r>
              <a:rPr lang="en-US" dirty="0"/>
              <a:t>Asset Management - </a:t>
            </a:r>
            <a:r>
              <a:rPr lang="en-US" sz="1600" dirty="0">
                <a:hlinkClick r:id="rId4"/>
              </a:rPr>
              <a:t>https://www.coindesk.com/td-bank-considers-public-blockchain-for-asset-tracking/</a:t>
            </a:r>
            <a:endParaRPr lang="en-US" dirty="0"/>
          </a:p>
          <a:p>
            <a:r>
              <a:rPr lang="en-US" dirty="0"/>
              <a:t>Supply Chain -</a:t>
            </a:r>
            <a:r>
              <a:rPr lang="en-US" sz="3200" dirty="0"/>
              <a:t> </a:t>
            </a:r>
            <a:r>
              <a:rPr lang="en-US" sz="1400" u="sng" dirty="0">
                <a:hlinkClick r:id="rId5"/>
              </a:rPr>
              <a:t>https://peerledger.com/mimosi/</a:t>
            </a:r>
            <a:r>
              <a:rPr lang="en-US" sz="1400" dirty="0"/>
              <a:t> gives companies a trusted, immutable record of all track-and-trace transactions across supply chains, </a:t>
            </a:r>
            <a:r>
              <a:rPr lang="en-US" sz="1400" dirty="0">
                <a:hlinkClick r:id="rId6"/>
              </a:rPr>
              <a:t>https://viant.io/</a:t>
            </a:r>
            <a:r>
              <a:rPr lang="en-US" sz="1400" dirty="0"/>
              <a:t> Supply chain mgmt. built on Ethereum</a:t>
            </a:r>
          </a:p>
          <a:p>
            <a:r>
              <a:rPr lang="en-US" dirty="0"/>
              <a:t>Shipping </a:t>
            </a:r>
            <a:r>
              <a:rPr lang="en-US" sz="1400" dirty="0"/>
              <a:t>-</a:t>
            </a:r>
            <a:r>
              <a:rPr lang="en-US" sz="800" dirty="0"/>
              <a:t> </a:t>
            </a:r>
            <a:r>
              <a:rPr lang="en-US" sz="1200" dirty="0"/>
              <a:t>94 organizations have joined blockchain trade platform </a:t>
            </a:r>
            <a:r>
              <a:rPr lang="en-US" sz="1200" u="sng" dirty="0">
                <a:hlinkClick r:id="rId7"/>
              </a:rPr>
              <a:t>https://www.reuters.com/article/us-shipping-blockchain-maersk-ibm/maersk-ibm-say-94-organizations-have-joined-blockchain-trade-platform-idUSKBN1KU1LM</a:t>
            </a:r>
            <a:r>
              <a:rPr lang="en-US" sz="1200" dirty="0"/>
              <a:t> </a:t>
            </a:r>
            <a:endParaRPr lang="en-US" sz="14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F7B53B-6DAF-425E-97E9-03CB20ED0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182" y="1825625"/>
            <a:ext cx="4415918" cy="39735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D9A465-B840-4F97-8262-895F97CDED64}"/>
              </a:ext>
            </a:extLst>
          </p:cNvPr>
          <p:cNvSpPr/>
          <p:nvPr/>
        </p:nvSpPr>
        <p:spPr>
          <a:xfrm>
            <a:off x="10074973" y="5807631"/>
            <a:ext cx="174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https://viant.io/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2.2 Business, Audit, Compliance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5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76D981-8337-4A5B-912F-0454F137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800" cy="4351338"/>
          </a:xfrm>
        </p:spPr>
        <p:txBody>
          <a:bodyPr/>
          <a:lstStyle/>
          <a:p>
            <a:r>
              <a:rPr lang="en-US" dirty="0"/>
              <a:t>Agriculture - </a:t>
            </a:r>
            <a:r>
              <a:rPr lang="en-US" sz="1600" u="sng" dirty="0">
                <a:hlinkClick r:id="rId2"/>
              </a:rPr>
              <a:t>https://www.cio.com.au/article/644491/cba-helps-ship-17-tonnes-almonds-blockchain/</a:t>
            </a:r>
            <a:r>
              <a:rPr lang="en-US" sz="1600" dirty="0"/>
              <a:t> </a:t>
            </a:r>
          </a:p>
          <a:p>
            <a:r>
              <a:rPr lang="en-US" dirty="0"/>
              <a:t>Forestry -</a:t>
            </a:r>
            <a:r>
              <a:rPr lang="en-US" sz="1600" dirty="0"/>
              <a:t>  blockchain to track the planting of trees worldwide and create rewards for planting trees - </a:t>
            </a:r>
            <a:r>
              <a:rPr lang="en-US" sz="1600" dirty="0">
                <a:hlinkClick r:id="rId3"/>
              </a:rPr>
              <a:t>https://medium.com/@afhenderson/blockchain-for-social-good-4e6d0d4468d3</a:t>
            </a:r>
            <a:r>
              <a:rPr lang="en-US" sz="1600" dirty="0"/>
              <a:t> </a:t>
            </a:r>
          </a:p>
          <a:p>
            <a:r>
              <a:rPr lang="en-US" dirty="0"/>
              <a:t>Mining</a:t>
            </a:r>
            <a:r>
              <a:rPr lang="en-US" sz="1600" dirty="0"/>
              <a:t> - </a:t>
            </a:r>
            <a:r>
              <a:rPr lang="en-US" sz="1400" u="sng" dirty="0">
                <a:hlinkClick r:id="rId4"/>
              </a:rPr>
              <a:t>https://techcrunch.com/2018/04/26/ibm-introduces-trustchain-a-blockchain-to-verify-the-jewelry-supply-chain/</a:t>
            </a:r>
            <a:r>
              <a:rPr lang="en-US" sz="1400" dirty="0"/>
              <a:t> </a:t>
            </a:r>
            <a:endParaRPr lang="en-US" sz="1600" dirty="0"/>
          </a:p>
          <a:p>
            <a:r>
              <a:rPr lang="en-US" dirty="0"/>
              <a:t>Energy </a:t>
            </a:r>
            <a:r>
              <a:rPr lang="en-US" sz="1600" dirty="0"/>
              <a:t>– </a:t>
            </a:r>
            <a:r>
              <a:rPr lang="en-US" sz="1600" dirty="0" err="1"/>
              <a:t>PowerLedger</a:t>
            </a:r>
            <a:r>
              <a:rPr lang="en-US" sz="1600" dirty="0"/>
              <a:t> - </a:t>
            </a:r>
            <a:r>
              <a:rPr lang="en-US" sz="1200" u="sng" dirty="0">
                <a:hlinkClick r:id="rId5"/>
              </a:rPr>
              <a:t>https://www.powerledger.io/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F83B0F-DAB9-4EB4-95C1-9F274479A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534" y="2730500"/>
            <a:ext cx="5521466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5187FE-4271-405A-935E-AE300EAE4DC5}"/>
              </a:ext>
            </a:extLst>
          </p:cNvPr>
          <p:cNvSpPr/>
          <p:nvPr/>
        </p:nvSpPr>
        <p:spPr>
          <a:xfrm>
            <a:off x="6670534" y="6176963"/>
            <a:ext cx="229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https://carbongrid.io/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2.3 Resources and Industry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2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CF5CBC-437A-4F8C-B7C8-FBC0EC12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77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Currency - </a:t>
            </a:r>
            <a:r>
              <a:rPr lang="en-US" sz="1400" u="sng" dirty="0">
                <a:hlinkClick r:id="rId2"/>
              </a:rPr>
              <a:t>https://www.technologyreview.com/s/608910/governments-are-testing-their-own-cryptocurrencies/</a:t>
            </a:r>
            <a:endParaRPr lang="en-US" dirty="0"/>
          </a:p>
          <a:p>
            <a:pPr lvl="0"/>
            <a:r>
              <a:rPr lang="en-US" dirty="0"/>
              <a:t>Registries - </a:t>
            </a:r>
            <a:r>
              <a:rPr lang="en-US" sz="1400" u="sng" dirty="0">
                <a:hlinkClick r:id="rId3"/>
              </a:rPr>
              <a:t>https://cointelegraph.com/news/netherlands-land-registry-to-test-blockchain-solution-for-real-estate</a:t>
            </a:r>
            <a:endParaRPr lang="en-US" dirty="0"/>
          </a:p>
          <a:p>
            <a:r>
              <a:rPr lang="en-US" dirty="0"/>
              <a:t>Shipping - </a:t>
            </a:r>
            <a:r>
              <a:rPr lang="en-US" sz="1400" dirty="0"/>
              <a:t>Denmark will be “the first country in the world [to] use blockchain technology to register ships in the Danish ship registers.” - </a:t>
            </a:r>
            <a:r>
              <a:rPr lang="en-US" sz="1400" u="sng" dirty="0">
                <a:hlinkClick r:id="rId4"/>
              </a:rPr>
              <a:t>https://cointelegraph.com/news/denmark-joins-eu-blockchain-partnership-plans-to-implement-tech-in-shipping</a:t>
            </a:r>
            <a:r>
              <a:rPr lang="en-US" sz="1400" dirty="0"/>
              <a:t> </a:t>
            </a:r>
            <a:endParaRPr lang="en-US" sz="1200" dirty="0">
              <a:effectLst/>
            </a:endParaRPr>
          </a:p>
          <a:p>
            <a:pPr lvl="0"/>
            <a:r>
              <a:rPr lang="en-US" dirty="0"/>
              <a:t>Data – </a:t>
            </a:r>
            <a:r>
              <a:rPr lang="en-US" sz="1400" dirty="0"/>
              <a:t>NRC-IRAP Blockchain Prototype -</a:t>
            </a:r>
            <a:r>
              <a:rPr lang="en-US" dirty="0"/>
              <a:t> </a:t>
            </a:r>
            <a:r>
              <a:rPr lang="en-US" sz="1600" u="sng" dirty="0">
                <a:hlinkClick r:id="rId5"/>
              </a:rPr>
              <a:t>https://nrc-cnrc.explorecatena.com/en/</a:t>
            </a:r>
            <a:r>
              <a:rPr lang="en-US" sz="1600" dirty="0"/>
              <a:t> </a:t>
            </a:r>
            <a:endParaRPr lang="en-US" dirty="0"/>
          </a:p>
          <a:p>
            <a:pPr lvl="0"/>
            <a:r>
              <a:rPr lang="en-US" dirty="0"/>
              <a:t>Medical Records - </a:t>
            </a:r>
            <a:r>
              <a:rPr lang="en-US" sz="1600" u="sng" dirty="0">
                <a:hlinkClick r:id="rId6"/>
              </a:rPr>
              <a:t>https://cointelegraph.com/news/alibaba-founded-insurtech-firm-promotes-blockchain-use-in-healthcare-industry</a:t>
            </a:r>
            <a:r>
              <a:rPr lang="en-US" sz="1600" dirty="0"/>
              <a:t> 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07EA0A-D4DE-459A-B139-3404315C7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596" y="1825625"/>
            <a:ext cx="4844407" cy="2755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286319-9CC2-43CD-9F6B-DB59704D895C}"/>
              </a:ext>
            </a:extLst>
          </p:cNvPr>
          <p:cNvSpPr/>
          <p:nvPr/>
        </p:nvSpPr>
        <p:spPr>
          <a:xfrm>
            <a:off x="6847396" y="4716462"/>
            <a:ext cx="397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https://nrc-cnrc.explorecatena.com/en/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2.4 Government, Education, Health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3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5" y="227805"/>
            <a:ext cx="11315701" cy="63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DC077-53C3-43CA-8D00-6FEEC653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effectLst/>
              </a:rPr>
              <a:t>3. Coins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EBF876-61D4-4BD0-9582-54AE8798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83" y="1687286"/>
            <a:ext cx="4884517" cy="44677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E78B95-4DDE-493D-8CD3-AD839CB3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7162" cy="4351338"/>
          </a:xfrm>
        </p:spPr>
        <p:txBody>
          <a:bodyPr/>
          <a:lstStyle/>
          <a:p>
            <a:pPr lvl="0"/>
            <a:r>
              <a:rPr lang="en-US" dirty="0"/>
              <a:t>Bitcoin: A Peer-to-Peer Electronic Cash System white paper by Satoshi Nakamoto - </a:t>
            </a:r>
            <a:r>
              <a:rPr lang="en-US" sz="2000" dirty="0">
                <a:hlinkClick r:id="rId4"/>
              </a:rPr>
              <a:t>https://bitcoin.org/bitcoin.pdf</a:t>
            </a:r>
            <a:r>
              <a:rPr lang="en-US" sz="2000" dirty="0"/>
              <a:t> </a:t>
            </a:r>
          </a:p>
          <a:p>
            <a:pPr lvl="0"/>
            <a:r>
              <a:rPr lang="en-US" sz="2000" dirty="0"/>
              <a:t>Currently 115,000 nodes</a:t>
            </a:r>
          </a:p>
          <a:p>
            <a:pPr lvl="0"/>
            <a:r>
              <a:rPr lang="en-US" sz="2000" dirty="0"/>
              <a:t>Each node connects to 8 other nodes</a:t>
            </a:r>
          </a:p>
          <a:p>
            <a:pPr lvl="0"/>
            <a:r>
              <a:rPr lang="en-US" sz="2000" dirty="0"/>
              <a:t>Bitcoin’s “state” is represented by its global collection of Unspent Transaction Outputs (UTXOs).</a:t>
            </a:r>
          </a:p>
          <a:p>
            <a:pPr lvl="0"/>
            <a:r>
              <a:rPr lang="en-US" dirty="0"/>
              <a:t>Lightning - </a:t>
            </a:r>
            <a:r>
              <a:rPr lang="en-US" sz="1800" u="sng" dirty="0">
                <a:hlinkClick r:id="rId5"/>
              </a:rPr>
              <a:t>https://lightning.network/</a:t>
            </a:r>
            <a:r>
              <a:rPr lang="en-US" sz="1800" dirty="0"/>
              <a:t> </a:t>
            </a:r>
          </a:p>
          <a:p>
            <a:pPr lvl="0"/>
            <a:r>
              <a:rPr lang="en-US" sz="1600" dirty="0"/>
              <a:t>The Lightning Network is a "second layer" payment protocol that operates on top of a blockchain (most commonly Bitcoin) - </a:t>
            </a:r>
            <a:r>
              <a:rPr lang="en-US" sz="1600" dirty="0">
                <a:hlinkClick r:id="rId6"/>
              </a:rPr>
              <a:t>https://en.wikipedia.org/wiki/Lightning_Network</a:t>
            </a:r>
            <a:r>
              <a:rPr lang="en-US" sz="1600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3.1 Bitcoin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coi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4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B6E897-EE74-4634-A5AF-DDF2958C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5035" cy="4351338"/>
          </a:xfrm>
        </p:spPr>
        <p:txBody>
          <a:bodyPr>
            <a:normAutofit/>
          </a:bodyPr>
          <a:lstStyle/>
          <a:p>
            <a:r>
              <a:rPr lang="en-US" sz="2000" dirty="0"/>
              <a:t>“Bitcoin is the Digital Gold but Ethereum is the Silicon” </a:t>
            </a:r>
            <a:r>
              <a:rPr lang="en-US" sz="1600" u="sng" dirty="0">
                <a:hlinkClick r:id="rId2"/>
              </a:rPr>
              <a:t>https://medium.com/@Michael_Spencer/bitcoins-glory-days-over-the-future-of-blockchain-5fe303f18537</a:t>
            </a:r>
            <a:r>
              <a:rPr lang="en-US" sz="1600" dirty="0"/>
              <a:t> </a:t>
            </a:r>
          </a:p>
          <a:p>
            <a:r>
              <a:rPr lang="en-US" dirty="0"/>
              <a:t>Founder: </a:t>
            </a:r>
            <a:r>
              <a:rPr lang="en-US" dirty="0" err="1"/>
              <a:t>Vitalik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 - </a:t>
            </a:r>
            <a:r>
              <a:rPr lang="en-US" sz="1800" dirty="0">
                <a:hlinkClick r:id="rId3"/>
              </a:rPr>
              <a:t>https://github.com/ethereum/wiki/wiki/White-Paper</a:t>
            </a:r>
            <a:r>
              <a:rPr lang="en-US" sz="1800" dirty="0"/>
              <a:t> </a:t>
            </a:r>
          </a:p>
          <a:p>
            <a:r>
              <a:rPr lang="en-US" dirty="0"/>
              <a:t>Solidity - </a:t>
            </a:r>
            <a:r>
              <a:rPr lang="en-US" sz="1600" dirty="0"/>
              <a:t>“Solidity is a </a:t>
            </a:r>
            <a:r>
              <a:rPr lang="en-US" sz="1600" b="1" dirty="0"/>
              <a:t>contract</a:t>
            </a:r>
            <a:r>
              <a:rPr lang="en-US" sz="1600" dirty="0"/>
              <a:t>-oriented programming language for writing smart contracts.[1] It is used for implementing smart contracts[2] on various blockchain platforms.” </a:t>
            </a:r>
            <a:r>
              <a:rPr lang="en-US" sz="1600" dirty="0">
                <a:hlinkClick r:id="rId4"/>
              </a:rPr>
              <a:t>https://en.wikipedia.org/wiki/Solidity</a:t>
            </a:r>
            <a:r>
              <a:rPr lang="en-US" sz="1600" dirty="0"/>
              <a:t> </a:t>
            </a:r>
            <a:endParaRPr lang="en-US" sz="2300" dirty="0"/>
          </a:p>
          <a:p>
            <a:r>
              <a:rPr lang="en-US" sz="2900" dirty="0"/>
              <a:t>Decentralized Applications (</a:t>
            </a:r>
            <a:r>
              <a:rPr lang="en-US" sz="2900" dirty="0" err="1"/>
              <a:t>dApps</a:t>
            </a:r>
            <a:r>
              <a:rPr lang="en-US" sz="2900" dirty="0"/>
              <a:t>) </a:t>
            </a:r>
            <a:r>
              <a:rPr lang="en-US" dirty="0"/>
              <a:t>- </a:t>
            </a:r>
            <a:r>
              <a:rPr lang="en-US" sz="1600" dirty="0"/>
              <a:t>consist of everything ranging from prediction markets to gaming, and will continue to grow stronger as the network is improved upon. 1573 today (June 4, 2018) </a:t>
            </a:r>
            <a:r>
              <a:rPr lang="en-US" sz="1600" u="sng" dirty="0">
                <a:hlinkClick r:id="rId5"/>
              </a:rPr>
              <a:t>https://www.stateofthedapps.com/</a:t>
            </a:r>
            <a:r>
              <a:rPr lang="en-US" sz="1600" dirty="0"/>
              <a:t> </a:t>
            </a:r>
            <a:endParaRPr lang="en-US" sz="1700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CE3D0625-3760-4B68-9F83-1DB65BEE9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0" y="1613343"/>
            <a:ext cx="4615975" cy="45636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3.2 </a:t>
            </a:r>
            <a:r>
              <a:rPr lang="en-US" dirty="0" err="1" smtClean="0">
                <a:solidFill>
                  <a:schemeClr val="bg1"/>
                </a:solidFill>
              </a:rPr>
              <a:t>Ethereum</a:t>
            </a:r>
            <a:r>
              <a:rPr lang="en-US" dirty="0" smtClean="0">
                <a:solidFill>
                  <a:schemeClr val="bg1"/>
                </a:solidFill>
              </a:rPr>
              <a:t> (and </a:t>
            </a:r>
            <a:r>
              <a:rPr lang="en-US" dirty="0" err="1" smtClean="0">
                <a:solidFill>
                  <a:schemeClr val="bg1"/>
                </a:solidFill>
              </a:rPr>
              <a:t>dApps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coi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6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4A311A72-F256-4201-A4A5-57D5E1FDE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2768779"/>
            <a:ext cx="7768050" cy="43513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6BE1E1-0E48-44A5-AC44-CF9253A6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903105" cy="151945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Ripple </a:t>
            </a:r>
            <a:r>
              <a:rPr lang="en-US" sz="1600" dirty="0"/>
              <a:t>has a network of banks around the world on its platform. International payments can be processed by participating banks within three to five seconds, rather than two to five days, it says.</a:t>
            </a:r>
            <a:r>
              <a:rPr lang="en-US" sz="1200" dirty="0"/>
              <a:t> </a:t>
            </a:r>
            <a:r>
              <a:rPr lang="en-US" sz="1400" u="sng" dirty="0">
                <a:hlinkClick r:id="rId3"/>
              </a:rPr>
              <a:t>https://www.therecord.com/news-story/8653190-uw-gets-research-funding-for-deep-dive-into-blockchain-technology/</a:t>
            </a:r>
            <a:r>
              <a:rPr lang="en-US" sz="1400" dirty="0"/>
              <a:t> </a:t>
            </a:r>
            <a:endParaRPr lang="en-US" sz="1800" dirty="0"/>
          </a:p>
          <a:p>
            <a:pPr lvl="0"/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698613-769D-438E-9BC2-1B9A1E63DC3C}"/>
              </a:ext>
            </a:extLst>
          </p:cNvPr>
          <p:cNvSpPr/>
          <p:nvPr/>
        </p:nvSpPr>
        <p:spPr>
          <a:xfrm>
            <a:off x="779527" y="2768779"/>
            <a:ext cx="415145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it will replace SWIFT  as a global provider of secure financial messaging services </a:t>
            </a:r>
            <a:r>
              <a:rPr lang="en-US" sz="1400" dirty="0">
                <a:hlinkClick r:id="rId4"/>
              </a:rPr>
              <a:t>http://www.europarl.europa.eu/cmsdata/149900/CASE_FINAL%20publication.pdf</a:t>
            </a:r>
            <a:r>
              <a:rPr lang="en-US" sz="14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 upcoming product (</a:t>
            </a:r>
            <a:r>
              <a:rPr lang="en-US" sz="1400" b="1" dirty="0" err="1"/>
              <a:t>xRapid</a:t>
            </a:r>
            <a:r>
              <a:rPr lang="en-US" sz="1400" dirty="0"/>
              <a:t>) will use XRP as a way to ‘source liquidity’ 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Interledger</a:t>
            </a:r>
            <a:r>
              <a:rPr lang="en-US" sz="1400" dirty="0"/>
              <a:t> is the protocol that sits under </a:t>
            </a:r>
            <a:r>
              <a:rPr lang="en-US" sz="1400" dirty="0" err="1"/>
              <a:t>RippleNet</a:t>
            </a:r>
            <a:r>
              <a:rPr lang="en-US" sz="14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It is being developed as a potential web standard under the </a:t>
            </a:r>
            <a:r>
              <a:rPr lang="en-US" sz="1400" dirty="0" err="1"/>
              <a:t>the</a:t>
            </a:r>
            <a:r>
              <a:rPr lang="en-US" sz="1400" dirty="0"/>
              <a:t> W3C - </a:t>
            </a:r>
            <a:r>
              <a:rPr lang="en-US" sz="1400" dirty="0">
                <a:hlinkClick r:id="rId5"/>
              </a:rPr>
              <a:t>https://w3c.github.io/webpayments/proposals/interledger/</a:t>
            </a:r>
            <a:r>
              <a:rPr lang="en-US" sz="14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Stellar</a:t>
            </a:r>
            <a:endParaRPr lang="en-US" sz="2400" b="1" dirty="0"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Decentralized Ripple, collaboration with IBM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3.3 Ripple and Stellar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coi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0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B7571B-4E06-4D75-8BB5-706CAB1F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2032454"/>
            <a:ext cx="6553200" cy="4351338"/>
          </a:xfrm>
        </p:spPr>
        <p:txBody>
          <a:bodyPr/>
          <a:lstStyle/>
          <a:p>
            <a:r>
              <a:rPr lang="en-US" dirty="0"/>
              <a:t>Exchanges</a:t>
            </a:r>
          </a:p>
          <a:p>
            <a:pPr lvl="1"/>
            <a:r>
              <a:rPr lang="en-US" sz="2000" dirty="0"/>
              <a:t>Centralized – Coinbase </a:t>
            </a:r>
            <a:r>
              <a:rPr lang="en-US" sz="2000" dirty="0">
                <a:hlinkClick r:id="rId2"/>
              </a:rPr>
              <a:t>https://blog.coinbase.com/</a:t>
            </a:r>
            <a:r>
              <a:rPr lang="en-US" sz="2000" dirty="0"/>
              <a:t> , </a:t>
            </a:r>
            <a:r>
              <a:rPr lang="en-US" sz="2000" dirty="0" err="1"/>
              <a:t>Binance</a:t>
            </a:r>
            <a:r>
              <a:rPr lang="en-US" sz="2000" dirty="0"/>
              <a:t> - </a:t>
            </a:r>
            <a:r>
              <a:rPr lang="en-US" sz="2000" u="sng" dirty="0">
                <a:hlinkClick r:id="rId3"/>
              </a:rPr>
              <a:t>https://www.binance.com/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Decentralized – Altcoin - </a:t>
            </a:r>
            <a:r>
              <a:rPr lang="en-US" sz="2000" u="sng" dirty="0">
                <a:hlinkClick r:id="rId4"/>
              </a:rPr>
              <a:t>https://altcoin.io/</a:t>
            </a:r>
            <a:r>
              <a:rPr lang="en-US" sz="2000" dirty="0"/>
              <a:t> , IDEX - </a:t>
            </a:r>
            <a:r>
              <a:rPr lang="en-US" sz="2000" u="sng" dirty="0">
                <a:hlinkClick r:id="rId5"/>
              </a:rPr>
              <a:t>https://idex.market/eth/aura</a:t>
            </a:r>
            <a:r>
              <a:rPr lang="en-US" sz="2000" dirty="0"/>
              <a:t>  </a:t>
            </a:r>
            <a:endParaRPr lang="en-US" sz="2000" dirty="0">
              <a:effectLst/>
            </a:endParaRPr>
          </a:p>
          <a:p>
            <a:r>
              <a:rPr lang="en-US" dirty="0"/>
              <a:t> Networks</a:t>
            </a:r>
          </a:p>
          <a:p>
            <a:pPr lvl="1"/>
            <a:r>
              <a:rPr lang="en-US" sz="2000" dirty="0"/>
              <a:t>Towards a Design Philosophy for Interoperable Blockchain Systems, Thomas </a:t>
            </a:r>
            <a:r>
              <a:rPr lang="en-US" sz="2000" dirty="0" err="1"/>
              <a:t>Hardjono</a:t>
            </a:r>
            <a:r>
              <a:rPr lang="en-US" sz="2000" dirty="0"/>
              <a:t>, Alexander Lipton, Alex Pentland </a:t>
            </a:r>
            <a:r>
              <a:rPr lang="en-US" sz="2000" u="sng" dirty="0">
                <a:hlinkClick r:id="rId6"/>
              </a:rPr>
              <a:t>https://arxiv.org/abs/1805.05934</a:t>
            </a:r>
            <a:endParaRPr lang="en-US" sz="2000" u="sng" dirty="0"/>
          </a:p>
          <a:p>
            <a:r>
              <a:rPr lang="en-US" dirty="0"/>
              <a:t> </a:t>
            </a:r>
            <a:r>
              <a:rPr lang="en-US" dirty="0" smtClean="0"/>
              <a:t>Wallets</a:t>
            </a:r>
          </a:p>
          <a:p>
            <a:pPr lvl="1"/>
            <a:r>
              <a:rPr lang="en-CA" sz="2000" dirty="0"/>
              <a:t>“What you’re actually keeping in your wallet is the private key that is used to access (spend/transfer) your coins.”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3D67E9-1658-4904-88DB-A2DFF1E8B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85" y="1825625"/>
            <a:ext cx="4862332" cy="289670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3.4 Wallets, Exchanges, Networks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coi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5999" y="6182809"/>
            <a:ext cx="8164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u="sng" dirty="0">
                <a:hlinkClick r:id="rId10"/>
              </a:rPr>
              <a:t>https://cryptocurrencyhub.io/i-bought-my-first-bitcoin-now-what-fdf7dc9ad150</a:t>
            </a:r>
            <a:endParaRPr lang="en-CA" sz="16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5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7" y="467651"/>
            <a:ext cx="11314552" cy="597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5AEC8-4EC1-4D88-94FA-10750BFE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effectLst/>
              </a:rPr>
              <a:t>4. Platforms and Services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5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06" y="2722"/>
            <a:ext cx="12369306" cy="68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980D6-76BE-4CA8-BD0F-9D893EFB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aseline="0" dirty="0" smtClean="0"/>
              <a:t>Why Blockchain?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664548-015B-4719-B33E-5F2C3C8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53171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Trust</a:t>
            </a:r>
          </a:p>
          <a:p>
            <a:r>
              <a:rPr lang="en-US" sz="3200" dirty="0"/>
              <a:t>Consensus</a:t>
            </a:r>
          </a:p>
          <a:p>
            <a:r>
              <a:rPr lang="en-US" sz="3200" dirty="0" smtClean="0"/>
              <a:t>Provenance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494000"/>
            <a:ext cx="6096000" cy="1106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Immutability and Finality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Equity?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026D0B-D812-4B39-8A8A-7BB32FF5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Private business networks, IBM Bluemix hosting, or Docker containers</a:t>
            </a:r>
          </a:p>
          <a:p>
            <a:pPr fontAlgn="base"/>
            <a:r>
              <a:rPr lang="en-US" sz="2000" dirty="0"/>
              <a:t>Emphasizes open governance, open standards &amp; open source</a:t>
            </a:r>
          </a:p>
          <a:p>
            <a:r>
              <a:rPr lang="en-US" sz="2000" dirty="0" smtClean="0"/>
              <a:t>Business </a:t>
            </a:r>
            <a:r>
              <a:rPr lang="en-US" sz="2000" dirty="0"/>
              <a:t>Network Definitions </a:t>
            </a:r>
            <a:endParaRPr lang="en-US" sz="2000" dirty="0">
              <a:effectLst/>
            </a:endParaRPr>
          </a:p>
          <a:p>
            <a:pPr lvl="1" fontAlgn="base"/>
            <a:r>
              <a:rPr lang="en-US" sz="1800" dirty="0"/>
              <a:t>a set of model files</a:t>
            </a:r>
          </a:p>
          <a:p>
            <a:pPr lvl="1" fontAlgn="base"/>
            <a:r>
              <a:rPr lang="en-US" sz="1800" dirty="0"/>
              <a:t>a set of JavaScript files</a:t>
            </a:r>
          </a:p>
          <a:p>
            <a:pPr lvl="1" fontAlgn="base"/>
            <a:r>
              <a:rPr lang="en-US" sz="1800" dirty="0"/>
              <a:t>an Access Control file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5FBF09-0EC3-4F37-90DC-D440E1BE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95" y="3439924"/>
            <a:ext cx="6280472" cy="3418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0AAAC6-C91F-47D4-BC07-811929127B0C}"/>
              </a:ext>
            </a:extLst>
          </p:cNvPr>
          <p:cNvSpPr/>
          <p:nvPr/>
        </p:nvSpPr>
        <p:spPr>
          <a:xfrm>
            <a:off x="838200" y="5246754"/>
            <a:ext cx="444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hlinkClick r:id="rId3"/>
              </a:rPr>
              <a:t>https://www.hyperledger.org/projects/fabric</a:t>
            </a:r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4.1 </a:t>
            </a:r>
            <a:r>
              <a:rPr lang="en-US" dirty="0" err="1" smtClean="0">
                <a:solidFill>
                  <a:schemeClr val="bg1"/>
                </a:solidFill>
              </a:rPr>
              <a:t>Hyperledger</a:t>
            </a:r>
            <a:r>
              <a:rPr lang="en-US" dirty="0" smtClean="0">
                <a:solidFill>
                  <a:schemeClr val="bg1"/>
                </a:solidFill>
              </a:rPr>
              <a:t> Fabric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8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65E1AF-2DE3-4837-BD67-C4CF156E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ARK is a secure platform designed for mass adoption and will deliver the services that consumers want and developers need.” </a:t>
            </a:r>
            <a:r>
              <a:rPr lang="en-US" sz="2000" u="sng" dirty="0">
                <a:hlinkClick r:id="rId2"/>
              </a:rPr>
              <a:t>https://ark.io/</a:t>
            </a:r>
            <a:r>
              <a:rPr lang="en-US" sz="2000" dirty="0"/>
              <a:t>  - explorer: </a:t>
            </a:r>
            <a:r>
              <a:rPr lang="en-US" sz="2000" u="sng" dirty="0">
                <a:hlinkClick r:id="rId3"/>
              </a:rPr>
              <a:t>https://explorer.ark.io/</a:t>
            </a:r>
            <a:r>
              <a:rPr lang="en-US" sz="2000" dirty="0"/>
              <a:t> </a:t>
            </a:r>
            <a:endParaRPr lang="en-US" dirty="0">
              <a:effectLst/>
            </a:endParaRPr>
          </a:p>
          <a:p>
            <a:pPr fontAlgn="base"/>
            <a:r>
              <a:rPr lang="en-US" u="sng" dirty="0">
                <a:hlinkClick r:id="rId2"/>
              </a:rPr>
              <a:t>Ark</a:t>
            </a:r>
            <a:r>
              <a:rPr lang="en-US" dirty="0"/>
              <a:t>! The </a:t>
            </a:r>
            <a:r>
              <a:rPr lang="en-US" dirty="0" err="1"/>
              <a:t>wordpress</a:t>
            </a:r>
            <a:r>
              <a:rPr lang="en-US" dirty="0"/>
              <a:t> of crypto!  </a:t>
            </a:r>
            <a:r>
              <a:rPr lang="en-US" sz="2000" u="sng" dirty="0">
                <a:hlinkClick r:id="rId4"/>
              </a:rPr>
              <a:t>https://decentralize.today/some-great-projects-are-out-there-they-just-dont-talk-about-them-21d677e29ecf</a:t>
            </a:r>
            <a:r>
              <a:rPr lang="en-US" sz="2000" dirty="0"/>
              <a:t> </a:t>
            </a:r>
            <a:endParaRPr lang="en-US" dirty="0"/>
          </a:p>
          <a:p>
            <a:pPr fontAlgn="base"/>
            <a:r>
              <a:rPr lang="en-US" sz="2000" dirty="0"/>
              <a:t>ARK Desktop Wallet supports the</a:t>
            </a:r>
            <a:r>
              <a:rPr lang="en-US" sz="2000" dirty="0">
                <a:hlinkClick r:id="rId5"/>
              </a:rPr>
              <a:t> </a:t>
            </a:r>
            <a:r>
              <a:rPr lang="en-US" sz="2000" u="sng" dirty="0">
                <a:hlinkClick r:id="rId5"/>
              </a:rPr>
              <a:t>Ledger Nano S</a:t>
            </a:r>
            <a:r>
              <a:rPr lang="en-US" sz="2000" dirty="0"/>
              <a:t> secure hardware wallet. 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A278A3-6E67-4497-B56D-DBD4F0D88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749" y="4355723"/>
            <a:ext cx="6897186" cy="22341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4.2 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2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F98F8E-B436-4049-A14D-043D5DCA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2519" cy="4351338"/>
          </a:xfrm>
        </p:spPr>
        <p:txBody>
          <a:bodyPr/>
          <a:lstStyle/>
          <a:p>
            <a:pPr lvl="0"/>
            <a:r>
              <a:rPr lang="en-US" dirty="0"/>
              <a:t> a development framework for Ethereum - </a:t>
            </a:r>
            <a:r>
              <a:rPr lang="en-US" sz="2000" u="sng" dirty="0">
                <a:hlinkClick r:id="rId2"/>
              </a:rPr>
              <a:t>http://truffleframework.com/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Truffle takes care of managing your contract artifacts so you don't have to.  </a:t>
            </a:r>
          </a:p>
          <a:p>
            <a:pPr lvl="1" fontAlgn="base"/>
            <a:r>
              <a:rPr lang="en-US" dirty="0"/>
              <a:t>Ganache - </a:t>
            </a:r>
            <a:r>
              <a:rPr lang="en-US" u="sng" dirty="0">
                <a:hlinkClick r:id="rId3"/>
              </a:rPr>
              <a:t>https://truffleframework.com/ganache</a:t>
            </a:r>
            <a:r>
              <a:rPr lang="en-US" dirty="0"/>
              <a:t> - one-click blockchain</a:t>
            </a:r>
          </a:p>
          <a:p>
            <a:pPr lvl="1" fontAlgn="base"/>
            <a:r>
              <a:rPr lang="en-US" dirty="0"/>
              <a:t>Drizzle- A collection of front-end libraries that make writing </a:t>
            </a:r>
            <a:r>
              <a:rPr lang="en-US" dirty="0" err="1"/>
              <a:t>dapp</a:t>
            </a:r>
            <a:r>
              <a:rPr lang="en-US" dirty="0"/>
              <a:t> user interfaces easier and more predictable. </a:t>
            </a:r>
          </a:p>
          <a:p>
            <a:pPr lvl="0"/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9853E66-A066-49C1-981C-6120E80FD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4" y="1946416"/>
            <a:ext cx="4668803" cy="3505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4D4665-A6A9-4A1E-AE88-1B4784BF297B}"/>
              </a:ext>
            </a:extLst>
          </p:cNvPr>
          <p:cNvSpPr/>
          <p:nvPr/>
        </p:nvSpPr>
        <p:spPr>
          <a:xfrm>
            <a:off x="5710177" y="57074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https://www.slideshare.net/MartinKppelmann/build-dapps-13-dev-tools</a:t>
            </a:r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4.3 Truffle (NRC Example)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C90C8B-B26F-49D9-B7E1-2A14143A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199"/>
            <a:ext cx="60960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pPr fontAlgn="base"/>
            <a:r>
              <a:rPr lang="en-US" sz="1800" dirty="0" smtClean="0"/>
              <a:t>IPFS </a:t>
            </a:r>
            <a:r>
              <a:rPr lang="en-US" sz="1800" dirty="0"/>
              <a:t>consists of a network of peer-to-peer nodes (aka computers that talk to each other directly)</a:t>
            </a:r>
          </a:p>
          <a:p>
            <a:pPr fontAlgn="base"/>
            <a:r>
              <a:rPr lang="en-US" sz="1800" dirty="0"/>
              <a:t>These nodes can store content (any type of file)</a:t>
            </a:r>
          </a:p>
          <a:p>
            <a:pPr fontAlgn="base"/>
            <a:r>
              <a:rPr lang="en-US" sz="1800" dirty="0"/>
              <a:t>Content is represented by a hash and is immutable (if the content changes, so does the hash) - In the case of IPFS, the key of the distributed hash table is a hash over the content. </a:t>
            </a:r>
          </a:p>
          <a:p>
            <a:pPr fontAlgn="base"/>
            <a:endParaRPr lang="en-US" sz="1800" dirty="0"/>
          </a:p>
          <a:p>
            <a:pPr fontAlgn="base"/>
            <a:endParaRPr lang="en-US" sz="1800" dirty="0"/>
          </a:p>
          <a:p>
            <a:r>
              <a:rPr lang="en-US" sz="2400" dirty="0"/>
              <a:t>IPLD - Inter Planetary Linked Data</a:t>
            </a:r>
            <a:endParaRPr lang="en-US" sz="1600" b="1" dirty="0">
              <a:effectLst/>
            </a:endParaRPr>
          </a:p>
          <a:p>
            <a:pPr fontAlgn="base"/>
            <a:r>
              <a:rPr lang="en-US" sz="1900" u="sng" dirty="0">
                <a:hlinkClick r:id="rId2"/>
              </a:rPr>
              <a:t>IPLD website</a:t>
            </a:r>
            <a:r>
              <a:rPr lang="en-US" sz="1900" dirty="0"/>
              <a:t> </a:t>
            </a:r>
            <a:r>
              <a:rPr lang="en-US" sz="1900" dirty="0" smtClean="0"/>
              <a:t>- </a:t>
            </a:r>
            <a:r>
              <a:rPr lang="en-US" sz="1900" u="sng" dirty="0" smtClean="0">
                <a:hlinkClick r:id="rId2"/>
              </a:rPr>
              <a:t>https</a:t>
            </a:r>
            <a:r>
              <a:rPr lang="en-US" sz="1900" u="sng" dirty="0">
                <a:hlinkClick r:id="rId2"/>
              </a:rPr>
              <a:t>://ipld.io/</a:t>
            </a:r>
            <a:endParaRPr lang="en-US" sz="1900" dirty="0"/>
          </a:p>
          <a:p>
            <a:pPr fontAlgn="base"/>
            <a:r>
              <a:rPr lang="en-US" sz="1900" dirty="0"/>
              <a:t>the</a:t>
            </a:r>
            <a:r>
              <a:rPr lang="en-US" sz="1900" dirty="0">
                <a:hlinkClick r:id="rId3"/>
              </a:rPr>
              <a:t> </a:t>
            </a:r>
            <a:r>
              <a:rPr lang="en-US" sz="1900" u="sng" dirty="0">
                <a:hlinkClick r:id="rId3"/>
              </a:rPr>
              <a:t>IPLD specs</a:t>
            </a:r>
            <a:r>
              <a:rPr lang="en-US" sz="1900" dirty="0"/>
              <a:t> and the</a:t>
            </a:r>
            <a:r>
              <a:rPr lang="en-US" sz="1900" dirty="0">
                <a:hlinkClick r:id="rId4"/>
              </a:rPr>
              <a:t> </a:t>
            </a:r>
            <a:r>
              <a:rPr lang="en-US" sz="1900" u="sng" dirty="0">
                <a:hlinkClick r:id="rId4"/>
              </a:rPr>
              <a:t>IPLD implementations</a:t>
            </a:r>
            <a:r>
              <a:rPr lang="en-US" sz="1900" dirty="0"/>
              <a:t>. </a:t>
            </a:r>
          </a:p>
          <a:p>
            <a:pPr fontAlgn="base"/>
            <a:endParaRPr lang="en-US" sz="18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1F23A8-635F-4DCA-91A2-5A3A994047C6}"/>
              </a:ext>
            </a:extLst>
          </p:cNvPr>
          <p:cNvSpPr/>
          <p:nvPr/>
        </p:nvSpPr>
        <p:spPr>
          <a:xfrm>
            <a:off x="838200" y="19814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IPFS white paper: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IPFS - Content Addressed, Versioned, P2P File System (DRAFT 3)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BE8AC1-6267-4B5B-98C8-71F672562F9B}"/>
              </a:ext>
            </a:extLst>
          </p:cNvPr>
          <p:cNvSpPr/>
          <p:nvPr/>
        </p:nvSpPr>
        <p:spPr>
          <a:xfrm>
            <a:off x="838199" y="4491150"/>
            <a:ext cx="558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 panose="020B0604020202020204" pitchFamily="34" charset="0"/>
              </a:rPr>
              <a:t>Hosting a website on IPFS - </a:t>
            </a:r>
            <a:r>
              <a:rPr lang="en-US" sz="1200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https://ipfs.io/ipfs/QmdPtC3T7Kcu9iJg6hYzLBWR5XCDcYMY7HV685E3kH3EcS/2015/09/15/hosting-a-website-on-ipfs/</a:t>
            </a:r>
            <a:r>
              <a:rPr lang="en-US" sz="12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en-US" sz="1200" dirty="0"/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01EFCF33-5C16-4760-B0D1-0CB3CE871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58" y="1687285"/>
            <a:ext cx="4525268" cy="4198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4B245A-AB93-47BB-B6DE-9A3BCF9DA59E}"/>
              </a:ext>
            </a:extLst>
          </p:cNvPr>
          <p:cNvSpPr/>
          <p:nvPr/>
        </p:nvSpPr>
        <p:spPr>
          <a:xfrm>
            <a:off x="6934200" y="6021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8"/>
              </a:rPr>
              <a:t>https://whatdoesthequantsay.com/2015/09/13/ipfs-introduction-by-example</a:t>
            </a:r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4.4 IPFS / IPLD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0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0113" y="391886"/>
            <a:ext cx="11364685" cy="6085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66E561-BE27-424F-85EB-B494EAFC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 Some Issues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0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CBC73C-1988-45E3-8AFD-819098C1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7029" cy="4351338"/>
          </a:xfrm>
        </p:spPr>
        <p:txBody>
          <a:bodyPr/>
          <a:lstStyle/>
          <a:p>
            <a:r>
              <a:rPr lang="en-US" dirty="0" smtClean="0"/>
              <a:t>Locus of Value - </a:t>
            </a:r>
            <a:r>
              <a:rPr lang="en-CA" dirty="0"/>
              <a:t>Fat Protocols vs Fat </a:t>
            </a:r>
            <a:r>
              <a:rPr lang="en-CA" dirty="0" err="1"/>
              <a:t>Dapps</a:t>
            </a:r>
            <a:r>
              <a:rPr lang="en-CA" dirty="0"/>
              <a:t> vs Fat </a:t>
            </a:r>
            <a:r>
              <a:rPr lang="en-CA" dirty="0" smtClean="0"/>
              <a:t>Wallets</a:t>
            </a:r>
          </a:p>
          <a:p>
            <a:pPr lvl="1"/>
            <a:r>
              <a:rPr lang="en-CA" sz="1400" u="sng" dirty="0">
                <a:hlinkClick r:id="rId3"/>
              </a:rPr>
              <a:t>https://medium.com/lightspeed-venture-partners/fat-protocols-vs-fat-dapps-vs-fat-wallets-4d33ead29130</a:t>
            </a:r>
            <a:endParaRPr lang="en-CA" sz="1400" dirty="0" smtClean="0"/>
          </a:p>
          <a:p>
            <a:r>
              <a:rPr lang="en-CA" dirty="0" smtClean="0"/>
              <a:t>Economic Incentives and the Nothing at Stake Problem</a:t>
            </a:r>
          </a:p>
          <a:p>
            <a:pPr lvl="1"/>
            <a:r>
              <a:rPr lang="en-CA" sz="1200" u="sng" dirty="0">
                <a:hlinkClick r:id="rId4"/>
              </a:rPr>
              <a:t>https://medium.com/loom-network/understanding-blockchain-fundamentals-part-2-proof-of-work-proof-of-stake-b6ae907c7edb</a:t>
            </a:r>
            <a:endParaRPr lang="en-CA" sz="1200" dirty="0" smtClean="0"/>
          </a:p>
          <a:p>
            <a:r>
              <a:rPr lang="en-CA" dirty="0" smtClean="0"/>
              <a:t>Immutability (and GDPR)</a:t>
            </a:r>
          </a:p>
          <a:p>
            <a:pPr lvl="0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8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5.1 Conceptual Issues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3453" y="359229"/>
            <a:ext cx="2125682" cy="1328057"/>
          </a:xfrm>
          <a:prstGeom prst="rect">
            <a:avLst/>
          </a:prstGeom>
        </p:spPr>
      </p:pic>
      <p:sp>
        <p:nvSpPr>
          <p:cNvPr id="9" name="AutoShape 4" descr="Image result for sybil attacks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6" descr="Image result for sybil attacks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4" y="2352675"/>
            <a:ext cx="4765005" cy="35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12972" y="59218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>
                <a:hlinkClick r:id="rId7"/>
              </a:rPr>
              <a:t>https://</a:t>
            </a:r>
            <a:r>
              <a:rPr lang="en-CA" sz="1200" dirty="0" smtClean="0">
                <a:hlinkClick r:id="rId7"/>
              </a:rPr>
              <a:t>pdfs.semanticscholar.org/30e4/1ec151d1499b580155be4dee168530d80145.pdf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37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A6C03E-12FD-4026-B95D-BF40E2B9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571" cy="4673146"/>
          </a:xfrm>
        </p:spPr>
        <p:txBody>
          <a:bodyPr/>
          <a:lstStyle/>
          <a:p>
            <a:pPr lvl="0"/>
            <a:r>
              <a:rPr lang="en-US" dirty="0" smtClean="0"/>
              <a:t>Software reliability</a:t>
            </a:r>
          </a:p>
          <a:p>
            <a:pPr lvl="0"/>
            <a:r>
              <a:rPr lang="en-US" dirty="0" smtClean="0"/>
              <a:t>Energy Consumption</a:t>
            </a:r>
          </a:p>
          <a:p>
            <a:pPr lvl="1"/>
            <a:r>
              <a:rPr lang="en-CA" dirty="0" smtClean="0"/>
              <a:t>Bitcoin </a:t>
            </a:r>
            <a:r>
              <a:rPr lang="en-CA" dirty="0"/>
              <a:t>uses an amount of energy that could power over 6,000,000 homes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It </a:t>
            </a:r>
            <a:r>
              <a:rPr lang="en-CA" dirty="0"/>
              <a:t>currently consumes the equivalent of 10% of Canada's total energy consumption. </a:t>
            </a:r>
            <a:endParaRPr lang="en-CA" dirty="0" smtClean="0"/>
          </a:p>
          <a:p>
            <a:pPr lvl="1"/>
            <a:r>
              <a:rPr lang="en-CA" dirty="0" smtClean="0"/>
              <a:t>1 </a:t>
            </a:r>
            <a:r>
              <a:rPr lang="en-CA" dirty="0"/>
              <a:t>BC transaction costs more than 100,000 Visa transactions</a:t>
            </a:r>
            <a:r>
              <a:rPr lang="en-CA" dirty="0" smtClean="0"/>
              <a:t>.</a:t>
            </a:r>
          </a:p>
          <a:p>
            <a:r>
              <a:rPr lang="en-CA" dirty="0" smtClean="0"/>
              <a:t>Scaling - </a:t>
            </a:r>
            <a:r>
              <a:rPr lang="en-CA" sz="2000" dirty="0" smtClean="0"/>
              <a:t>Bitcoin </a:t>
            </a:r>
            <a:r>
              <a:rPr lang="en-CA" sz="2000" dirty="0"/>
              <a:t>7 </a:t>
            </a:r>
            <a:r>
              <a:rPr lang="en-CA" sz="2000" dirty="0" err="1" smtClean="0"/>
              <a:t>tx</a:t>
            </a:r>
            <a:r>
              <a:rPr lang="en-CA" sz="2000" dirty="0" smtClean="0"/>
              <a:t>/s, </a:t>
            </a:r>
            <a:r>
              <a:rPr lang="en-CA" sz="2000" dirty="0" err="1" smtClean="0"/>
              <a:t>Ethereum</a:t>
            </a:r>
            <a:r>
              <a:rPr lang="en-CA" sz="2000" dirty="0" smtClean="0"/>
              <a:t> 50 </a:t>
            </a:r>
            <a:r>
              <a:rPr lang="en-CA" sz="2000" dirty="0" err="1" smtClean="0"/>
              <a:t>tx</a:t>
            </a:r>
            <a:r>
              <a:rPr lang="en-CA" sz="2000" dirty="0" smtClean="0"/>
              <a:t>/s </a:t>
            </a:r>
            <a:r>
              <a:rPr lang="en-CA" sz="2000" dirty="0"/>
              <a:t>Visa’s 24,000 </a:t>
            </a:r>
            <a:r>
              <a:rPr lang="en-CA" sz="2000" dirty="0" err="1"/>
              <a:t>tx</a:t>
            </a:r>
            <a:r>
              <a:rPr lang="en-CA" sz="2000" dirty="0"/>
              <a:t>/s</a:t>
            </a:r>
            <a:r>
              <a:rPr lang="en-CA" sz="2000" dirty="0" smtClean="0"/>
              <a:t>. </a:t>
            </a:r>
            <a:r>
              <a:rPr lang="en-CA" sz="1600" u="sng" dirty="0">
                <a:hlinkClick r:id="rId2"/>
              </a:rPr>
              <a:t>https://medium.com/thunderofficial/2018-blockchain-scaling-all-else-7937b660c08</a:t>
            </a:r>
            <a:r>
              <a:rPr lang="en-CA" sz="1600" dirty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8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5.2 Cost and Energy Consumption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3453" y="359229"/>
            <a:ext cx="2125682" cy="1328057"/>
          </a:xfrm>
          <a:prstGeom prst="rect">
            <a:avLst/>
          </a:prstGeom>
        </p:spPr>
      </p:pic>
      <p:pic>
        <p:nvPicPr>
          <p:cNvPr id="11266" name="Picture 2" descr="Image result for bitcoin energy consum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47" y="2122714"/>
            <a:ext cx="4810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8472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>
                <a:hlinkClick r:id="rId6"/>
              </a:rPr>
              <a:t>https://</a:t>
            </a:r>
            <a:r>
              <a:rPr lang="en-CA" sz="1200" dirty="0" smtClean="0">
                <a:hlinkClick r:id="rId6"/>
              </a:rPr>
              <a:t>www.businesstoday.in/top-story/bitcoins-now-an-energy-guzzler/story/266310.html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5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666B3E-D795-4772-B98F-C03FA545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34000" cy="4738461"/>
          </a:xfrm>
        </p:spPr>
        <p:txBody>
          <a:bodyPr/>
          <a:lstStyle/>
          <a:p>
            <a:r>
              <a:rPr lang="en-US" dirty="0" smtClean="0"/>
              <a:t>Token distribution and inequality</a:t>
            </a:r>
          </a:p>
          <a:p>
            <a:r>
              <a:rPr lang="en-US" dirty="0" smtClean="0"/>
              <a:t>Regulation and taxation</a:t>
            </a:r>
          </a:p>
          <a:p>
            <a:pPr lvl="1"/>
            <a:r>
              <a:rPr lang="en-CA" sz="1600" u="sng" dirty="0">
                <a:hlinkClick r:id="rId2"/>
              </a:rPr>
              <a:t>https://medium.com/forbes/tax-trouble-for-certain-bitcoin-traders-41414e4d47a8</a:t>
            </a:r>
            <a:r>
              <a:rPr lang="en-CA" sz="1600" dirty="0"/>
              <a:t> </a:t>
            </a:r>
            <a:endParaRPr lang="en-CA" sz="1600" dirty="0" smtClean="0"/>
          </a:p>
          <a:p>
            <a:r>
              <a:rPr lang="en-CA" dirty="0" smtClean="0"/>
              <a:t>Market failures, libertarian culture</a:t>
            </a:r>
          </a:p>
          <a:p>
            <a:r>
              <a:rPr lang="en-CA" dirty="0" smtClean="0"/>
              <a:t>Scams and fraud</a:t>
            </a:r>
          </a:p>
          <a:p>
            <a:pPr lvl="1"/>
            <a:r>
              <a:rPr lang="en-CA" dirty="0" smtClean="0"/>
              <a:t>Fake ICOs</a:t>
            </a:r>
          </a:p>
          <a:p>
            <a:pPr lvl="1"/>
            <a:r>
              <a:rPr lang="en-CA" dirty="0" smtClean="0"/>
              <a:t>Market manipulation</a:t>
            </a:r>
          </a:p>
          <a:p>
            <a:pPr lvl="1"/>
            <a:r>
              <a:rPr lang="en-CA" dirty="0" smtClean="0"/>
              <a:t>Ponzi schemes</a:t>
            </a:r>
          </a:p>
          <a:p>
            <a:r>
              <a:rPr lang="en-CA" dirty="0" smtClean="0"/>
              <a:t>Cybersecurity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8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 Social and Ethical Issues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3453" y="359229"/>
            <a:ext cx="2125682" cy="1328057"/>
          </a:xfrm>
          <a:prstGeom prst="rect">
            <a:avLst/>
          </a:prstGeom>
        </p:spPr>
      </p:pic>
      <p:pic>
        <p:nvPicPr>
          <p:cNvPr id="10242" name="Picture 2" descr="https://cdn-images-1.medium.com/max/800/0*O4bikOndstExvk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4" y="2111673"/>
            <a:ext cx="5036663" cy="37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6400" y="60532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u="sng" dirty="0">
                <a:hlinkClick r:id="rId6"/>
              </a:rPr>
              <a:t>https://medium.com/@</a:t>
            </a:r>
            <a:r>
              <a:rPr lang="en-CA" sz="1200" u="sng" dirty="0" smtClean="0">
                <a:hlinkClick r:id="rId6"/>
              </a:rPr>
              <a:t>bdaqio/top-10-stay-away-ico-directions-in-2018-117973fe8a66</a:t>
            </a:r>
            <a:r>
              <a:rPr lang="en-CA" sz="1200" u="sng" dirty="0" smtClean="0"/>
              <a:t> </a:t>
            </a:r>
            <a:endParaRPr lang="en-CA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3" y="458373"/>
            <a:ext cx="11179081" cy="574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2948E-14AD-492E-AA2C-DB07B65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effectLst/>
              </a:rPr>
              <a:t>1. Core 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>
                <a:solidFill>
                  <a:schemeClr val="bg1"/>
                </a:solidFill>
                <a:effectLst/>
              </a:rPr>
              <a:t>1.1 Assets, </a:t>
            </a:r>
            <a:r>
              <a:rPr lang="en-US" sz="4400" kern="1200" dirty="0" smtClean="0">
                <a:solidFill>
                  <a:schemeClr val="bg1"/>
                </a:solidFill>
                <a:effectLst/>
              </a:rPr>
              <a:t>Ledgers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0EE6D-55FF-4C18-90EB-0DFBF035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>
                <a:latin typeface="+mj-lt"/>
                <a:ea typeface="+mj-ea"/>
                <a:cs typeface="+mj-cs"/>
              </a:rPr>
              <a:t>Ledger contents include:</a:t>
            </a:r>
          </a:p>
          <a:p>
            <a:pPr lvl="1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Transactions: </a:t>
            </a:r>
            <a:r>
              <a:rPr lang="en-US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 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gives x to </a:t>
            </a:r>
            <a:r>
              <a:rPr lang="en-US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</a:t>
            </a:r>
            <a:endParaRPr lang="en-US" sz="4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en-US" sz="4000" dirty="0">
                <a:latin typeface="+mj-lt"/>
                <a:ea typeface="+mj-ea"/>
                <a:cs typeface="+mj-cs"/>
              </a:rPr>
              <a:t>States: P has n instances of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x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pPr lvl="1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Conditions:</a:t>
            </a:r>
          </a:p>
          <a:p>
            <a:pPr lvl="2"/>
            <a:r>
              <a:rPr lang="en-US" sz="3600" dirty="0">
                <a:latin typeface="+mj-lt"/>
                <a:ea typeface="+mj-ea"/>
                <a:cs typeface="+mj-cs"/>
              </a:rPr>
              <a:t>Contract: if &lt;transaction&gt; then &lt;transaction&gt;</a:t>
            </a:r>
          </a:p>
          <a:p>
            <a:pPr lvl="2"/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Inferences: if &lt;state&gt; then &lt;state&gt;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460062-00D6-4CEC-9432-263665B6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1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“A distributed ledger technology (DLT) is a system where we share information and we don’t trust each other individually, but we trust the group as a whole. DLTs allow us to come up with a consensus on the order of transactions and timestamps.”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5E7414A-CECF-49AF-AAFD-5E1726769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6" y="1658144"/>
            <a:ext cx="5166946" cy="4686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2F8EBC-79F3-49CB-BF03-E66D59B6FC92}"/>
              </a:ext>
            </a:extLst>
          </p:cNvPr>
          <p:cNvSpPr/>
          <p:nvPr/>
        </p:nvSpPr>
        <p:spPr>
          <a:xfrm>
            <a:off x="838200" y="6146965"/>
            <a:ext cx="764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https://hackernoon.com/an-overview-of-hashgraph-b0900a1fd7bf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 smtClean="0">
                <a:solidFill>
                  <a:schemeClr val="bg1"/>
                </a:solidFill>
                <a:effectLst/>
              </a:rPr>
              <a:t>1.2 Distributed Ledgers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F17B42-3237-453D-ABE3-EBC5602B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9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>
                <a:latin typeface="+mj-lt"/>
                <a:ea typeface="+mj-ea"/>
                <a:cs typeface="+mj-cs"/>
              </a:rPr>
              <a:t>“a mathematical algorithm that maps data of arbitrary size to a bit string of a fixed size (a hash) and is designed to be a one-way function..”</a:t>
            </a:r>
          </a:p>
          <a:p>
            <a:pPr marL="0" lvl="0" indent="0">
              <a:buNone/>
            </a:pP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Algorithms:</a:t>
            </a:r>
          </a:p>
          <a:p>
            <a:pPr lvl="1">
              <a:buFontTx/>
              <a:buChar char="-"/>
            </a:pPr>
            <a:r>
              <a:rPr lang="en-US" dirty="0">
                <a:latin typeface="+mj-lt"/>
                <a:ea typeface="+mj-ea"/>
                <a:cs typeface="+mj-cs"/>
              </a:rPr>
              <a:t>MD5, 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SHA1 (unsuitable)</a:t>
            </a:r>
          </a:p>
          <a:p>
            <a:pPr lvl="1">
              <a:buFontTx/>
              <a:buChar char="-"/>
            </a:pPr>
            <a:r>
              <a:rPr lang="en-US" dirty="0">
                <a:latin typeface="+mj-lt"/>
                <a:ea typeface="+mj-ea"/>
                <a:cs typeface="+mj-cs"/>
              </a:rPr>
              <a:t>SHA2 (SHA-256 and SHA-512)</a:t>
            </a: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>
              <a:buFontTx/>
              <a:buChar char="-"/>
            </a:pP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SHA3, BLAKE2</a:t>
            </a:r>
          </a:p>
          <a:p>
            <a:pPr marL="0" lv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- </a:t>
            </a:r>
            <a:r>
              <a:rPr lang="en-US" dirty="0">
                <a:latin typeface="+mj-lt"/>
                <a:ea typeface="+mj-ea"/>
                <a:cs typeface="+mj-cs"/>
              </a:rPr>
              <a:t>Signatures</a:t>
            </a:r>
            <a:endParaRPr lang="en-US" sz="2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buFontTx/>
              <a:buChar char="-"/>
            </a:pP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35AE89C2-A010-4F7A-B379-F82A57CB3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64893"/>
            <a:ext cx="6229350" cy="4512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CF9989-9C5C-49E2-AA9F-4B88B9B2BFA2}"/>
              </a:ext>
            </a:extLst>
          </p:cNvPr>
          <p:cNvSpPr/>
          <p:nvPr/>
        </p:nvSpPr>
        <p:spPr>
          <a:xfrm>
            <a:off x="838200" y="6176963"/>
            <a:ext cx="579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https://en.wikipedia.org/wiki/Cryptographic_hash_function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 smtClean="0">
                <a:solidFill>
                  <a:schemeClr val="bg1"/>
                </a:solidFill>
                <a:effectLst/>
              </a:rPr>
              <a:t>1.3 Cryptographic Hash Functions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BC249EB-BCD2-4798-8B83-C2795C5FB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1825625"/>
            <a:ext cx="9193428" cy="4351338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1380A3-B3B1-46BD-ACFF-8E0592DD9C5F}"/>
              </a:ext>
            </a:extLst>
          </p:cNvPr>
          <p:cNvSpPr/>
          <p:nvPr/>
        </p:nvSpPr>
        <p:spPr>
          <a:xfrm>
            <a:off x="1499286" y="6123543"/>
            <a:ext cx="82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https://hackernoon.com/how-does-blockchain-technology-work-ceeeee47eaba</a:t>
            </a:r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 smtClean="0">
                <a:solidFill>
                  <a:schemeClr val="bg1"/>
                </a:solidFill>
                <a:effectLst/>
              </a:rPr>
              <a:t>1.4 Construction of a Blockchain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921597-78AF-4E00-8409-C75E7468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825625"/>
            <a:ext cx="36195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“The best known and most widely deployed mechanism is of course proof-of-work (aka. Nakamoto consensus). Forks can occur, and are resolved by </a:t>
            </a:r>
            <a:r>
              <a:rPr lang="en-US" dirty="0" err="1">
                <a:latin typeface="+mj-lt"/>
              </a:rPr>
              <a:t>PoW</a:t>
            </a:r>
            <a:r>
              <a:rPr lang="en-US" dirty="0">
                <a:latin typeface="+mj-lt"/>
              </a:rPr>
              <a:t> consensus, which amounts to picking the chain with the most accumulated work.”</a:t>
            </a: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8ADA6262-208A-41CA-926E-74D8ACAD0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1339"/>
            <a:ext cx="5116286" cy="4275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9F42914-EE17-4360-B496-B8AFE16F6EBF}"/>
              </a:ext>
            </a:extLst>
          </p:cNvPr>
          <p:cNvSpPr/>
          <p:nvPr/>
        </p:nvSpPr>
        <p:spPr>
          <a:xfrm>
            <a:off x="952500" y="621561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https://blog.acolyer.org/2018/02/12/sok-consensus-in-the-age-of-blockchains/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1.5 Consensus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502289"/>
            <a:ext cx="11100459" cy="5784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44F2B-AD2F-4940-B3E4-549F979C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70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4400" kern="1200" dirty="0">
                <a:effectLst/>
                <a:latin typeface="+mj-lt"/>
                <a:ea typeface="+mj-ea"/>
                <a:cs typeface="+mj-cs"/>
              </a:rPr>
              <a:t>2. Examples of </a:t>
            </a:r>
            <a:r>
              <a:rPr lang="en-US" sz="4400" kern="1200" dirty="0" smtClean="0">
                <a:effectLst/>
              </a:rPr>
              <a:t/>
            </a:r>
            <a:br>
              <a:rPr lang="en-US" sz="4400" kern="1200" dirty="0" smtClean="0">
                <a:effectLst/>
              </a:rPr>
            </a:br>
            <a:r>
              <a:rPr lang="en-US" sz="4400" kern="1200" dirty="0" smtClean="0">
                <a:effectLst/>
              </a:rPr>
              <a:t>    Applications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1454</Words>
  <Application>Microsoft Office PowerPoint</Application>
  <PresentationFormat>Custom</PresentationFormat>
  <Paragraphs>208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Distributed Ledger Technologies like Blockchain…looking under the hood</vt:lpstr>
      <vt:lpstr>Why Blockchain?</vt:lpstr>
      <vt:lpstr>1. Core Concepts</vt:lpstr>
      <vt:lpstr>1.1 Assets, Ledgers</vt:lpstr>
      <vt:lpstr>1.2 Distributed Ledgers</vt:lpstr>
      <vt:lpstr>1.3 Cryptographic Hash Functions</vt:lpstr>
      <vt:lpstr>1.4 Construction of a Blockchain</vt:lpstr>
      <vt:lpstr>PowerPoint Presentation</vt:lpstr>
      <vt:lpstr>2. Examples of      Applications</vt:lpstr>
      <vt:lpstr>PowerPoint Presentation</vt:lpstr>
      <vt:lpstr>PowerPoint Presentation</vt:lpstr>
      <vt:lpstr>PowerPoint Presentation</vt:lpstr>
      <vt:lpstr>PowerPoint Presentation</vt:lpstr>
      <vt:lpstr>3. Coins</vt:lpstr>
      <vt:lpstr>PowerPoint Presentation</vt:lpstr>
      <vt:lpstr>PowerPoint Presentation</vt:lpstr>
      <vt:lpstr>PowerPoint Presentation</vt:lpstr>
      <vt:lpstr>PowerPoint Presentation</vt:lpstr>
      <vt:lpstr>4. Platforms and Services</vt:lpstr>
      <vt:lpstr>PowerPoint Presentation</vt:lpstr>
      <vt:lpstr>PowerPoint Presentation</vt:lpstr>
      <vt:lpstr>PowerPoint Presentation</vt:lpstr>
      <vt:lpstr>PowerPoint Presentation</vt:lpstr>
      <vt:lpstr>5. Some Issues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Downes, Stephen</cp:lastModifiedBy>
  <cp:revision>29</cp:revision>
  <dcterms:created xsi:type="dcterms:W3CDTF">2018-08-29T19:25:06Z</dcterms:created>
  <dcterms:modified xsi:type="dcterms:W3CDTF">2018-11-22T20:49:32Z</dcterms:modified>
</cp:coreProperties>
</file>