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4" r:id="rId3"/>
    <p:sldId id="257" r:id="rId4"/>
    <p:sldId id="262" r:id="rId5"/>
    <p:sldId id="266" r:id="rId6"/>
    <p:sldId id="263" r:id="rId7"/>
    <p:sldId id="264" r:id="rId8"/>
    <p:sldId id="265" r:id="rId9"/>
    <p:sldId id="258" r:id="rId10"/>
    <p:sldId id="267" r:id="rId11"/>
    <p:sldId id="268" r:id="rId12"/>
    <p:sldId id="269" r:id="rId13"/>
    <p:sldId id="270" r:id="rId14"/>
    <p:sldId id="259" r:id="rId15"/>
    <p:sldId id="272" r:id="rId16"/>
    <p:sldId id="273" r:id="rId17"/>
    <p:sldId id="274" r:id="rId18"/>
    <p:sldId id="275" r:id="rId19"/>
    <p:sldId id="260" r:id="rId20"/>
    <p:sldId id="276" r:id="rId21"/>
    <p:sldId id="277" r:id="rId22"/>
    <p:sldId id="278" r:id="rId23"/>
    <p:sldId id="280" r:id="rId24"/>
    <p:sldId id="261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8"/>
    <a:srgbClr val="00A4DE"/>
    <a:srgbClr val="26A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390" autoAdjust="0"/>
  </p:normalViewPr>
  <p:slideViewPr>
    <p:cSldViewPr snapToGrid="0">
      <p:cViewPr>
        <p:scale>
          <a:sx n="70" d="100"/>
          <a:sy n="70" d="100"/>
        </p:scale>
        <p:origin x="-413" y="-2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1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0D4BD-112D-4CB2-BB0C-C6EE96D0C6F6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C5D5B-0AF7-4AD3-BBC7-891AAAA4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2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C5D5B-0AF7-4AD3-BBC7-891AAAA4CB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7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51FFA7-FBF8-402C-8355-E2C6B3647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A454B5-4914-4D1F-9B3B-3495023F0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7FD9D0-F7E7-442D-B3B8-07EBB269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1F4E42-4551-4838-BF97-FD8A2A01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9E51CB-D1F9-47A7-9745-38F5523E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492BC-3977-4FC6-A879-5C8716EB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71B023-CEB5-47C4-B097-B9A65C244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04D98B-9F0D-4ABB-8971-3305800B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C83BF7-1F57-4CF8-BE83-6CD31751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C663FF-3F3B-4A30-AA2C-067B279D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8F8372-86A1-408F-90F6-8A1E1AD90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C7151A-10A5-44F8-B68B-EA7620FF7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B845D6-1716-4753-B428-69F4BE5E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A73651-5972-4AC3-9C09-9CEBDCE1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6ABA19-9F25-4665-A328-479875F9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8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4E34C1-315B-4834-AFA5-8F9A62FE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2022C2-E674-4B94-BE8A-9DC0F1EB1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4A475C-3160-4DE2-BDDA-8FBC9327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74F9A-ACC9-431F-BEA1-CAF4C9EA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46FC1B-0B97-45AD-B1B4-A7EAA3BA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4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E436C-2930-43EE-B23A-53502039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262CC8-63D6-4184-B5FC-63A4C8294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6ECA1E-E310-4F5F-89F9-E764404F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79B434-42BD-4E4D-84D9-DCB06479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658248-8862-4864-9FFD-5B1B5CE2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2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8098E-9D9A-49D5-A783-377FDA6F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E80EE1-87B1-4012-A372-8210B448D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05A875-38F6-4EFE-BD68-AE0BE2A50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7C66E5-2D7C-42A4-BE50-4B2729A1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6797CA-0729-429F-A304-BD94760D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7901FB-F8FF-4A34-A386-CF0134F3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7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4106A1-449B-4A6D-9037-D2D2D6B0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EDA4B7-BFB1-4DE8-B705-E9704DB78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E1D7B-8682-436A-8037-8B47F8B13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940EBE-7BC0-4059-859E-7FC863FCA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E82BF9-3266-41AD-ADFA-D418132DD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6F7405-599D-4D52-8D20-416B30F5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C359307-99B5-4528-9C89-486A8978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35995FC-696D-4E0B-85D1-7A2FC9A5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2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0CF54-82DA-4324-B604-B7F3DA98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069F52-E97E-4CE0-813C-76DB1E48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C31A6C-3FD1-4A96-A1DC-1A188E13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162716-8A59-4C8F-B768-153B18B1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2DB3EC-D059-45B2-B34B-C6FE7C4B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FEAD77-7CC6-483D-A857-B0ADD56F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03C4B9-E67E-45FA-9478-EBDDA4C5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2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9CBDD0-3485-4F95-9F8E-65E2967C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B40885-EFEA-4CDD-868E-621DC45D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D6CB66-77E1-4048-A62F-0F48014BC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5CF897-E9EF-4EBA-B5BC-DE6093A0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E14A7E-7447-4219-A5A9-1160C5A9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E8B9B2-21B9-4D3E-84BA-FBDB0FA6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6721A-B2E0-4BDD-BBE9-467EA6AB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8FF1E8-AA6A-461C-BA85-1C176C117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6D5D5A-CFBF-4BC3-8972-047DFAFBE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702BCF-7FB4-4650-A70E-D358F7CA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FA3A31-5CD7-4390-A85C-FAD3CE4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D8A1BC-AA0E-4724-8617-6A1237C4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3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6A099C-C582-4186-B79A-03524414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36C7ED-23DD-4124-9DA3-7401F2DBD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0A9A5F-5507-4EA2-BBE1-3F4D33053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6272-CE6D-43D4-B9C1-95C19DFBA5BC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6C0C4D-8E8F-4EB2-AB49-545B65FA0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D1E03E-664A-4F6C-BF60-BC6F6F895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A3FE-9AED-4115-9C5B-E5C06AC1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9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twiseinvestments.com/fund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hyperlink" Target="https://www.ethnews.com/gmo-internet-group-creates-a-bank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gifter.com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gyft.com/bitcoin/" TargetMode="External"/><Relationship Id="rId10" Type="http://schemas.openxmlformats.org/officeDocument/2006/relationships/hyperlink" Target="https://www.idgconnect.com/blog-abstract/30700/blockchain-africa" TargetMode="External"/><Relationship Id="rId4" Type="http://schemas.openxmlformats.org/officeDocument/2006/relationships/hyperlink" Target="https://www.coindesk.com/square-gets-a-bitlicense-new-york-crypto/" TargetMode="External"/><Relationship Id="rId9" Type="http://schemas.openxmlformats.org/officeDocument/2006/relationships/hyperlink" Target="https://ripple.com/solutions/source-liquidity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techcrunch.com/2017/04/11/bext360-is-using-robots-and-the-blockchain-to-pay-coffee-farmers-fairly/" TargetMode="External"/><Relationship Id="rId7" Type="http://schemas.openxmlformats.org/officeDocument/2006/relationships/hyperlink" Target="https://www.reuters.com/article/us-shipping-blockchain-maersk-ibm/maersk-ibm-say-94-organizations-have-joined-blockchain-trade-platform-idUSKBN1KU1LM" TargetMode="External"/><Relationship Id="rId2" Type="http://schemas.openxmlformats.org/officeDocument/2006/relationships/hyperlink" Target="https://agreements.networ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ant.io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peerledger.com/mimosi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coindesk.com/td-bank-considers-public-blockchain-for-asset-tracking/" TargetMode="Externa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medium.com/@afhenderson/blockchain-for-social-good-4e6d0d4468d3" TargetMode="External"/><Relationship Id="rId7" Type="http://schemas.openxmlformats.org/officeDocument/2006/relationships/hyperlink" Target="https://carbongrid.io/" TargetMode="External"/><Relationship Id="rId2" Type="http://schemas.openxmlformats.org/officeDocument/2006/relationships/hyperlink" Target="https://www.cio.com.au/article/644491/cba-helps-ship-17-tonnes-almonds-blockcha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powerledger.io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techcrunch.com/2018/04/26/ibm-introduces-trustchain-a-blockchain-to-verify-the-jewelry-supply-chain/" TargetMode="Externa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ointelegraph.com/news/netherlands-land-registry-to-test-blockchain-solution-for-real-estate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technologyreview.com/s/608910/governments-are-testing-their-own-cryptocurrencies/?utm_source=newslett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intelegraph.com/news/alibaba-founded-insurtech-firm-promotes-blockchain-use-in-healthcare-industry" TargetMode="External"/><Relationship Id="rId5" Type="http://schemas.openxmlformats.org/officeDocument/2006/relationships/hyperlink" Target="https://nrc-cnrc.explorecatena.com/en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cointelegraph.com/news/denmark-joins-eu-blockchain-partnership-plans-to-implement-tech-in-shipping" TargetMode="Externa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ghtning_Network" TargetMode="External"/><Relationship Id="rId5" Type="http://schemas.openxmlformats.org/officeDocument/2006/relationships/hyperlink" Target="https://lightning.network/" TargetMode="External"/><Relationship Id="rId4" Type="http://schemas.openxmlformats.org/officeDocument/2006/relationships/hyperlink" Target="https://bitcoin.org/bitcoin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github.com/ethereum/wiki/wiki/White-Paper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medium.com/@Michael_Spencer/bitcoins-glory-days-over-the-future-of-blockchain-5fe303f1853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s://www.stateofthedapps.com/" TargetMode="External"/><Relationship Id="rId4" Type="http://schemas.openxmlformats.org/officeDocument/2006/relationships/hyperlink" Target="https://en.wikipedia.org/wiki/Solidity" TargetMode="Externa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therecord.com/news-story/8653190-uw-gets-research-funding-for-deep-dive-into-blockchain-technology/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3c.github.io/webpayments/proposals/interledger/" TargetMode="External"/><Relationship Id="rId4" Type="http://schemas.openxmlformats.org/officeDocument/2006/relationships/hyperlink" Target="http://www.europarl.europa.eu/cmsdata/149900/CASE_FINAL%20publication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binance.com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blog.coinbas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805.05934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idex.market/eth/aura" TargetMode="External"/><Relationship Id="rId10" Type="http://schemas.openxmlformats.org/officeDocument/2006/relationships/hyperlink" Target="https://cryptocurrencyhub.io/i-bought-my-first-bitcoin-now-what-fdf7dc9ad150" TargetMode="External"/><Relationship Id="rId4" Type="http://schemas.openxmlformats.org/officeDocument/2006/relationships/hyperlink" Target="https://altcoin.io/" TargetMode="External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perledger.org/projects/fabric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r.ark.io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ark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hyperlink" Target="https://decentralize.today/some-great-projects-are-out-there-they-just-dont-talk-about-them-21d677e29ec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ruffleframework.com/ganache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truffleframewor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www.slideshare.net/MartinKppelmann/build-dapps-13-dev-tools" TargetMode="Externa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hatdoesthequantsay.com/2015/09/13/ipfs-introduction-by-example" TargetMode="External"/><Relationship Id="rId3" Type="http://schemas.openxmlformats.org/officeDocument/2006/relationships/hyperlink" Target="https://github.com/ipld/specs/tree/master/ipld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ipld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fs.io/ipfs/QmdPtC3T7Kcu9iJg6hYzLBWR5XCDcYMY7HV685E3kH3EcS/2015/09/15/hosting-a-website-on-ipfs/" TargetMode="External"/><Relationship Id="rId5" Type="http://schemas.openxmlformats.org/officeDocument/2006/relationships/hyperlink" Target="https://ipfs.io/ipfs/QmR7GSQM93Cx5eAg6a6yRzNde1FQv7uL6X1o4k7zrJa3LX/ipfs.draft3.pdf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github.com/ipld/ipld#implementations" TargetMode="External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medium.com/lightspeed-venture-partners/fat-protocols-vs-fat-dapps-vs-fat-wallets-4d33ead29130" TargetMode="External"/><Relationship Id="rId7" Type="http://schemas.openxmlformats.org/officeDocument/2006/relationships/hyperlink" Target="https://pdfs.semanticscholar.org/30e4/1ec151d1499b580155be4dee168530d80145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hyperlink" Target="https://medium.com/loom-network/understanding-blockchain-fundamentals-part-2-proof-of-work-proof-of-stake-b6ae907c7edb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hyperlink" Target="https://medium.com/thunderofficial/2018-blockchain-scaling-all-else-7937b660c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usinesstoday.in/top-story/bitcoins-now-an-energy-guzzler/story/266310.html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hyperlink" Target="https://medium.com/forbes/tax-trouble-for-certain-bitcoin-traders-41414e4d47a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@bdaqio/top-10-stay-away-ico-directions-in-2018-117973fe8a66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ernoon.com/an-overview-of-hashgraph-b0900a1fd7b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yptographic_hash_func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ernoon.com/how-does-blockchain-technology-work-ceeeee47eab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acolyer.org/2018/02/12/sok-consensus-in-the-age-of-blockchain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8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379C5-78F3-455A-BD0A-44222062B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489" y="468085"/>
            <a:ext cx="11462657" cy="1563915"/>
          </a:xfrm>
        </p:spPr>
        <p:txBody>
          <a:bodyPr>
            <a:normAutofit/>
          </a:bodyPr>
          <a:lstStyle/>
          <a:p>
            <a:pPr algn="l"/>
            <a:r>
              <a:rPr lang="fr-FR" sz="4800" dirty="0" smtClean="0">
                <a:solidFill>
                  <a:schemeClr val="bg1"/>
                </a:solidFill>
              </a:rPr>
              <a:t>Chaîne </a:t>
            </a:r>
            <a:r>
              <a:rPr lang="fr-FR" sz="4800" dirty="0">
                <a:solidFill>
                  <a:schemeClr val="bg1"/>
                </a:solidFill>
              </a:rPr>
              <a:t>de blocs et autres technologies de registres  distribués : coup d’œil sous le capot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2E9B05-D62C-4076-BA39-1624BE4FF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384" y="3577705"/>
            <a:ext cx="9144000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Stephen </a:t>
            </a:r>
            <a:r>
              <a:rPr lang="en-US" dirty="0" smtClean="0">
                <a:solidFill>
                  <a:schemeClr val="bg1"/>
                </a:solidFill>
              </a:rPr>
              <a:t>Downes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</a:rPr>
              <a:t>Centre </a:t>
            </a:r>
            <a:r>
              <a:rPr lang="fr-FR" dirty="0">
                <a:solidFill>
                  <a:schemeClr val="bg1"/>
                </a:solidFill>
              </a:rPr>
              <a:t>de recherche en technologies numériques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23 </a:t>
            </a:r>
            <a:r>
              <a:rPr lang="en-US" dirty="0" err="1">
                <a:solidFill>
                  <a:schemeClr val="bg1"/>
                </a:solidFill>
              </a:rPr>
              <a:t>novembre</a:t>
            </a:r>
            <a:r>
              <a:rPr lang="en-US" dirty="0">
                <a:solidFill>
                  <a:schemeClr val="bg1"/>
                </a:solidFill>
              </a:rPr>
              <a:t>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12248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2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136" y="359229"/>
            <a:ext cx="8833264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8E3DD3-EB15-43B4-96F5-D1EDAA7B9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80500" cy="4351338"/>
          </a:xfrm>
        </p:spPr>
        <p:txBody>
          <a:bodyPr/>
          <a:lstStyle/>
          <a:p>
            <a:r>
              <a:rPr lang="en-US" dirty="0" err="1" smtClean="0"/>
              <a:t>Paiements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Square - </a:t>
            </a:r>
            <a:r>
              <a:rPr lang="en-US" sz="1100" dirty="0">
                <a:hlinkClick r:id="rId4"/>
              </a:rPr>
              <a:t>https://www.coindesk.com/square-gets-a-bitlicense-new-york-crypto/</a:t>
            </a:r>
            <a:r>
              <a:rPr lang="en-US" sz="1100" dirty="0"/>
              <a:t> </a:t>
            </a:r>
            <a:endParaRPr lang="en-US" dirty="0"/>
          </a:p>
          <a:p>
            <a:r>
              <a:rPr lang="en-US" dirty="0" err="1"/>
              <a:t>Cartes-cadeaux</a:t>
            </a:r>
            <a:endParaRPr lang="en-US" dirty="0" smtClean="0"/>
          </a:p>
          <a:p>
            <a:pPr lvl="1"/>
            <a:r>
              <a:rPr lang="en-US" dirty="0" err="1" smtClean="0"/>
              <a:t>eGifter</a:t>
            </a:r>
            <a:r>
              <a:rPr lang="en-US" dirty="0" smtClean="0"/>
              <a:t>, </a:t>
            </a:r>
            <a:r>
              <a:rPr lang="en-US" dirty="0" err="1" smtClean="0"/>
              <a:t>Gyft</a:t>
            </a:r>
            <a:r>
              <a:rPr lang="en-US" dirty="0" smtClean="0"/>
              <a:t> - </a:t>
            </a:r>
            <a:r>
              <a:rPr lang="en-US" sz="1100" u="sng" dirty="0" smtClean="0">
                <a:hlinkClick r:id="rId5"/>
              </a:rPr>
              <a:t>https://www.gyft.com/bitcoin/</a:t>
            </a:r>
            <a:r>
              <a:rPr lang="en-US" sz="1100" dirty="0" smtClean="0"/>
              <a:t> ,</a:t>
            </a:r>
            <a:r>
              <a:rPr lang="en-US" sz="1050" dirty="0" smtClean="0"/>
              <a:t> </a:t>
            </a:r>
            <a:r>
              <a:rPr lang="en-US" sz="1100" u="sng" dirty="0" smtClean="0">
                <a:hlinkClick r:id="rId6"/>
              </a:rPr>
              <a:t>https://www.egifter.com/</a:t>
            </a:r>
            <a:endParaRPr lang="en-US" sz="1100" dirty="0" smtClean="0"/>
          </a:p>
          <a:p>
            <a:r>
              <a:rPr lang="en-US" dirty="0"/>
              <a:t>Services financiers</a:t>
            </a:r>
            <a:endParaRPr lang="en-US" dirty="0"/>
          </a:p>
          <a:p>
            <a:pPr lvl="1"/>
            <a:r>
              <a:rPr lang="fr-CA" dirty="0"/>
              <a:t>Banques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sz="1200" u="sng" dirty="0">
                <a:hlinkClick r:id="rId7"/>
              </a:rPr>
              <a:t>https://www.ethnews.com/gmo-internet-group-creates-a-bank</a:t>
            </a:r>
            <a:endParaRPr lang="en-US" dirty="0"/>
          </a:p>
          <a:p>
            <a:pPr lvl="1"/>
            <a:r>
              <a:rPr lang="fr-CA" dirty="0"/>
              <a:t>Fonds de couverture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sz="1200" u="sng" dirty="0">
                <a:hlinkClick r:id="rId8"/>
              </a:rPr>
              <a:t>https://www.bitwiseinvestments.com/fund</a:t>
            </a:r>
            <a:r>
              <a:rPr lang="en-US" sz="1200" dirty="0"/>
              <a:t> </a:t>
            </a:r>
            <a:endParaRPr lang="en-US" dirty="0"/>
          </a:p>
          <a:p>
            <a:pPr lvl="1"/>
            <a:r>
              <a:rPr lang="fr-CA" dirty="0"/>
              <a:t>Obligations et liquidité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fr-FR" sz="1100" u="sng" dirty="0">
                <a:hlinkClick r:id="rId9"/>
              </a:rPr>
              <a:t>https://ripple.com/solutions/source-liquidity/</a:t>
            </a:r>
            <a:r>
              <a:rPr lang="fr-FR" dirty="0"/>
              <a:t> </a:t>
            </a:r>
            <a:endParaRPr lang="en-US" dirty="0"/>
          </a:p>
          <a:p>
            <a:pPr lvl="1"/>
            <a:r>
              <a:rPr lang="fr-CA" dirty="0"/>
              <a:t>Financement collectif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sz="1200" u="sng" dirty="0">
                <a:hlinkClick r:id="rId10"/>
              </a:rPr>
              <a:t>https://www.idgconnect.com/blog-abstract/30700/blockchain-africa</a:t>
            </a:r>
            <a:r>
              <a:rPr lang="en-US" sz="1200" dirty="0"/>
              <a:t> </a:t>
            </a:r>
            <a:endParaRPr lang="en-US" dirty="0"/>
          </a:p>
        </p:txBody>
      </p:sp>
      <p:pic>
        <p:nvPicPr>
          <p:cNvPr id="6" name="Picture 5" descr="A picture containing table, indoor, water&#10;&#10;Description generated with very high confidence">
            <a:extLst>
              <a:ext uri="{FF2B5EF4-FFF2-40B4-BE49-F238E27FC236}">
                <a16:creationId xmlns:a16="http://schemas.microsoft.com/office/drawing/2014/main" xmlns="" id="{95EC47BF-2CB1-430B-9235-70F2B1C73E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96" y="2778125"/>
            <a:ext cx="5204590" cy="27431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2.1 </a:t>
            </a:r>
            <a:r>
              <a:rPr lang="en-US" dirty="0" err="1"/>
              <a:t>Monnaie</a:t>
            </a:r>
            <a:r>
              <a:rPr lang="en-US" dirty="0"/>
              <a:t> et services financiers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0AA222-F586-4920-ACB1-4E712A0D33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455" y="359229"/>
            <a:ext cx="2125681" cy="132805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17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60876-4BA2-4528-A01A-0107E3D3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7100" cy="4351338"/>
          </a:xfrm>
        </p:spPr>
        <p:txBody>
          <a:bodyPr>
            <a:normAutofit/>
          </a:bodyPr>
          <a:lstStyle/>
          <a:p>
            <a:r>
              <a:rPr lang="fr-CA" dirty="0"/>
              <a:t>Loi</a:t>
            </a:r>
            <a:r>
              <a:rPr lang="en-CA" dirty="0"/>
              <a:t> </a:t>
            </a:r>
            <a:r>
              <a:rPr lang="fr-CA" dirty="0"/>
              <a:t> et </a:t>
            </a:r>
            <a:r>
              <a:rPr lang="fr-CA" dirty="0" smtClean="0"/>
              <a:t>contrats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sz="1600" u="sng" dirty="0">
                <a:hlinkClick r:id="rId2"/>
              </a:rPr>
              <a:t>https://agreements.network/</a:t>
            </a:r>
            <a:r>
              <a:rPr lang="en-US" sz="1600" dirty="0"/>
              <a:t> </a:t>
            </a:r>
            <a:endParaRPr lang="en-US" dirty="0"/>
          </a:p>
          <a:p>
            <a:r>
              <a:rPr lang="fr-CA" dirty="0"/>
              <a:t>Marchés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sz="1600" u="sng" dirty="0">
                <a:hlinkClick r:id="rId3"/>
              </a:rPr>
              <a:t>https://techcrunch.com/2017/04/11/bext360-is-using-robots-and-the-blockchain-to-pay-coffee-farmers-fairly/</a:t>
            </a:r>
            <a:endParaRPr lang="en-US" sz="1600" u="sng" dirty="0"/>
          </a:p>
          <a:p>
            <a:r>
              <a:rPr lang="fr-CA" dirty="0"/>
              <a:t>Gestion d’actifs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sz="1600" dirty="0">
                <a:hlinkClick r:id="rId4"/>
              </a:rPr>
              <a:t>https://www.coindesk.com/td-bank-considers-public-blockchain-for-asset-tracking/</a:t>
            </a:r>
            <a:endParaRPr lang="en-US" dirty="0"/>
          </a:p>
          <a:p>
            <a:r>
              <a:rPr lang="fr-CA" dirty="0"/>
              <a:t>Chaîne d’approvisionnement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sz="3200" dirty="0"/>
              <a:t> </a:t>
            </a:r>
            <a:r>
              <a:rPr lang="en-US" sz="1400" u="sng" dirty="0">
                <a:hlinkClick r:id="rId5"/>
              </a:rPr>
              <a:t>https://peerledger.com/mimosi/</a:t>
            </a:r>
            <a:r>
              <a:rPr lang="en-US" sz="1400" dirty="0"/>
              <a:t> gives companies a trusted, immutable record of all track-and-trace transactions across supply chains, </a:t>
            </a:r>
            <a:r>
              <a:rPr lang="en-US" sz="1400" dirty="0">
                <a:hlinkClick r:id="rId6"/>
              </a:rPr>
              <a:t>https://viant.io/</a:t>
            </a:r>
            <a:r>
              <a:rPr lang="en-US" sz="1400" dirty="0"/>
              <a:t> Supply chain mgmt. built on Ethereum</a:t>
            </a:r>
          </a:p>
          <a:p>
            <a:r>
              <a:rPr lang="fr-CA" dirty="0"/>
              <a:t>Expédition</a:t>
            </a:r>
            <a:r>
              <a:rPr lang="en-US" dirty="0" smtClean="0"/>
              <a:t> </a:t>
            </a:r>
            <a:r>
              <a:rPr lang="en-US" sz="1400" dirty="0"/>
              <a:t>-</a:t>
            </a:r>
            <a:r>
              <a:rPr lang="en-US" sz="800" dirty="0"/>
              <a:t> </a:t>
            </a:r>
            <a:r>
              <a:rPr lang="en-US" sz="1200" dirty="0"/>
              <a:t>94 organizations have joined blockchain trade platform </a:t>
            </a:r>
            <a:r>
              <a:rPr lang="en-US" sz="1200" u="sng" dirty="0">
                <a:hlinkClick r:id="rId7"/>
              </a:rPr>
              <a:t>https://www.reuters.com/article/us-shipping-blockchain-maersk-ibm/maersk-ibm-say-94-organizations-have-joined-blockchain-trade-platform-idUSKBN1KU1LM</a:t>
            </a:r>
            <a:r>
              <a:rPr lang="en-US" sz="1200" dirty="0"/>
              <a:t> </a:t>
            </a:r>
            <a:endParaRPr lang="en-US" sz="1400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F7B53B-6DAF-425E-97E9-03CB20ED0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6182" y="1825625"/>
            <a:ext cx="4415918" cy="39735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D9A465-B840-4F97-8262-895F97CDED64}"/>
              </a:ext>
            </a:extLst>
          </p:cNvPr>
          <p:cNvSpPr/>
          <p:nvPr/>
        </p:nvSpPr>
        <p:spPr>
          <a:xfrm>
            <a:off x="10074973" y="5807631"/>
            <a:ext cx="1746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https://viant.io/</a:t>
            </a:r>
            <a:r>
              <a:rPr lang="en-US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136" y="359229"/>
            <a:ext cx="8833264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2.2 </a:t>
            </a:r>
            <a:r>
              <a:rPr lang="en-CA" dirty="0"/>
              <a:t> Affaires, audits, </a:t>
            </a:r>
            <a:r>
              <a:rPr lang="en-CA" dirty="0" err="1"/>
              <a:t>conformité</a:t>
            </a:r>
            <a:r>
              <a:rPr lang="en-CA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0AA222-F586-4920-ACB1-4E712A0D33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455" y="359229"/>
            <a:ext cx="2125681" cy="1328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55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76D981-8337-4A5B-912F-0454F1373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4800" cy="4351338"/>
          </a:xfrm>
        </p:spPr>
        <p:txBody>
          <a:bodyPr/>
          <a:lstStyle/>
          <a:p>
            <a:r>
              <a:rPr lang="en-US" dirty="0"/>
              <a:t>Agriculture - </a:t>
            </a:r>
            <a:r>
              <a:rPr lang="en-US" sz="1600" u="sng" dirty="0">
                <a:hlinkClick r:id="rId2"/>
              </a:rPr>
              <a:t>https://www.cio.com.au/article/644491/cba-helps-ship-17-tonnes-almonds-blockchain/</a:t>
            </a:r>
            <a:r>
              <a:rPr lang="en-US" sz="1600" dirty="0"/>
              <a:t> </a:t>
            </a:r>
          </a:p>
          <a:p>
            <a:r>
              <a:rPr lang="fr-CA" dirty="0"/>
              <a:t>Foresterie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sz="1600" dirty="0"/>
              <a:t>  blockchain to track the planting of trees worldwide and create rewards for planting trees - </a:t>
            </a:r>
            <a:r>
              <a:rPr lang="en-US" sz="1600" dirty="0">
                <a:hlinkClick r:id="rId3"/>
              </a:rPr>
              <a:t>https://medium.com/@afhenderson/blockchain-for-social-good-4e6d0d4468d3</a:t>
            </a:r>
            <a:r>
              <a:rPr lang="en-US" sz="1600" dirty="0"/>
              <a:t> </a:t>
            </a:r>
          </a:p>
          <a:p>
            <a:r>
              <a:rPr lang="fr-CA" dirty="0"/>
              <a:t>Exploitation minière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en-US" sz="1400" u="sng" dirty="0">
                <a:hlinkClick r:id="rId4"/>
              </a:rPr>
              <a:t>https://techcrunch.com/2018/04/26/ibm-introduces-trustchain-a-blockchain-to-verify-the-jewelry-supply-chain/</a:t>
            </a:r>
            <a:r>
              <a:rPr lang="en-US" sz="1400" dirty="0"/>
              <a:t> </a:t>
            </a:r>
            <a:endParaRPr lang="en-US" sz="1600" dirty="0"/>
          </a:p>
          <a:p>
            <a:r>
              <a:rPr lang="fr-CA" dirty="0"/>
              <a:t>Énergie</a:t>
            </a:r>
            <a:r>
              <a:rPr lang="en-US" dirty="0" smtClean="0"/>
              <a:t> </a:t>
            </a:r>
            <a:r>
              <a:rPr lang="en-US" sz="1600" dirty="0"/>
              <a:t>– </a:t>
            </a:r>
            <a:r>
              <a:rPr lang="en-US" sz="1600" dirty="0" err="1"/>
              <a:t>PowerLedger</a:t>
            </a:r>
            <a:r>
              <a:rPr lang="en-US" sz="1600" dirty="0"/>
              <a:t> - </a:t>
            </a:r>
            <a:r>
              <a:rPr lang="en-US" sz="1200" u="sng" dirty="0">
                <a:hlinkClick r:id="rId5"/>
              </a:rPr>
              <a:t>https://www.powerledger.io/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F83B0F-DAB9-4EB4-95C1-9F274479A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534" y="2730500"/>
            <a:ext cx="5521466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5187FE-4271-405A-935E-AE300EAE4DC5}"/>
              </a:ext>
            </a:extLst>
          </p:cNvPr>
          <p:cNvSpPr/>
          <p:nvPr/>
        </p:nvSpPr>
        <p:spPr>
          <a:xfrm>
            <a:off x="6670534" y="6176963"/>
            <a:ext cx="229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https://carbongrid.io/</a:t>
            </a:r>
            <a:r>
              <a:rPr lang="en-US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136" y="359229"/>
            <a:ext cx="8833264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2.3 </a:t>
            </a:r>
            <a:r>
              <a:rPr lang="en-CA" dirty="0" err="1"/>
              <a:t>Ressources</a:t>
            </a:r>
            <a:r>
              <a:rPr lang="en-CA" dirty="0"/>
              <a:t> et </a:t>
            </a:r>
            <a:r>
              <a:rPr lang="en-CA" dirty="0" err="1"/>
              <a:t>industrie</a:t>
            </a:r>
            <a:r>
              <a:rPr lang="en-CA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0AA222-F586-4920-ACB1-4E712A0D33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455" y="359229"/>
            <a:ext cx="2125681" cy="1328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92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CF5CBC-437A-4F8C-B7C8-FBC0EC122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7700" cy="4351338"/>
          </a:xfrm>
        </p:spPr>
        <p:txBody>
          <a:bodyPr>
            <a:normAutofit/>
          </a:bodyPr>
          <a:lstStyle/>
          <a:p>
            <a:r>
              <a:rPr lang="fr-CA" dirty="0" smtClean="0"/>
              <a:t>Monnaies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sz="1400" u="sng" dirty="0">
                <a:hlinkClick r:id="rId2"/>
              </a:rPr>
              <a:t>https://www.technologyreview.com/s/608910/governments-are-testing-their-own-cryptocurrencies/</a:t>
            </a:r>
            <a:endParaRPr lang="en-US" dirty="0"/>
          </a:p>
          <a:p>
            <a:pPr lvl="0"/>
            <a:r>
              <a:rPr lang="en-US" dirty="0" err="1"/>
              <a:t>Registres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sz="1400" u="sng" dirty="0">
                <a:hlinkClick r:id="rId3"/>
              </a:rPr>
              <a:t>https://cointelegraph.com/news/netherlands-land-registry-to-test-blockchain-solution-for-real-estate</a:t>
            </a:r>
            <a:endParaRPr lang="en-US" dirty="0"/>
          </a:p>
          <a:p>
            <a:r>
              <a:rPr lang="fr-CA" dirty="0"/>
              <a:t>Expédition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fr-CA" sz="1400" dirty="0"/>
              <a:t>Le Danemark sera « le premier pays du monde à utiliser une chaîne de blocs pour l’enregistrement des navires dans ses registres d’immatriculation.</a:t>
            </a:r>
            <a:r>
              <a:rPr lang="en-US" sz="1400" dirty="0" smtClean="0"/>
              <a:t> </a:t>
            </a:r>
            <a:r>
              <a:rPr lang="en-US" sz="1400" dirty="0"/>
              <a:t>- </a:t>
            </a:r>
            <a:r>
              <a:rPr lang="en-US" sz="1400" u="sng" dirty="0">
                <a:hlinkClick r:id="rId4"/>
              </a:rPr>
              <a:t>https://cointelegraph.com/news/denmark-joins-eu-blockchain-partnership-plans-to-implement-tech-in-shipping</a:t>
            </a:r>
            <a:r>
              <a:rPr lang="en-US" sz="1400" dirty="0"/>
              <a:t> </a:t>
            </a:r>
            <a:endParaRPr lang="en-US" sz="1200" dirty="0">
              <a:effectLst/>
            </a:endParaRPr>
          </a:p>
          <a:p>
            <a:pPr lvl="0"/>
            <a:r>
              <a:rPr lang="fr-CA" dirty="0"/>
              <a:t>Données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fr-CA" sz="1600" dirty="0"/>
              <a:t>PARI CNRC – Prototype de publication à </a:t>
            </a:r>
            <a:r>
              <a:rPr lang="fr-CA" sz="1600" dirty="0" smtClean="0"/>
              <a:t>l’aide d’une </a:t>
            </a:r>
            <a:r>
              <a:rPr lang="fr-CA" sz="1600" dirty="0"/>
              <a:t>chaîne de blocs</a:t>
            </a:r>
            <a:r>
              <a:rPr lang="en-US" sz="1600" dirty="0"/>
              <a:t> - </a:t>
            </a:r>
            <a:r>
              <a:rPr lang="en-US" sz="1400" u="sng" dirty="0">
                <a:hlinkClick r:id="rId5"/>
              </a:rPr>
              <a:t>https://nrc-cnrc.explorecatena.com/en/</a:t>
            </a:r>
            <a:r>
              <a:rPr lang="en-US" sz="1200" dirty="0" smtClean="0"/>
              <a:t> </a:t>
            </a:r>
            <a:endParaRPr lang="en-US" dirty="0"/>
          </a:p>
          <a:p>
            <a:pPr lvl="0"/>
            <a:r>
              <a:rPr lang="fr-CA" dirty="0"/>
              <a:t>Dossiers médicaux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sz="1600" u="sng" dirty="0">
                <a:hlinkClick r:id="rId6"/>
              </a:rPr>
              <a:t>https://cointelegraph.com/news/alibaba-founded-insurtech-firm-promotes-blockchain-use-in-healthcare-industry</a:t>
            </a:r>
            <a:r>
              <a:rPr lang="en-US" sz="1600" dirty="0"/>
              <a:t> 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07EA0A-D4DE-459A-B139-3404315C76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596" y="1825625"/>
            <a:ext cx="4844407" cy="2755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286319-9CC2-43CD-9F6B-DB59704D895C}"/>
              </a:ext>
            </a:extLst>
          </p:cNvPr>
          <p:cNvSpPr/>
          <p:nvPr/>
        </p:nvSpPr>
        <p:spPr>
          <a:xfrm>
            <a:off x="6847396" y="4716462"/>
            <a:ext cx="397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https://nrc-cnrc.explorecatena.com/en/</a:t>
            </a:r>
            <a:r>
              <a:rPr lang="en-US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136" y="359229"/>
            <a:ext cx="8833264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2.4 </a:t>
            </a:r>
            <a:r>
              <a:rPr lang="en-CA" dirty="0" err="1"/>
              <a:t>Gouvernement</a:t>
            </a:r>
            <a:r>
              <a:rPr lang="en-CA" dirty="0"/>
              <a:t>, </a:t>
            </a:r>
            <a:r>
              <a:rPr lang="en-CA" dirty="0" err="1"/>
              <a:t>éducation</a:t>
            </a:r>
            <a:r>
              <a:rPr lang="en-CA" dirty="0"/>
              <a:t>, santé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0AA222-F586-4920-ACB1-4E712A0D33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455" y="359229"/>
            <a:ext cx="2125681" cy="1328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636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5" y="227805"/>
            <a:ext cx="11315701" cy="63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DC077-53C3-43CA-8D00-6FEEC653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effectLst/>
              </a:rPr>
              <a:t>3. </a:t>
            </a:r>
            <a:r>
              <a:rPr lang="en-US" dirty="0" err="1">
                <a:solidFill>
                  <a:schemeClr val="bg1"/>
                </a:solidFill>
              </a:rPr>
              <a:t>Pièces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monnaie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21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5" y="359229"/>
            <a:ext cx="8833265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EBF876-61D4-4BD0-9582-54AE87981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83" y="1687286"/>
            <a:ext cx="4884517" cy="44677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E78B95-4DDE-493D-8CD3-AD839CB3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7162" cy="4351338"/>
          </a:xfrm>
        </p:spPr>
        <p:txBody>
          <a:bodyPr/>
          <a:lstStyle/>
          <a:p>
            <a:pPr lvl="0"/>
            <a:r>
              <a:rPr lang="en-US" dirty="0"/>
              <a:t>Bitcoin: A Peer-to-Peer Electronic Cash System </a:t>
            </a:r>
            <a:r>
              <a:rPr lang="en-US" dirty="0" smtClean="0"/>
              <a:t>- </a:t>
            </a:r>
            <a:r>
              <a:rPr lang="en-US" dirty="0" smtClean="0"/>
              <a:t>Livre </a:t>
            </a:r>
            <a:r>
              <a:rPr lang="en-US" dirty="0"/>
              <a:t>blanc par Satoshi </a:t>
            </a:r>
            <a:r>
              <a:rPr lang="en-US" dirty="0" err="1"/>
              <a:t>Nakamoto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sz="2000" dirty="0">
                <a:hlinkClick r:id="rId4"/>
              </a:rPr>
              <a:t>https://bitcoin.org/bitcoin.pdf</a:t>
            </a:r>
            <a:r>
              <a:rPr lang="en-US" sz="2000" dirty="0"/>
              <a:t> </a:t>
            </a:r>
          </a:p>
          <a:p>
            <a:pPr lvl="0"/>
            <a:r>
              <a:rPr lang="fr-CA" sz="2000" dirty="0"/>
              <a:t>Actuellement : 115 000 nœuds</a:t>
            </a:r>
            <a:endParaRPr lang="en-US" sz="2000" dirty="0"/>
          </a:p>
          <a:p>
            <a:pPr lvl="0"/>
            <a:r>
              <a:rPr lang="fr-CA" sz="2000" dirty="0"/>
              <a:t>Chaque nœud est connecté à 8 autres nœuds</a:t>
            </a:r>
            <a:endParaRPr lang="en-US" sz="2000" dirty="0"/>
          </a:p>
          <a:p>
            <a:pPr lvl="0"/>
            <a:r>
              <a:rPr lang="fr-CA" sz="2000" dirty="0"/>
              <a:t>L’« état » d’un compte Bitcoin est représenté par l’ensemble des sorties de transaction non dépensées (</a:t>
            </a:r>
            <a:r>
              <a:rPr lang="fr-CA" sz="2000" i="1" dirty="0" err="1"/>
              <a:t>Unspent</a:t>
            </a:r>
            <a:r>
              <a:rPr lang="fr-CA" sz="2000" i="1" dirty="0"/>
              <a:t> Transaction Output,</a:t>
            </a:r>
            <a:r>
              <a:rPr lang="fr-CA" sz="2000" dirty="0"/>
              <a:t> ou UTXO).</a:t>
            </a:r>
            <a:endParaRPr lang="en-US" sz="2000" dirty="0" smtClean="0"/>
          </a:p>
          <a:p>
            <a:pPr lvl="0"/>
            <a:r>
              <a:rPr lang="en-US" dirty="0" smtClean="0"/>
              <a:t>Lightning - </a:t>
            </a:r>
            <a:r>
              <a:rPr lang="en-US" sz="1800" u="sng" dirty="0" smtClean="0">
                <a:hlinkClick r:id="rId5"/>
              </a:rPr>
              <a:t>https://lightning.network/</a:t>
            </a:r>
            <a:r>
              <a:rPr lang="en-US" sz="1800" dirty="0" smtClean="0"/>
              <a:t> </a:t>
            </a:r>
          </a:p>
          <a:p>
            <a:pPr lvl="0"/>
            <a:r>
              <a:rPr lang="fr-CA" sz="1600" dirty="0"/>
              <a:t>Le réseau Lightning est un protocole de paiement en « deuxième couche » qui fonctionne par-dessus une chaîne de blocs (la plupart du temps Bitcoin</a:t>
            </a:r>
            <a:r>
              <a:rPr lang="fr-CA" sz="1600" dirty="0" smtClean="0"/>
              <a:t>) </a:t>
            </a:r>
            <a:r>
              <a:rPr lang="en-US" sz="1600" dirty="0" smtClean="0">
                <a:hlinkClick r:id="rId6"/>
              </a:rPr>
              <a:t>https</a:t>
            </a:r>
            <a:r>
              <a:rPr lang="en-US" sz="1600" dirty="0">
                <a:hlinkClick r:id="rId6"/>
              </a:rPr>
              <a:t>://en.wikipedia.org/wiki/Lightning_Network</a:t>
            </a:r>
            <a:r>
              <a:rPr lang="en-US" sz="1600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3.1 Bitcoin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Image result for coi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359229"/>
            <a:ext cx="2125681" cy="13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04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B6E897-EE74-4634-A5AF-DDF2958C8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27567" cy="4351338"/>
          </a:xfrm>
        </p:spPr>
        <p:txBody>
          <a:bodyPr>
            <a:normAutofit/>
          </a:bodyPr>
          <a:lstStyle/>
          <a:p>
            <a:r>
              <a:rPr lang="en-US" sz="2000" dirty="0"/>
              <a:t>“Bitcoin</a:t>
            </a:r>
            <a:r>
              <a:rPr lang="en-CA" sz="2000" dirty="0"/>
              <a:t> </a:t>
            </a:r>
            <a:r>
              <a:rPr lang="en-US" sz="2000" dirty="0"/>
              <a:t> is the Digital Gold but </a:t>
            </a:r>
            <a:r>
              <a:rPr lang="en-US" sz="2000" dirty="0" err="1"/>
              <a:t>Ethereum</a:t>
            </a:r>
            <a:r>
              <a:rPr lang="en-US" sz="2000" dirty="0"/>
              <a:t> is the Silicon” (Bitcoin, </a:t>
            </a:r>
            <a:r>
              <a:rPr lang="en-US" sz="2000" dirty="0" err="1"/>
              <a:t>c’est</a:t>
            </a:r>
            <a:r>
              <a:rPr lang="en-US" sz="2000" dirty="0"/>
              <a:t> de </a:t>
            </a:r>
            <a:r>
              <a:rPr lang="en-US" sz="2000" dirty="0" err="1"/>
              <a:t>l’or</a:t>
            </a:r>
            <a:r>
              <a:rPr lang="en-US" sz="2000" dirty="0"/>
              <a:t> </a:t>
            </a:r>
            <a:r>
              <a:rPr lang="en-US" sz="2000" dirty="0" err="1"/>
              <a:t>numérique</a:t>
            </a:r>
            <a:r>
              <a:rPr lang="en-US" sz="2000" dirty="0"/>
              <a:t>,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Ethereum</a:t>
            </a:r>
            <a:r>
              <a:rPr lang="en-US" sz="2000" dirty="0"/>
              <a:t>, </a:t>
            </a:r>
            <a:r>
              <a:rPr lang="en-US" sz="2000" dirty="0" err="1"/>
              <a:t>c’est</a:t>
            </a:r>
            <a:r>
              <a:rPr lang="en-US" sz="2000" dirty="0"/>
              <a:t> du </a:t>
            </a:r>
            <a:r>
              <a:rPr lang="en-US" sz="2000" dirty="0" err="1"/>
              <a:t>silicium</a:t>
            </a:r>
            <a:r>
              <a:rPr lang="en-US" sz="2000" dirty="0"/>
              <a:t>)</a:t>
            </a:r>
            <a:r>
              <a:rPr lang="en-CA" sz="2000" dirty="0"/>
              <a:t> </a:t>
            </a:r>
            <a:r>
              <a:rPr lang="en-US" sz="2000" dirty="0" smtClean="0"/>
              <a:t> </a:t>
            </a:r>
            <a:r>
              <a:rPr lang="en-US" sz="1600" u="sng" dirty="0">
                <a:hlinkClick r:id="rId2"/>
              </a:rPr>
              <a:t>https://medium.com/@Michael_Spencer/bitcoins-glory-days-over-the-future-of-blockchain-5fe303f18537</a:t>
            </a:r>
            <a:r>
              <a:rPr lang="en-US" sz="1600" dirty="0"/>
              <a:t> </a:t>
            </a:r>
          </a:p>
          <a:p>
            <a:r>
              <a:rPr lang="fr-CA" dirty="0"/>
              <a:t>Fondateur</a:t>
            </a:r>
            <a:r>
              <a:rPr lang="en-US" dirty="0" smtClean="0"/>
              <a:t>: </a:t>
            </a:r>
            <a:r>
              <a:rPr lang="en-US" dirty="0" err="1"/>
              <a:t>Vitalik</a:t>
            </a:r>
            <a:r>
              <a:rPr lang="en-US" dirty="0"/>
              <a:t> </a:t>
            </a:r>
            <a:r>
              <a:rPr lang="en-US" dirty="0" err="1"/>
              <a:t>Buterin</a:t>
            </a:r>
            <a:r>
              <a:rPr lang="en-US" dirty="0"/>
              <a:t> - </a:t>
            </a:r>
            <a:r>
              <a:rPr lang="en-US" sz="1800" dirty="0">
                <a:hlinkClick r:id="rId3"/>
              </a:rPr>
              <a:t>https://github.com/ethereum/wiki/wiki/White-Paper</a:t>
            </a:r>
            <a:r>
              <a:rPr lang="en-US" sz="1800" dirty="0"/>
              <a:t> </a:t>
            </a:r>
          </a:p>
          <a:p>
            <a:r>
              <a:rPr lang="en-US" dirty="0"/>
              <a:t>Solidity - </a:t>
            </a:r>
            <a:r>
              <a:rPr lang="fr-CA" sz="1600" dirty="0"/>
              <a:t>« </a:t>
            </a:r>
            <a:r>
              <a:rPr lang="fr-CA" sz="1600" dirty="0" err="1"/>
              <a:t>Solidity</a:t>
            </a:r>
            <a:r>
              <a:rPr lang="fr-CA" sz="1600" dirty="0"/>
              <a:t> est un langage de programmation conçu pour aider à la rédaction de contrats intelligents.[1] Il est utilisé pour la mise en œuvre de contrats intelligents sur diverses plateformes de chaîne de blocs. » [</a:t>
            </a:r>
            <a:r>
              <a:rPr lang="fr-CA" sz="1600" i="1" dirty="0"/>
              <a:t>Traduction</a:t>
            </a:r>
            <a:r>
              <a:rPr lang="fr-CA" sz="1600" dirty="0"/>
              <a:t>]</a:t>
            </a:r>
            <a:r>
              <a:rPr lang="en-US" sz="1600" dirty="0" smtClean="0"/>
              <a:t> </a:t>
            </a:r>
            <a:r>
              <a:rPr lang="en-US" sz="1600" dirty="0">
                <a:hlinkClick r:id="rId4"/>
              </a:rPr>
              <a:t>https://en.wikipedia.org/wiki/Solidity</a:t>
            </a:r>
            <a:r>
              <a:rPr lang="en-US" sz="1600" dirty="0"/>
              <a:t> </a:t>
            </a:r>
            <a:endParaRPr lang="en-US" sz="2300" dirty="0"/>
          </a:p>
          <a:p>
            <a:r>
              <a:rPr lang="fr-CA" sz="3200" dirty="0"/>
              <a:t>Applications décentralisées</a:t>
            </a:r>
            <a:r>
              <a:rPr lang="en-US" sz="2900" dirty="0" smtClean="0"/>
              <a:t> </a:t>
            </a:r>
            <a:r>
              <a:rPr lang="en-US" sz="2900" dirty="0"/>
              <a:t>(</a:t>
            </a:r>
            <a:r>
              <a:rPr lang="en-US" sz="2900" dirty="0" err="1"/>
              <a:t>dApps</a:t>
            </a:r>
            <a:r>
              <a:rPr lang="en-US" sz="2900" dirty="0"/>
              <a:t>) </a:t>
            </a:r>
            <a:r>
              <a:rPr lang="fr-CA" sz="1600" dirty="0" smtClean="0"/>
              <a:t> Conçues </a:t>
            </a:r>
            <a:r>
              <a:rPr lang="fr-CA" sz="1600" dirty="0"/>
              <a:t>pour divers secteurs allant des marchés prévisionnels aux jeux, elles vont devenir de plus en plus prépondérantes avec l’amélioration constante du réseau. 1 573 applications à ce jour (4 juin 2018) </a:t>
            </a:r>
            <a:r>
              <a:rPr lang="en-US" sz="1600" dirty="0" smtClean="0"/>
              <a:t> </a:t>
            </a:r>
            <a:r>
              <a:rPr lang="en-US" sz="1600" u="sng" dirty="0">
                <a:hlinkClick r:id="rId5"/>
              </a:rPr>
              <a:t>https://www.stateofthedapps.com/</a:t>
            </a:r>
            <a:r>
              <a:rPr lang="en-US" sz="1600" dirty="0"/>
              <a:t> </a:t>
            </a:r>
            <a:endParaRPr lang="en-US" sz="1700" dirty="0"/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CE3D0625-3760-4B68-9F83-1DB65BEE9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30" y="1613343"/>
            <a:ext cx="4615975" cy="456362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5" y="359229"/>
            <a:ext cx="8833265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3.2 </a:t>
            </a:r>
            <a:r>
              <a:rPr lang="en-US" dirty="0" err="1" smtClean="0">
                <a:solidFill>
                  <a:schemeClr val="bg1"/>
                </a:solidFill>
              </a:rPr>
              <a:t>Ethereum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(et </a:t>
            </a:r>
            <a:r>
              <a:rPr lang="en-US" dirty="0" err="1" smtClean="0">
                <a:solidFill>
                  <a:schemeClr val="bg1"/>
                </a:solidFill>
              </a:rPr>
              <a:t>dApps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Image result for coi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359229"/>
            <a:ext cx="2125681" cy="13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46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4A311A72-F256-4201-A4A5-57D5E1FDE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58" y="2768779"/>
            <a:ext cx="7768050" cy="43513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6BE1E1-0E48-44A5-AC44-CF9253A62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903105" cy="1519459"/>
          </a:xfrm>
        </p:spPr>
        <p:txBody>
          <a:bodyPr>
            <a:normAutofit/>
          </a:bodyPr>
          <a:lstStyle/>
          <a:p>
            <a:r>
              <a:rPr lang="en-US" dirty="0"/>
              <a:t>Ripple </a:t>
            </a:r>
            <a:r>
              <a:rPr lang="fr-CA" sz="1600" dirty="0"/>
              <a:t>a un réseau planétaire de banques reliées à sa plateforme. Les banques participantes peuvent effectuer les paiements internationaux dans un délai de trois à cinq secondes au lieu de quelques jours, explique la société</a:t>
            </a:r>
            <a:r>
              <a:rPr lang="en-CA" sz="1600" dirty="0"/>
              <a:t> </a:t>
            </a:r>
            <a:r>
              <a:rPr lang="fr-CA" sz="1600" dirty="0" smtClean="0"/>
              <a:t>.</a:t>
            </a:r>
            <a:r>
              <a:rPr lang="en-US" sz="1200" dirty="0" smtClean="0"/>
              <a:t> </a:t>
            </a:r>
            <a:r>
              <a:rPr lang="en-US" sz="1400" u="sng" dirty="0">
                <a:hlinkClick r:id="rId3"/>
              </a:rPr>
              <a:t>https://www.therecord.com/news-story/8653190-uw-gets-research-funding-for-deep-dive-into-blockchain-technology/</a:t>
            </a:r>
            <a:r>
              <a:rPr lang="en-US" sz="1400" dirty="0"/>
              <a:t> </a:t>
            </a:r>
            <a:endParaRPr lang="en-US" sz="1800" dirty="0"/>
          </a:p>
          <a:p>
            <a:pPr lvl="0"/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698613-769D-438E-9BC2-1B9A1E63DC3C}"/>
              </a:ext>
            </a:extLst>
          </p:cNvPr>
          <p:cNvSpPr/>
          <p:nvPr/>
        </p:nvSpPr>
        <p:spPr>
          <a:xfrm>
            <a:off x="779527" y="2768779"/>
            <a:ext cx="49180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/>
              <a:t>il remplacera SWIFT en tant que fournisseur mondial de services de messagerie financière </a:t>
            </a:r>
            <a:r>
              <a:rPr lang="fr-FR" sz="1400" dirty="0" smtClean="0"/>
              <a:t>sécurisée</a:t>
            </a:r>
            <a:r>
              <a:rPr lang="en-US" sz="1400" dirty="0" smtClean="0"/>
              <a:t> </a:t>
            </a:r>
            <a:r>
              <a:rPr lang="en-US" sz="1400" dirty="0">
                <a:hlinkClick r:id="rId4"/>
              </a:rPr>
              <a:t>http://www.europarl.europa.eu/cmsdata/149900/CASE_FINAL%20publication.pdf</a:t>
            </a:r>
            <a:r>
              <a:rPr lang="en-US" sz="14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400" dirty="0"/>
              <a:t>Un prochain produit (</a:t>
            </a:r>
            <a:r>
              <a:rPr lang="fr-FR" sz="1400" dirty="0" err="1"/>
              <a:t>xRapid</a:t>
            </a:r>
            <a:r>
              <a:rPr lang="fr-FR" sz="1400" dirty="0"/>
              <a:t>) utilisera le XRP comme moyen de «trouver de la liquidité</a:t>
            </a:r>
            <a:r>
              <a:rPr lang="fr-FR" sz="1400" dirty="0" smtClean="0"/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Interledger</a:t>
            </a:r>
            <a:r>
              <a:rPr lang="en-US" sz="1400" dirty="0" smtClean="0"/>
              <a:t> </a:t>
            </a:r>
            <a:r>
              <a:rPr lang="fr-FR" sz="1400" dirty="0"/>
              <a:t>est le protocole qui se trouve sous </a:t>
            </a:r>
            <a:r>
              <a:rPr lang="fr-FR" sz="1400" dirty="0" err="1" smtClean="0"/>
              <a:t>RippleNet</a:t>
            </a:r>
            <a:r>
              <a:rPr lang="fr-FR" sz="1400" dirty="0" smtClean="0"/>
              <a:t>. Il </a:t>
            </a:r>
            <a:r>
              <a:rPr lang="fr-FR" sz="1400" dirty="0"/>
              <a:t>est en cours de développement en tant que norme Web potentielle sous le W3C -</a:t>
            </a: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://w3c.github.io/webpayments/proposals/interledger/</a:t>
            </a:r>
            <a:r>
              <a:rPr lang="en-US" sz="1400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Stellar</a:t>
            </a:r>
            <a:endParaRPr lang="en-US" sz="2400" b="1" dirty="0">
              <a:effectLst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 err="1"/>
              <a:t>Ripple</a:t>
            </a:r>
            <a:r>
              <a:rPr lang="fr-FR" sz="1400" dirty="0"/>
              <a:t> décentralisé, collaboration avec IBM</a:t>
            </a:r>
            <a:endParaRPr lang="en-US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5" y="359229"/>
            <a:ext cx="8833265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3.3 Ripple </a:t>
            </a:r>
            <a:r>
              <a:rPr lang="en-US" dirty="0" smtClean="0">
                <a:solidFill>
                  <a:schemeClr val="bg1"/>
                </a:solidFill>
              </a:rPr>
              <a:t>et </a:t>
            </a:r>
            <a:r>
              <a:rPr lang="en-US" dirty="0" smtClean="0">
                <a:solidFill>
                  <a:schemeClr val="bg1"/>
                </a:solidFill>
              </a:rPr>
              <a:t>Stellar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Image result for coi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359229"/>
            <a:ext cx="2125681" cy="13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003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B7571B-4E06-4D75-8BB5-706CAB1F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5" y="2032454"/>
            <a:ext cx="6553200" cy="4351338"/>
          </a:xfrm>
        </p:spPr>
        <p:txBody>
          <a:bodyPr/>
          <a:lstStyle/>
          <a:p>
            <a:r>
              <a:rPr lang="en-US" dirty="0" err="1" smtClean="0"/>
              <a:t>Échanges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fr-CA" sz="1800" dirty="0"/>
              <a:t>Centralisés</a:t>
            </a:r>
            <a:r>
              <a:rPr lang="en-US" sz="1800" dirty="0" smtClean="0"/>
              <a:t> </a:t>
            </a:r>
            <a:r>
              <a:rPr lang="en-US" sz="1800" dirty="0"/>
              <a:t>– Coinbase </a:t>
            </a:r>
            <a:r>
              <a:rPr lang="en-US" sz="1800" dirty="0">
                <a:hlinkClick r:id="rId2"/>
              </a:rPr>
              <a:t>https://blog.coinbase.com/</a:t>
            </a:r>
            <a:r>
              <a:rPr lang="en-US" sz="1800" dirty="0"/>
              <a:t> , </a:t>
            </a:r>
            <a:r>
              <a:rPr lang="en-US" sz="1800" dirty="0" err="1"/>
              <a:t>Binance</a:t>
            </a:r>
            <a:r>
              <a:rPr lang="en-US" sz="1800" dirty="0"/>
              <a:t> - </a:t>
            </a:r>
            <a:r>
              <a:rPr lang="en-US" sz="1800" u="sng" dirty="0">
                <a:hlinkClick r:id="rId3"/>
              </a:rPr>
              <a:t>https://www.binance.com/</a:t>
            </a:r>
            <a:r>
              <a:rPr lang="en-US" sz="1800" dirty="0"/>
              <a:t>  </a:t>
            </a:r>
          </a:p>
          <a:p>
            <a:pPr lvl="1"/>
            <a:r>
              <a:rPr lang="fr-CA" sz="1800" dirty="0"/>
              <a:t>Décentralisés</a:t>
            </a:r>
            <a:r>
              <a:rPr lang="en-US" sz="1800" dirty="0" smtClean="0"/>
              <a:t> </a:t>
            </a:r>
            <a:r>
              <a:rPr lang="en-US" sz="1800" dirty="0"/>
              <a:t>– Altcoin - </a:t>
            </a:r>
            <a:r>
              <a:rPr lang="en-US" sz="1800" u="sng" dirty="0">
                <a:hlinkClick r:id="rId4"/>
              </a:rPr>
              <a:t>https://altcoin.io/</a:t>
            </a:r>
            <a:r>
              <a:rPr lang="en-US" sz="1800" dirty="0"/>
              <a:t> , IDEX - </a:t>
            </a:r>
            <a:r>
              <a:rPr lang="en-US" sz="1800" u="sng" dirty="0">
                <a:hlinkClick r:id="rId5"/>
              </a:rPr>
              <a:t>https://idex.market/eth/aura</a:t>
            </a:r>
            <a:r>
              <a:rPr lang="en-US" sz="1800" dirty="0"/>
              <a:t>  </a:t>
            </a:r>
            <a:endParaRPr lang="en-US" sz="1800" dirty="0">
              <a:effectLst/>
            </a:endParaRPr>
          </a:p>
          <a:p>
            <a:r>
              <a:rPr lang="en-US" dirty="0"/>
              <a:t> </a:t>
            </a:r>
            <a:r>
              <a:rPr lang="fr-CA" dirty="0"/>
              <a:t>Réseaux</a:t>
            </a:r>
            <a:endParaRPr lang="en-US" dirty="0"/>
          </a:p>
          <a:p>
            <a:pPr lvl="1"/>
            <a:r>
              <a:rPr lang="en-US" sz="2000" i="1" dirty="0"/>
              <a:t>Towards a Design Philosophy for Interoperable Blockchain Systems</a:t>
            </a:r>
            <a:r>
              <a:rPr lang="en-US" sz="2000" dirty="0"/>
              <a:t>, Thomas </a:t>
            </a:r>
            <a:r>
              <a:rPr lang="en-US" sz="2000" dirty="0" err="1"/>
              <a:t>Hardjono</a:t>
            </a:r>
            <a:r>
              <a:rPr lang="en-US" sz="2000" dirty="0"/>
              <a:t>, Alexander Lipton, Alex Pentland </a:t>
            </a:r>
            <a:r>
              <a:rPr lang="en-US" sz="2000" u="sng" dirty="0">
                <a:hlinkClick r:id="rId6"/>
              </a:rPr>
              <a:t>https://arxiv.org/abs/1805.05934</a:t>
            </a:r>
            <a:endParaRPr lang="en-US" sz="2000" u="sng" dirty="0"/>
          </a:p>
          <a:p>
            <a:r>
              <a:rPr lang="en-US" dirty="0"/>
              <a:t> </a:t>
            </a:r>
            <a:r>
              <a:rPr lang="fr-CA" dirty="0"/>
              <a:t>Portefeuilles</a:t>
            </a:r>
            <a:endParaRPr lang="en-US" dirty="0" smtClean="0"/>
          </a:p>
          <a:p>
            <a:pPr lvl="1"/>
            <a:r>
              <a:rPr lang="fr-FR" sz="2000" dirty="0" smtClean="0"/>
              <a:t>« </a:t>
            </a:r>
            <a:r>
              <a:rPr lang="fr-FR" sz="2000" dirty="0"/>
              <a:t>Ce que vous conservez dans votre portefeuille, c’est la clé privée qui est utilisée pour accéder à vos pièces de monnaie (dépense/transfert). » [Traduction]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3D67E9-1658-4904-88DB-A2DFF1E8B4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0085" y="1825625"/>
            <a:ext cx="4862332" cy="289670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5" y="359229"/>
            <a:ext cx="8833265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3.4 </a:t>
            </a:r>
            <a:r>
              <a:rPr lang="en-US" dirty="0" err="1">
                <a:solidFill>
                  <a:schemeClr val="bg1"/>
                </a:solidFill>
              </a:rPr>
              <a:t>Portefeuilles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échanges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réseaux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Image result for coi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359229"/>
            <a:ext cx="2125681" cy="13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61361" y="6271123"/>
            <a:ext cx="8164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u="sng" dirty="0">
                <a:hlinkClick r:id="rId10"/>
              </a:rPr>
              <a:t>https://cryptocurrencyhub.io/i-bought-my-first-bitcoin-now-what-fdf7dc9ad150</a:t>
            </a:r>
            <a:endParaRPr lang="en-CA" sz="16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57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81B0C6-59F8-4EAE-8837-9AC2FA09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97" y="467651"/>
            <a:ext cx="11314552" cy="5976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85AEC8-4EC1-4D88-94FA-10750BFE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effectLst/>
              </a:rPr>
              <a:t>4. </a:t>
            </a:r>
            <a:r>
              <a:rPr lang="en-US" dirty="0" err="1"/>
              <a:t>Plateformes</a:t>
            </a:r>
            <a:r>
              <a:rPr lang="en-US" dirty="0"/>
              <a:t> et services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15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06" y="2722"/>
            <a:ext cx="12369306" cy="685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980D6-76BE-4CA8-BD0F-9D893EFB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Pourquoi recourir à la chaîne de </a:t>
            </a:r>
            <a:r>
              <a:rPr lang="fr-FR" sz="4800" dirty="0" smtClean="0"/>
              <a:t>blocs</a:t>
            </a:r>
            <a:r>
              <a:rPr lang="en-US" sz="4800" baseline="0" dirty="0" smtClean="0"/>
              <a:t>?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664548-015B-4719-B33E-5F2C3C82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53171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Confiance</a:t>
            </a:r>
            <a:endParaRPr lang="en-US" sz="3200" dirty="0" smtClean="0"/>
          </a:p>
          <a:p>
            <a:r>
              <a:rPr lang="en-US" sz="3200" dirty="0" smtClean="0"/>
              <a:t>Consensus</a:t>
            </a:r>
            <a:endParaRPr lang="en-US" sz="3200" dirty="0"/>
          </a:p>
          <a:p>
            <a:r>
              <a:rPr lang="en-US" sz="3200" dirty="0" smtClean="0"/>
              <a:t>Provenance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1494000"/>
            <a:ext cx="6096000" cy="11069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</a:rPr>
              <a:t>Immutabilité</a:t>
            </a:r>
            <a:r>
              <a:rPr lang="en-US" sz="3200" dirty="0">
                <a:solidFill>
                  <a:prstClr val="black"/>
                </a:solidFill>
              </a:rPr>
              <a:t> et </a:t>
            </a:r>
            <a:r>
              <a:rPr lang="en-US" sz="3200" dirty="0" err="1" smtClean="0">
                <a:solidFill>
                  <a:prstClr val="black"/>
                </a:solidFill>
              </a:rPr>
              <a:t>Finalité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</a:rPr>
              <a:t>Équité</a:t>
            </a:r>
            <a:r>
              <a:rPr lang="en-US" sz="3200" dirty="0" smtClean="0">
                <a:solidFill>
                  <a:prstClr val="black"/>
                </a:solidFill>
              </a:rPr>
              <a:t>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026D0B-D812-4B39-8A8A-7BB32FF51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r-CA" sz="2000" dirty="0"/>
              <a:t>Réseaux</a:t>
            </a:r>
            <a:r>
              <a:rPr lang="en-CA" sz="2000" dirty="0"/>
              <a:t> </a:t>
            </a:r>
            <a:r>
              <a:rPr lang="fr-CA" sz="2000" dirty="0"/>
              <a:t> d’entreprises privées, hébergement sur l’infrastructure </a:t>
            </a:r>
            <a:r>
              <a:rPr lang="fr-CA" sz="2000" dirty="0" err="1"/>
              <a:t>Bluemix</a:t>
            </a:r>
            <a:r>
              <a:rPr lang="fr-CA" sz="2000" dirty="0"/>
              <a:t> d’IBM, ou sur conteneurs </a:t>
            </a:r>
            <a:r>
              <a:rPr lang="fr-CA" sz="2000" dirty="0" smtClean="0"/>
              <a:t>Docker</a:t>
            </a:r>
            <a:endParaRPr lang="en-US" sz="2000" dirty="0"/>
          </a:p>
          <a:p>
            <a:pPr fontAlgn="base"/>
            <a:r>
              <a:rPr lang="fr-CA" sz="2000" dirty="0"/>
              <a:t>Favorise une gouvernance, des normes et un code source ouverts</a:t>
            </a:r>
            <a:endParaRPr lang="en-US" sz="2000" dirty="0"/>
          </a:p>
          <a:p>
            <a:pPr lvl="0"/>
            <a:r>
              <a:rPr lang="fr-CA" sz="2000" dirty="0"/>
              <a:t>Définition du réseau d’entreprise </a:t>
            </a:r>
            <a:endParaRPr lang="en-CA" sz="2000" dirty="0"/>
          </a:p>
          <a:p>
            <a:pPr lvl="1"/>
            <a:r>
              <a:rPr lang="fr-CA" sz="1600" dirty="0"/>
              <a:t>un ensemble de fichiers modèles</a:t>
            </a:r>
            <a:endParaRPr lang="en-CA" sz="1600" dirty="0"/>
          </a:p>
          <a:p>
            <a:pPr lvl="1"/>
            <a:r>
              <a:rPr lang="fr-CA" sz="1600" dirty="0"/>
              <a:t>un ensemble de fichiers JavaScript</a:t>
            </a:r>
            <a:endParaRPr lang="en-CA" sz="1600" dirty="0"/>
          </a:p>
          <a:p>
            <a:pPr lvl="1"/>
            <a:r>
              <a:rPr lang="fr-CA" sz="1600" dirty="0"/>
              <a:t>un fichier de contrôle d’accès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5FBF09-0EC3-4F37-90DC-D440E1BE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56" y="2943570"/>
            <a:ext cx="5875081" cy="31974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0AAAC6-C91F-47D4-BC07-811929127B0C}"/>
              </a:ext>
            </a:extLst>
          </p:cNvPr>
          <p:cNvSpPr/>
          <p:nvPr/>
        </p:nvSpPr>
        <p:spPr>
          <a:xfrm>
            <a:off x="838200" y="5246754"/>
            <a:ext cx="4446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>
                <a:hlinkClick r:id="rId3"/>
              </a:rPr>
              <a:t>https://www.hyperledger.org/projects/fabric</a:t>
            </a:r>
            <a:r>
              <a:rPr lang="en-US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solidFill>
            <a:srgbClr val="0094C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4.1 </a:t>
            </a:r>
            <a:r>
              <a:rPr lang="en-US" dirty="0" err="1" smtClean="0">
                <a:solidFill>
                  <a:schemeClr val="bg1"/>
                </a:solidFill>
              </a:rPr>
              <a:t>Hyperledger</a:t>
            </a:r>
            <a:r>
              <a:rPr lang="en-US" dirty="0" smtClean="0">
                <a:solidFill>
                  <a:schemeClr val="bg1"/>
                </a:solidFill>
              </a:rPr>
              <a:t> Fabric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81B0C6-59F8-4EAE-8837-9AC2FA098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2" y="359229"/>
            <a:ext cx="2094224" cy="1328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81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65E1AF-2DE3-4837-BD67-C4CF156E2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/>
          <a:lstStyle/>
          <a:p>
            <a:r>
              <a:rPr lang="en-US" dirty="0" smtClean="0"/>
              <a:t>ARK, </a:t>
            </a:r>
            <a:r>
              <a:rPr lang="fr-CA" dirty="0" smtClean="0"/>
              <a:t>une </a:t>
            </a:r>
            <a:r>
              <a:rPr lang="fr-CA" dirty="0"/>
              <a:t>plateforme sécurisée conçue pour une adoption de masse</a:t>
            </a:r>
            <a:r>
              <a:rPr lang="fr-CA" dirty="0" smtClean="0"/>
              <a:t>, «</a:t>
            </a:r>
            <a:r>
              <a:rPr lang="fr-CA" dirty="0"/>
              <a:t>offrira les services que les consommateurs désirent et dont les développeurs ont besoin. »</a:t>
            </a:r>
            <a:r>
              <a:rPr lang="en-US" dirty="0" smtClean="0"/>
              <a:t> </a:t>
            </a:r>
            <a:r>
              <a:rPr lang="en-US" sz="2000" u="sng" dirty="0">
                <a:hlinkClick r:id="rId2"/>
              </a:rPr>
              <a:t>https://ark.io/</a:t>
            </a:r>
            <a:r>
              <a:rPr lang="en-US" sz="2000" dirty="0"/>
              <a:t>  - explorer: </a:t>
            </a:r>
            <a:r>
              <a:rPr lang="en-US" sz="2000" u="sng" dirty="0">
                <a:hlinkClick r:id="rId3"/>
              </a:rPr>
              <a:t>https://explorer.ark.io/</a:t>
            </a:r>
            <a:r>
              <a:rPr lang="en-US" sz="2000" dirty="0"/>
              <a:t> </a:t>
            </a:r>
            <a:endParaRPr lang="en-US" dirty="0">
              <a:effectLst/>
            </a:endParaRPr>
          </a:p>
          <a:p>
            <a:pPr fontAlgn="base"/>
            <a:r>
              <a:rPr lang="en-US" u="sng" dirty="0">
                <a:hlinkClick r:id="rId2"/>
              </a:rPr>
              <a:t>Ark</a:t>
            </a:r>
            <a:r>
              <a:rPr lang="en-US" dirty="0"/>
              <a:t>! </a:t>
            </a:r>
            <a:r>
              <a:rPr lang="fr-CA" dirty="0"/>
              <a:t>Le </a:t>
            </a:r>
            <a:r>
              <a:rPr lang="fr-CA" dirty="0" err="1"/>
              <a:t>Wordpress</a:t>
            </a:r>
            <a:r>
              <a:rPr lang="fr-CA" dirty="0"/>
              <a:t> de la crypto! </a:t>
            </a:r>
            <a:r>
              <a:rPr lang="en-US" dirty="0" smtClean="0"/>
              <a:t> </a:t>
            </a:r>
            <a:r>
              <a:rPr lang="en-US" dirty="0"/>
              <a:t> </a:t>
            </a:r>
            <a:r>
              <a:rPr lang="en-US" sz="2000" u="sng" dirty="0">
                <a:hlinkClick r:id="rId4"/>
              </a:rPr>
              <a:t>https://decentralize.today/some-great-projects-are-out-there-they-just-dont-talk-about-them-21d677e29ecf</a:t>
            </a:r>
            <a:r>
              <a:rPr lang="en-US" sz="2000" dirty="0"/>
              <a:t> </a:t>
            </a:r>
            <a:endParaRPr lang="en-US" dirty="0"/>
          </a:p>
          <a:p>
            <a:pPr fontAlgn="base"/>
            <a:r>
              <a:rPr lang="fr-CA" sz="2000" dirty="0"/>
              <a:t>Le portefeuille de bureau ARK est compatible avec le logiciel de portefeuille sécurisé </a:t>
            </a:r>
            <a:r>
              <a:rPr lang="fr-CA" sz="2000" u="sng" dirty="0" err="1"/>
              <a:t>Ledger</a:t>
            </a:r>
            <a:r>
              <a:rPr lang="fr-CA" sz="2000" u="sng" dirty="0"/>
              <a:t> Nano S</a:t>
            </a:r>
            <a:r>
              <a:rPr lang="fr-CA" sz="2000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A278A3-6E67-4497-B56D-DBD4F0D88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749" y="4355723"/>
            <a:ext cx="6897186" cy="22341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solidFill>
            <a:srgbClr val="0094C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4.2 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81B0C6-59F8-4EAE-8837-9AC2FA098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12" y="359229"/>
            <a:ext cx="2094224" cy="132805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92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F98F8E-B436-4049-A14D-043D5DCAD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6743" cy="4351338"/>
          </a:xfrm>
        </p:spPr>
        <p:txBody>
          <a:bodyPr/>
          <a:lstStyle/>
          <a:p>
            <a:r>
              <a:rPr lang="en-US" dirty="0"/>
              <a:t> </a:t>
            </a:r>
            <a:r>
              <a:rPr lang="fr-CA" dirty="0"/>
              <a:t>un </a:t>
            </a:r>
            <a:r>
              <a:rPr lang="en-CA" dirty="0"/>
              <a:t> </a:t>
            </a:r>
            <a:r>
              <a:rPr lang="fr-CA" dirty="0"/>
              <a:t>cadre de développement pour </a:t>
            </a:r>
            <a:r>
              <a:rPr lang="fr-CA" dirty="0" err="1" smtClean="0"/>
              <a:t>Ethereum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sz="2000" u="sng" dirty="0">
                <a:hlinkClick r:id="rId2"/>
              </a:rPr>
              <a:t>http://truffleframework.com/</a:t>
            </a:r>
            <a:r>
              <a:rPr lang="en-US" dirty="0"/>
              <a:t> </a:t>
            </a:r>
          </a:p>
          <a:p>
            <a:pPr lvl="1" fontAlgn="base"/>
            <a:r>
              <a:rPr lang="fr-CA" dirty="0" err="1"/>
              <a:t>Truffle</a:t>
            </a:r>
            <a:r>
              <a:rPr lang="fr-CA" dirty="0"/>
              <a:t> prend en charge la gestion des fichiers (</a:t>
            </a:r>
            <a:r>
              <a:rPr lang="fr-CA" i="1" dirty="0" err="1"/>
              <a:t>artifacts</a:t>
            </a:r>
            <a:r>
              <a:rPr lang="fr-CA" dirty="0"/>
              <a:t>) relatifs à vos contrats pour vous épargner cette tâche. </a:t>
            </a:r>
            <a:r>
              <a:rPr lang="en-US" dirty="0" smtClean="0"/>
              <a:t> 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Ganache - </a:t>
            </a:r>
            <a:r>
              <a:rPr lang="en-US" u="sng" dirty="0">
                <a:hlinkClick r:id="rId3"/>
              </a:rPr>
              <a:t>https://truffleframework.com/ganache</a:t>
            </a:r>
            <a:r>
              <a:rPr lang="en-US" dirty="0"/>
              <a:t> - </a:t>
            </a:r>
            <a:r>
              <a:rPr lang="fr-CA" dirty="0"/>
              <a:t>une chaîne de blocs accessible en un seul clic</a:t>
            </a:r>
            <a:endParaRPr lang="en-US" dirty="0"/>
          </a:p>
          <a:p>
            <a:pPr lvl="1" fontAlgn="base"/>
            <a:r>
              <a:rPr lang="en-US" dirty="0"/>
              <a:t>Drizzle- </a:t>
            </a:r>
            <a:r>
              <a:rPr lang="fr-CA" dirty="0"/>
              <a:t>Un ensemble de bibliothèques frontales qui facilite le codage des interfaces utilisateurs et rend celles-ci plus prévisibles.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9853E66-A066-49C1-981C-6120E80FD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47" y="1946416"/>
            <a:ext cx="4668803" cy="35052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4D4665-A6A9-4A1E-AE88-1B4784BF297B}"/>
              </a:ext>
            </a:extLst>
          </p:cNvPr>
          <p:cNvSpPr/>
          <p:nvPr/>
        </p:nvSpPr>
        <p:spPr>
          <a:xfrm>
            <a:off x="5710177" y="59386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https://www.slideshare.net/MartinKppelmann/build-dapps-13-dev-tools</a:t>
            </a:r>
            <a:r>
              <a:rPr lang="en-US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solidFill>
            <a:srgbClr val="0094C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4.3 </a:t>
            </a:r>
            <a:r>
              <a:rPr lang="en-US" dirty="0">
                <a:solidFill>
                  <a:schemeClr val="bg1"/>
                </a:solidFill>
              </a:rPr>
              <a:t> Truffle (</a:t>
            </a:r>
            <a:r>
              <a:rPr lang="en-US" dirty="0" err="1">
                <a:solidFill>
                  <a:schemeClr val="bg1"/>
                </a:solidFill>
              </a:rPr>
              <a:t>exemple</a:t>
            </a:r>
            <a:r>
              <a:rPr lang="en-US" dirty="0">
                <a:solidFill>
                  <a:schemeClr val="bg1"/>
                </a:solidFill>
              </a:rPr>
              <a:t> du CNRC)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81B0C6-59F8-4EAE-8837-9AC2FA098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12" y="359229"/>
            <a:ext cx="2094224" cy="132805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58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C90C8B-B26F-49D9-B7E1-2A14143A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199"/>
            <a:ext cx="6564086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dirty="0"/>
          </a:p>
          <a:p>
            <a:pPr lvl="0">
              <a:spcBef>
                <a:spcPts val="0"/>
              </a:spcBef>
            </a:pPr>
            <a:r>
              <a:rPr lang="fr-CA" sz="1800" dirty="0"/>
              <a:t>IPFS </a:t>
            </a:r>
            <a:r>
              <a:rPr lang="en-CA" sz="1800" dirty="0"/>
              <a:t> </a:t>
            </a:r>
            <a:r>
              <a:rPr lang="fr-CA" sz="1800" dirty="0"/>
              <a:t>est constitué d’un réseau de nœuds pair-à-pair (des ordinateurs capables de communiquer directement entre eux)</a:t>
            </a:r>
            <a:endParaRPr lang="en-CA" sz="1800" dirty="0"/>
          </a:p>
          <a:p>
            <a:pPr lvl="0">
              <a:spcBef>
                <a:spcPts val="0"/>
              </a:spcBef>
            </a:pPr>
            <a:r>
              <a:rPr lang="fr-CA" sz="1800" dirty="0"/>
              <a:t>Ces nœuds peuvent stocker du contenu (des fichiers de n’importe quel type)</a:t>
            </a:r>
            <a:endParaRPr lang="en-CA" sz="1800" dirty="0"/>
          </a:p>
          <a:p>
            <a:pPr>
              <a:spcBef>
                <a:spcPts val="0"/>
              </a:spcBef>
            </a:pPr>
            <a:r>
              <a:rPr lang="fr-CA" sz="1800" dirty="0"/>
              <a:t>Le contenu est référencé à l’aide d’un hachage et est immuable (si le contenu est modifié, son hachage le sera aussi). Dans le cas d’IPFS, la clé donnant accès à la table de hachage distribuée est un hachage dérivé du contenu</a:t>
            </a:r>
            <a:r>
              <a:rPr lang="fr-CA" sz="1800" dirty="0" smtClean="0"/>
              <a:t>.</a:t>
            </a:r>
            <a:endParaRPr lang="en-US" sz="1800" dirty="0"/>
          </a:p>
          <a:p>
            <a:pPr fontAlgn="base"/>
            <a:endParaRPr lang="en-US" sz="1800" dirty="0" smtClean="0"/>
          </a:p>
          <a:p>
            <a:pPr fontAlgn="base"/>
            <a:endParaRPr lang="en-US" sz="1800" dirty="0"/>
          </a:p>
          <a:p>
            <a:r>
              <a:rPr lang="en-US" sz="2400" dirty="0"/>
              <a:t>IPLD - Inter Planetary Linked Data</a:t>
            </a:r>
            <a:endParaRPr lang="en-US" sz="1600" b="1" dirty="0">
              <a:effectLst/>
            </a:endParaRPr>
          </a:p>
          <a:p>
            <a:pPr fontAlgn="base"/>
            <a:r>
              <a:rPr lang="en-CA" sz="2000" dirty="0"/>
              <a:t>Site Web d’</a:t>
            </a:r>
            <a:r>
              <a:rPr lang="en-US" sz="2000" dirty="0"/>
              <a:t>IPLD :</a:t>
            </a:r>
            <a:r>
              <a:rPr lang="en-US" sz="1900" dirty="0" smtClean="0"/>
              <a:t> </a:t>
            </a:r>
            <a:r>
              <a:rPr lang="en-US" sz="1900" dirty="0" smtClean="0"/>
              <a:t>- </a:t>
            </a:r>
            <a:r>
              <a:rPr lang="en-US" sz="1900" u="sng" dirty="0" smtClean="0">
                <a:hlinkClick r:id="rId2"/>
              </a:rPr>
              <a:t>https</a:t>
            </a:r>
            <a:r>
              <a:rPr lang="en-US" sz="1900" u="sng" dirty="0">
                <a:hlinkClick r:id="rId2"/>
              </a:rPr>
              <a:t>://ipld.io/</a:t>
            </a:r>
            <a:endParaRPr lang="en-US" sz="1900" dirty="0"/>
          </a:p>
          <a:p>
            <a:pPr fontAlgn="base"/>
            <a:r>
              <a:rPr lang="fr-CA" sz="2000" dirty="0"/>
              <a:t>Les spécifications </a:t>
            </a:r>
            <a:r>
              <a:rPr lang="fr-CA" sz="2000" dirty="0" smtClean="0"/>
              <a:t>d’</a:t>
            </a:r>
            <a:r>
              <a:rPr lang="en-US" sz="1900" u="sng" dirty="0" smtClean="0">
                <a:hlinkClick r:id="rId3"/>
              </a:rPr>
              <a:t>IPLD</a:t>
            </a:r>
            <a:r>
              <a:rPr lang="en-US" sz="1900" dirty="0" smtClean="0"/>
              <a:t> et les </a:t>
            </a:r>
            <a:r>
              <a:rPr lang="en-US" sz="1900" u="sng" dirty="0" err="1" smtClean="0">
                <a:hlinkClick r:id="rId4"/>
              </a:rPr>
              <a:t>mises</a:t>
            </a:r>
            <a:r>
              <a:rPr lang="en-US" sz="1900" u="sng" dirty="0" smtClean="0">
                <a:hlinkClick r:id="rId4"/>
              </a:rPr>
              <a:t> </a:t>
            </a:r>
            <a:r>
              <a:rPr lang="en-US" sz="1900" u="sng" dirty="0" err="1">
                <a:hlinkClick r:id="rId4"/>
              </a:rPr>
              <a:t>en</a:t>
            </a:r>
            <a:r>
              <a:rPr lang="en-US" sz="1900" u="sng" dirty="0">
                <a:hlinkClick r:id="rId4"/>
              </a:rPr>
              <a:t> </a:t>
            </a:r>
            <a:r>
              <a:rPr lang="en-US" sz="1900" u="sng" dirty="0" err="1">
                <a:hlinkClick r:id="rId4"/>
              </a:rPr>
              <a:t>œuvre</a:t>
            </a:r>
            <a:r>
              <a:rPr lang="en-US" sz="1900" u="sng" dirty="0">
                <a:hlinkClick r:id="rId4"/>
              </a:rPr>
              <a:t> </a:t>
            </a:r>
            <a:r>
              <a:rPr lang="en-US" sz="1900" u="sng" dirty="0" err="1" smtClean="0">
                <a:hlinkClick r:id="rId4"/>
              </a:rPr>
              <a:t>d’IPLD</a:t>
            </a:r>
            <a:r>
              <a:rPr lang="en-US" sz="1900" dirty="0" smtClean="0"/>
              <a:t>. </a:t>
            </a:r>
            <a:endParaRPr lang="en-US" sz="1900" dirty="0"/>
          </a:p>
          <a:p>
            <a:pPr fontAlgn="base"/>
            <a:endParaRPr lang="en-US" sz="18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1F23A8-635F-4DCA-91A2-5A3A994047C6}"/>
              </a:ext>
            </a:extLst>
          </p:cNvPr>
          <p:cNvSpPr/>
          <p:nvPr/>
        </p:nvSpPr>
        <p:spPr>
          <a:xfrm>
            <a:off x="838200" y="19814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IPFS </a:t>
            </a:r>
            <a:r>
              <a:rPr lang="fr-FR" dirty="0"/>
              <a:t>papier blanc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 </a:t>
            </a:r>
            <a:r>
              <a:rPr lang="en-US" u="sng" dirty="0">
                <a:solidFill>
                  <a:srgbClr val="1155CC"/>
                </a:solidFill>
                <a:latin typeface="Arial" panose="020B0604020202020204" pitchFamily="34" charset="0"/>
                <a:hlinkClick r:id="rId5"/>
              </a:rPr>
              <a:t>IPFS - Content Addressed, Versioned, P2P File System (DRAFT 3)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BE8AC1-6267-4B5B-98C8-71F672562F9B}"/>
              </a:ext>
            </a:extLst>
          </p:cNvPr>
          <p:cNvSpPr/>
          <p:nvPr/>
        </p:nvSpPr>
        <p:spPr>
          <a:xfrm>
            <a:off x="838198" y="4573585"/>
            <a:ext cx="5585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  <a:latin typeface="Arial" panose="020B0604020202020204" pitchFamily="34" charset="0"/>
              </a:rPr>
              <a:t>Hosting a website on IPFS - </a:t>
            </a:r>
            <a:r>
              <a:rPr lang="en-US" sz="1200" u="sng" dirty="0">
                <a:solidFill>
                  <a:srgbClr val="1155CC"/>
                </a:solidFill>
                <a:latin typeface="Arial" panose="020B0604020202020204" pitchFamily="34" charset="0"/>
                <a:hlinkClick r:id="rId6"/>
              </a:rPr>
              <a:t>https://ipfs.io/ipfs/QmdPtC3T7Kcu9iJg6hYzLBWR5XCDcYMY7HV685E3kH3EcS/2015/09/15/hosting-a-website-on-ipfs/</a:t>
            </a:r>
            <a:r>
              <a:rPr lang="en-US" sz="1200" dirty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endParaRPr lang="en-US" sz="1200" dirty="0" smtClean="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01EFCF33-5C16-4760-B0D1-0CB3CE871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58" y="1687285"/>
            <a:ext cx="4525268" cy="41989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84B245A-AB93-47BB-B6DE-9A3BCF9DA59E}"/>
              </a:ext>
            </a:extLst>
          </p:cNvPr>
          <p:cNvSpPr/>
          <p:nvPr/>
        </p:nvSpPr>
        <p:spPr>
          <a:xfrm>
            <a:off x="6934200" y="60212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8"/>
              </a:rPr>
              <a:t>https://whatdoesthequantsay.com/2015/09/13/ipfs-introduction-by-example</a:t>
            </a:r>
            <a:r>
              <a:rPr lang="en-US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solidFill>
            <a:srgbClr val="0094C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4.4 IPFS / IPLD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81B0C6-59F8-4EAE-8837-9AC2FA0983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912" y="359229"/>
            <a:ext cx="2094224" cy="132805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300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2A7FCD-1817-4FF8-9522-8CB0498B7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0113" y="391886"/>
            <a:ext cx="11364685" cy="6085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6E561-BE27-424F-85EB-B494EAFC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5. </a:t>
            </a:r>
            <a:r>
              <a:rPr lang="fr-CA" dirty="0"/>
              <a:t>Quelques problèmes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09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136" y="359229"/>
            <a:ext cx="8833264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CBC73C-1988-45E3-8AFD-819098C14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7029" cy="4351338"/>
          </a:xfrm>
        </p:spPr>
        <p:txBody>
          <a:bodyPr/>
          <a:lstStyle/>
          <a:p>
            <a:r>
              <a:rPr lang="fr-CA" dirty="0"/>
              <a:t>Où se </a:t>
            </a:r>
            <a:r>
              <a:rPr lang="en-CA" dirty="0"/>
              <a:t> </a:t>
            </a:r>
            <a:r>
              <a:rPr lang="fr-CA" dirty="0"/>
              <a:t>trouve la valeur : </a:t>
            </a:r>
            <a:r>
              <a:rPr lang="fr-CA" dirty="0" smtClean="0"/>
              <a:t>protocoles,  </a:t>
            </a:r>
            <a:r>
              <a:rPr lang="fr-CA" dirty="0"/>
              <a:t>applications décentralisées </a:t>
            </a:r>
            <a:r>
              <a:rPr lang="fr-CA" dirty="0" smtClean="0"/>
              <a:t>ou portefeuilles?</a:t>
            </a:r>
            <a:endParaRPr lang="en-CA" dirty="0" smtClean="0"/>
          </a:p>
          <a:p>
            <a:pPr lvl="1"/>
            <a:r>
              <a:rPr lang="en-CA" sz="1400" u="sng" dirty="0" smtClean="0">
                <a:hlinkClick r:id="rId3"/>
              </a:rPr>
              <a:t>https</a:t>
            </a:r>
            <a:r>
              <a:rPr lang="en-CA" sz="1400" u="sng" dirty="0">
                <a:hlinkClick r:id="rId3"/>
              </a:rPr>
              <a:t>://medium.com/lightspeed-venture-partners/fat-protocols-vs-fat-dapps-vs-fat-wallets-4d33ead29130</a:t>
            </a:r>
            <a:endParaRPr lang="en-CA" sz="1400" dirty="0" smtClean="0"/>
          </a:p>
          <a:p>
            <a:r>
              <a:rPr lang="fr-CA" dirty="0"/>
              <a:t>Incitatifs économiques et le problème du « rien à perdre » (</a:t>
            </a:r>
            <a:r>
              <a:rPr lang="fr-CA" i="1" dirty="0"/>
              <a:t>Nothing at </a:t>
            </a:r>
            <a:r>
              <a:rPr lang="fr-CA" i="1" dirty="0" err="1"/>
              <a:t>Stake</a:t>
            </a:r>
            <a:r>
              <a:rPr lang="fr-CA" dirty="0"/>
              <a:t>)</a:t>
            </a:r>
            <a:endParaRPr lang="en-CA" dirty="0" smtClean="0"/>
          </a:p>
          <a:p>
            <a:pPr lvl="1"/>
            <a:r>
              <a:rPr lang="en-CA" sz="1200" u="sng" dirty="0">
                <a:hlinkClick r:id="rId4"/>
              </a:rPr>
              <a:t>https://medium.com/loom-network/understanding-blockchain-fundamentals-part-2-proof-of-work-proof-of-stake-b6ae907c7edb</a:t>
            </a:r>
            <a:endParaRPr lang="en-CA" sz="1200" dirty="0" smtClean="0"/>
          </a:p>
          <a:p>
            <a:r>
              <a:rPr lang="fr-CA" dirty="0"/>
              <a:t>Immuabilité (et le cadre général de protection des données</a:t>
            </a:r>
            <a:r>
              <a:rPr lang="fr-CA" dirty="0" smtClean="0"/>
              <a:t>)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8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5.1 Conceptual Issues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2A7FCD-1817-4FF8-9522-8CB0498B7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23453" y="359229"/>
            <a:ext cx="2125682" cy="1328057"/>
          </a:xfrm>
          <a:prstGeom prst="rect">
            <a:avLst/>
          </a:prstGeom>
        </p:spPr>
      </p:pic>
      <p:sp>
        <p:nvSpPr>
          <p:cNvPr id="9" name="AutoShape 4" descr="Image result for sybil attacks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6" descr="Image result for sybil attacks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4" y="2352675"/>
            <a:ext cx="4765005" cy="356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12972" y="592182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>
                <a:hlinkClick r:id="rId7"/>
              </a:rPr>
              <a:t>https://</a:t>
            </a:r>
            <a:r>
              <a:rPr lang="en-CA" sz="1200" dirty="0" smtClean="0">
                <a:hlinkClick r:id="rId7"/>
              </a:rPr>
              <a:t>pdfs.semanticscholar.org/30e4/1ec151d1499b580155be4dee168530d80145.pdf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637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A6C03E-12FD-4026-B95D-BF40E2B94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0571" cy="4673146"/>
          </a:xfrm>
        </p:spPr>
        <p:txBody>
          <a:bodyPr/>
          <a:lstStyle/>
          <a:p>
            <a:r>
              <a:rPr lang="fr-CA" dirty="0"/>
              <a:t>Fiabilité </a:t>
            </a:r>
            <a:r>
              <a:rPr lang="en-CA" dirty="0"/>
              <a:t> </a:t>
            </a:r>
            <a:r>
              <a:rPr lang="fr-CA" dirty="0"/>
              <a:t>des </a:t>
            </a:r>
            <a:r>
              <a:rPr lang="fr-CA" dirty="0" smtClean="0"/>
              <a:t>logiciels</a:t>
            </a:r>
            <a:endParaRPr lang="en-US" dirty="0" smtClean="0"/>
          </a:p>
          <a:p>
            <a:pPr lvl="0"/>
            <a:r>
              <a:rPr lang="fr-CA" dirty="0"/>
              <a:t>Consommation d’énergie</a:t>
            </a:r>
            <a:endParaRPr lang="en-US" dirty="0" smtClean="0"/>
          </a:p>
          <a:p>
            <a:pPr lvl="1"/>
            <a:r>
              <a:rPr lang="fr-CA" dirty="0"/>
              <a:t>Le système Bitcoin consomme plus d’énergie que 6 millions de foyers.</a:t>
            </a:r>
            <a:endParaRPr lang="en-CA" sz="800" dirty="0"/>
          </a:p>
          <a:p>
            <a:pPr lvl="1"/>
            <a:r>
              <a:rPr lang="fr-CA" dirty="0"/>
              <a:t>Il consomme actuellement l’équivalent de 10 % de la consommation totale d’énergie au Canada. </a:t>
            </a:r>
            <a:endParaRPr lang="en-CA" sz="800" dirty="0"/>
          </a:p>
          <a:p>
            <a:pPr lvl="1"/>
            <a:r>
              <a:rPr lang="fr-CA" dirty="0"/>
              <a:t>1 transaction en bitcoins coûte plus que 100 000 transactions via le système Visa</a:t>
            </a:r>
            <a:r>
              <a:rPr lang="fr-CA" dirty="0" smtClean="0"/>
              <a:t>.</a:t>
            </a:r>
          </a:p>
          <a:p>
            <a:r>
              <a:rPr lang="fr-CA" dirty="0"/>
              <a:t>Problème d’échelle</a:t>
            </a:r>
            <a:r>
              <a:rPr lang="en-CA" dirty="0" smtClean="0"/>
              <a:t> </a:t>
            </a:r>
            <a:r>
              <a:rPr lang="en-CA" dirty="0" smtClean="0"/>
              <a:t>- </a:t>
            </a:r>
            <a:r>
              <a:rPr lang="en-CA" sz="1800" dirty="0" smtClean="0"/>
              <a:t>Bitcoin </a:t>
            </a:r>
            <a:r>
              <a:rPr lang="en-CA" sz="1800" dirty="0"/>
              <a:t>7 </a:t>
            </a:r>
            <a:r>
              <a:rPr lang="en-CA" sz="1800" dirty="0" err="1" smtClean="0"/>
              <a:t>tx</a:t>
            </a:r>
            <a:r>
              <a:rPr lang="en-CA" sz="1800" dirty="0" smtClean="0"/>
              <a:t>/s, </a:t>
            </a:r>
            <a:r>
              <a:rPr lang="en-CA" sz="1800" dirty="0" err="1" smtClean="0"/>
              <a:t>Ethereum</a:t>
            </a:r>
            <a:r>
              <a:rPr lang="en-CA" sz="1800" dirty="0" smtClean="0"/>
              <a:t> 50 </a:t>
            </a:r>
            <a:r>
              <a:rPr lang="en-CA" sz="1800" dirty="0" err="1" smtClean="0"/>
              <a:t>tx</a:t>
            </a:r>
            <a:r>
              <a:rPr lang="en-CA" sz="1800" dirty="0" smtClean="0"/>
              <a:t>/s </a:t>
            </a:r>
            <a:r>
              <a:rPr lang="en-CA" sz="1800" dirty="0"/>
              <a:t>Visa’s 24,000 </a:t>
            </a:r>
            <a:r>
              <a:rPr lang="en-CA" sz="1800" dirty="0" err="1"/>
              <a:t>tx</a:t>
            </a:r>
            <a:r>
              <a:rPr lang="en-CA" sz="1800" dirty="0"/>
              <a:t>/s</a:t>
            </a:r>
            <a:r>
              <a:rPr lang="en-CA" sz="1800" dirty="0" smtClean="0"/>
              <a:t>. </a:t>
            </a:r>
            <a:r>
              <a:rPr lang="en-CA" sz="1200" u="sng" dirty="0">
                <a:hlinkClick r:id="rId2"/>
              </a:rPr>
              <a:t>https://medium.com/thunderofficial/2018-blockchain-scaling-all-else-7937b660c08</a:t>
            </a:r>
            <a:r>
              <a:rPr lang="en-CA" sz="1200" dirty="0"/>
              <a:t>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136" y="359229"/>
            <a:ext cx="8833264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8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5.2 </a:t>
            </a:r>
            <a:r>
              <a:rPr lang="en-CA" dirty="0" err="1"/>
              <a:t>Coût</a:t>
            </a:r>
            <a:r>
              <a:rPr lang="en-CA" dirty="0"/>
              <a:t> et </a:t>
            </a:r>
            <a:r>
              <a:rPr lang="en-CA" dirty="0" err="1"/>
              <a:t>consommation</a:t>
            </a:r>
            <a:r>
              <a:rPr lang="en-CA" dirty="0"/>
              <a:t> </a:t>
            </a:r>
            <a:r>
              <a:rPr lang="en-CA" dirty="0" err="1"/>
              <a:t>d’énergie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2A7FCD-1817-4FF8-9522-8CB0498B7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3453" y="359229"/>
            <a:ext cx="2125682" cy="1328057"/>
          </a:xfrm>
          <a:prstGeom prst="rect">
            <a:avLst/>
          </a:prstGeom>
        </p:spPr>
      </p:pic>
      <p:pic>
        <p:nvPicPr>
          <p:cNvPr id="11266" name="Picture 2" descr="Image result for bitcoin energy consump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47" y="2122714"/>
            <a:ext cx="48101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68472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>
                <a:hlinkClick r:id="rId6"/>
              </a:rPr>
              <a:t>https://</a:t>
            </a:r>
            <a:r>
              <a:rPr lang="en-CA" sz="1200" dirty="0" smtClean="0">
                <a:hlinkClick r:id="rId6"/>
              </a:rPr>
              <a:t>www.businesstoday.in/top-story/bitcoins-now-an-energy-guzzler/story/266310.html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54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666B3E-D795-4772-B98F-C03FA5459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334000" cy="4738461"/>
          </a:xfrm>
        </p:spPr>
        <p:txBody>
          <a:bodyPr>
            <a:noAutofit/>
          </a:bodyPr>
          <a:lstStyle/>
          <a:p>
            <a:r>
              <a:rPr lang="fr-CA" sz="2400" dirty="0"/>
              <a:t>Distribution </a:t>
            </a:r>
            <a:r>
              <a:rPr lang="en-CA" sz="2400" dirty="0"/>
              <a:t> </a:t>
            </a:r>
            <a:r>
              <a:rPr lang="fr-CA" sz="2400" dirty="0"/>
              <a:t>des jetons et </a:t>
            </a:r>
            <a:r>
              <a:rPr lang="fr-CA" sz="2400" dirty="0" smtClean="0"/>
              <a:t>inégalité</a:t>
            </a:r>
            <a:endParaRPr lang="en-US" sz="2400" dirty="0" smtClean="0"/>
          </a:p>
          <a:p>
            <a:r>
              <a:rPr lang="fr-CA" sz="2400" dirty="0"/>
              <a:t>Réglementation et fiscalité</a:t>
            </a:r>
            <a:endParaRPr lang="en-US" sz="2400" dirty="0" smtClean="0"/>
          </a:p>
          <a:p>
            <a:pPr lvl="1"/>
            <a:r>
              <a:rPr lang="en-CA" sz="1400" u="sng" dirty="0">
                <a:hlinkClick r:id="rId2"/>
              </a:rPr>
              <a:t>https://medium.com/forbes/tax-trouble-for-certain-bitcoin-traders-41414e4d47a8</a:t>
            </a:r>
            <a:r>
              <a:rPr lang="en-CA" sz="1400" dirty="0"/>
              <a:t> </a:t>
            </a:r>
            <a:endParaRPr lang="en-CA" sz="1400" dirty="0" smtClean="0"/>
          </a:p>
          <a:p>
            <a:r>
              <a:rPr lang="fr-CA" sz="2400" dirty="0"/>
              <a:t>Défaillances du marché, culture libertaire</a:t>
            </a:r>
            <a:endParaRPr lang="en-CA" sz="2400" dirty="0" smtClean="0"/>
          </a:p>
          <a:p>
            <a:r>
              <a:rPr lang="fr-CA" sz="2400" dirty="0"/>
              <a:t>Escroqueries et </a:t>
            </a:r>
            <a:r>
              <a:rPr lang="fr-CA" sz="2400" dirty="0" smtClean="0"/>
              <a:t>fraudes</a:t>
            </a:r>
          </a:p>
          <a:p>
            <a:pPr lvl="1"/>
            <a:r>
              <a:rPr lang="fr-CA" sz="2000" dirty="0"/>
              <a:t>Fausses ICO (offres initiales de pièces)</a:t>
            </a:r>
            <a:endParaRPr lang="en-CA" sz="700" dirty="0"/>
          </a:p>
          <a:p>
            <a:pPr lvl="1"/>
            <a:r>
              <a:rPr lang="fr-CA" sz="2000" dirty="0"/>
              <a:t>Manipulation du marché</a:t>
            </a:r>
            <a:endParaRPr lang="en-CA" sz="700" dirty="0"/>
          </a:p>
          <a:p>
            <a:pPr lvl="1"/>
            <a:r>
              <a:rPr lang="fr-CA" sz="2000" dirty="0"/>
              <a:t>Combines à la </a:t>
            </a:r>
            <a:r>
              <a:rPr lang="fr-CA" sz="2000" dirty="0" err="1" smtClean="0"/>
              <a:t>Ponzi</a:t>
            </a:r>
            <a:endParaRPr lang="fr-CA" sz="2000" dirty="0" smtClean="0"/>
          </a:p>
          <a:p>
            <a:r>
              <a:rPr lang="fr-CA" sz="2400" dirty="0" err="1"/>
              <a:t>Cybersécurité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136" y="359229"/>
            <a:ext cx="8833264" cy="13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8"/>
            <a:ext cx="8833264" cy="13280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5.3 </a:t>
            </a:r>
            <a:r>
              <a:rPr lang="en-CA" dirty="0" err="1"/>
              <a:t>Enjeux</a:t>
            </a:r>
            <a:r>
              <a:rPr lang="en-CA" dirty="0"/>
              <a:t> </a:t>
            </a:r>
            <a:r>
              <a:rPr lang="en-CA" dirty="0" err="1"/>
              <a:t>sociaux</a:t>
            </a:r>
            <a:r>
              <a:rPr lang="en-CA" dirty="0"/>
              <a:t> et </a:t>
            </a:r>
            <a:r>
              <a:rPr lang="en-CA" dirty="0" err="1" smtClean="0"/>
              <a:t>éthiques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2A7FCD-1817-4FF8-9522-8CB0498B7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3453" y="359229"/>
            <a:ext cx="2125682" cy="1328057"/>
          </a:xfrm>
          <a:prstGeom prst="rect">
            <a:avLst/>
          </a:prstGeom>
        </p:spPr>
      </p:pic>
      <p:pic>
        <p:nvPicPr>
          <p:cNvPr id="10242" name="Picture 2" descr="https://cdn-images-1.medium.com/max/800/0*O4bikOndstExvk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4" y="2111673"/>
            <a:ext cx="5036663" cy="377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86400" y="605324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u="sng" dirty="0">
                <a:hlinkClick r:id="rId6"/>
              </a:rPr>
              <a:t>https://medium.com/@</a:t>
            </a:r>
            <a:r>
              <a:rPr lang="en-CA" sz="1200" u="sng" dirty="0" smtClean="0">
                <a:hlinkClick r:id="rId6"/>
              </a:rPr>
              <a:t>bdaqio/top-10-stay-away-ico-directions-in-2018-117973fe8a66</a:t>
            </a:r>
            <a:r>
              <a:rPr lang="en-CA" sz="1200" u="sng" dirty="0" smtClean="0"/>
              <a:t> </a:t>
            </a:r>
            <a:endParaRPr lang="en-CA" sz="12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27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04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62C8CF-CF06-45CC-876B-057B6750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3" y="458373"/>
            <a:ext cx="11179081" cy="574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2948E-14AD-492E-AA2C-DB07B650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effectLst/>
              </a:rPr>
              <a:t>1. </a:t>
            </a:r>
            <a:r>
              <a:rPr lang="en-US" dirty="0">
                <a:solidFill>
                  <a:schemeClr val="bg1"/>
                </a:solidFill>
              </a:rPr>
              <a:t>Concepts de base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4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36" y="359229"/>
            <a:ext cx="8833264" cy="1328057"/>
          </a:xfrm>
          <a:solidFill>
            <a:srgbClr val="002060"/>
          </a:solidFill>
        </p:spPr>
        <p:txBody>
          <a:bodyPr/>
          <a:lstStyle/>
          <a:p>
            <a:pPr lvl="0"/>
            <a:r>
              <a:rPr lang="en-US" sz="4400" kern="1200" dirty="0">
                <a:solidFill>
                  <a:schemeClr val="bg1"/>
                </a:solidFill>
                <a:effectLst/>
              </a:rPr>
              <a:t>1.1 </a:t>
            </a:r>
            <a:r>
              <a:rPr lang="en-US" dirty="0" err="1">
                <a:solidFill>
                  <a:schemeClr val="bg1"/>
                </a:solidFill>
              </a:rPr>
              <a:t>Biens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registres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00EE6D-55FF-4C18-90EB-0DFBF0357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z="4400" dirty="0"/>
              <a:t>Le registre contient :</a:t>
            </a:r>
            <a:endParaRPr lang="en-CA" sz="4400" dirty="0"/>
          </a:p>
          <a:p>
            <a:pPr lvl="1"/>
            <a:r>
              <a:rPr lang="fr-CA" sz="4000" dirty="0"/>
              <a:t>Transactions : </a:t>
            </a:r>
            <a:r>
              <a:rPr lang="fr-CA" sz="4000" i="1" dirty="0"/>
              <a:t>P</a:t>
            </a:r>
            <a:r>
              <a:rPr lang="fr-CA" sz="4000" dirty="0"/>
              <a:t> donne </a:t>
            </a:r>
            <a:r>
              <a:rPr lang="fr-CA" sz="4000" i="1" dirty="0"/>
              <a:t>x</a:t>
            </a:r>
            <a:r>
              <a:rPr lang="fr-CA" sz="4000" dirty="0"/>
              <a:t> à </a:t>
            </a:r>
            <a:r>
              <a:rPr lang="fr-CA" sz="4000" i="1" dirty="0"/>
              <a:t>Q</a:t>
            </a:r>
            <a:endParaRPr lang="en-CA" sz="4000" dirty="0"/>
          </a:p>
          <a:p>
            <a:pPr lvl="1"/>
            <a:r>
              <a:rPr lang="fr-CA" sz="4000" dirty="0"/>
              <a:t>États : </a:t>
            </a:r>
            <a:r>
              <a:rPr lang="fr-CA" sz="4000" i="1" dirty="0"/>
              <a:t>P</a:t>
            </a:r>
            <a:r>
              <a:rPr lang="fr-CA" sz="4000" dirty="0"/>
              <a:t> a </a:t>
            </a:r>
            <a:r>
              <a:rPr lang="fr-CA" sz="4000" i="1" dirty="0"/>
              <a:t>n</a:t>
            </a:r>
            <a:r>
              <a:rPr lang="fr-CA" sz="4000" dirty="0"/>
              <a:t> occurrences de </a:t>
            </a:r>
            <a:r>
              <a:rPr lang="fr-CA" sz="4000" i="1" dirty="0"/>
              <a:t>x</a:t>
            </a:r>
            <a:endParaRPr lang="en-CA" sz="4000" dirty="0"/>
          </a:p>
          <a:p>
            <a:pPr lvl="1"/>
            <a:r>
              <a:rPr lang="fr-CA" sz="4000" dirty="0"/>
              <a:t>Conditions :</a:t>
            </a:r>
            <a:endParaRPr lang="en-CA" sz="4000" dirty="0"/>
          </a:p>
          <a:p>
            <a:pPr lvl="2"/>
            <a:r>
              <a:rPr lang="fr-CA" sz="3600" dirty="0"/>
              <a:t>Contrat : si &lt;transaction&gt; alors &lt;transaction&gt;</a:t>
            </a:r>
            <a:endParaRPr lang="en-CA" sz="3600" dirty="0"/>
          </a:p>
          <a:p>
            <a:pPr lvl="2"/>
            <a:r>
              <a:rPr lang="fr-CA" sz="3600" dirty="0"/>
              <a:t>Inférences : si &lt;état&gt; alors &lt;état&gt;</a:t>
            </a:r>
            <a:endParaRPr lang="en-US" sz="28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62C8CF-CF06-45CC-876B-057B67507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12" y="359229"/>
            <a:ext cx="2094223" cy="1328057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5E7414A-CECF-49AF-AAFD-5E1726769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46" y="1658144"/>
            <a:ext cx="5166946" cy="46863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460062-00D6-4CEC-9432-263665B60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85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+mj-lt"/>
              </a:rPr>
              <a:t>« Une technologie basée sur un registre distribué est un système nous permettant de partager des données sans avoir à nous faire nécessairement mutuellement confiance, mais en faisant confiance au groupe lui-même. Ce type de technologie permet de parvenir à un consensus sur l’ordre des transactions et des horodatages. » [Traduction]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82F8EBC-79F3-49CB-BF03-E66D59B6FC92}"/>
              </a:ext>
            </a:extLst>
          </p:cNvPr>
          <p:cNvSpPr/>
          <p:nvPr/>
        </p:nvSpPr>
        <p:spPr>
          <a:xfrm>
            <a:off x="838200" y="6146965"/>
            <a:ext cx="764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https://hackernoon.com/an-overview-of-hashgraph-b0900a1fd7bf</a:t>
            </a:r>
            <a:r>
              <a:rPr lang="en-US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36" y="359229"/>
            <a:ext cx="8833264" cy="1328057"/>
          </a:xfrm>
          <a:solidFill>
            <a:srgbClr val="002060"/>
          </a:solidFill>
        </p:spPr>
        <p:txBody>
          <a:bodyPr/>
          <a:lstStyle/>
          <a:p>
            <a:pPr lvl="0"/>
            <a:r>
              <a:rPr lang="en-US" sz="4400" kern="1200" dirty="0" smtClean="0">
                <a:solidFill>
                  <a:schemeClr val="bg1"/>
                </a:solidFill>
                <a:effectLst/>
              </a:rPr>
              <a:t>1.2 </a:t>
            </a:r>
            <a:r>
              <a:rPr lang="en-US" dirty="0" err="1">
                <a:solidFill>
                  <a:schemeClr val="bg1"/>
                </a:solidFill>
              </a:rPr>
              <a:t>Registres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distribués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62C8CF-CF06-45CC-876B-057B67507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2" y="359229"/>
            <a:ext cx="2094223" cy="1328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2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F17B42-3237-453D-ABE3-EBC5602BF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3900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400" dirty="0">
                <a:latin typeface="+mj-lt"/>
                <a:ea typeface="+mj-ea"/>
                <a:cs typeface="+mj-cs"/>
              </a:rPr>
              <a:t>« Un algorithme mathématique qui associe à un ensemble de données une chaîne de bits de taille fixe (le hachage), et ce de manière non inversible (algorithme à sens unique) » [Traduction].</a:t>
            </a:r>
            <a:r>
              <a:rPr lang="en-US" dirty="0">
                <a:latin typeface="+mj-lt"/>
                <a:ea typeface="+mj-ea"/>
                <a:cs typeface="+mj-cs"/>
              </a:rPr>
              <a:t>- </a:t>
            </a:r>
            <a:r>
              <a:rPr lang="en-US" dirty="0" err="1">
                <a:latin typeface="+mj-lt"/>
                <a:ea typeface="+mj-ea"/>
                <a:cs typeface="+mj-cs"/>
              </a:rPr>
              <a:t>Algorithmes</a:t>
            </a:r>
            <a:r>
              <a:rPr lang="en-US" dirty="0">
                <a:latin typeface="+mj-lt"/>
                <a:ea typeface="+mj-ea"/>
                <a:cs typeface="+mj-cs"/>
              </a:rPr>
              <a:t>:</a:t>
            </a:r>
            <a:endParaRPr lang="en-US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>
              <a:buFontTx/>
              <a:buChar char="-"/>
            </a:pPr>
            <a:r>
              <a:rPr lang="en-US" dirty="0">
                <a:latin typeface="+mj-lt"/>
                <a:ea typeface="+mj-ea"/>
                <a:cs typeface="+mj-cs"/>
              </a:rPr>
              <a:t>MD5, </a:t>
            </a:r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SHA1 </a:t>
            </a:r>
            <a:r>
              <a:rPr lang="en-US" dirty="0">
                <a:latin typeface="+mj-lt"/>
                <a:ea typeface="+mj-ea"/>
                <a:cs typeface="+mj-cs"/>
              </a:rPr>
              <a:t>(non </a:t>
            </a:r>
            <a:r>
              <a:rPr lang="en-US" dirty="0" err="1">
                <a:latin typeface="+mj-lt"/>
                <a:ea typeface="+mj-ea"/>
                <a:cs typeface="+mj-cs"/>
              </a:rPr>
              <a:t>approprié</a:t>
            </a:r>
            <a:r>
              <a:rPr lang="en-US" dirty="0">
                <a:latin typeface="+mj-lt"/>
                <a:ea typeface="+mj-ea"/>
                <a:cs typeface="+mj-cs"/>
              </a:rPr>
              <a:t>)</a:t>
            </a:r>
            <a:endParaRPr lang="en-US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>
              <a:buFontTx/>
              <a:buChar char="-"/>
            </a:pPr>
            <a:r>
              <a:rPr lang="en-US" dirty="0">
                <a:latin typeface="+mj-lt"/>
                <a:ea typeface="+mj-ea"/>
                <a:cs typeface="+mj-cs"/>
              </a:rPr>
              <a:t>SHA2 (SHA-256 and SHA-512)</a:t>
            </a:r>
            <a:endParaRPr lang="en-US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>
              <a:buFontTx/>
              <a:buChar char="-"/>
            </a:pPr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SHA3, BLAKE2</a:t>
            </a:r>
          </a:p>
          <a:p>
            <a:pPr marL="0" lvl="0" indent="0">
              <a:buNone/>
            </a:pPr>
            <a:r>
              <a:rPr lang="en-US" sz="2400" dirty="0">
                <a:latin typeface="+mj-lt"/>
                <a:ea typeface="+mj-ea"/>
                <a:cs typeface="+mj-cs"/>
              </a:rPr>
              <a:t>- </a:t>
            </a:r>
            <a:r>
              <a:rPr lang="en-US" dirty="0">
                <a:latin typeface="+mj-lt"/>
                <a:ea typeface="+mj-ea"/>
                <a:cs typeface="+mj-cs"/>
              </a:rPr>
              <a:t>Signatures</a:t>
            </a:r>
            <a:endParaRPr lang="en-US" sz="2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>
              <a:buFontTx/>
              <a:buChar char="-"/>
            </a:pPr>
            <a:endParaRPr lang="en-US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35AE89C2-A010-4F7A-B379-F82A57CB3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664893"/>
            <a:ext cx="6229350" cy="4512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CF9989-9C5C-49E2-AA9F-4B88B9B2BFA2}"/>
              </a:ext>
            </a:extLst>
          </p:cNvPr>
          <p:cNvSpPr/>
          <p:nvPr/>
        </p:nvSpPr>
        <p:spPr>
          <a:xfrm>
            <a:off x="838200" y="6176963"/>
            <a:ext cx="579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https://en.wikipedia.org/wiki/Cryptographic_hash_function</a:t>
            </a:r>
            <a:r>
              <a:rPr lang="en-US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36" y="359229"/>
            <a:ext cx="8833264" cy="1328057"/>
          </a:xfrm>
          <a:solidFill>
            <a:srgbClr val="002060"/>
          </a:solidFill>
        </p:spPr>
        <p:txBody>
          <a:bodyPr/>
          <a:lstStyle/>
          <a:p>
            <a:pPr lvl="0"/>
            <a:r>
              <a:rPr lang="en-US" sz="4400" kern="1200" dirty="0" smtClean="0">
                <a:solidFill>
                  <a:schemeClr val="bg1"/>
                </a:solidFill>
                <a:effectLst/>
              </a:rPr>
              <a:t>1.3 </a:t>
            </a:r>
            <a:r>
              <a:rPr lang="en-US" sz="3600" dirty="0" err="1">
                <a:solidFill>
                  <a:schemeClr val="bg1"/>
                </a:solidFill>
              </a:rPr>
              <a:t>Fonctions</a:t>
            </a:r>
            <a:r>
              <a:rPr lang="en-US" sz="3600" dirty="0">
                <a:solidFill>
                  <a:schemeClr val="bg1"/>
                </a:solidFill>
              </a:rPr>
              <a:t> de </a:t>
            </a:r>
            <a:r>
              <a:rPr lang="en-US" sz="3600" dirty="0" err="1">
                <a:solidFill>
                  <a:schemeClr val="bg1"/>
                </a:solidFill>
              </a:rPr>
              <a:t>hachage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cryptographique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62C8CF-CF06-45CC-876B-057B67507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2" y="359229"/>
            <a:ext cx="2094223" cy="1328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2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BC249EB-BCD2-4798-8B83-C2795C5FB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86" y="1825625"/>
            <a:ext cx="9193428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B1380A3-B3B1-46BD-ACFF-8E0592DD9C5F}"/>
              </a:ext>
            </a:extLst>
          </p:cNvPr>
          <p:cNvSpPr/>
          <p:nvPr/>
        </p:nvSpPr>
        <p:spPr>
          <a:xfrm>
            <a:off x="1499286" y="6123543"/>
            <a:ext cx="821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https://hackernoon.com/how-does-blockchain-technology-work-ceeeee47eaba</a:t>
            </a:r>
            <a:r>
              <a:rPr lang="en-US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136" y="359229"/>
            <a:ext cx="8833264" cy="1328057"/>
          </a:xfrm>
          <a:solidFill>
            <a:srgbClr val="002060"/>
          </a:solidFill>
        </p:spPr>
        <p:txBody>
          <a:bodyPr/>
          <a:lstStyle/>
          <a:p>
            <a:pPr lvl="0"/>
            <a:r>
              <a:rPr lang="en-US" sz="4400" kern="1200" dirty="0" smtClean="0">
                <a:solidFill>
                  <a:schemeClr val="bg1"/>
                </a:solidFill>
                <a:effectLst/>
              </a:rPr>
              <a:t>1.4 </a:t>
            </a:r>
            <a:r>
              <a:rPr lang="fr-FR" sz="4000" dirty="0">
                <a:solidFill>
                  <a:schemeClr val="bg1"/>
                </a:solidFill>
              </a:rPr>
              <a:t>Construction d’une chaîne de blocs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62C8CF-CF06-45CC-876B-057B67507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2" y="359229"/>
            <a:ext cx="2094223" cy="132805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4560888"/>
            <a:ext cx="3181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921597-78AF-4E00-8409-C75E7468C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825625"/>
            <a:ext cx="508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+mj-lt"/>
              </a:rPr>
              <a:t>« Le mécanisme  le plus connu et le plus souvent mis en œuvre est évidemment la “preuve de travail” (ou consensus de </a:t>
            </a:r>
            <a:r>
              <a:rPr lang="fr-FR" dirty="0" err="1">
                <a:latin typeface="+mj-lt"/>
              </a:rPr>
              <a:t>Nakamoto</a:t>
            </a:r>
            <a:r>
              <a:rPr lang="fr-FR" dirty="0">
                <a:latin typeface="+mj-lt"/>
              </a:rPr>
              <a:t>). Des embranchements pouvant se présenter, le consensus de la preuve de travail permet de les discriminer en choisissant celui qui donnera le plus de travail accumulé. » [Traduction]</a:t>
            </a:r>
            <a:endParaRPr lang="en-US" dirty="0">
              <a:latin typeface="+mj-lt"/>
            </a:endParaRPr>
          </a:p>
        </p:txBody>
      </p:sp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8ADA6262-208A-41CA-926E-74D8ACAD0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901339"/>
            <a:ext cx="5116286" cy="4275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F42914-EE17-4360-B496-B8AFE16F6EBF}"/>
              </a:ext>
            </a:extLst>
          </p:cNvPr>
          <p:cNvSpPr/>
          <p:nvPr/>
        </p:nvSpPr>
        <p:spPr>
          <a:xfrm>
            <a:off x="952500" y="6215618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https://blog.acolyer.org/2018/02/12/sok-consensus-in-the-age-of-blockchains/</a:t>
            </a:r>
            <a:r>
              <a:rPr lang="en-US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F5CE474-7110-4CAC-A6C4-A4D24D7B25FF}"/>
              </a:ext>
            </a:extLst>
          </p:cNvPr>
          <p:cNvSpPr txBox="1">
            <a:spLocks/>
          </p:cNvSpPr>
          <p:nvPr/>
        </p:nvSpPr>
        <p:spPr>
          <a:xfrm>
            <a:off x="2749136" y="359229"/>
            <a:ext cx="8833264" cy="132805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1.5 Consensus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62C8CF-CF06-45CC-876B-057B67507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2" y="359229"/>
            <a:ext cx="2094223" cy="132805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7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0AA222-F586-4920-ACB1-4E712A0D3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" y="502289"/>
            <a:ext cx="11100459" cy="5784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44F2B-AD2F-4940-B3E4-549F979C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70175"/>
          </a:xfrm>
        </p:spPr>
        <p:txBody>
          <a:bodyPr>
            <a:normAutofit/>
          </a:bodyPr>
          <a:lstStyle/>
          <a:p>
            <a:r>
              <a:rPr lang="en-US" sz="4400" kern="1200" dirty="0">
                <a:effectLst/>
                <a:latin typeface="+mj-lt"/>
                <a:ea typeface="+mj-ea"/>
                <a:cs typeface="+mj-cs"/>
              </a:rPr>
              <a:t>2. </a:t>
            </a:r>
            <a:r>
              <a:rPr lang="en-US" dirty="0" err="1"/>
              <a:t>Exemples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d’applications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34800" y="6584156"/>
            <a:ext cx="457200" cy="273844"/>
          </a:xfrm>
        </p:spPr>
        <p:txBody>
          <a:bodyPr/>
          <a:lstStyle/>
          <a:p>
            <a:pPr>
              <a:defRPr/>
            </a:pPr>
            <a:fld id="{53AE85C6-890C-438F-A3D8-9BCD3A8E3DD2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584950"/>
            <a:ext cx="5697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81557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 smtClean="0">
                <a:solidFill>
                  <a:srgbClr val="B3D7DC"/>
                </a:solidFill>
                <a:latin typeface="Arial" panose="020B0604020202020204" pitchFamily="34" charset="0"/>
              </a:rPr>
              <a:t>Distributed Ledger Technologies like Blockchain… Looking Under the Hood</a:t>
            </a:r>
            <a:endParaRPr lang="en-CA" altLang="en-US" sz="900" dirty="0">
              <a:solidFill>
                <a:srgbClr val="B3D7DC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357" y="6592887"/>
            <a:ext cx="685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9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1039</Words>
  <Application>Microsoft Office PowerPoint</Application>
  <PresentationFormat>Custom</PresentationFormat>
  <Paragraphs>206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Chaîne de blocs et autres technologies de registres  distribués : coup d’œil sous le capot</vt:lpstr>
      <vt:lpstr>Pourquoi recourir à la chaîne de blocs?</vt:lpstr>
      <vt:lpstr>1. Concepts de base</vt:lpstr>
      <vt:lpstr>1.1 Biens, registres</vt:lpstr>
      <vt:lpstr>1.2 Registres distribués</vt:lpstr>
      <vt:lpstr>1.3 Fonctions de hachage cryptographique</vt:lpstr>
      <vt:lpstr>1.4 Construction d’une chaîne de blocs</vt:lpstr>
      <vt:lpstr>PowerPoint Presentation</vt:lpstr>
      <vt:lpstr>2. Exemples  d’applications</vt:lpstr>
      <vt:lpstr>PowerPoint Presentation</vt:lpstr>
      <vt:lpstr>PowerPoint Presentation</vt:lpstr>
      <vt:lpstr>PowerPoint Presentation</vt:lpstr>
      <vt:lpstr>PowerPoint Presentation</vt:lpstr>
      <vt:lpstr>3. Pièces de monnaie</vt:lpstr>
      <vt:lpstr>PowerPoint Presentation</vt:lpstr>
      <vt:lpstr>PowerPoint Presentation</vt:lpstr>
      <vt:lpstr>PowerPoint Presentation</vt:lpstr>
      <vt:lpstr>PowerPoint Presentation</vt:lpstr>
      <vt:lpstr>4. Plateformes et services</vt:lpstr>
      <vt:lpstr>PowerPoint Presentation</vt:lpstr>
      <vt:lpstr>PowerPoint Presentation</vt:lpstr>
      <vt:lpstr>PowerPoint Presentation</vt:lpstr>
      <vt:lpstr>PowerPoint Presentation</vt:lpstr>
      <vt:lpstr>5. Quelques problèmes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Downes</dc:creator>
  <cp:lastModifiedBy>Downes, Stephen</cp:lastModifiedBy>
  <cp:revision>34</cp:revision>
  <dcterms:created xsi:type="dcterms:W3CDTF">2018-08-29T19:25:06Z</dcterms:created>
  <dcterms:modified xsi:type="dcterms:W3CDTF">2018-11-22T20:48:25Z</dcterms:modified>
</cp:coreProperties>
</file>