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0" r:id="rId4"/>
    <p:sldId id="281" r:id="rId5"/>
    <p:sldId id="282" r:id="rId6"/>
    <p:sldId id="283" r:id="rId7"/>
    <p:sldId id="279" r:id="rId8"/>
    <p:sldId id="274" r:id="rId9"/>
    <p:sldId id="267" r:id="rId10"/>
    <p:sldId id="272" r:id="rId11"/>
    <p:sldId id="273" r:id="rId12"/>
    <p:sldId id="275" r:id="rId13"/>
    <p:sldId id="276" r:id="rId14"/>
    <p:sldId id="278" r:id="rId15"/>
    <p:sldId id="277" r:id="rId16"/>
    <p:sldId id="258" r:id="rId17"/>
    <p:sldId id="260" r:id="rId18"/>
    <p:sldId id="257" r:id="rId19"/>
    <p:sldId id="259" r:id="rId20"/>
    <p:sldId id="262" r:id="rId21"/>
    <p:sldId id="261" r:id="rId22"/>
    <p:sldId id="263" r:id="rId23"/>
    <p:sldId id="264"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72" y="84"/>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C018414-919E-406C-85FE-9AF4B9879F3F}" type="datetimeFigureOut">
              <a:rPr lang="en-CA" smtClean="0"/>
              <a:t>2020-11-22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8983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C018414-919E-406C-85FE-9AF4B9879F3F}" type="datetimeFigureOut">
              <a:rPr lang="en-CA" smtClean="0"/>
              <a:t>2020-11-22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9325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C018414-919E-406C-85FE-9AF4B9879F3F}" type="datetimeFigureOut">
              <a:rPr lang="en-CA" smtClean="0"/>
              <a:t>2020-11-22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361224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C018414-919E-406C-85FE-9AF4B9879F3F}" type="datetimeFigureOut">
              <a:rPr lang="en-CA" smtClean="0"/>
              <a:t>2020-11-22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17311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18414-919E-406C-85FE-9AF4B9879F3F}" type="datetimeFigureOut">
              <a:rPr lang="en-CA" smtClean="0"/>
              <a:t>2020-11-22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56797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C018414-919E-406C-85FE-9AF4B9879F3F}" type="datetimeFigureOut">
              <a:rPr lang="en-CA" smtClean="0"/>
              <a:t>2020-11-22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80919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C018414-919E-406C-85FE-9AF4B9879F3F}" type="datetimeFigureOut">
              <a:rPr lang="en-CA" smtClean="0"/>
              <a:t>2020-11-22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1981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C018414-919E-406C-85FE-9AF4B9879F3F}" type="datetimeFigureOut">
              <a:rPr lang="en-CA" smtClean="0"/>
              <a:t>2020-11-22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31721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18414-919E-406C-85FE-9AF4B9879F3F}" type="datetimeFigureOut">
              <a:rPr lang="en-CA" smtClean="0"/>
              <a:t>2020-11-22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200175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18414-919E-406C-85FE-9AF4B9879F3F}" type="datetimeFigureOut">
              <a:rPr lang="en-CA" smtClean="0"/>
              <a:t>2020-11-22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379929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18414-919E-406C-85FE-9AF4B9879F3F}" type="datetimeFigureOut">
              <a:rPr lang="en-CA" smtClean="0"/>
              <a:t>2020-11-22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D99FE-9966-4DC6-95D0-8A063681EEBA}" type="slidenum">
              <a:rPr lang="en-CA" smtClean="0"/>
              <a:t>‹#›</a:t>
            </a:fld>
            <a:endParaRPr lang="en-CA"/>
          </a:p>
        </p:txBody>
      </p:sp>
    </p:spTree>
    <p:extLst>
      <p:ext uri="{BB962C8B-B14F-4D97-AF65-F5344CB8AC3E}">
        <p14:creationId xmlns:p14="http://schemas.microsoft.com/office/powerpoint/2010/main" val="40113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18414-919E-406C-85FE-9AF4B9879F3F}" type="datetimeFigureOut">
              <a:rPr lang="en-CA" smtClean="0"/>
              <a:t>2020-11-22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D99FE-9966-4DC6-95D0-8A063681EEBA}" type="slidenum">
              <a:rPr lang="en-CA" smtClean="0"/>
              <a:t>‹#›</a:t>
            </a:fld>
            <a:endParaRPr lang="en-CA"/>
          </a:p>
        </p:txBody>
      </p:sp>
    </p:spTree>
    <p:extLst>
      <p:ext uri="{BB962C8B-B14F-4D97-AF65-F5344CB8AC3E}">
        <p14:creationId xmlns:p14="http://schemas.microsoft.com/office/powerpoint/2010/main" val="29305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kMTdSEaCtA"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eakerbrows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ashbase.i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eepingcomputer.com/news/technology/archiveorg-has-created-a-decentralized-or-dweb-version-of-their-site/" TargetMode="External"/><Relationship Id="rId2" Type="http://schemas.openxmlformats.org/officeDocument/2006/relationships/hyperlink" Target="https://hashbase.io/"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pfs.i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O053XvP3fs" TargetMode="External"/><Relationship Id="rId2" Type="http://schemas.openxmlformats.org/officeDocument/2006/relationships/hyperlink" Target="https://blockchainmind.com/installation-procedure-of-ipfs-on-windows-platfor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addons.mozilla.org/en-US/firefox/addon/ipfs-companion/" TargetMode="External"/><Relationship Id="rId2" Type="http://schemas.openxmlformats.org/officeDocument/2006/relationships/hyperlink" Target="https://github.com/ipfs-shipyard/ipfs-companion"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hrome.google.com/webstore/detail/ipfs-companion/nibjojkomfdiaoajekhjakgkdhaomnch?hl=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pld.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pld.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pld.i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pld.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Content_delivery_net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pld.i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cs.ipfs.io/guides/concepts/ci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cs.ipfs.io/guides/concepts/ci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ipfs.io/guides/concepts/c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loudflar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kamai.com/us/en/cdn/" TargetMode="External"/><Relationship Id="rId2" Type="http://schemas.openxmlformats.org/officeDocument/2006/relationships/hyperlink" Target="https://www.cloudflare.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eer-to-peer" TargetMode="External"/><Relationship Id="rId2" Type="http://schemas.openxmlformats.org/officeDocument/2006/relationships/hyperlink" Target="https://www.cloudflare.com/" TargetMode="External"/><Relationship Id="rId1" Type="http://schemas.openxmlformats.org/officeDocument/2006/relationships/slideLayout" Target="../slideLayouts/slideLayout2.xml"/><Relationship Id="rId5" Type="http://schemas.openxmlformats.org/officeDocument/2006/relationships/hyperlink" Target="https://www.wowza.com/blog/six-benefits-of-p2p-unicast-streamin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lifehacker.com/285489/a-beginners-guide-to-bittorrent" TargetMode="External"/><Relationship Id="rId2" Type="http://schemas.openxmlformats.org/officeDocument/2006/relationships/hyperlink" Target="https://www.cloudflare.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utorren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acks.mozilla.org/2018/07/introducing-the-d-we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eakerbrows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eakerbrowse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536" y="4062742"/>
            <a:ext cx="7772400" cy="1470025"/>
          </a:xfrm>
        </p:spPr>
        <p:txBody>
          <a:bodyPr/>
          <a:lstStyle/>
          <a:p>
            <a:r>
              <a:rPr lang="en-CA" dirty="0"/>
              <a:t>From Repository to the Distributed Web</a:t>
            </a:r>
          </a:p>
        </p:txBody>
      </p:sp>
      <p:sp>
        <p:nvSpPr>
          <p:cNvPr id="3" name="Subtitle 2"/>
          <p:cNvSpPr>
            <a:spLocks noGrp="1"/>
          </p:cNvSpPr>
          <p:nvPr>
            <p:ph type="subTitle" idx="1"/>
          </p:nvPr>
        </p:nvSpPr>
        <p:spPr>
          <a:xfrm>
            <a:off x="1371600" y="5607170"/>
            <a:ext cx="6400800" cy="1250830"/>
          </a:xfrm>
        </p:spPr>
        <p:txBody>
          <a:bodyPr>
            <a:normAutofit/>
          </a:bodyPr>
          <a:lstStyle/>
          <a:p>
            <a:r>
              <a:rPr lang="en-CA" sz="2000" dirty="0"/>
              <a:t>Stephen Downes</a:t>
            </a:r>
          </a:p>
          <a:p>
            <a:r>
              <a:rPr lang="en-CA" sz="2000" dirty="0"/>
              <a:t>November 20, 2018</a:t>
            </a:r>
          </a:p>
          <a:p>
            <a:r>
              <a:rPr lang="en-CA" sz="2000" dirty="0"/>
              <a:t>E-Learning 3.0</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56143" cy="384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84142" y="3848985"/>
            <a:ext cx="4572000" cy="276999"/>
          </a:xfrm>
          <a:prstGeom prst="rect">
            <a:avLst/>
          </a:prstGeom>
        </p:spPr>
        <p:txBody>
          <a:bodyPr>
            <a:spAutoFit/>
          </a:bodyPr>
          <a:lstStyle/>
          <a:p>
            <a:r>
              <a:rPr lang="en-CA" sz="1200" dirty="0"/>
              <a:t>Image Source: </a:t>
            </a:r>
            <a:r>
              <a:rPr lang="en-CA" sz="1200" dirty="0">
                <a:hlinkClick r:id="rId3"/>
              </a:rPr>
              <a:t>https://www.youtube.com/watch?v=skMTdSEaCtA</a:t>
            </a:r>
            <a:r>
              <a:rPr lang="en-CA" sz="1200" dirty="0"/>
              <a:t> </a:t>
            </a:r>
          </a:p>
        </p:txBody>
      </p:sp>
    </p:spTree>
    <p:extLst>
      <p:ext uri="{BB962C8B-B14F-4D97-AF65-F5344CB8AC3E}">
        <p14:creationId xmlns:p14="http://schemas.microsoft.com/office/powerpoint/2010/main" val="401918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Beaker Browser</a:t>
            </a:r>
            <a:br>
              <a:rPr lang="en-CA" sz="4000" dirty="0"/>
            </a:br>
            <a:r>
              <a:rPr lang="en-CA" sz="3200" dirty="0">
                <a:solidFill>
                  <a:prstClr val="black"/>
                </a:solidFill>
                <a:hlinkClick r:id="rId2"/>
              </a:rPr>
              <a:t>https://beakerbrowser.com/</a:t>
            </a:r>
            <a:r>
              <a:rPr lang="en-CA" sz="3200" dirty="0">
                <a:solidFill>
                  <a:prstClr val="black"/>
                </a:solidFill>
              </a:rPr>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A browser for the next-generation web, Beaker is an experimental browser for exploring and building the peer-to-peer Web. </a:t>
            </a:r>
          </a:p>
          <a:p>
            <a:r>
              <a:rPr lang="en-CA" dirty="0"/>
              <a:t>- Editing page</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3" y="1500995"/>
            <a:ext cx="7746521" cy="398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6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err="1"/>
              <a:t>Hashbase</a:t>
            </a:r>
            <a:r>
              <a:rPr lang="en-CA" sz="4000" dirty="0"/>
              <a:t/>
            </a:r>
            <a:br>
              <a:rPr lang="en-CA" sz="4000" dirty="0"/>
            </a:br>
            <a:r>
              <a:rPr lang="en-CA" sz="3200" dirty="0">
                <a:solidFill>
                  <a:prstClr val="black"/>
                </a:solidFill>
                <a:hlinkClick r:id="rId2"/>
              </a:rPr>
              <a:t>https://hashbase.io/</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Publishing with </a:t>
            </a:r>
            <a:r>
              <a:rPr lang="en-CA" dirty="0" err="1"/>
              <a:t>Dat</a:t>
            </a:r>
            <a:r>
              <a:rPr lang="en-CA" dirty="0"/>
              <a:t> means that peers will contribute bandwidth, but only if they're online and sharing your files. If nobody's hosting your files, then they won't be accessible. That's where </a:t>
            </a:r>
            <a:r>
              <a:rPr lang="en-CA" dirty="0" err="1"/>
              <a:t>Hashbase</a:t>
            </a:r>
            <a:r>
              <a:rPr lang="en-CA" dirty="0"/>
              <a:t> comes in. We act as a "super peer" that makes sure your content is always available.</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16" y="1552754"/>
            <a:ext cx="7739043" cy="3847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856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err="1"/>
              <a:t>Dweb</a:t>
            </a:r>
            <a:r>
              <a:rPr lang="en-CA" sz="4000" dirty="0"/>
              <a:t> version of Internet Archive</a:t>
            </a:r>
            <a:br>
              <a:rPr lang="en-CA" sz="4000" dirty="0"/>
            </a:br>
            <a:r>
              <a:rPr lang="en-CA" sz="3200" dirty="0">
                <a:solidFill>
                  <a:prstClr val="black"/>
                </a:solidFill>
                <a:hlinkClick r:id="rId2"/>
              </a:rPr>
              <a:t>https://dweb.me/arc/archive.org/details?</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“Archive.org is testing a decentralized version, or </a:t>
            </a:r>
            <a:r>
              <a:rPr lang="en-CA" dirty="0" err="1"/>
              <a:t>DWeb</a:t>
            </a:r>
            <a:r>
              <a:rPr lang="en-CA" dirty="0"/>
              <a:t> version, of their web site that allows their content to be delivered over peer-to-peer connections with different hosts sharing portions of or the same content.” </a:t>
            </a:r>
            <a:r>
              <a:rPr lang="en-CA" sz="1100" dirty="0">
                <a:hlinkClick r:id="rId3"/>
              </a:rPr>
              <a:t>https://www.bleepingcomputer.com/news/technology/archiveorg-has-created-a-decentralized-or-dweb-version-of-their-site/</a:t>
            </a:r>
            <a:r>
              <a:rPr lang="en-CA" dirty="0"/>
              <a:t>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70" y="1513935"/>
            <a:ext cx="7398003" cy="396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13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 Planetary File System (IPFS)</a:t>
            </a:r>
            <a:br>
              <a:rPr lang="en-CA" sz="4000" dirty="0"/>
            </a:br>
            <a:r>
              <a:rPr lang="en-CA" sz="3200" dirty="0">
                <a:solidFill>
                  <a:prstClr val="black"/>
                </a:solidFill>
                <a:hlinkClick r:id="rId2"/>
              </a:rPr>
              <a:t>https://ipfs.io/</a:t>
            </a:r>
            <a:r>
              <a:rPr lang="en-CA" sz="3200" dirty="0">
                <a:solidFill>
                  <a:prstClr val="black"/>
                </a:solidFill>
              </a:rPr>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Each file and all of the blocks within it are given a unique fingerprint called a cryptographic hash. When looking up files, you're asking the network to find nodes storing the content behind a unique hash.</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44" y="1584620"/>
            <a:ext cx="7865616" cy="38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27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Installing IPFS</a:t>
            </a:r>
            <a:br>
              <a:rPr lang="en-CA" sz="4000" dirty="0"/>
            </a:br>
            <a:r>
              <a:rPr lang="en-CA" sz="1800" dirty="0">
                <a:solidFill>
                  <a:prstClr val="black"/>
                </a:solidFill>
                <a:hlinkClick r:id="rId2"/>
              </a:rPr>
              <a:t>https://blockchainmind.com/installation-procedure-of-ipfs-on-windows-platform/</a:t>
            </a:r>
            <a:r>
              <a:rPr lang="en-CA" sz="18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IPFS is an application that runs on your computer. Installing it involves creating a ‘node’ on the IPFS network, identified by a public key, and running an IPFS daemon, which will share your files (and other people’s files) with the IPFS network. </a:t>
            </a:r>
            <a:r>
              <a:rPr lang="en-CA" dirty="0" err="1"/>
              <a:t>Cf</a:t>
            </a:r>
            <a:r>
              <a:rPr lang="en-CA" dirty="0"/>
              <a:t> </a:t>
            </a:r>
            <a:r>
              <a:rPr lang="en-CA" dirty="0">
                <a:hlinkClick r:id="rId3"/>
              </a:rPr>
              <a:t>https://www.youtube.com/watch?v=4O053XvP3fs</a:t>
            </a:r>
            <a:r>
              <a:rPr lang="en-CA" dirty="0"/>
              <a:t>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1506" name="Picture 2" descr="https://blockchainmind.com/wp-content/uploads/2018/06/blockchainmind_ipfs_win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69" y="1448618"/>
            <a:ext cx="7176878" cy="403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8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19" y="274638"/>
            <a:ext cx="8385235" cy="1148720"/>
          </a:xfrm>
        </p:spPr>
        <p:txBody>
          <a:bodyPr>
            <a:normAutofit/>
          </a:bodyPr>
          <a:lstStyle/>
          <a:p>
            <a:pPr algn="l"/>
            <a:r>
              <a:rPr lang="en-CA" sz="4000" dirty="0"/>
              <a:t>IPFS Companion</a:t>
            </a:r>
            <a:br>
              <a:rPr lang="en-CA" sz="4000" dirty="0"/>
            </a:br>
            <a:r>
              <a:rPr lang="en-CA" sz="3200" dirty="0">
                <a:solidFill>
                  <a:prstClr val="black"/>
                </a:solidFill>
                <a:hlinkClick r:id="rId2"/>
              </a:rPr>
              <a:t>https://github.com/ipfs-shipyard/ipfs-companion</a:t>
            </a:r>
            <a:r>
              <a:rPr lang="en-CA" sz="3200" dirty="0">
                <a:solidFill>
                  <a:prstClr val="black"/>
                </a:solidFill>
              </a:rPr>
              <a:t>   </a:t>
            </a:r>
            <a:endParaRPr lang="en-CA" sz="4000" dirty="0"/>
          </a:p>
        </p:txBody>
      </p:sp>
      <p:sp>
        <p:nvSpPr>
          <p:cNvPr id="4" name="Rectangle 3"/>
          <p:cNvSpPr/>
          <p:nvPr/>
        </p:nvSpPr>
        <p:spPr>
          <a:xfrm>
            <a:off x="482720" y="5489846"/>
            <a:ext cx="7505700" cy="815608"/>
          </a:xfrm>
          <a:prstGeom prst="rect">
            <a:avLst/>
          </a:prstGeom>
        </p:spPr>
        <p:txBody>
          <a:bodyPr wrap="square">
            <a:spAutoFit/>
          </a:bodyPr>
          <a:lstStyle/>
          <a:p>
            <a:r>
              <a:rPr lang="en-CA" dirty="0"/>
              <a:t>“This add-on enables everyone to access IPFS resources the way they were meant: from locally running IPFS node” </a:t>
            </a:r>
            <a:r>
              <a:rPr lang="en-CA" sz="1100" dirty="0"/>
              <a:t>Firefox: </a:t>
            </a:r>
            <a:r>
              <a:rPr lang="en-CA" sz="1100" dirty="0">
                <a:hlinkClick r:id="rId3"/>
              </a:rPr>
              <a:t>https://addons.mozilla.org/en-US/firefox/addon/ipfs-companion/</a:t>
            </a:r>
            <a:r>
              <a:rPr lang="en-CA" sz="1100" dirty="0"/>
              <a:t> Chrome: </a:t>
            </a:r>
            <a:r>
              <a:rPr lang="en-CA" sz="1100" dirty="0">
                <a:hlinkClick r:id="rId4"/>
              </a:rPr>
              <a:t>https://chrome.google.com/webstore/detail/ipfs-companion/nibjojkomfdiaoajekhjakgkdhaomnch?hl=en</a:t>
            </a:r>
            <a:r>
              <a:rPr lang="en-CA" sz="1100" dirty="0"/>
              <a:t> </a:t>
            </a:r>
            <a:endParaRPr lang="en-CA" dirty="0"/>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93" y="1524650"/>
            <a:ext cx="7948292" cy="396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67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Inter-Planetary Linked Data (IPLD)</a:t>
            </a:r>
            <a:br>
              <a:rPr lang="en-CA" sz="4000" dirty="0"/>
            </a:br>
            <a:r>
              <a:rPr lang="en-CA" sz="3200" dirty="0">
                <a:hlinkClick r:id="rId2"/>
              </a:rPr>
              <a:t>https://ipld.io/</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IPLD is the data model of the content-addressable web. It allows us to treat all hash-linked data structures as subsets of a unified information space, unifying all data models that link data with hashes as instances of IPLD.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46" y="1543049"/>
            <a:ext cx="7606522" cy="393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263023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Inter-Planetary Linked Data (IPLD)</a:t>
            </a:r>
            <a:br>
              <a:rPr lang="en-CA" sz="4000" dirty="0"/>
            </a:br>
            <a:r>
              <a:rPr lang="en-CA" sz="3200" dirty="0">
                <a:hlinkClick r:id="rId2"/>
              </a:rPr>
              <a:t>https://ipld.io/</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IPLD is the data model of the content-addressable web. It allows us to treat all hash-linked data structures as subsets of a unified information space, unifying all data models that link data with hashes as instances of IPLD.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96" y="1543049"/>
            <a:ext cx="7471016" cy="398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69471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Inter-Planetary Linked Data (IPLD)</a:t>
            </a:r>
            <a:br>
              <a:rPr lang="en-CA" sz="4000" dirty="0"/>
            </a:br>
            <a:r>
              <a:rPr lang="en-CA" sz="3200" dirty="0">
                <a:hlinkClick r:id="rId2"/>
              </a:rPr>
              <a:t>https://ipld.io/</a:t>
            </a:r>
            <a:r>
              <a:rPr lang="en-CA" sz="3200" dirty="0"/>
              <a:t> </a:t>
            </a:r>
            <a:endParaRPr lang="en-CA"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11" y="1618471"/>
            <a:ext cx="7505700"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2720" y="5489846"/>
            <a:ext cx="7505700" cy="923330"/>
          </a:xfrm>
          <a:prstGeom prst="rect">
            <a:avLst/>
          </a:prstGeom>
        </p:spPr>
        <p:txBody>
          <a:bodyPr wrap="square">
            <a:spAutoFit/>
          </a:bodyPr>
          <a:lstStyle/>
          <a:p>
            <a:r>
              <a:rPr lang="en-CA" dirty="0"/>
              <a:t>IPLD is the data model of the content-addressable web. It allows us to treat all hash-linked data structures as subsets of a unified information space, unifying all data models that link data with hashes as instances of IPLD. </a:t>
            </a:r>
          </a:p>
        </p:txBody>
      </p:sp>
      <p:sp>
        <p:nvSpPr>
          <p:cNvPr id="5" name="Rectangle 4"/>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237487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Inter-Planetary Linked Data (IPLD)</a:t>
            </a:r>
            <a:br>
              <a:rPr lang="en-CA" sz="4000" dirty="0"/>
            </a:br>
            <a:r>
              <a:rPr lang="en-CA" sz="3200" dirty="0">
                <a:hlinkClick r:id="rId2"/>
              </a:rPr>
              <a:t>https://ipld.io/</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IPLD is the data model of the content-addressable web. It allows us to treat all hash-linked data structures as subsets of a unified information space, unifying all data models that link data with hashes as instances of IPLD.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6" y="1603435"/>
            <a:ext cx="7220399" cy="387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232893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Content Delivery Network (CDN)</a:t>
            </a:r>
            <a:br>
              <a:rPr lang="en-CA" sz="4000" dirty="0"/>
            </a:br>
            <a:r>
              <a:rPr lang="en-CA" sz="2400" dirty="0">
                <a:solidFill>
                  <a:prstClr val="black"/>
                </a:solidFill>
                <a:hlinkClick r:id="rId2"/>
              </a:rPr>
              <a:t>https://en.wikipedia.org/wiki/Content_delivery_network</a:t>
            </a:r>
            <a:r>
              <a:rPr lang="en-CA" sz="24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A content delivery network or content distribution network (CDN) is a geographically distributed network of proxy servers and their data centers. The goal is to distribute service spatially relative to end-users to provide high availability and high performance.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0246" name="Picture 6" descr="https://upload.wikimedia.org/wikipedia/commons/f/f9/NCDN_-_CD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35" y="1547623"/>
            <a:ext cx="7682661" cy="37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2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Inter-Planetary Linked Data (IPLD)</a:t>
            </a:r>
            <a:br>
              <a:rPr lang="en-CA" sz="4000" dirty="0"/>
            </a:br>
            <a:r>
              <a:rPr lang="en-CA" sz="3200" dirty="0">
                <a:hlinkClick r:id="rId2"/>
              </a:rPr>
              <a:t>https://ipld.io/</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IPLD is the data model of the content-addressable web. It allows us to treat all hash-linked data structures as subsets of a unified information space, unifying all data models that link data with hashes as instances of IPLD.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82" y="1543050"/>
            <a:ext cx="7411438" cy="393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8270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Distributed, Authenticated, Hash-Linked Data Structures</a:t>
            </a:r>
            <a:r>
              <a:rPr lang="en-CA" sz="3200" dirty="0"/>
              <a:t> </a:t>
            </a:r>
            <a:endParaRPr lang="en-CA" sz="4000" dirty="0"/>
          </a:p>
        </p:txBody>
      </p:sp>
      <p:sp>
        <p:nvSpPr>
          <p:cNvPr id="4" name="Rectangle 3"/>
          <p:cNvSpPr/>
          <p:nvPr/>
        </p:nvSpPr>
        <p:spPr>
          <a:xfrm>
            <a:off x="482720" y="5489846"/>
            <a:ext cx="7505700" cy="646331"/>
          </a:xfrm>
          <a:prstGeom prst="rect">
            <a:avLst/>
          </a:prstGeom>
        </p:spPr>
        <p:txBody>
          <a:bodyPr wrap="square">
            <a:spAutoFit/>
          </a:bodyPr>
          <a:lstStyle/>
          <a:p>
            <a:r>
              <a:rPr lang="en-CA" dirty="0"/>
              <a:t>These are all </a:t>
            </a:r>
            <a:r>
              <a:rPr lang="en-CA" dirty="0" err="1"/>
              <a:t>Merkle</a:t>
            </a:r>
            <a:r>
              <a:rPr lang="en-CA" dirty="0"/>
              <a:t> Trees (clockwise from top left) Plan 9 from Bell Labs, </a:t>
            </a:r>
            <a:r>
              <a:rPr lang="en-CA" dirty="0" err="1"/>
              <a:t>BitTorrent</a:t>
            </a:r>
            <a:r>
              <a:rPr lang="en-CA" dirty="0"/>
              <a:t>, Git, </a:t>
            </a:r>
            <a:r>
              <a:rPr lang="en-CA" dirty="0" err="1"/>
              <a:t>Ethereum</a:t>
            </a:r>
            <a:r>
              <a:rPr lang="en-CA" dirty="0"/>
              <a:t>, </a:t>
            </a:r>
            <a:r>
              <a:rPr lang="en-CA" dirty="0" err="1"/>
              <a:t>BitCoin</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29" y="1547813"/>
            <a:ext cx="7511183" cy="393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205492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Content Identifier</a:t>
            </a:r>
            <a:br>
              <a:rPr lang="en-CA" sz="4000" dirty="0"/>
            </a:br>
            <a:r>
              <a:rPr lang="en-CA" sz="3200" dirty="0">
                <a:hlinkClick r:id="rId2"/>
              </a:rPr>
              <a:t>https://docs.ipfs.io/guides/concepts/cid/</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A </a:t>
            </a:r>
            <a:r>
              <a:rPr lang="en-CA" i="1" dirty="0"/>
              <a:t>content identifier</a:t>
            </a:r>
            <a:r>
              <a:rPr lang="en-CA" dirty="0"/>
              <a:t>, or CID, is a label used to point to material in IPFS. It doesn’t indicate </a:t>
            </a:r>
            <a:r>
              <a:rPr lang="en-CA" i="1" dirty="0"/>
              <a:t>where</a:t>
            </a:r>
            <a:r>
              <a:rPr lang="en-CA" dirty="0"/>
              <a:t> the content is stored, but it forms a kind of address based on the content itself.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58" y="1558000"/>
            <a:ext cx="7692847" cy="393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387528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Content Identifier</a:t>
            </a:r>
            <a:br>
              <a:rPr lang="en-CA" sz="4000" dirty="0"/>
            </a:br>
            <a:r>
              <a:rPr lang="en-CA" sz="3200" dirty="0">
                <a:hlinkClick r:id="rId2"/>
              </a:rPr>
              <a:t>https://docs.ipfs.io/guides/concepts/cid/</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A </a:t>
            </a:r>
            <a:r>
              <a:rPr lang="en-CA" i="1" dirty="0"/>
              <a:t>content identifier</a:t>
            </a:r>
            <a:r>
              <a:rPr lang="en-CA" dirty="0"/>
              <a:t>, or CID, is a label used to point to material in IPFS. It doesn’t indicate </a:t>
            </a:r>
            <a:r>
              <a:rPr lang="en-CA" i="1" dirty="0"/>
              <a:t>where</a:t>
            </a:r>
            <a:r>
              <a:rPr lang="en-CA" dirty="0"/>
              <a:t> the content is stored, but it forms a kind of address based on the content itself.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42" y="1528496"/>
            <a:ext cx="7535293" cy="396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144693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Content Identifier</a:t>
            </a:r>
            <a:br>
              <a:rPr lang="en-CA" sz="4000" dirty="0"/>
            </a:br>
            <a:r>
              <a:rPr lang="en-CA" sz="3200" dirty="0">
                <a:hlinkClick r:id="rId2"/>
              </a:rPr>
              <a:t>https://docs.ipfs.io/guides/concepts/cid/</a:t>
            </a:r>
            <a:r>
              <a:rPr lang="en-CA" sz="3200" dirty="0"/>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A </a:t>
            </a:r>
            <a:r>
              <a:rPr lang="en-CA" i="1" dirty="0"/>
              <a:t>content identifier</a:t>
            </a:r>
            <a:r>
              <a:rPr lang="en-CA" dirty="0"/>
              <a:t>, or CID, is a label used to point to material in IPFS. It doesn’t indicate </a:t>
            </a:r>
            <a:r>
              <a:rPr lang="en-CA" i="1" dirty="0"/>
              <a:t>where</a:t>
            </a:r>
            <a:r>
              <a:rPr lang="en-CA" dirty="0"/>
              <a:t> the content is stored, but it forms a kind of address based on the content itself.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12" y="1503793"/>
            <a:ext cx="7469699" cy="397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spTree>
    <p:extLst>
      <p:ext uri="{BB962C8B-B14F-4D97-AF65-F5344CB8AC3E}">
        <p14:creationId xmlns:p14="http://schemas.microsoft.com/office/powerpoint/2010/main" val="138480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err="1"/>
              <a:t>Cloudflare</a:t>
            </a:r>
            <a:r>
              <a:rPr lang="en-CA" sz="2400" dirty="0">
                <a:solidFill>
                  <a:prstClr val="black"/>
                </a:solidFill>
                <a:hlinkClick r:id="rId2"/>
              </a:rPr>
              <a:t/>
            </a:r>
            <a:br>
              <a:rPr lang="en-CA" sz="2400" dirty="0">
                <a:solidFill>
                  <a:prstClr val="black"/>
                </a:solidFill>
                <a:hlinkClick r:id="rId2"/>
              </a:rPr>
            </a:br>
            <a:r>
              <a:rPr lang="en-CA" sz="2400" dirty="0">
                <a:solidFill>
                  <a:prstClr val="black"/>
                </a:solidFill>
                <a:hlinkClick r:id="rId2"/>
              </a:rPr>
              <a:t>https://www.cloudflare.com/</a:t>
            </a:r>
            <a:r>
              <a:rPr lang="en-CA" sz="24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“Caching content on </a:t>
            </a:r>
            <a:r>
              <a:rPr lang="en-CA" dirty="0" err="1"/>
              <a:t>Cloudflare's</a:t>
            </a:r>
            <a:r>
              <a:rPr lang="en-CA" dirty="0"/>
              <a:t> network reduces the number of requests to an origin by serving static content from a </a:t>
            </a:r>
            <a:r>
              <a:rPr lang="en-CA" dirty="0" err="1"/>
              <a:t>Cloudflare</a:t>
            </a:r>
            <a:r>
              <a:rPr lang="en-CA" dirty="0"/>
              <a:t> data center, lowering bandwidth consumption from the origin.”</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68" y="1458579"/>
            <a:ext cx="7650759" cy="402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2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Akamai</a:t>
            </a:r>
            <a:r>
              <a:rPr lang="en-CA" sz="2400" dirty="0">
                <a:solidFill>
                  <a:prstClr val="black"/>
                </a:solidFill>
                <a:hlinkClick r:id="rId2"/>
              </a:rPr>
              <a:t/>
            </a:r>
            <a:br>
              <a:rPr lang="en-CA" sz="2400" dirty="0">
                <a:solidFill>
                  <a:prstClr val="black"/>
                </a:solidFill>
                <a:hlinkClick r:id="rId2"/>
              </a:rPr>
            </a:br>
            <a:r>
              <a:rPr lang="en-CA" sz="2400" dirty="0">
                <a:solidFill>
                  <a:prstClr val="black"/>
                </a:solidFill>
                <a:hlinkClick r:id="rId3"/>
              </a:rPr>
              <a:t>https://www.akamai.com/us/en/cdn/</a:t>
            </a:r>
            <a:r>
              <a:rPr lang="en-CA" sz="24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“Content Delivery Networks, also known as CDNs, carry nearly half of the world’s Internet traffic. They are ubiquitous by their presence and mitigate the challenges of delivering content over the Internet.”</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79" y="1438455"/>
            <a:ext cx="7409641" cy="404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85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Peer-to-Peer CDNs</a:t>
            </a:r>
            <a:r>
              <a:rPr lang="en-CA" sz="2400" dirty="0">
                <a:solidFill>
                  <a:prstClr val="black"/>
                </a:solidFill>
                <a:hlinkClick r:id="rId2"/>
              </a:rPr>
              <a:t/>
            </a:r>
            <a:br>
              <a:rPr lang="en-CA" sz="2400" dirty="0">
                <a:solidFill>
                  <a:prstClr val="black"/>
                </a:solidFill>
                <a:hlinkClick r:id="rId2"/>
              </a:rPr>
            </a:br>
            <a:r>
              <a:rPr lang="en-CA" sz="2400" dirty="0">
                <a:solidFill>
                  <a:prstClr val="black"/>
                </a:solidFill>
                <a:hlinkClick r:id="rId3"/>
              </a:rPr>
              <a:t>https://en.wikipedia.org/wiki/Peer-to-peer</a:t>
            </a:r>
            <a:r>
              <a:rPr lang="en-CA" sz="24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“Peers make a portion of their resources, such as processing power, disk storage or network bandwidth, directly available to other network participants, without the need for central coordination by servers or stable hosts. Peers are both suppliers and consumers of resources”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6628" name="Picture 4" descr="Image result for Peer-to-p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15" y="1536691"/>
            <a:ext cx="7445605" cy="37289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5127188"/>
            <a:ext cx="5313872" cy="276999"/>
          </a:xfrm>
          <a:prstGeom prst="rect">
            <a:avLst/>
          </a:prstGeom>
        </p:spPr>
        <p:txBody>
          <a:bodyPr wrap="square">
            <a:spAutoFit/>
          </a:bodyPr>
          <a:lstStyle/>
          <a:p>
            <a:r>
              <a:rPr lang="en-CA" sz="1200" dirty="0"/>
              <a:t>Image: </a:t>
            </a:r>
            <a:r>
              <a:rPr lang="en-CA" sz="1200" dirty="0">
                <a:hlinkClick r:id="rId5"/>
              </a:rPr>
              <a:t>https://www.wowza.com/blog/six-benefits-of-p2p-unicast-streaming</a:t>
            </a:r>
            <a:r>
              <a:rPr lang="en-CA" sz="1200" dirty="0"/>
              <a:t> </a:t>
            </a:r>
          </a:p>
        </p:txBody>
      </p:sp>
    </p:spTree>
    <p:extLst>
      <p:ext uri="{BB962C8B-B14F-4D97-AF65-F5344CB8AC3E}">
        <p14:creationId xmlns:p14="http://schemas.microsoft.com/office/powerpoint/2010/main" val="76467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err="1"/>
              <a:t>BitTorrent</a:t>
            </a:r>
            <a:r>
              <a:rPr lang="en-CA" sz="4000" dirty="0"/>
              <a:t> / uTorrent</a:t>
            </a:r>
            <a:r>
              <a:rPr lang="en-CA" sz="2400" dirty="0">
                <a:solidFill>
                  <a:prstClr val="black"/>
                </a:solidFill>
                <a:hlinkClick r:id="rId2"/>
              </a:rPr>
              <a:t/>
            </a:r>
            <a:br>
              <a:rPr lang="en-CA" sz="2400" dirty="0">
                <a:solidFill>
                  <a:prstClr val="black"/>
                </a:solidFill>
                <a:hlinkClick r:id="rId2"/>
              </a:rPr>
            </a:br>
            <a:r>
              <a:rPr lang="en-CA" sz="2400" dirty="0">
                <a:solidFill>
                  <a:prstClr val="black"/>
                </a:solidFill>
                <a:hlinkClick r:id="rId3"/>
              </a:rPr>
              <a:t>https://lifehacker.com/285489/a-beginners-guide-to-bittorrent</a:t>
            </a:r>
            <a:r>
              <a:rPr lang="en-CA" sz="2400" dirty="0">
                <a:solidFill>
                  <a:prstClr val="black"/>
                </a:solidFill>
              </a:rPr>
              <a:t>      </a:t>
            </a:r>
            <a:r>
              <a:rPr lang="en-CA" sz="3200" dirty="0">
                <a:solidFill>
                  <a:prstClr val="black"/>
                </a:solidFill>
              </a:rPr>
              <a:t>  </a:t>
            </a:r>
            <a:endParaRPr lang="en-CA" sz="4000" dirty="0"/>
          </a:p>
        </p:txBody>
      </p:sp>
      <p:sp>
        <p:nvSpPr>
          <p:cNvPr id="4" name="Rectangle 3"/>
          <p:cNvSpPr/>
          <p:nvPr/>
        </p:nvSpPr>
        <p:spPr>
          <a:xfrm>
            <a:off x="482719" y="5489846"/>
            <a:ext cx="8514631" cy="1200329"/>
          </a:xfrm>
          <a:prstGeom prst="rect">
            <a:avLst/>
          </a:prstGeom>
        </p:spPr>
        <p:txBody>
          <a:bodyPr wrap="square">
            <a:spAutoFit/>
          </a:bodyPr>
          <a:lstStyle/>
          <a:p>
            <a:r>
              <a:rPr lang="en-CA" dirty="0"/>
              <a:t>“Peers make a portion of their resources, such as processing power, disk storage or network bandwidth, directly available to other network participants, without the need for central coordination by servers or stable hosts. Peers are both suppliers and consumers of resources” </a:t>
            </a:r>
            <a:r>
              <a:rPr lang="en-CA" dirty="0" err="1"/>
              <a:t>Eg</a:t>
            </a:r>
            <a:r>
              <a:rPr lang="en-CA" dirty="0"/>
              <a:t>. </a:t>
            </a:r>
            <a:r>
              <a:rPr lang="en-CA" dirty="0">
                <a:solidFill>
                  <a:prstClr val="black"/>
                </a:solidFill>
                <a:hlinkClick r:id="rId4"/>
              </a:rPr>
              <a:t>https://www.utorrent.com</a:t>
            </a:r>
            <a:r>
              <a:rPr lang="en-CA" dirty="0">
                <a:solidFill>
                  <a:prstClr val="black"/>
                </a:solidFill>
              </a:rPr>
              <a:t> </a:t>
            </a:r>
            <a:endParaRPr lang="en-CA" dirty="0"/>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27650" name="Picture 2" descr="https://www.utorrent.com/img/utnew/utclassic-screensho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58" y="1420057"/>
            <a:ext cx="7738253" cy="40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7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err="1"/>
              <a:t>Dweb</a:t>
            </a:r>
            <a:r>
              <a:rPr lang="en-CA" sz="4000" dirty="0"/>
              <a:t> Project</a:t>
            </a:r>
            <a:br>
              <a:rPr lang="en-CA" sz="4000" dirty="0"/>
            </a:br>
            <a:r>
              <a:rPr lang="en-CA" sz="2400" dirty="0">
                <a:solidFill>
                  <a:prstClr val="black"/>
                </a:solidFill>
                <a:hlinkClick r:id="rId2"/>
              </a:rPr>
              <a:t>https://hacks.mozilla.org/2018/07/introducing-the-d-web/</a:t>
            </a:r>
            <a:r>
              <a:rPr lang="en-CA" sz="3200" dirty="0">
                <a:solidFill>
                  <a:prstClr val="black"/>
                </a:solidFill>
              </a:rPr>
              <a:t>  </a:t>
            </a:r>
            <a:endParaRPr lang="en-CA" sz="4000" dirty="0"/>
          </a:p>
        </p:txBody>
      </p:sp>
      <p:sp>
        <p:nvSpPr>
          <p:cNvPr id="4" name="Rectangle 3"/>
          <p:cNvSpPr/>
          <p:nvPr/>
        </p:nvSpPr>
        <p:spPr>
          <a:xfrm>
            <a:off x="482720" y="5489846"/>
            <a:ext cx="7505700" cy="1200329"/>
          </a:xfrm>
          <a:prstGeom prst="rect">
            <a:avLst/>
          </a:prstGeom>
        </p:spPr>
        <p:txBody>
          <a:bodyPr wrap="square">
            <a:spAutoFit/>
          </a:bodyPr>
          <a:lstStyle/>
          <a:p>
            <a:r>
              <a:rPr lang="en-CA" dirty="0"/>
              <a:t>A few examples of decentralized or distributed projects that became household names are Napster, </a:t>
            </a:r>
            <a:r>
              <a:rPr lang="en-CA" dirty="0" err="1"/>
              <a:t>BitTorrent</a:t>
            </a:r>
            <a:r>
              <a:rPr lang="en-CA" dirty="0"/>
              <a:t> and Bitcoin. Some of these new </a:t>
            </a:r>
            <a:r>
              <a:rPr lang="en-CA" dirty="0" err="1"/>
              <a:t>dweb</a:t>
            </a:r>
            <a:r>
              <a:rPr lang="en-CA" dirty="0"/>
              <a:t> projects are decentralizing identity and social networking…  and others are distributed application protocols or platforms</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0244" name="Picture 4" descr="https://2r4s9p1yi1fa2jd7j43zph8r-wpengine.netdna-ssl.com/files/2018/07/network-node-distribu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20" y="1298845"/>
            <a:ext cx="76200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3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Beaker Browser</a:t>
            </a:r>
            <a:br>
              <a:rPr lang="en-CA" sz="4000" dirty="0"/>
            </a:br>
            <a:r>
              <a:rPr lang="en-CA" sz="3200" dirty="0">
                <a:solidFill>
                  <a:prstClr val="black"/>
                </a:solidFill>
                <a:hlinkClick r:id="rId2"/>
              </a:rPr>
              <a:t>https://beakerbrowser.com/</a:t>
            </a:r>
            <a:r>
              <a:rPr lang="en-CA" sz="3200" dirty="0">
                <a:solidFill>
                  <a:prstClr val="black"/>
                </a:solidFill>
              </a:rPr>
              <a:t> </a:t>
            </a:r>
            <a:endParaRPr lang="en-CA" sz="4000" dirty="0"/>
          </a:p>
        </p:txBody>
      </p:sp>
      <p:sp>
        <p:nvSpPr>
          <p:cNvPr id="4" name="Rectangle 3"/>
          <p:cNvSpPr/>
          <p:nvPr/>
        </p:nvSpPr>
        <p:spPr>
          <a:xfrm>
            <a:off x="482720" y="5489846"/>
            <a:ext cx="7505700" cy="646331"/>
          </a:xfrm>
          <a:prstGeom prst="rect">
            <a:avLst/>
          </a:prstGeom>
        </p:spPr>
        <p:txBody>
          <a:bodyPr wrap="square">
            <a:spAutoFit/>
          </a:bodyPr>
          <a:lstStyle/>
          <a:p>
            <a:r>
              <a:rPr lang="en-CA" dirty="0"/>
              <a:t> A browser for the next-generation web, Beaker is an experimental browser for exploring and building the peer-to-peer Web.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7" y="1604749"/>
            <a:ext cx="7580728" cy="372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91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20" y="274638"/>
            <a:ext cx="8204080" cy="1148720"/>
          </a:xfrm>
        </p:spPr>
        <p:txBody>
          <a:bodyPr>
            <a:normAutofit/>
          </a:bodyPr>
          <a:lstStyle/>
          <a:p>
            <a:pPr algn="l"/>
            <a:r>
              <a:rPr lang="en-CA" sz="4000" dirty="0"/>
              <a:t>Beaker Browser</a:t>
            </a:r>
            <a:br>
              <a:rPr lang="en-CA" sz="4000" dirty="0"/>
            </a:br>
            <a:r>
              <a:rPr lang="en-CA" sz="3200" dirty="0">
                <a:solidFill>
                  <a:prstClr val="black"/>
                </a:solidFill>
                <a:hlinkClick r:id="rId2"/>
              </a:rPr>
              <a:t>https://beakerbrowser.com/</a:t>
            </a:r>
            <a:r>
              <a:rPr lang="en-CA" sz="3200" dirty="0">
                <a:solidFill>
                  <a:prstClr val="black"/>
                </a:solidFill>
              </a:rPr>
              <a:t> </a:t>
            </a:r>
            <a:endParaRPr lang="en-CA" sz="4000" dirty="0"/>
          </a:p>
        </p:txBody>
      </p:sp>
      <p:sp>
        <p:nvSpPr>
          <p:cNvPr id="4" name="Rectangle 3"/>
          <p:cNvSpPr/>
          <p:nvPr/>
        </p:nvSpPr>
        <p:spPr>
          <a:xfrm>
            <a:off x="482720" y="5489846"/>
            <a:ext cx="7505700" cy="923330"/>
          </a:xfrm>
          <a:prstGeom prst="rect">
            <a:avLst/>
          </a:prstGeom>
        </p:spPr>
        <p:txBody>
          <a:bodyPr wrap="square">
            <a:spAutoFit/>
          </a:bodyPr>
          <a:lstStyle/>
          <a:p>
            <a:r>
              <a:rPr lang="en-CA" dirty="0"/>
              <a:t>A browser for the next-generation web, Beaker is an experimental browser for exploring and building the peer-to-peer Web. </a:t>
            </a:r>
          </a:p>
          <a:p>
            <a:r>
              <a:rPr lang="en-CA" dirty="0"/>
              <a:t>- </a:t>
            </a:r>
            <a:r>
              <a:rPr lang="en-CA" sz="1400" dirty="0"/>
              <a:t>View a page: </a:t>
            </a:r>
            <a:r>
              <a:rPr lang="en-CA" sz="1400" dirty="0">
                <a:solidFill>
                  <a:srgbClr val="0000FF"/>
                </a:solidFill>
              </a:rPr>
              <a:t>dat://61a6a71709e18d3f6c23f5994c6ca9473225e9b288efb1cb3ca73f03dc40695b/</a:t>
            </a:r>
            <a:r>
              <a:rPr lang="en-CA" dirty="0"/>
              <a:t> </a:t>
            </a:r>
          </a:p>
        </p:txBody>
      </p:sp>
      <p:sp>
        <p:nvSpPr>
          <p:cNvPr id="6" name="Rectangle 5"/>
          <p:cNvSpPr/>
          <p:nvPr/>
        </p:nvSpPr>
        <p:spPr>
          <a:xfrm>
            <a:off x="4214003" y="5170994"/>
            <a:ext cx="3856009" cy="307777"/>
          </a:xfrm>
          <a:prstGeom prst="rect">
            <a:avLst/>
          </a:prstGeom>
        </p:spPr>
        <p:txBody>
          <a:bodyPr wrap="square">
            <a:spAutoFit/>
          </a:bodyPr>
          <a:lstStyle/>
          <a:p>
            <a:r>
              <a:rPr lang="en-CA" sz="1400" dirty="0">
                <a:solidFill>
                  <a:schemeClr val="bg1"/>
                </a:solidFill>
              </a:rPr>
              <a:t>https://www.youtube.com/watch?v=Bqs_LzBjQyk</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77" y="1527463"/>
            <a:ext cx="7555258" cy="388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346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1069</Words>
  <Application>Microsoft Office PowerPoint</Application>
  <PresentationFormat>On-screen Show (4:3)</PresentationFormat>
  <Paragraphs>77</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From Repository to the Distributed Web</vt:lpstr>
      <vt:lpstr>Content Delivery Network (CDN) https://en.wikipedia.org/wiki/Content_delivery_network   </vt:lpstr>
      <vt:lpstr>Cloudflare https://www.cloudflare.com/    </vt:lpstr>
      <vt:lpstr>Akamai https://www.akamai.com/us/en/cdn/     </vt:lpstr>
      <vt:lpstr>Peer-to-Peer CDNs https://en.wikipedia.org/wiki/Peer-to-peer      </vt:lpstr>
      <vt:lpstr>BitTorrent / uTorrent https://lifehacker.com/285489/a-beginners-guide-to-bittorrent        </vt:lpstr>
      <vt:lpstr>Dweb Project https://hacks.mozilla.org/2018/07/introducing-the-d-web/  </vt:lpstr>
      <vt:lpstr>Beaker Browser https://beakerbrowser.com/ </vt:lpstr>
      <vt:lpstr>Beaker Browser https://beakerbrowser.com/ </vt:lpstr>
      <vt:lpstr>Beaker Browser https://beakerbrowser.com/ </vt:lpstr>
      <vt:lpstr>Hashbase https://hashbase.io/ </vt:lpstr>
      <vt:lpstr>Dweb version of Internet Archive https://dweb.me/arc/archive.org/details? </vt:lpstr>
      <vt:lpstr>Inter Planetary File System (IPFS) https://ipfs.io/  </vt:lpstr>
      <vt:lpstr>Installing IPFS https://blockchainmind.com/installation-procedure-of-ipfs-on-windows-platform/   </vt:lpstr>
      <vt:lpstr>IPFS Companion https://github.com/ipfs-shipyard/ipfs-companion   </vt:lpstr>
      <vt:lpstr>Inter-Planetary Linked Data (IPLD) https://ipld.io/ </vt:lpstr>
      <vt:lpstr>Inter-Planetary Linked Data (IPLD) https://ipld.io/ </vt:lpstr>
      <vt:lpstr>Inter-Planetary Linked Data (IPLD) https://ipld.io/ </vt:lpstr>
      <vt:lpstr>Inter-Planetary Linked Data (IPLD) https://ipld.io/ </vt:lpstr>
      <vt:lpstr>Inter-Planetary Linked Data (IPLD) https://ipld.io/ </vt:lpstr>
      <vt:lpstr>Distributed, Authenticated, Hash-Linked Data Structures </vt:lpstr>
      <vt:lpstr>Content Identifier https://docs.ipfs.io/guides/concepts/cid/  </vt:lpstr>
      <vt:lpstr>Content Identifier https://docs.ipfs.io/guides/concepts/cid/  </vt:lpstr>
      <vt:lpstr>Content Identifier https://docs.ipfs.io/guides/concepts/cid/  </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Downes, Stephen</dc:creator>
  <cp:lastModifiedBy>Downes, Stephen</cp:lastModifiedBy>
  <cp:revision>18</cp:revision>
  <dcterms:created xsi:type="dcterms:W3CDTF">2018-11-20T17:04:25Z</dcterms:created>
  <dcterms:modified xsi:type="dcterms:W3CDTF">2020-11-22T19:38:58Z</dcterms:modified>
</cp:coreProperties>
</file>