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25" r:id="rId2"/>
    <p:sldId id="326" r:id="rId3"/>
    <p:sldId id="361" r:id="rId4"/>
    <p:sldId id="328" r:id="rId5"/>
    <p:sldId id="284" r:id="rId6"/>
    <p:sldId id="319" r:id="rId7"/>
    <p:sldId id="320" r:id="rId8"/>
    <p:sldId id="331" r:id="rId9"/>
    <p:sldId id="332" r:id="rId10"/>
    <p:sldId id="341" r:id="rId11"/>
    <p:sldId id="342" r:id="rId12"/>
    <p:sldId id="343" r:id="rId13"/>
    <p:sldId id="333" r:id="rId14"/>
    <p:sldId id="334" r:id="rId15"/>
    <p:sldId id="344" r:id="rId16"/>
    <p:sldId id="345" r:id="rId17"/>
    <p:sldId id="321" r:id="rId18"/>
    <p:sldId id="346" r:id="rId19"/>
    <p:sldId id="362" r:id="rId20"/>
    <p:sldId id="335" r:id="rId21"/>
    <p:sldId id="336" r:id="rId22"/>
    <p:sldId id="347" r:id="rId23"/>
    <p:sldId id="348" r:id="rId24"/>
    <p:sldId id="349" r:id="rId25"/>
    <p:sldId id="350" r:id="rId26"/>
    <p:sldId id="351" r:id="rId27"/>
    <p:sldId id="337" r:id="rId28"/>
    <p:sldId id="338" r:id="rId29"/>
    <p:sldId id="352" r:id="rId30"/>
    <p:sldId id="324" r:id="rId31"/>
    <p:sldId id="353" r:id="rId32"/>
    <p:sldId id="354" r:id="rId33"/>
    <p:sldId id="355" r:id="rId34"/>
    <p:sldId id="322" r:id="rId35"/>
    <p:sldId id="356" r:id="rId36"/>
    <p:sldId id="339" r:id="rId37"/>
    <p:sldId id="340" r:id="rId38"/>
    <p:sldId id="357" r:id="rId39"/>
    <p:sldId id="323" r:id="rId40"/>
    <p:sldId id="358" r:id="rId41"/>
    <p:sldId id="359" r:id="rId42"/>
    <p:sldId id="360" r:id="rId43"/>
    <p:sldId id="273" r:id="rId44"/>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D90"/>
    <a:srgbClr val="CA6077"/>
    <a:srgbClr val="974025"/>
    <a:srgbClr val="698339"/>
    <a:srgbClr val="800080"/>
    <a:srgbClr val="3EA0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45" autoAdjust="0"/>
    <p:restoredTop sz="94660"/>
  </p:normalViewPr>
  <p:slideViewPr>
    <p:cSldViewPr>
      <p:cViewPr>
        <p:scale>
          <a:sx n="98" d="100"/>
          <a:sy n="98" d="100"/>
        </p:scale>
        <p:origin x="-408" y="-211"/>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37E541-56E3-450B-9BCA-503BD954C97E}" type="datetimeFigureOut">
              <a:rPr lang="en-CA" smtClean="0"/>
              <a:t>05/10/2018</a:t>
            </a:fld>
            <a:endParaRPr lang="en-CA"/>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817D42-CF38-4F61-8A21-3B16BFF07BCC}" type="slidenum">
              <a:rPr lang="en-CA" smtClean="0"/>
              <a:t>‹#›</a:t>
            </a:fld>
            <a:endParaRPr lang="en-CA"/>
          </a:p>
        </p:txBody>
      </p:sp>
    </p:spTree>
    <p:extLst>
      <p:ext uri="{BB962C8B-B14F-4D97-AF65-F5344CB8AC3E}">
        <p14:creationId xmlns:p14="http://schemas.microsoft.com/office/powerpoint/2010/main" val="2736717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0817D42-CF38-4F61-8A21-3B16BFF07BCC}" type="slidenum">
              <a:rPr lang="en-CA" smtClean="0"/>
              <a:t>32</a:t>
            </a:fld>
            <a:endParaRPr lang="en-CA"/>
          </a:p>
        </p:txBody>
      </p:sp>
    </p:spTree>
    <p:extLst>
      <p:ext uri="{BB962C8B-B14F-4D97-AF65-F5344CB8AC3E}">
        <p14:creationId xmlns:p14="http://schemas.microsoft.com/office/powerpoint/2010/main" val="3338581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0817D42-CF38-4F61-8A21-3B16BFF07BCC}" type="slidenum">
              <a:rPr lang="en-CA" smtClean="0"/>
              <a:t>33</a:t>
            </a:fld>
            <a:endParaRPr lang="en-CA"/>
          </a:p>
        </p:txBody>
      </p:sp>
    </p:spTree>
    <p:extLst>
      <p:ext uri="{BB962C8B-B14F-4D97-AF65-F5344CB8AC3E}">
        <p14:creationId xmlns:p14="http://schemas.microsoft.com/office/powerpoint/2010/main" val="3338581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0817D42-CF38-4F61-8A21-3B16BFF07BCC}" type="slidenum">
              <a:rPr lang="en-CA" smtClean="0"/>
              <a:t>35</a:t>
            </a:fld>
            <a:endParaRPr lang="en-CA"/>
          </a:p>
        </p:txBody>
      </p:sp>
    </p:spTree>
    <p:extLst>
      <p:ext uri="{BB962C8B-B14F-4D97-AF65-F5344CB8AC3E}">
        <p14:creationId xmlns:p14="http://schemas.microsoft.com/office/powerpoint/2010/main" val="3338581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endParaRPr lang="en-CA"/>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BF86FE9B-C025-403A-A119-B5910B98F2A1}" type="datetimeFigureOut">
              <a:rPr lang="en-CA" smtClean="0"/>
              <a:t>05/10/2018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BD22154-7E38-4C30-B9F4-F4F4577E803F}" type="slidenum">
              <a:rPr lang="en-CA" smtClean="0"/>
              <a:t>‹#›</a:t>
            </a:fld>
            <a:endParaRPr lang="en-CA"/>
          </a:p>
        </p:txBody>
      </p:sp>
    </p:spTree>
    <p:extLst>
      <p:ext uri="{BB962C8B-B14F-4D97-AF65-F5344CB8AC3E}">
        <p14:creationId xmlns:p14="http://schemas.microsoft.com/office/powerpoint/2010/main" val="2585629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F86FE9B-C025-403A-A119-B5910B98F2A1}" type="datetimeFigureOut">
              <a:rPr lang="en-CA" smtClean="0"/>
              <a:t>05/10/2018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BD22154-7E38-4C30-B9F4-F4F4577E803F}" type="slidenum">
              <a:rPr lang="en-CA" smtClean="0"/>
              <a:t>‹#›</a:t>
            </a:fld>
            <a:endParaRPr lang="en-CA"/>
          </a:p>
        </p:txBody>
      </p:sp>
    </p:spTree>
    <p:extLst>
      <p:ext uri="{BB962C8B-B14F-4D97-AF65-F5344CB8AC3E}">
        <p14:creationId xmlns:p14="http://schemas.microsoft.com/office/powerpoint/2010/main" val="1792657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F86FE9B-C025-403A-A119-B5910B98F2A1}" type="datetimeFigureOut">
              <a:rPr lang="en-CA" smtClean="0"/>
              <a:t>05/10/2018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BD22154-7E38-4C30-B9F4-F4F4577E803F}" type="slidenum">
              <a:rPr lang="en-CA" smtClean="0"/>
              <a:t>‹#›</a:t>
            </a:fld>
            <a:endParaRPr lang="en-CA"/>
          </a:p>
        </p:txBody>
      </p:sp>
    </p:spTree>
    <p:extLst>
      <p:ext uri="{BB962C8B-B14F-4D97-AF65-F5344CB8AC3E}">
        <p14:creationId xmlns:p14="http://schemas.microsoft.com/office/powerpoint/2010/main" val="276975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F86FE9B-C025-403A-A119-B5910B98F2A1}" type="datetimeFigureOut">
              <a:rPr lang="en-CA" smtClean="0"/>
              <a:t>05/10/2018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BD22154-7E38-4C30-B9F4-F4F4577E803F}" type="slidenum">
              <a:rPr lang="en-CA" smtClean="0"/>
              <a:t>‹#›</a:t>
            </a:fld>
            <a:endParaRPr lang="en-CA"/>
          </a:p>
        </p:txBody>
      </p:sp>
    </p:spTree>
    <p:extLst>
      <p:ext uri="{BB962C8B-B14F-4D97-AF65-F5344CB8AC3E}">
        <p14:creationId xmlns:p14="http://schemas.microsoft.com/office/powerpoint/2010/main" val="3990081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86FE9B-C025-403A-A119-B5910B98F2A1}" type="datetimeFigureOut">
              <a:rPr lang="en-CA" smtClean="0"/>
              <a:t>05/10/2018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BD22154-7E38-4C30-B9F4-F4F4577E803F}" type="slidenum">
              <a:rPr lang="en-CA" smtClean="0"/>
              <a:t>‹#›</a:t>
            </a:fld>
            <a:endParaRPr lang="en-CA"/>
          </a:p>
        </p:txBody>
      </p:sp>
    </p:spTree>
    <p:extLst>
      <p:ext uri="{BB962C8B-B14F-4D97-AF65-F5344CB8AC3E}">
        <p14:creationId xmlns:p14="http://schemas.microsoft.com/office/powerpoint/2010/main" val="3614827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BF86FE9B-C025-403A-A119-B5910B98F2A1}" type="datetimeFigureOut">
              <a:rPr lang="en-CA" smtClean="0"/>
              <a:t>05/10/2018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BD22154-7E38-4C30-B9F4-F4F4577E803F}" type="slidenum">
              <a:rPr lang="en-CA" smtClean="0"/>
              <a:t>‹#›</a:t>
            </a:fld>
            <a:endParaRPr lang="en-CA"/>
          </a:p>
        </p:txBody>
      </p:sp>
    </p:spTree>
    <p:extLst>
      <p:ext uri="{BB962C8B-B14F-4D97-AF65-F5344CB8AC3E}">
        <p14:creationId xmlns:p14="http://schemas.microsoft.com/office/powerpoint/2010/main" val="364514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BF86FE9B-C025-403A-A119-B5910B98F2A1}" type="datetimeFigureOut">
              <a:rPr lang="en-CA" smtClean="0"/>
              <a:t>05/10/2018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BD22154-7E38-4C30-B9F4-F4F4577E803F}" type="slidenum">
              <a:rPr lang="en-CA" smtClean="0"/>
              <a:t>‹#›</a:t>
            </a:fld>
            <a:endParaRPr lang="en-CA"/>
          </a:p>
        </p:txBody>
      </p:sp>
    </p:spTree>
    <p:extLst>
      <p:ext uri="{BB962C8B-B14F-4D97-AF65-F5344CB8AC3E}">
        <p14:creationId xmlns:p14="http://schemas.microsoft.com/office/powerpoint/2010/main" val="218058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BF86FE9B-C025-403A-A119-B5910B98F2A1}" type="datetimeFigureOut">
              <a:rPr lang="en-CA" smtClean="0"/>
              <a:t>05/10/2018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BD22154-7E38-4C30-B9F4-F4F4577E803F}" type="slidenum">
              <a:rPr lang="en-CA" smtClean="0"/>
              <a:t>‹#›</a:t>
            </a:fld>
            <a:endParaRPr lang="en-CA"/>
          </a:p>
        </p:txBody>
      </p:sp>
    </p:spTree>
    <p:extLst>
      <p:ext uri="{BB962C8B-B14F-4D97-AF65-F5344CB8AC3E}">
        <p14:creationId xmlns:p14="http://schemas.microsoft.com/office/powerpoint/2010/main" val="1073240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6FE9B-C025-403A-A119-B5910B98F2A1}" type="datetimeFigureOut">
              <a:rPr lang="en-CA" smtClean="0"/>
              <a:t>05/10/2018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BD22154-7E38-4C30-B9F4-F4F4577E803F}" type="slidenum">
              <a:rPr lang="en-CA" smtClean="0"/>
              <a:t>‹#›</a:t>
            </a:fld>
            <a:endParaRPr lang="en-CA"/>
          </a:p>
        </p:txBody>
      </p:sp>
    </p:spTree>
    <p:extLst>
      <p:ext uri="{BB962C8B-B14F-4D97-AF65-F5344CB8AC3E}">
        <p14:creationId xmlns:p14="http://schemas.microsoft.com/office/powerpoint/2010/main" val="2397775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27541"/>
            <a:ext cx="3008313" cy="968376"/>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86FE9B-C025-403A-A119-B5910B98F2A1}" type="datetimeFigureOut">
              <a:rPr lang="en-CA" smtClean="0"/>
              <a:t>05/10/2018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BD22154-7E38-4C30-B9F4-F4F4577E803F}" type="slidenum">
              <a:rPr lang="en-CA" smtClean="0"/>
              <a:t>‹#›</a:t>
            </a:fld>
            <a:endParaRPr lang="en-CA"/>
          </a:p>
        </p:txBody>
      </p:sp>
    </p:spTree>
    <p:extLst>
      <p:ext uri="{BB962C8B-B14F-4D97-AF65-F5344CB8AC3E}">
        <p14:creationId xmlns:p14="http://schemas.microsoft.com/office/powerpoint/2010/main" val="3640872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86FE9B-C025-403A-A119-B5910B98F2A1}" type="datetimeFigureOut">
              <a:rPr lang="en-CA" smtClean="0"/>
              <a:t>05/10/2018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BD22154-7E38-4C30-B9F4-F4F4577E803F}" type="slidenum">
              <a:rPr lang="en-CA" smtClean="0"/>
              <a:t>‹#›</a:t>
            </a:fld>
            <a:endParaRPr lang="en-CA"/>
          </a:p>
        </p:txBody>
      </p:sp>
    </p:spTree>
    <p:extLst>
      <p:ext uri="{BB962C8B-B14F-4D97-AF65-F5344CB8AC3E}">
        <p14:creationId xmlns:p14="http://schemas.microsoft.com/office/powerpoint/2010/main" val="396604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BF86FE9B-C025-403A-A119-B5910B98F2A1}" type="datetimeFigureOut">
              <a:rPr lang="en-CA" smtClean="0"/>
              <a:t>05/10/2018</a:t>
            </a:fld>
            <a:endParaRPr lang="en-CA"/>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FBD22154-7E38-4C30-B9F4-F4F4577E803F}" type="slidenum">
              <a:rPr lang="en-CA" smtClean="0"/>
              <a:t>‹#›</a:t>
            </a:fld>
            <a:endParaRPr lang="en-CA"/>
          </a:p>
        </p:txBody>
      </p:sp>
    </p:spTree>
    <p:extLst>
      <p:ext uri="{BB962C8B-B14F-4D97-AF65-F5344CB8AC3E}">
        <p14:creationId xmlns:p14="http://schemas.microsoft.com/office/powerpoint/2010/main" val="1106669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pt.slideshare.net/AnantCorp/team-collaboration-slack-airtable-trello-what-makes-them-good-76384318"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s://www.slideshare.net/larux/affordances-short-introductionlarulet2011"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leadershipadvantedge.com/"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hyperlink" Target="https://www.unicon.net/sites/default/files/pdf_files/ssp_2_0_brochure_Final.pdf" TargetMode="External"/><Relationship Id="rId3" Type="http://schemas.openxmlformats.org/officeDocument/2006/relationships/hyperlink" Target="https://www.illuminateed.com/" TargetMode="External"/><Relationship Id="rId7" Type="http://schemas.openxmlformats.org/officeDocument/2006/relationships/hyperlink" Target="https://www.apereo.org/projects/student-success-plan/student-success-plan-ssp-included-apereo-project"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www.itslearning.eu/" TargetMode="External"/><Relationship Id="rId5" Type="http://schemas.openxmlformats.org/officeDocument/2006/relationships/hyperlink" Target="https://www.ucl.ac.uk/museums/research/share-academy/miclues" TargetMode="External"/><Relationship Id="rId10" Type="http://schemas.openxmlformats.org/officeDocument/2006/relationships/image" Target="../media/image19.png"/><Relationship Id="rId4" Type="http://schemas.openxmlformats.org/officeDocument/2006/relationships/hyperlink" Target="https://filtered.com/" TargetMode="External"/><Relationship Id="rId9" Type="http://schemas.openxmlformats.org/officeDocument/2006/relationships/hyperlink" Target="https://prezi.com/9i69gkg75eqc/copy-of-chloe" TargetMode="Externa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elearningindustry.com/bridging-the-learning-and-doing-gap-3-best-practices" TargetMode="Externa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6.wdp"/><Relationship Id="rId7" Type="http://schemas.openxmlformats.org/officeDocument/2006/relationships/hyperlink" Target="https://openstax.org/" TargetMode="External"/><Relationship Id="rId12" Type="http://schemas.openxmlformats.org/officeDocument/2006/relationships/hyperlink" Target="https://ocw.mit.edu/"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www.oercommons.org/" TargetMode="External"/><Relationship Id="rId11" Type="http://schemas.openxmlformats.org/officeDocument/2006/relationships/image" Target="../media/image27.jpe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jupyter.org/" TargetMode="External"/><Relationship Id="rId4" Type="http://schemas.openxmlformats.org/officeDocument/2006/relationships/hyperlink" Target="https://ipython.org/" TargetMode="Externa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er.educause.edu/articles/2016/3/personalized-learning-what-it-really-is-and-why-it-really-matters" TargetMode="Externa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https://www.illuminateed.com/"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hyperlink" Target="http://sk.sagepub.com/books/inquiry" TargetMode="Externa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fortune.com/2014/05/27/a-tennis-racquet-that-isnt-just-strung-but-wired/" TargetMode="Externa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hyperlink" Target="https://www.imsglobal.org/specs/ltiv1p0/implementation-guide" TargetMode="Externa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7.wdp"/><Relationship Id="rId7" Type="http://schemas.openxmlformats.org/officeDocument/2006/relationships/hyperlink" Target="https://www.pcgamesn.com/grand-theft-auto-v/the-best-grand-theft-auto-v-mods"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s://www.gizmodo.com.au/2017/03/how-i-let-disney-track-my-every-move/" TargetMode="External"/><Relationship Id="rId4" Type="http://schemas.openxmlformats.org/officeDocument/2006/relationships/image" Target="../media/image37.jpeg"/><Relationship Id="rId9" Type="http://schemas.openxmlformats.org/officeDocument/2006/relationships/hyperlink" Target="https://wise.vub.ac.be/project/context-aware-mobile-application-developmen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www.cnbc.com/2017/10/04/google-translation-earbuds-google-pixel-buds-launched.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pagecentertraining.psu.edu/public-relations-ethics/core-ethical-principles/lesson-2-sample-title/the-pillars-of-public-relations-ethic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www.adlnet.gov/introducing-the-next-big-thing-cas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hyperlink" Target="http://dmlcentral.net/blog/doug-belshaw/peering-deep-future-educational-credentialing" TargetMode="External"/><Relationship Id="rId5" Type="http://schemas.openxmlformats.org/officeDocument/2006/relationships/hyperlink" Target="http://www.downes.ca/search/blockchain" TargetMode="Externa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hyperlink" Target="https://er.educause.edu/articles/2011/9/penetrating-the-fog-analytics-in-learning-and-education" TargetMode="Externa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hyperlink" Target="http://assignments.ds106.us/" TargetMode="Externa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2000"/>
                    </a14:imgEffect>
                  </a14:imgLayer>
                </a14:imgProps>
              </a:ext>
              <a:ext uri="{28A0092B-C50C-407E-A947-70E740481C1C}">
                <a14:useLocalDpi xmlns:a14="http://schemas.microsoft.com/office/drawing/2010/main" val="0"/>
              </a:ext>
            </a:extLst>
          </a:blip>
          <a:srcRect/>
          <a:stretch>
            <a:fillRect/>
          </a:stretch>
        </p:blipFill>
        <p:spPr bwMode="auto">
          <a:xfrm>
            <a:off x="0" y="0"/>
            <a:ext cx="9252520" cy="5745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740060" y="409228"/>
            <a:ext cx="7772400" cy="1225021"/>
          </a:xfrm>
        </p:spPr>
        <p:txBody>
          <a:bodyPr/>
          <a:lstStyle/>
          <a:p>
            <a:r>
              <a:rPr lang="en-CA" dirty="0" smtClean="0"/>
              <a:t>Vision 2030: Redesigning Education for the Future</a:t>
            </a:r>
            <a:endParaRPr lang="en-CA" dirty="0"/>
          </a:p>
        </p:txBody>
      </p:sp>
      <p:sp>
        <p:nvSpPr>
          <p:cNvPr id="3" name="Subtitle 2"/>
          <p:cNvSpPr>
            <a:spLocks noGrp="1"/>
          </p:cNvSpPr>
          <p:nvPr>
            <p:ph type="subTitle" idx="1"/>
          </p:nvPr>
        </p:nvSpPr>
        <p:spPr>
          <a:xfrm>
            <a:off x="1547664" y="1921396"/>
            <a:ext cx="6400800" cy="1460500"/>
          </a:xfrm>
        </p:spPr>
        <p:txBody>
          <a:bodyPr>
            <a:normAutofit/>
          </a:bodyPr>
          <a:lstStyle/>
          <a:p>
            <a:r>
              <a:rPr lang="en-CA" sz="2000" dirty="0" smtClean="0">
                <a:solidFill>
                  <a:schemeClr val="tx1"/>
                </a:solidFill>
              </a:rPr>
              <a:t>Stephen Downes, National Research Council Canada</a:t>
            </a:r>
          </a:p>
          <a:p>
            <a:r>
              <a:rPr lang="en-CA" sz="2000" dirty="0" smtClean="0">
                <a:solidFill>
                  <a:schemeClr val="tx1"/>
                </a:solidFill>
              </a:rPr>
              <a:t>presenting to</a:t>
            </a:r>
          </a:p>
          <a:p>
            <a:r>
              <a:rPr lang="en-CA" sz="2000" dirty="0" smtClean="0">
                <a:solidFill>
                  <a:schemeClr val="tx1"/>
                </a:solidFill>
              </a:rPr>
              <a:t>The</a:t>
            </a:r>
            <a:r>
              <a:rPr lang="en-CA" sz="2000" dirty="0">
                <a:solidFill>
                  <a:schemeClr val="tx1"/>
                </a:solidFill>
              </a:rPr>
              <a:t> 3</a:t>
            </a:r>
            <a:r>
              <a:rPr lang="en-CA" sz="2000" baseline="30000" dirty="0">
                <a:solidFill>
                  <a:schemeClr val="tx1"/>
                </a:solidFill>
              </a:rPr>
              <a:t>rd</a:t>
            </a:r>
            <a:r>
              <a:rPr lang="en-CA" sz="2000" dirty="0">
                <a:solidFill>
                  <a:schemeClr val="tx1"/>
                </a:solidFill>
              </a:rPr>
              <a:t> </a:t>
            </a:r>
            <a:r>
              <a:rPr lang="en-CA" sz="2000" b="1" i="1" dirty="0" err="1">
                <a:solidFill>
                  <a:schemeClr val="tx1"/>
                </a:solidFill>
              </a:rPr>
              <a:t>Asbar</a:t>
            </a:r>
            <a:r>
              <a:rPr lang="en-CA" sz="2000" b="1" i="1" dirty="0">
                <a:solidFill>
                  <a:schemeClr val="tx1"/>
                </a:solidFill>
              </a:rPr>
              <a:t> World Forum</a:t>
            </a:r>
            <a:r>
              <a:rPr lang="en-CA" sz="2000" i="1" dirty="0">
                <a:solidFill>
                  <a:schemeClr val="tx1"/>
                </a:solidFill>
              </a:rPr>
              <a:t> 2018</a:t>
            </a:r>
            <a:r>
              <a:rPr lang="en-CA" sz="2000" dirty="0">
                <a:solidFill>
                  <a:schemeClr val="tx1"/>
                </a:solidFill>
              </a:rPr>
              <a:t> (AWF)</a:t>
            </a:r>
            <a:r>
              <a:rPr lang="ar-SA" sz="2000" dirty="0">
                <a:solidFill>
                  <a:schemeClr val="tx1"/>
                </a:solidFill>
              </a:rPr>
              <a:t> </a:t>
            </a:r>
            <a:endParaRPr lang="en-CA" sz="2000" dirty="0" smtClean="0">
              <a:solidFill>
                <a:schemeClr val="tx1"/>
              </a:solidFill>
            </a:endParaRPr>
          </a:p>
          <a:p>
            <a:r>
              <a:rPr lang="en-CA" sz="2000" dirty="0" smtClean="0">
                <a:solidFill>
                  <a:schemeClr val="tx1"/>
                </a:solidFill>
              </a:rPr>
              <a:t>Riyadh, Saudi Arabia </a:t>
            </a:r>
            <a:endParaRPr lang="en-CA" sz="2000" dirty="0">
              <a:solidFill>
                <a:schemeClr val="tx1"/>
              </a:solidFill>
            </a:endParaRPr>
          </a:p>
        </p:txBody>
      </p:sp>
    </p:spTree>
    <p:extLst>
      <p:ext uri="{BB962C8B-B14F-4D97-AF65-F5344CB8AC3E}">
        <p14:creationId xmlns:p14="http://schemas.microsoft.com/office/powerpoint/2010/main" val="2040793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86000"/>
                    </a14:imgEffect>
                  </a14:imgLayer>
                </a14:imgProps>
              </a:ext>
              <a:ext uri="{28A0092B-C50C-407E-A947-70E740481C1C}">
                <a14:useLocalDpi xmlns:a14="http://schemas.microsoft.com/office/drawing/2010/main" val="0"/>
              </a:ext>
            </a:extLst>
          </a:blip>
          <a:srcRect/>
          <a:stretch>
            <a:fillRect/>
          </a:stretch>
        </p:blipFill>
        <p:spPr bwMode="auto">
          <a:xfrm>
            <a:off x="-252536" y="0"/>
            <a:ext cx="9929813"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Engaging</a:t>
            </a:r>
            <a:endParaRPr lang="en-CA" dirty="0"/>
          </a:p>
        </p:txBody>
      </p:sp>
      <p:sp>
        <p:nvSpPr>
          <p:cNvPr id="3"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Immersive</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sp>
        <p:nvSpPr>
          <p:cNvPr id="5" name="Rectangle 4">
            <a:extLst>
              <a:ext uri="{FF2B5EF4-FFF2-40B4-BE49-F238E27FC236}">
                <a16:creationId xmlns="" xmlns:a16="http://schemas.microsoft.com/office/drawing/2014/main" id="{0D281EF9-3198-4966-A377-955DFC4AC64F}"/>
              </a:ext>
            </a:extLst>
          </p:cNvPr>
          <p:cNvSpPr/>
          <p:nvPr/>
        </p:nvSpPr>
        <p:spPr>
          <a:xfrm>
            <a:off x="1115616" y="1564838"/>
            <a:ext cx="4015132" cy="2400657"/>
          </a:xfrm>
          <a:prstGeom prst="rect">
            <a:avLst/>
          </a:prstGeom>
        </p:spPr>
        <p:txBody>
          <a:bodyPr wrap="square">
            <a:spAutoFit/>
          </a:bodyPr>
          <a:lstStyle/>
          <a:p>
            <a:r>
              <a:rPr lang="en-US" sz="2400" dirty="0"/>
              <a:t>Slack, </a:t>
            </a:r>
            <a:r>
              <a:rPr lang="en-US" sz="2400" dirty="0" err="1"/>
              <a:t>Airtable</a:t>
            </a:r>
            <a:r>
              <a:rPr lang="en-US" sz="2400" dirty="0"/>
              <a:t>, Trello: what makes them good</a:t>
            </a:r>
            <a:r>
              <a:rPr lang="en-US" sz="2400" dirty="0" smtClean="0"/>
              <a:t>? </a:t>
            </a:r>
            <a:r>
              <a:rPr lang="en-US" sz="2400" dirty="0" smtClean="0"/>
              <a:t>Presence</a:t>
            </a:r>
          </a:p>
          <a:p>
            <a:pPr marL="342900" indent="-342900">
              <a:buFont typeface="Arial" panose="020B0604020202020204" pitchFamily="34" charset="0"/>
              <a:buChar char="•"/>
            </a:pPr>
            <a:r>
              <a:rPr lang="en-US" sz="2400" dirty="0" smtClean="0"/>
              <a:t>Social presence</a:t>
            </a:r>
          </a:p>
          <a:p>
            <a:pPr marL="342900" indent="-342900">
              <a:buFont typeface="Arial" panose="020B0604020202020204" pitchFamily="34" charset="0"/>
              <a:buChar char="•"/>
            </a:pPr>
            <a:r>
              <a:rPr lang="en-US" sz="2400" dirty="0" smtClean="0"/>
              <a:t>Cognitive presence</a:t>
            </a:r>
          </a:p>
          <a:p>
            <a:pPr marL="342900" indent="-342900">
              <a:buFont typeface="Arial" panose="020B0604020202020204" pitchFamily="34" charset="0"/>
              <a:buChar char="•"/>
            </a:pPr>
            <a:r>
              <a:rPr lang="en-US" sz="2400" dirty="0" smtClean="0"/>
              <a:t>Teaching presence</a:t>
            </a:r>
          </a:p>
          <a:p>
            <a:r>
              <a:rPr lang="en-US" sz="1200" dirty="0" smtClean="0"/>
              <a:t>	(Anderson, Archer, Garrison)</a:t>
            </a:r>
            <a:endParaRPr lang="en-US" sz="1200" dirty="0"/>
          </a:p>
          <a:p>
            <a:r>
              <a:rPr lang="en-US" sz="1400" dirty="0" smtClean="0"/>
              <a:t> </a:t>
            </a:r>
            <a:endParaRPr lang="en-US" sz="1400" dirty="0"/>
          </a:p>
        </p:txBody>
      </p:sp>
      <p:pic>
        <p:nvPicPr>
          <p:cNvPr id="6" name="Picture 2" descr="https://upload.wikimedia.org/wikipedia/commons/e/ee/Reality_check_ESA3843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915199"/>
            <a:ext cx="2589734" cy="1942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www.mckinsey.com/~/media/McKinsey/Business%20Functions/Organization/Our%20Insights/Learning%20at%20the%20speed%20of%20business/Learning-Speed-V3-1536x1536_Standard.ash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2857500"/>
            <a:ext cx="2589734" cy="16185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36096" y="4496708"/>
            <a:ext cx="2426370" cy="830997"/>
          </a:xfrm>
          <a:prstGeom prst="rect">
            <a:avLst/>
          </a:prstGeom>
        </p:spPr>
        <p:txBody>
          <a:bodyPr wrap="square">
            <a:spAutoFit/>
          </a:bodyPr>
          <a:lstStyle/>
          <a:p>
            <a:r>
              <a:rPr lang="en-US" sz="1200" dirty="0">
                <a:hlinkClick r:id="rId6"/>
              </a:rPr>
              <a:t>https://pt.slideshare.net/AnantCorp/team-collaboration-slack-airtable-trello-what-makes-them-good-76384318</a:t>
            </a:r>
            <a:endParaRPr lang="en-CA" sz="1200" dirty="0"/>
          </a:p>
        </p:txBody>
      </p:sp>
    </p:spTree>
    <p:extLst>
      <p:ext uri="{BB962C8B-B14F-4D97-AF65-F5344CB8AC3E}">
        <p14:creationId xmlns:p14="http://schemas.microsoft.com/office/powerpoint/2010/main" val="34018299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86000"/>
                    </a14:imgEffect>
                  </a14:imgLayer>
                </a14:imgProps>
              </a:ext>
              <a:ext uri="{28A0092B-C50C-407E-A947-70E740481C1C}">
                <a14:useLocalDpi xmlns:a14="http://schemas.microsoft.com/office/drawing/2010/main" val="0"/>
              </a:ext>
            </a:extLst>
          </a:blip>
          <a:srcRect/>
          <a:stretch>
            <a:fillRect/>
          </a:stretch>
        </p:blipFill>
        <p:spPr bwMode="auto">
          <a:xfrm>
            <a:off x="-252536" y="0"/>
            <a:ext cx="9929813"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Engaging</a:t>
            </a:r>
            <a:endParaRPr lang="en-CA" dirty="0"/>
          </a:p>
        </p:txBody>
      </p:sp>
      <p:sp>
        <p:nvSpPr>
          <p:cNvPr id="3"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Presence</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sp>
        <p:nvSpPr>
          <p:cNvPr id="5" name="Rectangle 4">
            <a:extLst>
              <a:ext uri="{FF2B5EF4-FFF2-40B4-BE49-F238E27FC236}">
                <a16:creationId xmlns="" xmlns:a16="http://schemas.microsoft.com/office/drawing/2014/main" id="{0D281EF9-3198-4966-A377-955DFC4AC64F}"/>
              </a:ext>
            </a:extLst>
          </p:cNvPr>
          <p:cNvSpPr/>
          <p:nvPr/>
        </p:nvSpPr>
        <p:spPr>
          <a:xfrm>
            <a:off x="1115616" y="1564838"/>
            <a:ext cx="4015132" cy="2154436"/>
          </a:xfrm>
          <a:prstGeom prst="rect">
            <a:avLst/>
          </a:prstGeom>
        </p:spPr>
        <p:txBody>
          <a:bodyPr wrap="square">
            <a:spAutoFit/>
          </a:bodyPr>
          <a:lstStyle/>
          <a:p>
            <a:r>
              <a:rPr lang="en-CA" sz="2400" dirty="0"/>
              <a:t>Presence is the idea that there is a person at the other end of the interaction… the presence of that person makes us </a:t>
            </a:r>
            <a:r>
              <a:rPr lang="en-CA" sz="2400" dirty="0" smtClean="0"/>
              <a:t>believe, makes it matter</a:t>
            </a:r>
            <a:endParaRPr lang="en-CA" sz="2400" dirty="0"/>
          </a:p>
          <a:p>
            <a:r>
              <a:rPr lang="en-US" sz="1400" dirty="0" smtClean="0"/>
              <a:t> </a:t>
            </a:r>
            <a:endParaRPr lang="en-US" sz="1400"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1028362"/>
            <a:ext cx="2533578" cy="1613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 xmlns:a16="http://schemas.microsoft.com/office/drawing/2014/main" id="{70D56251-B133-4B34-8FA9-D02D4C625460}"/>
              </a:ext>
            </a:extLst>
          </p:cNvPr>
          <p:cNvPicPr>
            <a:picLocks noChangeAspect="1"/>
          </p:cNvPicPr>
          <p:nvPr/>
        </p:nvPicPr>
        <p:blipFill rotWithShape="1">
          <a:blip r:embed="rId5"/>
          <a:srcRect l="8767" r="6918" b="2"/>
          <a:stretch/>
        </p:blipFill>
        <p:spPr>
          <a:xfrm>
            <a:off x="4756434" y="2738854"/>
            <a:ext cx="3501272" cy="2456906"/>
          </a:xfrm>
          <a:prstGeom prst="rect">
            <a:avLst/>
          </a:prstGeom>
        </p:spPr>
      </p:pic>
    </p:spTree>
    <p:extLst>
      <p:ext uri="{BB962C8B-B14F-4D97-AF65-F5344CB8AC3E}">
        <p14:creationId xmlns:p14="http://schemas.microsoft.com/office/powerpoint/2010/main" val="948806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86000"/>
                    </a14:imgEffect>
                  </a14:imgLayer>
                </a14:imgProps>
              </a:ext>
              <a:ext uri="{28A0092B-C50C-407E-A947-70E740481C1C}">
                <a14:useLocalDpi xmlns:a14="http://schemas.microsoft.com/office/drawing/2010/main" val="0"/>
              </a:ext>
            </a:extLst>
          </a:blip>
          <a:srcRect/>
          <a:stretch>
            <a:fillRect/>
          </a:stretch>
        </p:blipFill>
        <p:spPr bwMode="auto">
          <a:xfrm>
            <a:off x="-252536" y="0"/>
            <a:ext cx="9929813"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Engaging</a:t>
            </a:r>
            <a:endParaRPr lang="en-CA" dirty="0"/>
          </a:p>
        </p:txBody>
      </p:sp>
      <p:sp>
        <p:nvSpPr>
          <p:cNvPr id="3"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Affordances</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sp>
        <p:nvSpPr>
          <p:cNvPr id="5" name="Rectangle 4">
            <a:extLst>
              <a:ext uri="{FF2B5EF4-FFF2-40B4-BE49-F238E27FC236}">
                <a16:creationId xmlns="" xmlns:a16="http://schemas.microsoft.com/office/drawing/2014/main" id="{0D281EF9-3198-4966-A377-955DFC4AC64F}"/>
              </a:ext>
            </a:extLst>
          </p:cNvPr>
          <p:cNvSpPr/>
          <p:nvPr/>
        </p:nvSpPr>
        <p:spPr>
          <a:xfrm>
            <a:off x="1115616" y="1564838"/>
            <a:ext cx="5760640" cy="2308324"/>
          </a:xfrm>
          <a:prstGeom prst="rect">
            <a:avLst/>
          </a:prstGeom>
        </p:spPr>
        <p:txBody>
          <a:bodyPr wrap="square">
            <a:spAutoFit/>
          </a:bodyPr>
          <a:lstStyle/>
          <a:p>
            <a:pPr lvl="0"/>
            <a:r>
              <a:rPr lang="en-GB" sz="2400" dirty="0">
                <a:solidFill>
                  <a:schemeClr val="dk1"/>
                </a:solidFill>
              </a:rPr>
              <a:t>What does </a:t>
            </a:r>
            <a:r>
              <a:rPr lang="en-GB" sz="2400" i="1" dirty="0">
                <a:solidFill>
                  <a:schemeClr val="dk1"/>
                </a:solidFill>
              </a:rPr>
              <a:t>wanted</a:t>
            </a:r>
            <a:r>
              <a:rPr lang="en-GB" sz="2400" dirty="0">
                <a:solidFill>
                  <a:schemeClr val="dk1"/>
                </a:solidFill>
              </a:rPr>
              <a:t> make you think of…?</a:t>
            </a:r>
          </a:p>
          <a:p>
            <a:pPr marL="800100" lvl="0" indent="-342900">
              <a:buFont typeface="Arial" panose="020B0604020202020204" pitchFamily="34" charset="0"/>
              <a:buChar char="•"/>
            </a:pPr>
            <a:r>
              <a:rPr lang="en-GB" sz="2400" dirty="0"/>
              <a:t>personal, spontaneous, opportunistic</a:t>
            </a:r>
          </a:p>
          <a:p>
            <a:pPr marL="800100" lvl="0" indent="-342900">
              <a:buFont typeface="Arial" panose="020B0604020202020204" pitchFamily="34" charset="0"/>
              <a:buChar char="•"/>
            </a:pPr>
            <a:r>
              <a:rPr lang="en-GB" sz="2400" dirty="0"/>
              <a:t>informal, pervasive, situated</a:t>
            </a:r>
          </a:p>
          <a:p>
            <a:pPr marL="800100" lvl="0" indent="-342900">
              <a:buFont typeface="Arial" panose="020B0604020202020204" pitchFamily="34" charset="0"/>
              <a:buChar char="•"/>
            </a:pPr>
            <a:r>
              <a:rPr lang="en-GB" sz="2400" dirty="0"/>
              <a:t>private, context-aware</a:t>
            </a:r>
          </a:p>
          <a:p>
            <a:pPr marL="800100" lvl="0" indent="-342900">
              <a:buFont typeface="Arial" panose="020B0604020202020204" pitchFamily="34" charset="0"/>
              <a:buChar char="•"/>
            </a:pPr>
            <a:r>
              <a:rPr lang="en-GB" sz="2400" dirty="0"/>
              <a:t>bite-sized, and portable</a:t>
            </a:r>
          </a:p>
          <a:p>
            <a:r>
              <a:rPr lang="en-US" sz="2400" dirty="0" smtClean="0"/>
              <a:t> </a:t>
            </a:r>
            <a:endParaRPr lang="en-US" sz="2400" dirty="0"/>
          </a:p>
        </p:txBody>
      </p:sp>
      <p:pic>
        <p:nvPicPr>
          <p:cNvPr id="8" name="Shape 76"/>
          <p:cNvPicPr preferRelativeResize="0"/>
          <p:nvPr/>
        </p:nvPicPr>
        <p:blipFill>
          <a:blip r:embed="rId4">
            <a:alphaModFix/>
          </a:blip>
          <a:stretch>
            <a:fillRect/>
          </a:stretch>
        </p:blipFill>
        <p:spPr>
          <a:xfrm>
            <a:off x="5004048" y="2853287"/>
            <a:ext cx="3528392" cy="2020438"/>
          </a:xfrm>
          <a:prstGeom prst="rect">
            <a:avLst/>
          </a:prstGeom>
          <a:noFill/>
          <a:ln>
            <a:noFill/>
          </a:ln>
        </p:spPr>
      </p:pic>
      <p:sp>
        <p:nvSpPr>
          <p:cNvPr id="11" name="Rectangle 10"/>
          <p:cNvSpPr/>
          <p:nvPr/>
        </p:nvSpPr>
        <p:spPr>
          <a:xfrm>
            <a:off x="1551681" y="3361556"/>
            <a:ext cx="3160689" cy="738664"/>
          </a:xfrm>
          <a:prstGeom prst="rect">
            <a:avLst/>
          </a:prstGeom>
        </p:spPr>
        <p:txBody>
          <a:bodyPr wrap="square">
            <a:spAutoFit/>
          </a:bodyPr>
          <a:lstStyle/>
          <a:p>
            <a:r>
              <a:rPr lang="en-CA" sz="1400" dirty="0" err="1" smtClean="0"/>
              <a:t>Jari</a:t>
            </a:r>
            <a:r>
              <a:rPr lang="en-CA" sz="1400" dirty="0" smtClean="0"/>
              <a:t> </a:t>
            </a:r>
            <a:r>
              <a:rPr lang="en-CA" sz="1400" dirty="0" err="1" smtClean="0"/>
              <a:t>Laru</a:t>
            </a:r>
            <a:r>
              <a:rPr lang="en-CA" sz="1400" dirty="0" smtClean="0"/>
              <a:t> - </a:t>
            </a:r>
            <a:r>
              <a:rPr lang="en-CA" sz="1400" dirty="0" smtClean="0">
                <a:hlinkClick r:id="rId5"/>
              </a:rPr>
              <a:t>https</a:t>
            </a:r>
            <a:r>
              <a:rPr lang="en-CA" sz="1400" dirty="0">
                <a:hlinkClick r:id="rId5"/>
              </a:rPr>
              <a:t>://</a:t>
            </a:r>
            <a:r>
              <a:rPr lang="en-CA" sz="1400" dirty="0" smtClean="0">
                <a:hlinkClick r:id="rId5"/>
              </a:rPr>
              <a:t>www.slideshare.net/larux/affordances-short-introductionlarulet2011</a:t>
            </a:r>
            <a:r>
              <a:rPr lang="en-CA" sz="1400" dirty="0" smtClean="0"/>
              <a:t> </a:t>
            </a:r>
            <a:endParaRPr lang="en-CA" sz="1400" dirty="0"/>
          </a:p>
        </p:txBody>
      </p:sp>
    </p:spTree>
    <p:extLst>
      <p:ext uri="{BB962C8B-B14F-4D97-AF65-F5344CB8AC3E}">
        <p14:creationId xmlns:p14="http://schemas.microsoft.com/office/powerpoint/2010/main" val="25170126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12866"/>
            <a:ext cx="10065817" cy="5727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Personal</a:t>
            </a:r>
            <a:endParaRPr lang="en-CA" dirty="0"/>
          </a:p>
        </p:txBody>
      </p:sp>
    </p:spTree>
    <p:extLst>
      <p:ext uri="{BB962C8B-B14F-4D97-AF65-F5344CB8AC3E}">
        <p14:creationId xmlns:p14="http://schemas.microsoft.com/office/powerpoint/2010/main" val="107866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89000"/>
                    </a14:imgEffect>
                  </a14:imgLayer>
                </a14:imgProps>
              </a:ext>
              <a:ext uri="{28A0092B-C50C-407E-A947-70E740481C1C}">
                <a14:useLocalDpi xmlns:a14="http://schemas.microsoft.com/office/drawing/2010/main" val="0"/>
              </a:ext>
            </a:extLst>
          </a:blip>
          <a:srcRect/>
          <a:stretch>
            <a:fillRect/>
          </a:stretch>
        </p:blipFill>
        <p:spPr bwMode="auto">
          <a:xfrm>
            <a:off x="-252536" y="-12866"/>
            <a:ext cx="10065817" cy="5727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Personal</a:t>
            </a:r>
            <a:endParaRPr lang="en-CA" dirty="0"/>
          </a:p>
        </p:txBody>
      </p:sp>
      <p:sp>
        <p:nvSpPr>
          <p:cNvPr id="3" name="Content Placeholder 2"/>
          <p:cNvSpPr>
            <a:spLocks noGrp="1"/>
          </p:cNvSpPr>
          <p:nvPr>
            <p:ph idx="1"/>
          </p:nvPr>
        </p:nvSpPr>
        <p:spPr>
          <a:xfrm>
            <a:off x="1115616" y="841276"/>
            <a:ext cx="7056784" cy="2748135"/>
          </a:xfrm>
          <a:solidFill>
            <a:schemeClr val="bg1">
              <a:alpha val="75000"/>
            </a:schemeClr>
          </a:solidFill>
        </p:spPr>
        <p:txBody>
          <a:bodyPr/>
          <a:lstStyle/>
          <a:p>
            <a:r>
              <a:rPr lang="en-CA" dirty="0" smtClean="0"/>
              <a:t>Competencies</a:t>
            </a:r>
          </a:p>
          <a:p>
            <a:r>
              <a:rPr lang="en-CA" dirty="0" smtClean="0"/>
              <a:t>Support</a:t>
            </a:r>
          </a:p>
          <a:p>
            <a:r>
              <a:rPr lang="en-CA" dirty="0" smtClean="0"/>
              <a:t>Iteration</a:t>
            </a:r>
          </a:p>
          <a:p>
            <a:r>
              <a:rPr lang="en-CA" dirty="0" smtClean="0"/>
              <a:t>Opportunity</a:t>
            </a:r>
          </a:p>
          <a:p>
            <a:endParaRPr lang="en-CA" dirty="0"/>
          </a:p>
          <a:p>
            <a:endParaRPr lang="en-CA" dirty="0"/>
          </a:p>
          <a:p>
            <a:endParaRPr lang="en-CA" dirty="0"/>
          </a:p>
        </p:txBody>
      </p:sp>
    </p:spTree>
    <p:extLst>
      <p:ext uri="{BB962C8B-B14F-4D97-AF65-F5344CB8AC3E}">
        <p14:creationId xmlns:p14="http://schemas.microsoft.com/office/powerpoint/2010/main" val="1238935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89000"/>
                    </a14:imgEffect>
                  </a14:imgLayer>
                </a14:imgProps>
              </a:ext>
              <a:ext uri="{28A0092B-C50C-407E-A947-70E740481C1C}">
                <a14:useLocalDpi xmlns:a14="http://schemas.microsoft.com/office/drawing/2010/main" val="0"/>
              </a:ext>
            </a:extLst>
          </a:blip>
          <a:srcRect/>
          <a:stretch>
            <a:fillRect/>
          </a:stretch>
        </p:blipFill>
        <p:spPr bwMode="auto">
          <a:xfrm>
            <a:off x="-252536" y="-12866"/>
            <a:ext cx="10065817" cy="5727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Personal</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Competencies</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pic>
        <p:nvPicPr>
          <p:cNvPr id="8" name="Picture 2" descr="http://leadershipadvantedge.com/wp-content/uploads/2016/03/coachingcounselet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557100"/>
            <a:ext cx="4750147" cy="315806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697287" y="4873724"/>
            <a:ext cx="2761846" cy="307777"/>
          </a:xfrm>
          <a:prstGeom prst="rect">
            <a:avLst/>
          </a:prstGeom>
        </p:spPr>
        <p:txBody>
          <a:bodyPr wrap="none">
            <a:spAutoFit/>
          </a:bodyPr>
          <a:lstStyle/>
          <a:p>
            <a:r>
              <a:rPr lang="en-CA" sz="1400" dirty="0">
                <a:hlinkClick r:id="rId5"/>
              </a:rPr>
              <a:t>http://leadershipadvantedge.com</a:t>
            </a:r>
            <a:r>
              <a:rPr lang="en-CA" sz="1400" dirty="0" smtClean="0">
                <a:hlinkClick r:id="rId5"/>
              </a:rPr>
              <a:t>/</a:t>
            </a:r>
            <a:r>
              <a:rPr lang="en-CA" sz="1400" dirty="0" smtClean="0"/>
              <a:t> </a:t>
            </a:r>
            <a:endParaRPr lang="en-CA" sz="1400" dirty="0"/>
          </a:p>
        </p:txBody>
      </p:sp>
    </p:spTree>
    <p:extLst>
      <p:ext uri="{BB962C8B-B14F-4D97-AF65-F5344CB8AC3E}">
        <p14:creationId xmlns:p14="http://schemas.microsoft.com/office/powerpoint/2010/main" val="20008682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89000"/>
                    </a14:imgEffect>
                  </a14:imgLayer>
                </a14:imgProps>
              </a:ext>
              <a:ext uri="{28A0092B-C50C-407E-A947-70E740481C1C}">
                <a14:useLocalDpi xmlns:a14="http://schemas.microsoft.com/office/drawing/2010/main" val="0"/>
              </a:ext>
            </a:extLst>
          </a:blip>
          <a:srcRect/>
          <a:stretch>
            <a:fillRect/>
          </a:stretch>
        </p:blipFill>
        <p:spPr bwMode="auto">
          <a:xfrm>
            <a:off x="-252536" y="-12866"/>
            <a:ext cx="10065817" cy="5727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Personal</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Support and Iteration</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7877" y="1505169"/>
            <a:ext cx="5526075" cy="2691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25498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Freeform 4"/>
          <p:cNvSpPr/>
          <p:nvPr/>
        </p:nvSpPr>
        <p:spPr>
          <a:xfrm>
            <a:off x="-22302" y="345688"/>
            <a:ext cx="9177453" cy="5386039"/>
          </a:xfrm>
          <a:custGeom>
            <a:avLst/>
            <a:gdLst>
              <a:gd name="connsiteX0" fmla="*/ 791736 w 9177453"/>
              <a:gd name="connsiteY0" fmla="*/ 613317 h 5386039"/>
              <a:gd name="connsiteX1" fmla="*/ 22302 w 9177453"/>
              <a:gd name="connsiteY1" fmla="*/ 613317 h 5386039"/>
              <a:gd name="connsiteX2" fmla="*/ 0 w 9177453"/>
              <a:gd name="connsiteY2" fmla="*/ 5386039 h 5386039"/>
              <a:gd name="connsiteX3" fmla="*/ 9177453 w 9177453"/>
              <a:gd name="connsiteY3" fmla="*/ 5386039 h 5386039"/>
              <a:gd name="connsiteX4" fmla="*/ 9177453 w 9177453"/>
              <a:gd name="connsiteY4" fmla="*/ 568712 h 5386039"/>
              <a:gd name="connsiteX5" fmla="*/ 4326673 w 9177453"/>
              <a:gd name="connsiteY5" fmla="*/ 602166 h 5386039"/>
              <a:gd name="connsiteX6" fmla="*/ 4059043 w 9177453"/>
              <a:gd name="connsiteY6" fmla="*/ 0 h 5386039"/>
              <a:gd name="connsiteX7" fmla="*/ 947853 w 9177453"/>
              <a:gd name="connsiteY7" fmla="*/ 11151 h 5386039"/>
              <a:gd name="connsiteX8" fmla="*/ 791736 w 9177453"/>
              <a:gd name="connsiteY8" fmla="*/ 613317 h 538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7453" h="5386039">
                <a:moveTo>
                  <a:pt x="791736" y="613317"/>
                </a:moveTo>
                <a:lnTo>
                  <a:pt x="22302" y="613317"/>
                </a:lnTo>
                <a:lnTo>
                  <a:pt x="0" y="5386039"/>
                </a:lnTo>
                <a:lnTo>
                  <a:pt x="9177453" y="5386039"/>
                </a:lnTo>
                <a:lnTo>
                  <a:pt x="9177453" y="568712"/>
                </a:lnTo>
                <a:lnTo>
                  <a:pt x="4326673" y="602166"/>
                </a:lnTo>
                <a:lnTo>
                  <a:pt x="4059043" y="0"/>
                </a:lnTo>
                <a:lnTo>
                  <a:pt x="947853" y="11151"/>
                </a:lnTo>
                <a:lnTo>
                  <a:pt x="791736" y="613317"/>
                </a:lnTo>
                <a:close/>
              </a:path>
            </a:pathLst>
          </a:custGeom>
          <a:solidFill>
            <a:srgbClr val="FAED90"/>
          </a:solidFill>
          <a:ln>
            <a:noFill/>
          </a:ln>
          <a:effectLst>
            <a:outerShdw blurRad="101600" dist="38100" dir="21540000" sx="101000" sy="101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effectLst>
                <a:outerShdw blurRad="50800" dist="38100" dir="2700000" algn="tl" rotWithShape="0">
                  <a:prstClr val="black">
                    <a:alpha val="40000"/>
                  </a:prstClr>
                </a:outerShdw>
              </a:effectLst>
            </a:endParaRPr>
          </a:p>
        </p:txBody>
      </p:sp>
      <p:sp>
        <p:nvSpPr>
          <p:cNvPr id="6" name="Rectangle 5"/>
          <p:cNvSpPr/>
          <p:nvPr/>
        </p:nvSpPr>
        <p:spPr>
          <a:xfrm rot="239056">
            <a:off x="20170" y="1019053"/>
            <a:ext cx="8813570" cy="4573521"/>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01194" y="1017091"/>
            <a:ext cx="8730460" cy="4573521"/>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a:xfrm>
            <a:off x="6444208" y="193204"/>
            <a:ext cx="2242592" cy="612410"/>
          </a:xfrm>
        </p:spPr>
        <p:txBody>
          <a:bodyPr/>
          <a:lstStyle/>
          <a:p>
            <a:r>
              <a:rPr lang="en-CA" dirty="0" smtClean="0">
                <a:latin typeface="Calisto MT" panose="02040603050505030304" pitchFamily="18" charset="0"/>
              </a:rPr>
              <a:t>Case</a:t>
            </a:r>
            <a:endParaRPr lang="en-CA" dirty="0">
              <a:latin typeface="Calisto MT" panose="02040603050505030304" pitchFamily="18" charset="0"/>
            </a:endParaRPr>
          </a:p>
        </p:txBody>
      </p:sp>
      <p:sp>
        <p:nvSpPr>
          <p:cNvPr id="3" name="Content Placeholder 2"/>
          <p:cNvSpPr>
            <a:spLocks noGrp="1"/>
          </p:cNvSpPr>
          <p:nvPr>
            <p:ph idx="1"/>
          </p:nvPr>
        </p:nvSpPr>
        <p:spPr>
          <a:xfrm>
            <a:off x="201194" y="1035428"/>
            <a:ext cx="5017254" cy="4032448"/>
          </a:xfrm>
        </p:spPr>
        <p:txBody>
          <a:bodyPr/>
          <a:lstStyle/>
          <a:p>
            <a:pPr marL="0" indent="0">
              <a:buNone/>
            </a:pPr>
            <a:r>
              <a:rPr lang="en-CA" dirty="0" smtClean="0"/>
              <a:t>Personal Learning Plan</a:t>
            </a:r>
          </a:p>
          <a:p>
            <a:pPr fontAlgn="base"/>
            <a:endParaRPr lang="en-CA" sz="900" u="sng" dirty="0" smtClean="0">
              <a:hlinkClick r:id="rId3"/>
            </a:endParaRPr>
          </a:p>
          <a:p>
            <a:pPr fontAlgn="base">
              <a:spcBef>
                <a:spcPts val="0"/>
              </a:spcBef>
            </a:pPr>
            <a:r>
              <a:rPr lang="en-CA" sz="2400" dirty="0">
                <a:hlinkClick r:id="rId3"/>
              </a:rPr>
              <a:t>Illuminate Education</a:t>
            </a:r>
            <a:r>
              <a:rPr lang="en-CA" sz="2400" dirty="0"/>
              <a:t> - data-based learning path</a:t>
            </a:r>
          </a:p>
          <a:p>
            <a:pPr fontAlgn="base">
              <a:spcBef>
                <a:spcPts val="0"/>
              </a:spcBef>
            </a:pPr>
            <a:r>
              <a:rPr lang="en-CA" sz="2400" dirty="0" err="1">
                <a:hlinkClick r:id="rId4"/>
              </a:rPr>
              <a:t>FilterED</a:t>
            </a:r>
            <a:r>
              <a:rPr lang="en-CA" sz="2400" dirty="0"/>
              <a:t> </a:t>
            </a:r>
            <a:r>
              <a:rPr lang="en-CA" sz="2400" dirty="0"/>
              <a:t>Global Filter -  specializes in rapid personal path creation</a:t>
            </a:r>
          </a:p>
          <a:p>
            <a:pPr fontAlgn="base">
              <a:spcBef>
                <a:spcPts val="0"/>
              </a:spcBef>
            </a:pPr>
            <a:r>
              <a:rPr lang="en-CA" sz="2400" dirty="0" err="1">
                <a:hlinkClick r:id="rId5"/>
              </a:rPr>
              <a:t>MiCLUES</a:t>
            </a:r>
            <a:r>
              <a:rPr lang="en-CA" sz="2400" dirty="0"/>
              <a:t> - </a:t>
            </a:r>
            <a:r>
              <a:rPr lang="en-CA" sz="2400" dirty="0" smtClean="0"/>
              <a:t>personal </a:t>
            </a:r>
            <a:r>
              <a:rPr lang="en-CA" sz="2400" dirty="0"/>
              <a:t>learning paths through museums and exhibits</a:t>
            </a:r>
          </a:p>
          <a:p>
            <a:pPr fontAlgn="base">
              <a:spcBef>
                <a:spcPts val="0"/>
              </a:spcBef>
            </a:pPr>
            <a:r>
              <a:rPr lang="en-CA" sz="2400" dirty="0" err="1">
                <a:hlinkClick r:id="rId6"/>
              </a:rPr>
              <a:t>ItsLearning</a:t>
            </a:r>
            <a:r>
              <a:rPr lang="en-CA" sz="2400" dirty="0"/>
              <a:t> - learning platform</a:t>
            </a:r>
          </a:p>
          <a:p>
            <a:pPr>
              <a:spcBef>
                <a:spcPts val="0"/>
              </a:spcBef>
            </a:pPr>
            <a:r>
              <a:rPr lang="en-CA" sz="2400" dirty="0" err="1">
                <a:hlinkClick r:id="rId7"/>
              </a:rPr>
              <a:t>Apereo</a:t>
            </a:r>
            <a:r>
              <a:rPr lang="en-CA" sz="2400" dirty="0"/>
              <a:t> </a:t>
            </a:r>
            <a:r>
              <a:rPr lang="en-CA" sz="2400" dirty="0" err="1">
                <a:hlinkClick r:id="rId8"/>
              </a:rPr>
              <a:t>OpenSSP</a:t>
            </a:r>
            <a:r>
              <a:rPr lang="en-CA" sz="2400" dirty="0"/>
              <a:t> - </a:t>
            </a:r>
            <a:r>
              <a:rPr lang="en-CA" sz="2400" dirty="0" smtClean="0"/>
              <a:t>success </a:t>
            </a:r>
            <a:r>
              <a:rPr lang="en-CA" sz="2400" dirty="0"/>
              <a:t>plan</a:t>
            </a:r>
            <a:endParaRPr lang="en-CA" sz="2400" dirty="0"/>
          </a:p>
        </p:txBody>
      </p:sp>
      <p:sp>
        <p:nvSpPr>
          <p:cNvPr id="4" name="TextBox 3"/>
          <p:cNvSpPr txBox="1"/>
          <p:nvPr/>
        </p:nvSpPr>
        <p:spPr>
          <a:xfrm>
            <a:off x="5148064" y="1633364"/>
            <a:ext cx="3096344" cy="3139321"/>
          </a:xfrm>
          <a:prstGeom prst="rect">
            <a:avLst/>
          </a:prstGeom>
          <a:noFill/>
          <a:ln w="3175">
            <a:solidFill>
              <a:schemeClr val="tx1"/>
            </a:solidFill>
          </a:ln>
          <a:effectLst>
            <a:outerShdw blurRad="152400" dist="317500" dir="5400000" sx="90000" sy="-19000" rotWithShape="0">
              <a:prstClr val="black">
                <a:alpha val="15000"/>
              </a:prstClr>
            </a:outerShdw>
            <a:reflection blurRad="6350" stA="50000" endA="300" endPos="55500" dist="101600" dir="5400000" sy="-100000" algn="bl" rotWithShape="0"/>
          </a:effectLst>
        </p:spPr>
        <p:txBody>
          <a:bodyPr wrap="square" rtlCol="0">
            <a:spAutoFit/>
          </a:bodyPr>
          <a:lstStyle/>
          <a:p>
            <a:endParaRPr lang="en-CA" dirty="0" smtClean="0"/>
          </a:p>
          <a:p>
            <a:endParaRPr lang="en-CA" dirty="0"/>
          </a:p>
          <a:p>
            <a:endParaRPr lang="en-CA" dirty="0" smtClean="0"/>
          </a:p>
          <a:p>
            <a:endParaRPr lang="en-CA" dirty="0"/>
          </a:p>
          <a:p>
            <a:endParaRPr lang="en-CA" dirty="0" smtClean="0"/>
          </a:p>
          <a:p>
            <a:endParaRPr lang="en-CA" dirty="0"/>
          </a:p>
          <a:p>
            <a:endParaRPr lang="en-CA" dirty="0" smtClean="0"/>
          </a:p>
          <a:p>
            <a:endParaRPr lang="en-CA" dirty="0"/>
          </a:p>
          <a:p>
            <a:endParaRPr lang="en-CA" dirty="0" smtClean="0"/>
          </a:p>
          <a:p>
            <a:endParaRPr lang="en-CA" sz="1200" dirty="0" smtClean="0"/>
          </a:p>
          <a:p>
            <a:r>
              <a:rPr lang="en-CA" sz="1200" dirty="0" smtClean="0"/>
              <a:t>Chloe Murray </a:t>
            </a:r>
            <a:r>
              <a:rPr lang="en-CA" sz="1200" dirty="0"/>
              <a:t>- </a:t>
            </a:r>
            <a:r>
              <a:rPr lang="en-CA" sz="1200" dirty="0">
                <a:hlinkClick r:id="rId9"/>
              </a:rPr>
              <a:t>https://</a:t>
            </a:r>
            <a:r>
              <a:rPr lang="en-CA" sz="1200" dirty="0" smtClean="0">
                <a:hlinkClick r:id="rId9"/>
              </a:rPr>
              <a:t>prezi.com/9i69gkg75eqc/copy-of-chloe</a:t>
            </a:r>
            <a:endParaRPr lang="en-CA" sz="1200" dirty="0"/>
          </a:p>
        </p:txBody>
      </p:sp>
      <p:pic>
        <p:nvPicPr>
          <p:cNvPr id="9" name="Picture 2" descr="personal learning pla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8448" y="1777380"/>
            <a:ext cx="2962275" cy="234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2733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89000"/>
                    </a14:imgEffect>
                  </a14:imgLayer>
                </a14:imgProps>
              </a:ext>
              <a:ext uri="{28A0092B-C50C-407E-A947-70E740481C1C}">
                <a14:useLocalDpi xmlns:a14="http://schemas.microsoft.com/office/drawing/2010/main" val="0"/>
              </a:ext>
            </a:extLst>
          </a:blip>
          <a:srcRect/>
          <a:stretch>
            <a:fillRect/>
          </a:stretch>
        </p:blipFill>
        <p:spPr bwMode="auto">
          <a:xfrm>
            <a:off x="-252536" y="-12866"/>
            <a:ext cx="10065817" cy="5727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Personal</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Practice vs Presentation</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sp>
        <p:nvSpPr>
          <p:cNvPr id="8" name="Rectangle 7">
            <a:extLst>
              <a:ext uri="{FF2B5EF4-FFF2-40B4-BE49-F238E27FC236}">
                <a16:creationId xmlns="" xmlns:a16="http://schemas.microsoft.com/office/drawing/2014/main" id="{0D281EF9-3198-4966-A377-955DFC4AC64F}"/>
              </a:ext>
            </a:extLst>
          </p:cNvPr>
          <p:cNvSpPr/>
          <p:nvPr/>
        </p:nvSpPr>
        <p:spPr>
          <a:xfrm>
            <a:off x="1115616" y="1564838"/>
            <a:ext cx="7056784" cy="1938992"/>
          </a:xfrm>
          <a:prstGeom prst="rect">
            <a:avLst/>
          </a:prstGeom>
        </p:spPr>
        <p:txBody>
          <a:bodyPr wrap="square">
            <a:spAutoFit/>
          </a:bodyPr>
          <a:lstStyle/>
          <a:p>
            <a:r>
              <a:rPr lang="en-CA" sz="2400" b="1" dirty="0"/>
              <a:t>Don’t tell me, show me:</a:t>
            </a:r>
          </a:p>
          <a:p>
            <a:r>
              <a:rPr lang="en-CA" sz="2400" dirty="0"/>
              <a:t>  - “show me how to think strategically“</a:t>
            </a:r>
          </a:p>
          <a:p>
            <a:r>
              <a:rPr lang="en-CA" sz="2400" dirty="0"/>
              <a:t>  - “show me how to reframe an issue”</a:t>
            </a:r>
          </a:p>
          <a:p>
            <a:r>
              <a:rPr lang="en-CA" sz="2400" dirty="0"/>
              <a:t>  - “show me how to deal with the ambiguity of the world right now”</a:t>
            </a:r>
            <a:endParaRPr lang="en-CA" sz="2400" dirty="0"/>
          </a:p>
        </p:txBody>
      </p:sp>
      <p:sp>
        <p:nvSpPr>
          <p:cNvPr id="9" name="Rectangle 8"/>
          <p:cNvSpPr/>
          <p:nvPr/>
        </p:nvSpPr>
        <p:spPr>
          <a:xfrm>
            <a:off x="5004048" y="3523257"/>
            <a:ext cx="2736304" cy="1077218"/>
          </a:xfrm>
          <a:prstGeom prst="rect">
            <a:avLst/>
          </a:prstGeom>
        </p:spPr>
        <p:txBody>
          <a:bodyPr wrap="square">
            <a:spAutoFit/>
          </a:bodyPr>
          <a:lstStyle/>
          <a:p>
            <a:r>
              <a:rPr lang="en-CA" sz="1600" dirty="0" smtClean="0"/>
              <a:t>Steve </a:t>
            </a:r>
            <a:r>
              <a:rPr lang="en-CA" sz="1600" dirty="0" err="1" smtClean="0"/>
              <a:t>Lowenthal</a:t>
            </a:r>
            <a:r>
              <a:rPr lang="en-CA" sz="1600" dirty="0" smtClean="0"/>
              <a:t> - </a:t>
            </a:r>
            <a:r>
              <a:rPr lang="en-CA" sz="1600" dirty="0" smtClean="0">
                <a:hlinkClick r:id="rId4"/>
              </a:rPr>
              <a:t>https</a:t>
            </a:r>
            <a:r>
              <a:rPr lang="en-CA" sz="1600" dirty="0">
                <a:hlinkClick r:id="rId4"/>
              </a:rPr>
              <a:t>://</a:t>
            </a:r>
            <a:r>
              <a:rPr lang="en-CA" sz="1600" dirty="0" smtClean="0">
                <a:hlinkClick r:id="rId4"/>
              </a:rPr>
              <a:t>elearningindustry.com/bridging-the-learning-and-doing-gap-3-best-practices</a:t>
            </a:r>
            <a:r>
              <a:rPr lang="en-CA" sz="1600" dirty="0" smtClean="0"/>
              <a:t> </a:t>
            </a:r>
            <a:endParaRPr lang="en-CA" sz="1600" dirty="0"/>
          </a:p>
        </p:txBody>
      </p:sp>
    </p:spTree>
    <p:extLst>
      <p:ext uri="{BB962C8B-B14F-4D97-AF65-F5344CB8AC3E}">
        <p14:creationId xmlns:p14="http://schemas.microsoft.com/office/powerpoint/2010/main" val="865585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2000"/>
                    </a14:imgEffect>
                  </a14:imgLayer>
                </a14:imgProps>
              </a:ext>
              <a:ext uri="{28A0092B-C50C-407E-A947-70E740481C1C}">
                <a14:useLocalDpi xmlns:a14="http://schemas.microsoft.com/office/drawing/2010/main" val="0"/>
              </a:ext>
            </a:extLst>
          </a:blip>
          <a:srcRect/>
          <a:stretch>
            <a:fillRect/>
          </a:stretch>
        </p:blipFill>
        <p:spPr bwMode="auto">
          <a:xfrm>
            <a:off x="0" y="-382860"/>
            <a:ext cx="9900592" cy="642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1334022" y="304272"/>
            <a:ext cx="7181328" cy="1104636"/>
          </a:xfrm>
        </p:spPr>
        <p:txBody>
          <a:bodyPr/>
          <a:lstStyle/>
          <a:p>
            <a:pPr algn="l"/>
            <a:r>
              <a:rPr lang="en-CA" dirty="0"/>
              <a:t>Part </a:t>
            </a:r>
            <a:r>
              <a:rPr lang="en-CA" dirty="0" smtClean="0"/>
              <a:t>Two. </a:t>
            </a:r>
            <a:r>
              <a:rPr lang="en-CA" dirty="0" smtClean="0"/>
              <a:t/>
            </a:r>
            <a:br>
              <a:rPr lang="en-CA" dirty="0" smtClean="0"/>
            </a:br>
            <a:r>
              <a:rPr lang="en-CA" dirty="0" smtClean="0"/>
              <a:t>How </a:t>
            </a:r>
            <a:r>
              <a:rPr lang="en-CA" dirty="0" smtClean="0"/>
              <a:t>Do We provide That?</a:t>
            </a:r>
            <a:endParaRPr lang="en-CA" dirty="0"/>
          </a:p>
        </p:txBody>
      </p:sp>
      <p:sp>
        <p:nvSpPr>
          <p:cNvPr id="10" name="Content Placeholder 2"/>
          <p:cNvSpPr>
            <a:spLocks noGrp="1"/>
          </p:cNvSpPr>
          <p:nvPr>
            <p:ph idx="1"/>
          </p:nvPr>
        </p:nvSpPr>
        <p:spPr>
          <a:xfrm>
            <a:off x="1334024" y="1521354"/>
            <a:ext cx="7126409" cy="3626116"/>
          </a:xfrm>
        </p:spPr>
        <p:txBody>
          <a:bodyPr>
            <a:normAutofit/>
          </a:bodyPr>
          <a:lstStyle/>
          <a:p>
            <a:pPr marL="742950" indent="-742950">
              <a:buFont typeface="+mj-lt"/>
              <a:buAutoNum type="arabicPeriod"/>
            </a:pPr>
            <a:r>
              <a:rPr lang="en-CA" sz="3600" dirty="0" smtClean="0">
                <a:latin typeface="+mj-lt"/>
              </a:rPr>
              <a:t>Learning Resources</a:t>
            </a:r>
            <a:endParaRPr lang="en-CA" sz="3600" dirty="0">
              <a:latin typeface="+mj-lt"/>
            </a:endParaRPr>
          </a:p>
          <a:p>
            <a:pPr marL="742950" indent="-742950">
              <a:buFont typeface="+mj-lt"/>
              <a:buAutoNum type="arabicPeriod"/>
            </a:pPr>
            <a:r>
              <a:rPr lang="en-CA" sz="3600" dirty="0" smtClean="0">
                <a:latin typeface="+mj-lt"/>
              </a:rPr>
              <a:t>Environments</a:t>
            </a:r>
            <a:endParaRPr lang="en-CA" sz="3600" dirty="0">
              <a:latin typeface="+mj-lt"/>
            </a:endParaRPr>
          </a:p>
          <a:p>
            <a:pPr marL="742950" indent="-742950">
              <a:buFont typeface="+mj-lt"/>
              <a:buAutoNum type="arabicPeriod"/>
            </a:pPr>
            <a:r>
              <a:rPr lang="en-CA" sz="3600" dirty="0" smtClean="0">
                <a:latin typeface="+mj-lt"/>
              </a:rPr>
              <a:t>Assessment</a:t>
            </a:r>
            <a:endParaRPr lang="en-CA" sz="3600" dirty="0">
              <a:latin typeface="+mj-lt"/>
            </a:endParaRPr>
          </a:p>
        </p:txBody>
      </p:sp>
    </p:spTree>
    <p:extLst>
      <p:ext uri="{BB962C8B-B14F-4D97-AF65-F5344CB8AC3E}">
        <p14:creationId xmlns:p14="http://schemas.microsoft.com/office/powerpoint/2010/main" val="1009282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2000"/>
                    </a14:imgEffect>
                  </a14:imgLayer>
                </a14:imgProps>
              </a:ext>
              <a:ext uri="{28A0092B-C50C-407E-A947-70E740481C1C}">
                <a14:useLocalDpi xmlns:a14="http://schemas.microsoft.com/office/drawing/2010/main" val="0"/>
              </a:ext>
            </a:extLst>
          </a:blip>
          <a:srcRect/>
          <a:stretch>
            <a:fillRect/>
          </a:stretch>
        </p:blipFill>
        <p:spPr bwMode="auto">
          <a:xfrm>
            <a:off x="0" y="-382860"/>
            <a:ext cx="9900592" cy="642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smtClean="0"/>
              <a:t>A New Challenge</a:t>
            </a:r>
            <a:endParaRPr lang="en-CA" dirty="0"/>
          </a:p>
        </p:txBody>
      </p:sp>
      <p:sp>
        <p:nvSpPr>
          <p:cNvPr id="3" name="Content Placeholder 2"/>
          <p:cNvSpPr>
            <a:spLocks noGrp="1"/>
          </p:cNvSpPr>
          <p:nvPr>
            <p:ph idx="1"/>
          </p:nvPr>
        </p:nvSpPr>
        <p:spPr>
          <a:xfrm>
            <a:off x="467544" y="1057300"/>
            <a:ext cx="8229600" cy="3771636"/>
          </a:xfrm>
        </p:spPr>
        <p:txBody>
          <a:bodyPr/>
          <a:lstStyle/>
          <a:p>
            <a:pPr marL="0" indent="0">
              <a:buNone/>
            </a:pPr>
            <a:r>
              <a:rPr lang="en-CA" dirty="0" smtClean="0"/>
              <a:t>“With </a:t>
            </a:r>
            <a:r>
              <a:rPr lang="en-CA" dirty="0"/>
              <a:t>the automation of many of the functions employees currently perform, the emphasis will switch from answering simple queries to dealing with more complex problems that will require higher level of analysis, access to experts and greater autonomy</a:t>
            </a:r>
            <a:r>
              <a:rPr lang="en-CA" dirty="0" smtClean="0"/>
              <a:t>.”</a:t>
            </a:r>
            <a:endParaRPr lang="en-CA" dirty="0"/>
          </a:p>
        </p:txBody>
      </p:sp>
    </p:spTree>
    <p:extLst>
      <p:ext uri="{BB962C8B-B14F-4D97-AF65-F5344CB8AC3E}">
        <p14:creationId xmlns:p14="http://schemas.microsoft.com/office/powerpoint/2010/main" val="2969730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0"/>
            <a:ext cx="10395756"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Learning Resources</a:t>
            </a:r>
            <a:endParaRPr lang="en-CA" dirty="0"/>
          </a:p>
        </p:txBody>
      </p:sp>
    </p:spTree>
    <p:extLst>
      <p:ext uri="{BB962C8B-B14F-4D97-AF65-F5344CB8AC3E}">
        <p14:creationId xmlns:p14="http://schemas.microsoft.com/office/powerpoint/2010/main" val="15931237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396552" y="0"/>
            <a:ext cx="10395756"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Learning Resources</a:t>
            </a:r>
            <a:endParaRPr lang="en-CA" dirty="0"/>
          </a:p>
        </p:txBody>
      </p:sp>
      <p:sp>
        <p:nvSpPr>
          <p:cNvPr id="3" name="Content Placeholder 2"/>
          <p:cNvSpPr>
            <a:spLocks noGrp="1"/>
          </p:cNvSpPr>
          <p:nvPr>
            <p:ph idx="1"/>
          </p:nvPr>
        </p:nvSpPr>
        <p:spPr>
          <a:xfrm>
            <a:off x="1115616" y="841276"/>
            <a:ext cx="7056784" cy="2748135"/>
          </a:xfrm>
          <a:solidFill>
            <a:schemeClr val="bg1">
              <a:alpha val="75000"/>
            </a:schemeClr>
          </a:solidFill>
        </p:spPr>
        <p:txBody>
          <a:bodyPr/>
          <a:lstStyle/>
          <a:p>
            <a:r>
              <a:rPr lang="en-CA" dirty="0"/>
              <a:t>Open Educational Resources</a:t>
            </a:r>
          </a:p>
          <a:p>
            <a:r>
              <a:rPr lang="en-CA" dirty="0"/>
              <a:t>Open Data and Data Books</a:t>
            </a:r>
          </a:p>
          <a:p>
            <a:r>
              <a:rPr lang="en-CA" dirty="0"/>
              <a:t>Personalized </a:t>
            </a:r>
            <a:r>
              <a:rPr lang="en-CA" dirty="0" smtClean="0"/>
              <a:t>Learning Practices</a:t>
            </a:r>
            <a:endParaRPr lang="en-CA" dirty="0"/>
          </a:p>
          <a:p>
            <a:r>
              <a:rPr lang="en-CA" dirty="0"/>
              <a:t>Performance </a:t>
            </a:r>
            <a:r>
              <a:rPr lang="en-CA" dirty="0" smtClean="0"/>
              <a:t>Support</a:t>
            </a:r>
            <a:endParaRPr lang="en-CA" dirty="0"/>
          </a:p>
          <a:p>
            <a:endParaRPr lang="en-CA" dirty="0"/>
          </a:p>
          <a:p>
            <a:endParaRPr lang="en-CA" dirty="0"/>
          </a:p>
        </p:txBody>
      </p:sp>
    </p:spTree>
    <p:extLst>
      <p:ext uri="{BB962C8B-B14F-4D97-AF65-F5344CB8AC3E}">
        <p14:creationId xmlns:p14="http://schemas.microsoft.com/office/powerpoint/2010/main" val="1755686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396552" y="0"/>
            <a:ext cx="10395756"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Learning Resources</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Open Educational Resources</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pic>
        <p:nvPicPr>
          <p:cNvPr id="7" name="Picture 6">
            <a:extLst>
              <a:ext uri="{FF2B5EF4-FFF2-40B4-BE49-F238E27FC236}">
                <a16:creationId xmlns="" xmlns:a16="http://schemas.microsoft.com/office/drawing/2014/main" id="{A3D3AA07-9CBC-46FF-A86C-65DD14ECE596}"/>
              </a:ext>
            </a:extLst>
          </p:cNvPr>
          <p:cNvPicPr>
            <a:picLocks noChangeAspect="1"/>
          </p:cNvPicPr>
          <p:nvPr/>
        </p:nvPicPr>
        <p:blipFill>
          <a:blip r:embed="rId4"/>
          <a:stretch>
            <a:fillRect/>
          </a:stretch>
        </p:blipFill>
        <p:spPr>
          <a:xfrm>
            <a:off x="5641241" y="1682514"/>
            <a:ext cx="1787022" cy="342793"/>
          </a:xfrm>
          <a:prstGeom prst="rect">
            <a:avLst/>
          </a:prstGeom>
        </p:spPr>
      </p:pic>
      <p:pic>
        <p:nvPicPr>
          <p:cNvPr id="8" name="Picture 7">
            <a:extLst>
              <a:ext uri="{FF2B5EF4-FFF2-40B4-BE49-F238E27FC236}">
                <a16:creationId xmlns="" xmlns:a16="http://schemas.microsoft.com/office/drawing/2014/main" id="{05DF9A0B-E0B7-402F-81EE-CE7CB3704F5D}"/>
              </a:ext>
            </a:extLst>
          </p:cNvPr>
          <p:cNvPicPr>
            <a:picLocks noChangeAspect="1"/>
          </p:cNvPicPr>
          <p:nvPr/>
        </p:nvPicPr>
        <p:blipFill>
          <a:blip r:embed="rId5"/>
          <a:stretch>
            <a:fillRect/>
          </a:stretch>
        </p:blipFill>
        <p:spPr>
          <a:xfrm>
            <a:off x="5639463" y="2124579"/>
            <a:ext cx="1787021" cy="514596"/>
          </a:xfrm>
          <a:prstGeom prst="rect">
            <a:avLst/>
          </a:prstGeom>
        </p:spPr>
      </p:pic>
      <p:sp>
        <p:nvSpPr>
          <p:cNvPr id="9" name="Rectangle 8">
            <a:extLst>
              <a:ext uri="{FF2B5EF4-FFF2-40B4-BE49-F238E27FC236}">
                <a16:creationId xmlns="" xmlns:a16="http://schemas.microsoft.com/office/drawing/2014/main" id="{35496C37-EAC1-4ABF-9A3E-727EC747045A}"/>
              </a:ext>
            </a:extLst>
          </p:cNvPr>
          <p:cNvSpPr/>
          <p:nvPr/>
        </p:nvSpPr>
        <p:spPr>
          <a:xfrm>
            <a:off x="5574112" y="2709093"/>
            <a:ext cx="1884067" cy="507831"/>
          </a:xfrm>
          <a:prstGeom prst="rect">
            <a:avLst/>
          </a:prstGeom>
        </p:spPr>
        <p:txBody>
          <a:bodyPr wrap="square">
            <a:spAutoFit/>
          </a:bodyPr>
          <a:lstStyle/>
          <a:p>
            <a:r>
              <a:rPr lang="en-US" sz="1350" dirty="0">
                <a:hlinkClick r:id="rId6"/>
              </a:rPr>
              <a:t>https://www.oercommons.org/</a:t>
            </a:r>
            <a:r>
              <a:rPr lang="en-US" sz="1350" dirty="0"/>
              <a:t> </a:t>
            </a:r>
          </a:p>
        </p:txBody>
      </p:sp>
      <p:sp>
        <p:nvSpPr>
          <p:cNvPr id="10" name="Rectangle 9">
            <a:extLst>
              <a:ext uri="{FF2B5EF4-FFF2-40B4-BE49-F238E27FC236}">
                <a16:creationId xmlns="" xmlns:a16="http://schemas.microsoft.com/office/drawing/2014/main" id="{6557113D-F100-437B-8DEC-4C4878F39B49}"/>
              </a:ext>
            </a:extLst>
          </p:cNvPr>
          <p:cNvSpPr/>
          <p:nvPr/>
        </p:nvSpPr>
        <p:spPr>
          <a:xfrm>
            <a:off x="1170562" y="2918760"/>
            <a:ext cx="2092479" cy="300082"/>
          </a:xfrm>
          <a:prstGeom prst="rect">
            <a:avLst/>
          </a:prstGeom>
        </p:spPr>
        <p:txBody>
          <a:bodyPr wrap="square">
            <a:spAutoFit/>
          </a:bodyPr>
          <a:lstStyle/>
          <a:p>
            <a:r>
              <a:rPr lang="en-US" sz="1350" dirty="0">
                <a:hlinkClick r:id="rId7"/>
              </a:rPr>
              <a:t>https://openstax.org/</a:t>
            </a:r>
            <a:r>
              <a:rPr lang="en-US" sz="1350" dirty="0"/>
              <a:t> </a:t>
            </a:r>
          </a:p>
        </p:txBody>
      </p:sp>
      <p:pic>
        <p:nvPicPr>
          <p:cNvPr id="11" name="Picture 10">
            <a:extLst>
              <a:ext uri="{FF2B5EF4-FFF2-40B4-BE49-F238E27FC236}">
                <a16:creationId xmlns="" xmlns:a16="http://schemas.microsoft.com/office/drawing/2014/main" id="{073A222E-97FE-4A23-99D1-C7819818E767}"/>
              </a:ext>
            </a:extLst>
          </p:cNvPr>
          <p:cNvPicPr>
            <a:picLocks noChangeAspect="1"/>
          </p:cNvPicPr>
          <p:nvPr/>
        </p:nvPicPr>
        <p:blipFill>
          <a:blip r:embed="rId8"/>
          <a:stretch>
            <a:fillRect/>
          </a:stretch>
        </p:blipFill>
        <p:spPr>
          <a:xfrm>
            <a:off x="1260071" y="1650503"/>
            <a:ext cx="1819135" cy="459894"/>
          </a:xfrm>
          <a:prstGeom prst="rect">
            <a:avLst/>
          </a:prstGeom>
        </p:spPr>
      </p:pic>
      <p:pic>
        <p:nvPicPr>
          <p:cNvPr id="12" name="Picture 11">
            <a:extLst>
              <a:ext uri="{FF2B5EF4-FFF2-40B4-BE49-F238E27FC236}">
                <a16:creationId xmlns="" xmlns:a16="http://schemas.microsoft.com/office/drawing/2014/main" id="{FC1B85A7-379C-43D4-906F-1796405C4EBC}"/>
              </a:ext>
            </a:extLst>
          </p:cNvPr>
          <p:cNvPicPr>
            <a:picLocks noChangeAspect="1"/>
          </p:cNvPicPr>
          <p:nvPr/>
        </p:nvPicPr>
        <p:blipFill>
          <a:blip r:embed="rId9"/>
          <a:stretch>
            <a:fillRect/>
          </a:stretch>
        </p:blipFill>
        <p:spPr>
          <a:xfrm>
            <a:off x="1248753" y="2177226"/>
            <a:ext cx="1835631" cy="735728"/>
          </a:xfrm>
          <a:prstGeom prst="rect">
            <a:avLst/>
          </a:prstGeom>
        </p:spPr>
      </p:pic>
      <p:pic>
        <p:nvPicPr>
          <p:cNvPr id="13" name="Picture 12">
            <a:extLst>
              <a:ext uri="{FF2B5EF4-FFF2-40B4-BE49-F238E27FC236}">
                <a16:creationId xmlns="" xmlns:a16="http://schemas.microsoft.com/office/drawing/2014/main" id="{25A57619-4B49-46C5-A86A-A3C8E204ED98}"/>
              </a:ext>
            </a:extLst>
          </p:cNvPr>
          <p:cNvPicPr>
            <a:picLocks noChangeAspect="1"/>
          </p:cNvPicPr>
          <p:nvPr/>
        </p:nvPicPr>
        <p:blipFill>
          <a:blip r:embed="rId10"/>
          <a:stretch>
            <a:fillRect/>
          </a:stretch>
        </p:blipFill>
        <p:spPr>
          <a:xfrm>
            <a:off x="3396420" y="1656116"/>
            <a:ext cx="1808428" cy="337756"/>
          </a:xfrm>
          <a:prstGeom prst="rect">
            <a:avLst/>
          </a:prstGeom>
        </p:spPr>
      </p:pic>
      <p:pic>
        <p:nvPicPr>
          <p:cNvPr id="14" name="Picture 4" descr="a screenshot of the curriculum map containing a cluster (department) of grey and blue dots (courses).">
            <a:extLst>
              <a:ext uri="{FF2B5EF4-FFF2-40B4-BE49-F238E27FC236}">
                <a16:creationId xmlns="" xmlns:a16="http://schemas.microsoft.com/office/drawing/2014/main" id="{88A401AD-F477-48CC-8185-697C656640B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02320" y="2064226"/>
            <a:ext cx="1802528" cy="117556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 xmlns:a16="http://schemas.microsoft.com/office/drawing/2014/main" id="{1C7BB5C8-1502-4EBE-9247-6168A8277D78}"/>
              </a:ext>
            </a:extLst>
          </p:cNvPr>
          <p:cNvSpPr/>
          <p:nvPr/>
        </p:nvSpPr>
        <p:spPr>
          <a:xfrm>
            <a:off x="3336382" y="3263464"/>
            <a:ext cx="1787022" cy="300082"/>
          </a:xfrm>
          <a:prstGeom prst="rect">
            <a:avLst/>
          </a:prstGeom>
        </p:spPr>
        <p:txBody>
          <a:bodyPr wrap="square">
            <a:spAutoFit/>
          </a:bodyPr>
          <a:lstStyle/>
          <a:p>
            <a:r>
              <a:rPr lang="en-US" sz="1350" dirty="0">
                <a:hlinkClick r:id="rId12"/>
              </a:rPr>
              <a:t>https://ocw.mit.edu/</a:t>
            </a:r>
            <a:r>
              <a:rPr lang="en-US" sz="1350" dirty="0"/>
              <a:t> </a:t>
            </a:r>
          </a:p>
        </p:txBody>
      </p:sp>
    </p:spTree>
    <p:extLst>
      <p:ext uri="{BB962C8B-B14F-4D97-AF65-F5344CB8AC3E}">
        <p14:creationId xmlns:p14="http://schemas.microsoft.com/office/powerpoint/2010/main" val="20328946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396552" y="0"/>
            <a:ext cx="10395756"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Learning Resources</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Open Data and Data Books</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sp>
        <p:nvSpPr>
          <p:cNvPr id="16" name="Content Placeholder 2">
            <a:extLst>
              <a:ext uri="{FF2B5EF4-FFF2-40B4-BE49-F238E27FC236}">
                <a16:creationId xmlns="" xmlns:a16="http://schemas.microsoft.com/office/drawing/2014/main" id="{E468133D-341A-456D-85BD-E41EF7C95AF8}"/>
              </a:ext>
            </a:extLst>
          </p:cNvPr>
          <p:cNvSpPr txBox="1">
            <a:spLocks/>
          </p:cNvSpPr>
          <p:nvPr/>
        </p:nvSpPr>
        <p:spPr>
          <a:xfrm>
            <a:off x="4067944" y="1489348"/>
            <a:ext cx="4392488" cy="3600401"/>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5100" dirty="0" err="1">
                <a:solidFill>
                  <a:schemeClr val="tx1"/>
                </a:solidFill>
              </a:rPr>
              <a:t>iPython</a:t>
            </a:r>
            <a:r>
              <a:rPr lang="en-US" sz="5100" dirty="0">
                <a:solidFill>
                  <a:schemeClr val="tx1"/>
                </a:solidFill>
              </a:rPr>
              <a:t> is an interactive programming shell for the Python programming language </a:t>
            </a:r>
            <a:r>
              <a:rPr lang="en-US" sz="5100" dirty="0">
                <a:solidFill>
                  <a:schemeClr val="tx1"/>
                </a:solidFill>
                <a:hlinkClick r:id="rId4"/>
              </a:rPr>
              <a:t>https://ipython.org/</a:t>
            </a:r>
            <a:r>
              <a:rPr lang="en-US" sz="5100" dirty="0">
                <a:solidFill>
                  <a:schemeClr val="tx1"/>
                </a:solidFill>
              </a:rPr>
              <a:t> </a:t>
            </a:r>
          </a:p>
          <a:p>
            <a:pPr algn="l"/>
            <a:endParaRPr lang="en-US" sz="3800" dirty="0">
              <a:solidFill>
                <a:schemeClr val="tx1"/>
              </a:solidFill>
            </a:endParaRPr>
          </a:p>
          <a:p>
            <a:pPr algn="l"/>
            <a:r>
              <a:rPr lang="en-US" sz="5100" dirty="0">
                <a:solidFill>
                  <a:schemeClr val="tx1"/>
                </a:solidFill>
              </a:rPr>
              <a:t>The </a:t>
            </a:r>
            <a:r>
              <a:rPr lang="en-US" sz="5100" dirty="0" err="1">
                <a:solidFill>
                  <a:schemeClr val="tx1"/>
                </a:solidFill>
              </a:rPr>
              <a:t>Jupyter</a:t>
            </a:r>
            <a:r>
              <a:rPr lang="en-US" sz="5100" dirty="0">
                <a:solidFill>
                  <a:schemeClr val="tx1"/>
                </a:solidFill>
              </a:rPr>
              <a:t> Notebook is an open-source web application that allows you to create and share documents that contain live code… </a:t>
            </a:r>
            <a:r>
              <a:rPr lang="en-US" sz="5100" dirty="0">
                <a:solidFill>
                  <a:schemeClr val="tx1"/>
                </a:solidFill>
                <a:hlinkClick r:id="rId5"/>
              </a:rPr>
              <a:t>http://jupyter.org/</a:t>
            </a:r>
            <a:r>
              <a:rPr lang="en-US" sz="4400" dirty="0">
                <a:solidFill>
                  <a:schemeClr val="tx1"/>
                </a:solidFill>
              </a:rPr>
              <a:t> </a:t>
            </a:r>
          </a:p>
          <a:p>
            <a:endParaRPr lang="en-US" dirty="0"/>
          </a:p>
        </p:txBody>
      </p:sp>
      <p:pic>
        <p:nvPicPr>
          <p:cNvPr id="17" name="Picture 2" descr="IPython clients">
            <a:extLst>
              <a:ext uri="{FF2B5EF4-FFF2-40B4-BE49-F238E27FC236}">
                <a16:creationId xmlns="" xmlns:a16="http://schemas.microsoft.com/office/drawing/2014/main" id="{3C68B7BD-AB08-4298-AB8C-90CC7C7D7D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1528111"/>
            <a:ext cx="2815175" cy="13293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 xmlns:a16="http://schemas.microsoft.com/office/drawing/2014/main" id="{AF09F668-A8EF-4B84-8AE1-AD84EB74B4A9}"/>
              </a:ext>
            </a:extLst>
          </p:cNvPr>
          <p:cNvPicPr>
            <a:picLocks noChangeAspect="1"/>
          </p:cNvPicPr>
          <p:nvPr/>
        </p:nvPicPr>
        <p:blipFill>
          <a:blip r:embed="rId7"/>
          <a:stretch>
            <a:fillRect/>
          </a:stretch>
        </p:blipFill>
        <p:spPr>
          <a:xfrm>
            <a:off x="1115616" y="3073524"/>
            <a:ext cx="2809983" cy="1193034"/>
          </a:xfrm>
          <a:prstGeom prst="rect">
            <a:avLst/>
          </a:prstGeom>
        </p:spPr>
      </p:pic>
    </p:spTree>
    <p:extLst>
      <p:ext uri="{BB962C8B-B14F-4D97-AF65-F5344CB8AC3E}">
        <p14:creationId xmlns:p14="http://schemas.microsoft.com/office/powerpoint/2010/main" val="398788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396552" y="0"/>
            <a:ext cx="10395756"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Learning Resources</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Personalized Learning Practices</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sp>
        <p:nvSpPr>
          <p:cNvPr id="16" name="Content Placeholder 2">
            <a:extLst>
              <a:ext uri="{FF2B5EF4-FFF2-40B4-BE49-F238E27FC236}">
                <a16:creationId xmlns="" xmlns:a16="http://schemas.microsoft.com/office/drawing/2014/main" id="{E468133D-341A-456D-85BD-E41EF7C95AF8}"/>
              </a:ext>
            </a:extLst>
          </p:cNvPr>
          <p:cNvSpPr txBox="1">
            <a:spLocks/>
          </p:cNvSpPr>
          <p:nvPr/>
        </p:nvSpPr>
        <p:spPr>
          <a:xfrm>
            <a:off x="1115616" y="1489348"/>
            <a:ext cx="3960440" cy="36004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indent="-342900" algn="l">
              <a:spcBef>
                <a:spcPts val="0"/>
              </a:spcBef>
              <a:buFont typeface="Arial" panose="020B0604020202020204" pitchFamily="34" charset="0"/>
              <a:buChar char="•"/>
            </a:pPr>
            <a:r>
              <a:rPr lang="en-CA" sz="2400" dirty="0">
                <a:solidFill>
                  <a:schemeClr val="tx1"/>
                </a:solidFill>
              </a:rPr>
              <a:t>Moving content broadcast out of the classroom</a:t>
            </a:r>
          </a:p>
          <a:p>
            <a:pPr indent="-342900" algn="l">
              <a:spcBef>
                <a:spcPts val="0"/>
              </a:spcBef>
              <a:buFont typeface="Arial" panose="020B0604020202020204" pitchFamily="34" charset="0"/>
              <a:buChar char="•"/>
            </a:pPr>
            <a:r>
              <a:rPr lang="en-CA" sz="2400" dirty="0">
                <a:solidFill>
                  <a:schemeClr val="tx1"/>
                </a:solidFill>
              </a:rPr>
              <a:t>Turn class time into contact time</a:t>
            </a:r>
          </a:p>
          <a:p>
            <a:pPr indent="-342900" algn="l">
              <a:spcBef>
                <a:spcPts val="0"/>
              </a:spcBef>
              <a:buFont typeface="Arial" panose="020B0604020202020204" pitchFamily="34" charset="0"/>
              <a:buChar char="•"/>
            </a:pPr>
            <a:r>
              <a:rPr lang="en-CA" sz="2400" dirty="0">
                <a:solidFill>
                  <a:schemeClr val="tx1"/>
                </a:solidFill>
              </a:rPr>
              <a:t>Providing tutoring</a:t>
            </a:r>
          </a:p>
        </p:txBody>
      </p:sp>
      <p:pic>
        <p:nvPicPr>
          <p:cNvPr id="8" name="Picture 2" descr="erm1622fig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9758" y="1569243"/>
            <a:ext cx="2970086" cy="197693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p:cNvSpPr txBox="1">
            <a:spLocks/>
          </p:cNvSpPr>
          <p:nvPr/>
        </p:nvSpPr>
        <p:spPr>
          <a:xfrm>
            <a:off x="1146676" y="3493146"/>
            <a:ext cx="6899466" cy="72008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marL="108000" fontAlgn="base">
              <a:spcAft>
                <a:spcPts val="600"/>
              </a:spcAft>
            </a:pPr>
            <a:r>
              <a:rPr lang="en-CA" dirty="0" smtClean="0"/>
              <a:t>“…a </a:t>
            </a:r>
            <a:r>
              <a:rPr lang="en-CA" dirty="0"/>
              <a:t>delicate balance between student autonomy and instructor-led direction and </a:t>
            </a:r>
            <a:r>
              <a:rPr lang="en-CA" dirty="0" smtClean="0"/>
              <a:t>scaffolding…”</a:t>
            </a:r>
            <a:endParaRPr lang="en-CA" dirty="0"/>
          </a:p>
        </p:txBody>
      </p:sp>
      <p:sp>
        <p:nvSpPr>
          <p:cNvPr id="10" name="Rectangle 9"/>
          <p:cNvSpPr/>
          <p:nvPr/>
        </p:nvSpPr>
        <p:spPr>
          <a:xfrm>
            <a:off x="6694490" y="3853186"/>
            <a:ext cx="1351652" cy="230832"/>
          </a:xfrm>
          <a:prstGeom prst="rect">
            <a:avLst/>
          </a:prstGeom>
        </p:spPr>
        <p:txBody>
          <a:bodyPr wrap="none">
            <a:spAutoFit/>
          </a:bodyPr>
          <a:lstStyle/>
          <a:p>
            <a:r>
              <a:rPr lang="en-CA" sz="900" dirty="0"/>
              <a:t>Feldstein &amp; Hill (</a:t>
            </a:r>
            <a:r>
              <a:rPr lang="en-CA" sz="900" u="sng" dirty="0">
                <a:hlinkClick r:id="rId5"/>
              </a:rPr>
              <a:t>2016</a:t>
            </a:r>
            <a:r>
              <a:rPr lang="en-CA" sz="900" dirty="0"/>
              <a:t>) </a:t>
            </a:r>
          </a:p>
        </p:txBody>
      </p:sp>
    </p:spTree>
    <p:extLst>
      <p:ext uri="{BB962C8B-B14F-4D97-AF65-F5344CB8AC3E}">
        <p14:creationId xmlns:p14="http://schemas.microsoft.com/office/powerpoint/2010/main" val="2277647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Freeform 4"/>
          <p:cNvSpPr/>
          <p:nvPr/>
        </p:nvSpPr>
        <p:spPr>
          <a:xfrm>
            <a:off x="-22302" y="345688"/>
            <a:ext cx="9177453" cy="5386039"/>
          </a:xfrm>
          <a:custGeom>
            <a:avLst/>
            <a:gdLst>
              <a:gd name="connsiteX0" fmla="*/ 791736 w 9177453"/>
              <a:gd name="connsiteY0" fmla="*/ 613317 h 5386039"/>
              <a:gd name="connsiteX1" fmla="*/ 22302 w 9177453"/>
              <a:gd name="connsiteY1" fmla="*/ 613317 h 5386039"/>
              <a:gd name="connsiteX2" fmla="*/ 0 w 9177453"/>
              <a:gd name="connsiteY2" fmla="*/ 5386039 h 5386039"/>
              <a:gd name="connsiteX3" fmla="*/ 9177453 w 9177453"/>
              <a:gd name="connsiteY3" fmla="*/ 5386039 h 5386039"/>
              <a:gd name="connsiteX4" fmla="*/ 9177453 w 9177453"/>
              <a:gd name="connsiteY4" fmla="*/ 568712 h 5386039"/>
              <a:gd name="connsiteX5" fmla="*/ 4326673 w 9177453"/>
              <a:gd name="connsiteY5" fmla="*/ 602166 h 5386039"/>
              <a:gd name="connsiteX6" fmla="*/ 4059043 w 9177453"/>
              <a:gd name="connsiteY6" fmla="*/ 0 h 5386039"/>
              <a:gd name="connsiteX7" fmla="*/ 947853 w 9177453"/>
              <a:gd name="connsiteY7" fmla="*/ 11151 h 5386039"/>
              <a:gd name="connsiteX8" fmla="*/ 791736 w 9177453"/>
              <a:gd name="connsiteY8" fmla="*/ 613317 h 538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7453" h="5386039">
                <a:moveTo>
                  <a:pt x="791736" y="613317"/>
                </a:moveTo>
                <a:lnTo>
                  <a:pt x="22302" y="613317"/>
                </a:lnTo>
                <a:lnTo>
                  <a:pt x="0" y="5386039"/>
                </a:lnTo>
                <a:lnTo>
                  <a:pt x="9177453" y="5386039"/>
                </a:lnTo>
                <a:lnTo>
                  <a:pt x="9177453" y="568712"/>
                </a:lnTo>
                <a:lnTo>
                  <a:pt x="4326673" y="602166"/>
                </a:lnTo>
                <a:lnTo>
                  <a:pt x="4059043" y="0"/>
                </a:lnTo>
                <a:lnTo>
                  <a:pt x="947853" y="11151"/>
                </a:lnTo>
                <a:lnTo>
                  <a:pt x="791736" y="613317"/>
                </a:lnTo>
                <a:close/>
              </a:path>
            </a:pathLst>
          </a:custGeom>
          <a:solidFill>
            <a:srgbClr val="FAED90"/>
          </a:solidFill>
          <a:ln>
            <a:noFill/>
          </a:ln>
          <a:effectLst>
            <a:outerShdw blurRad="101600" dist="38100" dir="21540000" sx="101000" sy="101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effectLst>
                <a:outerShdw blurRad="50800" dist="38100" dir="2700000" algn="tl" rotWithShape="0">
                  <a:prstClr val="black">
                    <a:alpha val="40000"/>
                  </a:prstClr>
                </a:outerShdw>
              </a:effectLst>
            </a:endParaRPr>
          </a:p>
        </p:txBody>
      </p:sp>
      <p:sp>
        <p:nvSpPr>
          <p:cNvPr id="6" name="Rectangle 5"/>
          <p:cNvSpPr/>
          <p:nvPr/>
        </p:nvSpPr>
        <p:spPr>
          <a:xfrm rot="239056">
            <a:off x="20170" y="1019053"/>
            <a:ext cx="8813570" cy="4573521"/>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01194" y="1017091"/>
            <a:ext cx="8730460" cy="4573521"/>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a:xfrm>
            <a:off x="6444208" y="193204"/>
            <a:ext cx="2242592" cy="612410"/>
          </a:xfrm>
        </p:spPr>
        <p:txBody>
          <a:bodyPr/>
          <a:lstStyle/>
          <a:p>
            <a:r>
              <a:rPr lang="en-CA" dirty="0" smtClean="0">
                <a:latin typeface="Calisto MT" panose="02040603050505030304" pitchFamily="18" charset="0"/>
              </a:rPr>
              <a:t>Case</a:t>
            </a:r>
            <a:endParaRPr lang="en-CA" dirty="0">
              <a:latin typeface="Calisto MT" panose="02040603050505030304" pitchFamily="18" charset="0"/>
            </a:endParaRPr>
          </a:p>
        </p:txBody>
      </p:sp>
      <p:sp>
        <p:nvSpPr>
          <p:cNvPr id="3" name="Content Placeholder 2"/>
          <p:cNvSpPr>
            <a:spLocks noGrp="1"/>
          </p:cNvSpPr>
          <p:nvPr>
            <p:ph idx="1"/>
          </p:nvPr>
        </p:nvSpPr>
        <p:spPr>
          <a:xfrm>
            <a:off x="201194" y="1035428"/>
            <a:ext cx="5017254" cy="4032448"/>
          </a:xfrm>
        </p:spPr>
        <p:txBody>
          <a:bodyPr/>
          <a:lstStyle/>
          <a:p>
            <a:pPr marL="0" indent="0">
              <a:buNone/>
            </a:pPr>
            <a:r>
              <a:rPr lang="en-CA" dirty="0" smtClean="0"/>
              <a:t>Types of Student Inquiry</a:t>
            </a:r>
          </a:p>
          <a:p>
            <a:pPr fontAlgn="base"/>
            <a:endParaRPr lang="en-CA" sz="900" u="sng" dirty="0" smtClean="0">
              <a:hlinkClick r:id="rId3"/>
            </a:endParaRPr>
          </a:p>
        </p:txBody>
      </p:sp>
      <p:pic>
        <p:nvPicPr>
          <p:cNvPr id="10" name="Picture 9" descr="IMG_2953-768x5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525307"/>
            <a:ext cx="7272808" cy="3561012"/>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601938" y="5067392"/>
            <a:ext cx="7920880" cy="523220"/>
          </a:xfrm>
          <a:prstGeom prst="rect">
            <a:avLst/>
          </a:prstGeom>
        </p:spPr>
        <p:txBody>
          <a:bodyPr wrap="square">
            <a:spAutoFit/>
          </a:bodyPr>
          <a:lstStyle/>
          <a:p>
            <a:r>
              <a:rPr lang="en-CA" sz="1400" dirty="0"/>
              <a:t>A range of approaches (after </a:t>
            </a:r>
            <a:r>
              <a:rPr lang="sv-SE" sz="1400" dirty="0"/>
              <a:t>Dana Fichtman, Thomas &amp; Boynton, 2011, </a:t>
            </a:r>
            <a:r>
              <a:rPr lang="sv-SE" sz="1400" i="1" dirty="0"/>
              <a:t>Inquiry: </a:t>
            </a:r>
            <a:r>
              <a:rPr lang="en-CA" sz="1400" i="1" dirty="0"/>
              <a:t>a districtwide approach to staff and student learning</a:t>
            </a:r>
            <a:r>
              <a:rPr lang="sv-SE" sz="1400" dirty="0"/>
              <a:t>) </a:t>
            </a:r>
            <a:r>
              <a:rPr lang="sv-SE" sz="1400" dirty="0">
                <a:hlinkClick r:id="rId5"/>
              </a:rPr>
              <a:t>http://</a:t>
            </a:r>
            <a:r>
              <a:rPr lang="sv-SE" sz="1400" dirty="0" smtClean="0">
                <a:hlinkClick r:id="rId5"/>
              </a:rPr>
              <a:t>sk.sagepub.com/books/inquiry</a:t>
            </a:r>
            <a:r>
              <a:rPr lang="sv-SE" sz="1400" dirty="0" smtClean="0"/>
              <a:t> </a:t>
            </a:r>
            <a:endParaRPr lang="en-CA" sz="1400" dirty="0"/>
          </a:p>
        </p:txBody>
      </p:sp>
    </p:spTree>
    <p:extLst>
      <p:ext uri="{BB962C8B-B14F-4D97-AF65-F5344CB8AC3E}">
        <p14:creationId xmlns:p14="http://schemas.microsoft.com/office/powerpoint/2010/main" val="31714369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396552" y="0"/>
            <a:ext cx="10395756"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Learning Resources</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Performance Support</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pic>
        <p:nvPicPr>
          <p:cNvPr id="13" name="Picture 2" descr="https://fortunedotcom.files.wordpress.com/2014/05/140525193150-babolat-play-pure-drive-tennis-racquet-620xa.jpg?quality=80&amp;w=550&amp;h=348&amp;crop=1">
            <a:extLst>
              <a:ext uri="{FF2B5EF4-FFF2-40B4-BE49-F238E27FC236}">
                <a16:creationId xmlns="" xmlns:a16="http://schemas.microsoft.com/office/drawing/2014/main" id="{42461B8A-337C-4F46-821C-E89568B57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396223"/>
            <a:ext cx="5366158" cy="282943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 xmlns:a16="http://schemas.microsoft.com/office/drawing/2014/main" id="{4B01A8B7-12EC-4D31-AF0A-0D856F143E65}"/>
              </a:ext>
            </a:extLst>
          </p:cNvPr>
          <p:cNvSpPr/>
          <p:nvPr/>
        </p:nvSpPr>
        <p:spPr>
          <a:xfrm>
            <a:off x="3636405" y="3229938"/>
            <a:ext cx="3071839" cy="738664"/>
          </a:xfrm>
          <a:prstGeom prst="rect">
            <a:avLst/>
          </a:prstGeom>
        </p:spPr>
        <p:txBody>
          <a:bodyPr wrap="square">
            <a:spAutoFit/>
          </a:bodyPr>
          <a:lstStyle/>
          <a:p>
            <a:r>
              <a:rPr lang="en-CA" sz="1400" dirty="0">
                <a:hlinkClick r:id="rId5"/>
              </a:rPr>
              <a:t>http://fortune.com/2014/05/27/a-tennis-racquet-that-isnt-just-strung-but-wired/</a:t>
            </a:r>
            <a:r>
              <a:rPr lang="en-CA" sz="1400" dirty="0"/>
              <a:t> </a:t>
            </a:r>
          </a:p>
        </p:txBody>
      </p:sp>
    </p:spTree>
    <p:extLst>
      <p:ext uri="{BB962C8B-B14F-4D97-AF65-F5344CB8AC3E}">
        <p14:creationId xmlns:p14="http://schemas.microsoft.com/office/powerpoint/2010/main" val="545009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60" y="0"/>
            <a:ext cx="10439642"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Environments</a:t>
            </a:r>
            <a:endParaRPr lang="en-CA" dirty="0"/>
          </a:p>
        </p:txBody>
      </p:sp>
    </p:spTree>
    <p:extLst>
      <p:ext uri="{BB962C8B-B14F-4D97-AF65-F5344CB8AC3E}">
        <p14:creationId xmlns:p14="http://schemas.microsoft.com/office/powerpoint/2010/main" val="27048390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68560" y="0"/>
            <a:ext cx="10439642"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Environments</a:t>
            </a:r>
            <a:endParaRPr lang="en-CA" dirty="0"/>
          </a:p>
        </p:txBody>
      </p:sp>
      <p:sp>
        <p:nvSpPr>
          <p:cNvPr id="3" name="Content Placeholder 2"/>
          <p:cNvSpPr>
            <a:spLocks noGrp="1"/>
          </p:cNvSpPr>
          <p:nvPr>
            <p:ph idx="1"/>
          </p:nvPr>
        </p:nvSpPr>
        <p:spPr>
          <a:xfrm>
            <a:off x="1115616" y="553244"/>
            <a:ext cx="7056784" cy="3036167"/>
          </a:xfrm>
          <a:solidFill>
            <a:schemeClr val="bg1">
              <a:alpha val="75000"/>
            </a:schemeClr>
          </a:solidFill>
        </p:spPr>
        <p:txBody>
          <a:bodyPr/>
          <a:lstStyle/>
          <a:p>
            <a:r>
              <a:rPr lang="en-CA" dirty="0"/>
              <a:t>Learning platforms</a:t>
            </a:r>
          </a:p>
          <a:p>
            <a:r>
              <a:rPr lang="en-CA" dirty="0"/>
              <a:t>Internet of Things</a:t>
            </a:r>
          </a:p>
          <a:p>
            <a:r>
              <a:rPr lang="en-CA" dirty="0"/>
              <a:t>Social Learning</a:t>
            </a:r>
          </a:p>
          <a:p>
            <a:r>
              <a:rPr lang="en-CA" dirty="0"/>
              <a:t>LTI, API and JSON</a:t>
            </a:r>
          </a:p>
          <a:p>
            <a:r>
              <a:rPr lang="en-CA" dirty="0"/>
              <a:t>Cloud Apps and Storage</a:t>
            </a:r>
          </a:p>
          <a:p>
            <a:pPr marL="0" indent="0">
              <a:buNone/>
            </a:pPr>
            <a:endParaRPr lang="en-CA" dirty="0"/>
          </a:p>
          <a:p>
            <a:endParaRPr lang="en-CA" dirty="0"/>
          </a:p>
        </p:txBody>
      </p:sp>
    </p:spTree>
    <p:extLst>
      <p:ext uri="{BB962C8B-B14F-4D97-AF65-F5344CB8AC3E}">
        <p14:creationId xmlns:p14="http://schemas.microsoft.com/office/powerpoint/2010/main" val="31369737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68560" y="0"/>
            <a:ext cx="10439642"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Environments</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Learning Platforms</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pic>
        <p:nvPicPr>
          <p:cNvPr id="8" name="Picture 2" descr="https://www.imsglobal.org/sites/default/files/lti/blti/bltiv1p0/images/ltiBLTIimgv1p0image002.jpg">
            <a:extLst>
              <a:ext uri="{FF2B5EF4-FFF2-40B4-BE49-F238E27FC236}">
                <a16:creationId xmlns="" xmlns:a16="http://schemas.microsoft.com/office/drawing/2014/main" id="{671544CE-E99B-43F5-8F6B-0AEFBFF05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525352"/>
            <a:ext cx="4782640" cy="230425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 xmlns:a16="http://schemas.microsoft.com/office/drawing/2014/main" id="{7FE6111B-C0E4-45ED-8649-D69955B0C9B9}"/>
              </a:ext>
            </a:extLst>
          </p:cNvPr>
          <p:cNvSpPr txBox="1">
            <a:spLocks/>
          </p:cNvSpPr>
          <p:nvPr/>
        </p:nvSpPr>
        <p:spPr>
          <a:xfrm>
            <a:off x="5898256" y="1525352"/>
            <a:ext cx="2730932" cy="1800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2400" dirty="0" smtClean="0"/>
              <a:t>LTI Producer – provides features </a:t>
            </a:r>
          </a:p>
          <a:p>
            <a:r>
              <a:rPr lang="en-CA" sz="2400" dirty="0" smtClean="0"/>
              <a:t>LTI Consumer – connects to features</a:t>
            </a:r>
            <a:endParaRPr lang="en-CA" sz="2400" dirty="0"/>
          </a:p>
        </p:txBody>
      </p:sp>
      <p:sp>
        <p:nvSpPr>
          <p:cNvPr id="9" name="Rectangle 8">
            <a:extLst>
              <a:ext uri="{FF2B5EF4-FFF2-40B4-BE49-F238E27FC236}">
                <a16:creationId xmlns="" xmlns:a16="http://schemas.microsoft.com/office/drawing/2014/main" id="{B3D8BBAD-024E-4C7F-A8B7-C6F6FFBEA2AB}"/>
              </a:ext>
            </a:extLst>
          </p:cNvPr>
          <p:cNvSpPr/>
          <p:nvPr/>
        </p:nvSpPr>
        <p:spPr>
          <a:xfrm>
            <a:off x="4751261" y="4076016"/>
            <a:ext cx="3281557" cy="461665"/>
          </a:xfrm>
          <a:prstGeom prst="rect">
            <a:avLst/>
          </a:prstGeom>
        </p:spPr>
        <p:txBody>
          <a:bodyPr wrap="square">
            <a:spAutoFit/>
          </a:bodyPr>
          <a:lstStyle/>
          <a:p>
            <a:r>
              <a:rPr lang="en-CA" sz="1200" dirty="0">
                <a:hlinkClick r:id="rId5"/>
              </a:rPr>
              <a:t>https://www.imsglobal.org/specs/ltiv1p0/implementation-guide</a:t>
            </a:r>
            <a:r>
              <a:rPr lang="en-CA" sz="1200" dirty="0"/>
              <a:t> </a:t>
            </a:r>
          </a:p>
        </p:txBody>
      </p:sp>
    </p:spTree>
    <p:extLst>
      <p:ext uri="{BB962C8B-B14F-4D97-AF65-F5344CB8AC3E}">
        <p14:creationId xmlns:p14="http://schemas.microsoft.com/office/powerpoint/2010/main" val="3189818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2000"/>
                    </a14:imgEffect>
                  </a14:imgLayer>
                </a14:imgProps>
              </a:ext>
              <a:ext uri="{28A0092B-C50C-407E-A947-70E740481C1C}">
                <a14:useLocalDpi xmlns:a14="http://schemas.microsoft.com/office/drawing/2010/main" val="0"/>
              </a:ext>
            </a:extLst>
          </a:blip>
          <a:srcRect/>
          <a:stretch>
            <a:fillRect/>
          </a:stretch>
        </p:blipFill>
        <p:spPr bwMode="auto">
          <a:xfrm>
            <a:off x="0" y="-382860"/>
            <a:ext cx="9900592" cy="642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1334022" y="304272"/>
            <a:ext cx="7181328" cy="1104636"/>
          </a:xfrm>
        </p:spPr>
        <p:txBody>
          <a:bodyPr/>
          <a:lstStyle/>
          <a:p>
            <a:pPr algn="l"/>
            <a:r>
              <a:rPr lang="en-CA" dirty="0"/>
              <a:t>Part </a:t>
            </a:r>
            <a:r>
              <a:rPr lang="en-CA" dirty="0" smtClean="0"/>
              <a:t>One. </a:t>
            </a:r>
            <a:r>
              <a:rPr lang="en-CA" dirty="0" smtClean="0"/>
              <a:t/>
            </a:r>
            <a:br>
              <a:rPr lang="en-CA" dirty="0" smtClean="0"/>
            </a:br>
            <a:r>
              <a:rPr lang="en-CA" dirty="0" smtClean="0"/>
              <a:t>What </a:t>
            </a:r>
            <a:r>
              <a:rPr lang="en-CA" dirty="0"/>
              <a:t>Does Learning Become?</a:t>
            </a:r>
          </a:p>
        </p:txBody>
      </p:sp>
      <p:sp>
        <p:nvSpPr>
          <p:cNvPr id="8" name="Content Placeholder 2"/>
          <p:cNvSpPr>
            <a:spLocks noGrp="1"/>
          </p:cNvSpPr>
          <p:nvPr>
            <p:ph idx="1"/>
          </p:nvPr>
        </p:nvSpPr>
        <p:spPr>
          <a:xfrm>
            <a:off x="1334023" y="1521354"/>
            <a:ext cx="4565736" cy="3626116"/>
          </a:xfrm>
        </p:spPr>
        <p:txBody>
          <a:bodyPr>
            <a:normAutofit/>
          </a:bodyPr>
          <a:lstStyle/>
          <a:p>
            <a:pPr marL="742950" indent="-742950">
              <a:buFont typeface="+mj-lt"/>
              <a:buAutoNum type="arabicPeriod"/>
            </a:pPr>
            <a:r>
              <a:rPr lang="en-CA" sz="3600" dirty="0" smtClean="0">
                <a:latin typeface="+mj-lt"/>
              </a:rPr>
              <a:t>Relevant</a:t>
            </a:r>
            <a:endParaRPr lang="en-CA" sz="3600" dirty="0">
              <a:latin typeface="+mj-lt"/>
            </a:endParaRPr>
          </a:p>
          <a:p>
            <a:pPr marL="742950" indent="-742950">
              <a:buFont typeface="+mj-lt"/>
              <a:buAutoNum type="arabicPeriod"/>
            </a:pPr>
            <a:r>
              <a:rPr lang="en-CA" sz="3600" dirty="0">
                <a:latin typeface="+mj-lt"/>
              </a:rPr>
              <a:t>Engaging</a:t>
            </a:r>
          </a:p>
          <a:p>
            <a:pPr marL="742950" indent="-742950">
              <a:buFont typeface="+mj-lt"/>
              <a:buAutoNum type="arabicPeriod"/>
            </a:pPr>
            <a:r>
              <a:rPr lang="en-CA" sz="3600" dirty="0">
                <a:latin typeface="+mj-lt"/>
              </a:rPr>
              <a:t>Personal</a:t>
            </a:r>
          </a:p>
        </p:txBody>
      </p:sp>
    </p:spTree>
    <p:extLst>
      <p:ext uri="{BB962C8B-B14F-4D97-AF65-F5344CB8AC3E}">
        <p14:creationId xmlns:p14="http://schemas.microsoft.com/office/powerpoint/2010/main" val="39379816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Freeform 4"/>
          <p:cNvSpPr/>
          <p:nvPr/>
        </p:nvSpPr>
        <p:spPr>
          <a:xfrm>
            <a:off x="-22302" y="345688"/>
            <a:ext cx="9177453" cy="5386039"/>
          </a:xfrm>
          <a:custGeom>
            <a:avLst/>
            <a:gdLst>
              <a:gd name="connsiteX0" fmla="*/ 791736 w 9177453"/>
              <a:gd name="connsiteY0" fmla="*/ 613317 h 5386039"/>
              <a:gd name="connsiteX1" fmla="*/ 22302 w 9177453"/>
              <a:gd name="connsiteY1" fmla="*/ 613317 h 5386039"/>
              <a:gd name="connsiteX2" fmla="*/ 0 w 9177453"/>
              <a:gd name="connsiteY2" fmla="*/ 5386039 h 5386039"/>
              <a:gd name="connsiteX3" fmla="*/ 9177453 w 9177453"/>
              <a:gd name="connsiteY3" fmla="*/ 5386039 h 5386039"/>
              <a:gd name="connsiteX4" fmla="*/ 9177453 w 9177453"/>
              <a:gd name="connsiteY4" fmla="*/ 568712 h 5386039"/>
              <a:gd name="connsiteX5" fmla="*/ 4326673 w 9177453"/>
              <a:gd name="connsiteY5" fmla="*/ 602166 h 5386039"/>
              <a:gd name="connsiteX6" fmla="*/ 4059043 w 9177453"/>
              <a:gd name="connsiteY6" fmla="*/ 0 h 5386039"/>
              <a:gd name="connsiteX7" fmla="*/ 947853 w 9177453"/>
              <a:gd name="connsiteY7" fmla="*/ 11151 h 5386039"/>
              <a:gd name="connsiteX8" fmla="*/ 791736 w 9177453"/>
              <a:gd name="connsiteY8" fmla="*/ 613317 h 538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7453" h="5386039">
                <a:moveTo>
                  <a:pt x="791736" y="613317"/>
                </a:moveTo>
                <a:lnTo>
                  <a:pt x="22302" y="613317"/>
                </a:lnTo>
                <a:lnTo>
                  <a:pt x="0" y="5386039"/>
                </a:lnTo>
                <a:lnTo>
                  <a:pt x="9177453" y="5386039"/>
                </a:lnTo>
                <a:lnTo>
                  <a:pt x="9177453" y="568712"/>
                </a:lnTo>
                <a:lnTo>
                  <a:pt x="4326673" y="602166"/>
                </a:lnTo>
                <a:lnTo>
                  <a:pt x="4059043" y="0"/>
                </a:lnTo>
                <a:lnTo>
                  <a:pt x="947853" y="11151"/>
                </a:lnTo>
                <a:lnTo>
                  <a:pt x="791736" y="613317"/>
                </a:lnTo>
                <a:close/>
              </a:path>
            </a:pathLst>
          </a:custGeom>
          <a:solidFill>
            <a:srgbClr val="FAED90"/>
          </a:solidFill>
          <a:ln>
            <a:noFill/>
          </a:ln>
          <a:effectLst>
            <a:outerShdw blurRad="101600" dist="38100" dir="21540000" sx="101000" sy="101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effectLst>
                <a:outerShdw blurRad="50800" dist="38100" dir="2700000" algn="tl" rotWithShape="0">
                  <a:prstClr val="black">
                    <a:alpha val="40000"/>
                  </a:prstClr>
                </a:outerShdw>
              </a:effectLst>
            </a:endParaRPr>
          </a:p>
        </p:txBody>
      </p:sp>
      <p:sp>
        <p:nvSpPr>
          <p:cNvPr id="6" name="Rectangle 5"/>
          <p:cNvSpPr/>
          <p:nvPr/>
        </p:nvSpPr>
        <p:spPr>
          <a:xfrm rot="239056">
            <a:off x="20170" y="1019053"/>
            <a:ext cx="8813570" cy="4573521"/>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01194" y="1017091"/>
            <a:ext cx="8730460" cy="4573521"/>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6444208" y="193204"/>
            <a:ext cx="2242592" cy="612410"/>
          </a:xfrm>
        </p:spPr>
        <p:txBody>
          <a:bodyPr/>
          <a:lstStyle/>
          <a:p>
            <a:r>
              <a:rPr lang="en-CA" dirty="0" smtClean="0">
                <a:latin typeface="Calisto MT" panose="02040603050505030304" pitchFamily="18" charset="0"/>
              </a:rPr>
              <a:t>Case</a:t>
            </a:r>
            <a:endParaRPr lang="en-CA" dirty="0">
              <a:latin typeface="Calisto MT" panose="02040603050505030304" pitchFamily="18" charset="0"/>
            </a:endParaRPr>
          </a:p>
        </p:txBody>
      </p:sp>
      <p:sp>
        <p:nvSpPr>
          <p:cNvPr id="3" name="Content Placeholder 2"/>
          <p:cNvSpPr>
            <a:spLocks noGrp="1"/>
          </p:cNvSpPr>
          <p:nvPr>
            <p:ph idx="1"/>
          </p:nvPr>
        </p:nvSpPr>
        <p:spPr>
          <a:xfrm>
            <a:off x="395536" y="1345332"/>
            <a:ext cx="4464496" cy="4032448"/>
          </a:xfrm>
        </p:spPr>
        <p:txBody>
          <a:bodyPr/>
          <a:lstStyle/>
          <a:p>
            <a:pPr marL="0" indent="0">
              <a:buNone/>
            </a:pPr>
            <a:r>
              <a:rPr lang="en-CA" dirty="0" smtClean="0"/>
              <a:t>Learning Platforms</a:t>
            </a:r>
          </a:p>
          <a:p>
            <a:pPr marL="285750" indent="-285750"/>
            <a:r>
              <a:rPr lang="en-CA" sz="2400" dirty="0"/>
              <a:t>Saba learning management system (LMS) </a:t>
            </a:r>
          </a:p>
          <a:p>
            <a:pPr marL="285750" indent="-285750"/>
            <a:r>
              <a:rPr lang="en-CA" sz="2400" dirty="0"/>
              <a:t>Drupal 7 content management system (CMS)</a:t>
            </a:r>
          </a:p>
          <a:p>
            <a:pPr marL="285750" indent="-285750"/>
            <a:r>
              <a:rPr lang="en-CA" sz="2400" dirty="0"/>
              <a:t>Moodle LMS</a:t>
            </a:r>
          </a:p>
          <a:p>
            <a:pPr marL="285750" indent="-285750"/>
            <a:r>
              <a:rPr lang="en-CA" sz="2400" dirty="0"/>
              <a:t>Kaltura OVP</a:t>
            </a:r>
          </a:p>
          <a:p>
            <a:pPr marL="285750" indent="-285750"/>
            <a:r>
              <a:rPr lang="en-CA" sz="2400" dirty="0"/>
              <a:t>CSPS service bus</a:t>
            </a:r>
          </a:p>
          <a:p>
            <a:pPr marL="285750" indent="-285750"/>
            <a:endParaRPr lang="en-CA" sz="2400" dirty="0"/>
          </a:p>
        </p:txBody>
      </p:sp>
      <p:sp>
        <p:nvSpPr>
          <p:cNvPr id="4" name="TextBox 3"/>
          <p:cNvSpPr txBox="1"/>
          <p:nvPr/>
        </p:nvSpPr>
        <p:spPr>
          <a:xfrm>
            <a:off x="4932040" y="5012973"/>
            <a:ext cx="3840522" cy="307777"/>
          </a:xfrm>
          <a:prstGeom prst="rect">
            <a:avLst/>
          </a:prstGeom>
          <a:noFill/>
        </p:spPr>
        <p:txBody>
          <a:bodyPr wrap="square" rtlCol="0">
            <a:spAutoFit/>
          </a:bodyPr>
          <a:lstStyle/>
          <a:p>
            <a:r>
              <a:rPr lang="en-CA" sz="1400" dirty="0" smtClean="0">
                <a:solidFill>
                  <a:schemeClr val="accent1">
                    <a:lumMod val="75000"/>
                  </a:schemeClr>
                </a:solidFill>
                <a:latin typeface="Copperplate Gothic Light" panose="020E0507020206020404" pitchFamily="34" charset="0"/>
              </a:rPr>
              <a:t>CSPS GCCampus</a:t>
            </a:r>
            <a:endParaRPr lang="en-CA" sz="1400" dirty="0">
              <a:solidFill>
                <a:schemeClr val="accent1">
                  <a:lumMod val="75000"/>
                </a:schemeClr>
              </a:solidFill>
              <a:latin typeface="Copperplate Gothic Light" panose="020E0507020206020404" pitchFamily="34" charset="0"/>
            </a:endParaRPr>
          </a:p>
        </p:txBody>
      </p:sp>
      <p:pic>
        <p:nvPicPr>
          <p:cNvPr id="9" name="Picture 2" descr="https://lh3.googleusercontent.com/ziakAdoD3tc25Nh2o6EVr9f0Y-6SMOjXJfF0edPp5qjkQMsIfiiYVsACFLRndJJP5C-_XrflEBKfk5G-EYCwaSoxbfZGv1_Mn4Sv7D5WXphL9yGzwQYJyX7qDEmKuvumeLVBFKU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5487" y="1808997"/>
            <a:ext cx="3168352" cy="3178411"/>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1840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68560" y="0"/>
            <a:ext cx="10439642"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Environments</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Internet of Things</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pic>
        <p:nvPicPr>
          <p:cNvPr id="10" name="Picture 2" descr="Image result for disney magic band">
            <a:extLst>
              <a:ext uri="{FF2B5EF4-FFF2-40B4-BE49-F238E27FC236}">
                <a16:creationId xmlns="" xmlns:a16="http://schemas.microsoft.com/office/drawing/2014/main" id="{5EC011C1-04DD-46BA-9923-276B231E0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3073524"/>
            <a:ext cx="2479094" cy="168466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BE442BA4-43EF-4BB5-AE97-A973DEC4A1F8}"/>
              </a:ext>
            </a:extLst>
          </p:cNvPr>
          <p:cNvSpPr/>
          <p:nvPr/>
        </p:nvSpPr>
        <p:spPr>
          <a:xfrm>
            <a:off x="1093561" y="4778261"/>
            <a:ext cx="2736304" cy="523220"/>
          </a:xfrm>
          <a:prstGeom prst="rect">
            <a:avLst/>
          </a:prstGeom>
        </p:spPr>
        <p:txBody>
          <a:bodyPr wrap="square">
            <a:spAutoFit/>
          </a:bodyPr>
          <a:lstStyle/>
          <a:p>
            <a:r>
              <a:rPr lang="en-US" sz="1400" dirty="0" err="1"/>
              <a:t>MagicBand</a:t>
            </a:r>
            <a:r>
              <a:rPr lang="en-US" sz="1400" dirty="0"/>
              <a:t>. It’s a bracelet Disney hands out (</a:t>
            </a:r>
            <a:r>
              <a:rPr lang="en-US" sz="1400" u="sng" dirty="0">
                <a:hlinkClick r:id="rId5"/>
              </a:rPr>
              <a:t>story on Gizmodo</a:t>
            </a:r>
            <a:r>
              <a:rPr lang="en-US" sz="1400" dirty="0"/>
              <a:t>)</a:t>
            </a:r>
          </a:p>
        </p:txBody>
      </p:sp>
      <p:pic>
        <p:nvPicPr>
          <p:cNvPr id="12" name="Picture 2" descr="Image result for 5. Games, Sims and Virtual Reality">
            <a:extLst>
              <a:ext uri="{FF2B5EF4-FFF2-40B4-BE49-F238E27FC236}">
                <a16:creationId xmlns="" xmlns:a16="http://schemas.microsoft.com/office/drawing/2014/main" id="{1D14D9C0-F7DB-4F7D-ABAF-989D9DD642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2115" y="1555079"/>
            <a:ext cx="2161440" cy="10127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 xmlns:a16="http://schemas.microsoft.com/office/drawing/2014/main" id="{DD9960EB-C299-45F7-93A7-D8993874BEE6}"/>
              </a:ext>
            </a:extLst>
          </p:cNvPr>
          <p:cNvSpPr/>
          <p:nvPr/>
        </p:nvSpPr>
        <p:spPr>
          <a:xfrm>
            <a:off x="1093561" y="2611859"/>
            <a:ext cx="2905047" cy="461665"/>
          </a:xfrm>
          <a:prstGeom prst="rect">
            <a:avLst/>
          </a:prstGeom>
        </p:spPr>
        <p:txBody>
          <a:bodyPr wrap="square">
            <a:spAutoFit/>
          </a:bodyPr>
          <a:lstStyle/>
          <a:p>
            <a:r>
              <a:rPr lang="en-US" sz="1200" dirty="0">
                <a:hlinkClick r:id="rId7"/>
              </a:rPr>
              <a:t>https://www.pcgamesn.com/grand-theft-auto-v/the-best-grand-theft-auto-v-mods</a:t>
            </a:r>
            <a:r>
              <a:rPr lang="en-US" sz="1200" dirty="0"/>
              <a:t> </a:t>
            </a:r>
          </a:p>
        </p:txBody>
      </p:sp>
      <p:pic>
        <p:nvPicPr>
          <p:cNvPr id="14" name="Picture 2" descr="Image result for context based mobile applicati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1216" y="1546675"/>
            <a:ext cx="4201112" cy="236918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998608" y="4009628"/>
            <a:ext cx="4572000" cy="461665"/>
          </a:xfrm>
          <a:prstGeom prst="rect">
            <a:avLst/>
          </a:prstGeom>
        </p:spPr>
        <p:txBody>
          <a:bodyPr>
            <a:spAutoFit/>
          </a:bodyPr>
          <a:lstStyle/>
          <a:p>
            <a:r>
              <a:rPr lang="en-CA" sz="1200" dirty="0" smtClean="0"/>
              <a:t>WISE Research Group, 2012 - </a:t>
            </a:r>
            <a:r>
              <a:rPr lang="en-CA" sz="1200" dirty="0" smtClean="0">
                <a:hlinkClick r:id="rId9"/>
              </a:rPr>
              <a:t>https</a:t>
            </a:r>
            <a:r>
              <a:rPr lang="en-CA" sz="1200" dirty="0">
                <a:hlinkClick r:id="rId9"/>
              </a:rPr>
              <a:t>://</a:t>
            </a:r>
            <a:r>
              <a:rPr lang="en-CA" sz="1200" dirty="0" smtClean="0">
                <a:hlinkClick r:id="rId9"/>
              </a:rPr>
              <a:t>wise.vub.ac.be/project/context-aware-mobile-application-development</a:t>
            </a:r>
            <a:r>
              <a:rPr lang="en-CA" sz="1200" dirty="0" smtClean="0"/>
              <a:t> </a:t>
            </a:r>
            <a:endParaRPr lang="en-CA" sz="1200" dirty="0"/>
          </a:p>
        </p:txBody>
      </p:sp>
    </p:spTree>
    <p:extLst>
      <p:ext uri="{BB962C8B-B14F-4D97-AF65-F5344CB8AC3E}">
        <p14:creationId xmlns:p14="http://schemas.microsoft.com/office/powerpoint/2010/main" val="10611570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68560" y="0"/>
            <a:ext cx="10439642"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Environments</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Social Learning</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pic>
        <p:nvPicPr>
          <p:cNvPr id="16" name="Picture 2" descr="Image result for Translation and Collaborative Technology">
            <a:extLst>
              <a:ext uri="{FF2B5EF4-FFF2-40B4-BE49-F238E27FC236}">
                <a16:creationId xmlns="" xmlns:a16="http://schemas.microsoft.com/office/drawing/2014/main" id="{CC56056C-9D7B-4CBB-B046-C3F7E43988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7365" y="1212706"/>
            <a:ext cx="3139234" cy="16829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 xmlns:a16="http://schemas.microsoft.com/office/drawing/2014/main" id="{AD1AAB91-D800-4C39-AF50-BAFF62EA97BC}"/>
              </a:ext>
            </a:extLst>
          </p:cNvPr>
          <p:cNvPicPr>
            <a:picLocks noChangeAspect="1"/>
          </p:cNvPicPr>
          <p:nvPr/>
        </p:nvPicPr>
        <p:blipFill>
          <a:blip r:embed="rId6"/>
          <a:stretch>
            <a:fillRect/>
          </a:stretch>
        </p:blipFill>
        <p:spPr>
          <a:xfrm>
            <a:off x="4747813" y="2895685"/>
            <a:ext cx="3139234" cy="1284196"/>
          </a:xfrm>
          <a:prstGeom prst="rect">
            <a:avLst/>
          </a:prstGeom>
        </p:spPr>
      </p:pic>
      <p:sp>
        <p:nvSpPr>
          <p:cNvPr id="18" name="Rectangle 17">
            <a:extLst>
              <a:ext uri="{FF2B5EF4-FFF2-40B4-BE49-F238E27FC236}">
                <a16:creationId xmlns="" xmlns:a16="http://schemas.microsoft.com/office/drawing/2014/main" id="{5017EC8C-5959-4B71-AB23-FE0E7281DBD7}"/>
              </a:ext>
            </a:extLst>
          </p:cNvPr>
          <p:cNvSpPr/>
          <p:nvPr/>
        </p:nvSpPr>
        <p:spPr>
          <a:xfrm>
            <a:off x="4670002" y="4188521"/>
            <a:ext cx="3301752" cy="430887"/>
          </a:xfrm>
          <a:prstGeom prst="rect">
            <a:avLst/>
          </a:prstGeom>
        </p:spPr>
        <p:txBody>
          <a:bodyPr wrap="square">
            <a:spAutoFit/>
          </a:bodyPr>
          <a:lstStyle/>
          <a:p>
            <a:r>
              <a:rPr lang="en-US" sz="1100" dirty="0">
                <a:hlinkClick r:id="rId7"/>
              </a:rPr>
              <a:t>https://www.cnbc.com/2017/10/04/google-translation-earbuds-google-pixel-buds-launched.html</a:t>
            </a:r>
            <a:r>
              <a:rPr lang="en-US" sz="1100" dirty="0"/>
              <a:t> </a:t>
            </a:r>
          </a:p>
        </p:txBody>
      </p:sp>
      <p:sp>
        <p:nvSpPr>
          <p:cNvPr id="19" name="Content Placeholder 2"/>
          <p:cNvSpPr txBox="1">
            <a:spLocks/>
          </p:cNvSpPr>
          <p:nvPr/>
        </p:nvSpPr>
        <p:spPr>
          <a:xfrm>
            <a:off x="971600" y="1474090"/>
            <a:ext cx="4104456" cy="284318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r>
              <a:rPr lang="en-CA" sz="2400" dirty="0" smtClean="0"/>
              <a:t>Based on interaction from difference perspectives</a:t>
            </a:r>
          </a:p>
          <a:p>
            <a:pPr marL="285750" indent="-285750"/>
            <a:r>
              <a:rPr lang="en-CA" sz="2400" dirty="0" smtClean="0"/>
              <a:t>Ranges from collaborative to cooperative to competitive learning</a:t>
            </a:r>
          </a:p>
          <a:p>
            <a:pPr marL="285750" indent="-285750"/>
            <a:r>
              <a:rPr lang="en-CA" sz="2400" dirty="0" smtClean="0"/>
              <a:t>Open networks, open standards </a:t>
            </a:r>
            <a:endParaRPr lang="en-CA" sz="2400" dirty="0"/>
          </a:p>
        </p:txBody>
      </p:sp>
    </p:spTree>
    <p:extLst>
      <p:ext uri="{BB962C8B-B14F-4D97-AF65-F5344CB8AC3E}">
        <p14:creationId xmlns:p14="http://schemas.microsoft.com/office/powerpoint/2010/main" val="39623307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68560" y="0"/>
            <a:ext cx="10439642"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Environments</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LTI / API / JSON</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sp>
        <p:nvSpPr>
          <p:cNvPr id="19" name="Content Placeholder 2"/>
          <p:cNvSpPr txBox="1">
            <a:spLocks/>
          </p:cNvSpPr>
          <p:nvPr/>
        </p:nvSpPr>
        <p:spPr>
          <a:xfrm>
            <a:off x="971600" y="1474090"/>
            <a:ext cx="3779661" cy="284318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r>
              <a:rPr lang="en-CA" sz="2400" dirty="0" smtClean="0"/>
              <a:t>Learning Tools Interoperability</a:t>
            </a:r>
          </a:p>
          <a:p>
            <a:pPr marL="285750" indent="-285750"/>
            <a:r>
              <a:rPr lang="en-CA" sz="2400" dirty="0" smtClean="0"/>
              <a:t>Application Programming Interface</a:t>
            </a:r>
          </a:p>
          <a:p>
            <a:pPr marL="285750" indent="-285750"/>
            <a:r>
              <a:rPr lang="en-CA" sz="2400" dirty="0" smtClean="0"/>
              <a:t>JavaScript Object Notation  and Linked Data</a:t>
            </a:r>
            <a:endParaRPr lang="en-CA" sz="2400" dirty="0"/>
          </a:p>
        </p:txBody>
      </p:sp>
      <p:pic>
        <p:nvPicPr>
          <p:cNvPr id="9" name="Picture 2">
            <a:extLst>
              <a:ext uri="{FF2B5EF4-FFF2-40B4-BE49-F238E27FC236}">
                <a16:creationId xmlns="" xmlns:a16="http://schemas.microsoft.com/office/drawing/2014/main" id="{68124B17-AB64-47BE-815A-A662DFF73E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9062" y="1164926"/>
            <a:ext cx="3104509" cy="18474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 xmlns:a16="http://schemas.microsoft.com/office/drawing/2014/main" id="{D0467A06-BE4A-416C-BCD8-14EE737D5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0116" y="3145532"/>
            <a:ext cx="3104509" cy="1858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6513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Freeform 4"/>
          <p:cNvSpPr/>
          <p:nvPr/>
        </p:nvSpPr>
        <p:spPr>
          <a:xfrm>
            <a:off x="-22302" y="345688"/>
            <a:ext cx="9177453" cy="5386039"/>
          </a:xfrm>
          <a:custGeom>
            <a:avLst/>
            <a:gdLst>
              <a:gd name="connsiteX0" fmla="*/ 791736 w 9177453"/>
              <a:gd name="connsiteY0" fmla="*/ 613317 h 5386039"/>
              <a:gd name="connsiteX1" fmla="*/ 22302 w 9177453"/>
              <a:gd name="connsiteY1" fmla="*/ 613317 h 5386039"/>
              <a:gd name="connsiteX2" fmla="*/ 0 w 9177453"/>
              <a:gd name="connsiteY2" fmla="*/ 5386039 h 5386039"/>
              <a:gd name="connsiteX3" fmla="*/ 9177453 w 9177453"/>
              <a:gd name="connsiteY3" fmla="*/ 5386039 h 5386039"/>
              <a:gd name="connsiteX4" fmla="*/ 9177453 w 9177453"/>
              <a:gd name="connsiteY4" fmla="*/ 568712 h 5386039"/>
              <a:gd name="connsiteX5" fmla="*/ 4326673 w 9177453"/>
              <a:gd name="connsiteY5" fmla="*/ 602166 h 5386039"/>
              <a:gd name="connsiteX6" fmla="*/ 4059043 w 9177453"/>
              <a:gd name="connsiteY6" fmla="*/ 0 h 5386039"/>
              <a:gd name="connsiteX7" fmla="*/ 947853 w 9177453"/>
              <a:gd name="connsiteY7" fmla="*/ 11151 h 5386039"/>
              <a:gd name="connsiteX8" fmla="*/ 791736 w 9177453"/>
              <a:gd name="connsiteY8" fmla="*/ 613317 h 538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7453" h="5386039">
                <a:moveTo>
                  <a:pt x="791736" y="613317"/>
                </a:moveTo>
                <a:lnTo>
                  <a:pt x="22302" y="613317"/>
                </a:lnTo>
                <a:lnTo>
                  <a:pt x="0" y="5386039"/>
                </a:lnTo>
                <a:lnTo>
                  <a:pt x="9177453" y="5386039"/>
                </a:lnTo>
                <a:lnTo>
                  <a:pt x="9177453" y="568712"/>
                </a:lnTo>
                <a:lnTo>
                  <a:pt x="4326673" y="602166"/>
                </a:lnTo>
                <a:lnTo>
                  <a:pt x="4059043" y="0"/>
                </a:lnTo>
                <a:lnTo>
                  <a:pt x="947853" y="11151"/>
                </a:lnTo>
                <a:lnTo>
                  <a:pt x="791736" y="613317"/>
                </a:lnTo>
                <a:close/>
              </a:path>
            </a:pathLst>
          </a:custGeom>
          <a:solidFill>
            <a:srgbClr val="FAED90"/>
          </a:solidFill>
          <a:ln>
            <a:noFill/>
          </a:ln>
          <a:effectLst>
            <a:outerShdw blurRad="101600" dist="38100" dir="21540000" sx="101000" sy="101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effectLst>
                <a:outerShdw blurRad="50800" dist="38100" dir="2700000" algn="tl" rotWithShape="0">
                  <a:prstClr val="black">
                    <a:alpha val="40000"/>
                  </a:prstClr>
                </a:outerShdw>
              </a:effectLst>
            </a:endParaRPr>
          </a:p>
        </p:txBody>
      </p:sp>
      <p:sp>
        <p:nvSpPr>
          <p:cNvPr id="6" name="Rectangle 5"/>
          <p:cNvSpPr/>
          <p:nvPr/>
        </p:nvSpPr>
        <p:spPr>
          <a:xfrm rot="239056">
            <a:off x="20170" y="1019053"/>
            <a:ext cx="8813570" cy="4573521"/>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01194" y="1017091"/>
            <a:ext cx="8730460" cy="4573521"/>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6444208" y="193204"/>
            <a:ext cx="2242592" cy="612410"/>
          </a:xfrm>
        </p:spPr>
        <p:txBody>
          <a:bodyPr/>
          <a:lstStyle/>
          <a:p>
            <a:r>
              <a:rPr lang="en-CA" dirty="0" smtClean="0">
                <a:latin typeface="Calisto MT" panose="02040603050505030304" pitchFamily="18" charset="0"/>
              </a:rPr>
              <a:t>Case</a:t>
            </a:r>
            <a:endParaRPr lang="en-CA" dirty="0">
              <a:latin typeface="Calisto MT" panose="02040603050505030304" pitchFamily="18" charset="0"/>
            </a:endParaRPr>
          </a:p>
        </p:txBody>
      </p:sp>
      <p:sp>
        <p:nvSpPr>
          <p:cNvPr id="3" name="Content Placeholder 2"/>
          <p:cNvSpPr>
            <a:spLocks noGrp="1"/>
          </p:cNvSpPr>
          <p:nvPr>
            <p:ph idx="1"/>
          </p:nvPr>
        </p:nvSpPr>
        <p:spPr>
          <a:xfrm>
            <a:off x="395536" y="1345332"/>
            <a:ext cx="4464496" cy="4032448"/>
          </a:xfrm>
        </p:spPr>
        <p:txBody>
          <a:bodyPr/>
          <a:lstStyle/>
          <a:p>
            <a:pPr marL="0" indent="0">
              <a:buNone/>
            </a:pPr>
            <a:r>
              <a:rPr lang="en-CA" dirty="0" smtClean="0"/>
              <a:t>Resource Integration</a:t>
            </a:r>
          </a:p>
          <a:p>
            <a:pPr marL="285750" indent="-285750"/>
            <a:r>
              <a:rPr lang="en-CA" sz="2400" dirty="0"/>
              <a:t>Linkage - </a:t>
            </a:r>
            <a:r>
              <a:rPr lang="en-CA" sz="2400" dirty="0" smtClean="0"/>
              <a:t>to </a:t>
            </a:r>
            <a:r>
              <a:rPr lang="en-CA" sz="2400" dirty="0"/>
              <a:t>other </a:t>
            </a:r>
            <a:r>
              <a:rPr lang="en-CA" sz="2400" dirty="0" smtClean="0"/>
              <a:t>systems</a:t>
            </a:r>
            <a:endParaRPr lang="en-CA" sz="2400" dirty="0"/>
          </a:p>
          <a:p>
            <a:pPr marL="285750" indent="-285750"/>
            <a:r>
              <a:rPr lang="en-CA" sz="2400" dirty="0"/>
              <a:t>Single </a:t>
            </a:r>
            <a:r>
              <a:rPr lang="en-CA" sz="2400" dirty="0" err="1" smtClean="0"/>
              <a:t>signon</a:t>
            </a:r>
            <a:r>
              <a:rPr lang="en-CA" sz="2400" dirty="0" smtClean="0"/>
              <a:t> </a:t>
            </a:r>
            <a:r>
              <a:rPr lang="en-CA" sz="2400" dirty="0"/>
              <a:t>- </a:t>
            </a:r>
            <a:r>
              <a:rPr lang="en-CA" sz="2400" dirty="0" smtClean="0"/>
              <a:t>to </a:t>
            </a:r>
            <a:r>
              <a:rPr lang="en-CA" sz="2400" dirty="0"/>
              <a:t>all services</a:t>
            </a:r>
          </a:p>
          <a:p>
            <a:pPr marL="285750" indent="-285750"/>
            <a:r>
              <a:rPr lang="en-CA" sz="2400" dirty="0"/>
              <a:t>Common Services – Listed among other services </a:t>
            </a:r>
          </a:p>
          <a:p>
            <a:pPr marL="285750" indent="-285750"/>
            <a:r>
              <a:rPr lang="en-CA" sz="2400" dirty="0"/>
              <a:t>Extending the bus </a:t>
            </a:r>
            <a:r>
              <a:rPr lang="en-CA" sz="2400" dirty="0" smtClean="0"/>
              <a:t>– data and user information exchange </a:t>
            </a:r>
            <a:endParaRPr lang="en-CA" sz="2400" dirty="0"/>
          </a:p>
          <a:p>
            <a:pPr marL="285750" indent="-285750"/>
            <a:r>
              <a:rPr lang="en-CA" sz="2400" dirty="0"/>
              <a:t>Learning Tools Interoperability </a:t>
            </a:r>
          </a:p>
          <a:p>
            <a:pPr marL="285750" indent="-285750"/>
            <a:r>
              <a:rPr lang="en-CA" sz="2400" dirty="0"/>
              <a:t>Full </a:t>
            </a:r>
            <a:r>
              <a:rPr lang="en-CA" sz="2400" dirty="0" smtClean="0"/>
              <a:t>enterprise integration </a:t>
            </a:r>
            <a:endParaRPr lang="en-CA" sz="2400" dirty="0"/>
          </a:p>
        </p:txBody>
      </p:sp>
      <p:pic>
        <p:nvPicPr>
          <p:cNvPr id="1026" name="Picture 2" descr="Image result for canada school of public serv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926" y="1972341"/>
            <a:ext cx="3752503" cy="28994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907" y="5012973"/>
            <a:ext cx="3840522" cy="307777"/>
          </a:xfrm>
          <a:prstGeom prst="rect">
            <a:avLst/>
          </a:prstGeom>
          <a:noFill/>
        </p:spPr>
        <p:txBody>
          <a:bodyPr wrap="square" rtlCol="0">
            <a:spAutoFit/>
          </a:bodyPr>
          <a:lstStyle/>
          <a:p>
            <a:r>
              <a:rPr lang="en-CA" sz="1400" dirty="0" smtClean="0">
                <a:solidFill>
                  <a:schemeClr val="accent1">
                    <a:lumMod val="75000"/>
                  </a:schemeClr>
                </a:solidFill>
                <a:latin typeface="Copperplate Gothic Light" panose="020E0507020206020404" pitchFamily="34" charset="0"/>
              </a:rPr>
              <a:t>Canada School of Public Service</a:t>
            </a:r>
            <a:endParaRPr lang="en-CA" sz="1400" dirty="0">
              <a:solidFill>
                <a:schemeClr val="accent1">
                  <a:lumMod val="75000"/>
                </a:schemeClr>
              </a:solidFill>
              <a:latin typeface="Copperplate Gothic Light" panose="020E0507020206020404" pitchFamily="34" charset="0"/>
            </a:endParaRPr>
          </a:p>
        </p:txBody>
      </p:sp>
    </p:spTree>
    <p:extLst>
      <p:ext uri="{BB962C8B-B14F-4D97-AF65-F5344CB8AC3E}">
        <p14:creationId xmlns:p14="http://schemas.microsoft.com/office/powerpoint/2010/main" val="5567511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68560" y="0"/>
            <a:ext cx="10439642"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Environments</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Cloud Applications and Storage</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sp>
        <p:nvSpPr>
          <p:cNvPr id="19" name="Content Placeholder 2"/>
          <p:cNvSpPr txBox="1">
            <a:spLocks/>
          </p:cNvSpPr>
          <p:nvPr/>
        </p:nvSpPr>
        <p:spPr>
          <a:xfrm>
            <a:off x="971600" y="1474090"/>
            <a:ext cx="3779661" cy="284318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endParaRPr lang="en-CA" sz="2400" dirty="0"/>
          </a:p>
        </p:txBody>
      </p:sp>
      <p:pic>
        <p:nvPicPr>
          <p:cNvPr id="8" name="Picture 7">
            <a:extLst>
              <a:ext uri="{FF2B5EF4-FFF2-40B4-BE49-F238E27FC236}">
                <a16:creationId xmlns="" xmlns:a16="http://schemas.microsoft.com/office/drawing/2014/main" id="{2C15DB56-0242-478B-A5DD-8ECC6BEEF5C3}"/>
              </a:ext>
            </a:extLst>
          </p:cNvPr>
          <p:cNvPicPr>
            <a:picLocks noChangeAspect="1"/>
          </p:cNvPicPr>
          <p:nvPr/>
        </p:nvPicPr>
        <p:blipFill>
          <a:blip r:embed="rId5"/>
          <a:stretch>
            <a:fillRect/>
          </a:stretch>
        </p:blipFill>
        <p:spPr>
          <a:xfrm>
            <a:off x="4283968" y="1490879"/>
            <a:ext cx="4187381" cy="2794168"/>
          </a:xfrm>
          <a:prstGeom prst="rect">
            <a:avLst/>
          </a:prstGeom>
        </p:spPr>
      </p:pic>
      <p:sp>
        <p:nvSpPr>
          <p:cNvPr id="11" name="Content Placeholder 2"/>
          <p:cNvSpPr txBox="1">
            <a:spLocks/>
          </p:cNvSpPr>
          <p:nvPr/>
        </p:nvSpPr>
        <p:spPr>
          <a:xfrm>
            <a:off x="1102461" y="1528924"/>
            <a:ext cx="3370408" cy="284318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CA" sz="2400" dirty="0" smtClean="0"/>
              <a:t>Universities are now deploying using Docker Containers managed by Kubernetes on AWS or Digital Ocean</a:t>
            </a:r>
            <a:endParaRPr lang="en-CA" sz="2400" dirty="0"/>
          </a:p>
        </p:txBody>
      </p:sp>
    </p:spTree>
    <p:extLst>
      <p:ext uri="{BB962C8B-B14F-4D97-AF65-F5344CB8AC3E}">
        <p14:creationId xmlns:p14="http://schemas.microsoft.com/office/powerpoint/2010/main" val="33535790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0"/>
            <a:ext cx="9787048"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Assessment</a:t>
            </a:r>
            <a:endParaRPr lang="en-CA" dirty="0"/>
          </a:p>
        </p:txBody>
      </p:sp>
    </p:spTree>
    <p:extLst>
      <p:ext uri="{BB962C8B-B14F-4D97-AF65-F5344CB8AC3E}">
        <p14:creationId xmlns:p14="http://schemas.microsoft.com/office/powerpoint/2010/main" val="11543729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80528" y="0"/>
            <a:ext cx="9787048"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Assessment</a:t>
            </a:r>
            <a:endParaRPr lang="en-CA" dirty="0"/>
          </a:p>
        </p:txBody>
      </p:sp>
      <p:sp>
        <p:nvSpPr>
          <p:cNvPr id="3" name="Content Placeholder 2"/>
          <p:cNvSpPr>
            <a:spLocks noGrp="1"/>
          </p:cNvSpPr>
          <p:nvPr>
            <p:ph idx="1"/>
          </p:nvPr>
        </p:nvSpPr>
        <p:spPr>
          <a:xfrm>
            <a:off x="1115616" y="985292"/>
            <a:ext cx="7056784" cy="2604119"/>
          </a:xfrm>
          <a:solidFill>
            <a:schemeClr val="bg1">
              <a:alpha val="75000"/>
            </a:schemeClr>
          </a:solidFill>
        </p:spPr>
        <p:txBody>
          <a:bodyPr/>
          <a:lstStyle/>
          <a:p>
            <a:r>
              <a:rPr lang="en-CA" dirty="0"/>
              <a:t>Competencies and Skills</a:t>
            </a:r>
          </a:p>
          <a:p>
            <a:r>
              <a:rPr lang="en-CA" dirty="0"/>
              <a:t>Learning records</a:t>
            </a:r>
          </a:p>
          <a:p>
            <a:r>
              <a:rPr lang="en-CA" dirty="0"/>
              <a:t>Quantified Self / Dashboards</a:t>
            </a:r>
          </a:p>
          <a:p>
            <a:r>
              <a:rPr lang="en-CA" dirty="0"/>
              <a:t>Feed Forward</a:t>
            </a:r>
          </a:p>
        </p:txBody>
      </p:sp>
    </p:spTree>
    <p:extLst>
      <p:ext uri="{BB962C8B-B14F-4D97-AF65-F5344CB8AC3E}">
        <p14:creationId xmlns:p14="http://schemas.microsoft.com/office/powerpoint/2010/main" val="3858191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80528" y="0"/>
            <a:ext cx="9787048"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Assessment</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Competencies and Skills</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sp>
        <p:nvSpPr>
          <p:cNvPr id="13" name="Rectangle 12">
            <a:extLst>
              <a:ext uri="{FF2B5EF4-FFF2-40B4-BE49-F238E27FC236}">
                <a16:creationId xmlns="" xmlns:a16="http://schemas.microsoft.com/office/drawing/2014/main" id="{9505041F-569B-48A2-8C2C-51BA2527460B}"/>
              </a:ext>
            </a:extLst>
          </p:cNvPr>
          <p:cNvSpPr/>
          <p:nvPr/>
        </p:nvSpPr>
        <p:spPr>
          <a:xfrm>
            <a:off x="1036309" y="4940323"/>
            <a:ext cx="7320314" cy="461665"/>
          </a:xfrm>
          <a:prstGeom prst="rect">
            <a:avLst/>
          </a:prstGeom>
        </p:spPr>
        <p:txBody>
          <a:bodyPr wrap="square">
            <a:spAutoFit/>
          </a:bodyPr>
          <a:lstStyle/>
          <a:p>
            <a:r>
              <a:rPr lang="en-US" sz="1200" dirty="0">
                <a:hlinkClick r:id="rId4"/>
              </a:rPr>
              <a:t>http://pagecentertraining.psu.edu/public-relations-ethics/core-ethical-principles/lesson-2-sample-title/the-pillars-of-public-relations-ethics/</a:t>
            </a:r>
            <a:r>
              <a:rPr lang="en-US" sz="1200" dirty="0"/>
              <a:t> </a:t>
            </a:r>
          </a:p>
        </p:txBody>
      </p:sp>
      <p:pic>
        <p:nvPicPr>
          <p:cNvPr id="16" name="Picture 15"/>
          <p:cNvPicPr/>
          <p:nvPr/>
        </p:nvPicPr>
        <p:blipFill>
          <a:blip r:embed="rId5"/>
          <a:stretch>
            <a:fillRect/>
          </a:stretch>
        </p:blipFill>
        <p:spPr>
          <a:xfrm>
            <a:off x="2483768" y="1623207"/>
            <a:ext cx="5616624" cy="3009886"/>
          </a:xfrm>
          <a:prstGeom prst="rect">
            <a:avLst/>
          </a:prstGeom>
        </p:spPr>
      </p:pic>
      <p:sp>
        <p:nvSpPr>
          <p:cNvPr id="17" name="Pentagon 16"/>
          <p:cNvSpPr/>
          <p:nvPr/>
        </p:nvSpPr>
        <p:spPr>
          <a:xfrm>
            <a:off x="827583" y="1622367"/>
            <a:ext cx="1448239" cy="780340"/>
          </a:xfrm>
          <a:prstGeom prst="homePlate">
            <a:avLst>
              <a:gd name="adj" fmla="val 19765"/>
            </a:avLst>
          </a:prstGeom>
          <a:solidFill>
            <a:schemeClr val="bg1"/>
          </a:solidFill>
          <a:ln w="3175">
            <a:solidFill>
              <a:srgbClr val="CA6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rgbClr val="CA6077"/>
                </a:solidFill>
              </a:rPr>
              <a:t>Learning Plan</a:t>
            </a:r>
            <a:endParaRPr lang="en-CA" sz="2400" dirty="0">
              <a:solidFill>
                <a:srgbClr val="CA6077"/>
              </a:solidFill>
            </a:endParaRPr>
          </a:p>
        </p:txBody>
      </p:sp>
      <p:sp>
        <p:nvSpPr>
          <p:cNvPr id="18" name="Pentagon 1">
            <a:extLst>
              <a:ext uri="{FF2B5EF4-FFF2-40B4-BE49-F238E27FC236}">
                <a16:creationId xmlns="" xmlns:a16="http://schemas.microsoft.com/office/drawing/2014/main" id="{CC6847EA-B18E-48D5-AF95-E4E779D85FF6}"/>
              </a:ext>
            </a:extLst>
          </p:cNvPr>
          <p:cNvSpPr/>
          <p:nvPr/>
        </p:nvSpPr>
        <p:spPr>
          <a:xfrm>
            <a:off x="827584" y="2569468"/>
            <a:ext cx="1448239" cy="774706"/>
          </a:xfrm>
          <a:prstGeom prst="homePlate">
            <a:avLst>
              <a:gd name="adj" fmla="val 19765"/>
            </a:avLst>
          </a:prstGeom>
          <a:solidFill>
            <a:schemeClr val="bg1"/>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rgbClr val="FF0000"/>
                </a:solidFill>
              </a:rPr>
              <a:t>Automated Assessment</a:t>
            </a:r>
            <a:endParaRPr lang="en-CA" dirty="0">
              <a:solidFill>
                <a:srgbClr val="FF0000"/>
              </a:solidFill>
            </a:endParaRPr>
          </a:p>
        </p:txBody>
      </p:sp>
    </p:spTree>
    <p:extLst>
      <p:ext uri="{BB962C8B-B14F-4D97-AF65-F5344CB8AC3E}">
        <p14:creationId xmlns:p14="http://schemas.microsoft.com/office/powerpoint/2010/main" val="13150522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Freeform 4"/>
          <p:cNvSpPr/>
          <p:nvPr/>
        </p:nvSpPr>
        <p:spPr>
          <a:xfrm>
            <a:off x="-22302" y="345688"/>
            <a:ext cx="9177453" cy="5386039"/>
          </a:xfrm>
          <a:custGeom>
            <a:avLst/>
            <a:gdLst>
              <a:gd name="connsiteX0" fmla="*/ 791736 w 9177453"/>
              <a:gd name="connsiteY0" fmla="*/ 613317 h 5386039"/>
              <a:gd name="connsiteX1" fmla="*/ 22302 w 9177453"/>
              <a:gd name="connsiteY1" fmla="*/ 613317 h 5386039"/>
              <a:gd name="connsiteX2" fmla="*/ 0 w 9177453"/>
              <a:gd name="connsiteY2" fmla="*/ 5386039 h 5386039"/>
              <a:gd name="connsiteX3" fmla="*/ 9177453 w 9177453"/>
              <a:gd name="connsiteY3" fmla="*/ 5386039 h 5386039"/>
              <a:gd name="connsiteX4" fmla="*/ 9177453 w 9177453"/>
              <a:gd name="connsiteY4" fmla="*/ 568712 h 5386039"/>
              <a:gd name="connsiteX5" fmla="*/ 4326673 w 9177453"/>
              <a:gd name="connsiteY5" fmla="*/ 602166 h 5386039"/>
              <a:gd name="connsiteX6" fmla="*/ 4059043 w 9177453"/>
              <a:gd name="connsiteY6" fmla="*/ 0 h 5386039"/>
              <a:gd name="connsiteX7" fmla="*/ 947853 w 9177453"/>
              <a:gd name="connsiteY7" fmla="*/ 11151 h 5386039"/>
              <a:gd name="connsiteX8" fmla="*/ 791736 w 9177453"/>
              <a:gd name="connsiteY8" fmla="*/ 613317 h 538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7453" h="5386039">
                <a:moveTo>
                  <a:pt x="791736" y="613317"/>
                </a:moveTo>
                <a:lnTo>
                  <a:pt x="22302" y="613317"/>
                </a:lnTo>
                <a:lnTo>
                  <a:pt x="0" y="5386039"/>
                </a:lnTo>
                <a:lnTo>
                  <a:pt x="9177453" y="5386039"/>
                </a:lnTo>
                <a:lnTo>
                  <a:pt x="9177453" y="568712"/>
                </a:lnTo>
                <a:lnTo>
                  <a:pt x="4326673" y="602166"/>
                </a:lnTo>
                <a:lnTo>
                  <a:pt x="4059043" y="0"/>
                </a:lnTo>
                <a:lnTo>
                  <a:pt x="947853" y="11151"/>
                </a:lnTo>
                <a:lnTo>
                  <a:pt x="791736" y="613317"/>
                </a:lnTo>
                <a:close/>
              </a:path>
            </a:pathLst>
          </a:custGeom>
          <a:solidFill>
            <a:srgbClr val="FAED90"/>
          </a:solidFill>
          <a:ln>
            <a:noFill/>
          </a:ln>
          <a:effectLst>
            <a:outerShdw blurRad="101600" dist="38100" dir="21540000" sx="101000" sy="101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effectLst>
                <a:outerShdw blurRad="50800" dist="38100" dir="2700000" algn="tl" rotWithShape="0">
                  <a:prstClr val="black">
                    <a:alpha val="40000"/>
                  </a:prstClr>
                </a:outerShdw>
              </a:effectLst>
            </a:endParaRPr>
          </a:p>
        </p:txBody>
      </p:sp>
      <p:sp>
        <p:nvSpPr>
          <p:cNvPr id="6" name="Rectangle 5"/>
          <p:cNvSpPr/>
          <p:nvPr/>
        </p:nvSpPr>
        <p:spPr>
          <a:xfrm rot="239056">
            <a:off x="20170" y="1019053"/>
            <a:ext cx="8813570" cy="4573521"/>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01194" y="1017091"/>
            <a:ext cx="8730460" cy="4573521"/>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6444208" y="193204"/>
            <a:ext cx="2242592" cy="612410"/>
          </a:xfrm>
        </p:spPr>
        <p:txBody>
          <a:bodyPr/>
          <a:lstStyle/>
          <a:p>
            <a:r>
              <a:rPr lang="en-CA" dirty="0" smtClean="0">
                <a:latin typeface="Calisto MT" panose="02040603050505030304" pitchFamily="18" charset="0"/>
              </a:rPr>
              <a:t>Case</a:t>
            </a:r>
            <a:endParaRPr lang="en-CA" dirty="0">
              <a:latin typeface="Calisto MT" panose="02040603050505030304" pitchFamily="18" charset="0"/>
            </a:endParaRPr>
          </a:p>
        </p:txBody>
      </p:sp>
      <p:sp>
        <p:nvSpPr>
          <p:cNvPr id="3" name="Content Placeholder 2"/>
          <p:cNvSpPr>
            <a:spLocks noGrp="1"/>
          </p:cNvSpPr>
          <p:nvPr>
            <p:ph idx="1"/>
          </p:nvPr>
        </p:nvSpPr>
        <p:spPr>
          <a:xfrm>
            <a:off x="395536" y="1345332"/>
            <a:ext cx="8280920" cy="4032448"/>
          </a:xfrm>
        </p:spPr>
        <p:txBody>
          <a:bodyPr/>
          <a:lstStyle/>
          <a:p>
            <a:pPr marL="0" indent="0">
              <a:buNone/>
            </a:pPr>
            <a:r>
              <a:rPr lang="en-CA" dirty="0" smtClean="0"/>
              <a:t>Competencies and Skills System (CASS)</a:t>
            </a:r>
            <a:endParaRPr lang="en-CA" dirty="0"/>
          </a:p>
        </p:txBody>
      </p:sp>
      <p:pic>
        <p:nvPicPr>
          <p:cNvPr id="8" name="Picture 7">
            <a:extLst>
              <a:ext uri="{FF2B5EF4-FFF2-40B4-BE49-F238E27FC236}">
                <a16:creationId xmlns="" xmlns:a16="http://schemas.microsoft.com/office/drawing/2014/main" id="{21562741-CC5F-4FB1-A5C7-1571513F9931}"/>
              </a:ext>
            </a:extLst>
          </p:cNvPr>
          <p:cNvPicPr>
            <a:picLocks noChangeAspect="1"/>
          </p:cNvPicPr>
          <p:nvPr/>
        </p:nvPicPr>
        <p:blipFill>
          <a:blip r:embed="rId3"/>
          <a:stretch>
            <a:fillRect/>
          </a:stretch>
        </p:blipFill>
        <p:spPr>
          <a:xfrm>
            <a:off x="4788024" y="2049295"/>
            <a:ext cx="3769340" cy="2513036"/>
          </a:xfrm>
          <a:prstGeom prst="rect">
            <a:avLst/>
          </a:prstGeom>
          <a:effectLst>
            <a:outerShdw blurRad="50800" dist="38100" dir="18900000" algn="bl" rotWithShape="0">
              <a:prstClr val="black">
                <a:alpha val="40000"/>
              </a:prstClr>
            </a:outerShdw>
          </a:effectLst>
        </p:spPr>
      </p:pic>
      <p:sp>
        <p:nvSpPr>
          <p:cNvPr id="4" name="Rectangle 3"/>
          <p:cNvSpPr/>
          <p:nvPr/>
        </p:nvSpPr>
        <p:spPr>
          <a:xfrm>
            <a:off x="4817080" y="4544194"/>
            <a:ext cx="4572000" cy="738664"/>
          </a:xfrm>
          <a:prstGeom prst="rect">
            <a:avLst/>
          </a:prstGeom>
        </p:spPr>
        <p:txBody>
          <a:bodyPr>
            <a:spAutoFit/>
          </a:bodyPr>
          <a:lstStyle/>
          <a:p>
            <a:r>
              <a:rPr lang="en-CA" sz="1400" dirty="0" smtClean="0"/>
              <a:t>Advanced </a:t>
            </a:r>
            <a:r>
              <a:rPr lang="en-CA" sz="1400" dirty="0"/>
              <a:t>Distributed Learning (ADL</a:t>
            </a:r>
            <a:r>
              <a:rPr lang="en-CA" sz="1400" dirty="0" smtClean="0"/>
              <a:t>)</a:t>
            </a:r>
          </a:p>
          <a:p>
            <a:r>
              <a:rPr lang="en-CA" sz="1400" dirty="0">
                <a:hlinkClick r:id="rId4"/>
              </a:rPr>
              <a:t>https://www.adlnet.gov/introducing-the-next-big-thing-cass/</a:t>
            </a:r>
            <a:r>
              <a:rPr lang="en-CA" sz="1400" dirty="0"/>
              <a:t> </a:t>
            </a:r>
          </a:p>
        </p:txBody>
      </p:sp>
      <p:sp>
        <p:nvSpPr>
          <p:cNvPr id="9" name="Rectangle 8"/>
          <p:cNvSpPr/>
          <p:nvPr/>
        </p:nvSpPr>
        <p:spPr>
          <a:xfrm>
            <a:off x="539552" y="2049295"/>
            <a:ext cx="4572000" cy="1938992"/>
          </a:xfrm>
          <a:prstGeom prst="rect">
            <a:avLst/>
          </a:prstGeom>
        </p:spPr>
        <p:txBody>
          <a:bodyPr>
            <a:spAutoFit/>
          </a:bodyPr>
          <a:lstStyle/>
          <a:p>
            <a:pPr marL="285750" indent="-285750">
              <a:buFont typeface="Arial" panose="020B0604020202020204" pitchFamily="34" charset="0"/>
              <a:buChar char="•"/>
            </a:pPr>
            <a:r>
              <a:rPr lang="en-CA" sz="2000" dirty="0"/>
              <a:t>Workforce Planning</a:t>
            </a:r>
          </a:p>
          <a:p>
            <a:pPr marL="285750" indent="-285750">
              <a:buFont typeface="Arial" panose="020B0604020202020204" pitchFamily="34" charset="0"/>
              <a:buChar char="•"/>
            </a:pPr>
            <a:r>
              <a:rPr lang="en-CA" sz="2000" dirty="0"/>
              <a:t>Recruiting and Onboarding</a:t>
            </a:r>
          </a:p>
          <a:p>
            <a:pPr marL="285750" indent="-285750">
              <a:buFont typeface="Arial" panose="020B0604020202020204" pitchFamily="34" charset="0"/>
              <a:buChar char="•"/>
            </a:pPr>
            <a:r>
              <a:rPr lang="en-CA" sz="2000" dirty="0"/>
              <a:t>Performance and Goal Management</a:t>
            </a:r>
          </a:p>
          <a:p>
            <a:pPr marL="285750" indent="-285750">
              <a:buFont typeface="Arial" panose="020B0604020202020204" pitchFamily="34" charset="0"/>
              <a:buChar char="•"/>
            </a:pPr>
            <a:r>
              <a:rPr lang="en-CA" sz="2000" dirty="0" smtClean="0"/>
              <a:t>Learning </a:t>
            </a:r>
            <a:r>
              <a:rPr lang="en-CA" sz="2000" dirty="0"/>
              <a:t>Management</a:t>
            </a:r>
          </a:p>
          <a:p>
            <a:pPr marL="285750" indent="-285750">
              <a:buFont typeface="Arial" panose="020B0604020202020204" pitchFamily="34" charset="0"/>
              <a:buChar char="•"/>
            </a:pPr>
            <a:r>
              <a:rPr lang="en-CA" sz="2000" dirty="0"/>
              <a:t>Career and Succession Planning</a:t>
            </a:r>
          </a:p>
          <a:p>
            <a:pPr marL="285750" indent="-285750">
              <a:buFont typeface="Arial" panose="020B0604020202020204" pitchFamily="34" charset="0"/>
              <a:buChar char="•"/>
            </a:pPr>
            <a:r>
              <a:rPr lang="en-CA" sz="2000" dirty="0"/>
              <a:t>Compensation Management</a:t>
            </a:r>
          </a:p>
        </p:txBody>
      </p:sp>
    </p:spTree>
    <p:extLst>
      <p:ext uri="{BB962C8B-B14F-4D97-AF65-F5344CB8AC3E}">
        <p14:creationId xmlns:p14="http://schemas.microsoft.com/office/powerpoint/2010/main" val="1236687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6955" y="0"/>
            <a:ext cx="9823292"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Relevant</a:t>
            </a:r>
            <a:endParaRPr lang="en-CA" dirty="0"/>
          </a:p>
        </p:txBody>
      </p:sp>
    </p:spTree>
    <p:extLst>
      <p:ext uri="{BB962C8B-B14F-4D97-AF65-F5344CB8AC3E}">
        <p14:creationId xmlns:p14="http://schemas.microsoft.com/office/powerpoint/2010/main" val="1253891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80528" y="0"/>
            <a:ext cx="9787048"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Assessment</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Learning Records</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sp>
        <p:nvSpPr>
          <p:cNvPr id="9" name="Rectangle 8">
            <a:extLst>
              <a:ext uri="{FF2B5EF4-FFF2-40B4-BE49-F238E27FC236}">
                <a16:creationId xmlns="" xmlns:a16="http://schemas.microsoft.com/office/drawing/2014/main" id="{2F416346-D212-4FB0-B710-F98D831583E4}"/>
              </a:ext>
            </a:extLst>
          </p:cNvPr>
          <p:cNvSpPr/>
          <p:nvPr/>
        </p:nvSpPr>
        <p:spPr>
          <a:xfrm>
            <a:off x="4716016" y="1500266"/>
            <a:ext cx="4176464" cy="1938992"/>
          </a:xfrm>
          <a:prstGeom prst="rect">
            <a:avLst/>
          </a:prstGeom>
        </p:spPr>
        <p:txBody>
          <a:bodyPr wrap="square">
            <a:spAutoFit/>
          </a:bodyPr>
          <a:lstStyle/>
          <a:p>
            <a:r>
              <a:rPr lang="en-CA" sz="2000" dirty="0"/>
              <a:t>Doug </a:t>
            </a:r>
            <a:r>
              <a:rPr lang="en-CA" sz="2000" dirty="0" err="1"/>
              <a:t>Belshaw</a:t>
            </a:r>
            <a:r>
              <a:rPr lang="en-CA" sz="2000" dirty="0" smtClean="0"/>
              <a:t>: "</a:t>
            </a:r>
            <a:r>
              <a:rPr lang="en-CA" sz="2000" dirty="0"/>
              <a:t>If we used the blockchain for Open Badges," he writes, "then we could prove beyond reasonable doubt that the person receiving badge Y is the same person who created evidence X.</a:t>
            </a:r>
          </a:p>
        </p:txBody>
      </p:sp>
      <p:pic>
        <p:nvPicPr>
          <p:cNvPr id="10" name="Picture 2" descr="files/images/750px-Cryptographic_Hash_Function.svg.png">
            <a:extLst>
              <a:ext uri="{FF2B5EF4-FFF2-40B4-BE49-F238E27FC236}">
                <a16:creationId xmlns="" xmlns:a16="http://schemas.microsoft.com/office/drawing/2014/main" id="{4461BB26-19B5-42F0-B731-922AB0FB2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98" y="1469600"/>
            <a:ext cx="3987318" cy="24034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BA1FE88F-2FDA-465F-B974-DE908C9A3914}"/>
              </a:ext>
            </a:extLst>
          </p:cNvPr>
          <p:cNvSpPr/>
          <p:nvPr/>
        </p:nvSpPr>
        <p:spPr>
          <a:xfrm>
            <a:off x="4716016" y="3959132"/>
            <a:ext cx="2983061" cy="276999"/>
          </a:xfrm>
          <a:prstGeom prst="rect">
            <a:avLst/>
          </a:prstGeom>
        </p:spPr>
        <p:txBody>
          <a:bodyPr wrap="none">
            <a:spAutoFit/>
          </a:bodyPr>
          <a:lstStyle/>
          <a:p>
            <a:r>
              <a:rPr lang="en-CA" sz="1200" dirty="0">
                <a:solidFill>
                  <a:srgbClr val="A85038"/>
                </a:solidFill>
                <a:latin typeface="Ubuntu"/>
                <a:hlinkClick r:id="rId5"/>
              </a:rPr>
              <a:t>http://www.downes.ca/search/blockchain</a:t>
            </a:r>
            <a:r>
              <a:rPr lang="en-CA" sz="1200" dirty="0">
                <a:solidFill>
                  <a:srgbClr val="A85038"/>
                </a:solidFill>
                <a:latin typeface="Ubuntu"/>
              </a:rPr>
              <a:t> </a:t>
            </a:r>
            <a:endParaRPr lang="en-CA" sz="1200" dirty="0"/>
          </a:p>
        </p:txBody>
      </p:sp>
      <p:sp>
        <p:nvSpPr>
          <p:cNvPr id="12" name="Rectangle 11">
            <a:extLst>
              <a:ext uri="{FF2B5EF4-FFF2-40B4-BE49-F238E27FC236}">
                <a16:creationId xmlns="" xmlns:a16="http://schemas.microsoft.com/office/drawing/2014/main" id="{1C2359E6-F61A-4933-97EB-58F4B135C053}"/>
              </a:ext>
            </a:extLst>
          </p:cNvPr>
          <p:cNvSpPr/>
          <p:nvPr/>
        </p:nvSpPr>
        <p:spPr>
          <a:xfrm>
            <a:off x="4712996" y="3435912"/>
            <a:ext cx="4176464" cy="523220"/>
          </a:xfrm>
          <a:prstGeom prst="rect">
            <a:avLst/>
          </a:prstGeom>
        </p:spPr>
        <p:txBody>
          <a:bodyPr wrap="square">
            <a:spAutoFit/>
          </a:bodyPr>
          <a:lstStyle/>
          <a:p>
            <a:r>
              <a:rPr lang="en-CA" sz="1400" dirty="0">
                <a:hlinkClick r:id="rId6"/>
              </a:rPr>
              <a:t>http://dmlcentral.net/blog/doug-belshaw/peering-deep-future-educational-credentialing</a:t>
            </a:r>
            <a:r>
              <a:rPr lang="en-CA" sz="1400" dirty="0"/>
              <a:t> </a:t>
            </a:r>
          </a:p>
        </p:txBody>
      </p:sp>
    </p:spTree>
    <p:extLst>
      <p:ext uri="{BB962C8B-B14F-4D97-AF65-F5344CB8AC3E}">
        <p14:creationId xmlns:p14="http://schemas.microsoft.com/office/powerpoint/2010/main" val="10177482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80528" y="0"/>
            <a:ext cx="9787048"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Assessment</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Quantified Self</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pic>
        <p:nvPicPr>
          <p:cNvPr id="13" name="Picture 2" descr="https://digitallearning.northwestern.edu/sites/digitallearning/files/DL_LA_NU_banner2.png">
            <a:extLst>
              <a:ext uri="{FF2B5EF4-FFF2-40B4-BE49-F238E27FC236}">
                <a16:creationId xmlns="" xmlns:a16="http://schemas.microsoft.com/office/drawing/2014/main" id="{F3F99DE2-0D82-4D34-B2FB-DC83C2201B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465" y="1597360"/>
            <a:ext cx="7999062" cy="252028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 xmlns:a16="http://schemas.microsoft.com/office/drawing/2014/main" id="{2B17C136-6FBB-48C0-A423-E1EBB02CBFDC}"/>
              </a:ext>
            </a:extLst>
          </p:cNvPr>
          <p:cNvSpPr/>
          <p:nvPr/>
        </p:nvSpPr>
        <p:spPr>
          <a:xfrm>
            <a:off x="4878550" y="4139989"/>
            <a:ext cx="3816424" cy="830997"/>
          </a:xfrm>
          <a:prstGeom prst="rect">
            <a:avLst/>
          </a:prstGeom>
        </p:spPr>
        <p:txBody>
          <a:bodyPr wrap="square">
            <a:spAutoFit/>
          </a:bodyPr>
          <a:lstStyle/>
          <a:p>
            <a:r>
              <a:rPr lang="en-US" sz="1200" dirty="0"/>
              <a:t>Siemens and Long </a:t>
            </a:r>
            <a:r>
              <a:rPr lang="en-US" sz="1200" dirty="0">
                <a:hlinkClick r:id="rId5"/>
              </a:rPr>
              <a:t>https://er.educause.edu/articles/2011/9/penetrating-the-fog-analytics-in-learning-and-education</a:t>
            </a:r>
            <a:endParaRPr lang="en-US" sz="1200" dirty="0"/>
          </a:p>
          <a:p>
            <a:r>
              <a:rPr lang="en-US" sz="1200" dirty="0"/>
              <a:t> </a:t>
            </a:r>
            <a:endParaRPr lang="en-US" sz="1400" dirty="0"/>
          </a:p>
        </p:txBody>
      </p:sp>
    </p:spTree>
    <p:extLst>
      <p:ext uri="{BB962C8B-B14F-4D97-AF65-F5344CB8AC3E}">
        <p14:creationId xmlns:p14="http://schemas.microsoft.com/office/powerpoint/2010/main" val="14757292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80528" y="0"/>
            <a:ext cx="9787048"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Assessment</a:t>
            </a:r>
            <a:endParaRPr lang="en-CA" dirty="0"/>
          </a:p>
        </p:txBody>
      </p:sp>
      <p:sp>
        <p:nvSpPr>
          <p:cNvPr id="6" name="Content Placeholder 2"/>
          <p:cNvSpPr>
            <a:spLocks noGrp="1"/>
          </p:cNvSpPr>
          <p:nvPr>
            <p:ph idx="1"/>
          </p:nvPr>
        </p:nvSpPr>
        <p:spPr>
          <a:xfrm>
            <a:off x="467544" y="481236"/>
            <a:ext cx="8208912" cy="4896544"/>
          </a:xfrm>
          <a:solidFill>
            <a:schemeClr val="bg1">
              <a:alpha val="75000"/>
            </a:schemeClr>
          </a:solidFill>
        </p:spPr>
        <p:txBody>
          <a:bodyPr/>
          <a:lstStyle/>
          <a:p>
            <a:pPr marL="0" indent="0">
              <a:spcBef>
                <a:spcPts val="1800"/>
              </a:spcBef>
              <a:buNone/>
            </a:pPr>
            <a:r>
              <a:rPr lang="en-CA" sz="1600" dirty="0" smtClean="0"/>
              <a:t>     </a:t>
            </a:r>
          </a:p>
          <a:p>
            <a:pPr marL="0" indent="0">
              <a:spcBef>
                <a:spcPts val="1200"/>
              </a:spcBef>
              <a:buNone/>
            </a:pPr>
            <a:r>
              <a:rPr lang="en-CA" dirty="0"/>
              <a:t> </a:t>
            </a:r>
            <a:r>
              <a:rPr lang="en-CA" dirty="0" smtClean="0"/>
              <a:t>     </a:t>
            </a:r>
            <a:r>
              <a:rPr lang="en-CA" dirty="0" smtClean="0">
                <a:latin typeface="Verdana" panose="020B0604030504040204" pitchFamily="34" charset="0"/>
                <a:ea typeface="Verdana" panose="020B0604030504040204" pitchFamily="34" charset="0"/>
                <a:cs typeface="Verdana" panose="020B0604030504040204" pitchFamily="34" charset="0"/>
              </a:rPr>
              <a:t>Feed Forward and Share</a:t>
            </a:r>
            <a:endParaRPr lang="en-CA" dirty="0">
              <a:latin typeface="Verdana" panose="020B0604030504040204" pitchFamily="34" charset="0"/>
              <a:ea typeface="Verdana" panose="020B0604030504040204" pitchFamily="34" charset="0"/>
              <a:cs typeface="Verdana" panose="020B0604030504040204" pitchFamily="34" charset="0"/>
            </a:endParaRPr>
          </a:p>
          <a:p>
            <a:endParaRPr lang="en-CA" dirty="0"/>
          </a:p>
        </p:txBody>
      </p:sp>
      <p:sp>
        <p:nvSpPr>
          <p:cNvPr id="7" name="Content Placeholder 2">
            <a:extLst>
              <a:ext uri="{FF2B5EF4-FFF2-40B4-BE49-F238E27FC236}">
                <a16:creationId xmlns="" xmlns:a16="http://schemas.microsoft.com/office/drawing/2014/main" id="{FF2A2744-A3AF-4132-ABC9-CA87A7D377ED}"/>
              </a:ext>
            </a:extLst>
          </p:cNvPr>
          <p:cNvSpPr txBox="1">
            <a:spLocks/>
          </p:cNvSpPr>
          <p:nvPr/>
        </p:nvSpPr>
        <p:spPr>
          <a:xfrm>
            <a:off x="4427984" y="1362322"/>
            <a:ext cx="4045832" cy="7800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smtClean="0"/>
              <a:t>OERs are now widely available through subject-specific libraries with provisions </a:t>
            </a:r>
            <a:r>
              <a:rPr lang="en-US" sz="1400" dirty="0" err="1" smtClean="0"/>
              <a:t>forauthoring</a:t>
            </a:r>
            <a:r>
              <a:rPr lang="en-US" sz="1400" dirty="0" smtClean="0"/>
              <a:t> as well</a:t>
            </a:r>
            <a:endParaRPr lang="en-US" sz="1400" dirty="0"/>
          </a:p>
        </p:txBody>
      </p:sp>
      <p:pic>
        <p:nvPicPr>
          <p:cNvPr id="8" name="Picture 7">
            <a:extLst>
              <a:ext uri="{FF2B5EF4-FFF2-40B4-BE49-F238E27FC236}">
                <a16:creationId xmlns="" xmlns:a16="http://schemas.microsoft.com/office/drawing/2014/main" id="{A60DBA5D-BE46-49F8-BF21-2541C647B280}"/>
              </a:ext>
            </a:extLst>
          </p:cNvPr>
          <p:cNvPicPr>
            <a:picLocks noChangeAspect="1"/>
          </p:cNvPicPr>
          <p:nvPr/>
        </p:nvPicPr>
        <p:blipFill>
          <a:blip r:embed="rId4"/>
          <a:stretch>
            <a:fillRect/>
          </a:stretch>
        </p:blipFill>
        <p:spPr>
          <a:xfrm>
            <a:off x="4572000" y="1849388"/>
            <a:ext cx="3587015" cy="2941733"/>
          </a:xfrm>
          <a:prstGeom prst="rect">
            <a:avLst/>
          </a:prstGeom>
        </p:spPr>
      </p:pic>
      <p:sp>
        <p:nvSpPr>
          <p:cNvPr id="9" name="Rectangle 8">
            <a:extLst>
              <a:ext uri="{FF2B5EF4-FFF2-40B4-BE49-F238E27FC236}">
                <a16:creationId xmlns="" xmlns:a16="http://schemas.microsoft.com/office/drawing/2014/main" id="{447E0F8D-A0FE-4B02-A034-7D3F26AC1F74}"/>
              </a:ext>
            </a:extLst>
          </p:cNvPr>
          <p:cNvSpPr/>
          <p:nvPr/>
        </p:nvSpPr>
        <p:spPr>
          <a:xfrm>
            <a:off x="4431536" y="4816214"/>
            <a:ext cx="4464496" cy="307777"/>
          </a:xfrm>
          <a:prstGeom prst="rect">
            <a:avLst/>
          </a:prstGeom>
        </p:spPr>
        <p:txBody>
          <a:bodyPr wrap="square">
            <a:spAutoFit/>
          </a:bodyPr>
          <a:lstStyle/>
          <a:p>
            <a:r>
              <a:rPr lang="en-US" sz="1400" dirty="0"/>
              <a:t>DS106 </a:t>
            </a:r>
            <a:r>
              <a:rPr lang="en-US" sz="1400" dirty="0" smtClean="0"/>
              <a:t>assignment </a:t>
            </a:r>
            <a:r>
              <a:rPr lang="en-US" sz="1400" dirty="0"/>
              <a:t>bank </a:t>
            </a:r>
            <a:r>
              <a:rPr lang="en-US" sz="1400" dirty="0">
                <a:hlinkClick r:id="rId5"/>
              </a:rPr>
              <a:t>http://assignments.ds106.us/</a:t>
            </a:r>
            <a:r>
              <a:rPr lang="en-US" sz="1400" dirty="0"/>
              <a:t> </a:t>
            </a:r>
          </a:p>
        </p:txBody>
      </p:sp>
      <p:sp>
        <p:nvSpPr>
          <p:cNvPr id="10" name="Rectangle 9"/>
          <p:cNvSpPr/>
          <p:nvPr/>
        </p:nvSpPr>
        <p:spPr>
          <a:xfrm>
            <a:off x="1115616" y="1489348"/>
            <a:ext cx="3741396" cy="1938992"/>
          </a:xfrm>
          <a:prstGeom prst="rect">
            <a:avLst/>
          </a:prstGeom>
        </p:spPr>
        <p:txBody>
          <a:bodyPr wrap="square">
            <a:spAutoFit/>
          </a:bodyPr>
          <a:lstStyle/>
          <a:p>
            <a:pPr marL="285750" indent="-285750">
              <a:buFont typeface="Arial" panose="020B0604020202020204" pitchFamily="34" charset="0"/>
              <a:buChar char="•"/>
            </a:pPr>
            <a:r>
              <a:rPr lang="en-CA" sz="2400" dirty="0"/>
              <a:t>Course commentary </a:t>
            </a:r>
          </a:p>
          <a:p>
            <a:pPr marL="285750" indent="-285750">
              <a:buFont typeface="Arial" panose="020B0604020202020204" pitchFamily="34" charset="0"/>
              <a:buChar char="•"/>
            </a:pPr>
            <a:r>
              <a:rPr lang="en-CA" sz="2400" dirty="0"/>
              <a:t>User-generated content </a:t>
            </a:r>
          </a:p>
          <a:p>
            <a:pPr marL="285750" indent="-285750">
              <a:buFont typeface="Arial" panose="020B0604020202020204" pitchFamily="34" charset="0"/>
              <a:buChar char="•"/>
            </a:pPr>
            <a:r>
              <a:rPr lang="en-CA" sz="2400" dirty="0"/>
              <a:t>External content </a:t>
            </a:r>
          </a:p>
          <a:p>
            <a:pPr marL="285750" indent="-285750">
              <a:buFont typeface="Arial" panose="020B0604020202020204" pitchFamily="34" charset="0"/>
              <a:buChar char="•"/>
            </a:pPr>
            <a:r>
              <a:rPr lang="en-CA" sz="2400" dirty="0"/>
              <a:t>Content curation </a:t>
            </a:r>
          </a:p>
          <a:p>
            <a:pPr marL="285750" indent="-285750">
              <a:buFont typeface="Arial" panose="020B0604020202020204" pitchFamily="34" charset="0"/>
              <a:buChar char="•"/>
            </a:pPr>
            <a:r>
              <a:rPr lang="en-CA" sz="2400" dirty="0"/>
              <a:t>Collaborative learning </a:t>
            </a:r>
          </a:p>
        </p:txBody>
      </p:sp>
    </p:spTree>
    <p:extLst>
      <p:ext uri="{BB962C8B-B14F-4D97-AF65-F5344CB8AC3E}">
        <p14:creationId xmlns:p14="http://schemas.microsoft.com/office/powerpoint/2010/main" val="30713374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65055" y="4409148"/>
            <a:ext cx="3427432" cy="507831"/>
          </a:xfrm>
          <a:prstGeom prst="rect">
            <a:avLst/>
          </a:prstGeom>
          <a:solidFill>
            <a:srgbClr val="BFBFBF"/>
          </a:solidFill>
          <a:ln w="3175">
            <a:solidFill>
              <a:srgbClr val="4F81BD"/>
            </a:solidFill>
          </a:ln>
        </p:spPr>
        <p:txBody>
          <a:bodyPr wrap="square" rtlCol="0">
            <a:spAutoFit/>
          </a:bodyPr>
          <a:lstStyle/>
          <a:p>
            <a:r>
              <a:rPr lang="en-US" sz="2700" dirty="0"/>
              <a:t>http://</a:t>
            </a:r>
            <a:r>
              <a:rPr lang="en-US" sz="2700" dirty="0" err="1"/>
              <a:t>www.downes.ca</a:t>
            </a:r>
            <a:endParaRPr lang="en-US" sz="2700" dirty="0"/>
          </a:p>
        </p:txBody>
      </p:sp>
      <p:pic>
        <p:nvPicPr>
          <p:cNvPr id="3" name="Picture 2">
            <a:extLst>
              <a:ext uri="{FF2B5EF4-FFF2-40B4-BE49-F238E27FC236}">
                <a16:creationId xmlns="" xmlns:a16="http://schemas.microsoft.com/office/drawing/2014/main" id="{0FF52943-C75E-44A9-9FC5-B36A2A686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054" y="882984"/>
            <a:ext cx="3427432" cy="3526164"/>
          </a:xfrm>
          <a:prstGeom prst="rect">
            <a:avLst/>
          </a:prstGeom>
          <a:ln w="3175">
            <a:solidFill>
              <a:schemeClr val="tx1"/>
            </a:solidFill>
          </a:ln>
        </p:spPr>
      </p:pic>
    </p:spTree>
    <p:extLst>
      <p:ext uri="{BB962C8B-B14F-4D97-AF65-F5344CB8AC3E}">
        <p14:creationId xmlns:p14="http://schemas.microsoft.com/office/powerpoint/2010/main" val="887591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81000"/>
                    </a14:imgEffect>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16955" y="0"/>
            <a:ext cx="9823292"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Relevant</a:t>
            </a:r>
            <a:endParaRPr lang="en-CA" dirty="0"/>
          </a:p>
        </p:txBody>
      </p:sp>
      <p:sp>
        <p:nvSpPr>
          <p:cNvPr id="3" name="Content Placeholder 2"/>
          <p:cNvSpPr>
            <a:spLocks noGrp="1"/>
          </p:cNvSpPr>
          <p:nvPr>
            <p:ph idx="1"/>
          </p:nvPr>
        </p:nvSpPr>
        <p:spPr>
          <a:xfrm>
            <a:off x="1115616" y="841276"/>
            <a:ext cx="4896544" cy="2748135"/>
          </a:xfrm>
          <a:solidFill>
            <a:schemeClr val="bg1">
              <a:alpha val="75000"/>
            </a:schemeClr>
          </a:solidFill>
        </p:spPr>
        <p:txBody>
          <a:bodyPr/>
          <a:lstStyle/>
          <a:p>
            <a:r>
              <a:rPr lang="en-CA" dirty="0" smtClean="0"/>
              <a:t>Any time / Any place</a:t>
            </a:r>
          </a:p>
          <a:p>
            <a:r>
              <a:rPr lang="en-CA" dirty="0" smtClean="0"/>
              <a:t>Ubiquitous</a:t>
            </a:r>
          </a:p>
          <a:p>
            <a:r>
              <a:rPr lang="en-CA" dirty="0" smtClean="0"/>
              <a:t>Context-Aware</a:t>
            </a:r>
          </a:p>
          <a:p>
            <a:r>
              <a:rPr lang="en-CA" dirty="0" smtClean="0"/>
              <a:t>Problem-Focused</a:t>
            </a:r>
            <a:endParaRPr lang="en-CA" dirty="0"/>
          </a:p>
          <a:p>
            <a:endParaRPr lang="en-CA" dirty="0"/>
          </a:p>
          <a:p>
            <a:endParaRPr lang="en-CA" dirty="0"/>
          </a:p>
        </p:txBody>
      </p:sp>
    </p:spTree>
    <p:extLst>
      <p:ext uri="{BB962C8B-B14F-4D97-AF65-F5344CB8AC3E}">
        <p14:creationId xmlns:p14="http://schemas.microsoft.com/office/powerpoint/2010/main" val="4014768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Freeform 4"/>
          <p:cNvSpPr/>
          <p:nvPr/>
        </p:nvSpPr>
        <p:spPr>
          <a:xfrm>
            <a:off x="-22302" y="345688"/>
            <a:ext cx="9177453" cy="5386039"/>
          </a:xfrm>
          <a:custGeom>
            <a:avLst/>
            <a:gdLst>
              <a:gd name="connsiteX0" fmla="*/ 791736 w 9177453"/>
              <a:gd name="connsiteY0" fmla="*/ 613317 h 5386039"/>
              <a:gd name="connsiteX1" fmla="*/ 22302 w 9177453"/>
              <a:gd name="connsiteY1" fmla="*/ 613317 h 5386039"/>
              <a:gd name="connsiteX2" fmla="*/ 0 w 9177453"/>
              <a:gd name="connsiteY2" fmla="*/ 5386039 h 5386039"/>
              <a:gd name="connsiteX3" fmla="*/ 9177453 w 9177453"/>
              <a:gd name="connsiteY3" fmla="*/ 5386039 h 5386039"/>
              <a:gd name="connsiteX4" fmla="*/ 9177453 w 9177453"/>
              <a:gd name="connsiteY4" fmla="*/ 568712 h 5386039"/>
              <a:gd name="connsiteX5" fmla="*/ 4326673 w 9177453"/>
              <a:gd name="connsiteY5" fmla="*/ 602166 h 5386039"/>
              <a:gd name="connsiteX6" fmla="*/ 4059043 w 9177453"/>
              <a:gd name="connsiteY6" fmla="*/ 0 h 5386039"/>
              <a:gd name="connsiteX7" fmla="*/ 947853 w 9177453"/>
              <a:gd name="connsiteY7" fmla="*/ 11151 h 5386039"/>
              <a:gd name="connsiteX8" fmla="*/ 791736 w 9177453"/>
              <a:gd name="connsiteY8" fmla="*/ 613317 h 538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7453" h="5386039">
                <a:moveTo>
                  <a:pt x="791736" y="613317"/>
                </a:moveTo>
                <a:lnTo>
                  <a:pt x="22302" y="613317"/>
                </a:lnTo>
                <a:lnTo>
                  <a:pt x="0" y="5386039"/>
                </a:lnTo>
                <a:lnTo>
                  <a:pt x="9177453" y="5386039"/>
                </a:lnTo>
                <a:lnTo>
                  <a:pt x="9177453" y="568712"/>
                </a:lnTo>
                <a:lnTo>
                  <a:pt x="4326673" y="602166"/>
                </a:lnTo>
                <a:lnTo>
                  <a:pt x="4059043" y="0"/>
                </a:lnTo>
                <a:lnTo>
                  <a:pt x="947853" y="11151"/>
                </a:lnTo>
                <a:lnTo>
                  <a:pt x="791736" y="613317"/>
                </a:lnTo>
                <a:close/>
              </a:path>
            </a:pathLst>
          </a:custGeom>
          <a:solidFill>
            <a:srgbClr val="FAED90"/>
          </a:solidFill>
          <a:ln>
            <a:noFill/>
          </a:ln>
          <a:effectLst>
            <a:outerShdw blurRad="101600" dist="38100" dir="21540000" sx="101000" sy="101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effectLst>
                <a:outerShdw blurRad="50800" dist="38100" dir="2700000" algn="tl" rotWithShape="0">
                  <a:prstClr val="black">
                    <a:alpha val="40000"/>
                  </a:prstClr>
                </a:outerShdw>
              </a:effectLst>
            </a:endParaRPr>
          </a:p>
        </p:txBody>
      </p:sp>
      <p:sp>
        <p:nvSpPr>
          <p:cNvPr id="6" name="Rectangle 5"/>
          <p:cNvSpPr/>
          <p:nvPr/>
        </p:nvSpPr>
        <p:spPr>
          <a:xfrm rot="239056">
            <a:off x="20170" y="1019053"/>
            <a:ext cx="8813570" cy="4573521"/>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01194" y="1017091"/>
            <a:ext cx="8730460" cy="4573521"/>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6444208" y="193204"/>
            <a:ext cx="2242592" cy="612410"/>
          </a:xfrm>
        </p:spPr>
        <p:txBody>
          <a:bodyPr/>
          <a:lstStyle/>
          <a:p>
            <a:r>
              <a:rPr lang="en-CA" dirty="0" smtClean="0">
                <a:latin typeface="Calisto MT" panose="02040603050505030304" pitchFamily="18" charset="0"/>
              </a:rPr>
              <a:t>Case</a:t>
            </a:r>
            <a:endParaRPr lang="en-CA" dirty="0">
              <a:latin typeface="Calisto MT" panose="02040603050505030304" pitchFamily="18" charset="0"/>
            </a:endParaRPr>
          </a:p>
        </p:txBody>
      </p:sp>
      <p:sp>
        <p:nvSpPr>
          <p:cNvPr id="3" name="Content Placeholder 2"/>
          <p:cNvSpPr>
            <a:spLocks noGrp="1"/>
          </p:cNvSpPr>
          <p:nvPr>
            <p:ph idx="1"/>
          </p:nvPr>
        </p:nvSpPr>
        <p:spPr>
          <a:xfrm>
            <a:off x="395536" y="1345332"/>
            <a:ext cx="8280920" cy="4032448"/>
          </a:xfrm>
        </p:spPr>
        <p:txBody>
          <a:bodyPr/>
          <a:lstStyle/>
          <a:p>
            <a:pPr marL="0" indent="0">
              <a:buNone/>
            </a:pPr>
            <a:r>
              <a:rPr lang="en-CA" dirty="0" smtClean="0"/>
              <a:t>Mobile Learning, Mobile Support</a:t>
            </a:r>
            <a:endParaRPr lang="en-CA" dirty="0"/>
          </a:p>
        </p:txBody>
      </p:sp>
      <p:pic>
        <p:nvPicPr>
          <p:cNvPr id="8" name="Shape 69" descr="mobile learning.JPG"/>
          <p:cNvPicPr preferRelativeResize="0"/>
          <p:nvPr/>
        </p:nvPicPr>
        <p:blipFill>
          <a:blip r:embed="rId3">
            <a:alphaModFix/>
          </a:blip>
          <a:stretch>
            <a:fillRect/>
          </a:stretch>
        </p:blipFill>
        <p:spPr>
          <a:xfrm>
            <a:off x="4644008" y="2137420"/>
            <a:ext cx="3672408" cy="2952328"/>
          </a:xfrm>
          <a:prstGeom prst="rect">
            <a:avLst/>
          </a:prstGeom>
          <a:noFill/>
          <a:ln>
            <a:noFill/>
          </a:ln>
          <a:effectLst>
            <a:outerShdw blurRad="63500" sx="102000" sy="102000" algn="ctr" rotWithShape="0">
              <a:prstClr val="black">
                <a:alpha val="40000"/>
              </a:prstClr>
            </a:outerShdw>
          </a:effectLst>
        </p:spPr>
      </p:pic>
      <p:sp>
        <p:nvSpPr>
          <p:cNvPr id="4" name="TextBox 3"/>
          <p:cNvSpPr txBox="1"/>
          <p:nvPr/>
        </p:nvSpPr>
        <p:spPr>
          <a:xfrm>
            <a:off x="470289" y="2090090"/>
            <a:ext cx="4098880" cy="3046988"/>
          </a:xfrm>
          <a:prstGeom prst="rect">
            <a:avLst/>
          </a:prstGeom>
          <a:noFill/>
        </p:spPr>
        <p:txBody>
          <a:bodyPr wrap="square" rtlCol="0">
            <a:spAutoFit/>
          </a:bodyPr>
          <a:lstStyle/>
          <a:p>
            <a:pPr marL="342900" indent="-342900">
              <a:buFont typeface="Arial" panose="020B0604020202020204" pitchFamily="34" charset="0"/>
              <a:buChar char="•"/>
            </a:pPr>
            <a:r>
              <a:rPr lang="en-CA" sz="2400" i="1" dirty="0"/>
              <a:t>Access</a:t>
            </a:r>
            <a:r>
              <a:rPr lang="en-CA" sz="2400" dirty="0"/>
              <a:t> - learning as you go, with different devices</a:t>
            </a:r>
          </a:p>
          <a:p>
            <a:pPr marL="342900" indent="-342900">
              <a:buFont typeface="Arial" panose="020B0604020202020204" pitchFamily="34" charset="0"/>
              <a:buChar char="•"/>
            </a:pPr>
            <a:r>
              <a:rPr lang="en-CA" sz="2400" i="1" dirty="0"/>
              <a:t>Device</a:t>
            </a:r>
            <a:r>
              <a:rPr lang="en-CA" sz="2400" dirty="0"/>
              <a:t> – smartphone only? Or tablets and laptops?</a:t>
            </a:r>
          </a:p>
          <a:p>
            <a:pPr marL="342900" indent="-342900">
              <a:buFont typeface="Arial" panose="020B0604020202020204" pitchFamily="34" charset="0"/>
              <a:buChar char="•"/>
            </a:pPr>
            <a:r>
              <a:rPr lang="en-CA" sz="2400" i="1" dirty="0"/>
              <a:t>Location</a:t>
            </a:r>
            <a:r>
              <a:rPr lang="en-CA" sz="2400" dirty="0"/>
              <a:t> - learners can learn outside their office </a:t>
            </a:r>
          </a:p>
          <a:p>
            <a:pPr marL="342900" indent="-342900">
              <a:buFont typeface="Arial" panose="020B0604020202020204" pitchFamily="34" charset="0"/>
              <a:buChar char="•"/>
            </a:pPr>
            <a:r>
              <a:rPr lang="en-CA" sz="2400" i="1" dirty="0"/>
              <a:t>Design</a:t>
            </a:r>
            <a:r>
              <a:rPr lang="en-CA" sz="2400" dirty="0"/>
              <a:t> - content specifically designed for mobile</a:t>
            </a:r>
          </a:p>
        </p:txBody>
      </p:sp>
    </p:spTree>
    <p:extLst>
      <p:ext uri="{BB962C8B-B14F-4D97-AF65-F5344CB8AC3E}">
        <p14:creationId xmlns:p14="http://schemas.microsoft.com/office/powerpoint/2010/main" val="26674345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Freeform 4"/>
          <p:cNvSpPr/>
          <p:nvPr/>
        </p:nvSpPr>
        <p:spPr>
          <a:xfrm>
            <a:off x="-22302" y="345688"/>
            <a:ext cx="9177453" cy="5386039"/>
          </a:xfrm>
          <a:custGeom>
            <a:avLst/>
            <a:gdLst>
              <a:gd name="connsiteX0" fmla="*/ 791736 w 9177453"/>
              <a:gd name="connsiteY0" fmla="*/ 613317 h 5386039"/>
              <a:gd name="connsiteX1" fmla="*/ 22302 w 9177453"/>
              <a:gd name="connsiteY1" fmla="*/ 613317 h 5386039"/>
              <a:gd name="connsiteX2" fmla="*/ 0 w 9177453"/>
              <a:gd name="connsiteY2" fmla="*/ 5386039 h 5386039"/>
              <a:gd name="connsiteX3" fmla="*/ 9177453 w 9177453"/>
              <a:gd name="connsiteY3" fmla="*/ 5386039 h 5386039"/>
              <a:gd name="connsiteX4" fmla="*/ 9177453 w 9177453"/>
              <a:gd name="connsiteY4" fmla="*/ 568712 h 5386039"/>
              <a:gd name="connsiteX5" fmla="*/ 4326673 w 9177453"/>
              <a:gd name="connsiteY5" fmla="*/ 602166 h 5386039"/>
              <a:gd name="connsiteX6" fmla="*/ 4059043 w 9177453"/>
              <a:gd name="connsiteY6" fmla="*/ 0 h 5386039"/>
              <a:gd name="connsiteX7" fmla="*/ 947853 w 9177453"/>
              <a:gd name="connsiteY7" fmla="*/ 11151 h 5386039"/>
              <a:gd name="connsiteX8" fmla="*/ 791736 w 9177453"/>
              <a:gd name="connsiteY8" fmla="*/ 613317 h 538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7453" h="5386039">
                <a:moveTo>
                  <a:pt x="791736" y="613317"/>
                </a:moveTo>
                <a:lnTo>
                  <a:pt x="22302" y="613317"/>
                </a:lnTo>
                <a:lnTo>
                  <a:pt x="0" y="5386039"/>
                </a:lnTo>
                <a:lnTo>
                  <a:pt x="9177453" y="5386039"/>
                </a:lnTo>
                <a:lnTo>
                  <a:pt x="9177453" y="568712"/>
                </a:lnTo>
                <a:lnTo>
                  <a:pt x="4326673" y="602166"/>
                </a:lnTo>
                <a:lnTo>
                  <a:pt x="4059043" y="0"/>
                </a:lnTo>
                <a:lnTo>
                  <a:pt x="947853" y="11151"/>
                </a:lnTo>
                <a:lnTo>
                  <a:pt x="791736" y="613317"/>
                </a:lnTo>
                <a:close/>
              </a:path>
            </a:pathLst>
          </a:custGeom>
          <a:solidFill>
            <a:srgbClr val="FAED90"/>
          </a:solidFill>
          <a:ln>
            <a:noFill/>
          </a:ln>
          <a:effectLst>
            <a:outerShdw blurRad="101600" dist="38100" dir="21540000" sx="101000" sy="101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effectLst>
                <a:outerShdw blurRad="50800" dist="38100" dir="2700000" algn="tl" rotWithShape="0">
                  <a:prstClr val="black">
                    <a:alpha val="40000"/>
                  </a:prstClr>
                </a:outerShdw>
              </a:effectLst>
            </a:endParaRPr>
          </a:p>
        </p:txBody>
      </p:sp>
      <p:sp>
        <p:nvSpPr>
          <p:cNvPr id="6" name="Rectangle 5"/>
          <p:cNvSpPr/>
          <p:nvPr/>
        </p:nvSpPr>
        <p:spPr>
          <a:xfrm rot="239056">
            <a:off x="20170" y="1019053"/>
            <a:ext cx="8813570" cy="4573521"/>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01194" y="1017091"/>
            <a:ext cx="8730460" cy="4573521"/>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6444208" y="193204"/>
            <a:ext cx="2242592" cy="612410"/>
          </a:xfrm>
        </p:spPr>
        <p:txBody>
          <a:bodyPr/>
          <a:lstStyle/>
          <a:p>
            <a:r>
              <a:rPr lang="en-CA" dirty="0" smtClean="0">
                <a:latin typeface="Calisto MT" panose="02040603050505030304" pitchFamily="18" charset="0"/>
              </a:rPr>
              <a:t>Case</a:t>
            </a:r>
            <a:endParaRPr lang="en-CA" dirty="0">
              <a:latin typeface="Calisto MT" panose="02040603050505030304" pitchFamily="18" charset="0"/>
            </a:endParaRPr>
          </a:p>
        </p:txBody>
      </p:sp>
      <p:sp>
        <p:nvSpPr>
          <p:cNvPr id="3" name="Content Placeholder 2"/>
          <p:cNvSpPr>
            <a:spLocks noGrp="1"/>
          </p:cNvSpPr>
          <p:nvPr>
            <p:ph idx="1"/>
          </p:nvPr>
        </p:nvSpPr>
        <p:spPr>
          <a:xfrm>
            <a:off x="395536" y="1345332"/>
            <a:ext cx="8280920" cy="4032448"/>
          </a:xfrm>
        </p:spPr>
        <p:txBody>
          <a:bodyPr/>
          <a:lstStyle/>
          <a:p>
            <a:pPr marL="0" indent="0">
              <a:buNone/>
            </a:pPr>
            <a:r>
              <a:rPr lang="en-CA" dirty="0" smtClean="0"/>
              <a:t>Content Recommendations</a:t>
            </a:r>
            <a:endParaRPr lang="en-CA" dirty="0"/>
          </a:p>
        </p:txBody>
      </p:sp>
      <p:sp>
        <p:nvSpPr>
          <p:cNvPr id="4" name="TextBox 3"/>
          <p:cNvSpPr txBox="1"/>
          <p:nvPr/>
        </p:nvSpPr>
        <p:spPr>
          <a:xfrm>
            <a:off x="470289" y="2090090"/>
            <a:ext cx="4355880" cy="2308324"/>
          </a:xfrm>
          <a:prstGeom prst="rect">
            <a:avLst/>
          </a:prstGeom>
          <a:noFill/>
        </p:spPr>
        <p:txBody>
          <a:bodyPr wrap="square" rtlCol="0">
            <a:spAutoFit/>
          </a:bodyPr>
          <a:lstStyle/>
          <a:p>
            <a:r>
              <a:rPr lang="en-CA" sz="2400" dirty="0"/>
              <a:t>Resource Recommendation</a:t>
            </a:r>
          </a:p>
          <a:p>
            <a:pPr marL="285750" indent="-285750">
              <a:buFontTx/>
              <a:buChar char="-"/>
            </a:pPr>
            <a:r>
              <a:rPr lang="en-CA" sz="2400" dirty="0"/>
              <a:t>Collaborative filtering</a:t>
            </a:r>
          </a:p>
          <a:p>
            <a:pPr marL="285750" indent="-285750">
              <a:buFontTx/>
              <a:buChar char="-"/>
            </a:pPr>
            <a:r>
              <a:rPr lang="en-CA" sz="2400" dirty="0"/>
              <a:t>Human cognitive modeling</a:t>
            </a:r>
          </a:p>
          <a:p>
            <a:pPr marL="285750" indent="-285750">
              <a:buFontTx/>
              <a:buChar char="-"/>
            </a:pPr>
            <a:r>
              <a:rPr lang="en-CA" sz="2400" dirty="0"/>
              <a:t>Content analysis</a:t>
            </a:r>
          </a:p>
          <a:p>
            <a:pPr marL="285750" indent="-285750">
              <a:buFontTx/>
              <a:buChar char="-"/>
            </a:pPr>
            <a:r>
              <a:rPr lang="en-CA" sz="2400" dirty="0"/>
              <a:t>Self-assessment</a:t>
            </a:r>
          </a:p>
          <a:p>
            <a:pPr marL="285750" indent="-285750">
              <a:buFontTx/>
              <a:buChar char="-"/>
            </a:pPr>
            <a:r>
              <a:rPr lang="en-CA" sz="2400" dirty="0"/>
              <a:t>Sensor &amp; data analysis</a:t>
            </a:r>
          </a:p>
        </p:txBody>
      </p:sp>
      <p:pic>
        <p:nvPicPr>
          <p:cNvPr id="9" name="Picture 2" descr="Sequential pattern based recomme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169" y="1951471"/>
            <a:ext cx="4072136" cy="332422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093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0"/>
            <a:ext cx="9929813"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Engaging</a:t>
            </a:r>
            <a:endParaRPr lang="en-CA" dirty="0"/>
          </a:p>
        </p:txBody>
      </p:sp>
    </p:spTree>
    <p:extLst>
      <p:ext uri="{BB962C8B-B14F-4D97-AF65-F5344CB8AC3E}">
        <p14:creationId xmlns:p14="http://schemas.microsoft.com/office/powerpoint/2010/main" val="580798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86000"/>
                    </a14:imgEffect>
                  </a14:imgLayer>
                </a14:imgProps>
              </a:ext>
              <a:ext uri="{28A0092B-C50C-407E-A947-70E740481C1C}">
                <a14:useLocalDpi xmlns:a14="http://schemas.microsoft.com/office/drawing/2010/main" val="0"/>
              </a:ext>
            </a:extLst>
          </a:blip>
          <a:srcRect/>
          <a:stretch>
            <a:fillRect/>
          </a:stretch>
        </p:blipFill>
        <p:spPr bwMode="auto">
          <a:xfrm>
            <a:off x="-252536" y="0"/>
            <a:ext cx="9929813"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081636"/>
            <a:ext cx="9144000" cy="952500"/>
          </a:xfrm>
          <a:solidFill>
            <a:schemeClr val="bg1">
              <a:alpha val="64000"/>
            </a:schemeClr>
          </a:solidFill>
          <a:ln>
            <a:noFill/>
          </a:ln>
        </p:spPr>
        <p:txBody>
          <a:bodyPr/>
          <a:lstStyle/>
          <a:p>
            <a:pPr algn="l"/>
            <a:r>
              <a:rPr lang="en-CA" dirty="0" smtClean="0"/>
              <a:t>        Engaging</a:t>
            </a:r>
            <a:endParaRPr lang="en-CA" dirty="0"/>
          </a:p>
        </p:txBody>
      </p:sp>
      <p:sp>
        <p:nvSpPr>
          <p:cNvPr id="3" name="Content Placeholder 2"/>
          <p:cNvSpPr>
            <a:spLocks noGrp="1"/>
          </p:cNvSpPr>
          <p:nvPr>
            <p:ph idx="1"/>
          </p:nvPr>
        </p:nvSpPr>
        <p:spPr>
          <a:xfrm>
            <a:off x="1115616" y="841276"/>
            <a:ext cx="7056784" cy="2748135"/>
          </a:xfrm>
          <a:solidFill>
            <a:schemeClr val="bg1">
              <a:alpha val="75000"/>
            </a:schemeClr>
          </a:solidFill>
        </p:spPr>
        <p:txBody>
          <a:bodyPr/>
          <a:lstStyle/>
          <a:p>
            <a:r>
              <a:rPr lang="en-CA" dirty="0"/>
              <a:t>Engaging = Immersive + Wanted</a:t>
            </a:r>
          </a:p>
          <a:p>
            <a:r>
              <a:rPr lang="en-CA" dirty="0"/>
              <a:t>We have to </a:t>
            </a:r>
            <a:r>
              <a:rPr lang="en-CA" i="1" dirty="0"/>
              <a:t>want</a:t>
            </a:r>
            <a:r>
              <a:rPr lang="en-CA" dirty="0"/>
              <a:t> to be there</a:t>
            </a:r>
          </a:p>
          <a:p>
            <a:r>
              <a:rPr lang="en-CA" dirty="0"/>
              <a:t>And we have to </a:t>
            </a:r>
            <a:r>
              <a:rPr lang="en-CA" i="1" dirty="0"/>
              <a:t>believe</a:t>
            </a:r>
            <a:r>
              <a:rPr lang="en-CA" dirty="0"/>
              <a:t> that we’re there</a:t>
            </a:r>
          </a:p>
          <a:p>
            <a:endParaRPr lang="en-CA" dirty="0"/>
          </a:p>
          <a:p>
            <a:endParaRPr lang="en-CA" dirty="0"/>
          </a:p>
        </p:txBody>
      </p:sp>
    </p:spTree>
    <p:extLst>
      <p:ext uri="{BB962C8B-B14F-4D97-AF65-F5344CB8AC3E}">
        <p14:creationId xmlns:p14="http://schemas.microsoft.com/office/powerpoint/2010/main" val="20444279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837</TotalTime>
  <Words>893</Words>
  <Application>Microsoft Office PowerPoint</Application>
  <PresentationFormat>On-screen Show (16:10)</PresentationFormat>
  <Paragraphs>239</Paragraphs>
  <Slides>43</Slides>
  <Notes>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Vision 2030: Redesigning Education for the Future</vt:lpstr>
      <vt:lpstr>A New Challenge</vt:lpstr>
      <vt:lpstr>Part One.  What Does Learning Become?</vt:lpstr>
      <vt:lpstr>        Relevant</vt:lpstr>
      <vt:lpstr>        Relevant</vt:lpstr>
      <vt:lpstr>Case</vt:lpstr>
      <vt:lpstr>Case</vt:lpstr>
      <vt:lpstr>        Engaging</vt:lpstr>
      <vt:lpstr>        Engaging</vt:lpstr>
      <vt:lpstr>        Engaging</vt:lpstr>
      <vt:lpstr>        Engaging</vt:lpstr>
      <vt:lpstr>        Engaging</vt:lpstr>
      <vt:lpstr>        Personal</vt:lpstr>
      <vt:lpstr>        Personal</vt:lpstr>
      <vt:lpstr>        Personal</vt:lpstr>
      <vt:lpstr>        Personal</vt:lpstr>
      <vt:lpstr>Case</vt:lpstr>
      <vt:lpstr>        Personal</vt:lpstr>
      <vt:lpstr>Part Two.  How Do We provide That?</vt:lpstr>
      <vt:lpstr>        Learning Resources</vt:lpstr>
      <vt:lpstr>        Learning Resources</vt:lpstr>
      <vt:lpstr>        Learning Resources</vt:lpstr>
      <vt:lpstr>        Learning Resources</vt:lpstr>
      <vt:lpstr>        Learning Resources</vt:lpstr>
      <vt:lpstr>Case</vt:lpstr>
      <vt:lpstr>        Learning Resources</vt:lpstr>
      <vt:lpstr>        Environments</vt:lpstr>
      <vt:lpstr>        Environments</vt:lpstr>
      <vt:lpstr>        Environments</vt:lpstr>
      <vt:lpstr>Case</vt:lpstr>
      <vt:lpstr>        Environments</vt:lpstr>
      <vt:lpstr>        Environments</vt:lpstr>
      <vt:lpstr>        Environments</vt:lpstr>
      <vt:lpstr>Case</vt:lpstr>
      <vt:lpstr>        Environments</vt:lpstr>
      <vt:lpstr>        Assessment</vt:lpstr>
      <vt:lpstr>        Assessment</vt:lpstr>
      <vt:lpstr>        Assessment</vt:lpstr>
      <vt:lpstr>Case</vt:lpstr>
      <vt:lpstr>        Assessment</vt:lpstr>
      <vt:lpstr>        Assessment</vt:lpstr>
      <vt:lpstr>        Assessment</vt:lpstr>
      <vt:lpstr>PowerPoint Presentation</vt:lpstr>
    </vt:vector>
  </TitlesOfParts>
  <Company>NRC-CNRC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Downes, Stephen</dc:creator>
  <cp:lastModifiedBy>Downes, Stephen</cp:lastModifiedBy>
  <cp:revision>57</cp:revision>
  <dcterms:created xsi:type="dcterms:W3CDTF">2016-10-28T13:55:40Z</dcterms:created>
  <dcterms:modified xsi:type="dcterms:W3CDTF">2018-10-05T19:45:13Z</dcterms:modified>
</cp:coreProperties>
</file>