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365" r:id="rId8"/>
    <p:sldId id="364" r:id="rId9"/>
    <p:sldId id="298" r:id="rId10"/>
    <p:sldId id="299" r:id="rId11"/>
    <p:sldId id="300" r:id="rId12"/>
    <p:sldId id="301" r:id="rId13"/>
    <p:sldId id="309" r:id="rId14"/>
    <p:sldId id="316" r:id="rId15"/>
    <p:sldId id="321" r:id="rId16"/>
    <p:sldId id="391" r:id="rId17"/>
    <p:sldId id="325" r:id="rId18"/>
    <p:sldId id="373" r:id="rId19"/>
    <p:sldId id="337" r:id="rId20"/>
    <p:sldId id="338" r:id="rId21"/>
    <p:sldId id="388" r:id="rId22"/>
    <p:sldId id="389" r:id="rId23"/>
    <p:sldId id="261" r:id="rId24"/>
    <p:sldId id="359" r:id="rId25"/>
    <p:sldId id="360" r:id="rId26"/>
    <p:sldId id="361" r:id="rId27"/>
    <p:sldId id="362" r:id="rId28"/>
    <p:sldId id="363" r:id="rId29"/>
    <p:sldId id="340" r:id="rId30"/>
    <p:sldId id="390" r:id="rId31"/>
    <p:sldId id="297" r:id="rId32"/>
    <p:sldId id="342" r:id="rId33"/>
    <p:sldId id="278" r:id="rId34"/>
    <p:sldId id="282" r:id="rId35"/>
    <p:sldId id="367" r:id="rId36"/>
    <p:sldId id="366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7" r:id="rId49"/>
    <p:sldId id="385" r:id="rId50"/>
    <p:sldId id="386" r:id="rId51"/>
    <p:sldId id="29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EB"/>
    <a:srgbClr val="FFF3FF"/>
    <a:srgbClr val="EEF7E9"/>
    <a:srgbClr val="E3EA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" y="1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24F9-17D7-4E6A-A528-D23663E13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794AB-2A6A-4FAF-8632-838D51CB0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551B2-64F4-4E0D-B8E4-9B097C43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94CC8-030B-4111-BF8C-17532201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03438-C581-440C-898C-801B7A82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1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202E-2E91-4EF8-B03C-82A078ED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59E280-E9CF-434D-A784-9769DB49B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C05E2-2C01-4F52-85DB-27D4462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721F2-11ED-40FB-B710-1D50B059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BED3F-4359-49A6-B403-E23EAAE5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5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4ACC7-B7F1-4E6E-B9C1-7A4A06A4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0F81E-0CB8-4865-83C4-0BB227E48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B6420-4D8B-49D7-9E54-D3DB64A5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95A16-1259-4F9A-A70D-7D9DB98F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59BD0-BEB4-4B0A-B499-715FE171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5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864F-607F-436D-BE97-00E91470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7A7AE-496B-442D-967A-A7878FE17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C8295-BCBE-4C04-8790-28FFABB5D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D19F2-B17D-4EE7-9B69-4A712C2A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C1033-F2B1-4C56-B5AE-18D7F1C0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4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DD760-C8FC-4183-85F9-7C3FACCFC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D8A4D-4E26-412A-B76B-8D08B0675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3A05B-7C30-4597-A275-CB67C0E4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FD74F-8C4A-4C01-BF9D-A02A5561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EC0FB-F172-4375-80DD-EFEE59FF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6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5A0D7-F1C6-446D-A19D-C38CD156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23B57-21BB-4CF7-A2F0-A4E4BC595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87EAA-CB5A-4EAC-A5F3-54CC6BF15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25EE8-ED62-4A02-AE56-0DE45844D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7472F-50B1-4CAE-A44B-0EA23BB2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05061-F108-4688-B542-622C50195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7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7B0A-9A8C-48B6-8C18-9F57940C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249BD-B12B-42F5-A4CE-64BE92098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FEE1E-85A4-45C2-B597-69E2275AC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5AD7C-8879-4BD7-B875-97B09F7F0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453EA0-2F6A-4C4D-8696-D7AFAF0FC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1D85A-B9E5-4667-943C-6F3C4FD06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CDABA1-00E3-4094-B933-76CDCD833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256C6-E944-4E68-B275-232D9EF9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836DD-2C1B-4C1F-9082-3DB355EF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663993-382F-4DE0-8F00-042E5044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DEFF91-C94D-463B-B352-761A5B9E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C388A-E47C-44E9-A60C-C791A72E6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8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584FA6-D346-4531-8051-70BC4E38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2FC104-C490-4E0F-BD10-1DD8D565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FEB3E-80A9-4B89-BBED-A52EB9F0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6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0702D-3DF8-4506-86DB-4FCF9EF8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0854-0801-476B-AB8A-4FEC5A12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FC1BA-BAC6-4783-B787-8E413BF3D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F1D90-DC14-45BC-8E3C-E4D91A43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FCD60-97D6-4555-8BA5-7B2B76F84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4EBE8-A364-48DD-877D-73B47C2E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7E6D-2FAB-4BB0-A72C-46A947BF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93564-FB64-4939-AE5D-C494DAA05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16CA7-F3E2-4AAF-AE37-D78F09D5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E41DF-8E1E-430F-9041-D0DC3BA36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8C90B-4A13-43D8-856D-0DE436FDD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307AC-A1A9-4F20-93E6-860BCCA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4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F0732-8B47-41EC-B649-627D078A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263BA-FAAD-4663-81F9-DE33109B6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02B0D-0246-4300-912D-CFA99E5EB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B45A0-B808-4B85-8534-99B73CBD679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964E3-BD40-4F65-927F-3E2BE6892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6D199-2152-4560-877F-EC2A53603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FE393-838B-4FF3-8041-027670591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rc-cnrc.explorecatena.com/en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llcome.ac.uk/sites/default/files/developing-great-subject-teaching.pdf" TargetMode="External"/><Relationship Id="rId4" Type="http://schemas.openxmlformats.org/officeDocument/2006/relationships/hyperlink" Target="https://ispe.org/ispeak/communities-of-practice-whats-tha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indtools.com/blog/corporate/consumer-learner-expectations/" TargetMode="Externa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rkpatrickpartners.com/Our-Philosophy/The-Kirkpatrick-Mode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lideshare.net/phish108/bridging-xapi-into-higher-education-learning-analytics-ownership-and-privacy" TargetMode="Externa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Assessment-as-double-loop-learning_fig1_252709657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hiftworkplace.com/trying-teach-something-link-organizational-learning-polar-bears/" TargetMode="Externa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hiftworkplace.com/trying-teach-something-link-organizational-learning-polar-bears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ownes.ca/post/68660" TargetMode="External"/><Relationship Id="rId5" Type="http://schemas.openxmlformats.org/officeDocument/2006/relationships/hyperlink" Target="https://solid.mit.edu/" TargetMode="External"/><Relationship Id="rId4" Type="http://schemas.openxmlformats.org/officeDocument/2006/relationships/hyperlink" Target="https://ruben.verborgh.org/blog/2017/12/20/paradigm-shifts-for-the-decentralized-web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91843C-BE40-4EC9-9F5F-69C7CD1FF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4526"/>
            <a:ext cx="12192000" cy="8296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434DD0-F6C5-4216-B02C-AC26BCEBB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116" y="110044"/>
            <a:ext cx="6338806" cy="1403624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Continuing Professional Development: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E9772-4286-422F-8BCF-431F91C49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76" y="3679529"/>
            <a:ext cx="6876081" cy="2173664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Stephen Downes</a:t>
            </a:r>
          </a:p>
          <a:p>
            <a:pPr algn="l"/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National CPD Accreditation Conference</a:t>
            </a:r>
          </a:p>
          <a:p>
            <a:pPr algn="l"/>
            <a:r>
              <a:rPr lang="en-US" dirty="0"/>
              <a:t>Mississauga, Ontario</a:t>
            </a:r>
          </a:p>
          <a:p>
            <a:pPr algn="l"/>
            <a:r>
              <a:rPr lang="en-US" dirty="0"/>
              <a:t>October 2, 2018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067023-7BE3-4E6B-AE7D-8F1693BB2292}"/>
              </a:ext>
            </a:extLst>
          </p:cNvPr>
          <p:cNvSpPr/>
          <p:nvPr/>
        </p:nvSpPr>
        <p:spPr>
          <a:xfrm>
            <a:off x="470116" y="1398701"/>
            <a:ext cx="36834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Looking at Old Problems in New 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87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740701"/>
            <a:ext cx="10849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The State                                                        The Individual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508787"/>
            <a:ext cx="24892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441054"/>
            <a:ext cx="2387600" cy="489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322231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740701"/>
            <a:ext cx="10849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The State                                                        The Individual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508787"/>
            <a:ext cx="24892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500956"/>
            <a:ext cx="2387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8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740701"/>
            <a:ext cx="10849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The State                  The Network               The Individual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508787"/>
            <a:ext cx="24892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500956"/>
            <a:ext cx="2387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464581"/>
            <a:ext cx="254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50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056" y="423433"/>
            <a:ext cx="139215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31" y="1454624"/>
            <a:ext cx="2387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17" y="1451776"/>
            <a:ext cx="254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436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</p:spTree>
    <p:extLst>
      <p:ext uri="{BB962C8B-B14F-4D97-AF65-F5344CB8AC3E}">
        <p14:creationId xmlns:p14="http://schemas.microsoft.com/office/powerpoint/2010/main" val="1831296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81022" y="1911227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5468" y="1700805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712" y="2026996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75629" y="2199341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723" y="243572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068" y="1682340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2563" y="2437121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09366" y="2818375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818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231870"/>
              </p:ext>
            </p:extLst>
          </p:nvPr>
        </p:nvGraphicFramePr>
        <p:xfrm>
          <a:off x="1614521" y="743512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81022" y="572149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49266" y="898340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1183" y="1070685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62277" y="1307069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4622" y="553684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58117" y="130846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354920" y="1689719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37A5E1A-3328-4B07-9C18-1F7D03562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68" y="2016893"/>
            <a:ext cx="8513927" cy="4557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A072B7-51C8-4547-BB22-063DE5F39996}"/>
              </a:ext>
            </a:extLst>
          </p:cNvPr>
          <p:cNvSpPr txBox="1"/>
          <p:nvPr/>
        </p:nvSpPr>
        <p:spPr>
          <a:xfrm>
            <a:off x="10128448" y="5931037"/>
            <a:ext cx="1701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McMaster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2203277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81022" y="1911227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5468" y="1700805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712" y="2026996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75629" y="2199341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723" y="243572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068" y="1682340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2563" y="2437121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09366" y="2818375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16723" y="3435328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LEADERS!   COLLABORATION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GROUP VALUE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(= LEADER VALUE)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9004" y="3456420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COOPERATION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EXCHANGE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MUTUAL VA:UE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409366" y="3807712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933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/>
              <a:t>Groups                     Networks     </a:t>
            </a:r>
            <a:r>
              <a:rPr lang="en-CA" sz="4267" dirty="0"/>
              <a:t>  </a:t>
            </a:r>
            <a:r>
              <a:rPr lang="en-CA" sz="3200" dirty="0"/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81022" y="1911227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INTERACTIVE</a:t>
                      </a:r>
                      <a:endParaRPr lang="en-CA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5468" y="1700805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712" y="2026996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75629" y="2199341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723" y="243572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068" y="1682340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2563" y="2437121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09366" y="2818375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16723" y="3435328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LEADERS!   COLLABORATION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GROUP VALUE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(= LEADER VALUE)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9004" y="3456420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COOPERATION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EXCHANGE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MUTUAL VA:UE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409366" y="3807712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60975" y="4443771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MEMBERSHIP / IN CAMERA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STANDARDS - JARGON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WALLS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547448" y="4372019"/>
            <a:ext cx="8055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69621" y="4218132"/>
            <a:ext cx="773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LOCK-IN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49004" y="4449483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CONNECTION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PERSPECTIVE / CONTEXT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BRIDGES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950216" y="4791276"/>
            <a:ext cx="3462347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15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81022" y="1911227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5468" y="1700805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712" y="2026996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75629" y="2199341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723" y="243572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068" y="1682340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2563" y="2437121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09366" y="2818375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16723" y="3435328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LEADERS!   COLLABORATION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GROUP VALUE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(= LEADER VALUE)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9004" y="3456420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COOPERATION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EXCHANGE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MUTUAL VA:UE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409366" y="3807712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60975" y="4443771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MEMBERSHIP / IN CAMERA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STANDARDS - JARGON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WALLS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547448" y="4372019"/>
            <a:ext cx="8055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69621" y="4218132"/>
            <a:ext cx="773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LOCK-IN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950216" y="4791276"/>
            <a:ext cx="3462347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60975" y="5474594"/>
            <a:ext cx="327288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BROADCAST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 STARS AND GURUS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CENTRALIZED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POWER – POWER LAWS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21087" y="5082947"/>
            <a:ext cx="135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AKA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TRICKLE DOWN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64185" y="5462028"/>
            <a:ext cx="3272880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CONVERSATION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DISTRIBUTED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DEMOCRACY (OR POST-DEMOCRACY)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KNOWLEDGE 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EMERGES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300013" y="5790323"/>
            <a:ext cx="118860" cy="103072"/>
          </a:xfrm>
          <a:prstGeom prst="star5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6" name="5-Point Star 35"/>
          <p:cNvSpPr/>
          <p:nvPr/>
        </p:nvSpPr>
        <p:spPr>
          <a:xfrm>
            <a:off x="3797415" y="5790323"/>
            <a:ext cx="118860" cy="103072"/>
          </a:xfrm>
          <a:prstGeom prst="star5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7" name="TextBox 36"/>
          <p:cNvSpPr txBox="1"/>
          <p:nvPr/>
        </p:nvSpPr>
        <p:spPr>
          <a:xfrm>
            <a:off x="4839369" y="5928497"/>
            <a:ext cx="135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KNOWLEDGE,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LIKE MONEY,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FLOWS FROM AUTHORITY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351285" y="5580034"/>
            <a:ext cx="0" cy="3438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01" y="5980272"/>
            <a:ext cx="672217" cy="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20817" y="5894048"/>
            <a:ext cx="59497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33" dirty="0">
                <a:solidFill>
                  <a:srgbClr val="C00000"/>
                </a:solidFill>
              </a:rPr>
              <a:t>RICH</a:t>
            </a:r>
            <a:endParaRPr lang="en-CA" sz="2400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59529" y="6534559"/>
            <a:ext cx="59497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33" dirty="0">
                <a:solidFill>
                  <a:srgbClr val="C00000"/>
                </a:solidFill>
              </a:rPr>
              <a:t>POOR</a:t>
            </a:r>
            <a:endParaRPr lang="en-CA" sz="2400" dirty="0">
              <a:solidFill>
                <a:srgbClr val="C0000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323091" y="6237887"/>
            <a:ext cx="351219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79" name="Straight Connector 28678"/>
          <p:cNvCxnSpPr/>
          <p:nvPr/>
        </p:nvCxnSpPr>
        <p:spPr>
          <a:xfrm>
            <a:off x="7323091" y="5580034"/>
            <a:ext cx="0" cy="65785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49004" y="4449483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CONNECTION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PERSPECTIVE / CONTEXT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BRIDGES</a:t>
            </a:r>
          </a:p>
        </p:txBody>
      </p:sp>
    </p:spTree>
    <p:extLst>
      <p:ext uri="{BB962C8B-B14F-4D97-AF65-F5344CB8AC3E}">
        <p14:creationId xmlns:p14="http://schemas.microsoft.com/office/powerpoint/2010/main" val="354745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18A65-AB95-43C8-9B47-D300AF64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Preliminaries: The Backchannel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79C4-878E-4CDB-A983-F68343E41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www.downes.ca/chat</a:t>
            </a:r>
            <a:r>
              <a:rPr lang="en-US" sz="4000" dirty="0"/>
              <a:t> </a:t>
            </a:r>
            <a:r>
              <a:rPr lang="en-US" sz="4000" dirty="0">
                <a:latin typeface="+mj-lt"/>
              </a:rPr>
              <a:t>channel 10NAC</a:t>
            </a:r>
          </a:p>
          <a:p>
            <a:pPr marL="0" indent="0">
              <a:buNone/>
            </a:pPr>
            <a:r>
              <a:rPr lang="en-US" sz="3600" dirty="0">
                <a:latin typeface="+mj-lt"/>
              </a:rPr>
              <a:t>or use hashtag </a:t>
            </a:r>
            <a:r>
              <a:rPr lang="en-US" sz="3600" b="1" dirty="0">
                <a:latin typeface="+mj-lt"/>
              </a:rPr>
              <a:t>#10NAC</a:t>
            </a:r>
            <a:r>
              <a:rPr lang="en-US" sz="3600" dirty="0">
                <a:latin typeface="+mj-lt"/>
              </a:rPr>
              <a:t> in Twitter or Mastodon </a:t>
            </a: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pPr marL="0" indent="0">
              <a:buNone/>
            </a:pPr>
            <a:r>
              <a:rPr lang="en-US" sz="3600" dirty="0">
                <a:latin typeface="+mj-lt"/>
              </a:rPr>
              <a:t>Your comments will be displayed in the order received and shown for 10 seconds each (you can view the archive on the website)</a:t>
            </a: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pPr marL="0" indent="0">
              <a:buNone/>
            </a:pP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96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268778"/>
            <a:ext cx="106571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Groups                     Networks     </a:t>
            </a:r>
            <a:r>
              <a:rPr lang="en-CA" sz="4267" dirty="0">
                <a:latin typeface="+mj-lt"/>
              </a:rPr>
              <a:t>  </a:t>
            </a:r>
            <a:r>
              <a:rPr lang="en-CA" sz="3200" dirty="0">
                <a:latin typeface="+mj-lt"/>
              </a:rPr>
              <a:t>    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552" y="5733256"/>
            <a:ext cx="768085" cy="38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8" name="Rectangle 7"/>
          <p:cNvSpPr/>
          <p:nvPr/>
        </p:nvSpPr>
        <p:spPr>
          <a:xfrm>
            <a:off x="2764200" y="5389417"/>
            <a:ext cx="822856" cy="19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" name="TextBox 3"/>
          <p:cNvSpPr txBox="1"/>
          <p:nvPr/>
        </p:nvSpPr>
        <p:spPr>
          <a:xfrm>
            <a:off x="3503712" y="901633"/>
            <a:ext cx="196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Collectives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0625" y="912539"/>
            <a:ext cx="1728000" cy="4205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CA" sz="2133" dirty="0">
                <a:solidFill>
                  <a:schemeClr val="bg1">
                    <a:lumMod val="65000"/>
                  </a:schemeClr>
                </a:solidFill>
              </a:rPr>
              <a:t>Communities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9" y="1060286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58" y="1041809"/>
            <a:ext cx="502245" cy="4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9318">
            <a:off x="-149053" y="121683"/>
            <a:ext cx="1841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2427">
            <a:off x="5222985" y="140429"/>
            <a:ext cx="1905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995822">
            <a:off x="731141" y="374909"/>
            <a:ext cx="13277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SAMENESS</a:t>
            </a:r>
          </a:p>
        </p:txBody>
      </p:sp>
      <p:sp>
        <p:nvSpPr>
          <p:cNvPr id="12" name="TextBox 11"/>
          <p:cNvSpPr txBox="1"/>
          <p:nvPr/>
        </p:nvSpPr>
        <p:spPr>
          <a:xfrm rot="18995822">
            <a:off x="6263586" y="383336"/>
            <a:ext cx="12098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chemeClr val="bg1">
                    <a:lumMod val="65000"/>
                  </a:schemeClr>
                </a:solidFill>
              </a:rPr>
              <a:t>AFFINITY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691" y="1122620"/>
            <a:ext cx="837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ONE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3718" y="1129347"/>
            <a:ext cx="116573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b="1" dirty="0"/>
              <a:t>MANY WAYS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81022" y="1911227"/>
          <a:ext cx="9887589" cy="40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7409">
                <a:tc>
                  <a:txBody>
                    <a:bodyPr/>
                    <a:lstStyle/>
                    <a:p>
                      <a:r>
                        <a:rPr lang="en-CA" sz="43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UNITY</a:t>
                      </a:r>
                      <a:endParaRPr lang="en-CA" sz="2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DIVERSITY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COORDINATION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AUTONOMY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OPENNESS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409"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DISTRIBUTIVE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CA" sz="4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INTERACTIVITY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5468" y="1700805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B5B581"/>
                </a:solidFill>
              </a:rPr>
              <a:t>Metallic - Elemental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712" y="2026996"/>
            <a:ext cx="144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VISION 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STATEMENT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75629" y="2199341"/>
            <a:ext cx="41142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723" y="2435725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SOMETIMES EVEN PURITY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MELTING POT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9068" y="1682340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67" dirty="0">
                <a:solidFill>
                  <a:srgbClr val="86B680"/>
                </a:solidFill>
              </a:rPr>
              <a:t>Organic - Biological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2563" y="2437121"/>
            <a:ext cx="327288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MIXTURES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SALAD BOWL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09366" y="2818375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16723" y="3435328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LEADERS!   COLLABORATION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GROUP VALUE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(= LEADER VALUE)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9004" y="3456420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COOPERATION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EXCHANGE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MUTUAL VA:UE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409366" y="3807712"/>
            <a:ext cx="3960473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60975" y="4443771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MEMBERSHIP / IN CAMERA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STANDARDS - JARGON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WALLS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547448" y="4372019"/>
            <a:ext cx="8055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69621" y="4218132"/>
            <a:ext cx="773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LOCK-IN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950216" y="4791276"/>
            <a:ext cx="3462347" cy="597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60975" y="5474594"/>
            <a:ext cx="327288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BROADCAST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  STARS AND GURUS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CENTRALIZED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POWER – POWER LAWS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21087" y="5082947"/>
            <a:ext cx="135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AKA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TRICKLE DOWN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64185" y="5462028"/>
            <a:ext cx="3272880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CONVERSATION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DISTRIBUTED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DEMOCRACY (OR POST-DEMOCRACY)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KNOWLEDGE 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   EMERGES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300013" y="5790323"/>
            <a:ext cx="118860" cy="103072"/>
          </a:xfrm>
          <a:prstGeom prst="star5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6" name="5-Point Star 35"/>
          <p:cNvSpPr/>
          <p:nvPr/>
        </p:nvSpPr>
        <p:spPr>
          <a:xfrm>
            <a:off x="3797415" y="5790323"/>
            <a:ext cx="118860" cy="103072"/>
          </a:xfrm>
          <a:prstGeom prst="star5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7" name="TextBox 36"/>
          <p:cNvSpPr txBox="1"/>
          <p:nvPr/>
        </p:nvSpPr>
        <p:spPr>
          <a:xfrm>
            <a:off x="4839369" y="5928497"/>
            <a:ext cx="135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Calibri Light" panose="020F0302020204030204" pitchFamily="34" charset="0"/>
              </a:rPr>
              <a:t>KNOWLEDGE,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LIKE MONEY,</a:t>
            </a:r>
          </a:p>
          <a:p>
            <a:r>
              <a:rPr lang="en-CA" sz="1200" dirty="0">
                <a:latin typeface="Calibri Light" panose="020F0302020204030204" pitchFamily="34" charset="0"/>
              </a:rPr>
              <a:t>FLOWS FROM AUTHORITY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351285" y="5580034"/>
            <a:ext cx="0" cy="3438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01" y="5980272"/>
            <a:ext cx="672217" cy="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20817" y="5894048"/>
            <a:ext cx="59497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33" dirty="0">
                <a:solidFill>
                  <a:srgbClr val="C00000"/>
                </a:solidFill>
              </a:rPr>
              <a:t>RICH</a:t>
            </a:r>
            <a:endParaRPr lang="en-CA" sz="2400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59529" y="6534559"/>
            <a:ext cx="59497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33" dirty="0">
                <a:solidFill>
                  <a:srgbClr val="C00000"/>
                </a:solidFill>
              </a:rPr>
              <a:t>POOR</a:t>
            </a:r>
            <a:endParaRPr lang="en-CA" sz="2400" dirty="0">
              <a:solidFill>
                <a:srgbClr val="C0000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323091" y="6237887"/>
            <a:ext cx="351219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79" name="Straight Connector 28678"/>
          <p:cNvCxnSpPr/>
          <p:nvPr/>
        </p:nvCxnSpPr>
        <p:spPr>
          <a:xfrm>
            <a:off x="7323091" y="5580034"/>
            <a:ext cx="0" cy="65785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00" y="1241888"/>
            <a:ext cx="1008051" cy="95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424" y="1195232"/>
            <a:ext cx="1013928" cy="9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449004" y="4449483"/>
            <a:ext cx="327288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33" dirty="0">
                <a:latin typeface="Calibri Light" panose="020F0302020204030204" pitchFamily="34" charset="0"/>
              </a:rPr>
              <a:t>CONNECTION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PERSPECTIVE / CONTEXT</a:t>
            </a:r>
          </a:p>
          <a:p>
            <a:r>
              <a:rPr lang="en-CA" sz="1333" dirty="0">
                <a:latin typeface="Calibri Light" panose="020F0302020204030204" pitchFamily="34" charset="0"/>
              </a:rPr>
              <a:t>BRIDGES</a:t>
            </a:r>
          </a:p>
        </p:txBody>
      </p:sp>
    </p:spTree>
    <p:extLst>
      <p:ext uri="{BB962C8B-B14F-4D97-AF65-F5344CB8AC3E}">
        <p14:creationId xmlns:p14="http://schemas.microsoft.com/office/powerpoint/2010/main" val="3160495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F6A6D-CD18-4E8E-B4B0-1CF606C68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2" y="1459576"/>
            <a:ext cx="4805796" cy="2691246"/>
          </a:xfrm>
          <a:prstGeom prst="rect">
            <a:avLst/>
          </a:prstGeom>
        </p:spPr>
      </p:pic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C7575270-FFB1-4C8C-A7EE-BD44E3C55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09" y="1366836"/>
            <a:ext cx="5827049" cy="43805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33A6A2-2549-4971-800C-9ACED3E922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The MOOC: Course as Network</a:t>
            </a:r>
          </a:p>
        </p:txBody>
      </p:sp>
    </p:spTree>
    <p:extLst>
      <p:ext uri="{BB962C8B-B14F-4D97-AF65-F5344CB8AC3E}">
        <p14:creationId xmlns:p14="http://schemas.microsoft.com/office/powerpoint/2010/main" val="4033920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BC5C645-ADB0-449E-8C91-7DC4510FD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0" y="3941744"/>
            <a:ext cx="7247792" cy="3009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9705A7-F689-4E20-98F7-CE44A920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04" y="1209548"/>
            <a:ext cx="5376138" cy="40044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68030F-7E1F-4696-8D3B-81BC954C72D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The MOOC: Course as Course?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B4EE5-A8E0-4151-ADE8-8E33AD6AA31A}"/>
              </a:ext>
            </a:extLst>
          </p:cNvPr>
          <p:cNvSpPr txBox="1"/>
          <p:nvPr/>
        </p:nvSpPr>
        <p:spPr>
          <a:xfrm>
            <a:off x="6096000" y="2515985"/>
            <a:ext cx="5376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contrast between two approaches…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63C2E-C8A0-46B5-A922-24DD64522F75}"/>
              </a:ext>
            </a:extLst>
          </p:cNvPr>
          <p:cNvSpPr txBox="1"/>
          <p:nvPr/>
        </p:nvSpPr>
        <p:spPr>
          <a:xfrm>
            <a:off x="420604" y="5669280"/>
            <a:ext cx="262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Mark </a:t>
            </a:r>
            <a:r>
              <a:rPr lang="en-US" dirty="0" err="1"/>
              <a:t>Mensour</a:t>
            </a:r>
            <a:endParaRPr lang="en-US" dirty="0"/>
          </a:p>
          <a:p>
            <a:r>
              <a:rPr lang="en-US" dirty="0"/>
              <a:t>CAEP</a:t>
            </a:r>
          </a:p>
        </p:txBody>
      </p:sp>
    </p:spTree>
    <p:extLst>
      <p:ext uri="{BB962C8B-B14F-4D97-AF65-F5344CB8AC3E}">
        <p14:creationId xmlns:p14="http://schemas.microsoft.com/office/powerpoint/2010/main" val="2176755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9D99B6-B078-4385-A2AA-80746A676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579"/>
            <a:ext cx="12248707" cy="7077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B1776A-6C51-43F0-BB44-D24AF8E7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2. Personal Learning</a:t>
            </a:r>
          </a:p>
        </p:txBody>
      </p:sp>
    </p:spTree>
    <p:extLst>
      <p:ext uri="{BB962C8B-B14F-4D97-AF65-F5344CB8AC3E}">
        <p14:creationId xmlns:p14="http://schemas.microsoft.com/office/powerpoint/2010/main" val="4138965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367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66967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99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82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Library                                              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52989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52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Personalized                                   Personal</a:t>
            </a:r>
            <a:br>
              <a:rPr lang="en-CA" dirty="0"/>
            </a:br>
            <a:r>
              <a:rPr lang="en-CA" sz="2800" dirty="0"/>
              <a:t>           We do for you                                               </a:t>
            </a:r>
            <a:r>
              <a:rPr lang="en-CA" sz="2800" dirty="0" err="1"/>
              <a:t>You</a:t>
            </a:r>
            <a:r>
              <a:rPr lang="en-CA" sz="2800" dirty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75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ACE835-2D00-4432-BA67-08000B72794B}"/>
              </a:ext>
            </a:extLst>
          </p:cNvPr>
          <p:cNvSpPr txBox="1"/>
          <p:nvPr/>
        </p:nvSpPr>
        <p:spPr>
          <a:xfrm>
            <a:off x="620114" y="373275"/>
            <a:ext cx="1122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Self-Designed, Self-Directed</a:t>
            </a:r>
            <a:endParaRPr lang="en-CA" sz="28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10596-AC71-4BA8-9471-D5AEEB75A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841" y="1329154"/>
            <a:ext cx="7711870" cy="4826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BD5F91-DBA5-453C-8A6F-234A2CE98B09}"/>
              </a:ext>
            </a:extLst>
          </p:cNvPr>
          <p:cNvSpPr txBox="1"/>
          <p:nvPr/>
        </p:nvSpPr>
        <p:spPr>
          <a:xfrm>
            <a:off x="277091" y="5248102"/>
            <a:ext cx="152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 </a:t>
            </a:r>
            <a:r>
              <a:rPr lang="en-US" dirty="0" err="1"/>
              <a:t>Blumen</a:t>
            </a:r>
            <a:endParaRPr lang="en-US" dirty="0"/>
          </a:p>
          <a:p>
            <a:r>
              <a:rPr lang="en-US" dirty="0"/>
              <a:t>UBC CPD</a:t>
            </a:r>
          </a:p>
        </p:txBody>
      </p:sp>
    </p:spTree>
    <p:extLst>
      <p:ext uri="{BB962C8B-B14F-4D97-AF65-F5344CB8AC3E}">
        <p14:creationId xmlns:p14="http://schemas.microsoft.com/office/powerpoint/2010/main" val="531446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F2DD-CCC0-4334-B5E7-7D1A4C9D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Preliminaries: The Webcast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17EF0-CC96-40EE-9932-EE774D51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+mj-lt"/>
              </a:rPr>
              <a:t>This talk is being webcast on YouTube Live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https://www.youtube.com/watch?v=JMqi7rsnWxg</a:t>
            </a:r>
          </a:p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pPr marL="0" indent="0">
              <a:buNone/>
            </a:pPr>
            <a:r>
              <a:rPr lang="en-US" sz="3600" dirty="0">
                <a:latin typeface="+mj-lt"/>
              </a:rPr>
              <a:t>YouTube channel (for other videos): https://www.youtube.com/user/StephenDownes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ADDA5-02F5-4615-8C69-360837C4F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150686"/>
            <a:ext cx="4382386" cy="230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93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0CC43B3-F17C-4F82-B38D-5148703FC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09" y="1501470"/>
            <a:ext cx="10437057" cy="484616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2D7129-86EA-4980-BCF8-762F6361A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9" y="1501470"/>
            <a:ext cx="7337667" cy="321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ACE835-2D00-4432-BA67-08000B72794B}"/>
              </a:ext>
            </a:extLst>
          </p:cNvPr>
          <p:cNvSpPr txBox="1"/>
          <p:nvPr/>
        </p:nvSpPr>
        <p:spPr>
          <a:xfrm>
            <a:off x="620114" y="373275"/>
            <a:ext cx="11227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          </a:t>
            </a:r>
            <a:r>
              <a:rPr lang="en-CA" sz="4800" dirty="0">
                <a:latin typeface="+mj-lt"/>
              </a:rPr>
              <a:t>Look for a job, contract, project…</a:t>
            </a:r>
            <a:endParaRPr lang="en-CA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5720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A35D318-4749-47DF-9BF9-0E5A45DE5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6" y="1118581"/>
            <a:ext cx="11227645" cy="521325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18886F-1EAC-4692-A7D6-C9F0604CDF4D}"/>
              </a:ext>
            </a:extLst>
          </p:cNvPr>
          <p:cNvSpPr txBox="1"/>
          <p:nvPr/>
        </p:nvSpPr>
        <p:spPr>
          <a:xfrm>
            <a:off x="602727" y="109880"/>
            <a:ext cx="11227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</a:t>
            </a:r>
            <a:r>
              <a:rPr lang="en-CA" sz="4000" dirty="0"/>
              <a:t>    </a:t>
            </a:r>
            <a:r>
              <a:rPr lang="en-CA" sz="4800" dirty="0">
                <a:latin typeface="+mj-lt"/>
              </a:rPr>
              <a:t>Register for the course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2804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4813300" y="2827313"/>
            <a:ext cx="1689100" cy="2549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Rectangle 50"/>
          <p:cNvSpPr/>
          <p:nvPr/>
        </p:nvSpPr>
        <p:spPr>
          <a:xfrm>
            <a:off x="8172452" y="1832113"/>
            <a:ext cx="2238375" cy="4186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1854598" y="1758951"/>
            <a:ext cx="2051447" cy="4805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48"/>
          <p:cNvSpPr/>
          <p:nvPr/>
        </p:nvSpPr>
        <p:spPr>
          <a:xfrm>
            <a:off x="4673997" y="1690689"/>
            <a:ext cx="1714500" cy="9144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Elbow Connector 4"/>
          <p:cNvCxnSpPr/>
          <p:nvPr/>
        </p:nvCxnSpPr>
        <p:spPr>
          <a:xfrm>
            <a:off x="3352800" y="2476500"/>
            <a:ext cx="1435100" cy="952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454400" y="3340100"/>
            <a:ext cx="1270000" cy="368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3352800" y="3911600"/>
            <a:ext cx="1346200" cy="279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3352800" y="4229100"/>
            <a:ext cx="1435100" cy="469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352800" y="4508500"/>
            <a:ext cx="1435100" cy="825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3352800" y="5422900"/>
            <a:ext cx="1346200" cy="508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6502400" y="2324100"/>
            <a:ext cx="1435100" cy="1104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>
            <a:off x="6540500" y="3708400"/>
            <a:ext cx="1231900" cy="2032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flipV="1">
            <a:off x="6502400" y="3048000"/>
            <a:ext cx="1435100" cy="863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6540500" y="4102100"/>
            <a:ext cx="1397000" cy="596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6540500" y="4419600"/>
            <a:ext cx="1397000" cy="1003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62150" y="2144286"/>
            <a:ext cx="21272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Email</a:t>
            </a:r>
          </a:p>
          <a:p>
            <a:r>
              <a:rPr lang="en-CA" sz="2000" dirty="0"/>
              <a:t>RSS</a:t>
            </a:r>
          </a:p>
          <a:p>
            <a:r>
              <a:rPr lang="en-CA" sz="2000" dirty="0"/>
              <a:t>OAI</a:t>
            </a:r>
          </a:p>
          <a:p>
            <a:r>
              <a:rPr lang="en-CA" sz="2000" dirty="0" err="1"/>
              <a:t>Sharepoint</a:t>
            </a:r>
            <a:endParaRPr lang="en-CA" sz="2000" dirty="0"/>
          </a:p>
          <a:p>
            <a:r>
              <a:rPr lang="en-CA" sz="2000" dirty="0"/>
              <a:t>Facebook</a:t>
            </a:r>
          </a:p>
          <a:p>
            <a:r>
              <a:rPr lang="en-CA" sz="2000" dirty="0"/>
              <a:t>Twitter</a:t>
            </a:r>
          </a:p>
          <a:p>
            <a:r>
              <a:rPr lang="en-CA" sz="2000" dirty="0"/>
              <a:t>Monster</a:t>
            </a:r>
          </a:p>
          <a:p>
            <a:r>
              <a:rPr lang="en-CA" sz="2000" dirty="0"/>
              <a:t>Government</a:t>
            </a:r>
          </a:p>
          <a:p>
            <a:r>
              <a:rPr lang="en-CA" sz="2000" dirty="0"/>
              <a:t>Repositories</a:t>
            </a:r>
          </a:p>
          <a:p>
            <a:r>
              <a:rPr lang="en-CA" sz="2000" dirty="0"/>
              <a:t>Desire2Learn</a:t>
            </a:r>
          </a:p>
          <a:p>
            <a:r>
              <a:rPr lang="en-CA" sz="2000" dirty="0"/>
              <a:t>Coursera</a:t>
            </a:r>
          </a:p>
          <a:p>
            <a:r>
              <a:rPr lang="en-CA" sz="2000" dirty="0"/>
              <a:t>EdX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026025" y="3249881"/>
            <a:ext cx="130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Parsing</a:t>
            </a:r>
          </a:p>
          <a:p>
            <a:r>
              <a:rPr lang="en-CA" sz="2000" dirty="0"/>
              <a:t>Scraping</a:t>
            </a:r>
          </a:p>
          <a:p>
            <a:r>
              <a:rPr lang="en-CA" sz="2000" dirty="0"/>
              <a:t>Analytics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277225" y="1837472"/>
            <a:ext cx="198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Article</a:t>
            </a:r>
          </a:p>
          <a:p>
            <a:r>
              <a:rPr lang="en-CA" sz="2000" dirty="0"/>
              <a:t>Photograph</a:t>
            </a:r>
          </a:p>
          <a:p>
            <a:r>
              <a:rPr lang="en-CA" sz="2000" dirty="0"/>
              <a:t>Video</a:t>
            </a:r>
          </a:p>
          <a:p>
            <a:r>
              <a:rPr lang="en-CA" sz="2000" dirty="0"/>
              <a:t>Person</a:t>
            </a:r>
          </a:p>
          <a:p>
            <a:r>
              <a:rPr lang="en-CA" sz="2000" dirty="0"/>
              <a:t>Author</a:t>
            </a:r>
          </a:p>
          <a:p>
            <a:r>
              <a:rPr lang="en-CA" sz="2000" dirty="0"/>
              <a:t>Publisher</a:t>
            </a:r>
          </a:p>
          <a:p>
            <a:r>
              <a:rPr lang="en-CA" sz="2000" dirty="0"/>
              <a:t>Organization</a:t>
            </a:r>
          </a:p>
          <a:p>
            <a:r>
              <a:rPr lang="en-CA" sz="2000" dirty="0"/>
              <a:t>Job Opportunity</a:t>
            </a:r>
          </a:p>
          <a:p>
            <a:r>
              <a:rPr lang="en-CA" sz="2000" dirty="0"/>
              <a:t>Competency</a:t>
            </a:r>
          </a:p>
          <a:p>
            <a:r>
              <a:rPr lang="en-CA" sz="2000" dirty="0" err="1"/>
              <a:t>Cetrificate</a:t>
            </a:r>
            <a:endParaRPr lang="en-CA" sz="2000" dirty="0"/>
          </a:p>
          <a:p>
            <a:r>
              <a:rPr lang="en-CA" sz="2000" dirty="0"/>
              <a:t>Event</a:t>
            </a:r>
          </a:p>
          <a:p>
            <a:r>
              <a:rPr lang="en-CA" sz="2000" dirty="0"/>
              <a:t>Location / Place</a:t>
            </a:r>
          </a:p>
          <a:p>
            <a:r>
              <a:rPr lang="en-CA" sz="2000" dirty="0"/>
              <a:t>Time / Date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76900" y="4699000"/>
            <a:ext cx="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58556" y="5972097"/>
            <a:ext cx="150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Storage</a:t>
            </a:r>
          </a:p>
        </p:txBody>
      </p:sp>
      <p:sp>
        <p:nvSpPr>
          <p:cNvPr id="36" name="Arc 35"/>
          <p:cNvSpPr/>
          <p:nvPr/>
        </p:nvSpPr>
        <p:spPr>
          <a:xfrm>
            <a:off x="6540501" y="4699001"/>
            <a:ext cx="276225" cy="172691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c 36"/>
          <p:cNvSpPr/>
          <p:nvPr/>
        </p:nvSpPr>
        <p:spPr>
          <a:xfrm flipH="1" flipV="1">
            <a:off x="6838948" y="4673314"/>
            <a:ext cx="1225552" cy="1726912"/>
          </a:xfrm>
          <a:prstGeom prst="arc">
            <a:avLst>
              <a:gd name="adj1" fmla="val 16200000"/>
              <a:gd name="adj2" fmla="val 213264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>
            <a:off x="7451724" y="6400226"/>
            <a:ext cx="612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6" idx="0"/>
          </p:cNvCxnSpPr>
          <p:nvPr/>
        </p:nvCxnSpPr>
        <p:spPr>
          <a:xfrm>
            <a:off x="6540500" y="4699000"/>
            <a:ext cx="13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56600" y="623771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RELATIONS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9067800" y="5930901"/>
            <a:ext cx="0" cy="3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15706" y="1800363"/>
            <a:ext cx="197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Personal</a:t>
            </a:r>
          </a:p>
          <a:p>
            <a:r>
              <a:rPr lang="en-CA" sz="2000" dirty="0"/>
              <a:t>Context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549900" y="2616200"/>
            <a:ext cx="0" cy="63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71A7346-9D98-4BDF-93F9-715D0AD738A4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Personal Learning Workflow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1965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6C15CAB-40E8-45B0-AE35-186B0ED8D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5" y="1257843"/>
            <a:ext cx="10753804" cy="499324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E6173-C155-405A-8019-7EB0E1279A6B}"/>
              </a:ext>
            </a:extLst>
          </p:cNvPr>
          <p:cNvSpPr txBox="1"/>
          <p:nvPr/>
        </p:nvSpPr>
        <p:spPr>
          <a:xfrm>
            <a:off x="1286540" y="102145"/>
            <a:ext cx="105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          </a:t>
            </a:r>
            <a:r>
              <a:rPr lang="en-CA" sz="4800" dirty="0">
                <a:latin typeface="+mj-lt"/>
              </a:rPr>
              <a:t>Work with various data types</a:t>
            </a:r>
            <a:endParaRPr lang="en-CA" sz="2800" dirty="0">
              <a:latin typeface="+mj-lt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5741044-C147-41AE-9432-582FCC7C69ED}"/>
              </a:ext>
            </a:extLst>
          </p:cNvPr>
          <p:cNvSpPr/>
          <p:nvPr/>
        </p:nvSpPr>
        <p:spPr>
          <a:xfrm rot="8250057">
            <a:off x="1647986" y="1079715"/>
            <a:ext cx="1983783" cy="1502044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79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21E015A-27B7-454A-9C5A-F45FB9594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67" y="1433609"/>
            <a:ext cx="10615191" cy="492887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5A336C-5427-4BC6-A71B-7457B5A508CF}"/>
              </a:ext>
            </a:extLst>
          </p:cNvPr>
          <p:cNvSpPr txBox="1"/>
          <p:nvPr/>
        </p:nvSpPr>
        <p:spPr>
          <a:xfrm>
            <a:off x="903767" y="229736"/>
            <a:ext cx="11227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          </a:t>
            </a:r>
            <a:r>
              <a:rPr lang="en-CA" sz="4400" dirty="0">
                <a:latin typeface="+mj-lt"/>
              </a:rPr>
              <a:t>Creating my personal learning record</a:t>
            </a:r>
            <a:endParaRPr lang="en-CA" sz="2400" dirty="0">
              <a:latin typeface="+mj-lt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4F0613D-B5D2-4CC8-8158-71B58E0D7F42}"/>
              </a:ext>
            </a:extLst>
          </p:cNvPr>
          <p:cNvSpPr/>
          <p:nvPr/>
        </p:nvSpPr>
        <p:spPr>
          <a:xfrm rot="2655683">
            <a:off x="6791410" y="1272331"/>
            <a:ext cx="1983783" cy="1502044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39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2" y="3218434"/>
            <a:ext cx="1104735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0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4382489"/>
            <a:ext cx="3287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Movies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126" y="2087381"/>
            <a:ext cx="401803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Stuff Goes Out</a:t>
            </a:r>
          </a:p>
          <a:p>
            <a:endParaRPr lang="en-CA" sz="1050" dirty="0"/>
          </a:p>
          <a:p>
            <a:r>
              <a:rPr lang="en-CA" sz="3200" dirty="0"/>
              <a:t>Stuff Comes 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8486" y="1955003"/>
            <a:ext cx="398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play with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make stuff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9442" y="460264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Learning Analytics Services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79776" y="2773264"/>
            <a:ext cx="1224136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6472" y="2406874"/>
            <a:ext cx="1224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Things, Properties, Relations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863752" y="3461902"/>
            <a:ext cx="792088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03031" y="3627876"/>
            <a:ext cx="1548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Big stuff goes here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2066" y="3860408"/>
            <a:ext cx="1022259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3694" y="403287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Questions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480657" y="4171372"/>
            <a:ext cx="1055505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7981" y="4563919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Answers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079776" y="3904874"/>
            <a:ext cx="1224136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38374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43098" y="2564905"/>
            <a:ext cx="1372900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45499" y="2305678"/>
            <a:ext cx="1262471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176465" y="2773265"/>
            <a:ext cx="1037231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545496" y="3461900"/>
            <a:ext cx="631236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71125" y="296087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Things I did</a:t>
            </a:r>
          </a:p>
          <a:p>
            <a:r>
              <a:rPr lang="en-CA" sz="1400" dirty="0"/>
              <a:t>Stuff I make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DA55028-730B-4E22-9787-45AF64DD1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Creating my Personal Learning Record</a:t>
            </a:r>
          </a:p>
        </p:txBody>
      </p:sp>
    </p:spTree>
    <p:extLst>
      <p:ext uri="{BB962C8B-B14F-4D97-AF65-F5344CB8AC3E}">
        <p14:creationId xmlns:p14="http://schemas.microsoft.com/office/powerpoint/2010/main" val="1545229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Creating my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23" y="1743075"/>
            <a:ext cx="2765907" cy="2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28849" y="3793296"/>
            <a:ext cx="113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584353"/>
            <a:ext cx="4223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</a:rPr>
              <a:t>This is a </a:t>
            </a:r>
            <a:r>
              <a:rPr lang="en-CA" sz="3200" i="1" dirty="0">
                <a:latin typeface="+mj-lt"/>
              </a:rPr>
              <a:t>new</a:t>
            </a:r>
            <a:r>
              <a:rPr lang="en-CA" sz="3200" dirty="0">
                <a:latin typeface="+mj-lt"/>
              </a:rPr>
              <a:t> type of data – it’s called the </a:t>
            </a:r>
            <a:r>
              <a:rPr lang="en-CA" sz="3200" i="1" dirty="0">
                <a:latin typeface="+mj-lt"/>
              </a:rPr>
              <a:t>personal graph</a:t>
            </a:r>
            <a:r>
              <a:rPr lang="en-CA" sz="3200" dirty="0">
                <a:latin typeface="+mj-lt"/>
              </a:rPr>
              <a:t>.</a:t>
            </a:r>
          </a:p>
          <a:p>
            <a:endParaRPr lang="en-CA" sz="3200" dirty="0">
              <a:latin typeface="+mj-lt"/>
            </a:endParaRPr>
          </a:p>
          <a:p>
            <a:r>
              <a:rPr lang="en-CA" sz="3200" dirty="0">
                <a:latin typeface="+mj-lt"/>
              </a:rPr>
              <a:t>Each person has their own </a:t>
            </a:r>
            <a:r>
              <a:rPr lang="en-CA" sz="3200" i="1" dirty="0">
                <a:latin typeface="+mj-lt"/>
              </a:rPr>
              <a:t>private</a:t>
            </a:r>
            <a:r>
              <a:rPr lang="en-CA" sz="3200" dirty="0">
                <a:latin typeface="+mj-lt"/>
              </a:rPr>
              <a:t> personal graph.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1542" y="1681819"/>
            <a:ext cx="426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Assignments, papers, drawings, things they create</a:t>
            </a:r>
          </a:p>
        </p:txBody>
      </p:sp>
    </p:spTree>
    <p:extLst>
      <p:ext uri="{BB962C8B-B14F-4D97-AF65-F5344CB8AC3E}">
        <p14:creationId xmlns:p14="http://schemas.microsoft.com/office/powerpoint/2010/main" val="1332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DBC125-5913-4701-B8BE-7D1DE83FE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509"/>
            <a:ext cx="12192000" cy="7097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3B8CC-D542-47B5-9646-3916576F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3. Old Problems</a:t>
            </a:r>
          </a:p>
        </p:txBody>
      </p:sp>
    </p:spTree>
    <p:extLst>
      <p:ext uri="{BB962C8B-B14F-4D97-AF65-F5344CB8AC3E}">
        <p14:creationId xmlns:p14="http://schemas.microsoft.com/office/powerpoint/2010/main" val="365932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1F9E-D66B-4CC9-901B-47347FF1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Conflicts of Interest</a:t>
            </a:r>
          </a:p>
        </p:txBody>
      </p:sp>
      <p:pic>
        <p:nvPicPr>
          <p:cNvPr id="6" name="Picture 5" descr="A picture containing rain, nature&#10;&#10;Description generated with very high confidence">
            <a:extLst>
              <a:ext uri="{FF2B5EF4-FFF2-40B4-BE49-F238E27FC236}">
                <a16:creationId xmlns:a16="http://schemas.microsoft.com/office/drawing/2014/main" id="{2570364D-5C0E-46CC-A49E-A3B4ED5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3" y="1575591"/>
            <a:ext cx="5140489" cy="3830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511CA-1F48-4CDB-87C5-4D6ED8183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537" y="2324773"/>
            <a:ext cx="6698342" cy="36188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35C3E3-CFA5-4D1D-9B24-D203AF948F3A}"/>
              </a:ext>
            </a:extLst>
          </p:cNvPr>
          <p:cNvSpPr/>
          <p:nvPr/>
        </p:nvSpPr>
        <p:spPr>
          <a:xfrm>
            <a:off x="5296835" y="6040099"/>
            <a:ext cx="3888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https://nrc-cnrc.explorecatena.com/en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4475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1F9E-D66B-4CC9-901B-47347FF1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of CPD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39A1D-5CAA-4E39-9F3B-E08EB13A2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67" y="1826542"/>
            <a:ext cx="6139959" cy="4496235"/>
          </a:xfrm>
          <a:prstGeom prst="rect">
            <a:avLst/>
          </a:prstGeom>
        </p:spPr>
      </p:pic>
      <p:pic>
        <p:nvPicPr>
          <p:cNvPr id="7170" name="Picture 2" descr="community-picture">
            <a:extLst>
              <a:ext uri="{FF2B5EF4-FFF2-40B4-BE49-F238E27FC236}">
                <a16:creationId xmlns:a16="http://schemas.microsoft.com/office/drawing/2014/main" id="{267D4C3F-02FB-4454-8CB0-47C7750D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8" y="1826542"/>
            <a:ext cx="6547878" cy="43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163C26-26BD-482C-B75D-7E4EC7C35F57}"/>
              </a:ext>
            </a:extLst>
          </p:cNvPr>
          <p:cNvSpPr/>
          <p:nvPr/>
        </p:nvSpPr>
        <p:spPr>
          <a:xfrm>
            <a:off x="541695" y="6169709"/>
            <a:ext cx="3647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https://ispe.org/ispeak/communities-of-practice-whats-that</a:t>
            </a:r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221E79-9129-4BA1-9075-FE0DC690A5B9}"/>
              </a:ext>
            </a:extLst>
          </p:cNvPr>
          <p:cNvSpPr/>
          <p:nvPr/>
        </p:nvSpPr>
        <p:spPr>
          <a:xfrm>
            <a:off x="7463476" y="6169708"/>
            <a:ext cx="4009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https://wellcome.ac.uk/sites/default/files/developing-great-subject-teaching.pdf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663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9DA72-F624-481C-8EE2-D6BA0EB4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Preliminaries: The Backchannel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85CEE-2E98-4571-9F29-945A6A42A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Faculty: </a:t>
            </a:r>
            <a:r>
              <a:rPr lang="en-US" dirty="0">
                <a:solidFill>
                  <a:srgbClr val="C00000"/>
                </a:solidFill>
              </a:rPr>
              <a:t>Stephen Downes</a:t>
            </a:r>
          </a:p>
          <a:p>
            <a:pPr marL="0" indent="0">
              <a:buNone/>
            </a:pPr>
            <a:r>
              <a:rPr lang="en-US" dirty="0"/>
              <a:t>Relationships with commercial interests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C00000"/>
                </a:solidFill>
              </a:rPr>
              <a:t>None</a:t>
            </a:r>
          </a:p>
          <a:p>
            <a:pPr marL="0" indent="0">
              <a:buNone/>
            </a:pPr>
            <a:r>
              <a:rPr lang="en-US" dirty="0"/>
              <a:t>Where I get Money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I work for the National Research Council of Canada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Some external consulting for agencies and NGOs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Donations on my website - www.downes.ca/donate.htm 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Expenses for talks - www.downes.ca/presentations.htm</a:t>
            </a:r>
          </a:p>
        </p:txBody>
      </p:sp>
    </p:spTree>
    <p:extLst>
      <p:ext uri="{BB962C8B-B14F-4D97-AF65-F5344CB8AC3E}">
        <p14:creationId xmlns:p14="http://schemas.microsoft.com/office/powerpoint/2010/main" val="3829563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1F9E-D66B-4CC9-901B-47347FF1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CPD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94355-9130-475D-A074-E4D64EC30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7" y="1486996"/>
            <a:ext cx="4999303" cy="3032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57F57-52B3-4F18-9480-335785170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157" y="1027906"/>
            <a:ext cx="4281101" cy="2757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A4F684-F9FC-4703-937E-E629D4004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157" y="3907576"/>
            <a:ext cx="3861547" cy="2814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9C2FE-CBFE-4C6F-87E6-881B293D6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299" y="4601989"/>
            <a:ext cx="3671532" cy="21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87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1F9E-D66B-4CC9-901B-47347FF1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Learner Needs</a:t>
            </a:r>
          </a:p>
        </p:txBody>
      </p:sp>
      <p:pic>
        <p:nvPicPr>
          <p:cNvPr id="5122" name="Picture 2" descr="when">
            <a:extLst>
              <a:ext uri="{FF2B5EF4-FFF2-40B4-BE49-F238E27FC236}">
                <a16:creationId xmlns:a16="http://schemas.microsoft.com/office/drawing/2014/main" id="{3AAA82D9-39B4-4358-9EDD-C1F5D004E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49" y="1539159"/>
            <a:ext cx="4530707" cy="338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mindtools.com/blog/corporate/wp-content/uploads/sites/2/2017/06/How-1024x855.jpg">
            <a:extLst>
              <a:ext uri="{FF2B5EF4-FFF2-40B4-BE49-F238E27FC236}">
                <a16:creationId xmlns:a16="http://schemas.microsoft.com/office/drawing/2014/main" id="{D9690732-C5F7-4599-A6DC-67373477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02" y="4433719"/>
            <a:ext cx="2769325" cy="2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ww.mindtools.com/blog/corporate/wp-content/uploads/sites/2/2017/06/selfvsprescribed-1024x447.jpg">
            <a:extLst>
              <a:ext uri="{FF2B5EF4-FFF2-40B4-BE49-F238E27FC236}">
                <a16:creationId xmlns:a16="http://schemas.microsoft.com/office/drawing/2014/main" id="{447DEDD6-EFC0-4829-AD93-F69E519B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556" y="2137991"/>
            <a:ext cx="5366222" cy="2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645465-9D38-4DC9-BB33-F35BBF3478EC}"/>
              </a:ext>
            </a:extLst>
          </p:cNvPr>
          <p:cNvSpPr/>
          <p:nvPr/>
        </p:nvSpPr>
        <p:spPr>
          <a:xfrm>
            <a:off x="6024589" y="4604610"/>
            <a:ext cx="3824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https://www.mindtools.com/blog/corporate/consumer-learner-expectations/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ECD0F-B3D7-4C8B-92CA-742E7142EFB9}"/>
              </a:ext>
            </a:extLst>
          </p:cNvPr>
          <p:cNvSpPr txBox="1"/>
          <p:nvPr/>
        </p:nvSpPr>
        <p:spPr>
          <a:xfrm>
            <a:off x="838200" y="5190531"/>
            <a:ext cx="1311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Delphi Process?</a:t>
            </a:r>
          </a:p>
        </p:txBody>
      </p:sp>
    </p:spTree>
    <p:extLst>
      <p:ext uri="{BB962C8B-B14F-4D97-AF65-F5344CB8AC3E}">
        <p14:creationId xmlns:p14="http://schemas.microsoft.com/office/powerpoint/2010/main" val="1405490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1F9E-D66B-4CC9-901B-47347FF1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Outcomes</a:t>
            </a:r>
          </a:p>
        </p:txBody>
      </p:sp>
      <p:pic>
        <p:nvPicPr>
          <p:cNvPr id="4098" name="Picture 2" descr="Image result for kirkpatrick scale">
            <a:extLst>
              <a:ext uri="{FF2B5EF4-FFF2-40B4-BE49-F238E27FC236}">
                <a16:creationId xmlns:a16="http://schemas.microsoft.com/office/drawing/2014/main" id="{C4FD9684-3D93-4939-AF41-B641F1AC9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59" y="4987394"/>
            <a:ext cx="4491664" cy="164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6228B1-7038-4326-BD59-F23778116A24}"/>
              </a:ext>
            </a:extLst>
          </p:cNvPr>
          <p:cNvSpPr/>
          <p:nvPr/>
        </p:nvSpPr>
        <p:spPr>
          <a:xfrm>
            <a:off x="5529944" y="60580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https://www.kirkpatrickpartners.com/Our-Philosophy/The-Kirkpatrick-Model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4BC45-AC58-4C7E-A0AC-51AB1C443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609" y="1690688"/>
            <a:ext cx="5728599" cy="2985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07FB34-8276-4710-A704-93C3D80726B3}"/>
              </a:ext>
            </a:extLst>
          </p:cNvPr>
          <p:cNvSpPr txBox="1"/>
          <p:nvPr/>
        </p:nvSpPr>
        <p:spPr>
          <a:xfrm>
            <a:off x="916359" y="1734747"/>
            <a:ext cx="122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xAPI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9611EB-712B-4142-8F12-9AFB08FA3043}"/>
              </a:ext>
            </a:extLst>
          </p:cNvPr>
          <p:cNvSpPr/>
          <p:nvPr/>
        </p:nvSpPr>
        <p:spPr>
          <a:xfrm>
            <a:off x="5529944" y="4767122"/>
            <a:ext cx="3849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https://www.slideshare.net/phish108/bridging-xapi-into-higher-education-learning-analytics-ownership-and-privacy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7767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1F9E-D66B-4CC9-901B-47347FF1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patient outcomes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6440A7-6A3B-4EF2-8FF0-C5BFFE7E4AE0}"/>
              </a:ext>
            </a:extLst>
          </p:cNvPr>
          <p:cNvSpPr/>
          <p:nvPr/>
        </p:nvSpPr>
        <p:spPr>
          <a:xfrm>
            <a:off x="687691" y="2397987"/>
            <a:ext cx="5658445" cy="3439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Image result for double loop learning assessment">
            <a:extLst>
              <a:ext uri="{FF2B5EF4-FFF2-40B4-BE49-F238E27FC236}">
                <a16:creationId xmlns:a16="http://schemas.microsoft.com/office/drawing/2014/main" id="{D01CD936-78AC-4CD4-8EDC-7E39AC038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65" y="1808339"/>
            <a:ext cx="4903115" cy="42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6CB828-28EF-4A93-876A-E1785E052F03}"/>
              </a:ext>
            </a:extLst>
          </p:cNvPr>
          <p:cNvSpPr/>
          <p:nvPr/>
        </p:nvSpPr>
        <p:spPr>
          <a:xfrm>
            <a:off x="568871" y="60391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https://www.researchgate.net/figure/Assessment-as-double-loop-learning_fig1_252709657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4327A-A5EE-4379-9298-5FB177B1244C}"/>
              </a:ext>
            </a:extLst>
          </p:cNvPr>
          <p:cNvSpPr txBox="1"/>
          <p:nvPr/>
        </p:nvSpPr>
        <p:spPr>
          <a:xfrm>
            <a:off x="633267" y="1909078"/>
            <a:ext cx="152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Loop</a:t>
            </a:r>
          </a:p>
        </p:txBody>
      </p:sp>
      <p:pic>
        <p:nvPicPr>
          <p:cNvPr id="3080" name="Picture 8" descr="Image result for double loop learning assessment">
            <a:extLst>
              <a:ext uri="{FF2B5EF4-FFF2-40B4-BE49-F238E27FC236}">
                <a16:creationId xmlns:a16="http://schemas.microsoft.com/office/drawing/2014/main" id="{1E22E016-67ED-4909-BE29-7A9C65021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01" y="1948511"/>
            <a:ext cx="5880103" cy="32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A08B95-266D-43DB-976B-CB2DFA790835}"/>
              </a:ext>
            </a:extLst>
          </p:cNvPr>
          <p:cNvSpPr/>
          <p:nvPr/>
        </p:nvSpPr>
        <p:spPr>
          <a:xfrm>
            <a:off x="7594170" y="5186488"/>
            <a:ext cx="4794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https://shiftworkplace.com/trying-teach-something-link-organizational-learning-polar-bears/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053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1F9E-D66B-4CC9-901B-47347FF1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Resiliency</a:t>
            </a:r>
          </a:p>
        </p:txBody>
      </p:sp>
      <p:pic>
        <p:nvPicPr>
          <p:cNvPr id="2050" name="Picture 2" descr="https://i0.wp.com/shiftworkplace.com/wp-content/uploads/2017/06/organizations-photo.jpg">
            <a:extLst>
              <a:ext uri="{FF2B5EF4-FFF2-40B4-BE49-F238E27FC236}">
                <a16:creationId xmlns:a16="http://schemas.microsoft.com/office/drawing/2014/main" id="{1C6A800A-AE7B-4F48-9F64-61C0DAC1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75" y="1483940"/>
            <a:ext cx="7347366" cy="489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71276A-F424-45B0-B984-A14797098EF9}"/>
              </a:ext>
            </a:extLst>
          </p:cNvPr>
          <p:cNvSpPr/>
          <p:nvPr/>
        </p:nvSpPr>
        <p:spPr>
          <a:xfrm>
            <a:off x="8408516" y="5237694"/>
            <a:ext cx="3243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https://shiftworkplace.com/trying-teach-something-link-organizational-learning-polar-bears/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4736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5342DB-1B8B-4C3D-9F36-3F746DB3F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6410" cy="7137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C4A75-D31C-4BAB-833D-2651294B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4. A Few Words on Evidence</a:t>
            </a:r>
          </a:p>
        </p:txBody>
      </p:sp>
    </p:spTree>
    <p:extLst>
      <p:ext uri="{BB962C8B-B14F-4D97-AF65-F5344CB8AC3E}">
        <p14:creationId xmlns:p14="http://schemas.microsoft.com/office/powerpoint/2010/main" val="294191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D17EE-6557-4B51-8C14-CF01E06EB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Learning Like Medicine?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7D23-7E44-485A-85D4-B603717D6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Is online learning an “intervention”</a:t>
            </a:r>
          </a:p>
          <a:p>
            <a:r>
              <a:rPr lang="en-US" sz="3600" dirty="0">
                <a:latin typeface="+mj-lt"/>
              </a:rPr>
              <a:t>Should we think of teaching as “treatment”</a:t>
            </a:r>
          </a:p>
          <a:p>
            <a:r>
              <a:rPr lang="en-US" sz="3600" dirty="0">
                <a:latin typeface="+mj-lt"/>
              </a:rPr>
              <a:t>Is psychology the same as physiology?</a:t>
            </a:r>
          </a:p>
          <a:p>
            <a:r>
              <a:rPr lang="en-US" sz="3600" dirty="0">
                <a:latin typeface="+mj-lt"/>
              </a:rPr>
              <a:t>Is there an educational Hippocratic Oath?</a:t>
            </a:r>
          </a:p>
        </p:txBody>
      </p:sp>
    </p:spTree>
    <p:extLst>
      <p:ext uri="{BB962C8B-B14F-4D97-AF65-F5344CB8AC3E}">
        <p14:creationId xmlns:p14="http://schemas.microsoft.com/office/powerpoint/2010/main" val="3008051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0D5D-9433-44AF-9A4D-B271BCA9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5AC1-49E7-4AD8-8BFB-CDC0BF5B9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What counts as “success” in learning?</a:t>
            </a:r>
          </a:p>
          <a:p>
            <a:r>
              <a:rPr lang="en-US" sz="3600" dirty="0">
                <a:latin typeface="+mj-lt"/>
              </a:rPr>
              <a:t>What would count as evidence for that?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7918FD-6003-4A82-9F9F-B0E5DDA92F24}"/>
              </a:ext>
            </a:extLst>
          </p:cNvPr>
          <p:cNvSpPr txBox="1"/>
          <p:nvPr/>
        </p:nvSpPr>
        <p:spPr>
          <a:xfrm>
            <a:off x="3636335" y="3370521"/>
            <a:ext cx="7650125" cy="286232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Remembering something…</a:t>
            </a:r>
          </a:p>
          <a:p>
            <a:r>
              <a:rPr lang="en-US" sz="3600" dirty="0">
                <a:latin typeface="+mj-lt"/>
              </a:rPr>
              <a:t>vs. Being able to do something</a:t>
            </a:r>
          </a:p>
          <a:p>
            <a:r>
              <a:rPr lang="en-US" sz="3600" dirty="0">
                <a:latin typeface="+mj-lt"/>
              </a:rPr>
              <a:t>vs. Doing the right thing</a:t>
            </a:r>
          </a:p>
          <a:p>
            <a:r>
              <a:rPr lang="en-US" sz="3600" dirty="0">
                <a:latin typeface="+mj-lt"/>
              </a:rPr>
              <a:t>vs. Knowing why it’s right</a:t>
            </a:r>
          </a:p>
          <a:p>
            <a:r>
              <a:rPr lang="en-US" sz="3600" dirty="0">
                <a:latin typeface="+mj-lt"/>
              </a:rPr>
              <a:t>vs. Being able to determine what’s right</a:t>
            </a:r>
          </a:p>
        </p:txBody>
      </p:sp>
    </p:spTree>
    <p:extLst>
      <p:ext uri="{BB962C8B-B14F-4D97-AF65-F5344CB8AC3E}">
        <p14:creationId xmlns:p14="http://schemas.microsoft.com/office/powerpoint/2010/main" val="271308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0D5D-9433-44AF-9A4D-B271BCA9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Competencies?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3CEE5-7C02-4613-85C6-1A6DB8D97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178" y="771239"/>
            <a:ext cx="5955437" cy="44685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E1BEE2-C066-47AD-A31D-02076DB72E36}"/>
              </a:ext>
            </a:extLst>
          </p:cNvPr>
          <p:cNvSpPr/>
          <p:nvPr/>
        </p:nvSpPr>
        <p:spPr>
          <a:xfrm>
            <a:off x="7970896" y="5874327"/>
            <a:ext cx="1086196" cy="48213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Benefit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7565EA-561F-4EF3-9D6E-81EEC16B7597}"/>
              </a:ext>
            </a:extLst>
          </p:cNvPr>
          <p:cNvSpPr/>
          <p:nvPr/>
        </p:nvSpPr>
        <p:spPr>
          <a:xfrm>
            <a:off x="6195760" y="5879869"/>
            <a:ext cx="1487979" cy="48213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Performance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FB6325-7F51-4836-B4F4-8B4D689BDE08}"/>
              </a:ext>
            </a:extLst>
          </p:cNvPr>
          <p:cNvSpPr/>
          <p:nvPr/>
        </p:nvSpPr>
        <p:spPr>
          <a:xfrm>
            <a:off x="4402979" y="5874327"/>
            <a:ext cx="1487979" cy="48213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Assessment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9DD2F4-7213-4498-8B47-2757C670DA4A}"/>
              </a:ext>
            </a:extLst>
          </p:cNvPr>
          <p:cNvSpPr/>
          <p:nvPr/>
        </p:nvSpPr>
        <p:spPr>
          <a:xfrm>
            <a:off x="3011981" y="5874327"/>
            <a:ext cx="1086196" cy="48213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Resource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3336BA-F587-46ED-B425-C00549B7D753}"/>
              </a:ext>
            </a:extLst>
          </p:cNvPr>
          <p:cNvSpPr/>
          <p:nvPr/>
        </p:nvSpPr>
        <p:spPr>
          <a:xfrm>
            <a:off x="1219200" y="5879869"/>
            <a:ext cx="1487979" cy="48213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Objective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CFBADB-4A1B-4FF2-B7BF-577DA7A55BFD}"/>
              </a:ext>
            </a:extLst>
          </p:cNvPr>
          <p:cNvCxnSpPr>
            <a:stCxn id="8" idx="3"/>
          </p:cNvCxnSpPr>
          <p:nvPr/>
        </p:nvCxnSpPr>
        <p:spPr>
          <a:xfrm>
            <a:off x="9057092" y="6115396"/>
            <a:ext cx="7020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C739B5-D60B-45C9-BC54-18E0D92086DD}"/>
              </a:ext>
            </a:extLst>
          </p:cNvPr>
          <p:cNvCxnSpPr>
            <a:stCxn id="9" idx="3"/>
            <a:endCxn id="8" idx="1"/>
          </p:cNvCxnSpPr>
          <p:nvPr/>
        </p:nvCxnSpPr>
        <p:spPr>
          <a:xfrm flipV="1">
            <a:off x="7683739" y="6115396"/>
            <a:ext cx="287157" cy="5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FCA5D7-0410-4ED9-9B13-E9E83B0D639F}"/>
              </a:ext>
            </a:extLst>
          </p:cNvPr>
          <p:cNvCxnSpPr>
            <a:stCxn id="10" idx="3"/>
            <a:endCxn id="9" idx="1"/>
          </p:cNvCxnSpPr>
          <p:nvPr/>
        </p:nvCxnSpPr>
        <p:spPr>
          <a:xfrm>
            <a:off x="5890958" y="6115396"/>
            <a:ext cx="304802" cy="5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1AC195-D924-447B-8DD8-923ADEE9DA50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4098177" y="6115396"/>
            <a:ext cx="3048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A705A7-53D8-48A4-8FA1-7206B28A0D28}"/>
              </a:ext>
            </a:extLst>
          </p:cNvPr>
          <p:cNvCxnSpPr>
            <a:stCxn id="12" idx="3"/>
            <a:endCxn id="11" idx="1"/>
          </p:cNvCxnSpPr>
          <p:nvPr/>
        </p:nvCxnSpPr>
        <p:spPr>
          <a:xfrm flipV="1">
            <a:off x="2707179" y="6115396"/>
            <a:ext cx="304802" cy="5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4B6097-518E-4BCC-B895-267ABC593122}"/>
              </a:ext>
            </a:extLst>
          </p:cNvPr>
          <p:cNvCxnSpPr>
            <a:endCxn id="12" idx="1"/>
          </p:cNvCxnSpPr>
          <p:nvPr/>
        </p:nvCxnSpPr>
        <p:spPr>
          <a:xfrm>
            <a:off x="581891" y="6115396"/>
            <a:ext cx="637309" cy="5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FEB244C-4C3A-405C-82C1-B393B00ADFE4}"/>
              </a:ext>
            </a:extLst>
          </p:cNvPr>
          <p:cNvSpPr txBox="1"/>
          <p:nvPr/>
        </p:nvSpPr>
        <p:spPr>
          <a:xfrm>
            <a:off x="9878290" y="5930730"/>
            <a:ext cx="193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Competency?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274F51-9873-42A9-8F8E-EA09EED63104}"/>
              </a:ext>
            </a:extLst>
          </p:cNvPr>
          <p:cNvSpPr txBox="1"/>
          <p:nvPr/>
        </p:nvSpPr>
        <p:spPr>
          <a:xfrm>
            <a:off x="859737" y="1724662"/>
            <a:ext cx="37185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Is an assessment of performance the same as an assessment of the competencies making up that task?</a:t>
            </a:r>
          </a:p>
        </p:txBody>
      </p:sp>
    </p:spTree>
    <p:extLst>
      <p:ext uri="{BB962C8B-B14F-4D97-AF65-F5344CB8AC3E}">
        <p14:creationId xmlns:p14="http://schemas.microsoft.com/office/powerpoint/2010/main" val="4155847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2DC9-32B3-4C84-A0B0-706BAA8E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0FA-C7D8-45CA-8A43-19E5BCFF0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Do we bring the same biases to learning that other people bring to (say) medical research?</a:t>
            </a:r>
          </a:p>
          <a:p>
            <a:r>
              <a:rPr lang="en-US" sz="3600" dirty="0">
                <a:latin typeface="+mj-lt"/>
              </a:rPr>
              <a:t>Consider the issues raised by Michael Allen yesterday </a:t>
            </a:r>
            <a:r>
              <a:rPr lang="en-US" sz="3600" i="1" dirty="0"/>
              <a:t>Michael Allen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8749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40F3-39FA-4E0E-8AE3-0C7A65DC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Preliminaries: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DB736-A351-4F5C-94D3-E7E387171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35609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Assess learning technologies from the perspective of affordances</a:t>
            </a:r>
          </a:p>
          <a:p>
            <a:r>
              <a:rPr lang="en-US" sz="3600" dirty="0">
                <a:latin typeface="+mj-lt"/>
              </a:rPr>
              <a:t>Describe core elements of a personal learning environment</a:t>
            </a:r>
          </a:p>
          <a:p>
            <a:r>
              <a:rPr lang="en-US" sz="3600" dirty="0">
                <a:latin typeface="+mj-lt"/>
              </a:rPr>
              <a:t>Identify emerging trends in continuing 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2820028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DCF0D-F486-4CFD-8AEC-EBC73376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Deeper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F2C7B-CF70-44ED-BB97-A81C65AFD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OLDaily Newsletter – 30,000 posts over 17 years</a:t>
            </a:r>
          </a:p>
          <a:p>
            <a:pPr marL="0" indent="0">
              <a:buNone/>
            </a:pPr>
            <a:r>
              <a:rPr lang="en-US" sz="3600" dirty="0">
                <a:latin typeface="+mj-lt"/>
              </a:rPr>
              <a:t>	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http://www.downes.ca/news/OLDaily.htm</a:t>
            </a:r>
          </a:p>
          <a:p>
            <a:r>
              <a:rPr lang="en-US" sz="3600" dirty="0">
                <a:latin typeface="+mj-lt"/>
              </a:rPr>
              <a:t>E-Learning 3.0 Course starting shortly</a:t>
            </a:r>
          </a:p>
          <a:p>
            <a:pPr marL="0" indent="0">
              <a:buNone/>
            </a:pPr>
            <a:r>
              <a:rPr lang="en-US" sz="3600" dirty="0">
                <a:latin typeface="+mj-lt"/>
              </a:rPr>
              <a:t>	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http://el30.mooc.ca</a:t>
            </a:r>
            <a:r>
              <a:rPr lang="en-US" sz="3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63139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160F-9A19-447E-98C2-24449DCA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582" y="4988787"/>
            <a:ext cx="5910022" cy="1325563"/>
          </a:xfrm>
        </p:spPr>
        <p:txBody>
          <a:bodyPr/>
          <a:lstStyle/>
          <a:p>
            <a:r>
              <a:rPr lang="en-US" dirty="0"/>
              <a:t>https://www.downes.ca</a:t>
            </a:r>
          </a:p>
        </p:txBody>
      </p:sp>
      <p:pic>
        <p:nvPicPr>
          <p:cNvPr id="5" name="Content Placeholder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9E008239-D4A6-4A6F-84D6-A2DD6C074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" y="668503"/>
            <a:ext cx="4195534" cy="5179672"/>
          </a:xfrm>
        </p:spPr>
      </p:pic>
    </p:spTree>
    <p:extLst>
      <p:ext uri="{BB962C8B-B14F-4D97-AF65-F5344CB8AC3E}">
        <p14:creationId xmlns:p14="http://schemas.microsoft.com/office/powerpoint/2010/main" val="374473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399A-7AF6-4733-A330-F27AA79D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Preliminaries: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0FCEA-F97F-4DD7-A901-3DF848046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+mj-lt"/>
              </a:rPr>
              <a:t>Affordances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+mj-lt"/>
              </a:rPr>
              <a:t>Personal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+mj-lt"/>
              </a:rPr>
              <a:t>Old 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+mj-lt"/>
              </a:rPr>
              <a:t>Evidence</a:t>
            </a:r>
          </a:p>
        </p:txBody>
      </p:sp>
    </p:spTree>
    <p:extLst>
      <p:ext uri="{BB962C8B-B14F-4D97-AF65-F5344CB8AC3E}">
        <p14:creationId xmlns:p14="http://schemas.microsoft.com/office/powerpoint/2010/main" val="282939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609804-FE14-4D8E-A491-0383D83B0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87103"/>
            <a:ext cx="12192000" cy="8045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6D339-61A0-4904-BC95-C235EA7D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1. Affordances</a:t>
            </a:r>
          </a:p>
        </p:txBody>
      </p:sp>
    </p:spTree>
    <p:extLst>
      <p:ext uri="{BB962C8B-B14F-4D97-AF65-F5344CB8AC3E}">
        <p14:creationId xmlns:p14="http://schemas.microsoft.com/office/powerpoint/2010/main" val="2241802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0115F-2512-4A55-A0DF-68557535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/ </a:t>
            </a:r>
            <a:r>
              <a:rPr lang="en-US" dirty="0" err="1"/>
              <a:t>Inrupt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F85FE7-FA59-40E5-A22A-540C2A24E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8266" y="1534994"/>
            <a:ext cx="7434840" cy="394975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74128A-C010-4D66-82A1-CAB73ABF05A3}"/>
              </a:ext>
            </a:extLst>
          </p:cNvPr>
          <p:cNvSpPr/>
          <p:nvPr/>
        </p:nvSpPr>
        <p:spPr>
          <a:xfrm>
            <a:off x="4196316" y="56647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https://ruben.verborgh.org/blog/2017/12/20/paradigm-shifts-for-the-decentralized-web/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77000A-54EF-4F99-AFAE-26639C811A14}"/>
              </a:ext>
            </a:extLst>
          </p:cNvPr>
          <p:cNvSpPr/>
          <p:nvPr/>
        </p:nvSpPr>
        <p:spPr>
          <a:xfrm>
            <a:off x="212651" y="1621702"/>
            <a:ext cx="40656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j-lt"/>
              </a:rPr>
              <a:t>On Saturday Tim Berners-Lee announced he was launching a startup to develop and distribute his </a:t>
            </a:r>
            <a:r>
              <a:rPr lang="en-US" sz="3600" dirty="0" err="1">
                <a:latin typeface="+mj-lt"/>
                <a:hlinkClick r:id="rId5"/>
              </a:rPr>
              <a:t>SoLiD</a:t>
            </a:r>
            <a:r>
              <a:rPr lang="en-US" sz="3600" dirty="0">
                <a:latin typeface="+mj-lt"/>
              </a:rPr>
              <a:t> application (which stands for Social Linked Data)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576FF5-5302-4CAD-9BB9-48D970086473}"/>
              </a:ext>
            </a:extLst>
          </p:cNvPr>
          <p:cNvSpPr/>
          <p:nvPr/>
        </p:nvSpPr>
        <p:spPr>
          <a:xfrm>
            <a:off x="2736111" y="6340490"/>
            <a:ext cx="3671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https://www.downes.ca/post/68660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254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740701"/>
            <a:ext cx="10849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The State                                                        The Individual</a:t>
            </a:r>
          </a:p>
        </p:txBody>
      </p:sp>
      <p:pic>
        <p:nvPicPr>
          <p:cNvPr id="1026" name="Picture 2" descr="Image result for the communist st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5" y="2372883"/>
            <a:ext cx="3183043" cy="27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individual rand ro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2660915"/>
            <a:ext cx="2643261" cy="234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429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1301</Words>
  <Application>Microsoft Office PowerPoint</Application>
  <PresentationFormat>Widescreen</PresentationFormat>
  <Paragraphs>458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Continuing Professional Development:</vt:lpstr>
      <vt:lpstr>Preliminaries: The Backchannel</vt:lpstr>
      <vt:lpstr>Preliminaries: The Webcast</vt:lpstr>
      <vt:lpstr>Preliminaries: The Backchannel</vt:lpstr>
      <vt:lpstr>Preliminaries: Objectives</vt:lpstr>
      <vt:lpstr>Preliminaries: Contents</vt:lpstr>
      <vt:lpstr>1. Affordances</vt:lpstr>
      <vt:lpstr>Solid / Inrupt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Personal Learning</vt:lpstr>
      <vt:lpstr>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Old Problems</vt:lpstr>
      <vt:lpstr>Managing Conflicts of Interest</vt:lpstr>
      <vt:lpstr>Funding of CPD</vt:lpstr>
      <vt:lpstr>Access to CPD</vt:lpstr>
      <vt:lpstr>Identifying Learner Needs</vt:lpstr>
      <vt:lpstr>Measuring Outcomes</vt:lpstr>
      <vt:lpstr>Improving patient outcomes</vt:lpstr>
      <vt:lpstr>Resiliency</vt:lpstr>
      <vt:lpstr>4. A Few Words on Evidence</vt:lpstr>
      <vt:lpstr>Is Learning Like Medicine?</vt:lpstr>
      <vt:lpstr>Evidence</vt:lpstr>
      <vt:lpstr>Competencies?</vt:lpstr>
      <vt:lpstr>Bias</vt:lpstr>
      <vt:lpstr>Looking Deeper</vt:lpstr>
      <vt:lpstr>https://www.downes.ca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Continuing Professional Development:</dc:title>
  <dc:creator>Stephen Downes</dc:creator>
  <cp:lastModifiedBy>Stephen Downes</cp:lastModifiedBy>
  <cp:revision>26</cp:revision>
  <dcterms:created xsi:type="dcterms:W3CDTF">2018-10-01T15:42:24Z</dcterms:created>
  <dcterms:modified xsi:type="dcterms:W3CDTF">2018-10-02T00:29:13Z</dcterms:modified>
</cp:coreProperties>
</file>