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59" r:id="rId9"/>
    <p:sldId id="260" r:id="rId10"/>
    <p:sldId id="262" r:id="rId11"/>
    <p:sldId id="261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404" autoAdjust="0"/>
  </p:normalViewPr>
  <p:slideViewPr>
    <p:cSldViewPr snapToGrid="0">
      <p:cViewPr varScale="1">
        <p:scale>
          <a:sx n="71" d="100"/>
          <a:sy n="71" d="100"/>
        </p:scale>
        <p:origin x="739" y="29"/>
      </p:cViewPr>
      <p:guideLst/>
    </p:cSldViewPr>
  </p:slideViewPr>
  <p:outlineViewPr>
    <p:cViewPr>
      <p:scale>
        <a:sx n="33" d="100"/>
        <a:sy n="33" d="100"/>
      </p:scale>
      <p:origin x="0" y="-408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6A8C-059F-4D3C-AE4E-497A87541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57ADE-A1F2-4D29-A56A-94C277050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7B218-0C27-4DDA-BB50-4934754B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E6DA-BC71-4AA9-953A-EDBB1FBCD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54C02-08B4-4222-AEC7-54CB77C5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1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1362-D49A-432C-8490-0B59463B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50B3F-50B1-4448-AECC-83750F44E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A85DE-3790-4C5A-82C0-4D72689A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12BB0-88C5-40DB-B3FC-AE834789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2D50-B1AB-4807-937F-F619AF6C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D254E2-F70C-417F-AF3B-1A3EE282E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E5923-7027-4386-A28D-C44A2E52F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95877-AD74-48F6-920C-3B8EC79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B3DA-F457-40DA-AF1B-0945D40E6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B5EFE-88B6-4584-A27F-5A9287EE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97651-5DF3-4118-93D5-157A869F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3B0D-E0C2-477D-84DD-B1EEEA28C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6A6AE-45DE-4ACC-B303-11B5D808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C6693-32C6-4E17-977E-8657BA72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9AF2B-75A5-40A1-B269-61D176CD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1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D02F-98FB-4B60-BA29-F548855F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F455E-F794-4E47-A6A7-C3FE8450F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9A885-B444-4FF8-9F13-50BFF491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DD9E1-7780-4881-9387-797CA788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3A5AF-0762-4423-B118-0B7810D3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1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3328-23F4-491A-B911-1C02EF62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69BE6-C2FD-4E1A-898F-A487A7CC1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4FC7E-474F-41A1-B4CD-0AA539875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40DDD-0279-4A67-8FBD-A4FE46FE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953F5-1759-422A-B6D9-3591F405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31097-2345-45A4-A169-43CE0C95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45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FC4F-6FDD-4F6D-964F-AAF47B28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1740A-ADDB-43B9-867C-18CC8F17F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AF11E-E877-4A8E-8FF1-A4ED8318C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176B22-D907-4844-99AF-A5486C655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78ED9E-08EC-48C0-9FF1-1670EEEF3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945BC-A690-4A7E-A946-CD6B5B97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90953-5695-407F-9C58-BA00FD01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B264E-F89C-4700-828F-E9C299FB4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2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8B16E-6DC6-4DA4-ADED-13BBFF31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D07F9-8461-45E1-B9D4-8853EBB1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40C98-D624-4AF7-9569-644B971E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5D2E8-7E61-42B8-A3D3-C1E057C1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5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B8CB9-DB72-4306-B441-2B533F5B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35E3E-72BF-4885-B524-CBC6ADAC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47F6-5899-46DF-BE48-02098F39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02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F065-1A9A-41D0-9B0F-97FA1FDB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2B90-9676-4FC1-BCC2-B46248CAA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9C22A-CFD3-4258-84FF-CC86783C3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F4928-5F9A-4480-B842-FEF2BF0A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5A98B-F9CE-4CD9-AE26-C320F44C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1772D-B8BB-418F-9438-2D17DB98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D31D-97FA-40B7-8F03-C0CAF54B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073664-B6B6-4B46-A434-DAB1C0B5E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FD1EA-689A-4E67-A191-38F99F67A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AB37C-1302-4BB1-B9FF-3F971DE3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2DC1B-D414-47D7-8E52-71DC8E1F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80E04-2BCD-4EAB-8B43-12B212E2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CBE81-DBF6-4BAE-8AEF-C68DB4F8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1D569-7528-489F-9C6E-70BB576EA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77BAF-A5B4-4D79-ACF2-BE98C8ACF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EE826-EEF6-4C09-A734-03FB5E99F42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7C0F2-B4CF-443B-A12F-B4E29B8C3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C1A99-5898-4901-A52C-F12B9D803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51A8-6C61-40A5-9676-BE9AA7A45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4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_paper_printable_Bitcoin_wallet_consisting_of_one_bitcoin_address_for_receiving_and_the_corresponding_private_key_for_spending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495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FFB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6DF21E5-F529-44A1-975A-7D6A44550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r="1936" b="2"/>
          <a:stretch/>
        </p:blipFill>
        <p:spPr>
          <a:xfrm>
            <a:off x="6492113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CA3A16-2EB3-4C00-BBE4-A3BC9F20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4525347"/>
            <a:ext cx="6939722" cy="1737360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Blockchain in the Life Sciences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D81B3-9859-499A-8623-3C806BA49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0762" y="4525347"/>
            <a:ext cx="3211288" cy="1737360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Stephen Downes</a:t>
            </a:r>
          </a:p>
          <a:p>
            <a:pPr algn="l"/>
            <a:r>
              <a:rPr lang="en-US"/>
              <a:t>National Research Council Canada</a:t>
            </a:r>
          </a:p>
          <a:p>
            <a:pPr algn="l"/>
            <a:r>
              <a:rPr lang="en-US"/>
              <a:t>May 30, 2018</a:t>
            </a:r>
          </a:p>
        </p:txBody>
      </p:sp>
    </p:spTree>
    <p:extLst>
      <p:ext uri="{BB962C8B-B14F-4D97-AF65-F5344CB8AC3E}">
        <p14:creationId xmlns:p14="http://schemas.microsoft.com/office/powerpoint/2010/main" val="224220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06D0-ADBB-40E4-A341-84E57471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59C40-10FE-46FB-A478-2E022A168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33092" cy="4351338"/>
          </a:xfrm>
        </p:spPr>
        <p:txBody>
          <a:bodyPr>
            <a:normAutofit/>
          </a:bodyPr>
          <a:lstStyle/>
          <a:p>
            <a:r>
              <a:rPr lang="en-US" sz="3200" dirty="0"/>
              <a:t>Data-entry overhead</a:t>
            </a:r>
          </a:p>
          <a:p>
            <a:r>
              <a:rPr lang="en-US" sz="3200" dirty="0"/>
              <a:t>Betamax vs VHS</a:t>
            </a:r>
          </a:p>
          <a:p>
            <a:r>
              <a:rPr lang="en-US" sz="3200" dirty="0"/>
              <a:t>Digital overhead – processing and data requirements</a:t>
            </a:r>
          </a:p>
          <a:p>
            <a:r>
              <a:rPr lang="en-US" sz="3200" dirty="0"/>
              <a:t>Privacy and security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56D79CE-FB36-47B8-AF71-57ADB292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1" y="832339"/>
            <a:ext cx="7201023" cy="48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8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168B-C685-4D13-99C5-98A638B6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59D2E-D742-49BD-8B85-90B81C764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encrypted write-only records are mainstream</a:t>
            </a:r>
          </a:p>
          <a:p>
            <a:r>
              <a:rPr lang="en-US" dirty="0"/>
              <a:t>We will all have digital signatures / keys</a:t>
            </a:r>
          </a:p>
          <a:p>
            <a:r>
              <a:rPr lang="en-US" dirty="0"/>
              <a:t>Automation of data entry / internet of things</a:t>
            </a:r>
          </a:p>
          <a:p>
            <a:r>
              <a:rPr lang="en-US" dirty="0"/>
              <a:t>Multiple interconnected blockchains / interoperability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B4325-03C5-4CC3-99AD-4B3869066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7" y="3932084"/>
            <a:ext cx="8168640" cy="2379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831295-23C6-4919-A648-E81E7DAA87E9}"/>
              </a:ext>
            </a:extLst>
          </p:cNvPr>
          <p:cNvSpPr/>
          <p:nvPr/>
        </p:nvSpPr>
        <p:spPr>
          <a:xfrm>
            <a:off x="973567" y="6311736"/>
            <a:ext cx="8996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https://commons.wikimedia.org/wiki/File:A_paper_printable_Bitcoin_wallet_consisting_of_one_bitcoin_address_for_receiving_and_the_corresponding_private_key_for_spending.png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388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160F-9A19-447E-98C2-24449DCA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582" y="3429001"/>
            <a:ext cx="5910022" cy="2885350"/>
          </a:xfrm>
        </p:spPr>
        <p:txBody>
          <a:bodyPr>
            <a:normAutofit/>
          </a:bodyPr>
          <a:lstStyle/>
          <a:p>
            <a:r>
              <a:rPr lang="en-US" dirty="0"/>
              <a:t>Stephen Downes</a:t>
            </a:r>
            <a:br>
              <a:rPr lang="en-US" dirty="0"/>
            </a:br>
            <a:r>
              <a:rPr lang="en-US" dirty="0"/>
              <a:t>National Research Council Canada</a:t>
            </a:r>
            <a:br>
              <a:rPr lang="en-US" dirty="0"/>
            </a:br>
            <a:r>
              <a:rPr lang="en-US" dirty="0"/>
              <a:t>http://www.downes.ca</a:t>
            </a:r>
          </a:p>
        </p:txBody>
      </p:sp>
      <p:pic>
        <p:nvPicPr>
          <p:cNvPr id="5" name="Content Placeholder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9E008239-D4A6-4A6F-84D6-A2DD6C074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" y="668503"/>
            <a:ext cx="4195534" cy="5179672"/>
          </a:xfrm>
        </p:spPr>
      </p:pic>
    </p:spTree>
    <p:extLst>
      <p:ext uri="{BB962C8B-B14F-4D97-AF65-F5344CB8AC3E}">
        <p14:creationId xmlns:p14="http://schemas.microsoft.com/office/powerpoint/2010/main" val="374473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microscope, indoor, sink&#10;&#10;Description generated with very high confidence">
            <a:extLst>
              <a:ext uri="{FF2B5EF4-FFF2-40B4-BE49-F238E27FC236}">
                <a16:creationId xmlns:a16="http://schemas.microsoft.com/office/drawing/2014/main" id="{341F9FA7-39F6-4D87-8D0D-15782DBC0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69" y="2071272"/>
            <a:ext cx="7136512" cy="4786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FA455-8075-4A93-B75B-C40AA29B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39A4E-4476-4F9D-B569-C6CE80103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Electronic Health Record</a:t>
            </a:r>
          </a:p>
          <a:p>
            <a:r>
              <a:rPr lang="en-US" dirty="0"/>
              <a:t>Medical Inventory</a:t>
            </a:r>
          </a:p>
          <a:p>
            <a:r>
              <a:rPr lang="en-US" dirty="0"/>
              <a:t>Certification and Compliance</a:t>
            </a:r>
          </a:p>
          <a:p>
            <a:r>
              <a:rPr lang="en-US" dirty="0"/>
              <a:t>Medical Research Data</a:t>
            </a:r>
          </a:p>
        </p:txBody>
      </p:sp>
    </p:spTree>
    <p:extLst>
      <p:ext uri="{BB962C8B-B14F-4D97-AF65-F5344CB8AC3E}">
        <p14:creationId xmlns:p14="http://schemas.microsoft.com/office/powerpoint/2010/main" val="111518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6509-F351-46A4-822E-21C2702F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Blockchain?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67E1-796E-446B-92E4-8AA2A5622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‘A permanent distributed consensus-based ledger’</a:t>
            </a:r>
          </a:p>
        </p:txBody>
      </p:sp>
      <p:pic>
        <p:nvPicPr>
          <p:cNvPr id="6" name="Picture 5" descr="A picture containing sky, indoor, sitting, top&#10;&#10;Description generated with high confidence">
            <a:extLst>
              <a:ext uri="{FF2B5EF4-FFF2-40B4-BE49-F238E27FC236}">
                <a16:creationId xmlns:a16="http://schemas.microsoft.com/office/drawing/2014/main" id="{30E4278B-F2F0-443F-BABA-D3BE98757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9" y="2597759"/>
            <a:ext cx="6781800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FE8B3-B8F2-49AA-887B-F35EDD2B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Ledger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E9DAC-5BAD-47DA-B414-0DDAEC992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dirty="0"/>
              <a:t>Transactions (a=b)</a:t>
            </a:r>
          </a:p>
          <a:p>
            <a:pPr lvl="0"/>
            <a:r>
              <a:rPr lang="en-US" sz="3600" dirty="0"/>
              <a:t>Contracts (if c then (a=b) )</a:t>
            </a:r>
          </a:p>
          <a:p>
            <a:pPr lvl="0"/>
            <a:r>
              <a:rPr lang="en-US" sz="3600" dirty="0"/>
              <a:t>Activities (a did b)</a:t>
            </a:r>
          </a:p>
        </p:txBody>
      </p:sp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0DF9D32-E5A8-4121-9CFF-7BCE2A4A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00" y="1825625"/>
            <a:ext cx="5873579" cy="35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4B9D-5CF3-4028-A866-2F56D14F0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Consensus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FC72-EF80-46B3-A706-1DB85DE29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/>
              <a:t>Methods of agreements – </a:t>
            </a:r>
          </a:p>
          <a:p>
            <a:pPr lvl="1"/>
            <a:r>
              <a:rPr lang="en-US" sz="2800" dirty="0"/>
              <a:t>proof of work, </a:t>
            </a:r>
          </a:p>
          <a:p>
            <a:pPr lvl="1"/>
            <a:r>
              <a:rPr lang="en-US" sz="2800" dirty="0"/>
              <a:t>proof of stake, </a:t>
            </a:r>
          </a:p>
          <a:p>
            <a:pPr lvl="1"/>
            <a:r>
              <a:rPr lang="en-US" sz="2800" dirty="0"/>
              <a:t>authorization</a:t>
            </a:r>
          </a:p>
        </p:txBody>
      </p:sp>
      <p:pic>
        <p:nvPicPr>
          <p:cNvPr id="5" name="Picture 4" descr="A picture containing object, indoor&#10;&#10;Description generated with very high confidence">
            <a:extLst>
              <a:ext uri="{FF2B5EF4-FFF2-40B4-BE49-F238E27FC236}">
                <a16:creationId xmlns:a16="http://schemas.microsoft.com/office/drawing/2014/main" id="{6ADA2F3A-7370-44F8-A6C9-EE47E8B0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85" y="1205282"/>
            <a:ext cx="7509650" cy="56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96D85-3B37-4A15-84AF-32B52B1A0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Distributed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51351-ADF9-41AF-875B-C4554BE8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964"/>
            <a:ext cx="9255369" cy="4351338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One ledger with many owners vs:</a:t>
            </a:r>
          </a:p>
          <a:p>
            <a:pPr lvl="1"/>
            <a:r>
              <a:rPr lang="en-US" sz="3200" dirty="0"/>
              <a:t>One big ledger owned by someone</a:t>
            </a:r>
          </a:p>
          <a:p>
            <a:pPr lvl="1"/>
            <a:r>
              <a:rPr lang="en-US" sz="3200" dirty="0"/>
              <a:t>Many individual &amp; separate ledgers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3C598-ABA0-46B0-ACC6-7D7C4C1F8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38" y="3429000"/>
            <a:ext cx="6764215" cy="38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9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B268-8D57-4BED-AD1B-BD6CB649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Permanent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43E61-4CCA-4DD9-9E27-5E33F5EB6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78569" cy="4351338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Write-only, verification ensured by hashing</a:t>
            </a:r>
            <a:endParaRPr lang="en-US" sz="3200" dirty="0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2585961-76CF-4903-B360-4143CF458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967154"/>
            <a:ext cx="3673776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5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A619-9B6C-477E-9940-FC1F52A8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vs Private Blockchains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844D3-F446-46CA-AC0C-BE0DF45A7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</a:t>
            </a:r>
            <a:endParaRPr lang="en-US" dirty="0">
              <a:effectLst/>
            </a:endParaRPr>
          </a:p>
          <a:p>
            <a:pPr lvl="1" fontAlgn="base"/>
            <a:r>
              <a:rPr lang="en-US" dirty="0"/>
              <a:t>For example: Bitcoin</a:t>
            </a:r>
          </a:p>
          <a:p>
            <a:pPr lvl="1" fontAlgn="base"/>
            <a:r>
              <a:rPr lang="en-US" dirty="0"/>
              <a:t>Transactions are viewable by anyone</a:t>
            </a:r>
          </a:p>
          <a:p>
            <a:pPr lvl="1" fontAlgn="base"/>
            <a:r>
              <a:rPr lang="en-US" dirty="0"/>
              <a:t>Participant identity is more difficult to control</a:t>
            </a:r>
          </a:p>
          <a:p>
            <a:r>
              <a:rPr lang="en-US" dirty="0"/>
              <a:t>Private</a:t>
            </a:r>
            <a:endParaRPr lang="en-US" dirty="0">
              <a:effectLst/>
            </a:endParaRPr>
          </a:p>
          <a:p>
            <a:pPr lvl="1" fontAlgn="base"/>
            <a:r>
              <a:rPr lang="en-US" dirty="0"/>
              <a:t>For example: Hyperledger Fabric</a:t>
            </a:r>
          </a:p>
          <a:p>
            <a:pPr lvl="1" fontAlgn="base"/>
            <a:r>
              <a:rPr lang="en-US" dirty="0"/>
              <a:t>Network members are known but transactions are secret</a:t>
            </a:r>
          </a:p>
          <a:p>
            <a:pPr fontAlgn="base"/>
            <a:r>
              <a:rPr lang="en-US" dirty="0"/>
              <a:t>Permissioned</a:t>
            </a:r>
          </a:p>
          <a:p>
            <a:pPr lvl="1" fontAlgn="base"/>
            <a:r>
              <a:rPr lang="en-US" dirty="0"/>
              <a:t>anyone to join the permissioned network after verification of identity</a:t>
            </a:r>
          </a:p>
          <a:p>
            <a:pPr lvl="1" fontAlgn="base"/>
            <a:r>
              <a:rPr lang="en-US" dirty="0"/>
              <a:t>allocation of select and designated permissions to perform only certain activities on the network.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7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38F4-9695-45E2-AA0F-E686A0CE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Life Sciences Blockchains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C665B-0C38-4577-8889-5A725E457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Identity / Authentication – know who is contributing, track information to source</a:t>
            </a:r>
          </a:p>
          <a:p>
            <a:r>
              <a:rPr lang="en-US" sz="3200" dirty="0"/>
              <a:t>Permission-based – not just anyone contributes, different participants have different rights</a:t>
            </a:r>
          </a:p>
          <a:p>
            <a:r>
              <a:rPr lang="en-US" sz="3200" dirty="0"/>
              <a:t>Consensus – based on authorization, not proof of work</a:t>
            </a:r>
          </a:p>
          <a:p>
            <a:r>
              <a:rPr lang="en-US" sz="3200" dirty="0"/>
              <a:t>Privacy – records are encrypted, cannot be accessed without authorization and key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30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316</Words>
  <Application>Microsoft Office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Blockchain in the Life Sciences</vt:lpstr>
      <vt:lpstr>Areas of Application</vt:lpstr>
      <vt:lpstr>What is Blockchain?</vt:lpstr>
      <vt:lpstr>Ledger</vt:lpstr>
      <vt:lpstr>Consensus</vt:lpstr>
      <vt:lpstr>Distributed</vt:lpstr>
      <vt:lpstr>Permanent</vt:lpstr>
      <vt:lpstr>Public vs Private Blockchains</vt:lpstr>
      <vt:lpstr>Requirements for Life Sciences Blockchains</vt:lpstr>
      <vt:lpstr>Issues</vt:lpstr>
      <vt:lpstr>The Future</vt:lpstr>
      <vt:lpstr>Stephen Downes National Research Council Canada http://www.downes.ca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in the Life Sciences</dc:title>
  <dc:creator>Stephen Downes</dc:creator>
  <cp:lastModifiedBy>Stephen Downes</cp:lastModifiedBy>
  <cp:revision>6</cp:revision>
  <dcterms:created xsi:type="dcterms:W3CDTF">2018-05-30T18:35:36Z</dcterms:created>
  <dcterms:modified xsi:type="dcterms:W3CDTF">2018-05-30T19:23:10Z</dcterms:modified>
</cp:coreProperties>
</file>