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64" r:id="rId4"/>
    <p:sldId id="263" r:id="rId5"/>
    <p:sldId id="257" r:id="rId6"/>
    <p:sldId id="260" r:id="rId7"/>
    <p:sldId id="261" r:id="rId8"/>
    <p:sldId id="271" r:id="rId9"/>
    <p:sldId id="259" r:id="rId10"/>
    <p:sldId id="272" r:id="rId11"/>
    <p:sldId id="275" r:id="rId12"/>
    <p:sldId id="276" r:id="rId13"/>
    <p:sldId id="277" r:id="rId14"/>
    <p:sldId id="278" r:id="rId15"/>
    <p:sldId id="279" r:id="rId16"/>
    <p:sldId id="282" r:id="rId17"/>
    <p:sldId id="283" r:id="rId18"/>
    <p:sldId id="285" r:id="rId19"/>
    <p:sldId id="287" r:id="rId20"/>
    <p:sldId id="288" r:id="rId21"/>
    <p:sldId id="292" r:id="rId22"/>
    <p:sldId id="291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26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93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80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32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53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21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70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96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35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947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327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913CD-723D-4370-B29C-256B59D7DFA5}" type="datetimeFigureOut">
              <a:rPr lang="en-CA" smtClean="0"/>
              <a:t>2018-04-26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1BD13-0202-4F5B-9B59-62080FAE7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848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htattitudes.com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hanacademy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nitiveadvisors.com/resources/mobile-performance-support-design-principl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hnstepper.com/2014/01/04/the-5-elements-of-working-out-loud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site/themoocguide/3-cck08---the-distributed-cours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l2014.mooc.ca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opensource.com/resources/what-open-educatio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63738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resentation/33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phen_downes/15710336207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c-cnrc.gc.ca/eng/rd/medical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nesco.org/new/en/communication-and-information/access-to-knowledge/open-educational-resources/what-are-open-educational-resources-oer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r.net/ir/8-1/paper142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erworkshop.pbworks.com/w/page/33932297/OER%20Workshop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portfolios.org/balance/index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webster.edu/~corbetre/philosophy/education/freire/freire-2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citt.ufl.edu/tools/gagnes-9-events-of-instructio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573"/>
            <a:ext cx="9451041" cy="1940860"/>
          </a:xfrm>
        </p:spPr>
        <p:txBody>
          <a:bodyPr>
            <a:normAutofit fontScale="90000"/>
          </a:bodyPr>
          <a:lstStyle/>
          <a:p>
            <a:pPr algn="l"/>
            <a:r>
              <a:rPr lang="en-CA" sz="7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What is Open Education?</a:t>
            </a:r>
            <a:br>
              <a:rPr lang="en-CA" sz="7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endParaRPr lang="en-CA" sz="78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605" y="6324169"/>
            <a:ext cx="8836959" cy="1067662"/>
          </a:xfrm>
        </p:spPr>
        <p:txBody>
          <a:bodyPr>
            <a:normAutofit/>
          </a:bodyPr>
          <a:lstStyle/>
          <a:p>
            <a:pPr algn="l"/>
            <a:r>
              <a:rPr lang="en-CA" sz="2800" dirty="0"/>
              <a:t>Stephen Downes, Medellin, Colombia, April 26,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E527D-4FEA-4114-BCBD-9FF3434D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7" y="1062318"/>
            <a:ext cx="8288572" cy="51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Knowing a Pile of Facts?</a:t>
            </a:r>
          </a:p>
        </p:txBody>
      </p:sp>
      <p:pic>
        <p:nvPicPr>
          <p:cNvPr id="7170" name="Picture 2" descr="How to Read a Pile of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24000"/>
            <a:ext cx="5927725" cy="44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0575" y="6165334"/>
            <a:ext cx="3978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Image: </a:t>
            </a:r>
            <a:r>
              <a:rPr lang="en-CA" dirty="0">
                <a:hlinkClick r:id="rId3"/>
              </a:rPr>
              <a:t>http://www.rightattitudes.com/</a:t>
            </a:r>
            <a:r>
              <a:rPr lang="en-CA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56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in Context</a:t>
            </a:r>
          </a:p>
        </p:txBody>
      </p:sp>
      <p:pic>
        <p:nvPicPr>
          <p:cNvPr id="10242" name="Picture 2" descr="InformalLearningOppsViaExtendedNet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690689"/>
            <a:ext cx="5013767" cy="38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050" y="5499100"/>
            <a:ext cx="6826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Task-Focused</a:t>
            </a:r>
          </a:p>
          <a:p>
            <a:r>
              <a:rPr lang="en-CA" sz="2800" dirty="0"/>
              <a:t>Network-based</a:t>
            </a:r>
          </a:p>
        </p:txBody>
      </p:sp>
    </p:spTree>
    <p:extLst>
      <p:ext uri="{BB962C8B-B14F-4D97-AF65-F5344CB8AC3E}">
        <p14:creationId xmlns:p14="http://schemas.microsoft.com/office/powerpoint/2010/main" val="22862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OERs (Really) Begin</a:t>
            </a:r>
          </a:p>
        </p:txBody>
      </p:sp>
      <p:pic>
        <p:nvPicPr>
          <p:cNvPr id="11266" name="Picture 2" descr="http://freeclassdirectory.com/wp-content/uploads/2012/07/Home-Page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9"/>
            <a:ext cx="6867935" cy="402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7344" y="6038334"/>
            <a:ext cx="3157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http://www.khanacademy.org/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14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Performance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" y="1576389"/>
            <a:ext cx="6486525" cy="4514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" y="6306235"/>
            <a:ext cx="923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http://www.cognitiveadvisors.com/resources/mobile-performance-support-design-principles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406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User-Generated OERs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0765" y="1990090"/>
            <a:ext cx="6604635" cy="41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8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Working Out Loud</a:t>
            </a:r>
          </a:p>
        </p:txBody>
      </p:sp>
      <p:pic>
        <p:nvPicPr>
          <p:cNvPr id="12290" name="Picture 2" descr="Working Out 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70037"/>
            <a:ext cx="6080125" cy="40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0575" y="6081212"/>
            <a:ext cx="786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http://johnstepper.com/2014/01/04/the-5-elements-of-working-out-loud/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011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Informal OER Ecosystem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12" y="1938337"/>
            <a:ext cx="2695575" cy="10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099" y="3151980"/>
            <a:ext cx="2152650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87" y="4543423"/>
            <a:ext cx="4467225" cy="1247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031" y="4157659"/>
            <a:ext cx="2228856" cy="771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825" y="2126456"/>
            <a:ext cx="32480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04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Creating Live OERs</a:t>
            </a:r>
          </a:p>
        </p:txBody>
      </p:sp>
      <p:pic>
        <p:nvPicPr>
          <p:cNvPr id="19458" name="Picture 2" descr="http://www.propublica.org/images/ngen/gypsy_image_630/20150102-ny-med-handout-inset-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4" y="1649414"/>
            <a:ext cx="6590317" cy="43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0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MOOC – CCK08</a:t>
            </a:r>
          </a:p>
        </p:txBody>
      </p:sp>
      <p:pic>
        <p:nvPicPr>
          <p:cNvPr id="21508" name="Picture 4" descr="https://sites.google.com/site/themoocguide/_/rsrc/1315273767651/3-cck08---the-distributed-course/Screen%20shot%202011-09-05%20at%2010.49.05%20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70834"/>
            <a:ext cx="52863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47c88746-a-62cb3a1a-s-sites.googlegroups.com/site/themoocguide/3-cck08---the-distributed-course/network.png?attachauth=ANoY7cpGO0ZuErDThRbauG8k6YJM9thu2IWY-XSAhSiiNqTyw09L4kEsnmvq9O_TrMbbTo5SclelszfCPLuvGFXWgnUPLXvCOQ6YMfZV7XEulJc6ySBtN5ty0dXlRekqBzK3kNKzzBLdKt_yikBgOHOv_XSVMzjbwGAVk0EPWKjVBfBCX0NGDF7cg_XsgKY5Vibde2e7JxLKfOxPKLSEdVpkJkhHsQIJIqB20HGgaagyrRlyoWKqYdympb77CH8_vYj4B2r1fJzd&amp;attredirects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433417"/>
            <a:ext cx="3986898" cy="219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6750" y="6203856"/>
            <a:ext cx="7708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https://sites.google.com/site/themoocguide/3-cck08---the-distributed-course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426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OIF – MOOC-REL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7645580" cy="395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5936734"/>
            <a:ext cx="25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http://rel2014.mooc.ca/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51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28E7-8954-4F5C-9B43-3F1255DF6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85" y="62883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latin typeface="Arial" panose="020B0604020202020204" pitchFamily="34" charset="0"/>
              </a:rPr>
              <a:t>Open education</a:t>
            </a:r>
            <a:r>
              <a:rPr lang="en-US" altLang="en-US" dirty="0">
                <a:latin typeface="Arial" panose="020B0604020202020204" pitchFamily="34" charset="0"/>
              </a:rPr>
              <a:t> is a philosophy about the way people should produce, share, and build on knowledge. Proponents of </a:t>
            </a:r>
            <a:r>
              <a:rPr lang="en-US" altLang="en-US" b="1" dirty="0">
                <a:latin typeface="Arial" panose="020B0604020202020204" pitchFamily="34" charset="0"/>
              </a:rPr>
              <a:t>open education</a:t>
            </a:r>
            <a:r>
              <a:rPr lang="en-US" altLang="en-US" dirty="0">
                <a:latin typeface="Arial" panose="020B0604020202020204" pitchFamily="34" charset="0"/>
              </a:rPr>
              <a:t> believe everyone in the world should have access to high-quality </a:t>
            </a:r>
            <a:r>
              <a:rPr lang="en-US" altLang="en-US" b="1" dirty="0">
                <a:latin typeface="Arial" panose="020B0604020202020204" pitchFamily="34" charset="0"/>
              </a:rPr>
              <a:t>educational</a:t>
            </a:r>
            <a:r>
              <a:rPr lang="en-US" altLang="en-US" dirty="0">
                <a:latin typeface="Arial" panose="020B0604020202020204" pitchFamily="34" charset="0"/>
              </a:rPr>
              <a:t> experiences and resources, and they work to eliminate barriers to this goal.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93879-8D8E-414B-A4A5-26707EB1B4F1}"/>
              </a:ext>
            </a:extLst>
          </p:cNvPr>
          <p:cNvSpPr/>
          <p:nvPr/>
        </p:nvSpPr>
        <p:spPr>
          <a:xfrm>
            <a:off x="811306" y="6261413"/>
            <a:ext cx="7342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https://opensource.com/resources/what-open-education</a:t>
            </a:r>
            <a:r>
              <a:rPr lang="en-US" dirty="0"/>
              <a:t> </a:t>
            </a:r>
          </a:p>
        </p:txBody>
      </p:sp>
      <p:pic>
        <p:nvPicPr>
          <p:cNvPr id="12" name="Picture 11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72D657CA-7727-4B7F-BB6F-D960B0D3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88" y="3550643"/>
            <a:ext cx="4287370" cy="24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4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PCO Badges for Learning</a:t>
            </a:r>
          </a:p>
        </p:txBody>
      </p:sp>
      <p:pic>
        <p:nvPicPr>
          <p:cNvPr id="22530" name="Picture 2" descr="files/images/Badges-napkin-sketch-2013-infographic-webs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" y="1690689"/>
            <a:ext cx="7436085" cy="34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" y="55049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http://www.downes.ca/post/63738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41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ALECSO – Capacity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5602" name="Picture 2" descr="https://farm4.staticflickr.com/3740/13420886794_02c91f6da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75276"/>
            <a:ext cx="67341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2" y="3470751"/>
            <a:ext cx="2955925" cy="226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6176963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http://www.downes.ca/presentation/337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674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Med Sims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86441"/>
            <a:ext cx="6907239" cy="385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5607735"/>
            <a:ext cx="722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https://www.flickr.com/photos/stephen_downes/15710336207/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5977067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http://www.nrc-cnrc.gc.ca/eng/rd/medical/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254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991099"/>
            <a:ext cx="7886700" cy="12366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Stephen Downes</a:t>
            </a:r>
          </a:p>
          <a:p>
            <a:pPr marL="0" indent="0">
              <a:buNone/>
            </a:pPr>
            <a:r>
              <a:rPr lang="en-CA" dirty="0"/>
              <a:t>http://www.downes.ca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769359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are OERs?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“OERs range from textbooks to curricula, syllabi, lecture notes, assignments, tests, projects, audio, video and animation.”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5622836"/>
            <a:ext cx="7683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http://www.unesco.org/new/en/communication-and-information/access-to-knowledge/open-educational-resources/what-are-open-educational-resources-oers/</a:t>
            </a:r>
            <a:r>
              <a:rPr lang="en-CA" dirty="0"/>
              <a:t> </a:t>
            </a:r>
          </a:p>
        </p:txBody>
      </p:sp>
      <p:pic>
        <p:nvPicPr>
          <p:cNvPr id="17410" name="Picture 2" descr="OER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3553595"/>
            <a:ext cx="4679950" cy="1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2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047874"/>
          </a:xfrm>
        </p:spPr>
        <p:txBody>
          <a:bodyPr>
            <a:normAutofit/>
          </a:bodyPr>
          <a:lstStyle/>
          <a:p>
            <a:r>
              <a:rPr lang="en-CA" dirty="0"/>
              <a:t>Knowledge is reified by, and is the product of, not only an individual, but of the wider community.</a:t>
            </a:r>
          </a:p>
        </p:txBody>
      </p:sp>
      <p:pic>
        <p:nvPicPr>
          <p:cNvPr id="16386" name="Picture 2" descr="http://www.informationr.net/ir/8-1/p142fig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2413000"/>
            <a:ext cx="7524423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" y="6298168"/>
            <a:ext cx="768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http://www.informationr.net/ir/8-1/paper142.html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350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Think of OERs as words in a conversation</a:t>
            </a:r>
          </a:p>
        </p:txBody>
      </p:sp>
      <p:pic>
        <p:nvPicPr>
          <p:cNvPr id="13314" name="Picture 2" descr="Magnetic Po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7" y="2176461"/>
            <a:ext cx="6918325" cy="426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21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It forces us to think about how they can be used.</a:t>
            </a:r>
          </a:p>
        </p:txBody>
      </p:sp>
      <p:pic>
        <p:nvPicPr>
          <p:cNvPr id="14338" name="Picture 2" descr="http://oerworkshop.pbworks.com/f/1292560539/Open%20Wor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99" y="1611315"/>
            <a:ext cx="7064375" cy="41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" y="6090334"/>
            <a:ext cx="746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http://oerworkshop.pbworks.com/w/page/33932297/OER%20Workshop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10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87474"/>
          </a:xfrm>
        </p:spPr>
        <p:txBody>
          <a:bodyPr>
            <a:normAutofit/>
          </a:bodyPr>
          <a:lstStyle/>
          <a:p>
            <a:r>
              <a:rPr lang="en-CA" dirty="0"/>
              <a:t>Consider how words are used in education. </a:t>
            </a:r>
          </a:p>
        </p:txBody>
      </p:sp>
      <p:pic>
        <p:nvPicPr>
          <p:cNvPr id="15362" name="Picture 2" descr="http://electronicportfolios.org/balance/Balanc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905000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5500" y="6242735"/>
            <a:ext cx="622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http://electronicportfolios.org/balance/index.html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039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Understanding Knowledge</a:t>
            </a:r>
          </a:p>
        </p:txBody>
      </p:sp>
      <p:pic>
        <p:nvPicPr>
          <p:cNvPr id="6146" name="Picture 2" descr="https://encrypted-tbn3.gstatic.com/images?q=tbn:ANd9GcRwVr8mfT5wYbJdH_a-rpQGGJLfXtSviswbFtGrBCKh3qpz0TE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590674"/>
            <a:ext cx="6404174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" y="6331635"/>
            <a:ext cx="8242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http://www2.webster.edu/~corbetre/philosophy/education/freire/freire-2.html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06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are constrained in so many 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/>
              <a:t>Limited to objectives and educational purpose</a:t>
            </a:r>
          </a:p>
          <a:p>
            <a:pPr lvl="0"/>
            <a:r>
              <a:rPr lang="en-CA" dirty="0"/>
              <a:t>The words have to contain educational </a:t>
            </a:r>
            <a:r>
              <a:rPr lang="en-CA" i="1" dirty="0"/>
              <a:t>content</a:t>
            </a:r>
          </a:p>
          <a:p>
            <a:pPr lvl="0"/>
            <a:r>
              <a:rPr lang="en-CA" dirty="0"/>
              <a:t>They must perform (say) one of Gagne’s tasks</a:t>
            </a:r>
          </a:p>
          <a:p>
            <a:pPr lvl="0"/>
            <a:r>
              <a:rPr lang="en-CA" dirty="0"/>
              <a:t>That pedagogy is limited to one of knowledge </a:t>
            </a:r>
            <a:r>
              <a:rPr lang="en-CA" i="1" dirty="0"/>
              <a:t>transfer</a:t>
            </a:r>
            <a:endParaRPr lang="en-CA" dirty="0"/>
          </a:p>
          <a:p>
            <a:pPr lvl="0"/>
            <a:r>
              <a:rPr lang="en-CA" dirty="0"/>
              <a:t>Students are rendered essentially mute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5942567"/>
            <a:ext cx="7048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http://citt.ufl.edu/tools/gagnes-9-events-of-instruction/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780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463</Words>
  <Application>Microsoft Office PowerPoint</Application>
  <PresentationFormat>On-screen Show (4:3)</PresentationFormat>
  <Paragraphs>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What is Open Education? </vt:lpstr>
      <vt:lpstr>PowerPoint Presentation</vt:lpstr>
      <vt:lpstr>What are OERs?</vt:lpstr>
      <vt:lpstr>Knowledge is reified by, and is the product of, not only an individual, but of the wider community.</vt:lpstr>
      <vt:lpstr>Think of OERs as words in a conversation</vt:lpstr>
      <vt:lpstr>It forces us to think about how they can be used.</vt:lpstr>
      <vt:lpstr>Consider how words are used in education. </vt:lpstr>
      <vt:lpstr>Understanding Knowledge</vt:lpstr>
      <vt:lpstr>We are constrained in so many ways</vt:lpstr>
      <vt:lpstr>Knowing a Pile of Facts?</vt:lpstr>
      <vt:lpstr>Learning in Context</vt:lpstr>
      <vt:lpstr>How OERs (Really) Begin</vt:lpstr>
      <vt:lpstr>Performance Support</vt:lpstr>
      <vt:lpstr>User-Generated OERs</vt:lpstr>
      <vt:lpstr>Working Out Loud</vt:lpstr>
      <vt:lpstr>Informal OER Ecosystem</vt:lpstr>
      <vt:lpstr>Creating Live OERs</vt:lpstr>
      <vt:lpstr>MOOC – CCK08</vt:lpstr>
      <vt:lpstr>OIF – MOOC-REL</vt:lpstr>
      <vt:lpstr>PCO Badges for Learning</vt:lpstr>
      <vt:lpstr>ALECSO – Capacity Building</vt:lpstr>
      <vt:lpstr>Med Sims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Education and Personal Learning</dc:title>
  <dc:creator>Stephen Downes</dc:creator>
  <cp:lastModifiedBy>Stephen Downes</cp:lastModifiedBy>
  <cp:revision>37</cp:revision>
  <dcterms:created xsi:type="dcterms:W3CDTF">2015-04-23T00:22:02Z</dcterms:created>
  <dcterms:modified xsi:type="dcterms:W3CDTF">2018-04-26T14:31:16Z</dcterms:modified>
</cp:coreProperties>
</file>