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1" r:id="rId2"/>
    <p:sldId id="315" r:id="rId3"/>
    <p:sldId id="275" r:id="rId4"/>
    <p:sldId id="276" r:id="rId5"/>
    <p:sldId id="284" r:id="rId6"/>
    <p:sldId id="305" r:id="rId7"/>
    <p:sldId id="314" r:id="rId8"/>
    <p:sldId id="285" r:id="rId9"/>
    <p:sldId id="290" r:id="rId10"/>
    <p:sldId id="291" r:id="rId11"/>
    <p:sldId id="304" r:id="rId12"/>
    <p:sldId id="286" r:id="rId13"/>
    <p:sldId id="306" r:id="rId14"/>
    <p:sldId id="313" r:id="rId15"/>
    <p:sldId id="308" r:id="rId16"/>
    <p:sldId id="280" r:id="rId17"/>
    <p:sldId id="281" r:id="rId18"/>
    <p:sldId id="295" r:id="rId19"/>
    <p:sldId id="310" r:id="rId20"/>
    <p:sldId id="311" r:id="rId21"/>
    <p:sldId id="287" r:id="rId22"/>
    <p:sldId id="294" r:id="rId23"/>
    <p:sldId id="282" r:id="rId24"/>
    <p:sldId id="289" r:id="rId25"/>
    <p:sldId id="303" r:id="rId26"/>
    <p:sldId id="297" r:id="rId27"/>
    <p:sldId id="293" r:id="rId28"/>
    <p:sldId id="298" r:id="rId29"/>
    <p:sldId id="309" r:id="rId30"/>
    <p:sldId id="299" r:id="rId31"/>
    <p:sldId id="283" r:id="rId32"/>
    <p:sldId id="296" r:id="rId33"/>
    <p:sldId id="312" r:id="rId34"/>
    <p:sldId id="301" r:id="rId35"/>
    <p:sldId id="302" r:id="rId36"/>
    <p:sldId id="300" r:id="rId37"/>
    <p:sldId id="270" r:id="rId38"/>
    <p:sldId id="273" r:id="rId3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077"/>
    <a:srgbClr val="974025"/>
    <a:srgbClr val="698339"/>
    <a:srgbClr val="800080"/>
    <a:srgbClr val="3EA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94660"/>
  </p:normalViewPr>
  <p:slideViewPr>
    <p:cSldViewPr>
      <p:cViewPr>
        <p:scale>
          <a:sx n="68" d="100"/>
          <a:sy n="68" d="100"/>
        </p:scale>
        <p:origin x="-2148" y="-112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7E541-56E3-450B-9BCA-503BD954C97E}" type="datetimeFigureOut">
              <a:rPr lang="en-CA" smtClean="0"/>
              <a:t>13/12/2017</a:t>
            </a:fld>
            <a:endParaRPr lang="en-CA"/>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17D42-CF38-4F61-8A21-3B16BFF07BCC}" type="slidenum">
              <a:rPr lang="en-CA" smtClean="0"/>
              <a:t>‹#›</a:t>
            </a:fld>
            <a:endParaRPr lang="en-CA"/>
          </a:p>
        </p:txBody>
      </p:sp>
    </p:spTree>
    <p:extLst>
      <p:ext uri="{BB962C8B-B14F-4D97-AF65-F5344CB8AC3E}">
        <p14:creationId xmlns:p14="http://schemas.microsoft.com/office/powerpoint/2010/main" val="27367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3800" dirty="0" smtClean="0"/>
              <a:t>Can we trust the information being uploaded by people</a:t>
            </a:r>
          </a:p>
          <a:p>
            <a:pPr lvl="1"/>
            <a:r>
              <a:rPr lang="en-CA" sz="3200" dirty="0" smtClean="0"/>
              <a:t>Different mechanisms were suggested, from reviews to automated trust-evaluation algorithms.</a:t>
            </a:r>
            <a:endParaRPr lang="en-CA" sz="3200" dirty="0" smtClean="0">
              <a:effectLst/>
            </a:endParaRPr>
          </a:p>
          <a:p>
            <a:r>
              <a:rPr lang="en-CA" sz="3800" dirty="0" smtClean="0"/>
              <a:t>Where the school is going with crowdsourcing. </a:t>
            </a:r>
          </a:p>
          <a:p>
            <a:pPr lvl="1"/>
            <a:r>
              <a:rPr lang="en-CA" sz="3200" dirty="0" smtClean="0"/>
              <a:t>Co-creation, collaboration - What's the project? What's the strategy?</a:t>
            </a:r>
          </a:p>
          <a:p>
            <a:pPr lvl="1"/>
            <a:r>
              <a:rPr lang="en-CA" sz="3200" dirty="0" smtClean="0"/>
              <a:t>There is a proliferation of platforms available, and hence a need to synch GCCampus with services like GCTools.</a:t>
            </a:r>
            <a:endParaRPr lang="en-CA" sz="3200" dirty="0" smtClean="0">
              <a:effectLst/>
            </a:endParaRPr>
          </a:p>
          <a:p>
            <a:r>
              <a:rPr lang="en-CA" sz="1200" i="1" dirty="0" smtClean="0"/>
              <a:t>Course commentary </a:t>
            </a:r>
            <a:r>
              <a:rPr lang="en-CA" sz="1200" dirty="0" smtClean="0"/>
              <a:t>- a person could write that they took a course and make a selfie video about the results.</a:t>
            </a:r>
            <a:endParaRPr lang="en-CA" sz="1200" dirty="0" smtClean="0">
              <a:effectLst/>
            </a:endParaRPr>
          </a:p>
          <a:p>
            <a:r>
              <a:rPr lang="en-CA" sz="1200" i="1" dirty="0" smtClean="0"/>
              <a:t>User-generated content</a:t>
            </a:r>
            <a:r>
              <a:rPr lang="en-CA" sz="1200" dirty="0" smtClean="0"/>
              <a:t> – gathering content from users to create courses or other learning resources.</a:t>
            </a:r>
            <a:endParaRPr lang="en-CA" sz="1200" dirty="0" smtClean="0">
              <a:effectLst/>
            </a:endParaRPr>
          </a:p>
          <a:p>
            <a:r>
              <a:rPr lang="en-CA" sz="1200" i="1" dirty="0" smtClean="0"/>
              <a:t>External content</a:t>
            </a:r>
            <a:r>
              <a:rPr lang="en-CA" sz="1200" dirty="0" smtClean="0"/>
              <a:t> – sourcing learning content from other departments</a:t>
            </a:r>
            <a:endParaRPr lang="en-CA" sz="1200" dirty="0" smtClean="0">
              <a:effectLst/>
            </a:endParaRPr>
          </a:p>
          <a:p>
            <a:r>
              <a:rPr lang="en-CA" sz="1200" i="1" dirty="0" smtClean="0"/>
              <a:t>Content curation</a:t>
            </a:r>
            <a:r>
              <a:rPr lang="en-CA" sz="1200" dirty="0" smtClean="0"/>
              <a:t> – get together and share (and rate) resources </a:t>
            </a:r>
            <a:endParaRPr lang="en-CA" sz="1200" dirty="0" smtClean="0">
              <a:effectLst/>
            </a:endParaRPr>
          </a:p>
          <a:p>
            <a:r>
              <a:rPr lang="en-CA" sz="1200" i="1" dirty="0" smtClean="0"/>
              <a:t>Collaborative learning</a:t>
            </a:r>
            <a:r>
              <a:rPr lang="en-CA" sz="1200" dirty="0" smtClean="0"/>
              <a:t> and social learning</a:t>
            </a:r>
          </a:p>
          <a:p>
            <a:endParaRPr lang="en-CA" dirty="0"/>
          </a:p>
        </p:txBody>
      </p:sp>
      <p:sp>
        <p:nvSpPr>
          <p:cNvPr id="4" name="Slide Number Placeholder 3"/>
          <p:cNvSpPr>
            <a:spLocks noGrp="1"/>
          </p:cNvSpPr>
          <p:nvPr>
            <p:ph type="sldNum" sz="quarter" idx="10"/>
          </p:nvPr>
        </p:nvSpPr>
        <p:spPr/>
        <p:txBody>
          <a:bodyPr/>
          <a:lstStyle/>
          <a:p>
            <a:fld id="{00817D42-CF38-4F61-8A21-3B16BFF07BCC}" type="slidenum">
              <a:rPr lang="en-CA" smtClean="0"/>
              <a:t>36</a:t>
            </a:fld>
            <a:endParaRPr lang="en-CA"/>
          </a:p>
        </p:txBody>
      </p:sp>
    </p:spTree>
    <p:extLst>
      <p:ext uri="{BB962C8B-B14F-4D97-AF65-F5344CB8AC3E}">
        <p14:creationId xmlns:p14="http://schemas.microsoft.com/office/powerpoint/2010/main" val="234757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CA"/>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F86FE9B-C025-403A-A119-B5910B98F2A1}" type="datetimeFigureOut">
              <a:rPr lang="en-CA" smtClean="0"/>
              <a:t>13/12/2017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258562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86FE9B-C025-403A-A119-B5910B98F2A1}" type="datetimeFigureOut">
              <a:rPr lang="en-CA" smtClean="0"/>
              <a:t>13/12/2017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179265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86FE9B-C025-403A-A119-B5910B98F2A1}" type="datetimeFigureOut">
              <a:rPr lang="en-CA" smtClean="0"/>
              <a:t>13/12/2017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276975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F86FE9B-C025-403A-A119-B5910B98F2A1}" type="datetimeFigureOut">
              <a:rPr lang="en-CA" smtClean="0"/>
              <a:t>13/12/2017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399008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6FE9B-C025-403A-A119-B5910B98F2A1}" type="datetimeFigureOut">
              <a:rPr lang="en-CA" smtClean="0"/>
              <a:t>13/12/2017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361482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F86FE9B-C025-403A-A119-B5910B98F2A1}" type="datetimeFigureOut">
              <a:rPr lang="en-CA" smtClean="0"/>
              <a:t>13/12/2017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36451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F86FE9B-C025-403A-A119-B5910B98F2A1}" type="datetimeFigureOut">
              <a:rPr lang="en-CA" smtClean="0"/>
              <a:t>13/12/2017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218058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F86FE9B-C025-403A-A119-B5910B98F2A1}" type="datetimeFigureOut">
              <a:rPr lang="en-CA" smtClean="0"/>
              <a:t>13/12/2017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107324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6FE9B-C025-403A-A119-B5910B98F2A1}" type="datetimeFigureOut">
              <a:rPr lang="en-CA" smtClean="0"/>
              <a:t>13/12/2017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239777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6FE9B-C025-403A-A119-B5910B98F2A1}" type="datetimeFigureOut">
              <a:rPr lang="en-CA" smtClean="0"/>
              <a:t>13/12/2017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364087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6FE9B-C025-403A-A119-B5910B98F2A1}" type="datetimeFigureOut">
              <a:rPr lang="en-CA" smtClean="0"/>
              <a:t>13/12/2017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D22154-7E38-4C30-B9F4-F4F4577E803F}" type="slidenum">
              <a:rPr lang="en-CA" smtClean="0"/>
              <a:t>‹#›</a:t>
            </a:fld>
            <a:endParaRPr lang="en-CA"/>
          </a:p>
        </p:txBody>
      </p:sp>
    </p:spTree>
    <p:extLst>
      <p:ext uri="{BB962C8B-B14F-4D97-AF65-F5344CB8AC3E}">
        <p14:creationId xmlns:p14="http://schemas.microsoft.com/office/powerpoint/2010/main" val="396604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F86FE9B-C025-403A-A119-B5910B98F2A1}" type="datetimeFigureOut">
              <a:rPr lang="en-CA" smtClean="0"/>
              <a:t>13/12/2017</a:t>
            </a:fld>
            <a:endParaRPr lang="en-CA"/>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BD22154-7E38-4C30-B9F4-F4F4577E803F}" type="slidenum">
              <a:rPr lang="en-CA" smtClean="0"/>
              <a:t>‹#›</a:t>
            </a:fld>
            <a:endParaRPr lang="en-CA"/>
          </a:p>
        </p:txBody>
      </p:sp>
    </p:spTree>
    <p:extLst>
      <p:ext uri="{BB962C8B-B14F-4D97-AF65-F5344CB8AC3E}">
        <p14:creationId xmlns:p14="http://schemas.microsoft.com/office/powerpoint/2010/main" val="110666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wnes.ca/presentation/48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lideshare.net/larux/affordances-short-introductionlarulet201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eadershipadvantedge.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filtered.com/" TargetMode="External"/><Relationship Id="rId7" Type="http://schemas.openxmlformats.org/officeDocument/2006/relationships/hyperlink" Target="https://www.unicon.net/sites/default/files/pdf_files/ssp_2_0_brochure_Final.pdf" TargetMode="External"/><Relationship Id="rId2" Type="http://schemas.openxmlformats.org/officeDocument/2006/relationships/hyperlink" Target="https://www.illuminateed.com/" TargetMode="External"/><Relationship Id="rId1" Type="http://schemas.openxmlformats.org/officeDocument/2006/relationships/slideLayout" Target="../slideLayouts/slideLayout2.xml"/><Relationship Id="rId6" Type="http://schemas.openxmlformats.org/officeDocument/2006/relationships/hyperlink" Target="https://www.apereo.org/projects/student-success-plan/student-success-plan-ssp-included-apereo-project" TargetMode="External"/><Relationship Id="rId5" Type="http://schemas.openxmlformats.org/officeDocument/2006/relationships/hyperlink" Target="http://www.itslearning.eu/" TargetMode="External"/><Relationship Id="rId4" Type="http://schemas.openxmlformats.org/officeDocument/2006/relationships/hyperlink" Target="https://www.ucl.ac.uk/museums/research/share-academy/miclues" TargetMode="External"/><Relationship Id="rId9" Type="http://schemas.openxmlformats.org/officeDocument/2006/relationships/hyperlink" Target="https://prezi.com/9i69gkg75eqc/copy-of-chlo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learningindustry.com/bridging-the-learning-and-doing-gap-3-best-practice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s://openstax.org/" TargetMode="External"/><Relationship Id="rId10" Type="http://schemas.openxmlformats.org/officeDocument/2006/relationships/hyperlink" Target="https://ocw.mit.edu/" TargetMode="External"/><Relationship Id="rId4" Type="http://schemas.openxmlformats.org/officeDocument/2006/relationships/hyperlink" Target="https://www.oercommons.org/" TargetMode="External"/><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er.educause.edu/articles/2016/3/personalized-learning-what-it-really-is-and-why-it-really-matter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k.sagepub.com/books/inquiry"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jupyter.org/" TargetMode="External"/><Relationship Id="rId4" Type="http://schemas.openxmlformats.org/officeDocument/2006/relationships/hyperlink" Target="https://ipython.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ortune.com/2014/05/27/a-tennis-racquet-that-isnt-just-strung-but-wired/"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msglobal.org/specs/ltiv1p0/implementation-guid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izmodo.com.au/2017/03/how-i-let-disney-track-my-every-move/" TargetMode="External"/><Relationship Id="rId7" Type="http://schemas.openxmlformats.org/officeDocument/2006/relationships/hyperlink" Target="https://wise.vub.ac.be/project/context-aware-mobile-application-development"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pcgamesn.com/grand-theft-auto-v/the-best-grand-theft-auto-v-mods" TargetMode="Externa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s://www.cnbc.com/2017/10/04/google-translation-earbuds-google-pixel-buds-launched.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www.tomsitpro.com/articles/docker-enterprise-hub-orchestration,1-2375.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dlnet.gov/introducing-the-next-big-thing-cass/"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pagecentertraining.psu.edu/public-relations-ethics/core-ethical-principles/lesson-2-sample-title/the-pillars-of-public-relations-ethics/" TargetMode="Externa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www.cassproject.or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ownes.ca/search/blockchain"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dmlcentral.net/blog/doug-belshaw/peering-deep-future-educational-credentiali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r.educause.edu/articles/2011/9/penetrating-the-fog-analytics-in-learning-and-educatio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assignments.ds106.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bit.ly/quantum-edit" TargetMode="External"/><Relationship Id="rId2" Type="http://schemas.openxmlformats.org/officeDocument/2006/relationships/hyperlink" Target="http://bit.ly/quantum-leaps"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direct.com/science/article/pii/S0169023X13000736?np=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t.slideshare.net/AnantCorp/team-collaboration-slack-airtable-trello-what-makes-them-good-76384318"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C4B87-AD56-4D84-A9F1-635CE1475AC2}"/>
              </a:ext>
            </a:extLst>
          </p:cNvPr>
          <p:cNvSpPr>
            <a:spLocks noGrp="1"/>
          </p:cNvSpPr>
          <p:nvPr>
            <p:ph type="ctrTitle"/>
          </p:nvPr>
        </p:nvSpPr>
        <p:spPr>
          <a:xfrm>
            <a:off x="611560" y="577247"/>
            <a:ext cx="7772400" cy="1225021"/>
          </a:xfrm>
        </p:spPr>
        <p:txBody>
          <a:bodyPr>
            <a:normAutofit/>
          </a:bodyPr>
          <a:lstStyle/>
          <a:p>
            <a:r>
              <a:rPr lang="en-US" dirty="0" smtClean="0"/>
              <a:t>Trends in </a:t>
            </a:r>
            <a:r>
              <a:rPr lang="en-US" dirty="0"/>
              <a:t>the </a:t>
            </a:r>
            <a:r>
              <a:rPr lang="en-US" dirty="0" smtClean="0"/>
              <a:t>Future </a:t>
            </a:r>
            <a:r>
              <a:rPr lang="en-US" dirty="0"/>
              <a:t>of </a:t>
            </a:r>
            <a:r>
              <a:rPr lang="en-US" dirty="0" smtClean="0"/>
              <a:t>Learning</a:t>
            </a:r>
            <a:endParaRPr lang="en-US" dirty="0"/>
          </a:p>
        </p:txBody>
      </p:sp>
      <p:sp>
        <p:nvSpPr>
          <p:cNvPr id="3" name="Subtitle 2">
            <a:extLst>
              <a:ext uri="{FF2B5EF4-FFF2-40B4-BE49-F238E27FC236}">
                <a16:creationId xmlns:a16="http://schemas.microsoft.com/office/drawing/2014/main" xmlns="" id="{87A24706-37D9-49AC-ADF4-BF102CBCECD5}"/>
              </a:ext>
            </a:extLst>
          </p:cNvPr>
          <p:cNvSpPr>
            <a:spLocks noGrp="1"/>
          </p:cNvSpPr>
          <p:nvPr>
            <p:ph type="subTitle" idx="1"/>
          </p:nvPr>
        </p:nvSpPr>
        <p:spPr>
          <a:xfrm>
            <a:off x="1043608" y="3997627"/>
            <a:ext cx="6984776" cy="1479207"/>
          </a:xfrm>
        </p:spPr>
        <p:txBody>
          <a:bodyPr>
            <a:normAutofit fontScale="92500"/>
          </a:bodyPr>
          <a:lstStyle/>
          <a:p>
            <a:r>
              <a:rPr lang="en-US" sz="2200" dirty="0"/>
              <a:t>Stephen Downes</a:t>
            </a:r>
          </a:p>
          <a:p>
            <a:r>
              <a:rPr lang="en-CA" sz="2200" dirty="0" err="1" smtClean="0"/>
              <a:t>College@ESDC</a:t>
            </a:r>
            <a:r>
              <a:rPr lang="en-CA" sz="2200" dirty="0" smtClean="0"/>
              <a:t>, Gatineau, Quebec</a:t>
            </a:r>
          </a:p>
          <a:p>
            <a:r>
              <a:rPr lang="en-US" sz="2200" dirty="0" smtClean="0"/>
              <a:t>December 14, </a:t>
            </a:r>
            <a:r>
              <a:rPr lang="en-US" sz="2200" dirty="0"/>
              <a:t>2017</a:t>
            </a:r>
          </a:p>
          <a:p>
            <a:r>
              <a:rPr lang="en-US" sz="2200" dirty="0">
                <a:hlinkClick r:id="rId2"/>
              </a:rPr>
              <a:t>http://</a:t>
            </a:r>
            <a:r>
              <a:rPr lang="en-US" sz="2200" dirty="0" smtClean="0">
                <a:hlinkClick r:id="rId2"/>
              </a:rPr>
              <a:t>www.downes.ca/presentation/484</a:t>
            </a:r>
            <a:r>
              <a:rPr lang="en-US" sz="2200" dirty="0" smtClean="0"/>
              <a:t> </a:t>
            </a:r>
            <a:r>
              <a:rPr lang="en-US" dirty="0" smtClean="0"/>
              <a:t>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7380"/>
            <a:ext cx="608416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Presence</a:t>
            </a:r>
            <a:endParaRPr lang="en-CA" dirty="0"/>
          </a:p>
        </p:txBody>
      </p:sp>
      <p:pic>
        <p:nvPicPr>
          <p:cNvPr id="5" name="Picture 4">
            <a:extLst>
              <a:ext uri="{FF2B5EF4-FFF2-40B4-BE49-F238E27FC236}">
                <a16:creationId xmlns:a16="http://schemas.microsoft.com/office/drawing/2014/main" xmlns="" id="{70D56251-B133-4B34-8FA9-D02D4C625460}"/>
              </a:ext>
            </a:extLst>
          </p:cNvPr>
          <p:cNvPicPr>
            <a:picLocks noChangeAspect="1"/>
          </p:cNvPicPr>
          <p:nvPr/>
        </p:nvPicPr>
        <p:blipFill rotWithShape="1">
          <a:blip r:embed="rId2"/>
          <a:srcRect l="8767" r="6918" b="2"/>
          <a:stretch/>
        </p:blipFill>
        <p:spPr>
          <a:xfrm>
            <a:off x="683568" y="721081"/>
            <a:ext cx="3672408" cy="2576996"/>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25251"/>
            <a:ext cx="4175745" cy="265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0194" y="3577580"/>
            <a:ext cx="5207950" cy="1815882"/>
          </a:xfrm>
          <a:prstGeom prst="rect">
            <a:avLst/>
          </a:prstGeom>
          <a:noFill/>
        </p:spPr>
        <p:txBody>
          <a:bodyPr wrap="square" rtlCol="0">
            <a:spAutoFit/>
          </a:bodyPr>
          <a:lstStyle/>
          <a:p>
            <a:r>
              <a:rPr lang="en-CA" sz="2800" dirty="0" smtClean="0"/>
              <a:t>Presence is the idea that there is a person at the other end of the interaction… the presence of that person makes us believe</a:t>
            </a:r>
            <a:endParaRPr lang="en-CA" sz="2800" dirty="0"/>
          </a:p>
        </p:txBody>
      </p:sp>
    </p:spTree>
    <p:extLst>
      <p:ext uri="{BB962C8B-B14F-4D97-AF65-F5344CB8AC3E}">
        <p14:creationId xmlns:p14="http://schemas.microsoft.com/office/powerpoint/2010/main" val="17967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Affordances</a:t>
            </a:r>
            <a:endParaRPr lang="en-CA" dirty="0"/>
          </a:p>
        </p:txBody>
      </p:sp>
      <p:pic>
        <p:nvPicPr>
          <p:cNvPr id="3" name="Shape 76"/>
          <p:cNvPicPr preferRelativeResize="0"/>
          <p:nvPr/>
        </p:nvPicPr>
        <p:blipFill>
          <a:blip r:embed="rId2">
            <a:alphaModFix/>
          </a:blip>
          <a:stretch>
            <a:fillRect/>
          </a:stretch>
        </p:blipFill>
        <p:spPr>
          <a:xfrm>
            <a:off x="4403234" y="1417340"/>
            <a:ext cx="4110724" cy="2625624"/>
          </a:xfrm>
          <a:prstGeom prst="rect">
            <a:avLst/>
          </a:prstGeom>
          <a:noFill/>
          <a:ln>
            <a:noFill/>
          </a:ln>
        </p:spPr>
      </p:pic>
      <p:sp>
        <p:nvSpPr>
          <p:cNvPr id="4" name="Rectangle 3"/>
          <p:cNvSpPr/>
          <p:nvPr/>
        </p:nvSpPr>
        <p:spPr>
          <a:xfrm>
            <a:off x="395536" y="553244"/>
            <a:ext cx="5112568" cy="2923877"/>
          </a:xfrm>
          <a:prstGeom prst="rect">
            <a:avLst/>
          </a:prstGeom>
        </p:spPr>
        <p:txBody>
          <a:bodyPr wrap="square">
            <a:spAutoFit/>
          </a:bodyPr>
          <a:lstStyle/>
          <a:p>
            <a:pPr lvl="0"/>
            <a:r>
              <a:rPr lang="en-GB" sz="3200" dirty="0">
                <a:solidFill>
                  <a:schemeClr val="dk1"/>
                </a:solidFill>
              </a:rPr>
              <a:t>What does </a:t>
            </a:r>
            <a:r>
              <a:rPr lang="en-GB" sz="3200" i="1" dirty="0" smtClean="0">
                <a:solidFill>
                  <a:schemeClr val="dk1"/>
                </a:solidFill>
              </a:rPr>
              <a:t>wanted</a:t>
            </a:r>
            <a:r>
              <a:rPr lang="en-GB" sz="3200" dirty="0" smtClean="0">
                <a:solidFill>
                  <a:schemeClr val="dk1"/>
                </a:solidFill>
              </a:rPr>
              <a:t> </a:t>
            </a:r>
            <a:r>
              <a:rPr lang="en-GB" sz="3200" dirty="0">
                <a:solidFill>
                  <a:schemeClr val="dk1"/>
                </a:solidFill>
              </a:rPr>
              <a:t>make you think of…?</a:t>
            </a:r>
          </a:p>
          <a:p>
            <a:pPr marL="457200" lvl="0"/>
            <a:r>
              <a:rPr lang="en-GB" sz="2400" dirty="0"/>
              <a:t>personal, spontaneous, opportunistic</a:t>
            </a:r>
          </a:p>
          <a:p>
            <a:pPr marL="457200" lvl="0"/>
            <a:r>
              <a:rPr lang="en-GB" sz="2400" dirty="0"/>
              <a:t>informal, pervasive, situated</a:t>
            </a:r>
          </a:p>
          <a:p>
            <a:pPr marL="457200" lvl="0"/>
            <a:r>
              <a:rPr lang="en-GB" sz="2400" dirty="0"/>
              <a:t>private, context-aware</a:t>
            </a:r>
          </a:p>
          <a:p>
            <a:pPr marL="457200" lvl="0"/>
            <a:r>
              <a:rPr lang="en-GB" sz="2400" dirty="0"/>
              <a:t>bite-sized, and portable</a:t>
            </a:r>
            <a:endParaRPr lang="en-GB" sz="2400" dirty="0"/>
          </a:p>
        </p:txBody>
      </p:sp>
      <p:sp>
        <p:nvSpPr>
          <p:cNvPr id="5" name="Rectangle 4"/>
          <p:cNvSpPr/>
          <p:nvPr/>
        </p:nvSpPr>
        <p:spPr>
          <a:xfrm>
            <a:off x="907254" y="3470912"/>
            <a:ext cx="3160689" cy="738664"/>
          </a:xfrm>
          <a:prstGeom prst="rect">
            <a:avLst/>
          </a:prstGeom>
        </p:spPr>
        <p:txBody>
          <a:bodyPr wrap="square">
            <a:spAutoFit/>
          </a:bodyPr>
          <a:lstStyle/>
          <a:p>
            <a:r>
              <a:rPr lang="en-CA" sz="1400" dirty="0" err="1" smtClean="0"/>
              <a:t>Jari</a:t>
            </a:r>
            <a:r>
              <a:rPr lang="en-CA" sz="1400" dirty="0" smtClean="0"/>
              <a:t> </a:t>
            </a:r>
            <a:r>
              <a:rPr lang="en-CA" sz="1400" dirty="0" err="1" smtClean="0"/>
              <a:t>Laru</a:t>
            </a:r>
            <a:r>
              <a:rPr lang="en-CA" sz="1400" dirty="0" smtClean="0"/>
              <a:t> - </a:t>
            </a:r>
            <a:r>
              <a:rPr lang="en-CA" sz="1400" dirty="0" smtClean="0">
                <a:hlinkClick r:id="rId3"/>
              </a:rPr>
              <a:t>https</a:t>
            </a:r>
            <a:r>
              <a:rPr lang="en-CA" sz="1400" dirty="0">
                <a:hlinkClick r:id="rId3"/>
              </a:rPr>
              <a:t>://</a:t>
            </a:r>
            <a:r>
              <a:rPr lang="en-CA" sz="1400" dirty="0" smtClean="0">
                <a:hlinkClick r:id="rId3"/>
              </a:rPr>
              <a:t>www.slideshare.net/larux/affordances-short-introductionlarulet2011</a:t>
            </a:r>
            <a:r>
              <a:rPr lang="en-CA" sz="1400" dirty="0" smtClean="0"/>
              <a:t> </a:t>
            </a:r>
            <a:endParaRPr lang="en-CA" sz="1400" dirty="0"/>
          </a:p>
        </p:txBody>
      </p:sp>
    </p:spTree>
    <p:extLst>
      <p:ext uri="{BB962C8B-B14F-4D97-AF65-F5344CB8AC3E}">
        <p14:creationId xmlns:p14="http://schemas.microsoft.com/office/powerpoint/2010/main" val="5229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lidesharecdn.com/20151113-downes-guayaquil-151113174842-lva1-app6891/95/personal-learning-in-virtual-environments-19-638.jpg?cb=1447437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20721"/>
            <a:ext cx="7272808" cy="4547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Personal</a:t>
            </a:r>
            <a:endParaRPr lang="en-CA" dirty="0"/>
          </a:p>
        </p:txBody>
      </p:sp>
    </p:spTree>
    <p:extLst>
      <p:ext uri="{BB962C8B-B14F-4D97-AF65-F5344CB8AC3E}">
        <p14:creationId xmlns:p14="http://schemas.microsoft.com/office/powerpoint/2010/main" val="103955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Competencies vs Support</a:t>
            </a:r>
            <a:endParaRPr lang="en-CA" dirty="0"/>
          </a:p>
        </p:txBody>
      </p:sp>
      <p:pic>
        <p:nvPicPr>
          <p:cNvPr id="4098" name="Picture 2" descr="http://leadershipadvantedge.com/wp-content/uploads/2016/03/coachingcounselet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235" y="193204"/>
            <a:ext cx="6120680" cy="4069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6401" y="4108559"/>
            <a:ext cx="2761846" cy="307777"/>
          </a:xfrm>
          <a:prstGeom prst="rect">
            <a:avLst/>
          </a:prstGeom>
        </p:spPr>
        <p:txBody>
          <a:bodyPr wrap="none">
            <a:spAutoFit/>
          </a:bodyPr>
          <a:lstStyle/>
          <a:p>
            <a:r>
              <a:rPr lang="en-CA" sz="1400" dirty="0">
                <a:hlinkClick r:id="rId3"/>
              </a:rPr>
              <a:t>http://leadershipadvantedge.com</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316654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7220"/>
            <a:ext cx="6264696" cy="954107"/>
          </a:xfrm>
          <a:prstGeom prst="rect">
            <a:avLst/>
          </a:prstGeom>
        </p:spPr>
        <p:txBody>
          <a:bodyPr wrap="square">
            <a:spAutoFit/>
          </a:bodyPr>
          <a:lstStyle/>
          <a:p>
            <a:r>
              <a:rPr lang="en-CA" sz="2800" dirty="0" smtClean="0"/>
              <a:t>Case: Personal Learning Plan</a:t>
            </a:r>
          </a:p>
          <a:p>
            <a:endParaRPr lang="en-CA" sz="2800" dirty="0" smtClean="0"/>
          </a:p>
        </p:txBody>
      </p:sp>
      <p:sp>
        <p:nvSpPr>
          <p:cNvPr id="5" name="Text Placeholder 2"/>
          <p:cNvSpPr txBox="1">
            <a:spLocks/>
          </p:cNvSpPr>
          <p:nvPr/>
        </p:nvSpPr>
        <p:spPr>
          <a:xfrm>
            <a:off x="3635896" y="1152475"/>
            <a:ext cx="5196404" cy="3416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CA" u="sng" dirty="0" smtClean="0">
                <a:hlinkClick r:id="rId2"/>
              </a:rPr>
              <a:t>Illuminate Education</a:t>
            </a:r>
            <a:r>
              <a:rPr lang="en-CA" dirty="0" smtClean="0"/>
              <a:t> - data-based learning path</a:t>
            </a:r>
          </a:p>
          <a:p>
            <a:pPr fontAlgn="base"/>
            <a:r>
              <a:rPr lang="en-CA" u="sng" dirty="0" err="1" smtClean="0">
                <a:hlinkClick r:id="rId3"/>
              </a:rPr>
              <a:t>FilterED</a:t>
            </a:r>
            <a:r>
              <a:rPr lang="en-CA" dirty="0" smtClean="0"/>
              <a:t> Global Filter -  specializes in rapid personal path creation</a:t>
            </a:r>
          </a:p>
          <a:p>
            <a:pPr fontAlgn="base"/>
            <a:r>
              <a:rPr lang="en-CA" u="sng" dirty="0" err="1" smtClean="0">
                <a:hlinkClick r:id="rId4"/>
              </a:rPr>
              <a:t>MiCLUES</a:t>
            </a:r>
            <a:r>
              <a:rPr lang="en-CA" dirty="0" smtClean="0"/>
              <a:t> - creates personal learning paths through museums and exhibits</a:t>
            </a:r>
          </a:p>
          <a:p>
            <a:pPr fontAlgn="base"/>
            <a:r>
              <a:rPr lang="en-CA" u="sng" dirty="0" err="1" smtClean="0">
                <a:hlinkClick r:id="rId5"/>
              </a:rPr>
              <a:t>ItsLearning</a:t>
            </a:r>
            <a:r>
              <a:rPr lang="en-CA" dirty="0" smtClean="0"/>
              <a:t> - learning platform</a:t>
            </a:r>
          </a:p>
          <a:p>
            <a:r>
              <a:rPr lang="en-CA" u="sng" dirty="0" err="1" smtClean="0">
                <a:hlinkClick r:id="rId6"/>
              </a:rPr>
              <a:t>Apereo</a:t>
            </a:r>
            <a:r>
              <a:rPr lang="en-CA" dirty="0" smtClean="0"/>
              <a:t> </a:t>
            </a:r>
            <a:r>
              <a:rPr lang="en-CA" u="sng" dirty="0" err="1" smtClean="0">
                <a:hlinkClick r:id="rId7"/>
              </a:rPr>
              <a:t>OpenSSP</a:t>
            </a:r>
            <a:r>
              <a:rPr lang="en-CA" dirty="0" smtClean="0"/>
              <a:t> - student success plan</a:t>
            </a:r>
            <a:endParaRPr lang="en-CA" dirty="0"/>
          </a:p>
        </p:txBody>
      </p:sp>
      <p:pic>
        <p:nvPicPr>
          <p:cNvPr id="6" name="Picture 2" descr="personal learning pl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152475"/>
            <a:ext cx="2962275" cy="2343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3407" y="4292808"/>
            <a:ext cx="3906180" cy="523220"/>
          </a:xfrm>
          <a:prstGeom prst="rect">
            <a:avLst/>
          </a:prstGeom>
        </p:spPr>
        <p:txBody>
          <a:bodyPr wrap="square">
            <a:spAutoFit/>
          </a:bodyPr>
          <a:lstStyle/>
          <a:p>
            <a:r>
              <a:rPr lang="en-CA" sz="1400" dirty="0" smtClean="0"/>
              <a:t>Chloe </a:t>
            </a:r>
            <a:r>
              <a:rPr lang="en-CA" sz="1400" dirty="0" err="1" smtClean="0"/>
              <a:t>Mnurray</a:t>
            </a:r>
            <a:r>
              <a:rPr lang="en-CA" sz="1400" dirty="0" smtClean="0"/>
              <a:t> - </a:t>
            </a:r>
            <a:r>
              <a:rPr lang="en-CA" sz="1400" dirty="0" smtClean="0">
                <a:hlinkClick r:id="rId9"/>
              </a:rPr>
              <a:t>https</a:t>
            </a:r>
            <a:r>
              <a:rPr lang="en-CA" sz="1400" dirty="0">
                <a:hlinkClick r:id="rId9"/>
              </a:rPr>
              <a:t>://prezi.com/9i69gkg75eqc/copy-of-chloe</a:t>
            </a:r>
            <a:r>
              <a:rPr lang="en-CA" sz="1400" dirty="0" smtClean="0">
                <a:hlinkClick r:id="rId9"/>
              </a:rPr>
              <a:t>/</a:t>
            </a:r>
            <a:r>
              <a:rPr lang="en-CA" sz="1400" dirty="0" smtClean="0"/>
              <a:t> </a:t>
            </a:r>
            <a:endParaRPr lang="en-CA" sz="1400" dirty="0"/>
          </a:p>
        </p:txBody>
      </p:sp>
    </p:spTree>
    <p:extLst>
      <p:ext uri="{BB962C8B-B14F-4D97-AF65-F5344CB8AC3E}">
        <p14:creationId xmlns:p14="http://schemas.microsoft.com/office/powerpoint/2010/main" val="103883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Practice vs Presentation</a:t>
            </a:r>
            <a:endParaRPr lang="en-CA" dirty="0"/>
          </a:p>
        </p:txBody>
      </p:sp>
      <p:sp>
        <p:nvSpPr>
          <p:cNvPr id="3" name="Rectangle 2"/>
          <p:cNvSpPr/>
          <p:nvPr/>
        </p:nvSpPr>
        <p:spPr>
          <a:xfrm>
            <a:off x="395536" y="337220"/>
            <a:ext cx="2520280" cy="2308324"/>
          </a:xfrm>
          <a:prstGeom prst="rect">
            <a:avLst/>
          </a:prstGeom>
        </p:spPr>
        <p:txBody>
          <a:bodyPr wrap="square">
            <a:spAutoFit/>
          </a:bodyPr>
          <a:lstStyle/>
          <a:p>
            <a:r>
              <a:rPr lang="en-CA" b="1" dirty="0" smtClean="0"/>
              <a:t>Don’t tell me, show me:</a:t>
            </a:r>
          </a:p>
          <a:p>
            <a:r>
              <a:rPr lang="en-CA" dirty="0"/>
              <a:t>  - </a:t>
            </a:r>
            <a:r>
              <a:rPr lang="en-CA" dirty="0" smtClean="0"/>
              <a:t>“show </a:t>
            </a:r>
            <a:r>
              <a:rPr lang="en-CA" dirty="0"/>
              <a:t>me how to </a:t>
            </a:r>
            <a:r>
              <a:rPr lang="en-CA" dirty="0" smtClean="0"/>
              <a:t>think strategically“</a:t>
            </a:r>
          </a:p>
          <a:p>
            <a:r>
              <a:rPr lang="en-CA" dirty="0"/>
              <a:t>  - </a:t>
            </a:r>
            <a:r>
              <a:rPr lang="en-CA" dirty="0" smtClean="0"/>
              <a:t>“show </a:t>
            </a:r>
            <a:r>
              <a:rPr lang="en-CA" dirty="0"/>
              <a:t>me how to reframe an </a:t>
            </a:r>
            <a:r>
              <a:rPr lang="en-CA" dirty="0" smtClean="0"/>
              <a:t>issue”</a:t>
            </a:r>
            <a:endParaRPr lang="en-CA" dirty="0"/>
          </a:p>
          <a:p>
            <a:r>
              <a:rPr lang="en-CA" dirty="0"/>
              <a:t>  - </a:t>
            </a:r>
            <a:r>
              <a:rPr lang="en-CA" dirty="0" smtClean="0"/>
              <a:t>“show </a:t>
            </a:r>
            <a:r>
              <a:rPr lang="en-CA" dirty="0"/>
              <a:t>me how to deal with the ambiguity of the world right </a:t>
            </a:r>
            <a:r>
              <a:rPr lang="en-CA" dirty="0" smtClean="0"/>
              <a:t>now”</a:t>
            </a:r>
            <a:endParaRPr lang="en-CA" dirty="0"/>
          </a:p>
        </p:txBody>
      </p:sp>
      <p:pic>
        <p:nvPicPr>
          <p:cNvPr id="5122" name="Picture 2" descr="https://elearningindustry.com/wp-content/uploads/2017/10/f4efbe587dfacb88f58a836ce95c97b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81236"/>
            <a:ext cx="5019675" cy="3514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918744"/>
            <a:ext cx="2736304" cy="1077218"/>
          </a:xfrm>
          <a:prstGeom prst="rect">
            <a:avLst/>
          </a:prstGeom>
        </p:spPr>
        <p:txBody>
          <a:bodyPr wrap="square">
            <a:spAutoFit/>
          </a:bodyPr>
          <a:lstStyle/>
          <a:p>
            <a:r>
              <a:rPr lang="en-CA" sz="1600" dirty="0" smtClean="0"/>
              <a:t>Steve </a:t>
            </a:r>
            <a:r>
              <a:rPr lang="en-CA" sz="1600" dirty="0" err="1" smtClean="0"/>
              <a:t>Lowenthal</a:t>
            </a:r>
            <a:r>
              <a:rPr lang="en-CA" sz="1600" dirty="0" smtClean="0"/>
              <a:t> - </a:t>
            </a:r>
            <a:r>
              <a:rPr lang="en-CA" sz="1600" dirty="0" smtClean="0">
                <a:hlinkClick r:id="rId3"/>
              </a:rPr>
              <a:t>https</a:t>
            </a:r>
            <a:r>
              <a:rPr lang="en-CA" sz="1600" dirty="0">
                <a:hlinkClick r:id="rId3"/>
              </a:rPr>
              <a:t>://</a:t>
            </a:r>
            <a:r>
              <a:rPr lang="en-CA" sz="1600" dirty="0" smtClean="0">
                <a:hlinkClick r:id="rId3"/>
              </a:rPr>
              <a:t>elearningindustry.com/bridging-the-learning-and-doing-gap-3-best-practices</a:t>
            </a:r>
            <a:r>
              <a:rPr lang="en-CA" sz="1600" dirty="0" smtClean="0"/>
              <a:t> </a:t>
            </a:r>
            <a:endParaRPr lang="en-CA" sz="1600" dirty="0"/>
          </a:p>
        </p:txBody>
      </p:sp>
    </p:spTree>
    <p:extLst>
      <p:ext uri="{BB962C8B-B14F-4D97-AF65-F5344CB8AC3E}">
        <p14:creationId xmlns:p14="http://schemas.microsoft.com/office/powerpoint/2010/main" val="125873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22" y="304272"/>
            <a:ext cx="7181328" cy="1104636"/>
          </a:xfrm>
        </p:spPr>
        <p:txBody>
          <a:bodyPr/>
          <a:lstStyle/>
          <a:p>
            <a:r>
              <a:rPr lang="en-CA" dirty="0"/>
              <a:t>Part </a:t>
            </a:r>
            <a:r>
              <a:rPr lang="en-CA" dirty="0" smtClean="0"/>
              <a:t>Two. How Do We provide That?</a:t>
            </a:r>
            <a:endParaRPr lang="en-CA" dirty="0"/>
          </a:p>
        </p:txBody>
      </p:sp>
      <p:sp>
        <p:nvSpPr>
          <p:cNvPr id="3" name="Content Placeholder 2"/>
          <p:cNvSpPr>
            <a:spLocks noGrp="1"/>
          </p:cNvSpPr>
          <p:nvPr>
            <p:ph idx="1"/>
          </p:nvPr>
        </p:nvSpPr>
        <p:spPr>
          <a:xfrm>
            <a:off x="1334024" y="1521354"/>
            <a:ext cx="7126409" cy="3626116"/>
          </a:xfrm>
        </p:spPr>
        <p:txBody>
          <a:bodyPr>
            <a:normAutofit/>
          </a:bodyPr>
          <a:lstStyle/>
          <a:p>
            <a:pPr marL="742950" indent="-742950">
              <a:buFont typeface="+mj-lt"/>
              <a:buAutoNum type="arabicPeriod"/>
            </a:pPr>
            <a:r>
              <a:rPr lang="en-CA" sz="3600" dirty="0" smtClean="0">
                <a:latin typeface="+mj-lt"/>
              </a:rPr>
              <a:t>Learning Resources</a:t>
            </a:r>
            <a:endParaRPr lang="en-CA" sz="3600" dirty="0">
              <a:latin typeface="+mj-lt"/>
            </a:endParaRPr>
          </a:p>
          <a:p>
            <a:pPr marL="742950" indent="-742950">
              <a:buFont typeface="+mj-lt"/>
              <a:buAutoNum type="arabicPeriod"/>
            </a:pPr>
            <a:r>
              <a:rPr lang="en-CA" sz="3600" dirty="0" smtClean="0">
                <a:latin typeface="+mj-lt"/>
              </a:rPr>
              <a:t>Environments</a:t>
            </a:r>
            <a:endParaRPr lang="en-CA" sz="3600" dirty="0">
              <a:latin typeface="+mj-lt"/>
            </a:endParaRPr>
          </a:p>
          <a:p>
            <a:pPr marL="742950" indent="-742950">
              <a:buFont typeface="+mj-lt"/>
              <a:buAutoNum type="arabicPeriod"/>
            </a:pPr>
            <a:r>
              <a:rPr lang="en-CA" sz="3600" dirty="0" smtClean="0">
                <a:latin typeface="+mj-lt"/>
              </a:rPr>
              <a:t>Assessment</a:t>
            </a:r>
            <a:endParaRPr lang="en-CA" sz="3600" dirty="0">
              <a:latin typeface="+mj-lt"/>
            </a:endParaRPr>
          </a:p>
        </p:txBody>
      </p:sp>
      <p:pic>
        <p:nvPicPr>
          <p:cNvPr id="4" name="Picture 3"/>
          <p:cNvPicPr>
            <a:picLocks noChangeAspect="1"/>
          </p:cNvPicPr>
          <p:nvPr/>
        </p:nvPicPr>
        <p:blipFill>
          <a:blip r:embed="rId2"/>
          <a:stretch>
            <a:fillRect/>
          </a:stretch>
        </p:blipFill>
        <p:spPr>
          <a:xfrm rot="16728331">
            <a:off x="5032353" y="2220262"/>
            <a:ext cx="2760182" cy="3211703"/>
          </a:xfrm>
          <a:prstGeom prst="rect">
            <a:avLst/>
          </a:prstGeom>
        </p:spPr>
      </p:pic>
    </p:spTree>
    <p:extLst>
      <p:ext uri="{BB962C8B-B14F-4D97-AF65-F5344CB8AC3E}">
        <p14:creationId xmlns:p14="http://schemas.microsoft.com/office/powerpoint/2010/main" val="235450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Resources</a:t>
            </a:r>
            <a:endParaRPr lang="en-CA" dirty="0"/>
          </a:p>
        </p:txBody>
      </p:sp>
      <p:sp>
        <p:nvSpPr>
          <p:cNvPr id="3" name="Content Placeholder 2"/>
          <p:cNvSpPr>
            <a:spLocks noGrp="1"/>
          </p:cNvSpPr>
          <p:nvPr>
            <p:ph idx="1"/>
          </p:nvPr>
        </p:nvSpPr>
        <p:spPr/>
        <p:txBody>
          <a:bodyPr/>
          <a:lstStyle/>
          <a:p>
            <a:r>
              <a:rPr lang="en-CA" dirty="0"/>
              <a:t>Open Educational </a:t>
            </a:r>
            <a:r>
              <a:rPr lang="en-CA" dirty="0" smtClean="0"/>
              <a:t>Resources</a:t>
            </a:r>
          </a:p>
          <a:p>
            <a:r>
              <a:rPr lang="en-CA" dirty="0" smtClean="0"/>
              <a:t>Open Data and Data Books</a:t>
            </a:r>
          </a:p>
          <a:p>
            <a:r>
              <a:rPr lang="en-CA" dirty="0" smtClean="0"/>
              <a:t>Personalized Learning</a:t>
            </a:r>
          </a:p>
          <a:p>
            <a:r>
              <a:rPr lang="en-CA" dirty="0" smtClean="0"/>
              <a:t>Performance Support</a:t>
            </a:r>
          </a:p>
        </p:txBody>
      </p:sp>
    </p:spTree>
    <p:extLst>
      <p:ext uri="{BB962C8B-B14F-4D97-AF65-F5344CB8AC3E}">
        <p14:creationId xmlns:p14="http://schemas.microsoft.com/office/powerpoint/2010/main" val="359166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Open Educational Resources</a:t>
            </a:r>
            <a:endParaRPr lang="en-CA" dirty="0"/>
          </a:p>
        </p:txBody>
      </p:sp>
      <p:pic>
        <p:nvPicPr>
          <p:cNvPr id="6" name="Picture 5">
            <a:extLst>
              <a:ext uri="{FF2B5EF4-FFF2-40B4-BE49-F238E27FC236}">
                <a16:creationId xmlns:a16="http://schemas.microsoft.com/office/drawing/2014/main" xmlns="" id="{A3D3AA07-9CBC-46FF-A86C-65DD14ECE596}"/>
              </a:ext>
            </a:extLst>
          </p:cNvPr>
          <p:cNvPicPr>
            <a:picLocks noChangeAspect="1"/>
          </p:cNvPicPr>
          <p:nvPr/>
        </p:nvPicPr>
        <p:blipFill>
          <a:blip r:embed="rId2"/>
          <a:stretch>
            <a:fillRect/>
          </a:stretch>
        </p:blipFill>
        <p:spPr>
          <a:xfrm>
            <a:off x="5148064" y="563302"/>
            <a:ext cx="1787022" cy="342793"/>
          </a:xfrm>
          <a:prstGeom prst="rect">
            <a:avLst/>
          </a:prstGeom>
        </p:spPr>
      </p:pic>
      <p:pic>
        <p:nvPicPr>
          <p:cNvPr id="7" name="Picture 6">
            <a:extLst>
              <a:ext uri="{FF2B5EF4-FFF2-40B4-BE49-F238E27FC236}">
                <a16:creationId xmlns:a16="http://schemas.microsoft.com/office/drawing/2014/main" xmlns="" id="{05DF9A0B-E0B7-402F-81EE-CE7CB3704F5D}"/>
              </a:ext>
            </a:extLst>
          </p:cNvPr>
          <p:cNvPicPr>
            <a:picLocks noChangeAspect="1"/>
          </p:cNvPicPr>
          <p:nvPr/>
        </p:nvPicPr>
        <p:blipFill>
          <a:blip r:embed="rId3"/>
          <a:stretch>
            <a:fillRect/>
          </a:stretch>
        </p:blipFill>
        <p:spPr>
          <a:xfrm>
            <a:off x="5146286" y="1005367"/>
            <a:ext cx="1787021" cy="514596"/>
          </a:xfrm>
          <a:prstGeom prst="rect">
            <a:avLst/>
          </a:prstGeom>
        </p:spPr>
      </p:pic>
      <p:sp>
        <p:nvSpPr>
          <p:cNvPr id="8" name="Rectangle 7">
            <a:extLst>
              <a:ext uri="{FF2B5EF4-FFF2-40B4-BE49-F238E27FC236}">
                <a16:creationId xmlns:a16="http://schemas.microsoft.com/office/drawing/2014/main" xmlns="" id="{35496C37-EAC1-4ABF-9A3E-727EC747045A}"/>
              </a:ext>
            </a:extLst>
          </p:cNvPr>
          <p:cNvSpPr/>
          <p:nvPr/>
        </p:nvSpPr>
        <p:spPr>
          <a:xfrm>
            <a:off x="5080935" y="1589881"/>
            <a:ext cx="1884067" cy="507831"/>
          </a:xfrm>
          <a:prstGeom prst="rect">
            <a:avLst/>
          </a:prstGeom>
        </p:spPr>
        <p:txBody>
          <a:bodyPr wrap="square">
            <a:spAutoFit/>
          </a:bodyPr>
          <a:lstStyle/>
          <a:p>
            <a:r>
              <a:rPr lang="en-US" sz="1350" dirty="0">
                <a:hlinkClick r:id="rId4"/>
              </a:rPr>
              <a:t>https://www.oercommons.org/</a:t>
            </a:r>
            <a:r>
              <a:rPr lang="en-US" sz="1350" dirty="0"/>
              <a:t> </a:t>
            </a:r>
          </a:p>
        </p:txBody>
      </p:sp>
      <p:sp>
        <p:nvSpPr>
          <p:cNvPr id="9" name="Rectangle 8">
            <a:extLst>
              <a:ext uri="{FF2B5EF4-FFF2-40B4-BE49-F238E27FC236}">
                <a16:creationId xmlns:a16="http://schemas.microsoft.com/office/drawing/2014/main" xmlns="" id="{6557113D-F100-437B-8DEC-4C4878F39B49}"/>
              </a:ext>
            </a:extLst>
          </p:cNvPr>
          <p:cNvSpPr/>
          <p:nvPr/>
        </p:nvSpPr>
        <p:spPr>
          <a:xfrm>
            <a:off x="677385" y="1799548"/>
            <a:ext cx="2092479" cy="300082"/>
          </a:xfrm>
          <a:prstGeom prst="rect">
            <a:avLst/>
          </a:prstGeom>
        </p:spPr>
        <p:txBody>
          <a:bodyPr wrap="square">
            <a:spAutoFit/>
          </a:bodyPr>
          <a:lstStyle/>
          <a:p>
            <a:r>
              <a:rPr lang="en-US" sz="1350" dirty="0">
                <a:hlinkClick r:id="rId5"/>
              </a:rPr>
              <a:t>https://openstax.org/</a:t>
            </a:r>
            <a:r>
              <a:rPr lang="en-US" sz="1350" dirty="0"/>
              <a:t> </a:t>
            </a:r>
          </a:p>
        </p:txBody>
      </p:sp>
      <p:pic>
        <p:nvPicPr>
          <p:cNvPr id="10" name="Picture 9">
            <a:extLst>
              <a:ext uri="{FF2B5EF4-FFF2-40B4-BE49-F238E27FC236}">
                <a16:creationId xmlns:a16="http://schemas.microsoft.com/office/drawing/2014/main" xmlns="" id="{073A222E-97FE-4A23-99D1-C7819818E767}"/>
              </a:ext>
            </a:extLst>
          </p:cNvPr>
          <p:cNvPicPr>
            <a:picLocks noChangeAspect="1"/>
          </p:cNvPicPr>
          <p:nvPr/>
        </p:nvPicPr>
        <p:blipFill>
          <a:blip r:embed="rId6"/>
          <a:stretch>
            <a:fillRect/>
          </a:stretch>
        </p:blipFill>
        <p:spPr>
          <a:xfrm>
            <a:off x="766894" y="531291"/>
            <a:ext cx="1819135" cy="459894"/>
          </a:xfrm>
          <a:prstGeom prst="rect">
            <a:avLst/>
          </a:prstGeom>
        </p:spPr>
      </p:pic>
      <p:pic>
        <p:nvPicPr>
          <p:cNvPr id="11" name="Picture 10">
            <a:extLst>
              <a:ext uri="{FF2B5EF4-FFF2-40B4-BE49-F238E27FC236}">
                <a16:creationId xmlns:a16="http://schemas.microsoft.com/office/drawing/2014/main" xmlns="" id="{FC1B85A7-379C-43D4-906F-1796405C4EBC}"/>
              </a:ext>
            </a:extLst>
          </p:cNvPr>
          <p:cNvPicPr>
            <a:picLocks noChangeAspect="1"/>
          </p:cNvPicPr>
          <p:nvPr/>
        </p:nvPicPr>
        <p:blipFill>
          <a:blip r:embed="rId7"/>
          <a:stretch>
            <a:fillRect/>
          </a:stretch>
        </p:blipFill>
        <p:spPr>
          <a:xfrm>
            <a:off x="755576" y="1058014"/>
            <a:ext cx="1835631" cy="735728"/>
          </a:xfrm>
          <a:prstGeom prst="rect">
            <a:avLst/>
          </a:prstGeom>
        </p:spPr>
      </p:pic>
      <p:pic>
        <p:nvPicPr>
          <p:cNvPr id="12" name="Picture 11">
            <a:extLst>
              <a:ext uri="{FF2B5EF4-FFF2-40B4-BE49-F238E27FC236}">
                <a16:creationId xmlns:a16="http://schemas.microsoft.com/office/drawing/2014/main" xmlns="" id="{25A57619-4B49-46C5-A86A-A3C8E204ED98}"/>
              </a:ext>
            </a:extLst>
          </p:cNvPr>
          <p:cNvPicPr>
            <a:picLocks noChangeAspect="1"/>
          </p:cNvPicPr>
          <p:nvPr/>
        </p:nvPicPr>
        <p:blipFill>
          <a:blip r:embed="rId8"/>
          <a:stretch>
            <a:fillRect/>
          </a:stretch>
        </p:blipFill>
        <p:spPr>
          <a:xfrm>
            <a:off x="2903243" y="536904"/>
            <a:ext cx="1808428" cy="337756"/>
          </a:xfrm>
          <a:prstGeom prst="rect">
            <a:avLst/>
          </a:prstGeom>
        </p:spPr>
      </p:pic>
      <p:pic>
        <p:nvPicPr>
          <p:cNvPr id="13" name="Picture 4" descr="a screenshot of the curriculum map containing a cluster (department) of grey and blue dots (courses).">
            <a:extLst>
              <a:ext uri="{FF2B5EF4-FFF2-40B4-BE49-F238E27FC236}">
                <a16:creationId xmlns:a16="http://schemas.microsoft.com/office/drawing/2014/main" xmlns="" id="{88A401AD-F477-48CC-8185-697C656640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9143" y="945014"/>
            <a:ext cx="1802528" cy="11755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1C7BB5C8-1502-4EBE-9247-6168A8277D78}"/>
              </a:ext>
            </a:extLst>
          </p:cNvPr>
          <p:cNvSpPr/>
          <p:nvPr/>
        </p:nvSpPr>
        <p:spPr>
          <a:xfrm>
            <a:off x="2843205" y="2144252"/>
            <a:ext cx="1787022" cy="300082"/>
          </a:xfrm>
          <a:prstGeom prst="rect">
            <a:avLst/>
          </a:prstGeom>
        </p:spPr>
        <p:txBody>
          <a:bodyPr wrap="square">
            <a:spAutoFit/>
          </a:bodyPr>
          <a:lstStyle/>
          <a:p>
            <a:r>
              <a:rPr lang="en-US" sz="1350" dirty="0">
                <a:hlinkClick r:id="rId10"/>
              </a:rPr>
              <a:t>https://ocw.mit.edu/</a:t>
            </a:r>
            <a:r>
              <a:rPr lang="en-US" sz="1350" dirty="0"/>
              <a:t> </a:t>
            </a:r>
          </a:p>
        </p:txBody>
      </p:sp>
      <p:sp>
        <p:nvSpPr>
          <p:cNvPr id="3" name="AutoShape 2" descr="https://www.panopen.com/img/logo-o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AutoShape 4" descr="https://www.panopen.com/img/logo-o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853538"/>
            <a:ext cx="35718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11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Personalized Learning</a:t>
            </a:r>
            <a:endParaRPr lang="en-CA" dirty="0"/>
          </a:p>
        </p:txBody>
      </p:sp>
      <p:pic>
        <p:nvPicPr>
          <p:cNvPr id="15" name="Picture 2" descr="erm1622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29600"/>
            <a:ext cx="4032448" cy="26840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126212" y="5178748"/>
            <a:ext cx="1351652" cy="230832"/>
          </a:xfrm>
          <a:prstGeom prst="rect">
            <a:avLst/>
          </a:prstGeom>
        </p:spPr>
        <p:txBody>
          <a:bodyPr wrap="none">
            <a:spAutoFit/>
          </a:bodyPr>
          <a:lstStyle/>
          <a:p>
            <a:r>
              <a:rPr lang="en-CA" sz="900" dirty="0"/>
              <a:t>Feldstein &amp; Hill (</a:t>
            </a:r>
            <a:r>
              <a:rPr lang="en-CA" sz="900" u="sng" dirty="0">
                <a:hlinkClick r:id="rId3"/>
              </a:rPr>
              <a:t>2016</a:t>
            </a:r>
            <a:r>
              <a:rPr lang="en-CA" sz="900" dirty="0"/>
              <a:t>) </a:t>
            </a:r>
          </a:p>
        </p:txBody>
      </p:sp>
      <p:sp>
        <p:nvSpPr>
          <p:cNvPr id="17" name="Text Placeholder 2"/>
          <p:cNvSpPr txBox="1">
            <a:spLocks/>
          </p:cNvSpPr>
          <p:nvPr/>
        </p:nvSpPr>
        <p:spPr>
          <a:xfrm>
            <a:off x="899592" y="1633364"/>
            <a:ext cx="3315812" cy="248029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108000" fontAlgn="base">
              <a:spcAft>
                <a:spcPts val="600"/>
              </a:spcAft>
            </a:pPr>
            <a:endParaRPr lang="en-CA" dirty="0"/>
          </a:p>
        </p:txBody>
      </p:sp>
      <p:sp>
        <p:nvSpPr>
          <p:cNvPr id="18" name="Text Placeholder 2"/>
          <p:cNvSpPr txBox="1">
            <a:spLocks/>
          </p:cNvSpPr>
          <p:nvPr/>
        </p:nvSpPr>
        <p:spPr>
          <a:xfrm>
            <a:off x="539552" y="3433564"/>
            <a:ext cx="3450917" cy="18606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108000" fontAlgn="base">
              <a:spcAft>
                <a:spcPts val="600"/>
              </a:spcAft>
            </a:pPr>
            <a:r>
              <a:rPr lang="en-CA" dirty="0" smtClean="0"/>
              <a:t>“…a </a:t>
            </a:r>
            <a:r>
              <a:rPr lang="en-CA" dirty="0"/>
              <a:t>delicate balance between student autonomy and instructor-led direction and </a:t>
            </a:r>
            <a:r>
              <a:rPr lang="en-CA" dirty="0" smtClean="0"/>
              <a:t>scaffolding…”</a:t>
            </a:r>
            <a:endParaRPr lang="en-CA" dirty="0"/>
          </a:p>
        </p:txBody>
      </p:sp>
      <p:sp>
        <p:nvSpPr>
          <p:cNvPr id="20" name="Text Placeholder 2"/>
          <p:cNvSpPr txBox="1">
            <a:spLocks/>
          </p:cNvSpPr>
          <p:nvPr/>
        </p:nvSpPr>
        <p:spPr>
          <a:xfrm>
            <a:off x="621136" y="576592"/>
            <a:ext cx="4822866" cy="28569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CA" sz="2600" dirty="0" smtClean="0"/>
              <a:t>Practices:</a:t>
            </a:r>
          </a:p>
          <a:p>
            <a:pPr marL="324000" indent="-216000" fontAlgn="base">
              <a:spcAft>
                <a:spcPts val="600"/>
              </a:spcAft>
            </a:pPr>
            <a:r>
              <a:rPr lang="en-CA" sz="2600" dirty="0" smtClean="0"/>
              <a:t>Moving content broadcast out of the classroom</a:t>
            </a:r>
          </a:p>
          <a:p>
            <a:pPr marL="324000" indent="-216000" fontAlgn="base">
              <a:spcAft>
                <a:spcPts val="600"/>
              </a:spcAft>
            </a:pPr>
            <a:r>
              <a:rPr lang="en-CA" sz="2600" dirty="0" smtClean="0"/>
              <a:t>Turn class time into contact time</a:t>
            </a:r>
          </a:p>
          <a:p>
            <a:pPr marL="324000" indent="-216000" fontAlgn="base">
              <a:spcAft>
                <a:spcPts val="600"/>
              </a:spcAft>
            </a:pPr>
            <a:r>
              <a:rPr lang="en-CA" sz="2600" dirty="0" smtClean="0"/>
              <a:t>Providing tutoring</a:t>
            </a:r>
          </a:p>
          <a:p>
            <a:pPr marL="108000" fontAlgn="base">
              <a:spcAft>
                <a:spcPts val="600"/>
              </a:spcAft>
            </a:pPr>
            <a:endParaRPr lang="en-CA" dirty="0"/>
          </a:p>
        </p:txBody>
      </p:sp>
    </p:spTree>
    <p:extLst>
      <p:ext uri="{BB962C8B-B14F-4D97-AF65-F5344CB8AC3E}">
        <p14:creationId xmlns:p14="http://schemas.microsoft.com/office/powerpoint/2010/main" val="181162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New Challenge</a:t>
            </a:r>
            <a:endParaRPr lang="en-CA" dirty="0"/>
          </a:p>
        </p:txBody>
      </p:sp>
      <p:sp>
        <p:nvSpPr>
          <p:cNvPr id="3" name="Content Placeholder 2"/>
          <p:cNvSpPr>
            <a:spLocks noGrp="1"/>
          </p:cNvSpPr>
          <p:nvPr>
            <p:ph idx="1"/>
          </p:nvPr>
        </p:nvSpPr>
        <p:spPr/>
        <p:txBody>
          <a:bodyPr/>
          <a:lstStyle/>
          <a:p>
            <a:pPr marL="0" indent="0">
              <a:buNone/>
            </a:pPr>
            <a:r>
              <a:rPr lang="en-CA" dirty="0" smtClean="0"/>
              <a:t>“With </a:t>
            </a:r>
            <a:r>
              <a:rPr lang="en-CA" dirty="0"/>
              <a:t>the automation of many of the functions employees currently perform, the emphasis will switch from answering simple queries to dealing with more complex problems that will require higher level of analysis, access to experts and greater autonomy</a:t>
            </a:r>
            <a:r>
              <a:rPr lang="en-CA" dirty="0" smtClean="0"/>
              <a:t>.”</a:t>
            </a:r>
            <a:endParaRPr lang="en-CA" dirty="0"/>
          </a:p>
        </p:txBody>
      </p:sp>
    </p:spTree>
    <p:extLst>
      <p:ext uri="{BB962C8B-B14F-4D97-AF65-F5344CB8AC3E}">
        <p14:creationId xmlns:p14="http://schemas.microsoft.com/office/powerpoint/2010/main" val="2495841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7220"/>
            <a:ext cx="6264696" cy="523220"/>
          </a:xfrm>
          <a:prstGeom prst="rect">
            <a:avLst/>
          </a:prstGeom>
        </p:spPr>
        <p:txBody>
          <a:bodyPr wrap="square">
            <a:spAutoFit/>
          </a:bodyPr>
          <a:lstStyle/>
          <a:p>
            <a:r>
              <a:rPr lang="en-CA" sz="2800" dirty="0" smtClean="0"/>
              <a:t>Case: Types of Student Inquiry</a:t>
            </a:r>
          </a:p>
        </p:txBody>
      </p:sp>
      <p:pic>
        <p:nvPicPr>
          <p:cNvPr id="3" name="Picture 2" descr="IMG_2953-768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9582"/>
            <a:ext cx="7272808" cy="35610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4915" y="4801716"/>
            <a:ext cx="7920880" cy="523220"/>
          </a:xfrm>
          <a:prstGeom prst="rect">
            <a:avLst/>
          </a:prstGeom>
        </p:spPr>
        <p:txBody>
          <a:bodyPr wrap="square">
            <a:spAutoFit/>
          </a:bodyPr>
          <a:lstStyle/>
          <a:p>
            <a:r>
              <a:rPr lang="en-CA" sz="1400" dirty="0"/>
              <a:t>A range of approaches (after </a:t>
            </a:r>
            <a:r>
              <a:rPr lang="sv-SE" sz="1400" dirty="0"/>
              <a:t>Dana Fichtman, Thomas &amp; Boynton, 2011, </a:t>
            </a:r>
            <a:r>
              <a:rPr lang="sv-SE" sz="1400" i="1" dirty="0"/>
              <a:t>Inquiry: </a:t>
            </a:r>
            <a:r>
              <a:rPr lang="en-CA" sz="1400" i="1" dirty="0"/>
              <a:t>a districtwide approach to staff and student learning</a:t>
            </a:r>
            <a:r>
              <a:rPr lang="sv-SE" sz="1400" dirty="0"/>
              <a:t>) </a:t>
            </a:r>
            <a:r>
              <a:rPr lang="sv-SE" sz="1400" dirty="0">
                <a:hlinkClick r:id="rId3"/>
              </a:rPr>
              <a:t>http://</a:t>
            </a:r>
            <a:r>
              <a:rPr lang="sv-SE" sz="1400" dirty="0" smtClean="0">
                <a:hlinkClick r:id="rId3"/>
              </a:rPr>
              <a:t>sk.sagepub.com/books/inquiry</a:t>
            </a:r>
            <a:r>
              <a:rPr lang="sv-SE" sz="1400" dirty="0" smtClean="0"/>
              <a:t> </a:t>
            </a:r>
            <a:endParaRPr lang="en-CA" sz="1400" dirty="0"/>
          </a:p>
        </p:txBody>
      </p:sp>
    </p:spTree>
    <p:extLst>
      <p:ext uri="{BB962C8B-B14F-4D97-AF65-F5344CB8AC3E}">
        <p14:creationId xmlns:p14="http://schemas.microsoft.com/office/powerpoint/2010/main" val="183735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Open Data and Data Books</a:t>
            </a:r>
            <a:endParaRPr lang="en-CA" dirty="0"/>
          </a:p>
        </p:txBody>
      </p:sp>
      <p:pic>
        <p:nvPicPr>
          <p:cNvPr id="6" name="Picture 2" descr="IPython clients">
            <a:extLst>
              <a:ext uri="{FF2B5EF4-FFF2-40B4-BE49-F238E27FC236}">
                <a16:creationId xmlns:a16="http://schemas.microsoft.com/office/drawing/2014/main" xmlns="" id="{3C68B7BD-AB08-4298-AB8C-90CC7C7D7D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930" y="695430"/>
            <a:ext cx="4140312" cy="1955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AF09F668-A8EF-4B84-8AE1-AD84EB74B4A9}"/>
              </a:ext>
            </a:extLst>
          </p:cNvPr>
          <p:cNvPicPr>
            <a:picLocks noChangeAspect="1"/>
          </p:cNvPicPr>
          <p:nvPr/>
        </p:nvPicPr>
        <p:blipFill>
          <a:blip r:embed="rId3"/>
          <a:stretch>
            <a:fillRect/>
          </a:stretch>
        </p:blipFill>
        <p:spPr>
          <a:xfrm>
            <a:off x="969929" y="2815434"/>
            <a:ext cx="4132676" cy="1754609"/>
          </a:xfrm>
          <a:prstGeom prst="rect">
            <a:avLst/>
          </a:prstGeom>
        </p:spPr>
      </p:pic>
      <p:sp>
        <p:nvSpPr>
          <p:cNvPr id="8" name="Content Placeholder 2">
            <a:extLst>
              <a:ext uri="{FF2B5EF4-FFF2-40B4-BE49-F238E27FC236}">
                <a16:creationId xmlns:a16="http://schemas.microsoft.com/office/drawing/2014/main" xmlns="" id="{E468133D-341A-456D-85BD-E41EF7C95AF8}"/>
              </a:ext>
            </a:extLst>
          </p:cNvPr>
          <p:cNvSpPr txBox="1">
            <a:spLocks/>
          </p:cNvSpPr>
          <p:nvPr/>
        </p:nvSpPr>
        <p:spPr>
          <a:xfrm>
            <a:off x="5508104" y="697259"/>
            <a:ext cx="2952328" cy="3600401"/>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200" dirty="0" err="1"/>
              <a:t>iPython</a:t>
            </a:r>
            <a:r>
              <a:rPr lang="en-US" sz="4200" dirty="0"/>
              <a:t> is an interactive programming shell for the Python programming language </a:t>
            </a:r>
            <a:r>
              <a:rPr lang="en-US" sz="4200" dirty="0">
                <a:hlinkClick r:id="rId4"/>
              </a:rPr>
              <a:t>https://ipython.org/</a:t>
            </a:r>
            <a:r>
              <a:rPr lang="en-US" sz="4200" dirty="0"/>
              <a:t> </a:t>
            </a:r>
          </a:p>
          <a:p>
            <a:pPr algn="l"/>
            <a:endParaRPr lang="en-US" sz="4200" dirty="0"/>
          </a:p>
          <a:p>
            <a:pPr algn="l"/>
            <a:r>
              <a:rPr lang="en-US" sz="4200" dirty="0"/>
              <a:t>The </a:t>
            </a:r>
            <a:r>
              <a:rPr lang="en-US" sz="4200" dirty="0" err="1"/>
              <a:t>Jupyter</a:t>
            </a:r>
            <a:r>
              <a:rPr lang="en-US" sz="4200" dirty="0"/>
              <a:t> Notebook is an open-source web application that allows you to create and share documents that contain live code… </a:t>
            </a:r>
            <a:r>
              <a:rPr lang="en-US" sz="4200" dirty="0">
                <a:hlinkClick r:id="rId5"/>
              </a:rPr>
              <a:t>http://jupyter.org/</a:t>
            </a:r>
            <a:r>
              <a:rPr lang="en-US" sz="3300" dirty="0"/>
              <a:t> </a:t>
            </a:r>
          </a:p>
          <a:p>
            <a:endParaRPr lang="en-US" dirty="0"/>
          </a:p>
        </p:txBody>
      </p:sp>
    </p:spTree>
    <p:extLst>
      <p:ext uri="{BB962C8B-B14F-4D97-AF65-F5344CB8AC3E}">
        <p14:creationId xmlns:p14="http://schemas.microsoft.com/office/powerpoint/2010/main" val="177349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Performance Support</a:t>
            </a:r>
            <a:endParaRPr lang="en-CA" dirty="0"/>
          </a:p>
        </p:txBody>
      </p:sp>
      <p:pic>
        <p:nvPicPr>
          <p:cNvPr id="4" name="Picture 2" descr="https://fortunedotcom.files.wordpress.com/2014/05/140525193150-babolat-play-pure-drive-tennis-racquet-620xa.jpg?quality=80&amp;w=550&amp;h=348&amp;crop=1">
            <a:extLst>
              <a:ext uri="{FF2B5EF4-FFF2-40B4-BE49-F238E27FC236}">
                <a16:creationId xmlns:a16="http://schemas.microsoft.com/office/drawing/2014/main" xmlns="" id="{42461B8A-337C-4F46-821C-E89568B57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7260"/>
            <a:ext cx="7128792" cy="3758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4B01A8B7-12EC-4D31-AF0A-0D856F143E65}"/>
              </a:ext>
            </a:extLst>
          </p:cNvPr>
          <p:cNvSpPr/>
          <p:nvPr/>
        </p:nvSpPr>
        <p:spPr>
          <a:xfrm>
            <a:off x="5364088" y="2459172"/>
            <a:ext cx="3416990" cy="523220"/>
          </a:xfrm>
          <a:prstGeom prst="rect">
            <a:avLst/>
          </a:prstGeom>
        </p:spPr>
        <p:txBody>
          <a:bodyPr wrap="square">
            <a:spAutoFit/>
          </a:bodyPr>
          <a:lstStyle/>
          <a:p>
            <a:r>
              <a:rPr lang="en-CA" sz="1400" dirty="0">
                <a:hlinkClick r:id="rId3"/>
              </a:rPr>
              <a:t>http://fortune.com/2014/05/27/a-tennis-racquet-that-isnt-just-strung-but-wired/</a:t>
            </a:r>
            <a:r>
              <a:rPr lang="en-CA" sz="1400" dirty="0"/>
              <a:t> </a:t>
            </a:r>
          </a:p>
        </p:txBody>
      </p:sp>
    </p:spTree>
    <p:extLst>
      <p:ext uri="{BB962C8B-B14F-4D97-AF65-F5344CB8AC3E}">
        <p14:creationId xmlns:p14="http://schemas.microsoft.com/office/powerpoint/2010/main" val="51088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Environments</a:t>
            </a:r>
            <a:endParaRPr lang="en-CA" dirty="0"/>
          </a:p>
        </p:txBody>
      </p:sp>
      <p:sp>
        <p:nvSpPr>
          <p:cNvPr id="3" name="Content Placeholder 2"/>
          <p:cNvSpPr>
            <a:spLocks noGrp="1"/>
          </p:cNvSpPr>
          <p:nvPr>
            <p:ph idx="1"/>
          </p:nvPr>
        </p:nvSpPr>
        <p:spPr/>
        <p:txBody>
          <a:bodyPr/>
          <a:lstStyle/>
          <a:p>
            <a:r>
              <a:rPr lang="en-CA" dirty="0" smtClean="0"/>
              <a:t>Learning platforms</a:t>
            </a:r>
          </a:p>
          <a:p>
            <a:r>
              <a:rPr lang="en-CA" dirty="0" smtClean="0"/>
              <a:t>Internet of Things</a:t>
            </a:r>
          </a:p>
          <a:p>
            <a:r>
              <a:rPr lang="en-CA" dirty="0" smtClean="0"/>
              <a:t>Social Learning</a:t>
            </a:r>
          </a:p>
          <a:p>
            <a:r>
              <a:rPr lang="en-CA" dirty="0" smtClean="0"/>
              <a:t>LTI, API and JSON</a:t>
            </a:r>
          </a:p>
          <a:p>
            <a:r>
              <a:rPr lang="en-CA" dirty="0" smtClean="0"/>
              <a:t>Cloud Apps and Storage</a:t>
            </a:r>
          </a:p>
          <a:p>
            <a:endParaRPr lang="en-CA" dirty="0" smtClean="0"/>
          </a:p>
          <a:p>
            <a:endParaRPr lang="en-CA" dirty="0"/>
          </a:p>
        </p:txBody>
      </p:sp>
    </p:spTree>
    <p:extLst>
      <p:ext uri="{BB962C8B-B14F-4D97-AF65-F5344CB8AC3E}">
        <p14:creationId xmlns:p14="http://schemas.microsoft.com/office/powerpoint/2010/main" val="294429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Learning Platforms</a:t>
            </a:r>
            <a:endParaRPr lang="en-CA" dirty="0"/>
          </a:p>
        </p:txBody>
      </p:sp>
      <p:sp>
        <p:nvSpPr>
          <p:cNvPr id="10" name="Content Placeholder 2">
            <a:extLst>
              <a:ext uri="{FF2B5EF4-FFF2-40B4-BE49-F238E27FC236}">
                <a16:creationId xmlns:a16="http://schemas.microsoft.com/office/drawing/2014/main" xmlns="" id="{7FE6111B-C0E4-45ED-8649-D69955B0C9B9}"/>
              </a:ext>
            </a:extLst>
          </p:cNvPr>
          <p:cNvSpPr>
            <a:spLocks noGrp="1"/>
          </p:cNvSpPr>
          <p:nvPr>
            <p:ph idx="1"/>
          </p:nvPr>
        </p:nvSpPr>
        <p:spPr>
          <a:xfrm>
            <a:off x="683568" y="625252"/>
            <a:ext cx="4837584" cy="737929"/>
          </a:xfrm>
        </p:spPr>
        <p:txBody>
          <a:bodyPr>
            <a:normAutofit/>
          </a:bodyPr>
          <a:lstStyle/>
          <a:p>
            <a:r>
              <a:rPr lang="en-CA" sz="2000" dirty="0"/>
              <a:t>LTI Producer – provides features </a:t>
            </a:r>
          </a:p>
          <a:p>
            <a:r>
              <a:rPr lang="en-CA" sz="2000" dirty="0"/>
              <a:t>LTI Consumer – connects to features</a:t>
            </a:r>
          </a:p>
        </p:txBody>
      </p:sp>
      <p:pic>
        <p:nvPicPr>
          <p:cNvPr id="11" name="Picture 2" descr="https://www.imsglobal.org/sites/default/files/lti/blti/bltiv1p0/images/ltiBLTIimgv1p0image002.jpg">
            <a:extLst>
              <a:ext uri="{FF2B5EF4-FFF2-40B4-BE49-F238E27FC236}">
                <a16:creationId xmlns:a16="http://schemas.microsoft.com/office/drawing/2014/main" xmlns="" id="{671544CE-E99B-43F5-8F6B-0AEFBFF05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33206"/>
            <a:ext cx="6306651" cy="30385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B3D8BBAD-024E-4C7F-A8B7-C6F6FFBEA2AB}"/>
              </a:ext>
            </a:extLst>
          </p:cNvPr>
          <p:cNvSpPr/>
          <p:nvPr/>
        </p:nvSpPr>
        <p:spPr>
          <a:xfrm>
            <a:off x="899592" y="4333224"/>
            <a:ext cx="4401213" cy="276999"/>
          </a:xfrm>
          <a:prstGeom prst="rect">
            <a:avLst/>
          </a:prstGeom>
        </p:spPr>
        <p:txBody>
          <a:bodyPr wrap="square">
            <a:spAutoFit/>
          </a:bodyPr>
          <a:lstStyle/>
          <a:p>
            <a:r>
              <a:rPr lang="en-CA" sz="1200" dirty="0">
                <a:hlinkClick r:id="rId3"/>
              </a:rPr>
              <a:t>https://www.imsglobal.org/specs/ltiv1p0/implementation-guide</a:t>
            </a:r>
            <a:r>
              <a:rPr lang="en-CA" sz="1200" dirty="0"/>
              <a:t> </a:t>
            </a:r>
          </a:p>
        </p:txBody>
      </p:sp>
    </p:spTree>
    <p:extLst>
      <p:ext uri="{BB962C8B-B14F-4D97-AF65-F5344CB8AC3E}">
        <p14:creationId xmlns:p14="http://schemas.microsoft.com/office/powerpoint/2010/main" val="139333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7220"/>
            <a:ext cx="6264696" cy="2339102"/>
          </a:xfrm>
          <a:prstGeom prst="rect">
            <a:avLst/>
          </a:prstGeom>
        </p:spPr>
        <p:txBody>
          <a:bodyPr wrap="square">
            <a:spAutoFit/>
          </a:bodyPr>
          <a:lstStyle/>
          <a:p>
            <a:r>
              <a:rPr lang="en-CA" sz="2800" dirty="0" smtClean="0"/>
              <a:t>Case: CSPS GCCampus</a:t>
            </a:r>
          </a:p>
          <a:p>
            <a:endParaRPr lang="en-CA" sz="2800" dirty="0" smtClean="0"/>
          </a:p>
          <a:p>
            <a:pPr marL="285750" indent="-285750">
              <a:buFont typeface="Arial" panose="020B0604020202020204" pitchFamily="34" charset="0"/>
              <a:buChar char="•"/>
            </a:pPr>
            <a:r>
              <a:rPr lang="en-CA" dirty="0" smtClean="0"/>
              <a:t>Saba </a:t>
            </a:r>
            <a:r>
              <a:rPr lang="en-CA" dirty="0"/>
              <a:t>learning management system (LMS) </a:t>
            </a:r>
          </a:p>
          <a:p>
            <a:pPr marL="285750" indent="-285750">
              <a:buFont typeface="Arial" panose="020B0604020202020204" pitchFamily="34" charset="0"/>
              <a:buChar char="•"/>
            </a:pPr>
            <a:r>
              <a:rPr lang="en-CA" dirty="0"/>
              <a:t>Drupal 7 content management system (CMS)</a:t>
            </a:r>
          </a:p>
          <a:p>
            <a:pPr marL="285750" indent="-285750">
              <a:buFont typeface="Arial" panose="020B0604020202020204" pitchFamily="34" charset="0"/>
              <a:buChar char="•"/>
            </a:pPr>
            <a:r>
              <a:rPr lang="en-CA" dirty="0"/>
              <a:t>Moodle LMS</a:t>
            </a:r>
          </a:p>
          <a:p>
            <a:pPr marL="285750" indent="-285750">
              <a:buFont typeface="Arial" panose="020B0604020202020204" pitchFamily="34" charset="0"/>
              <a:buChar char="•"/>
            </a:pPr>
            <a:r>
              <a:rPr lang="en-CA" dirty="0"/>
              <a:t>Kaltura OVP</a:t>
            </a:r>
          </a:p>
          <a:p>
            <a:pPr marL="285750" indent="-285750">
              <a:buFont typeface="Arial" panose="020B0604020202020204" pitchFamily="34" charset="0"/>
              <a:buChar char="•"/>
            </a:pPr>
            <a:r>
              <a:rPr lang="en-CA" dirty="0"/>
              <a:t>CSPS service bus</a:t>
            </a:r>
            <a:endParaRPr lang="en-CA" dirty="0"/>
          </a:p>
        </p:txBody>
      </p:sp>
      <p:pic>
        <p:nvPicPr>
          <p:cNvPr id="5" name="Picture 2" descr="https://lh3.googleusercontent.com/ziakAdoD3tc25Nh2o6EVr9f0Y-6SMOjXJfF0edPp5qjkQMsIfiiYVsACFLRndJJP5C-_XrflEBKfk5G-EYCwaSoxbfZGv1_Mn4Sv7D5WXphL9yGzwQYJyX7qDEmKuvumeLVBFKU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921396"/>
            <a:ext cx="3600400" cy="36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Internet of Things</a:t>
            </a:r>
            <a:endParaRPr lang="en-CA" dirty="0"/>
          </a:p>
        </p:txBody>
      </p:sp>
      <p:pic>
        <p:nvPicPr>
          <p:cNvPr id="6" name="Picture 2" descr="Image result for disney magic band">
            <a:extLst>
              <a:ext uri="{FF2B5EF4-FFF2-40B4-BE49-F238E27FC236}">
                <a16:creationId xmlns:a16="http://schemas.microsoft.com/office/drawing/2014/main" xmlns="" id="{5EC011C1-04DD-46BA-9923-276B231E0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75" y="2661693"/>
            <a:ext cx="2479094" cy="20659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BE442BA4-43EF-4BB5-AE97-A973DEC4A1F8}"/>
              </a:ext>
            </a:extLst>
          </p:cNvPr>
          <p:cNvSpPr/>
          <p:nvPr/>
        </p:nvSpPr>
        <p:spPr>
          <a:xfrm>
            <a:off x="926091" y="4557612"/>
            <a:ext cx="2736304" cy="523220"/>
          </a:xfrm>
          <a:prstGeom prst="rect">
            <a:avLst/>
          </a:prstGeom>
        </p:spPr>
        <p:txBody>
          <a:bodyPr wrap="square">
            <a:spAutoFit/>
          </a:bodyPr>
          <a:lstStyle/>
          <a:p>
            <a:r>
              <a:rPr lang="en-US" sz="1400" dirty="0" err="1"/>
              <a:t>MagicBand</a:t>
            </a:r>
            <a:r>
              <a:rPr lang="en-US" sz="1400" dirty="0"/>
              <a:t>. It’s a bracelet Disney hands out (</a:t>
            </a:r>
            <a:r>
              <a:rPr lang="en-US" sz="1400" u="sng" dirty="0">
                <a:hlinkClick r:id="rId3"/>
              </a:rPr>
              <a:t>story on Gizmodo</a:t>
            </a:r>
            <a:r>
              <a:rPr lang="en-US" sz="1400" dirty="0"/>
              <a:t>)</a:t>
            </a:r>
          </a:p>
        </p:txBody>
      </p:sp>
      <p:pic>
        <p:nvPicPr>
          <p:cNvPr id="8" name="Picture 2" descr="Image result for 5. Games, Sims and Virtual Reality">
            <a:extLst>
              <a:ext uri="{FF2B5EF4-FFF2-40B4-BE49-F238E27FC236}">
                <a16:creationId xmlns:a16="http://schemas.microsoft.com/office/drawing/2014/main" xmlns="" id="{1D14D9C0-F7DB-4F7D-ABAF-989D9DD64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10" y="641925"/>
            <a:ext cx="2615470" cy="12255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DD9960EB-C299-45F7-93A7-D8993874BEE6}"/>
              </a:ext>
            </a:extLst>
          </p:cNvPr>
          <p:cNvSpPr/>
          <p:nvPr/>
        </p:nvSpPr>
        <p:spPr>
          <a:xfrm>
            <a:off x="782075" y="1935548"/>
            <a:ext cx="2905047" cy="461665"/>
          </a:xfrm>
          <a:prstGeom prst="rect">
            <a:avLst/>
          </a:prstGeom>
        </p:spPr>
        <p:txBody>
          <a:bodyPr wrap="square">
            <a:spAutoFit/>
          </a:bodyPr>
          <a:lstStyle/>
          <a:p>
            <a:r>
              <a:rPr lang="en-US" sz="1200" dirty="0">
                <a:hlinkClick r:id="rId5"/>
              </a:rPr>
              <a:t>https://www.pcgamesn.com/grand-theft-auto-v/the-best-grand-theft-auto-v-mods</a:t>
            </a:r>
            <a:r>
              <a:rPr lang="en-US" sz="1200" dirty="0"/>
              <a:t> </a:t>
            </a:r>
          </a:p>
        </p:txBody>
      </p:sp>
      <p:pic>
        <p:nvPicPr>
          <p:cNvPr id="10" name="Picture 2" descr="Image result for context based mobile appl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947" y="641925"/>
            <a:ext cx="4543425" cy="25622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27984" y="3232984"/>
            <a:ext cx="4572000" cy="461665"/>
          </a:xfrm>
          <a:prstGeom prst="rect">
            <a:avLst/>
          </a:prstGeom>
        </p:spPr>
        <p:txBody>
          <a:bodyPr>
            <a:spAutoFit/>
          </a:bodyPr>
          <a:lstStyle/>
          <a:p>
            <a:r>
              <a:rPr lang="en-CA" sz="1200" dirty="0" smtClean="0"/>
              <a:t>WISE Research Group, 2012 - </a:t>
            </a:r>
            <a:r>
              <a:rPr lang="en-CA" sz="1200" dirty="0" smtClean="0">
                <a:hlinkClick r:id="rId7"/>
              </a:rPr>
              <a:t>https</a:t>
            </a:r>
            <a:r>
              <a:rPr lang="en-CA" sz="1200" dirty="0">
                <a:hlinkClick r:id="rId7"/>
              </a:rPr>
              <a:t>://</a:t>
            </a:r>
            <a:r>
              <a:rPr lang="en-CA" sz="1200" dirty="0" smtClean="0">
                <a:hlinkClick r:id="rId7"/>
              </a:rPr>
              <a:t>wise.vub.ac.be/project/context-aware-mobile-application-development</a:t>
            </a:r>
            <a:r>
              <a:rPr lang="en-CA" sz="1200" dirty="0" smtClean="0"/>
              <a:t> </a:t>
            </a:r>
            <a:endParaRPr lang="en-CA" sz="1200" dirty="0"/>
          </a:p>
        </p:txBody>
      </p:sp>
    </p:spTree>
    <p:extLst>
      <p:ext uri="{BB962C8B-B14F-4D97-AF65-F5344CB8AC3E}">
        <p14:creationId xmlns:p14="http://schemas.microsoft.com/office/powerpoint/2010/main" val="3515531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Social Learning</a:t>
            </a:r>
            <a:endParaRPr lang="en-CA" dirty="0"/>
          </a:p>
        </p:txBody>
      </p:sp>
      <p:pic>
        <p:nvPicPr>
          <p:cNvPr id="10" name="Picture 2" descr="Image result for Translation and Collaborative Technology">
            <a:extLst>
              <a:ext uri="{FF2B5EF4-FFF2-40B4-BE49-F238E27FC236}">
                <a16:creationId xmlns:a16="http://schemas.microsoft.com/office/drawing/2014/main" xmlns="" id="{CC56056C-9D7B-4CBB-B046-C3F7E43988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9268"/>
            <a:ext cx="3139234" cy="16829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AD1AAB91-D800-4C39-AF50-BAFF62EA97BC}"/>
              </a:ext>
            </a:extLst>
          </p:cNvPr>
          <p:cNvPicPr>
            <a:picLocks noChangeAspect="1"/>
          </p:cNvPicPr>
          <p:nvPr/>
        </p:nvPicPr>
        <p:blipFill>
          <a:blip r:embed="rId3"/>
          <a:stretch>
            <a:fillRect/>
          </a:stretch>
        </p:blipFill>
        <p:spPr>
          <a:xfrm>
            <a:off x="611560" y="2605418"/>
            <a:ext cx="3139234" cy="1284196"/>
          </a:xfrm>
          <a:prstGeom prst="rect">
            <a:avLst/>
          </a:prstGeom>
        </p:spPr>
      </p:pic>
      <p:sp>
        <p:nvSpPr>
          <p:cNvPr id="12" name="Rectangle 11">
            <a:extLst>
              <a:ext uri="{FF2B5EF4-FFF2-40B4-BE49-F238E27FC236}">
                <a16:creationId xmlns:a16="http://schemas.microsoft.com/office/drawing/2014/main" xmlns="" id="{5017EC8C-5959-4B71-AB23-FE0E7281DBD7}"/>
              </a:ext>
            </a:extLst>
          </p:cNvPr>
          <p:cNvSpPr/>
          <p:nvPr/>
        </p:nvSpPr>
        <p:spPr>
          <a:xfrm>
            <a:off x="530301" y="4035350"/>
            <a:ext cx="3301752" cy="830997"/>
          </a:xfrm>
          <a:prstGeom prst="rect">
            <a:avLst/>
          </a:prstGeom>
        </p:spPr>
        <p:txBody>
          <a:bodyPr wrap="square">
            <a:spAutoFit/>
          </a:bodyPr>
          <a:lstStyle/>
          <a:p>
            <a:r>
              <a:rPr lang="en-US" sz="1600" dirty="0">
                <a:hlinkClick r:id="rId4"/>
              </a:rPr>
              <a:t>https://www.cnbc.com/2017/10/04/google-translation-earbuds-google-pixel-buds-launched.html</a:t>
            </a:r>
            <a:r>
              <a:rPr lang="en-US" sz="1600" dirty="0"/>
              <a:t> </a:t>
            </a:r>
          </a:p>
        </p:txBody>
      </p:sp>
    </p:spTree>
    <p:extLst>
      <p:ext uri="{BB962C8B-B14F-4D97-AF65-F5344CB8AC3E}">
        <p14:creationId xmlns:p14="http://schemas.microsoft.com/office/powerpoint/2010/main" val="214267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LTI / API / JSON</a:t>
            </a:r>
            <a:endParaRPr lang="en-CA" dirty="0"/>
          </a:p>
        </p:txBody>
      </p:sp>
      <p:pic>
        <p:nvPicPr>
          <p:cNvPr id="6" name="Picture 2">
            <a:extLst>
              <a:ext uri="{FF2B5EF4-FFF2-40B4-BE49-F238E27FC236}">
                <a16:creationId xmlns:a16="http://schemas.microsoft.com/office/drawing/2014/main" xmlns="" id="{68124B17-AB64-47BE-815A-A662DFF73E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53244"/>
            <a:ext cx="3104509" cy="18474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xmlns="" id="{D0467A06-BE4A-416C-BCD8-14EE737D5A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2706578"/>
            <a:ext cx="3104509" cy="1858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0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7220"/>
            <a:ext cx="6264696" cy="2893100"/>
          </a:xfrm>
          <a:prstGeom prst="rect">
            <a:avLst/>
          </a:prstGeom>
        </p:spPr>
        <p:txBody>
          <a:bodyPr wrap="square">
            <a:spAutoFit/>
          </a:bodyPr>
          <a:lstStyle/>
          <a:p>
            <a:r>
              <a:rPr lang="en-CA" sz="2800" dirty="0" smtClean="0"/>
              <a:t>Case: Resource Integration</a:t>
            </a:r>
          </a:p>
          <a:p>
            <a:endParaRPr lang="en-CA" sz="2800" dirty="0" smtClean="0"/>
          </a:p>
          <a:p>
            <a:pPr marL="285750" indent="-285750">
              <a:buFont typeface="Arial" panose="020B0604020202020204" pitchFamily="34" charset="0"/>
              <a:buChar char="•"/>
            </a:pPr>
            <a:r>
              <a:rPr lang="en-CA" dirty="0"/>
              <a:t>Linkage - each with a tab or an icon on the other system</a:t>
            </a:r>
          </a:p>
          <a:p>
            <a:pPr marL="285750" indent="-285750">
              <a:buFont typeface="Arial" panose="020B0604020202020204" pitchFamily="34" charset="0"/>
              <a:buChar char="•"/>
            </a:pPr>
            <a:r>
              <a:rPr lang="en-CA" dirty="0"/>
              <a:t>Single </a:t>
            </a:r>
            <a:r>
              <a:rPr lang="en-CA" dirty="0" err="1"/>
              <a:t>signon</a:t>
            </a:r>
            <a:r>
              <a:rPr lang="en-CA" dirty="0"/>
              <a:t> - single </a:t>
            </a:r>
            <a:r>
              <a:rPr lang="en-CA" dirty="0" smtClean="0"/>
              <a:t>unique identifier for all services</a:t>
            </a:r>
            <a:endParaRPr lang="en-CA" dirty="0"/>
          </a:p>
          <a:p>
            <a:pPr marL="285750" indent="-285750">
              <a:buFont typeface="Arial" panose="020B0604020202020204" pitchFamily="34" charset="0"/>
              <a:buChar char="•"/>
            </a:pPr>
            <a:r>
              <a:rPr lang="en-CA" dirty="0"/>
              <a:t>Common Services </a:t>
            </a:r>
            <a:r>
              <a:rPr lang="en-CA" dirty="0" smtClean="0"/>
              <a:t>– Listed </a:t>
            </a:r>
            <a:r>
              <a:rPr lang="en-CA" dirty="0"/>
              <a:t>among </a:t>
            </a:r>
            <a:r>
              <a:rPr lang="en-CA" dirty="0" smtClean="0"/>
              <a:t>other </a:t>
            </a:r>
            <a:r>
              <a:rPr lang="en-CA" dirty="0"/>
              <a:t>services </a:t>
            </a:r>
          </a:p>
          <a:p>
            <a:pPr marL="285750" indent="-285750">
              <a:buFont typeface="Arial" panose="020B0604020202020204" pitchFamily="34" charset="0"/>
              <a:buChar char="•"/>
            </a:pPr>
            <a:r>
              <a:rPr lang="en-CA" dirty="0"/>
              <a:t>Extending the bus - user information and data exchanged </a:t>
            </a:r>
          </a:p>
          <a:p>
            <a:pPr marL="285750" indent="-285750">
              <a:buFont typeface="Arial" panose="020B0604020202020204" pitchFamily="34" charset="0"/>
              <a:buChar char="•"/>
            </a:pPr>
            <a:r>
              <a:rPr lang="en-CA" dirty="0"/>
              <a:t>Learning Tools Interoperability - launched using SCORM or LTI </a:t>
            </a:r>
          </a:p>
          <a:p>
            <a:pPr marL="285750" indent="-285750">
              <a:buFont typeface="Arial" panose="020B0604020202020204" pitchFamily="34" charset="0"/>
              <a:buChar char="•"/>
            </a:pPr>
            <a:r>
              <a:rPr lang="en-CA" dirty="0"/>
              <a:t>Full integration - </a:t>
            </a:r>
            <a:r>
              <a:rPr lang="en-CA" dirty="0" smtClean="0"/>
              <a:t>Resources </a:t>
            </a:r>
            <a:r>
              <a:rPr lang="en-CA" dirty="0"/>
              <a:t>are available throughout </a:t>
            </a:r>
            <a:r>
              <a:rPr lang="en-CA" dirty="0" smtClean="0"/>
              <a:t>GoC and </a:t>
            </a:r>
            <a:r>
              <a:rPr lang="en-CA" dirty="0"/>
              <a:t>vice versa</a:t>
            </a:r>
          </a:p>
        </p:txBody>
      </p:sp>
    </p:spTree>
    <p:extLst>
      <p:ext uri="{BB962C8B-B14F-4D97-AF65-F5344CB8AC3E}">
        <p14:creationId xmlns:p14="http://schemas.microsoft.com/office/powerpoint/2010/main" val="30330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13284"/>
            <a:ext cx="8229600" cy="2532111"/>
          </a:xfrm>
        </p:spPr>
        <p:txBody>
          <a:bodyPr/>
          <a:lstStyle/>
          <a:p>
            <a:pPr marL="0" indent="0">
              <a:buNone/>
            </a:pPr>
            <a:r>
              <a:rPr lang="en-CA" dirty="0" smtClean="0"/>
              <a:t>How </a:t>
            </a:r>
            <a:r>
              <a:rPr lang="en-CA" dirty="0"/>
              <a:t>can the </a:t>
            </a:r>
            <a:r>
              <a:rPr lang="en-CA" dirty="0" err="1"/>
              <a:t>College@ESDC</a:t>
            </a:r>
            <a:r>
              <a:rPr lang="en-CA" dirty="0"/>
              <a:t> equipped itself for what’s coming? What form(s) is learning, and especially operational training, likely to take in 10-15 years?</a:t>
            </a:r>
          </a:p>
          <a:p>
            <a:endParaRPr lang="en-CA" dirty="0"/>
          </a:p>
        </p:txBody>
      </p:sp>
    </p:spTree>
    <p:extLst>
      <p:ext uri="{BB962C8B-B14F-4D97-AF65-F5344CB8AC3E}">
        <p14:creationId xmlns:p14="http://schemas.microsoft.com/office/powerpoint/2010/main" val="3113436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Cloud Apps &amp; Storage</a:t>
            </a:r>
            <a:endParaRPr lang="en-CA" dirty="0"/>
          </a:p>
        </p:txBody>
      </p:sp>
      <p:pic>
        <p:nvPicPr>
          <p:cNvPr id="5" name="Picture 4">
            <a:extLst>
              <a:ext uri="{FF2B5EF4-FFF2-40B4-BE49-F238E27FC236}">
                <a16:creationId xmlns:a16="http://schemas.microsoft.com/office/drawing/2014/main" xmlns="" id="{E474DFA3-B36B-4A33-B19F-038E2F9A842E}"/>
              </a:ext>
            </a:extLst>
          </p:cNvPr>
          <p:cNvPicPr>
            <a:picLocks noChangeAspect="1"/>
          </p:cNvPicPr>
          <p:nvPr/>
        </p:nvPicPr>
        <p:blipFill>
          <a:blip r:embed="rId2"/>
          <a:stretch>
            <a:fillRect/>
          </a:stretch>
        </p:blipFill>
        <p:spPr>
          <a:xfrm>
            <a:off x="4748116" y="841276"/>
            <a:ext cx="3085562" cy="2457820"/>
          </a:xfrm>
          <a:prstGeom prst="rect">
            <a:avLst/>
          </a:prstGeom>
        </p:spPr>
      </p:pic>
      <p:pic>
        <p:nvPicPr>
          <p:cNvPr id="8" name="Picture 7">
            <a:extLst>
              <a:ext uri="{FF2B5EF4-FFF2-40B4-BE49-F238E27FC236}">
                <a16:creationId xmlns:a16="http://schemas.microsoft.com/office/drawing/2014/main" xmlns="" id="{2C15DB56-0242-478B-A5DD-8ECC6BEEF5C3}"/>
              </a:ext>
            </a:extLst>
          </p:cNvPr>
          <p:cNvPicPr>
            <a:picLocks noChangeAspect="1"/>
          </p:cNvPicPr>
          <p:nvPr/>
        </p:nvPicPr>
        <p:blipFill>
          <a:blip r:embed="rId3"/>
          <a:stretch>
            <a:fillRect/>
          </a:stretch>
        </p:blipFill>
        <p:spPr>
          <a:xfrm>
            <a:off x="676084" y="841276"/>
            <a:ext cx="3683325" cy="2457820"/>
          </a:xfrm>
          <a:prstGeom prst="rect">
            <a:avLst/>
          </a:prstGeom>
        </p:spPr>
      </p:pic>
      <p:sp>
        <p:nvSpPr>
          <p:cNvPr id="9" name="Rectangle 8">
            <a:extLst>
              <a:ext uri="{FF2B5EF4-FFF2-40B4-BE49-F238E27FC236}">
                <a16:creationId xmlns:a16="http://schemas.microsoft.com/office/drawing/2014/main" xmlns="" id="{5F5806CB-22B4-46D9-9FAF-CCA64B80063E}"/>
              </a:ext>
            </a:extLst>
          </p:cNvPr>
          <p:cNvSpPr/>
          <p:nvPr/>
        </p:nvSpPr>
        <p:spPr>
          <a:xfrm>
            <a:off x="621484" y="3558320"/>
            <a:ext cx="4126632" cy="584775"/>
          </a:xfrm>
          <a:prstGeom prst="rect">
            <a:avLst/>
          </a:prstGeom>
        </p:spPr>
        <p:txBody>
          <a:bodyPr wrap="square">
            <a:spAutoFit/>
          </a:bodyPr>
          <a:lstStyle/>
          <a:p>
            <a:r>
              <a:rPr lang="en-CA" sz="1600" dirty="0">
                <a:hlinkClick r:id="rId4"/>
              </a:rPr>
              <a:t>http://www.tomsitpro.com/articles/docker-enterprise-hub-orchestration,1-2375.html</a:t>
            </a:r>
            <a:r>
              <a:rPr lang="en-CA" sz="1600" dirty="0"/>
              <a:t> </a:t>
            </a:r>
          </a:p>
        </p:txBody>
      </p:sp>
    </p:spTree>
    <p:extLst>
      <p:ext uri="{BB962C8B-B14F-4D97-AF65-F5344CB8AC3E}">
        <p14:creationId xmlns:p14="http://schemas.microsoft.com/office/powerpoint/2010/main" val="268518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Assessment</a:t>
            </a:r>
            <a:endParaRPr lang="en-CA" dirty="0"/>
          </a:p>
        </p:txBody>
      </p:sp>
      <p:sp>
        <p:nvSpPr>
          <p:cNvPr id="3" name="Content Placeholder 2"/>
          <p:cNvSpPr>
            <a:spLocks noGrp="1"/>
          </p:cNvSpPr>
          <p:nvPr>
            <p:ph idx="1"/>
          </p:nvPr>
        </p:nvSpPr>
        <p:spPr/>
        <p:txBody>
          <a:bodyPr/>
          <a:lstStyle/>
          <a:p>
            <a:r>
              <a:rPr lang="en-CA" dirty="0" smtClean="0"/>
              <a:t>Competencies and Skills</a:t>
            </a:r>
          </a:p>
          <a:p>
            <a:r>
              <a:rPr lang="en-CA" dirty="0" smtClean="0"/>
              <a:t>Learning records</a:t>
            </a:r>
          </a:p>
          <a:p>
            <a:r>
              <a:rPr lang="en-CA" dirty="0" smtClean="0"/>
              <a:t>Quantified Self / Dashboards</a:t>
            </a:r>
          </a:p>
          <a:p>
            <a:r>
              <a:rPr lang="en-CA" dirty="0" smtClean="0"/>
              <a:t>Feed Forward</a:t>
            </a:r>
          </a:p>
          <a:p>
            <a:endParaRPr lang="en-CA" dirty="0"/>
          </a:p>
        </p:txBody>
      </p:sp>
    </p:spTree>
    <p:extLst>
      <p:ext uri="{BB962C8B-B14F-4D97-AF65-F5344CB8AC3E}">
        <p14:creationId xmlns:p14="http://schemas.microsoft.com/office/powerpoint/2010/main" val="96201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Competencies and Skills</a:t>
            </a:r>
            <a:endParaRPr lang="en-CA" dirty="0"/>
          </a:p>
        </p:txBody>
      </p:sp>
      <p:sp>
        <p:nvSpPr>
          <p:cNvPr id="13" name="Pentagon 12"/>
          <p:cNvSpPr/>
          <p:nvPr/>
        </p:nvSpPr>
        <p:spPr>
          <a:xfrm>
            <a:off x="1054357" y="618026"/>
            <a:ext cx="1008112" cy="540060"/>
          </a:xfrm>
          <a:prstGeom prst="homePlate">
            <a:avLst>
              <a:gd name="adj" fmla="val 19765"/>
            </a:avLst>
          </a:prstGeom>
          <a:solidFill>
            <a:schemeClr val="bg1"/>
          </a:solidFill>
          <a:ln w="3175">
            <a:solidFill>
              <a:srgbClr val="CA6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CA6077"/>
                </a:solidFill>
              </a:rPr>
              <a:t>Learning Plan</a:t>
            </a:r>
            <a:endParaRPr lang="en-CA" dirty="0">
              <a:solidFill>
                <a:srgbClr val="CA6077"/>
              </a:solidFill>
            </a:endParaRPr>
          </a:p>
        </p:txBody>
      </p:sp>
      <p:pic>
        <p:nvPicPr>
          <p:cNvPr id="14" name="Picture 13">
            <a:extLst>
              <a:ext uri="{FF2B5EF4-FFF2-40B4-BE49-F238E27FC236}">
                <a16:creationId xmlns:a16="http://schemas.microsoft.com/office/drawing/2014/main" xmlns="" id="{21562741-CC5F-4FB1-A5C7-1571513F9931}"/>
              </a:ext>
            </a:extLst>
          </p:cNvPr>
          <p:cNvPicPr>
            <a:picLocks noChangeAspect="1"/>
          </p:cNvPicPr>
          <p:nvPr/>
        </p:nvPicPr>
        <p:blipFill>
          <a:blip r:embed="rId2"/>
          <a:stretch>
            <a:fillRect/>
          </a:stretch>
        </p:blipFill>
        <p:spPr>
          <a:xfrm>
            <a:off x="4510743" y="470502"/>
            <a:ext cx="3651259" cy="2513036"/>
          </a:xfrm>
          <a:prstGeom prst="rect">
            <a:avLst/>
          </a:prstGeom>
        </p:spPr>
      </p:pic>
      <p:sp>
        <p:nvSpPr>
          <p:cNvPr id="15" name="Rectangle 14">
            <a:extLst>
              <a:ext uri="{FF2B5EF4-FFF2-40B4-BE49-F238E27FC236}">
                <a16:creationId xmlns:a16="http://schemas.microsoft.com/office/drawing/2014/main" xmlns="" id="{CCBFC938-6F5E-4C83-9684-BBCF04275F00}"/>
              </a:ext>
            </a:extLst>
          </p:cNvPr>
          <p:cNvSpPr/>
          <p:nvPr/>
        </p:nvSpPr>
        <p:spPr>
          <a:xfrm>
            <a:off x="4665508" y="3009801"/>
            <a:ext cx="3168352" cy="523220"/>
          </a:xfrm>
          <a:prstGeom prst="rect">
            <a:avLst/>
          </a:prstGeom>
        </p:spPr>
        <p:txBody>
          <a:bodyPr wrap="square">
            <a:spAutoFit/>
          </a:bodyPr>
          <a:lstStyle/>
          <a:p>
            <a:r>
              <a:rPr lang="en-CA" sz="1400" dirty="0">
                <a:hlinkClick r:id="rId3"/>
              </a:rPr>
              <a:t>https://www.adlnet.gov/introducing-the-next-big-thing-cass/</a:t>
            </a:r>
            <a:r>
              <a:rPr lang="en-CA" sz="1400" dirty="0"/>
              <a:t> </a:t>
            </a:r>
          </a:p>
        </p:txBody>
      </p:sp>
      <p:sp>
        <p:nvSpPr>
          <p:cNvPr id="16" name="Pentagon 1">
            <a:extLst>
              <a:ext uri="{FF2B5EF4-FFF2-40B4-BE49-F238E27FC236}">
                <a16:creationId xmlns:a16="http://schemas.microsoft.com/office/drawing/2014/main" xmlns="" id="{CC6847EA-B18E-48D5-AF95-E4E779D85FF6}"/>
              </a:ext>
            </a:extLst>
          </p:cNvPr>
          <p:cNvSpPr/>
          <p:nvPr/>
        </p:nvSpPr>
        <p:spPr>
          <a:xfrm>
            <a:off x="2502597" y="377746"/>
            <a:ext cx="1348479" cy="774706"/>
          </a:xfrm>
          <a:prstGeom prst="homePlate">
            <a:avLst>
              <a:gd name="adj" fmla="val 19765"/>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rgbClr val="FF0000"/>
                </a:solidFill>
              </a:rPr>
              <a:t>Automated Assessment</a:t>
            </a:r>
            <a:endParaRPr lang="en-CA" dirty="0">
              <a:solidFill>
                <a:srgbClr val="FF0000"/>
              </a:solidFill>
            </a:endParaRPr>
          </a:p>
        </p:txBody>
      </p:sp>
      <p:pic>
        <p:nvPicPr>
          <p:cNvPr id="17" name="Picture 2" descr="Image result for ethical assessment">
            <a:extLst>
              <a:ext uri="{FF2B5EF4-FFF2-40B4-BE49-F238E27FC236}">
                <a16:creationId xmlns:a16="http://schemas.microsoft.com/office/drawing/2014/main" xmlns="" id="{E0A57BCA-B740-408C-A5A3-8612D1A2C8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25" y="1446948"/>
            <a:ext cx="2484192" cy="7280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542FB60D-F7F1-40FC-9888-45F170B2DD37}"/>
              </a:ext>
            </a:extLst>
          </p:cNvPr>
          <p:cNvSpPr/>
          <p:nvPr/>
        </p:nvSpPr>
        <p:spPr>
          <a:xfrm>
            <a:off x="379746" y="2227536"/>
            <a:ext cx="4245700" cy="1200329"/>
          </a:xfrm>
          <a:prstGeom prst="rect">
            <a:avLst/>
          </a:prstGeom>
        </p:spPr>
        <p:txBody>
          <a:bodyPr wrap="square">
            <a:spAutoFit/>
          </a:bodyPr>
          <a:lstStyle/>
          <a:p>
            <a:pPr marL="285750" indent="-285750">
              <a:buFont typeface="Arial" panose="020B0604020202020204" pitchFamily="34" charset="0"/>
              <a:buChar char="•"/>
            </a:pPr>
            <a:r>
              <a:rPr lang="en-US" dirty="0"/>
              <a:t>accurately and honestly measure a student’s achievement? </a:t>
            </a:r>
          </a:p>
          <a:p>
            <a:pPr marL="285750" indent="-285750">
              <a:buFont typeface="Arial" panose="020B0604020202020204" pitchFamily="34" charset="0"/>
              <a:buChar char="•"/>
            </a:pPr>
            <a:r>
              <a:rPr lang="en-US" dirty="0"/>
              <a:t>incentives for </a:t>
            </a:r>
            <a:r>
              <a:rPr lang="en-US" i="1" dirty="0"/>
              <a:t>honest</a:t>
            </a:r>
            <a:r>
              <a:rPr lang="en-US" dirty="0"/>
              <a:t> academic </a:t>
            </a:r>
            <a:r>
              <a:rPr lang="en-US" dirty="0" err="1"/>
              <a:t>behaviour</a:t>
            </a:r>
            <a:r>
              <a:rPr lang="en-US" dirty="0"/>
              <a:t>?</a:t>
            </a:r>
          </a:p>
        </p:txBody>
      </p:sp>
      <p:sp>
        <p:nvSpPr>
          <p:cNvPr id="19" name="Rectangle 18">
            <a:extLst>
              <a:ext uri="{FF2B5EF4-FFF2-40B4-BE49-F238E27FC236}">
                <a16:creationId xmlns:a16="http://schemas.microsoft.com/office/drawing/2014/main" xmlns="" id="{9505041F-569B-48A2-8C2C-51BA2527460B}"/>
              </a:ext>
            </a:extLst>
          </p:cNvPr>
          <p:cNvSpPr/>
          <p:nvPr/>
        </p:nvSpPr>
        <p:spPr>
          <a:xfrm>
            <a:off x="611560" y="3550975"/>
            <a:ext cx="3452952" cy="646331"/>
          </a:xfrm>
          <a:prstGeom prst="rect">
            <a:avLst/>
          </a:prstGeom>
        </p:spPr>
        <p:txBody>
          <a:bodyPr wrap="square">
            <a:spAutoFit/>
          </a:bodyPr>
          <a:lstStyle/>
          <a:p>
            <a:r>
              <a:rPr lang="en-US" sz="1200" dirty="0">
                <a:hlinkClick r:id="rId5"/>
              </a:rPr>
              <a:t>http://pagecentertraining.psu.edu/public-relations-ethics/core-ethical-principles/lesson-2-sample-title/the-pillars-of-public-relations-ethics/</a:t>
            </a:r>
            <a:r>
              <a:rPr lang="en-US" sz="1200" dirty="0"/>
              <a:t> </a:t>
            </a:r>
          </a:p>
        </p:txBody>
      </p:sp>
    </p:spTree>
    <p:extLst>
      <p:ext uri="{BB962C8B-B14F-4D97-AF65-F5344CB8AC3E}">
        <p14:creationId xmlns:p14="http://schemas.microsoft.com/office/powerpoint/2010/main" val="271515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7220"/>
            <a:ext cx="7632848" cy="2062103"/>
          </a:xfrm>
          <a:prstGeom prst="rect">
            <a:avLst/>
          </a:prstGeom>
        </p:spPr>
        <p:txBody>
          <a:bodyPr wrap="square">
            <a:spAutoFit/>
          </a:bodyPr>
          <a:lstStyle/>
          <a:p>
            <a:r>
              <a:rPr lang="en-CA" sz="2800" dirty="0" smtClean="0"/>
              <a:t>Case: Competencies and Skills Systems (CASS)</a:t>
            </a:r>
          </a:p>
          <a:p>
            <a:endParaRPr lang="en-CA" sz="2800" dirty="0" smtClean="0"/>
          </a:p>
          <a:p>
            <a:pPr marL="285750" indent="-285750">
              <a:buFont typeface="Arial" panose="020B0604020202020204" pitchFamily="34" charset="0"/>
              <a:buChar char="•"/>
            </a:pPr>
            <a:r>
              <a:rPr lang="en-CA" dirty="0" smtClean="0"/>
              <a:t>Workforce </a:t>
            </a:r>
            <a:r>
              <a:rPr lang="en-CA" dirty="0"/>
              <a:t>Planning</a:t>
            </a:r>
          </a:p>
          <a:p>
            <a:pPr marL="285750" indent="-285750">
              <a:buFont typeface="Arial" panose="020B0604020202020204" pitchFamily="34" charset="0"/>
              <a:buChar char="•"/>
            </a:pPr>
            <a:r>
              <a:rPr lang="en-CA" dirty="0"/>
              <a:t>Recruiting and Onboarding</a:t>
            </a:r>
          </a:p>
          <a:p>
            <a:pPr marL="285750" indent="-285750">
              <a:buFont typeface="Arial" panose="020B0604020202020204" pitchFamily="34" charset="0"/>
              <a:buChar char="•"/>
            </a:pPr>
            <a:r>
              <a:rPr lang="en-CA" dirty="0"/>
              <a:t>Performance and Goal Management</a:t>
            </a:r>
          </a:p>
          <a:p>
            <a:endParaRPr lang="en-CA" dirty="0"/>
          </a:p>
        </p:txBody>
      </p:sp>
      <p:pic>
        <p:nvPicPr>
          <p:cNvPr id="6" name="Picture 5"/>
          <p:cNvPicPr/>
          <p:nvPr/>
        </p:nvPicPr>
        <p:blipFill>
          <a:blip r:embed="rId2"/>
          <a:stretch>
            <a:fillRect/>
          </a:stretch>
        </p:blipFill>
        <p:spPr>
          <a:xfrm>
            <a:off x="1043608" y="2399323"/>
            <a:ext cx="5616624" cy="3009886"/>
          </a:xfrm>
          <a:prstGeom prst="rect">
            <a:avLst/>
          </a:prstGeom>
        </p:spPr>
      </p:pic>
      <p:sp>
        <p:nvSpPr>
          <p:cNvPr id="7" name="Rectangle 6"/>
          <p:cNvSpPr/>
          <p:nvPr/>
        </p:nvSpPr>
        <p:spPr>
          <a:xfrm>
            <a:off x="4932040" y="1202211"/>
            <a:ext cx="4572000" cy="923330"/>
          </a:xfrm>
          <a:prstGeom prst="rect">
            <a:avLst/>
          </a:prstGeom>
        </p:spPr>
        <p:txBody>
          <a:bodyPr>
            <a:spAutoFit/>
          </a:bodyPr>
          <a:lstStyle/>
          <a:p>
            <a:pPr marL="285750" indent="-285750">
              <a:buFont typeface="Arial" panose="020B0604020202020204" pitchFamily="34" charset="0"/>
              <a:buChar char="•"/>
            </a:pPr>
            <a:r>
              <a:rPr lang="en-CA" dirty="0"/>
              <a:t>Learning Management</a:t>
            </a:r>
          </a:p>
          <a:p>
            <a:pPr marL="285750" indent="-285750">
              <a:buFont typeface="Arial" panose="020B0604020202020204" pitchFamily="34" charset="0"/>
              <a:buChar char="•"/>
            </a:pPr>
            <a:r>
              <a:rPr lang="en-CA" dirty="0"/>
              <a:t>Career and Succession Planning</a:t>
            </a:r>
          </a:p>
          <a:p>
            <a:pPr marL="285750" indent="-285750">
              <a:buFont typeface="Arial" panose="020B0604020202020204" pitchFamily="34" charset="0"/>
              <a:buChar char="•"/>
            </a:pPr>
            <a:r>
              <a:rPr lang="en-CA" dirty="0"/>
              <a:t>Compensation Management</a:t>
            </a:r>
            <a:endParaRPr lang="en-CA" dirty="0"/>
          </a:p>
        </p:txBody>
      </p:sp>
      <p:sp>
        <p:nvSpPr>
          <p:cNvPr id="8" name="Rectangle 7"/>
          <p:cNvSpPr/>
          <p:nvPr/>
        </p:nvSpPr>
        <p:spPr>
          <a:xfrm>
            <a:off x="4871473" y="5039877"/>
            <a:ext cx="3624005" cy="338554"/>
          </a:xfrm>
          <a:prstGeom prst="rect">
            <a:avLst/>
          </a:prstGeom>
        </p:spPr>
        <p:txBody>
          <a:bodyPr wrap="none">
            <a:spAutoFit/>
          </a:bodyPr>
          <a:lstStyle/>
          <a:p>
            <a:r>
              <a:rPr lang="en-CA" sz="1600" dirty="0" smtClean="0"/>
              <a:t>ADL, 2016 - </a:t>
            </a:r>
            <a:r>
              <a:rPr lang="en-CA" sz="1600" dirty="0" smtClean="0">
                <a:hlinkClick r:id="rId3"/>
              </a:rPr>
              <a:t>http</a:t>
            </a:r>
            <a:r>
              <a:rPr lang="en-CA" sz="1600" dirty="0">
                <a:hlinkClick r:id="rId3"/>
              </a:rPr>
              <a:t>://www.cassproject.org</a:t>
            </a:r>
            <a:r>
              <a:rPr lang="en-CA" sz="1600" dirty="0" smtClean="0">
                <a:hlinkClick r:id="rId3"/>
              </a:rPr>
              <a:t>/</a:t>
            </a:r>
            <a:r>
              <a:rPr lang="en-CA" sz="1600" dirty="0" smtClean="0"/>
              <a:t> </a:t>
            </a:r>
            <a:endParaRPr lang="en-CA" sz="1600" dirty="0"/>
          </a:p>
        </p:txBody>
      </p:sp>
    </p:spTree>
    <p:extLst>
      <p:ext uri="{BB962C8B-B14F-4D97-AF65-F5344CB8AC3E}">
        <p14:creationId xmlns:p14="http://schemas.microsoft.com/office/powerpoint/2010/main" val="1516627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Learning Records</a:t>
            </a:r>
            <a:endParaRPr lang="en-CA" dirty="0"/>
          </a:p>
        </p:txBody>
      </p:sp>
      <p:sp>
        <p:nvSpPr>
          <p:cNvPr id="9" name="Rectangle 8">
            <a:extLst>
              <a:ext uri="{FF2B5EF4-FFF2-40B4-BE49-F238E27FC236}">
                <a16:creationId xmlns:a16="http://schemas.microsoft.com/office/drawing/2014/main" xmlns="" id="{2F416346-D212-4FB0-B710-F98D831583E4}"/>
              </a:ext>
            </a:extLst>
          </p:cNvPr>
          <p:cNvSpPr/>
          <p:nvPr/>
        </p:nvSpPr>
        <p:spPr>
          <a:xfrm>
            <a:off x="4572000" y="439565"/>
            <a:ext cx="4176464" cy="2031325"/>
          </a:xfrm>
          <a:prstGeom prst="rect">
            <a:avLst/>
          </a:prstGeom>
        </p:spPr>
        <p:txBody>
          <a:bodyPr wrap="square">
            <a:spAutoFit/>
          </a:bodyPr>
          <a:lstStyle/>
          <a:p>
            <a:r>
              <a:rPr lang="en-CA" dirty="0">
                <a:solidFill>
                  <a:srgbClr val="666666"/>
                </a:solidFill>
                <a:latin typeface="Ubuntu"/>
              </a:rPr>
              <a:t>Doug Belshaw:</a:t>
            </a:r>
          </a:p>
          <a:p>
            <a:endParaRPr lang="en-CA" dirty="0">
              <a:solidFill>
                <a:srgbClr val="666666"/>
              </a:solidFill>
              <a:latin typeface="Ubuntu"/>
            </a:endParaRPr>
          </a:p>
          <a:p>
            <a:r>
              <a:rPr lang="en-CA" dirty="0">
                <a:solidFill>
                  <a:srgbClr val="666666"/>
                </a:solidFill>
                <a:latin typeface="Ubuntu"/>
              </a:rPr>
              <a:t>"If we used the </a:t>
            </a:r>
            <a:r>
              <a:rPr lang="en-CA" dirty="0" err="1">
                <a:solidFill>
                  <a:srgbClr val="666666"/>
                </a:solidFill>
                <a:latin typeface="Ubuntu"/>
              </a:rPr>
              <a:t>blockchain</a:t>
            </a:r>
            <a:r>
              <a:rPr lang="en-CA" dirty="0">
                <a:solidFill>
                  <a:srgbClr val="666666"/>
                </a:solidFill>
                <a:latin typeface="Ubuntu"/>
              </a:rPr>
              <a:t> for Open Badges," he writes, "then we could prove beyond reasonable doubt that the person receiving badge Y is the same person who created evidence X.</a:t>
            </a:r>
            <a:endParaRPr lang="en-CA" dirty="0"/>
          </a:p>
        </p:txBody>
      </p:sp>
      <p:pic>
        <p:nvPicPr>
          <p:cNvPr id="10" name="Picture 2" descr="files/images/750px-Cryptographic_Hash_Function.svg.png">
            <a:extLst>
              <a:ext uri="{FF2B5EF4-FFF2-40B4-BE49-F238E27FC236}">
                <a16:creationId xmlns:a16="http://schemas.microsoft.com/office/drawing/2014/main" xmlns="" id="{4461BB26-19B5-42F0-B731-922AB0FB2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3495"/>
            <a:ext cx="3987318" cy="24034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BA1FE88F-2FDA-465F-B974-DE908C9A3914}"/>
              </a:ext>
            </a:extLst>
          </p:cNvPr>
          <p:cNvSpPr/>
          <p:nvPr/>
        </p:nvSpPr>
        <p:spPr>
          <a:xfrm>
            <a:off x="4716016" y="3289548"/>
            <a:ext cx="3449727" cy="307777"/>
          </a:xfrm>
          <a:prstGeom prst="rect">
            <a:avLst/>
          </a:prstGeom>
        </p:spPr>
        <p:txBody>
          <a:bodyPr wrap="none">
            <a:spAutoFit/>
          </a:bodyPr>
          <a:lstStyle/>
          <a:p>
            <a:r>
              <a:rPr lang="en-CA" sz="1400" dirty="0">
                <a:solidFill>
                  <a:srgbClr val="A85038"/>
                </a:solidFill>
                <a:latin typeface="Ubuntu"/>
                <a:hlinkClick r:id="rId3"/>
              </a:rPr>
              <a:t>http://www.downes.ca/search/blockchain</a:t>
            </a:r>
            <a:r>
              <a:rPr lang="en-CA" sz="1400" dirty="0">
                <a:solidFill>
                  <a:srgbClr val="A85038"/>
                </a:solidFill>
                <a:latin typeface="Ubuntu"/>
              </a:rPr>
              <a:t> </a:t>
            </a:r>
            <a:endParaRPr lang="en-CA" sz="1400" dirty="0"/>
          </a:p>
        </p:txBody>
      </p:sp>
      <p:sp>
        <p:nvSpPr>
          <p:cNvPr id="12" name="Rectangle 11">
            <a:extLst>
              <a:ext uri="{FF2B5EF4-FFF2-40B4-BE49-F238E27FC236}">
                <a16:creationId xmlns:a16="http://schemas.microsoft.com/office/drawing/2014/main" xmlns="" id="{1C2359E6-F61A-4933-97EB-58F4B135C053}"/>
              </a:ext>
            </a:extLst>
          </p:cNvPr>
          <p:cNvSpPr/>
          <p:nvPr/>
        </p:nvSpPr>
        <p:spPr>
          <a:xfrm>
            <a:off x="4572000" y="2470890"/>
            <a:ext cx="4176464" cy="523220"/>
          </a:xfrm>
          <a:prstGeom prst="rect">
            <a:avLst/>
          </a:prstGeom>
        </p:spPr>
        <p:txBody>
          <a:bodyPr wrap="square">
            <a:spAutoFit/>
          </a:bodyPr>
          <a:lstStyle/>
          <a:p>
            <a:r>
              <a:rPr lang="en-CA" sz="1400" dirty="0">
                <a:hlinkClick r:id="rId4"/>
              </a:rPr>
              <a:t>http://dmlcentral.net/blog/doug-belshaw/peering-deep-future-educational-credentialing</a:t>
            </a:r>
            <a:r>
              <a:rPr lang="en-CA" sz="1400" dirty="0"/>
              <a:t> </a:t>
            </a:r>
          </a:p>
        </p:txBody>
      </p:sp>
    </p:spTree>
    <p:extLst>
      <p:ext uri="{BB962C8B-B14F-4D97-AF65-F5344CB8AC3E}">
        <p14:creationId xmlns:p14="http://schemas.microsoft.com/office/powerpoint/2010/main" val="251357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Quantified Self</a:t>
            </a:r>
            <a:endParaRPr lang="en-CA" dirty="0"/>
          </a:p>
        </p:txBody>
      </p:sp>
      <p:pic>
        <p:nvPicPr>
          <p:cNvPr id="7" name="Picture 2" descr="https://digitallearning.northwestern.edu/sites/digitallearning/files/DL_LA_NU_banner2.png">
            <a:extLst>
              <a:ext uri="{FF2B5EF4-FFF2-40B4-BE49-F238E27FC236}">
                <a16:creationId xmlns:a16="http://schemas.microsoft.com/office/drawing/2014/main" xmlns="" id="{F3F99DE2-0D82-4D34-B2FB-DC83C2201B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37" y="913284"/>
            <a:ext cx="7999062" cy="2520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2B17C136-6FBB-48C0-A423-E1EBB02CBFDC}"/>
              </a:ext>
            </a:extLst>
          </p:cNvPr>
          <p:cNvSpPr/>
          <p:nvPr/>
        </p:nvSpPr>
        <p:spPr>
          <a:xfrm>
            <a:off x="507537" y="3721596"/>
            <a:ext cx="3816424" cy="830997"/>
          </a:xfrm>
          <a:prstGeom prst="rect">
            <a:avLst/>
          </a:prstGeom>
        </p:spPr>
        <p:txBody>
          <a:bodyPr wrap="square">
            <a:spAutoFit/>
          </a:bodyPr>
          <a:lstStyle/>
          <a:p>
            <a:r>
              <a:rPr lang="en-US" sz="1200" dirty="0"/>
              <a:t>Siemens and Long </a:t>
            </a:r>
            <a:r>
              <a:rPr lang="en-US" sz="1200" dirty="0">
                <a:hlinkClick r:id="rId3"/>
              </a:rPr>
              <a:t>https://er.educause.edu/articles/2011/9/penetrating-the-fog-analytics-in-learning-and-education</a:t>
            </a:r>
            <a:endParaRPr lang="en-US" sz="1200" dirty="0"/>
          </a:p>
          <a:p>
            <a:r>
              <a:rPr lang="en-US" sz="1200" dirty="0"/>
              <a:t> </a:t>
            </a:r>
            <a:endParaRPr lang="en-US" sz="1400" dirty="0"/>
          </a:p>
        </p:txBody>
      </p:sp>
    </p:spTree>
    <p:extLst>
      <p:ext uri="{BB962C8B-B14F-4D97-AF65-F5344CB8AC3E}">
        <p14:creationId xmlns:p14="http://schemas.microsoft.com/office/powerpoint/2010/main" val="277414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Feed Forward</a:t>
            </a:r>
            <a:endParaRPr lang="en-CA" dirty="0"/>
          </a:p>
        </p:txBody>
      </p:sp>
      <p:sp>
        <p:nvSpPr>
          <p:cNvPr id="6" name="Content Placeholder 2">
            <a:extLst>
              <a:ext uri="{FF2B5EF4-FFF2-40B4-BE49-F238E27FC236}">
                <a16:creationId xmlns:a16="http://schemas.microsoft.com/office/drawing/2014/main" xmlns="" id="{FF2A2744-A3AF-4132-ABC9-CA87A7D377ED}"/>
              </a:ext>
            </a:extLst>
          </p:cNvPr>
          <p:cNvSpPr>
            <a:spLocks noGrp="1"/>
          </p:cNvSpPr>
          <p:nvPr>
            <p:ph idx="1"/>
          </p:nvPr>
        </p:nvSpPr>
        <p:spPr>
          <a:xfrm>
            <a:off x="395536" y="545655"/>
            <a:ext cx="2927359" cy="780087"/>
          </a:xfrm>
        </p:spPr>
        <p:txBody>
          <a:bodyPr>
            <a:normAutofit/>
          </a:bodyPr>
          <a:lstStyle/>
          <a:p>
            <a:pPr marL="0" indent="0">
              <a:buNone/>
            </a:pPr>
            <a:r>
              <a:rPr lang="en-US" sz="1400" dirty="0"/>
              <a:t>OERs are now widely available through subject-specific libraries with provisions </a:t>
            </a:r>
            <a:r>
              <a:rPr lang="en-US" sz="1400" dirty="0" err="1"/>
              <a:t>forauthoring</a:t>
            </a:r>
            <a:r>
              <a:rPr lang="en-US" sz="1400" dirty="0"/>
              <a:t> as well</a:t>
            </a:r>
          </a:p>
        </p:txBody>
      </p:sp>
      <p:pic>
        <p:nvPicPr>
          <p:cNvPr id="7" name="Picture 6">
            <a:extLst>
              <a:ext uri="{FF2B5EF4-FFF2-40B4-BE49-F238E27FC236}">
                <a16:creationId xmlns:a16="http://schemas.microsoft.com/office/drawing/2014/main" xmlns="" id="{A60DBA5D-BE46-49F8-BF21-2541C647B280}"/>
              </a:ext>
            </a:extLst>
          </p:cNvPr>
          <p:cNvPicPr>
            <a:picLocks noChangeAspect="1"/>
          </p:cNvPicPr>
          <p:nvPr/>
        </p:nvPicPr>
        <p:blipFill>
          <a:blip r:embed="rId3"/>
          <a:stretch>
            <a:fillRect/>
          </a:stretch>
        </p:blipFill>
        <p:spPr>
          <a:xfrm>
            <a:off x="480928" y="1292860"/>
            <a:ext cx="3587015" cy="2941733"/>
          </a:xfrm>
          <a:prstGeom prst="rect">
            <a:avLst/>
          </a:prstGeom>
        </p:spPr>
      </p:pic>
      <p:sp>
        <p:nvSpPr>
          <p:cNvPr id="8" name="Rectangle 7">
            <a:extLst>
              <a:ext uri="{FF2B5EF4-FFF2-40B4-BE49-F238E27FC236}">
                <a16:creationId xmlns:a16="http://schemas.microsoft.com/office/drawing/2014/main" xmlns="" id="{447E0F8D-A0FE-4B02-A034-7D3F26AC1F74}"/>
              </a:ext>
            </a:extLst>
          </p:cNvPr>
          <p:cNvSpPr/>
          <p:nvPr/>
        </p:nvSpPr>
        <p:spPr>
          <a:xfrm>
            <a:off x="480929" y="4225652"/>
            <a:ext cx="2476599" cy="523220"/>
          </a:xfrm>
          <a:prstGeom prst="rect">
            <a:avLst/>
          </a:prstGeom>
        </p:spPr>
        <p:txBody>
          <a:bodyPr wrap="square">
            <a:spAutoFit/>
          </a:bodyPr>
          <a:lstStyle/>
          <a:p>
            <a:r>
              <a:rPr lang="en-US" sz="1400" dirty="0"/>
              <a:t>DS106 – assignment bank </a:t>
            </a:r>
            <a:r>
              <a:rPr lang="en-US" sz="1400" dirty="0">
                <a:hlinkClick r:id="rId4"/>
              </a:rPr>
              <a:t>http://assignments.ds106.us/</a:t>
            </a:r>
            <a:r>
              <a:rPr lang="en-US" sz="1400" dirty="0"/>
              <a:t> </a:t>
            </a:r>
          </a:p>
        </p:txBody>
      </p:sp>
      <p:sp>
        <p:nvSpPr>
          <p:cNvPr id="4" name="Rectangle 3"/>
          <p:cNvSpPr/>
          <p:nvPr/>
        </p:nvSpPr>
        <p:spPr>
          <a:xfrm>
            <a:off x="5364088" y="841276"/>
            <a:ext cx="2808312" cy="1938992"/>
          </a:xfrm>
          <a:prstGeom prst="rect">
            <a:avLst/>
          </a:prstGeom>
        </p:spPr>
        <p:txBody>
          <a:bodyPr wrap="square">
            <a:spAutoFit/>
          </a:bodyPr>
          <a:lstStyle/>
          <a:p>
            <a:pPr marL="285750" indent="-285750">
              <a:buFont typeface="Arial" panose="020B0604020202020204" pitchFamily="34" charset="0"/>
              <a:buChar char="•"/>
            </a:pPr>
            <a:r>
              <a:rPr lang="en-CA" sz="2000" i="1" dirty="0"/>
              <a:t>Course commentary </a:t>
            </a:r>
            <a:endParaRPr lang="en-CA" sz="2000" dirty="0"/>
          </a:p>
          <a:p>
            <a:pPr marL="285750" indent="-285750">
              <a:buFont typeface="Arial" panose="020B0604020202020204" pitchFamily="34" charset="0"/>
              <a:buChar char="•"/>
            </a:pPr>
            <a:r>
              <a:rPr lang="en-CA" sz="2000" i="1" dirty="0"/>
              <a:t>User-generated content</a:t>
            </a:r>
            <a:r>
              <a:rPr lang="en-CA" sz="2000" dirty="0"/>
              <a:t> </a:t>
            </a:r>
          </a:p>
          <a:p>
            <a:pPr marL="285750" indent="-285750">
              <a:buFont typeface="Arial" panose="020B0604020202020204" pitchFamily="34" charset="0"/>
              <a:buChar char="•"/>
            </a:pPr>
            <a:r>
              <a:rPr lang="en-CA" sz="2000" i="1" dirty="0"/>
              <a:t>External content</a:t>
            </a:r>
            <a:r>
              <a:rPr lang="en-CA" sz="2000" dirty="0"/>
              <a:t> </a:t>
            </a:r>
          </a:p>
          <a:p>
            <a:pPr marL="285750" indent="-285750">
              <a:buFont typeface="Arial" panose="020B0604020202020204" pitchFamily="34" charset="0"/>
              <a:buChar char="•"/>
            </a:pPr>
            <a:r>
              <a:rPr lang="en-CA" sz="2000" i="1" dirty="0"/>
              <a:t>Content curation</a:t>
            </a:r>
            <a:r>
              <a:rPr lang="en-CA" sz="2000" dirty="0"/>
              <a:t> </a:t>
            </a:r>
          </a:p>
          <a:p>
            <a:pPr marL="285750" indent="-285750">
              <a:buFont typeface="Arial" panose="020B0604020202020204" pitchFamily="34" charset="0"/>
              <a:buChar char="•"/>
            </a:pPr>
            <a:r>
              <a:rPr lang="en-CA" sz="2000" i="1" dirty="0"/>
              <a:t>Collaborative learning</a:t>
            </a:r>
            <a:r>
              <a:rPr lang="en-CA" sz="2000" dirty="0"/>
              <a:t> </a:t>
            </a:r>
            <a:endParaRPr lang="en-CA" sz="2000" dirty="0"/>
          </a:p>
        </p:txBody>
      </p:sp>
    </p:spTree>
    <p:extLst>
      <p:ext uri="{BB962C8B-B14F-4D97-AF65-F5344CB8AC3E}">
        <p14:creationId xmlns:p14="http://schemas.microsoft.com/office/powerpoint/2010/main" val="2876152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87946-276D-4112-BAA0-20932143452B}"/>
              </a:ext>
            </a:extLst>
          </p:cNvPr>
          <p:cNvSpPr>
            <a:spLocks noGrp="1"/>
          </p:cNvSpPr>
          <p:nvPr>
            <p:ph type="title"/>
          </p:nvPr>
        </p:nvSpPr>
        <p:spPr/>
        <p:txBody>
          <a:bodyPr/>
          <a:lstStyle/>
          <a:p>
            <a:r>
              <a:rPr lang="en-US" dirty="0"/>
              <a:t>The Report…</a:t>
            </a:r>
          </a:p>
        </p:txBody>
      </p:sp>
      <p:sp>
        <p:nvSpPr>
          <p:cNvPr id="3" name="Content Placeholder 2">
            <a:extLst>
              <a:ext uri="{FF2B5EF4-FFF2-40B4-BE49-F238E27FC236}">
                <a16:creationId xmlns:a16="http://schemas.microsoft.com/office/drawing/2014/main" xmlns="" id="{575BF491-1EFF-418F-9B01-BBB5D45D8D1E}"/>
              </a:ext>
            </a:extLst>
          </p:cNvPr>
          <p:cNvSpPr>
            <a:spLocks noGrp="1"/>
          </p:cNvSpPr>
          <p:nvPr>
            <p:ph idx="1"/>
          </p:nvPr>
        </p:nvSpPr>
        <p:spPr>
          <a:xfrm>
            <a:off x="3675460" y="1748234"/>
            <a:ext cx="4747022" cy="2719587"/>
          </a:xfrm>
        </p:spPr>
        <p:txBody>
          <a:bodyPr>
            <a:normAutofit fontScale="70000" lnSpcReduction="20000"/>
          </a:bodyPr>
          <a:lstStyle/>
          <a:p>
            <a:pPr marL="0" indent="0">
              <a:buNone/>
            </a:pPr>
            <a:r>
              <a:rPr lang="en-US" dirty="0"/>
              <a:t>You can download this report from: </a:t>
            </a:r>
            <a:r>
              <a:rPr lang="en-US" dirty="0">
                <a:hlinkClick r:id="rId2"/>
              </a:rPr>
              <a:t>http://bit.ly/quantum-leaps</a:t>
            </a:r>
            <a:endParaRPr lang="en-US" dirty="0"/>
          </a:p>
          <a:p>
            <a:pPr marL="0" indent="0">
              <a:buNone/>
            </a:pPr>
            <a:endParaRPr lang="en-US" dirty="0"/>
          </a:p>
          <a:p>
            <a:pPr marL="0" indent="0">
              <a:buNone/>
            </a:pPr>
            <a:r>
              <a:rPr lang="en-US" dirty="0"/>
              <a:t>The report talks a lot about what will change (and some about what will not_ and also about </a:t>
            </a:r>
            <a:r>
              <a:rPr lang="en-US" i="1" dirty="0"/>
              <a:t>how</a:t>
            </a:r>
            <a:r>
              <a:rPr lang="en-US" dirty="0"/>
              <a:t> things change</a:t>
            </a:r>
          </a:p>
          <a:p>
            <a:pPr marL="0" indent="0">
              <a:buNone/>
            </a:pPr>
            <a:endParaRPr lang="en-US" dirty="0"/>
          </a:p>
          <a:p>
            <a:pPr marL="0" indent="0">
              <a:buNone/>
            </a:pPr>
            <a:r>
              <a:rPr lang="en-US" dirty="0"/>
              <a:t>Add your comments</a:t>
            </a:r>
          </a:p>
          <a:p>
            <a:pPr marL="0" indent="0">
              <a:buNone/>
            </a:pPr>
            <a:r>
              <a:rPr lang="en-US" dirty="0">
                <a:hlinkClick r:id="rId3"/>
              </a:rPr>
              <a:t>http://bit.ly/quantum-edit</a:t>
            </a:r>
            <a:r>
              <a:rPr lang="en-US" dirty="0"/>
              <a:t> </a:t>
            </a:r>
          </a:p>
        </p:txBody>
      </p:sp>
      <p:pic>
        <p:nvPicPr>
          <p:cNvPr id="4" name="Picture 3">
            <a:extLst>
              <a:ext uri="{FF2B5EF4-FFF2-40B4-BE49-F238E27FC236}">
                <a16:creationId xmlns:a16="http://schemas.microsoft.com/office/drawing/2014/main" xmlns="" id="{5DA1A6D2-177B-48DC-BE6A-630BF7CC464B}"/>
              </a:ext>
            </a:extLst>
          </p:cNvPr>
          <p:cNvPicPr>
            <a:picLocks noChangeAspect="1"/>
          </p:cNvPicPr>
          <p:nvPr/>
        </p:nvPicPr>
        <p:blipFill>
          <a:blip r:embed="rId4"/>
          <a:stretch>
            <a:fillRect/>
          </a:stretch>
        </p:blipFill>
        <p:spPr>
          <a:xfrm>
            <a:off x="726657" y="1771056"/>
            <a:ext cx="2655911" cy="2773497"/>
          </a:xfrm>
          <a:prstGeom prst="rect">
            <a:avLst/>
          </a:prstGeom>
        </p:spPr>
      </p:pic>
    </p:spTree>
    <p:extLst>
      <p:ext uri="{BB962C8B-B14F-4D97-AF65-F5344CB8AC3E}">
        <p14:creationId xmlns:p14="http://schemas.microsoft.com/office/powerpoint/2010/main" val="1098319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5054" y="4409148"/>
            <a:ext cx="3431067" cy="507831"/>
          </a:xfrm>
          <a:prstGeom prst="rect">
            <a:avLst/>
          </a:prstGeom>
          <a:solidFill>
            <a:srgbClr val="BFBFBF"/>
          </a:solidFill>
          <a:ln>
            <a:solidFill>
              <a:srgbClr val="4F81BD"/>
            </a:solidFill>
          </a:ln>
        </p:spPr>
        <p:txBody>
          <a:bodyPr wrap="none" rtlCol="0">
            <a:spAutoFit/>
          </a:bodyPr>
          <a:lstStyle/>
          <a:p>
            <a:r>
              <a:rPr lang="en-US" sz="2700" dirty="0"/>
              <a:t>http://</a:t>
            </a:r>
            <a:r>
              <a:rPr lang="en-US" sz="2700" dirty="0" err="1"/>
              <a:t>www.downes.ca</a:t>
            </a:r>
            <a:endParaRPr lang="en-US" sz="2700" dirty="0"/>
          </a:p>
        </p:txBody>
      </p:sp>
      <p:pic>
        <p:nvPicPr>
          <p:cNvPr id="3" name="Picture 2">
            <a:extLst>
              <a:ext uri="{FF2B5EF4-FFF2-40B4-BE49-F238E27FC236}">
                <a16:creationId xmlns:a16="http://schemas.microsoft.com/office/drawing/2014/main" xmlns="" id="{0FF52943-C75E-44A9-9FC5-B36A2A686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054" y="882984"/>
            <a:ext cx="3427432" cy="3526164"/>
          </a:xfrm>
          <a:prstGeom prst="rect">
            <a:avLst/>
          </a:prstGeom>
        </p:spPr>
      </p:pic>
    </p:spTree>
    <p:extLst>
      <p:ext uri="{BB962C8B-B14F-4D97-AF65-F5344CB8AC3E}">
        <p14:creationId xmlns:p14="http://schemas.microsoft.com/office/powerpoint/2010/main" val="88759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022" y="304272"/>
            <a:ext cx="7181328" cy="1104636"/>
          </a:xfrm>
        </p:spPr>
        <p:txBody>
          <a:bodyPr/>
          <a:lstStyle/>
          <a:p>
            <a:r>
              <a:rPr lang="en-CA" dirty="0"/>
              <a:t>Part </a:t>
            </a:r>
            <a:r>
              <a:rPr lang="en-CA" dirty="0" smtClean="0"/>
              <a:t>One. </a:t>
            </a:r>
            <a:r>
              <a:rPr lang="en-CA" dirty="0"/>
              <a:t>What Does Learning Become?</a:t>
            </a:r>
          </a:p>
        </p:txBody>
      </p:sp>
      <p:sp>
        <p:nvSpPr>
          <p:cNvPr id="3" name="Content Placeholder 2"/>
          <p:cNvSpPr>
            <a:spLocks noGrp="1"/>
          </p:cNvSpPr>
          <p:nvPr>
            <p:ph idx="1"/>
          </p:nvPr>
        </p:nvSpPr>
        <p:spPr>
          <a:xfrm>
            <a:off x="1334023" y="1521354"/>
            <a:ext cx="4565736" cy="3626116"/>
          </a:xfrm>
        </p:spPr>
        <p:txBody>
          <a:bodyPr>
            <a:normAutofit/>
          </a:bodyPr>
          <a:lstStyle/>
          <a:p>
            <a:pPr marL="742950" indent="-742950">
              <a:buFont typeface="+mj-lt"/>
              <a:buAutoNum type="arabicPeriod"/>
            </a:pPr>
            <a:r>
              <a:rPr lang="en-CA" sz="3600" dirty="0" smtClean="0">
                <a:latin typeface="+mj-lt"/>
              </a:rPr>
              <a:t>Relevant</a:t>
            </a:r>
            <a:endParaRPr lang="en-CA" sz="3600" dirty="0">
              <a:latin typeface="+mj-lt"/>
            </a:endParaRPr>
          </a:p>
          <a:p>
            <a:pPr marL="742950" indent="-742950">
              <a:buFont typeface="+mj-lt"/>
              <a:buAutoNum type="arabicPeriod"/>
            </a:pPr>
            <a:r>
              <a:rPr lang="en-CA" sz="3600" dirty="0">
                <a:latin typeface="+mj-lt"/>
              </a:rPr>
              <a:t>Engaging</a:t>
            </a:r>
          </a:p>
          <a:p>
            <a:pPr marL="742950" indent="-742950">
              <a:buFont typeface="+mj-lt"/>
              <a:buAutoNum type="arabicPeriod"/>
            </a:pPr>
            <a:r>
              <a:rPr lang="en-CA" sz="3600" dirty="0">
                <a:latin typeface="+mj-lt"/>
              </a:rPr>
              <a:t>Personal</a:t>
            </a:r>
          </a:p>
        </p:txBody>
      </p:sp>
      <p:pic>
        <p:nvPicPr>
          <p:cNvPr id="4" name="Picture 3"/>
          <p:cNvPicPr>
            <a:picLocks noChangeAspect="1"/>
          </p:cNvPicPr>
          <p:nvPr/>
        </p:nvPicPr>
        <p:blipFill>
          <a:blip r:embed="rId2"/>
          <a:stretch>
            <a:fillRect/>
          </a:stretch>
        </p:blipFill>
        <p:spPr>
          <a:xfrm rot="16728331">
            <a:off x="4846083" y="1853188"/>
            <a:ext cx="2760182" cy="3211703"/>
          </a:xfrm>
          <a:prstGeom prst="rect">
            <a:avLst/>
          </a:prstGeom>
        </p:spPr>
      </p:pic>
    </p:spTree>
    <p:extLst>
      <p:ext uri="{BB962C8B-B14F-4D97-AF65-F5344CB8AC3E}">
        <p14:creationId xmlns:p14="http://schemas.microsoft.com/office/powerpoint/2010/main" val="148829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Relevant</a:t>
            </a:r>
            <a:endParaRPr lang="en-CA" dirty="0"/>
          </a:p>
        </p:txBody>
      </p:sp>
      <p:sp>
        <p:nvSpPr>
          <p:cNvPr id="3" name="Content Placeholder 2"/>
          <p:cNvSpPr>
            <a:spLocks noGrp="1"/>
          </p:cNvSpPr>
          <p:nvPr>
            <p:ph idx="1"/>
          </p:nvPr>
        </p:nvSpPr>
        <p:spPr/>
        <p:txBody>
          <a:bodyPr/>
          <a:lstStyle/>
          <a:p>
            <a:r>
              <a:rPr lang="en-CA" dirty="0" smtClean="0"/>
              <a:t>Any time / Any place</a:t>
            </a:r>
          </a:p>
          <a:p>
            <a:r>
              <a:rPr lang="en-CA" dirty="0" smtClean="0"/>
              <a:t>Ubiquitous</a:t>
            </a:r>
          </a:p>
          <a:p>
            <a:r>
              <a:rPr lang="en-CA" dirty="0" smtClean="0"/>
              <a:t>Context-Aware</a:t>
            </a:r>
          </a:p>
          <a:p>
            <a:r>
              <a:rPr lang="en-CA" dirty="0" smtClean="0"/>
              <a:t>Problem-Focused</a:t>
            </a:r>
            <a:endParaRPr lang="en-CA" dirty="0"/>
          </a:p>
          <a:p>
            <a:endParaRPr lang="en-CA" dirty="0"/>
          </a:p>
          <a:p>
            <a:endParaRPr lang="en-CA" dirty="0"/>
          </a:p>
        </p:txBody>
      </p:sp>
    </p:spTree>
    <p:extLst>
      <p:ext uri="{BB962C8B-B14F-4D97-AF65-F5344CB8AC3E}">
        <p14:creationId xmlns:p14="http://schemas.microsoft.com/office/powerpoint/2010/main" val="401476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canada.ca/content/dam/csps-efpc/images/features/20150709-1-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1" y="2569468"/>
            <a:ext cx="4450591" cy="2509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337220"/>
            <a:ext cx="6264696" cy="2185214"/>
          </a:xfrm>
          <a:prstGeom prst="rect">
            <a:avLst/>
          </a:prstGeom>
        </p:spPr>
        <p:txBody>
          <a:bodyPr wrap="square">
            <a:spAutoFit/>
          </a:bodyPr>
          <a:lstStyle/>
          <a:p>
            <a:r>
              <a:rPr lang="en-CA" sz="2800" dirty="0" smtClean="0"/>
              <a:t>Case: Mobile Learning, Mobile Support</a:t>
            </a:r>
          </a:p>
          <a:p>
            <a:endParaRPr lang="en-CA" sz="2800" dirty="0" smtClean="0"/>
          </a:p>
          <a:p>
            <a:r>
              <a:rPr lang="en-CA" sz="2000" i="1" dirty="0"/>
              <a:t>Access</a:t>
            </a:r>
            <a:r>
              <a:rPr lang="en-CA" sz="2000" dirty="0"/>
              <a:t> - learning as you go, with different devices</a:t>
            </a:r>
          </a:p>
          <a:p>
            <a:r>
              <a:rPr lang="en-CA" sz="2000" i="1" dirty="0"/>
              <a:t>Device</a:t>
            </a:r>
            <a:r>
              <a:rPr lang="en-CA" sz="2000" dirty="0"/>
              <a:t> – smartphone only? Or tablets and laptops?</a:t>
            </a:r>
          </a:p>
          <a:p>
            <a:r>
              <a:rPr lang="en-CA" sz="2000" i="1" dirty="0"/>
              <a:t>Location</a:t>
            </a:r>
            <a:r>
              <a:rPr lang="en-CA" sz="2000" dirty="0"/>
              <a:t> - learners can learn outside their office </a:t>
            </a:r>
          </a:p>
          <a:p>
            <a:r>
              <a:rPr lang="en-CA" sz="2000" i="1" dirty="0"/>
              <a:t>Design</a:t>
            </a:r>
            <a:r>
              <a:rPr lang="en-CA" sz="2000" dirty="0"/>
              <a:t> - content specifically designed for mobile </a:t>
            </a:r>
          </a:p>
        </p:txBody>
      </p:sp>
      <p:pic>
        <p:nvPicPr>
          <p:cNvPr id="6" name="Shape 69" descr="mobile learning.JPG"/>
          <p:cNvPicPr preferRelativeResize="0"/>
          <p:nvPr/>
        </p:nvPicPr>
        <p:blipFill>
          <a:blip r:embed="rId3">
            <a:alphaModFix/>
          </a:blip>
          <a:stretch>
            <a:fillRect/>
          </a:stretch>
        </p:blipFill>
        <p:spPr>
          <a:xfrm>
            <a:off x="971600" y="2747982"/>
            <a:ext cx="2630100" cy="2152611"/>
          </a:xfrm>
          <a:prstGeom prst="rect">
            <a:avLst/>
          </a:prstGeom>
          <a:noFill/>
          <a:ln>
            <a:noFill/>
          </a:ln>
        </p:spPr>
      </p:pic>
    </p:spTree>
    <p:extLst>
      <p:ext uri="{BB962C8B-B14F-4D97-AF65-F5344CB8AC3E}">
        <p14:creationId xmlns:p14="http://schemas.microsoft.com/office/powerpoint/2010/main" val="87884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337220"/>
            <a:ext cx="6264696" cy="954107"/>
          </a:xfrm>
          <a:prstGeom prst="rect">
            <a:avLst/>
          </a:prstGeom>
        </p:spPr>
        <p:txBody>
          <a:bodyPr wrap="square">
            <a:spAutoFit/>
          </a:bodyPr>
          <a:lstStyle/>
          <a:p>
            <a:r>
              <a:rPr lang="en-CA" sz="2800" dirty="0" smtClean="0"/>
              <a:t>Case: Content Recommendations</a:t>
            </a:r>
          </a:p>
          <a:p>
            <a:endParaRPr lang="en-CA" sz="2800" dirty="0" smtClean="0"/>
          </a:p>
        </p:txBody>
      </p:sp>
      <p:sp>
        <p:nvSpPr>
          <p:cNvPr id="7" name="Text Placeholder 2"/>
          <p:cNvSpPr txBox="1">
            <a:spLocks/>
          </p:cNvSpPr>
          <p:nvPr/>
        </p:nvSpPr>
        <p:spPr>
          <a:xfrm>
            <a:off x="5436096" y="1152475"/>
            <a:ext cx="3396204" cy="3416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mtClean="0"/>
              <a:t>Resource Recommendation</a:t>
            </a:r>
          </a:p>
          <a:p>
            <a:pPr marL="285750" indent="-285750">
              <a:buFontTx/>
              <a:buChar char="-"/>
            </a:pPr>
            <a:r>
              <a:rPr lang="en-CA" smtClean="0"/>
              <a:t>Collaborative filtering</a:t>
            </a:r>
          </a:p>
          <a:p>
            <a:pPr marL="285750" indent="-285750">
              <a:buFontTx/>
              <a:buChar char="-"/>
            </a:pPr>
            <a:r>
              <a:rPr lang="en-CA" smtClean="0"/>
              <a:t>Human cognitive modeling</a:t>
            </a:r>
          </a:p>
          <a:p>
            <a:pPr marL="285750" indent="-285750">
              <a:buFontTx/>
              <a:buChar char="-"/>
            </a:pPr>
            <a:r>
              <a:rPr lang="en-CA" smtClean="0"/>
              <a:t>Content analysis</a:t>
            </a:r>
          </a:p>
          <a:p>
            <a:pPr marL="285750" indent="-285750">
              <a:buFontTx/>
              <a:buChar char="-"/>
            </a:pPr>
            <a:r>
              <a:rPr lang="en-CA" smtClean="0"/>
              <a:t>Self-assessment</a:t>
            </a:r>
          </a:p>
          <a:p>
            <a:pPr marL="285750" indent="-285750">
              <a:buFontTx/>
              <a:buChar char="-"/>
            </a:pPr>
            <a:r>
              <a:rPr lang="en-CA" smtClean="0"/>
              <a:t>Sensor &amp; data analysis</a:t>
            </a:r>
          </a:p>
          <a:p>
            <a:endParaRPr lang="en-CA" dirty="0"/>
          </a:p>
        </p:txBody>
      </p:sp>
      <p:pic>
        <p:nvPicPr>
          <p:cNvPr id="8" name="Picture 2" descr="Sequential pattern based recomme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7574"/>
            <a:ext cx="4648200" cy="3324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7544" y="4443958"/>
            <a:ext cx="970137" cy="261610"/>
          </a:xfrm>
          <a:prstGeom prst="rect">
            <a:avLst/>
          </a:prstGeom>
        </p:spPr>
        <p:txBody>
          <a:bodyPr wrap="none">
            <a:spAutoFit/>
          </a:bodyPr>
          <a:lstStyle/>
          <a:p>
            <a:r>
              <a:rPr lang="en-CA" sz="1050" u="sng" dirty="0" err="1" smtClean="0">
                <a:hlinkClick r:id="rId3"/>
              </a:rPr>
              <a:t>Salehi</a:t>
            </a:r>
            <a:r>
              <a:rPr lang="en-CA" sz="1050" u="sng" dirty="0">
                <a:hlinkClick r:id="rId3"/>
              </a:rPr>
              <a:t>, 2013</a:t>
            </a:r>
            <a:endParaRPr lang="en-CA" sz="1050" dirty="0"/>
          </a:p>
        </p:txBody>
      </p:sp>
    </p:spTree>
    <p:extLst>
      <p:ext uri="{BB962C8B-B14F-4D97-AF65-F5344CB8AC3E}">
        <p14:creationId xmlns:p14="http://schemas.microsoft.com/office/powerpoint/2010/main" val="365505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Engaging</a:t>
            </a:r>
            <a:endParaRPr lang="en-CA" dirty="0"/>
          </a:p>
        </p:txBody>
      </p:sp>
      <p:sp>
        <p:nvSpPr>
          <p:cNvPr id="3" name="Content Placeholder 2"/>
          <p:cNvSpPr>
            <a:spLocks noGrp="1"/>
          </p:cNvSpPr>
          <p:nvPr>
            <p:ph idx="1"/>
          </p:nvPr>
        </p:nvSpPr>
        <p:spPr/>
        <p:txBody>
          <a:bodyPr/>
          <a:lstStyle/>
          <a:p>
            <a:r>
              <a:rPr lang="en-CA" dirty="0"/>
              <a:t>Engaging = Immersive + </a:t>
            </a:r>
            <a:r>
              <a:rPr lang="en-CA" dirty="0" smtClean="0"/>
              <a:t>Wanted</a:t>
            </a:r>
          </a:p>
          <a:p>
            <a:r>
              <a:rPr lang="en-CA" dirty="0"/>
              <a:t>We have to </a:t>
            </a:r>
            <a:r>
              <a:rPr lang="en-CA" i="1" dirty="0"/>
              <a:t>want</a:t>
            </a:r>
            <a:r>
              <a:rPr lang="en-CA" dirty="0"/>
              <a:t> to be there</a:t>
            </a:r>
          </a:p>
          <a:p>
            <a:r>
              <a:rPr lang="en-CA" dirty="0"/>
              <a:t>And we have to </a:t>
            </a:r>
            <a:r>
              <a:rPr lang="en-CA" i="1" dirty="0"/>
              <a:t>believe</a:t>
            </a:r>
            <a:r>
              <a:rPr lang="en-CA" dirty="0"/>
              <a:t> that we’re there</a:t>
            </a:r>
          </a:p>
          <a:p>
            <a:endParaRPr lang="en-CA" dirty="0"/>
          </a:p>
        </p:txBody>
      </p:sp>
    </p:spTree>
    <p:extLst>
      <p:ext uri="{BB962C8B-B14F-4D97-AF65-F5344CB8AC3E}">
        <p14:creationId xmlns:p14="http://schemas.microsoft.com/office/powerpoint/2010/main" val="5620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7660"/>
            <a:ext cx="8229600" cy="952500"/>
          </a:xfrm>
        </p:spPr>
        <p:txBody>
          <a:bodyPr/>
          <a:lstStyle/>
          <a:p>
            <a:pPr algn="r"/>
            <a:r>
              <a:rPr lang="en-CA" dirty="0" smtClean="0"/>
              <a:t>Immersive</a:t>
            </a:r>
            <a:endParaRPr lang="en-CA" dirty="0"/>
          </a:p>
        </p:txBody>
      </p:sp>
      <p:pic>
        <p:nvPicPr>
          <p:cNvPr id="10" name="Picture 9">
            <a:extLst>
              <a:ext uri="{FF2B5EF4-FFF2-40B4-BE49-F238E27FC236}">
                <a16:creationId xmlns:a16="http://schemas.microsoft.com/office/drawing/2014/main" xmlns="" id="{E89B2550-7E26-4533-A0E8-D65FB17DE7D3}"/>
              </a:ext>
            </a:extLst>
          </p:cNvPr>
          <p:cNvPicPr>
            <a:picLocks noChangeAspect="1"/>
          </p:cNvPicPr>
          <p:nvPr/>
        </p:nvPicPr>
        <p:blipFill>
          <a:blip r:embed="rId2"/>
          <a:stretch>
            <a:fillRect/>
          </a:stretch>
        </p:blipFill>
        <p:spPr>
          <a:xfrm>
            <a:off x="899591" y="697260"/>
            <a:ext cx="4252829" cy="2576702"/>
          </a:xfrm>
          <a:prstGeom prst="rect">
            <a:avLst/>
          </a:prstGeom>
        </p:spPr>
      </p:pic>
      <p:sp>
        <p:nvSpPr>
          <p:cNvPr id="11" name="Rectangle 10">
            <a:extLst>
              <a:ext uri="{FF2B5EF4-FFF2-40B4-BE49-F238E27FC236}">
                <a16:creationId xmlns:a16="http://schemas.microsoft.com/office/drawing/2014/main" xmlns="" id="{0D281EF9-3198-4966-A377-955DFC4AC64F}"/>
              </a:ext>
            </a:extLst>
          </p:cNvPr>
          <p:cNvSpPr/>
          <p:nvPr/>
        </p:nvSpPr>
        <p:spPr>
          <a:xfrm>
            <a:off x="899592" y="3541576"/>
            <a:ext cx="4015132" cy="1292662"/>
          </a:xfrm>
          <a:prstGeom prst="rect">
            <a:avLst/>
          </a:prstGeom>
        </p:spPr>
        <p:txBody>
          <a:bodyPr wrap="square">
            <a:spAutoFit/>
          </a:bodyPr>
          <a:lstStyle/>
          <a:p>
            <a:r>
              <a:rPr lang="en-US" dirty="0"/>
              <a:t>Slack, </a:t>
            </a:r>
            <a:r>
              <a:rPr lang="en-US" dirty="0" err="1"/>
              <a:t>Airtable</a:t>
            </a:r>
            <a:r>
              <a:rPr lang="en-US" dirty="0"/>
              <a:t>, Trello: what makes them good</a:t>
            </a:r>
            <a:r>
              <a:rPr lang="en-US" dirty="0" smtClean="0"/>
              <a:t>? Presence</a:t>
            </a:r>
            <a:endParaRPr lang="en-US" dirty="0"/>
          </a:p>
          <a:p>
            <a:r>
              <a:rPr lang="en-US" sz="1400" dirty="0">
                <a:hlinkClick r:id="rId3"/>
              </a:rPr>
              <a:t>https://pt.slideshare.net/AnantCorp/team-collaboration-slack-airtable-trello-what-makes-them-good-76384318</a:t>
            </a:r>
            <a:r>
              <a:rPr lang="en-US" sz="1400" dirty="0"/>
              <a:t> </a:t>
            </a:r>
          </a:p>
        </p:txBody>
      </p:sp>
      <p:pic>
        <p:nvPicPr>
          <p:cNvPr id="2050" name="Picture 2" descr="https://upload.wikimedia.org/wikipedia/commons/e/ee/Reality_check_ESA3843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685662"/>
            <a:ext cx="2589734" cy="1942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ckinsey.com/~/media/McKinsey/Business%20Functions/Organization/Our%20Insights/Learning%20at%20the%20speed%20of%20business/Learning-Speed-V3-1536x1536_Standard.ash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2627963"/>
            <a:ext cx="2589734" cy="161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39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982</Words>
  <Application>Microsoft Office PowerPoint</Application>
  <PresentationFormat>On-screen Show (16:10)</PresentationFormat>
  <Paragraphs>182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Trends in the Future of Learning</vt:lpstr>
      <vt:lpstr>A New Challenge</vt:lpstr>
      <vt:lpstr>PowerPoint Presentation</vt:lpstr>
      <vt:lpstr>Part One. What Does Learning Become?</vt:lpstr>
      <vt:lpstr>Relevant</vt:lpstr>
      <vt:lpstr>PowerPoint Presentation</vt:lpstr>
      <vt:lpstr>PowerPoint Presentation</vt:lpstr>
      <vt:lpstr>Engaging</vt:lpstr>
      <vt:lpstr>Immersive</vt:lpstr>
      <vt:lpstr>Presence</vt:lpstr>
      <vt:lpstr>Affordances</vt:lpstr>
      <vt:lpstr>Personal</vt:lpstr>
      <vt:lpstr>Competencies vs Support</vt:lpstr>
      <vt:lpstr>PowerPoint Presentation</vt:lpstr>
      <vt:lpstr>Practice vs Presentation</vt:lpstr>
      <vt:lpstr>Part Two. How Do We provide That?</vt:lpstr>
      <vt:lpstr>Learning Resources</vt:lpstr>
      <vt:lpstr>Open Educational Resources</vt:lpstr>
      <vt:lpstr>Personalized Learning</vt:lpstr>
      <vt:lpstr>PowerPoint Presentation</vt:lpstr>
      <vt:lpstr>Open Data and Data Books</vt:lpstr>
      <vt:lpstr>Performance Support</vt:lpstr>
      <vt:lpstr>Environments</vt:lpstr>
      <vt:lpstr>Learning Platforms</vt:lpstr>
      <vt:lpstr>PowerPoint Presentation</vt:lpstr>
      <vt:lpstr>Internet of Things</vt:lpstr>
      <vt:lpstr>Social Learning</vt:lpstr>
      <vt:lpstr>LTI / API / JSON</vt:lpstr>
      <vt:lpstr>PowerPoint Presentation</vt:lpstr>
      <vt:lpstr>Cloud Apps &amp; Storage</vt:lpstr>
      <vt:lpstr>Assessment</vt:lpstr>
      <vt:lpstr>Competencies and Skills</vt:lpstr>
      <vt:lpstr>PowerPoint Presentation</vt:lpstr>
      <vt:lpstr>Learning Records</vt:lpstr>
      <vt:lpstr>Quantified Self</vt:lpstr>
      <vt:lpstr>Feed Forward</vt:lpstr>
      <vt:lpstr>The Report…</vt:lpstr>
      <vt:lpstr>PowerPoint Presentation</vt:lpstr>
    </vt:vector>
  </TitlesOfParts>
  <Company>NRC-CNRC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Downes, Stephen</dc:creator>
  <cp:lastModifiedBy>Downes, Stephen</cp:lastModifiedBy>
  <cp:revision>38</cp:revision>
  <dcterms:created xsi:type="dcterms:W3CDTF">2016-10-28T13:55:40Z</dcterms:created>
  <dcterms:modified xsi:type="dcterms:W3CDTF">2017-12-13T21:17:32Z</dcterms:modified>
</cp:coreProperties>
</file>