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3" r:id="rId27"/>
    <p:sldId id="284" r:id="rId28"/>
    <p:sldId id="28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6" autoAdjust="0"/>
    <p:restoredTop sz="94660"/>
  </p:normalViewPr>
  <p:slideViewPr>
    <p:cSldViewPr snapToGrid="0">
      <p:cViewPr varScale="1">
        <p:scale>
          <a:sx n="65" d="100"/>
          <a:sy n="65" d="100"/>
        </p:scale>
        <p:origin x="5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1-29T19:58:23.662"/>
    </inkml:context>
    <inkml:brush xml:id="br0">
      <inkml:brushProperty name="width" value="0.12" units="cm"/>
      <inkml:brushProperty name="height" value="0.2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44507 10962,'0'6,"0"7,0 8,0 5,0 2,0 5,0 0,0 2,0 0,-5-6,1-3,-1-1,1 2,-5 1,-1 3,2 1,1 0,-3 0,0 0,1 1,3 1,1 0,3 0,1-1,1-1,4 1,2-1,-1 2,6-1,-1 0,0-2,-3 1,-2 1,-3 0,0 1,-2 1,0-3,0 0,-1 0,0 1,1 0,0 1,0-2,0 1,0-1,0 0,0 2,0 0,-4 0,-1 7,0-1,1-1,1-1,1 0,1-2,-5-7,-2-2,1-2,1 0,2 3,2 2,0 2,2 1,0 1,4-2,2 1,4 0,3 0,-2 0,-4 1,-2-2,-2 1,5-2,0 2,0 0,-3 2,-1 4,-2 4,-1-3,-1-2,0-1,0-2,0 0,-1 5,1 2,0-1,0-2,0-3,0-1,0-1,0-1,0 1,0-2,0 0,0 5,0 4,0-1,-5 0,1-2,-1 0,1-4,1-1,1-1,1 6,1 3,0 0,0 5,-6 0,-2-1,1-5,1 3,-4-1,0 0,1 3,3 1,1 4,3-1,-6 4,0 13,2 3,0 0,2 0,2 3,1 1,0-7,1-2,1 0,-1-6,1 0,5 3,2-2,-1-7,-1-6,-2-1,-1 7,-2 0,0 2,-1 0,-1-8,1 4,0-4,0-2,0-5,0-2,-1-1,1 5,0 1,0-3,0-2,1-1,-1-1,0-1,0 1,0-2,0 0,0-1,3-1,3 2,4 0,8 1,6-5,-1-5,2-6,2 1,2-4,1-4,1-4,7-3,2-3,7 5,1 2,4-1,0-2,-4-1,-4-3,-3 7,2 0,1 0,-4-3,-2-1,-3-1,5-3,2 1,0-1,-3-1,0 1,-4 0,-2 0,0 0,-1 0,1 0,1 0,-3 0,2 0,4 0,4 0,-1 0,0 0,5 0,6 0,0 0,3 0,7 0,13 0,-2 0,8 0,2 0,-1 0,0 0,-9 0,1 0,-6 0,-3 0,-6 0,7 0,-2 0,-9 0,0 0,4 0,4 0,-3 0,0 0,4 0,-5 0,0 0,-5 0,2 0,-4 0,2 0,-3 0,-4 0,-3 0,2 0,0 0,-4 0,-3 0,-3 0,0 0,-2 0,1 0,1 0,-4 0,1 0,0 0,0 0,1 0,1 0,-2 0,0 0,1 0,-1 0,2 0,-1 0,-4-4,-4-1,-1-1,-3-2,-6-5,0-9,-3-3,4-6,-2-2,-2 0,-5-1,-2 1,3 0,0-2,0 1,-2-1,-3-5,-1-1,5 2,1 1,-1-6,-1-7,-3-8,6 1,0-8,5-7,-1-11,-1 1,-3 4,2 9,-1 5,-1 8,-3 1,-2 7,-2 5,-1-1,-1-7,0-1,-1-2,1-4,-4 2,-2-2,1-1,1 2,-5 1,-1 3,2-9,2-5,-7-5,0-2,2-1,-1 5,2 5,1 0,3 6,3 1,2 5,1 0,0 3,0 5,1 5,-1-3,0 2,1 1,-9-3,-3-8,2-2,1-2,2 1,-4-1,1 4,0-3,3 3,3-1,0 4,3-3,-1 3,2 4,-1 4,0-3,0 0,1-4,-1 0,4-3,1-8,0-4,-1 2,-1-1,-1 5,-1 9,-1 5,0 5,0-4,0-6,-1-2,1-4,0 2,0 5,0 4,0 4,0 2,0 2,0 2,0 2,0-7,0-1,0-1,0 0,0-3,0-2,0-5,0 1,0-3,0 0,0 7,0 4,0 3,0 2,0 3,-3-7,-3-1,-5-1,-1 3,2 2,2 2,3 2,-2 6,0 2,2-1,1-2,-4-1,-1-5,1-5,-4 0,0-7,-4 6,1-2,-3-1,2 2,-2 2,0 0,6 6,-1 6,-3 8,-6 8,-17 5,-23 4,-14 2,-34 8,-27 1,-20 0,-12-2,-18-2,3-2,1 0,14-3,21 6,15 1,16 7,15-1,12-2,10 6,12-1,12 2,3 0,12 1,-8-2,-1 0,-4 5,-5-1,-5 1,2 4,0-4,-2-5,-4-5,-3 1,-2-2,0-2,-2 4,-2 1,8-2,2-4,9-3,0 4,6 0,5-1,8-2,2-3,-4 0,0-3,-5 0,-2 0,3 0,3 0,4 0,3-1,2 1,0 0,6 6,7 5,11 8,8 6,9 4,3 4,1 1,-3 2,3 6,0 2,-2-3,-2-8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AAF9F-8BFC-4BDB-8485-E0B0B752F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F03397-A5CF-46E8-B7E1-96F6674B06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DA179-4559-48A3-9950-C1F892C8B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9EAF8-D569-44F6-AD36-6D9BA8472C20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D92FA-DD0C-4888-8F42-A83DB02AB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70FB9-E005-4378-B6BF-5967E15CF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BB20-716B-421F-B030-87E07F6A0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03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4FF93-6712-4B36-BD36-A29236999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DABCA3-E258-4FFC-8E4F-44EF68EA27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EF9E4-D5A0-4A2F-83E9-C29F82537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9EAF8-D569-44F6-AD36-6D9BA8472C20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D4908-61E6-41F3-8805-0966BA2A5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99C4E-ABBC-414D-A19A-876215E7E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BB20-716B-421F-B030-87E07F6A0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786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24E3BE-B27B-478F-B7AC-6CB2302B92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55B97-F9B3-4C47-8FB7-BD248FEA25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8E477-5EE3-4620-B48E-470F05D61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9EAF8-D569-44F6-AD36-6D9BA8472C20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103AC-B45C-407F-A3B2-C4A6D6DEF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BAF18-DAB3-46D0-BF44-AFA5E5960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BB20-716B-421F-B030-87E07F6A0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449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F7149-0C53-4918-9120-AB9EA4A36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06667-1ED4-4D22-9091-5C130033D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F90B8-5861-4550-B0FF-4EAEC2B02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9EAF8-D569-44F6-AD36-6D9BA8472C20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22128-84E7-42E7-BB63-041DB4AD7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CCE3C-3689-43B6-B0FF-330E45B48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BB20-716B-421F-B030-87E07F6A0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80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C65B8-5038-4206-BEF4-C9129D28B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95632D-E851-4A0A-A2BB-2FE3F83F4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B8326-83BE-48EC-97B3-447E0057B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9EAF8-D569-44F6-AD36-6D9BA8472C20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E7993-5A9F-431F-86CD-85A5F0CF9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7AD09B-5095-42D8-A550-0116F338D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BB20-716B-421F-B030-87E07F6A0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457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23A94-DBF4-493B-BBB6-FE7553D9C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9FE59-6E56-4987-80A2-F0698D079D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C1BAC3-ABAE-41DF-9E8E-9051DC5F6B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3C19F1-F8FF-469D-865A-E2E2C0AC6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9EAF8-D569-44F6-AD36-6D9BA8472C20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3A6833-64A3-4AA4-B5E6-F5BB8DE11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9302F5-964F-477B-BEF9-00C36B7AF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BB20-716B-421F-B030-87E07F6A0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841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9EAEF-9496-4427-BB12-37FE05DEF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37A935-FB25-4DF2-9FF5-1EC13E32F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A1B674-2240-4A93-B4D3-B69D195EDB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374FAD-FF23-47F0-9732-B804A80082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E89043-247A-4320-A982-BEC95FE9E4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660FF-E565-456D-AA81-5A12CFE36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9EAF8-D569-44F6-AD36-6D9BA8472C20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A391AD-57AD-4B2C-8F15-2925C984D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C9F575-BA98-44D8-876A-22963E9D8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BB20-716B-421F-B030-87E07F6A0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55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88391-F7F8-4F6B-B460-6B405B2B6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1C1457-769C-4592-BD06-6BDEA6F1A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9EAF8-D569-44F6-AD36-6D9BA8472C20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CB93CC-D0B2-4B80-8563-2E850FC3A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ED8467-9C87-4C73-A0B8-1866DF525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BB20-716B-421F-B030-87E07F6A0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773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BF5D9A-3679-43A5-AB16-0A0A79BD9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9EAF8-D569-44F6-AD36-6D9BA8472C20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DD1DC8-EBBB-4207-AE5F-3A419BF55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844D37-A6B1-49CE-B9AD-BE7350254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BB20-716B-421F-B030-87E07F6A0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170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18906-4F24-4001-8313-D2215427F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C60DD-FCFB-4720-A948-63E91022E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13EA1-5FCD-45CC-9669-54B9867D0E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CF8DD7-5024-461E-AAF8-1A0B78D64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9EAF8-D569-44F6-AD36-6D9BA8472C20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CAC0B2-CEDF-4E50-BBE7-1380788CE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1B7AF-42E4-4AB2-AAD5-91E58407F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BB20-716B-421F-B030-87E07F6A0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952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A546F-1B97-4781-84BE-8DDF8A87B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FD9FC7-9840-4E40-85E0-F1396CA03E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654976-3F49-4AEF-ADA7-6D6092E62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E39637-935D-4D55-A56D-35869A389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9EAF8-D569-44F6-AD36-6D9BA8472C20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54991C-76AB-4EA8-9274-0B2B3D315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0F3B51-3E4F-4EE7-ADF8-9DB2EFE53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BB20-716B-421F-B030-87E07F6A0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93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80A673-951D-4E46-9574-AB928DD34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D4E794-207F-47C6-8429-884A6ACCC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32BB39-4C24-47D1-A09C-B804563505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9EAF8-D569-44F6-AD36-6D9BA8472C20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41B34-C796-4DBB-ACA5-C681FF4822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C1A25-E18A-48BF-BDF3-5CEAFE77FA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4BB20-716B-421F-B030-87E07F6A0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75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wnes.ca/presentation/482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ouseful.info/2017/09/10/distributing-virtual-machines-that-include-a-virtual-desktop-to-students-v-rep-jupyter-notebooks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instructure/canvas-lms/blob/master/script/docker_dev_setup.sh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lides.com/jamesluker/how-to-docker-2#/" TargetMode="Externa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docs.bigbluebutton.org/labs/docker.htm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hyperlink" Target="https://hub.docker.com/r/bigbluebutton/bigbluebutton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hub.docker.com/r/jauer/moodl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bitnami.com/stack/moodle/containers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hyperlink" Target="https://www.srgresearch.com/articles/microsoft-google-and-ibm-charge-public-cloud-expense-smaller-providers" TargetMode="External"/><Relationship Id="rId3" Type="http://schemas.openxmlformats.org/officeDocument/2006/relationships/hyperlink" Target="https://azure.microsoft.com/" TargetMode="Externa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hyperlink" Target="https://aws.amazon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loud.oracle.com/" TargetMode="External"/><Relationship Id="rId11" Type="http://schemas.openxmlformats.org/officeDocument/2006/relationships/image" Target="../media/image22.png"/><Relationship Id="rId5" Type="http://schemas.openxmlformats.org/officeDocument/2006/relationships/hyperlink" Target="https://cloud.google.com/" TargetMode="External"/><Relationship Id="rId10" Type="http://schemas.openxmlformats.org/officeDocument/2006/relationships/image" Target="../media/image21.png"/><Relationship Id="rId4" Type="http://schemas.openxmlformats.org/officeDocument/2006/relationships/hyperlink" Target="https://www.ibm.com/cloud/" TargetMode="External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education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ejel.org/issue/download.html?idArticle=575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qk3yrcNjNI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space.ou.nl/bitstream/1820/5674/1/UAIS_Tabuenca_2014.pdf" TargetMode="External"/><Relationship Id="rId4" Type="http://schemas.openxmlformats.org/officeDocument/2006/relationships/hyperlink" Target="http://ar-learn.com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blogs.ubc.ca/chendricks/" TargetMode="External"/><Relationship Id="rId2" Type="http://schemas.openxmlformats.org/officeDocument/2006/relationships/hyperlink" Target="http://www.dlib.org/dlib/may13/massart/05massart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dlnet.gov/xapi/" TargetMode="Externa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grsshopper.downes.ca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addons.mozilla.org/en-US/firefox/search/?q=sidebar&amp;platform=WINNT&amp;appver=58.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vivaldi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officetooltips.com/office_2013/tips/advanced_research_with_research_pane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customXml" Target="../ink/ink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agrantup.com/downloads.html" TargetMode="External"/><Relationship Id="rId2" Type="http://schemas.openxmlformats.org/officeDocument/2006/relationships/hyperlink" Target="https://www.virtualbox.org/wiki/Download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Downes/gRSShopper" TargetMode="External"/><Relationship Id="rId4" Type="http://schemas.openxmlformats.org/officeDocument/2006/relationships/hyperlink" Target="http://www.downes.ca/files/grsshopper-02.box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192.192.192.192/cgi-bin/admin.cgi" TargetMode="External"/><Relationship Id="rId2" Type="http://schemas.openxmlformats.org/officeDocument/2006/relationships/hyperlink" Target="http://192.192.192.192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mware.com/" TargetMode="External"/><Relationship Id="rId7" Type="http://schemas.openxmlformats.org/officeDocument/2006/relationships/hyperlink" Target="https://docs.microsoft.com/en-us/virtualization/hyper-v-on-windows/quick-start/enable-hyper-v" TargetMode="External"/><Relationship Id="rId2" Type="http://schemas.openxmlformats.org/officeDocument/2006/relationships/hyperlink" Target="https://www.parallels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virtualbox.org/" TargetMode="External"/><Relationship Id="rId5" Type="http://schemas.openxmlformats.org/officeDocument/2006/relationships/image" Target="../media/image2.png"/><Relationship Id="rId4" Type="http://schemas.openxmlformats.org/officeDocument/2006/relationships/hyperlink" Target="https://xenserver.org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agrantup.com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192.168.33.10/" TargetMode="External"/><Relationship Id="rId7" Type="http://schemas.openxmlformats.org/officeDocument/2006/relationships/image" Target="../media/image6.png"/><Relationship Id="rId2" Type="http://schemas.openxmlformats.org/officeDocument/2006/relationships/hyperlink" Target="https://box.scotch.io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laravel.com/docs/5.5/homestead#first-steps" TargetMode="External"/><Relationship Id="rId4" Type="http://schemas.openxmlformats.org/officeDocument/2006/relationships/hyperlink" Target="https://wpdistillery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A7FAC1AC-40BF-4C3E-80E6-425343C03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053" y="275191"/>
            <a:ext cx="3810000" cy="381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855537-5519-43F0-9F60-3D9AB17487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9854" y="218019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gRSShopper in a Box</a:t>
            </a:r>
            <a:br>
              <a:rPr lang="en-US" dirty="0"/>
            </a:br>
            <a:r>
              <a:rPr lang="en-US" sz="3600" dirty="0"/>
              <a:t>Setting Up And Using gRSShopper in a Box to Create MOOCs and Personal Learning Environments</a:t>
            </a:r>
            <a:br>
              <a:rPr lang="en-US" sz="3600" dirty="0"/>
            </a:br>
            <a:r>
              <a:rPr lang="en-US" sz="2700" dirty="0">
                <a:hlinkClick r:id="rId3"/>
              </a:rPr>
              <a:t>http://www.downes.ca/presentation/482</a:t>
            </a:r>
            <a:r>
              <a:rPr lang="en-US" sz="2700" dirty="0"/>
              <a:t>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F94EE0-DBB6-48A4-9AC8-08AB8B787F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3416" y="5202238"/>
            <a:ext cx="9144000" cy="1655762"/>
          </a:xfrm>
        </p:spPr>
        <p:txBody>
          <a:bodyPr/>
          <a:lstStyle/>
          <a:p>
            <a:r>
              <a:rPr lang="en-US" dirty="0"/>
              <a:t>Stephen Downes</a:t>
            </a:r>
          </a:p>
          <a:p>
            <a:r>
              <a:rPr lang="en-US" dirty="0"/>
              <a:t>Online </a:t>
            </a:r>
            <a:r>
              <a:rPr lang="en-US" dirty="0" err="1"/>
              <a:t>Educa</a:t>
            </a:r>
            <a:r>
              <a:rPr lang="en-US" dirty="0"/>
              <a:t> Berlin</a:t>
            </a:r>
          </a:p>
          <a:p>
            <a:r>
              <a:rPr lang="en-US" dirty="0"/>
              <a:t>December 6, 2017</a:t>
            </a:r>
          </a:p>
        </p:txBody>
      </p:sp>
    </p:spTree>
    <p:extLst>
      <p:ext uri="{BB962C8B-B14F-4D97-AF65-F5344CB8AC3E}">
        <p14:creationId xmlns:p14="http://schemas.microsoft.com/office/powerpoint/2010/main" val="1160258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7AEA6-6C67-4AA5-ACE9-284B3FEDB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534" y="718405"/>
            <a:ext cx="8176953" cy="810676"/>
          </a:xfrm>
        </p:spPr>
        <p:txBody>
          <a:bodyPr/>
          <a:lstStyle/>
          <a:p>
            <a:r>
              <a:rPr lang="en-US" dirty="0"/>
              <a:t>Vagrant as Learning Environment</a:t>
            </a:r>
          </a:p>
        </p:txBody>
      </p:sp>
      <p:pic>
        <p:nvPicPr>
          <p:cNvPr id="5" name="Content Placeholder 4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427176DE-18F6-4AE4-A354-7795A175DF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680" y="1926281"/>
            <a:ext cx="5478663" cy="300543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FF53C56-C04A-4E3D-9467-39F2E94490E6}"/>
              </a:ext>
            </a:extLst>
          </p:cNvPr>
          <p:cNvSpPr/>
          <p:nvPr/>
        </p:nvSpPr>
        <p:spPr>
          <a:xfrm>
            <a:off x="2346959" y="5051060"/>
            <a:ext cx="7694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Distributing Virtual Machines That Include a Virtual Desktop To Students – V-REP + </a:t>
            </a:r>
            <a:r>
              <a:rPr lang="en-US" dirty="0" err="1"/>
              <a:t>Jupyter</a:t>
            </a:r>
            <a:r>
              <a:rPr lang="en-US" dirty="0"/>
              <a:t> Notebooks – Tony Hirst </a:t>
            </a:r>
            <a:r>
              <a:rPr lang="en-US" dirty="0">
                <a:hlinkClick r:id="rId3"/>
              </a:rPr>
              <a:t>https://blog.ouseful.info/2017/09/10/distributing-virtual-machines-that-include-a-virtual-desktop-to-students-v-rep-jupyter-notebooks/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1697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D7A562-1C24-482B-A574-5FBB27996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359" y="1829840"/>
            <a:ext cx="6596186" cy="33738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9ABA0B-0BE7-4C35-9304-14DB236D2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520" y="747626"/>
            <a:ext cx="7543800" cy="757683"/>
          </a:xfrm>
        </p:spPr>
        <p:txBody>
          <a:bodyPr/>
          <a:lstStyle/>
          <a:p>
            <a:r>
              <a:rPr lang="en-US" dirty="0"/>
              <a:t>Docker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DBA72E-F8B8-4A6F-879E-4CFA7793B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460" y="3937115"/>
            <a:ext cx="2930891" cy="1876598"/>
          </a:xfrm>
          <a:prstGeom prst="rect">
            <a:avLst/>
          </a:prstGeom>
        </p:spPr>
      </p:pic>
      <p:pic>
        <p:nvPicPr>
          <p:cNvPr id="2050" name="Picture 2" descr="https://ouseful.files.wordpress.com/2015/08/kitematic_and_pinboard__bookmarks_for_psychemedia_tagged__docker_.png">
            <a:extLst>
              <a:ext uri="{FF2B5EF4-FFF2-40B4-BE49-F238E27FC236}">
                <a16:creationId xmlns:a16="http://schemas.microsoft.com/office/drawing/2014/main" id="{2875A101-982A-41F8-8D0E-5423D8BDC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359" y="4136623"/>
            <a:ext cx="2346386" cy="1542125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284AC7-5FBB-45F6-ACE6-A8DE11809639}"/>
              </a:ext>
            </a:extLst>
          </p:cNvPr>
          <p:cNvSpPr txBox="1"/>
          <p:nvPr/>
        </p:nvSpPr>
        <p:spPr>
          <a:xfrm>
            <a:off x="1690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185009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0FF89-406B-4349-9ACD-6859F9642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033" y="739979"/>
            <a:ext cx="7543800" cy="794051"/>
          </a:xfrm>
        </p:spPr>
        <p:txBody>
          <a:bodyPr/>
          <a:lstStyle/>
          <a:p>
            <a:r>
              <a:rPr lang="en-US" dirty="0"/>
              <a:t>Canvas on Docker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A83E04-5404-420F-BF6D-A16F69E5A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317" y="2898026"/>
            <a:ext cx="2263979" cy="244186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98FE5F-13CA-46E2-B550-A8954EC92C5D}"/>
              </a:ext>
            </a:extLst>
          </p:cNvPr>
          <p:cNvSpPr/>
          <p:nvPr/>
        </p:nvSpPr>
        <p:spPr>
          <a:xfrm>
            <a:off x="1989515" y="5410282"/>
            <a:ext cx="31117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https://github.com/instructure/canvas-lms/blob/master/script/docker_dev_setup.sh</a:t>
            </a:r>
            <a:r>
              <a:rPr lang="en-US" sz="12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48DD91-D542-4BF0-A072-69F76B964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2933" y="2226469"/>
            <a:ext cx="4227213" cy="312705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8EBE21B-19C7-4B8C-BFA6-118C5E191348}"/>
              </a:ext>
            </a:extLst>
          </p:cNvPr>
          <p:cNvSpPr/>
          <p:nvPr/>
        </p:nvSpPr>
        <p:spPr>
          <a:xfrm>
            <a:off x="5761744" y="5353525"/>
            <a:ext cx="366658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hlinkClick r:id="rId5"/>
              </a:rPr>
              <a:t>http://slides.com/jamesluker/how-to-docker-2#/</a:t>
            </a:r>
            <a:r>
              <a:rPr lang="en-US" sz="135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68885F-E41C-4AE3-AA8D-7F62E97606A0}"/>
              </a:ext>
            </a:extLst>
          </p:cNvPr>
          <p:cNvSpPr txBox="1"/>
          <p:nvPr/>
        </p:nvSpPr>
        <p:spPr>
          <a:xfrm>
            <a:off x="1690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4084846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BF21B-2C4A-457B-A47D-6A36C2B72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Blue Button in Docker</a:t>
            </a:r>
          </a:p>
        </p:txBody>
      </p:sp>
      <p:pic>
        <p:nvPicPr>
          <p:cNvPr id="4" name="Picture 2" descr="Image result for moodle on docker">
            <a:extLst>
              <a:ext uri="{FF2B5EF4-FFF2-40B4-BE49-F238E27FC236}">
                <a16:creationId xmlns:a16="http://schemas.microsoft.com/office/drawing/2014/main" id="{042D6EE8-20A9-4720-9417-8CBA00A50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270" y="2125266"/>
            <a:ext cx="4861080" cy="292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567A36-F8FF-4B16-A63D-35B7B383B98C}"/>
              </a:ext>
            </a:extLst>
          </p:cNvPr>
          <p:cNvSpPr/>
          <p:nvPr/>
        </p:nvSpPr>
        <p:spPr>
          <a:xfrm>
            <a:off x="5143935" y="5130081"/>
            <a:ext cx="359008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hlinkClick r:id="rId3"/>
              </a:rPr>
              <a:t>http://docs.bigbluebutton.org/labs/docker.html</a:t>
            </a:r>
            <a:r>
              <a:rPr lang="en-US" sz="1350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7D9882-F5E8-4CD4-A7F9-2F3A74158EEB}"/>
              </a:ext>
            </a:extLst>
          </p:cNvPr>
          <p:cNvSpPr/>
          <p:nvPr/>
        </p:nvSpPr>
        <p:spPr>
          <a:xfrm>
            <a:off x="2152650" y="5588407"/>
            <a:ext cx="421557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hlinkClick r:id="rId4"/>
              </a:rPr>
              <a:t>https://hub.docker.com/r/bigbluebutton/bigbluebutton/</a:t>
            </a:r>
            <a:r>
              <a:rPr lang="en-US" sz="135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F89E26-53F6-4984-97B9-2CD84852CC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5341" y="2532265"/>
            <a:ext cx="3149546" cy="30069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984449-5941-4695-A405-95527D52972E}"/>
              </a:ext>
            </a:extLst>
          </p:cNvPr>
          <p:cNvSpPr txBox="1"/>
          <p:nvPr/>
        </p:nvSpPr>
        <p:spPr>
          <a:xfrm>
            <a:off x="1690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3931454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73B68-A7FA-4D30-A97B-181D37E91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800" y="630941"/>
            <a:ext cx="7543800" cy="782967"/>
          </a:xfrm>
        </p:spPr>
        <p:txBody>
          <a:bodyPr/>
          <a:lstStyle/>
          <a:p>
            <a:r>
              <a:rPr lang="en-US" dirty="0"/>
              <a:t>Moodle on Docker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9E706-0AC9-4A3C-853E-FDC90A3F37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7CBC9E-E6AA-4F84-9250-991EFEDF3F48}"/>
              </a:ext>
            </a:extLst>
          </p:cNvPr>
          <p:cNvSpPr/>
          <p:nvPr/>
        </p:nvSpPr>
        <p:spPr>
          <a:xfrm>
            <a:off x="2207399" y="5591175"/>
            <a:ext cx="311931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hlinkClick r:id="rId2"/>
              </a:rPr>
              <a:t>https://hub.docker.com/r/jauer/moodle/</a:t>
            </a:r>
            <a:r>
              <a:rPr lang="en-US" sz="135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67096E-FE7D-43D0-ABD1-A4900D8A5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322" y="2057140"/>
            <a:ext cx="2956952" cy="321001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21691E-B930-4212-AF60-364A95E4D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442" y="1789921"/>
            <a:ext cx="4775663" cy="35817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8B20F6-209A-4E28-888A-2CF5AAF2A7B0}"/>
              </a:ext>
            </a:extLst>
          </p:cNvPr>
          <p:cNvSpPr txBox="1"/>
          <p:nvPr/>
        </p:nvSpPr>
        <p:spPr>
          <a:xfrm>
            <a:off x="1690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62580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E44B5-48E9-436F-8390-429E7C37C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880" y="739904"/>
            <a:ext cx="7543800" cy="781342"/>
          </a:xfrm>
        </p:spPr>
        <p:txBody>
          <a:bodyPr/>
          <a:lstStyle/>
          <a:p>
            <a:r>
              <a:rPr lang="en-US" dirty="0"/>
              <a:t>Options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2E0B16-166E-4070-99EC-74C7892E1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1" y="1893962"/>
            <a:ext cx="6073962" cy="341475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51600C0-86CB-4F6F-BFD4-9AA35F1CBDDA}"/>
              </a:ext>
            </a:extLst>
          </p:cNvPr>
          <p:cNvSpPr/>
          <p:nvPr/>
        </p:nvSpPr>
        <p:spPr>
          <a:xfrm>
            <a:off x="2081909" y="5489972"/>
            <a:ext cx="347806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hlinkClick r:id="rId3"/>
              </a:rPr>
              <a:t>https://bitnami.com/stack/moodle/containers</a:t>
            </a:r>
            <a:r>
              <a:rPr lang="en-US" sz="135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CEB184-365C-4211-875F-092835145021}"/>
              </a:ext>
            </a:extLst>
          </p:cNvPr>
          <p:cNvSpPr txBox="1"/>
          <p:nvPr/>
        </p:nvSpPr>
        <p:spPr>
          <a:xfrm>
            <a:off x="1690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1604100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29287-5BA4-4C35-8BE4-EDDE9A136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560" y="631676"/>
            <a:ext cx="7543800" cy="791439"/>
          </a:xfrm>
        </p:spPr>
        <p:txBody>
          <a:bodyPr/>
          <a:lstStyle/>
          <a:p>
            <a:r>
              <a:rPr lang="en-US" dirty="0"/>
              <a:t>Cloud Infrastructure Providers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60DAB-7589-4CB0-8813-BEF383746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2634" y="2071818"/>
            <a:ext cx="3541222" cy="385533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AWS – Amazon - </a:t>
            </a:r>
            <a:r>
              <a:rPr lang="en-US" dirty="0">
                <a:hlinkClick r:id="rId2"/>
              </a:rPr>
              <a:t>https://aws.amazon.com/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Azure – Microsoft - </a:t>
            </a:r>
            <a:r>
              <a:rPr lang="en-US" dirty="0">
                <a:hlinkClick r:id="rId3"/>
              </a:rPr>
              <a:t>https://azure.microsoft.com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Bluemix – IBM Cloud - </a:t>
            </a:r>
            <a:r>
              <a:rPr lang="en-US" dirty="0">
                <a:hlinkClick r:id="rId4"/>
              </a:rPr>
              <a:t>https://www.ibm.com/cloud/</a:t>
            </a:r>
            <a:endParaRPr lang="en-US" dirty="0"/>
          </a:p>
          <a:p>
            <a:endParaRPr lang="en-US" dirty="0"/>
          </a:p>
          <a:p>
            <a:r>
              <a:rPr lang="en-US" dirty="0"/>
              <a:t>Google Cloud Platform - </a:t>
            </a:r>
            <a:r>
              <a:rPr lang="en-US" dirty="0">
                <a:hlinkClick r:id="rId5"/>
              </a:rPr>
              <a:t>https://cloud.google.com/</a:t>
            </a:r>
            <a:r>
              <a:rPr lang="en-US" dirty="0"/>
              <a:t>  </a:t>
            </a:r>
          </a:p>
          <a:p>
            <a:endParaRPr lang="en-US" dirty="0"/>
          </a:p>
          <a:p>
            <a:r>
              <a:rPr lang="en-US" dirty="0"/>
              <a:t>Oracle Cloud - </a:t>
            </a:r>
            <a:r>
              <a:rPr lang="en-US" dirty="0">
                <a:hlinkClick r:id="rId6"/>
              </a:rPr>
              <a:t>https://cloud.oracle.com/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771341-0050-4919-BF9A-9D238FE80F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3775" y="2891205"/>
            <a:ext cx="839521" cy="4754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6F129C-F56A-4624-B042-2C9135094E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5829" y="2063332"/>
            <a:ext cx="717218" cy="5279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0B0525-DF6D-437B-A47B-0A620ED5C6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5830" y="3698273"/>
            <a:ext cx="675409" cy="5628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EECD4A-113A-4FC5-A37E-7A1280C9CE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42157" y="4561087"/>
            <a:ext cx="713416" cy="622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84390D-9F00-41AB-A482-E19EBA3CCA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17191" y="5455522"/>
            <a:ext cx="809012" cy="390020"/>
          </a:xfrm>
          <a:prstGeom prst="rect">
            <a:avLst/>
          </a:prstGeom>
        </p:spPr>
      </p:pic>
      <p:pic>
        <p:nvPicPr>
          <p:cNvPr id="2052" name="Picture 4" descr="cloud-market-share-2017">
            <a:extLst>
              <a:ext uri="{FF2B5EF4-FFF2-40B4-BE49-F238E27FC236}">
                <a16:creationId xmlns:a16="http://schemas.microsoft.com/office/drawing/2014/main" id="{C7A8DE85-86E3-40D7-BE2E-456C2B4AC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918" y="2013690"/>
            <a:ext cx="2934263" cy="175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2C3D339-70EE-47BE-BB67-60665175606C}"/>
              </a:ext>
            </a:extLst>
          </p:cNvPr>
          <p:cNvSpPr/>
          <p:nvPr/>
        </p:nvSpPr>
        <p:spPr>
          <a:xfrm>
            <a:off x="6887919" y="3968024"/>
            <a:ext cx="2040775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hlinkClick r:id="rId13"/>
              </a:rPr>
              <a:t>https://www.srgresearch.com/articles/microsoft-google-and-ibm-charge-public-cloud-expense-smaller-providers</a:t>
            </a:r>
            <a:r>
              <a:rPr lang="en-US" sz="135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CC58EE-6B75-48BA-931B-EBEE8027F587}"/>
              </a:ext>
            </a:extLst>
          </p:cNvPr>
          <p:cNvSpPr txBox="1"/>
          <p:nvPr/>
        </p:nvSpPr>
        <p:spPr>
          <a:xfrm>
            <a:off x="1690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1388971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4A7B8-BCDF-4F9C-AB0D-A6EDA6BC5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165" y="781167"/>
            <a:ext cx="7822276" cy="755258"/>
          </a:xfrm>
        </p:spPr>
        <p:txBody>
          <a:bodyPr/>
          <a:lstStyle/>
          <a:p>
            <a:r>
              <a:rPr lang="en-US" dirty="0"/>
              <a:t>Cloud Computing for Education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8183E5-157C-47DE-804F-0DA5AAFED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527" y="2051489"/>
            <a:ext cx="5901553" cy="302103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D566F68-3E1C-483F-8D36-6DD3A0D08621}"/>
              </a:ext>
            </a:extLst>
          </p:cNvPr>
          <p:cNvSpPr/>
          <p:nvPr/>
        </p:nvSpPr>
        <p:spPr>
          <a:xfrm>
            <a:off x="2152652" y="5277242"/>
            <a:ext cx="448539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Amazon Web Services - </a:t>
            </a:r>
            <a:r>
              <a:rPr lang="en-US" sz="1350" dirty="0">
                <a:hlinkClick r:id="rId3"/>
              </a:rPr>
              <a:t>https://aws.amazon.com/education/</a:t>
            </a:r>
            <a:r>
              <a:rPr lang="en-US" sz="135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18EC50-A44F-4B00-B90A-2F68FAC0D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8823" y="1966699"/>
            <a:ext cx="1206810" cy="33105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F2BF91-7F92-49FE-BE66-123A42C256A3}"/>
              </a:ext>
            </a:extLst>
          </p:cNvPr>
          <p:cNvSpPr txBox="1"/>
          <p:nvPr/>
        </p:nvSpPr>
        <p:spPr>
          <a:xfrm>
            <a:off x="1690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4164643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E2558-189E-433A-82B3-0AFA727BD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320" y="727988"/>
            <a:ext cx="7543800" cy="722007"/>
          </a:xfrm>
        </p:spPr>
        <p:txBody>
          <a:bodyPr/>
          <a:lstStyle/>
          <a:p>
            <a:r>
              <a:rPr lang="en-US" dirty="0"/>
              <a:t>OER and Virtualization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49FC1-A4F6-4CB0-A9F8-853DF5EBC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5397" y="1913762"/>
            <a:ext cx="3890357" cy="3263504"/>
          </a:xfrm>
        </p:spPr>
        <p:txBody>
          <a:bodyPr/>
          <a:lstStyle/>
          <a:p>
            <a:r>
              <a:rPr lang="en-US" sz="2400" dirty="0"/>
              <a:t>Open Distribution of Virtual Containers as a Key Framework for Open Educational Resources and STEAM Subjects </a:t>
            </a:r>
            <a:r>
              <a:rPr lang="it-IT" sz="1200" dirty="0"/>
              <a:t>Alberto Corbi and Daniel Burgos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AFEDE1-ECA2-443B-9A68-1142657F9658}"/>
              </a:ext>
            </a:extLst>
          </p:cNvPr>
          <p:cNvSpPr/>
          <p:nvPr/>
        </p:nvSpPr>
        <p:spPr>
          <a:xfrm>
            <a:off x="6338972" y="2226470"/>
            <a:ext cx="227162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06621"/>
                </a:solidFill>
                <a:latin typeface="arial" panose="020B0604020202020204" pitchFamily="34" charset="0"/>
                <a:hlinkClick r:id="rId2"/>
              </a:rPr>
              <a:t>http://www.ejel.org/issue/download.html?idArticle=575</a:t>
            </a:r>
            <a:r>
              <a:rPr lang="en-US" sz="1350" dirty="0">
                <a:solidFill>
                  <a:srgbClr val="006621"/>
                </a:solidFill>
                <a:latin typeface="arial" panose="020B0604020202020204" pitchFamily="34" charset="0"/>
              </a:rPr>
              <a:t> </a:t>
            </a:r>
            <a:endParaRPr lang="en-US" sz="13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87D9F5-29E7-4571-B37D-E98545BA3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397" y="3889108"/>
            <a:ext cx="3235655" cy="23679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A99DB10-56FB-4BF7-9C37-B46BE2A1DB82}"/>
              </a:ext>
            </a:extLst>
          </p:cNvPr>
          <p:cNvSpPr/>
          <p:nvPr/>
        </p:nvSpPr>
        <p:spPr>
          <a:xfrm>
            <a:off x="6338972" y="2953228"/>
            <a:ext cx="43290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</a:rPr>
              <a:t>“</a:t>
            </a:r>
            <a:r>
              <a:rPr lang="en-US" sz="2400" dirty="0" err="1">
                <a:latin typeface="Calibri" panose="020F0502020204030204" pitchFamily="34" charset="0"/>
              </a:rPr>
              <a:t>Unikernels</a:t>
            </a:r>
            <a:r>
              <a:rPr lang="en-US" sz="2400" dirty="0">
                <a:latin typeface="Calibri" panose="020F0502020204030204" pitchFamily="34" charset="0"/>
              </a:rPr>
              <a:t> represent and deeper simplification of the virtual container approach, given that all necessary computing elements (operative system kernel, basic libraries, frameworks, drivers, scientific application, etc.)”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D676E6-780A-4A59-97D8-5D66FA173A95}"/>
              </a:ext>
            </a:extLst>
          </p:cNvPr>
          <p:cNvSpPr txBox="1"/>
          <p:nvPr/>
        </p:nvSpPr>
        <p:spPr>
          <a:xfrm>
            <a:off x="1690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2410227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81345-B52B-455E-9DDB-EE7D82207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480" y="741497"/>
            <a:ext cx="7543800" cy="788509"/>
          </a:xfrm>
        </p:spPr>
        <p:txBody>
          <a:bodyPr/>
          <a:lstStyle/>
          <a:p>
            <a:r>
              <a:rPr lang="en-US" dirty="0"/>
              <a:t>Mobile Authoring for </a:t>
            </a:r>
            <a:r>
              <a:rPr lang="en-US" dirty="0" err="1"/>
              <a:t>ARLearn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41D1-4D4D-452E-A52B-994D2808A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1" y="2014495"/>
            <a:ext cx="3058045" cy="32635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“The Mobile Authoring Tool complements the </a:t>
            </a:r>
            <a:r>
              <a:rPr lang="en-US" sz="2400" dirty="0" err="1"/>
              <a:t>ARLearn</a:t>
            </a:r>
            <a:r>
              <a:rPr lang="en-US" sz="2400" dirty="0"/>
              <a:t> desktop-based environment. Hence, a mobile game author can wander around creating items and synchronizing real world artefacts with game content.”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8F9F98-C57B-4763-9997-5660266392DE}"/>
              </a:ext>
            </a:extLst>
          </p:cNvPr>
          <p:cNvSpPr/>
          <p:nvPr/>
        </p:nvSpPr>
        <p:spPr>
          <a:xfrm>
            <a:off x="5422670" y="2068528"/>
            <a:ext cx="4572000" cy="10618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700" dirty="0" err="1">
                <a:latin typeface="Source Sans Pro"/>
              </a:rPr>
              <a:t>ARLearn</a:t>
            </a:r>
            <a:endParaRPr lang="en-US" sz="2700" dirty="0">
              <a:latin typeface="Source Sans Pro"/>
            </a:endParaRPr>
          </a:p>
          <a:p>
            <a:r>
              <a:rPr lang="en-US" dirty="0" err="1">
                <a:latin typeface="Source Sans Pro"/>
              </a:rPr>
              <a:t>ARLearn</a:t>
            </a:r>
            <a:r>
              <a:rPr lang="en-US" dirty="0">
                <a:latin typeface="Source Sans Pro"/>
              </a:rPr>
              <a:t> is a technical framework for creating mobile serious games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E7AA73-6C30-40D7-A011-C4AD0BD33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233" y="3162756"/>
            <a:ext cx="3970238" cy="23067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E9BEC66-69D4-415C-A0CE-EA143F2ACF23}"/>
              </a:ext>
            </a:extLst>
          </p:cNvPr>
          <p:cNvSpPr/>
          <p:nvPr/>
        </p:nvSpPr>
        <p:spPr>
          <a:xfrm>
            <a:off x="5422669" y="5525019"/>
            <a:ext cx="368011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hlinkClick r:id="rId3"/>
              </a:rPr>
              <a:t>https://www.youtube.com/watch?v=Lqk3yrcNjNI</a:t>
            </a:r>
            <a:r>
              <a:rPr lang="en-US" sz="1350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70A07-B646-41AC-A529-47D077BA0A7B}"/>
              </a:ext>
            </a:extLst>
          </p:cNvPr>
          <p:cNvSpPr/>
          <p:nvPr/>
        </p:nvSpPr>
        <p:spPr>
          <a:xfrm>
            <a:off x="6997738" y="2243097"/>
            <a:ext cx="166686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hlinkClick r:id="rId4"/>
              </a:rPr>
              <a:t>http://ar-learn.com/</a:t>
            </a:r>
            <a:r>
              <a:rPr lang="en-US" sz="1350" dirty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BCF0D0-C98C-472A-BA42-7C00A5575069}"/>
              </a:ext>
            </a:extLst>
          </p:cNvPr>
          <p:cNvSpPr/>
          <p:nvPr/>
        </p:nvSpPr>
        <p:spPr>
          <a:xfrm>
            <a:off x="2047356" y="5090677"/>
            <a:ext cx="2223655" cy="108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hlinkClick r:id="rId5"/>
              </a:rPr>
              <a:t>https://dspace.ou.nl/bitstream/1820/5674/1/UAIS_Tabuenca_2014.pdf</a:t>
            </a:r>
            <a:r>
              <a:rPr lang="en-US" sz="1350" dirty="0"/>
              <a:t> </a:t>
            </a:r>
          </a:p>
          <a:p>
            <a:r>
              <a:rPr lang="en-US" sz="1200" dirty="0"/>
              <a:t>Bernardo </a:t>
            </a:r>
            <a:r>
              <a:rPr lang="en-US" sz="1200" dirty="0" err="1"/>
              <a:t>Tabuenca</a:t>
            </a:r>
            <a:r>
              <a:rPr lang="en-US" sz="1200" dirty="0"/>
              <a:t>; Marco </a:t>
            </a:r>
            <a:r>
              <a:rPr lang="en-US" sz="1200" dirty="0" err="1"/>
              <a:t>Kalz</a:t>
            </a:r>
            <a:r>
              <a:rPr lang="en-US" sz="1200" dirty="0"/>
              <a:t>; </a:t>
            </a:r>
            <a:r>
              <a:rPr lang="en-US" sz="1200" dirty="0" err="1"/>
              <a:t>Stefaan</a:t>
            </a:r>
            <a:r>
              <a:rPr lang="en-US" sz="1200" dirty="0"/>
              <a:t> </a:t>
            </a:r>
            <a:r>
              <a:rPr lang="en-US" sz="1200" dirty="0" err="1"/>
              <a:t>Ternier</a:t>
            </a:r>
            <a:r>
              <a:rPr lang="en-US" sz="1200" dirty="0"/>
              <a:t>; Marcus Specht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C40114-6BCD-4B06-B28F-3EBE5F8640DA}"/>
              </a:ext>
            </a:extLst>
          </p:cNvPr>
          <p:cNvSpPr txBox="1"/>
          <p:nvPr/>
        </p:nvSpPr>
        <p:spPr>
          <a:xfrm>
            <a:off x="1690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203414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9F47D-52A8-4A87-B868-4084E40A3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Plan for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59AB2-BA2A-47D7-86A1-D2D4280F2E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Steps</a:t>
            </a:r>
          </a:p>
          <a:p>
            <a:r>
              <a:rPr lang="en-US" dirty="0"/>
              <a:t>Virtualization in Ed Tech</a:t>
            </a:r>
          </a:p>
          <a:p>
            <a:r>
              <a:rPr lang="en-US" dirty="0"/>
              <a:t>Break - 15:30 – 15:45</a:t>
            </a:r>
          </a:p>
          <a:p>
            <a:r>
              <a:rPr lang="en-US" dirty="0"/>
              <a:t>Exploring gRSShopper</a:t>
            </a:r>
          </a:p>
          <a:p>
            <a:r>
              <a:rPr lang="en-US" dirty="0"/>
              <a:t>gRSShopper as a Panel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251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BE75E-3716-475E-9F68-B77C48F07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880" y="791634"/>
            <a:ext cx="7543800" cy="757259"/>
          </a:xfrm>
        </p:spPr>
        <p:txBody>
          <a:bodyPr/>
          <a:lstStyle/>
          <a:p>
            <a:r>
              <a:rPr lang="en-US" dirty="0"/>
              <a:t>Interaction and Access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A833C-3E71-4A64-832F-A6EBD9847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6960" y="1845734"/>
            <a:ext cx="3006436" cy="4023360"/>
          </a:xfrm>
        </p:spPr>
        <p:txBody>
          <a:bodyPr/>
          <a:lstStyle/>
          <a:p>
            <a:r>
              <a:rPr lang="en-US" dirty="0"/>
              <a:t>Unlocking Open Educational Resources (OERs) Interaction Data - </a:t>
            </a:r>
            <a:r>
              <a:rPr lang="en-US" sz="1600" dirty="0"/>
              <a:t>David </a:t>
            </a:r>
            <a:r>
              <a:rPr lang="en-US" sz="1600" dirty="0" err="1"/>
              <a:t>Massart</a:t>
            </a:r>
            <a:r>
              <a:rPr lang="en-US" sz="1600" dirty="0"/>
              <a:t>, Elena Shulman</a:t>
            </a:r>
            <a:endParaRPr lang="en-US" dirty="0"/>
          </a:p>
          <a:p>
            <a:pPr lvl="1"/>
            <a:r>
              <a:rPr lang="en-US" sz="1600" dirty="0">
                <a:hlinkClick r:id="rId2"/>
              </a:rPr>
              <a:t>http://www.dlib.org/dlib/may13/massart/05massart.html</a:t>
            </a:r>
            <a:r>
              <a:rPr lang="en-US" sz="1600" dirty="0"/>
              <a:t> </a:t>
            </a:r>
          </a:p>
          <a:p>
            <a:r>
              <a:rPr lang="en-US" dirty="0"/>
              <a:t>Creativity in the Open Workshop</a:t>
            </a:r>
          </a:p>
          <a:p>
            <a:pPr lvl="1"/>
            <a:r>
              <a:rPr lang="en-US" sz="1600" dirty="0">
                <a:hlinkClick r:id="rId3"/>
              </a:rPr>
              <a:t>http://blogs.ubc.ca/chendricks/</a:t>
            </a:r>
            <a:r>
              <a:rPr lang="en-US" sz="1600" dirty="0"/>
              <a:t>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88B4DE-5218-4780-B5B3-E2C9E5843538}"/>
              </a:ext>
            </a:extLst>
          </p:cNvPr>
          <p:cNvSpPr txBox="1"/>
          <p:nvPr/>
        </p:nvSpPr>
        <p:spPr>
          <a:xfrm>
            <a:off x="1690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6DD325-78AD-45AC-8F23-B3A8E2617AB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617962" y="1845734"/>
            <a:ext cx="4578985" cy="28625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AE0EAF-C2B1-46FA-8D90-8217E3F953C2}"/>
              </a:ext>
            </a:extLst>
          </p:cNvPr>
          <p:cNvSpPr txBox="1"/>
          <p:nvPr/>
        </p:nvSpPr>
        <p:spPr>
          <a:xfrm>
            <a:off x="5617961" y="4642441"/>
            <a:ext cx="5327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Advanced Distributed Learning (ADL):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Competencies and Skills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Experience API (</a:t>
            </a:r>
            <a:r>
              <a:rPr lang="en-US" dirty="0" err="1"/>
              <a:t>xAPI</a:t>
            </a:r>
            <a:r>
              <a:rPr lang="en-US" dirty="0"/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06FF8C-2571-44EC-BC06-8EEEB9F8EF20}"/>
              </a:ext>
            </a:extLst>
          </p:cNvPr>
          <p:cNvSpPr/>
          <p:nvPr/>
        </p:nvSpPr>
        <p:spPr>
          <a:xfrm>
            <a:off x="5617961" y="5611937"/>
            <a:ext cx="3051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https://www.adlnet.gov/xapi/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4386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gRSShopper Functionality</a:t>
            </a:r>
          </a:p>
        </p:txBody>
      </p:sp>
      <p:pic>
        <p:nvPicPr>
          <p:cNvPr id="3074" name="Picture 2" descr="http://demo.downes.ca/images/grsshopper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225" y="2819400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05094" y="1541384"/>
            <a:ext cx="2619307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Harvester</a:t>
            </a:r>
          </a:p>
          <a:p>
            <a:r>
              <a:rPr lang="en-US" dirty="0"/>
              <a:t>- atom, RSS, JSON</a:t>
            </a:r>
          </a:p>
          <a:p>
            <a:r>
              <a:rPr lang="en-US" dirty="0"/>
              <a:t>- blogs, discussions, pages</a:t>
            </a:r>
          </a:p>
          <a:p>
            <a:r>
              <a:rPr lang="en-US" dirty="0"/>
              <a:t>- Twitter, Facebook,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764971" y="4495801"/>
            <a:ext cx="2115900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Site Manager</a:t>
            </a:r>
          </a:p>
          <a:p>
            <a:r>
              <a:rPr lang="en-US" dirty="0"/>
              <a:t>- Course pages</a:t>
            </a:r>
          </a:p>
          <a:p>
            <a:r>
              <a:rPr lang="en-US" dirty="0"/>
              <a:t>- Events, etc.</a:t>
            </a:r>
          </a:p>
          <a:p>
            <a:r>
              <a:rPr lang="en-US" dirty="0"/>
              <a:t>- Newsletter pages</a:t>
            </a:r>
          </a:p>
        </p:txBody>
      </p:sp>
      <p:sp>
        <p:nvSpPr>
          <p:cNvPr id="7" name="Rectangle 6"/>
          <p:cNvSpPr/>
          <p:nvPr/>
        </p:nvSpPr>
        <p:spPr>
          <a:xfrm>
            <a:off x="2514601" y="3581400"/>
            <a:ext cx="1535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Feed Manager</a:t>
            </a:r>
          </a:p>
        </p:txBody>
      </p:sp>
      <p:sp>
        <p:nvSpPr>
          <p:cNvPr id="8" name="Rectangle 7"/>
          <p:cNvSpPr/>
          <p:nvPr/>
        </p:nvSpPr>
        <p:spPr>
          <a:xfrm>
            <a:off x="6997338" y="1676401"/>
            <a:ext cx="2874633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User management</a:t>
            </a:r>
          </a:p>
          <a:p>
            <a:r>
              <a:rPr lang="en-US" dirty="0"/>
              <a:t>- Login and authentication</a:t>
            </a:r>
          </a:p>
          <a:p>
            <a:r>
              <a:rPr lang="en-US" dirty="0"/>
              <a:t>- Newsletter subscription</a:t>
            </a:r>
          </a:p>
          <a:p>
            <a:r>
              <a:rPr lang="en-US" dirty="0"/>
              <a:t>- Social network information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6997337" y="4267201"/>
            <a:ext cx="2964594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Distribution</a:t>
            </a:r>
          </a:p>
          <a:p>
            <a:r>
              <a:rPr lang="en-US" dirty="0"/>
              <a:t>- Email newsletter</a:t>
            </a:r>
          </a:p>
          <a:p>
            <a:r>
              <a:rPr lang="en-US" dirty="0"/>
              <a:t>- RSS / Atom / JSON feeds</a:t>
            </a:r>
          </a:p>
          <a:p>
            <a:r>
              <a:rPr lang="en-US" dirty="0"/>
              <a:t>- API to Twitter, Facebook, </a:t>
            </a:r>
            <a:r>
              <a:rPr lang="en-US" dirty="0" err="1"/>
              <a:t>etc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477000" y="2895600"/>
            <a:ext cx="3810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248400" y="4267200"/>
            <a:ext cx="5334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6" idx="3"/>
          </p:cNvCxnSpPr>
          <p:nvPr/>
        </p:nvCxnSpPr>
        <p:spPr>
          <a:xfrm>
            <a:off x="4880872" y="5172910"/>
            <a:ext cx="1977129" cy="848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8153400" y="3124200"/>
            <a:ext cx="76200" cy="1066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4114800" y="2218492"/>
            <a:ext cx="2590800" cy="14391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7" idx="2"/>
          </p:cNvCxnSpPr>
          <p:nvPr/>
        </p:nvCxnSpPr>
        <p:spPr>
          <a:xfrm flipH="1" flipV="1">
            <a:off x="3282344" y="3950732"/>
            <a:ext cx="222857" cy="5069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3048000" y="2895600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648200" y="2819400"/>
            <a:ext cx="5334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4724400" y="4191000"/>
            <a:ext cx="4572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72000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gRSShopper</a:t>
            </a:r>
            <a:r>
              <a:rPr lang="en-US" dirty="0"/>
              <a:t> Flow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160" b="18498"/>
          <a:stretch/>
        </p:blipFill>
        <p:spPr/>
      </p:pic>
      <p:sp>
        <p:nvSpPr>
          <p:cNvPr id="3" name="TextBox 2"/>
          <p:cNvSpPr txBox="1"/>
          <p:nvPr/>
        </p:nvSpPr>
        <p:spPr>
          <a:xfrm>
            <a:off x="6744072" y="6093296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hlinkClick r:id="rId3"/>
              </a:rPr>
              <a:t>http://grsshopper.downes.ca</a:t>
            </a:r>
            <a:r>
              <a:rPr lang="fr-CA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649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 Harvesting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417638"/>
            <a:ext cx="5459988" cy="25721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853" y="3108952"/>
            <a:ext cx="4655882" cy="30466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0997" y="4161260"/>
            <a:ext cx="2646535" cy="199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953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761" y="1564633"/>
            <a:ext cx="3355219" cy="41216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Viewing and Posting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632" y="2785513"/>
            <a:ext cx="5319719" cy="34748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16658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Mixing and Publishing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98" y="1531955"/>
            <a:ext cx="5440580" cy="48720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018" y="1870513"/>
            <a:ext cx="3360140" cy="459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745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C2FDC-89EF-49F8-BC88-D8EDDF63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9988" y="1939678"/>
            <a:ext cx="3455670" cy="3578046"/>
          </a:xfrm>
        </p:spPr>
        <p:txBody>
          <a:bodyPr>
            <a:normAutofit/>
          </a:bodyPr>
          <a:lstStyle/>
          <a:p>
            <a:r>
              <a:rPr lang="en-US" sz="2400" dirty="0"/>
              <a:t>gRSShopper as a Firefox Sidebar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1F626D-867A-44CA-BBF7-404A95D1AE66}"/>
              </a:ext>
            </a:extLst>
          </p:cNvPr>
          <p:cNvSpPr/>
          <p:nvPr/>
        </p:nvSpPr>
        <p:spPr>
          <a:xfrm>
            <a:off x="2029692" y="5882123"/>
            <a:ext cx="7668491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hlinkClick r:id="rId2"/>
              </a:rPr>
              <a:t>https://addons.mozilla.org/en-US/firefox/search/?q=sidebar&amp;platform=WINNT&amp;appver=58.0</a:t>
            </a:r>
            <a:r>
              <a:rPr lang="en-US" sz="135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5F28CF-676C-475C-87DA-BCD8E0732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058" y="2225656"/>
            <a:ext cx="4073184" cy="18072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E28B32-074B-411B-8BCF-5BF51F6C2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8812" y="2897281"/>
            <a:ext cx="3611246" cy="2138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B8EB19-AFC1-47D3-91E7-CFD831C9AD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9829" y="3728701"/>
            <a:ext cx="3364577" cy="199137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528E810-C2A9-415B-9F75-E3DA9FD116C1}"/>
              </a:ext>
            </a:extLst>
          </p:cNvPr>
          <p:cNvSpPr txBox="1">
            <a:spLocks/>
          </p:cNvSpPr>
          <p:nvPr/>
        </p:nvSpPr>
        <p:spPr>
          <a:xfrm>
            <a:off x="953770" y="639118"/>
            <a:ext cx="8321386" cy="9361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gRSShopper as a Panel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E9A144-0FAE-4A34-B431-AF6BADC95F87}"/>
              </a:ext>
            </a:extLst>
          </p:cNvPr>
          <p:cNvSpPr txBox="1"/>
          <p:nvPr/>
        </p:nvSpPr>
        <p:spPr>
          <a:xfrm>
            <a:off x="1690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41589901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C2FDC-89EF-49F8-BC88-D8EDDF63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85"/>
            <a:ext cx="7886700" cy="3664289"/>
          </a:xfrm>
        </p:spPr>
        <p:txBody>
          <a:bodyPr>
            <a:normAutofit/>
          </a:bodyPr>
          <a:lstStyle/>
          <a:p>
            <a:r>
              <a:rPr lang="en-US" sz="2400" dirty="0"/>
              <a:t>gRSShopper in Vivaldi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1F626D-867A-44CA-BBF7-404A95D1AE66}"/>
              </a:ext>
            </a:extLst>
          </p:cNvPr>
          <p:cNvSpPr/>
          <p:nvPr/>
        </p:nvSpPr>
        <p:spPr>
          <a:xfrm>
            <a:off x="2068484" y="5588406"/>
            <a:ext cx="7668491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hlinkClick r:id="rId2"/>
              </a:rPr>
              <a:t>https://vivaldi.com/</a:t>
            </a:r>
            <a:r>
              <a:rPr lang="en-US" sz="135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5BD6EE-7C0F-439F-8066-BE82FC941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833" y="2954756"/>
            <a:ext cx="5028147" cy="306293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CB8EEB-9B56-4F25-930D-D613C9A56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5425" y="2167293"/>
            <a:ext cx="5085456" cy="298107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F71B852-1CCF-4FA2-AB05-01AD8780A244}"/>
              </a:ext>
            </a:extLst>
          </p:cNvPr>
          <p:cNvSpPr txBox="1">
            <a:spLocks/>
          </p:cNvSpPr>
          <p:nvPr/>
        </p:nvSpPr>
        <p:spPr>
          <a:xfrm>
            <a:off x="684530" y="840308"/>
            <a:ext cx="8321386" cy="9361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Applications in Other Applications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BA19A5-10EF-4A94-9DE9-0C5999A80BD0}"/>
              </a:ext>
            </a:extLst>
          </p:cNvPr>
          <p:cNvSpPr txBox="1"/>
          <p:nvPr/>
        </p:nvSpPr>
        <p:spPr>
          <a:xfrm>
            <a:off x="1690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17250413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C2FDC-89EF-49F8-BC88-D8EDDF63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04903"/>
            <a:ext cx="2228157" cy="36642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Research and References in an MS-Word Plugin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1F626D-867A-44CA-BBF7-404A95D1AE66}"/>
              </a:ext>
            </a:extLst>
          </p:cNvPr>
          <p:cNvSpPr/>
          <p:nvPr/>
        </p:nvSpPr>
        <p:spPr>
          <a:xfrm>
            <a:off x="2068484" y="5588406"/>
            <a:ext cx="7668491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hlinkClick r:id="rId2"/>
              </a:rPr>
              <a:t>https://www.officetooltips.com/office_2013/tips/advanced_research_with_research_pane.html</a:t>
            </a:r>
            <a:r>
              <a:rPr lang="en-US" sz="135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C3EC2A-D7C7-4624-8F9A-202BF4452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808" y="1857551"/>
            <a:ext cx="5453149" cy="289825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7C52ADA-D189-49EA-9792-D90F4BF85423}"/>
                  </a:ext>
                </a:extLst>
              </p14:cNvPr>
              <p14:cNvContentPartPr/>
              <p14:nvPr/>
            </p14:nvContentPartPr>
            <p14:xfrm>
              <a:off x="7748816" y="2236572"/>
              <a:ext cx="1680588" cy="2384856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7C52ADA-D189-49EA-9792-D90F4BF8542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27219" y="2193381"/>
                <a:ext cx="1723422" cy="2470878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itle 1">
            <a:extLst>
              <a:ext uri="{FF2B5EF4-FFF2-40B4-BE49-F238E27FC236}">
                <a16:creationId xmlns:a16="http://schemas.microsoft.com/office/drawing/2014/main" id="{59844B1E-832A-46B5-B6B0-96C0867B286A}"/>
              </a:ext>
            </a:extLst>
          </p:cNvPr>
          <p:cNvSpPr txBox="1">
            <a:spLocks/>
          </p:cNvSpPr>
          <p:nvPr/>
        </p:nvSpPr>
        <p:spPr>
          <a:xfrm>
            <a:off x="923290" y="676084"/>
            <a:ext cx="8321386" cy="9361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Applications in Other Applications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237F08-5303-4A16-A4B0-7455B136BE06}"/>
              </a:ext>
            </a:extLst>
          </p:cNvPr>
          <p:cNvSpPr txBox="1"/>
          <p:nvPr/>
        </p:nvSpPr>
        <p:spPr>
          <a:xfrm>
            <a:off x="1690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1921133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265E1-AC00-4DD1-9A7F-AF531CC55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49E07-6399-42FB-884F-C4EE91566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Creating your Virtualization Environment</a:t>
            </a:r>
          </a:p>
          <a:p>
            <a:r>
              <a:rPr lang="en-US" dirty="0"/>
              <a:t>Many choices, but here’s what we’re using for today:</a:t>
            </a:r>
          </a:p>
          <a:p>
            <a:pPr lvl="1"/>
            <a:r>
              <a:rPr lang="en-US" dirty="0"/>
              <a:t>Virtual Box – </a:t>
            </a:r>
            <a:r>
              <a:rPr lang="en-US" dirty="0">
                <a:hlinkClick r:id="rId2"/>
              </a:rPr>
              <a:t>https://www.virtualbox.org/wiki/Downloads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Vagrant – </a:t>
            </a:r>
            <a:r>
              <a:rPr lang="en-US" dirty="0">
                <a:hlinkClick r:id="rId3"/>
              </a:rPr>
              <a:t>https://www.vagrantup.com/downloads.html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gRSShopper image – </a:t>
            </a:r>
            <a:r>
              <a:rPr lang="en-US" dirty="0">
                <a:hlinkClick r:id="rId4"/>
              </a:rPr>
              <a:t>http://www.downes.ca/files/grsshopper-02.box</a:t>
            </a:r>
            <a:r>
              <a:rPr lang="en-US" dirty="0"/>
              <a:t>  </a:t>
            </a:r>
          </a:p>
          <a:p>
            <a:pPr lvl="1"/>
            <a:endParaRPr lang="en-US" dirty="0"/>
          </a:p>
          <a:p>
            <a:r>
              <a:rPr lang="en-US" dirty="0"/>
              <a:t>gRSShopper Source Code</a:t>
            </a:r>
          </a:p>
          <a:p>
            <a:pPr lvl="1"/>
            <a:r>
              <a:rPr lang="en-US" dirty="0">
                <a:hlinkClick r:id="rId5"/>
              </a:rPr>
              <a:t>https://github.com/Downes/gRSShopper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2146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8C433-AEEE-44D9-898B-64EE1F303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Vagrantfile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F15809-2A5D-41DE-9998-14A2E1D5CE1E}"/>
              </a:ext>
            </a:extLst>
          </p:cNvPr>
          <p:cNvSpPr/>
          <p:nvPr/>
        </p:nvSpPr>
        <p:spPr>
          <a:xfrm>
            <a:off x="899160" y="1690688"/>
            <a:ext cx="109474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 -*- mode: ruby -*-</a:t>
            </a:r>
          </a:p>
          <a:p>
            <a:r>
              <a:rPr lang="en-US" dirty="0"/>
              <a:t># vi: set </a:t>
            </a:r>
            <a:r>
              <a:rPr lang="en-US" dirty="0" err="1"/>
              <a:t>ft</a:t>
            </a:r>
            <a:r>
              <a:rPr lang="en-US" dirty="0"/>
              <a:t>=ruby :</a:t>
            </a:r>
          </a:p>
          <a:p>
            <a:endParaRPr lang="en-US" dirty="0"/>
          </a:p>
          <a:p>
            <a:r>
              <a:rPr lang="en-US" dirty="0" err="1"/>
              <a:t>Vagrant.configure</a:t>
            </a:r>
            <a:r>
              <a:rPr lang="en-US" dirty="0"/>
              <a:t>("2") do |config|</a:t>
            </a:r>
          </a:p>
          <a:p>
            <a:endParaRPr lang="en-US" dirty="0"/>
          </a:p>
          <a:p>
            <a:r>
              <a:rPr lang="en-US" dirty="0"/>
              <a:t>    </a:t>
            </a:r>
            <a:r>
              <a:rPr lang="en-US" dirty="0" err="1"/>
              <a:t>config.vm.box</a:t>
            </a:r>
            <a:r>
              <a:rPr lang="en-US" dirty="0"/>
              <a:t> = "grsshopper-02"</a:t>
            </a:r>
          </a:p>
          <a:p>
            <a:r>
              <a:rPr lang="en-US" dirty="0"/>
              <a:t>    </a:t>
            </a:r>
            <a:r>
              <a:rPr lang="en-US" dirty="0" err="1"/>
              <a:t>config.vm.hostname</a:t>
            </a:r>
            <a:r>
              <a:rPr lang="en-US" dirty="0"/>
              <a:t> = "grsshopper-02"</a:t>
            </a:r>
          </a:p>
          <a:p>
            <a:r>
              <a:rPr lang="en-US" dirty="0"/>
              <a:t>    </a:t>
            </a:r>
            <a:r>
              <a:rPr lang="en-US" dirty="0" err="1"/>
              <a:t>config.vm.network</a:t>
            </a:r>
            <a:r>
              <a:rPr lang="en-US" dirty="0"/>
              <a:t> "</a:t>
            </a:r>
            <a:r>
              <a:rPr lang="en-US" dirty="0" err="1"/>
              <a:t>forwarded_port</a:t>
            </a:r>
            <a:r>
              <a:rPr lang="en-US" dirty="0"/>
              <a:t>", guest: 80, host: 8080</a:t>
            </a:r>
          </a:p>
          <a:p>
            <a:r>
              <a:rPr lang="en-US" dirty="0"/>
              <a:t>    </a:t>
            </a:r>
            <a:r>
              <a:rPr lang="en-US" dirty="0" err="1"/>
              <a:t>config.vm.network</a:t>
            </a:r>
            <a:r>
              <a:rPr lang="en-US" dirty="0"/>
              <a:t> "</a:t>
            </a:r>
            <a:r>
              <a:rPr lang="en-US" dirty="0" err="1"/>
              <a:t>private_network</a:t>
            </a:r>
            <a:r>
              <a:rPr lang="en-US" dirty="0"/>
              <a:t>", </a:t>
            </a:r>
            <a:r>
              <a:rPr lang="en-US" dirty="0" err="1"/>
              <a:t>ip</a:t>
            </a:r>
            <a:r>
              <a:rPr lang="en-US" dirty="0"/>
              <a:t>: "192.192.192.192"</a:t>
            </a:r>
          </a:p>
          <a:p>
            <a:r>
              <a:rPr lang="en-US" dirty="0"/>
              <a:t>    </a:t>
            </a:r>
            <a:r>
              <a:rPr lang="en-US" dirty="0" err="1"/>
              <a:t>config.vm.synced_folder</a:t>
            </a:r>
            <a:r>
              <a:rPr lang="en-US" dirty="0"/>
              <a:t> "./html", "/</a:t>
            </a:r>
            <a:r>
              <a:rPr lang="en-US" dirty="0" err="1"/>
              <a:t>var</a:t>
            </a:r>
            <a:r>
              <a:rPr lang="en-US" dirty="0"/>
              <a:t>/www/html", :</a:t>
            </a:r>
            <a:r>
              <a:rPr lang="en-US" dirty="0" err="1"/>
              <a:t>mount_options</a:t>
            </a:r>
            <a:r>
              <a:rPr lang="en-US" dirty="0"/>
              <a:t> =&gt; ["</a:t>
            </a:r>
            <a:r>
              <a:rPr lang="en-US" dirty="0" err="1"/>
              <a:t>dmode</a:t>
            </a:r>
            <a:r>
              <a:rPr lang="en-US" dirty="0"/>
              <a:t>=777", "</a:t>
            </a:r>
            <a:r>
              <a:rPr lang="en-US" dirty="0" err="1"/>
              <a:t>fmode</a:t>
            </a:r>
            <a:r>
              <a:rPr lang="en-US" dirty="0"/>
              <a:t>=666"]</a:t>
            </a:r>
          </a:p>
          <a:p>
            <a:endParaRPr lang="en-US" dirty="0"/>
          </a:p>
          <a:p>
            <a:r>
              <a:rPr lang="en-US" dirty="0"/>
              <a:t>    # Optional NFS. Make sure to remove other </a:t>
            </a:r>
            <a:r>
              <a:rPr lang="en-US" dirty="0" err="1"/>
              <a:t>synced_folder</a:t>
            </a:r>
            <a:r>
              <a:rPr lang="en-US" dirty="0"/>
              <a:t> line too</a:t>
            </a:r>
          </a:p>
          <a:p>
            <a:r>
              <a:rPr lang="en-US" dirty="0"/>
              <a:t>    #</a:t>
            </a:r>
            <a:r>
              <a:rPr lang="en-US" dirty="0" err="1"/>
              <a:t>config.vm.synced_folder</a:t>
            </a:r>
            <a:r>
              <a:rPr lang="en-US" dirty="0"/>
              <a:t> ".", "/</a:t>
            </a:r>
            <a:r>
              <a:rPr lang="en-US" dirty="0" err="1"/>
              <a:t>var</a:t>
            </a:r>
            <a:r>
              <a:rPr lang="en-US" dirty="0"/>
              <a:t>/www", :</a:t>
            </a:r>
            <a:r>
              <a:rPr lang="en-US" dirty="0" err="1"/>
              <a:t>nfs</a:t>
            </a:r>
            <a:r>
              <a:rPr lang="en-US" dirty="0"/>
              <a:t> =&gt; { :</a:t>
            </a:r>
            <a:r>
              <a:rPr lang="en-US" dirty="0" err="1"/>
              <a:t>mount_options</a:t>
            </a:r>
            <a:r>
              <a:rPr lang="en-US" dirty="0"/>
              <a:t> =&gt; ["</a:t>
            </a:r>
            <a:r>
              <a:rPr lang="en-US" dirty="0" err="1"/>
              <a:t>dmode</a:t>
            </a:r>
            <a:r>
              <a:rPr lang="en-US" dirty="0"/>
              <a:t>=777","fmode=666"] }</a:t>
            </a:r>
          </a:p>
          <a:p>
            <a:endParaRPr lang="en-US" dirty="0"/>
          </a:p>
          <a:p>
            <a:r>
              <a:rPr lang="en-US" dirty="0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1517101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77810-DA25-464D-8F50-E66FEE0CA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Directories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E0CF7E-9641-4F63-B14A-F9B8AAAF57B6}"/>
              </a:ext>
            </a:extLst>
          </p:cNvPr>
          <p:cNvSpPr/>
          <p:nvPr/>
        </p:nvSpPr>
        <p:spPr>
          <a:xfrm>
            <a:off x="736600" y="1794084"/>
            <a:ext cx="10220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/gRSShopper02/</a:t>
            </a:r>
          </a:p>
          <a:p>
            <a:r>
              <a:rPr lang="en-US" dirty="0"/>
              <a:t>       /html/</a:t>
            </a:r>
          </a:p>
          <a:p>
            <a:r>
              <a:rPr lang="en-US" dirty="0"/>
              <a:t>              /public/</a:t>
            </a:r>
          </a:p>
          <a:p>
            <a:r>
              <a:rPr lang="en-US" dirty="0"/>
              <a:t>                     /files/</a:t>
            </a:r>
          </a:p>
          <a:p>
            <a:r>
              <a:rPr lang="en-US" dirty="0"/>
              <a:t>                    index.html</a:t>
            </a:r>
          </a:p>
          <a:p>
            <a:r>
              <a:rPr lang="en-US" dirty="0"/>
              <a:t>       </a:t>
            </a:r>
            <a:r>
              <a:rPr lang="en-US" dirty="0" err="1"/>
              <a:t>Vagrantfile</a:t>
            </a:r>
            <a:endParaRPr lang="en-US" dirty="0"/>
          </a:p>
          <a:p>
            <a:r>
              <a:rPr lang="en-US" dirty="0"/>
              <a:t>       grsshopper-02.box</a:t>
            </a:r>
          </a:p>
          <a:p>
            <a:r>
              <a:rPr lang="en-US" dirty="0"/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3263326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77810-DA25-464D-8F50-E66FEE0CA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Installing gRSShopper as a Box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E0CF7E-9641-4F63-B14A-F9B8AAAF57B6}"/>
              </a:ext>
            </a:extLst>
          </p:cNvPr>
          <p:cNvSpPr/>
          <p:nvPr/>
        </p:nvSpPr>
        <p:spPr>
          <a:xfrm>
            <a:off x="736600" y="1794084"/>
            <a:ext cx="102209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Open Command Prompt and Enter:</a:t>
            </a:r>
          </a:p>
          <a:p>
            <a:endParaRPr lang="en-US" dirty="0"/>
          </a:p>
          <a:p>
            <a:r>
              <a:rPr lang="en-US" dirty="0"/>
              <a:t>   &gt; cd  c:\ …  \gRSShopper02</a:t>
            </a:r>
          </a:p>
          <a:p>
            <a:r>
              <a:rPr lang="en-US" dirty="0"/>
              <a:t>   &gt; vagrant box add gRSShopper-02 gRSShopper-02.box</a:t>
            </a:r>
          </a:p>
          <a:p>
            <a:r>
              <a:rPr lang="en-US" dirty="0"/>
              <a:t>   &gt; vagrant up</a:t>
            </a:r>
          </a:p>
          <a:p>
            <a:endParaRPr lang="en-US" dirty="0"/>
          </a:p>
          <a:p>
            <a:r>
              <a:rPr lang="en-US" dirty="0"/>
              <a:t>Then open a web browser and enter:</a:t>
            </a:r>
          </a:p>
          <a:p>
            <a:endParaRPr lang="en-US" dirty="0"/>
          </a:p>
          <a:p>
            <a:r>
              <a:rPr lang="en-US" dirty="0"/>
              <a:t>   </a:t>
            </a:r>
            <a:r>
              <a:rPr lang="en-US" dirty="0">
                <a:hlinkClick r:id="rId2"/>
              </a:rPr>
              <a:t>http://192.192.192.192</a:t>
            </a:r>
            <a:r>
              <a:rPr lang="en-US" dirty="0"/>
              <a:t> </a:t>
            </a:r>
          </a:p>
          <a:p>
            <a:r>
              <a:rPr lang="en-US" dirty="0"/>
              <a:t>        - this will show C:\.. \gRSShopper02\html\public\index.html</a:t>
            </a:r>
          </a:p>
          <a:p>
            <a:endParaRPr lang="en-US" dirty="0"/>
          </a:p>
          <a:p>
            <a:r>
              <a:rPr lang="en-US" dirty="0"/>
              <a:t>Then open a web browser and enter:</a:t>
            </a:r>
          </a:p>
          <a:p>
            <a:endParaRPr lang="en-US" dirty="0"/>
          </a:p>
          <a:p>
            <a:r>
              <a:rPr lang="en-US" dirty="0"/>
              <a:t>   </a:t>
            </a:r>
            <a:r>
              <a:rPr lang="en-US" dirty="0">
                <a:hlinkClick r:id="rId3"/>
              </a:rPr>
              <a:t>http://192.192.192.192/cgi-bin/admin.cgi</a:t>
            </a:r>
            <a:endParaRPr lang="en-US" dirty="0"/>
          </a:p>
          <a:p>
            <a:r>
              <a:rPr lang="en-US" dirty="0"/>
              <a:t>        - this will show the gRSShopper admin screen (or login, if you haven’t logged in)</a:t>
            </a:r>
          </a:p>
          <a:p>
            <a:r>
              <a:rPr lang="en-US" dirty="0"/>
              <a:t>        - to log in:  </a:t>
            </a:r>
            <a:r>
              <a:rPr lang="en-US" dirty="0" err="1"/>
              <a:t>userid</a:t>
            </a:r>
            <a:r>
              <a:rPr lang="en-US" dirty="0"/>
              <a:t>:  admin    password:  admin</a:t>
            </a:r>
          </a:p>
        </p:txBody>
      </p:sp>
    </p:spTree>
    <p:extLst>
      <p:ext uri="{BB962C8B-B14F-4D97-AF65-F5344CB8AC3E}">
        <p14:creationId xmlns:p14="http://schemas.microsoft.com/office/powerpoint/2010/main" val="2558963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C2FDC-89EF-49F8-BC88-D8EDDF63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8931" y="1419863"/>
            <a:ext cx="3433503" cy="3664289"/>
          </a:xfrm>
        </p:spPr>
        <p:txBody>
          <a:bodyPr/>
          <a:lstStyle/>
          <a:p>
            <a:r>
              <a:rPr lang="en-US" dirty="0"/>
              <a:t>Parallels - </a:t>
            </a:r>
            <a:r>
              <a:rPr lang="en-US" sz="1800" dirty="0">
                <a:hlinkClick r:id="rId2"/>
              </a:rPr>
              <a:t>https://www.parallels.com/</a:t>
            </a:r>
            <a:r>
              <a:rPr lang="en-US" sz="1800" dirty="0"/>
              <a:t> </a:t>
            </a:r>
            <a:endParaRPr lang="en-US" dirty="0"/>
          </a:p>
          <a:p>
            <a:r>
              <a:rPr lang="en-US" dirty="0"/>
              <a:t>VMWare - </a:t>
            </a:r>
            <a:r>
              <a:rPr lang="en-US" sz="1800" dirty="0">
                <a:hlinkClick r:id="rId3"/>
              </a:rPr>
              <a:t>https://www.vmware.com/</a:t>
            </a:r>
            <a:endParaRPr lang="en-US" sz="1800" dirty="0"/>
          </a:p>
          <a:p>
            <a:r>
              <a:rPr lang="en-US" dirty="0" err="1"/>
              <a:t>XenServer</a:t>
            </a:r>
            <a:r>
              <a:rPr lang="en-US" sz="1800" dirty="0"/>
              <a:t> - </a:t>
            </a:r>
            <a:r>
              <a:rPr lang="en-US" sz="1800" dirty="0">
                <a:hlinkClick r:id="rId4"/>
              </a:rPr>
              <a:t>https://xenserver.org/</a:t>
            </a:r>
            <a:r>
              <a:rPr lang="en-US" sz="1800" dirty="0"/>
              <a:t>  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45664C-3BC1-49F4-8EFD-E15CA97A4A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231" y="3946582"/>
            <a:ext cx="7294418" cy="25161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E3B0642-7D48-4403-852A-919EDF85ED48}"/>
              </a:ext>
            </a:extLst>
          </p:cNvPr>
          <p:cNvSpPr/>
          <p:nvPr/>
        </p:nvSpPr>
        <p:spPr>
          <a:xfrm>
            <a:off x="5358016" y="1419863"/>
            <a:ext cx="4186843" cy="1967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Virtual Box -</a:t>
            </a:r>
            <a:r>
              <a:rPr lang="en-US" sz="2100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  <a:hlinkClick r:id="rId6"/>
              </a:rPr>
              <a:t>https://www.virtualbox.org/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pPr marL="171450" indent="-1714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Hyper-V -</a:t>
            </a:r>
            <a:r>
              <a:rPr lang="en-US" sz="2100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  <a:hlinkClick r:id="rId7"/>
              </a:rPr>
              <a:t>https://docs.microsoft.com/en-us/virtualization/hyper-v-on-windows/quick-start/enable-hyper-v</a:t>
            </a:r>
            <a:r>
              <a:rPr lang="en-US" dirty="0">
                <a:solidFill>
                  <a:prstClr val="black"/>
                </a:solidFill>
              </a:rPr>
              <a:t> </a:t>
            </a:r>
            <a:endParaRPr lang="en-US" sz="2100" dirty="0">
              <a:solidFill>
                <a:prstClr val="black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1CFDA7-BD80-4C05-B91E-E9BB155A7A0D}"/>
              </a:ext>
            </a:extLst>
          </p:cNvPr>
          <p:cNvSpPr txBox="1">
            <a:spLocks/>
          </p:cNvSpPr>
          <p:nvPr/>
        </p:nvSpPr>
        <p:spPr>
          <a:xfrm>
            <a:off x="816610" y="262471"/>
            <a:ext cx="8321386" cy="9361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Virtualization in Ed Tech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7F7C25-50DD-4094-9DCF-3FC18D8F1383}"/>
              </a:ext>
            </a:extLst>
          </p:cNvPr>
          <p:cNvSpPr txBox="1"/>
          <p:nvPr/>
        </p:nvSpPr>
        <p:spPr>
          <a:xfrm>
            <a:off x="1690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2943126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vagrant">
            <a:extLst>
              <a:ext uri="{FF2B5EF4-FFF2-40B4-BE49-F238E27FC236}">
                <a16:creationId xmlns:a16="http://schemas.microsoft.com/office/drawing/2014/main" id="{66469314-7C78-48CD-A43D-BAC26F843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794" y="3651510"/>
            <a:ext cx="7386638" cy="267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975041-2DA0-4C86-B505-7190DAFE1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77190"/>
            <a:ext cx="8149244" cy="766341"/>
          </a:xfrm>
        </p:spPr>
        <p:txBody>
          <a:bodyPr/>
          <a:lstStyle/>
          <a:p>
            <a:r>
              <a:rPr lang="en-US" dirty="0"/>
              <a:t>Virtualization Platforms - Vagrant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E486F6-BF51-4D91-817E-4A44D3B8A936}"/>
              </a:ext>
            </a:extLst>
          </p:cNvPr>
          <p:cNvSpPr/>
          <p:nvPr/>
        </p:nvSpPr>
        <p:spPr>
          <a:xfrm>
            <a:off x="1836940" y="6162693"/>
            <a:ext cx="228646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hlinkClick r:id="rId3"/>
              </a:rPr>
              <a:t>https://www.vagrantup.com/</a:t>
            </a:r>
            <a:r>
              <a:rPr lang="en-US" sz="135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043528-2312-4B17-B462-B2B884BB14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0165" y="1857410"/>
            <a:ext cx="2945620" cy="20331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7F518-5CD9-471F-B9DA-57915BE47FE1}"/>
              </a:ext>
            </a:extLst>
          </p:cNvPr>
          <p:cNvSpPr txBox="1"/>
          <p:nvPr/>
        </p:nvSpPr>
        <p:spPr>
          <a:xfrm>
            <a:off x="1690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2857318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B33FC-E5DC-4B87-8D67-E7A572414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859381"/>
            <a:ext cx="7543800" cy="782967"/>
          </a:xfrm>
        </p:spPr>
        <p:txBody>
          <a:bodyPr/>
          <a:lstStyle/>
          <a:p>
            <a:r>
              <a:rPr lang="en-US" dirty="0"/>
              <a:t>Loading and Running Vagrant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E76B5-B8A4-40C3-B7B8-5DFB7A87E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7819" y="1952148"/>
            <a:ext cx="7886700" cy="3263504"/>
          </a:xfrm>
        </p:spPr>
        <p:txBody>
          <a:bodyPr/>
          <a:lstStyle/>
          <a:p>
            <a:r>
              <a:rPr lang="en-US" dirty="0"/>
              <a:t>Scotch Box </a:t>
            </a:r>
          </a:p>
          <a:p>
            <a:pPr lvl="1"/>
            <a:r>
              <a:rPr lang="en-US" sz="1500" dirty="0">
                <a:hlinkClick r:id="rId2"/>
              </a:rPr>
              <a:t>https://box.scotch.io/</a:t>
            </a:r>
            <a:r>
              <a:rPr lang="en-US" sz="1500" dirty="0"/>
              <a:t> -- </a:t>
            </a:r>
            <a:r>
              <a:rPr lang="en-US" sz="1500" dirty="0">
                <a:hlinkClick r:id="rId3"/>
              </a:rPr>
              <a:t>http://192.168.33.10/</a:t>
            </a:r>
            <a:r>
              <a:rPr lang="en-US" sz="1500" dirty="0"/>
              <a:t> </a:t>
            </a:r>
          </a:p>
          <a:p>
            <a:pPr lvl="1"/>
            <a:r>
              <a:rPr lang="en-US" sz="1500" dirty="0" err="1"/>
              <a:t>WPDistillery</a:t>
            </a:r>
            <a:r>
              <a:rPr lang="en-US" sz="1500" dirty="0"/>
              <a:t> - </a:t>
            </a:r>
            <a:r>
              <a:rPr lang="en-US" sz="1500" dirty="0">
                <a:hlinkClick r:id="rId4"/>
              </a:rPr>
              <a:t>https://wpdistillery.org/</a:t>
            </a:r>
            <a:r>
              <a:rPr lang="en-US" sz="1500" dirty="0"/>
              <a:t> - for WordPress</a:t>
            </a:r>
          </a:p>
          <a:p>
            <a:r>
              <a:rPr lang="en-US" dirty="0"/>
              <a:t>Homestead</a:t>
            </a:r>
          </a:p>
          <a:p>
            <a:pPr lvl="1"/>
            <a:r>
              <a:rPr lang="en-US" sz="1500" dirty="0"/>
              <a:t>Instructions - </a:t>
            </a:r>
            <a:r>
              <a:rPr lang="en-US" sz="1500" dirty="0">
                <a:hlinkClick r:id="rId5"/>
              </a:rPr>
              <a:t>https://laravel.com/docs/5.5/homestead#first-steps</a:t>
            </a:r>
            <a:r>
              <a:rPr lang="en-US" sz="15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976863-839D-4E1E-815C-943CD092CF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7819" y="3930751"/>
            <a:ext cx="3180818" cy="19577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DE3DAC-19DA-49D6-8BD4-3BEDF90487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6703" y="3968159"/>
            <a:ext cx="3848793" cy="19784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3D150B-0EBE-49DE-82F6-C86F8A2A371D}"/>
              </a:ext>
            </a:extLst>
          </p:cNvPr>
          <p:cNvSpPr txBox="1"/>
          <p:nvPr/>
        </p:nvSpPr>
        <p:spPr>
          <a:xfrm>
            <a:off x="1690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40927161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454</TotalTime>
  <Words>1374</Words>
  <Application>Microsoft Office PowerPoint</Application>
  <PresentationFormat>Widescreen</PresentationFormat>
  <Paragraphs>170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Arial</vt:lpstr>
      <vt:lpstr>Calibri</vt:lpstr>
      <vt:lpstr>Calibri Light</vt:lpstr>
      <vt:lpstr>Source Sans Pro</vt:lpstr>
      <vt:lpstr>Office Theme</vt:lpstr>
      <vt:lpstr>gRSShopper in a Box Setting Up And Using gRSShopper in a Box to Create MOOCs and Personal Learning Environments http://www.downes.ca/presentation/482 </vt:lpstr>
      <vt:lpstr>The Plan for Today</vt:lpstr>
      <vt:lpstr>First Steps</vt:lpstr>
      <vt:lpstr>Vagrantfile</vt:lpstr>
      <vt:lpstr>Local Directories</vt:lpstr>
      <vt:lpstr>Installing gRSShopper as a Box</vt:lpstr>
      <vt:lpstr>PowerPoint Presentation</vt:lpstr>
      <vt:lpstr>Virtualization Platforms - Vagrant</vt:lpstr>
      <vt:lpstr>Loading and Running Vagrant</vt:lpstr>
      <vt:lpstr>Vagrant as Learning Environment</vt:lpstr>
      <vt:lpstr>Docker</vt:lpstr>
      <vt:lpstr>Canvas on Docker</vt:lpstr>
      <vt:lpstr>Big Blue Button in Docker</vt:lpstr>
      <vt:lpstr>Moodle on Docker</vt:lpstr>
      <vt:lpstr>Options</vt:lpstr>
      <vt:lpstr>Cloud Infrastructure Providers</vt:lpstr>
      <vt:lpstr>Cloud Computing for Education</vt:lpstr>
      <vt:lpstr>OER and Virtualization</vt:lpstr>
      <vt:lpstr>Mobile Authoring for ARLearn</vt:lpstr>
      <vt:lpstr>Interaction and Access Data</vt:lpstr>
      <vt:lpstr>gRSShopper Functionality</vt:lpstr>
      <vt:lpstr>gRSShopper Flow</vt:lpstr>
      <vt:lpstr>Feed Harvesting</vt:lpstr>
      <vt:lpstr>Viewing and Posting</vt:lpstr>
      <vt:lpstr>Mixing and Publishing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gRSShopper in a Box Setting Up And Using gRSShopper in a Box to Create MOOCs and Personal Learning Environments</dc:title>
  <dc:creator>Stephen Downes</dc:creator>
  <cp:lastModifiedBy>Stephen Downes</cp:lastModifiedBy>
  <cp:revision>9</cp:revision>
  <dcterms:created xsi:type="dcterms:W3CDTF">2017-12-06T11:58:27Z</dcterms:created>
  <dcterms:modified xsi:type="dcterms:W3CDTF">2017-12-06T19:34:33Z</dcterms:modified>
</cp:coreProperties>
</file>