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8"/>
  </p:notesMasterIdLst>
  <p:sldIdLst>
    <p:sldId id="256" r:id="rId2"/>
    <p:sldId id="257" r:id="rId3"/>
    <p:sldId id="269" r:id="rId4"/>
    <p:sldId id="258" r:id="rId5"/>
    <p:sldId id="259" r:id="rId6"/>
    <p:sldId id="260" r:id="rId7"/>
    <p:sldId id="261" r:id="rId8"/>
    <p:sldId id="271" r:id="rId9"/>
    <p:sldId id="263" r:id="rId10"/>
    <p:sldId id="264" r:id="rId11"/>
    <p:sldId id="265" r:id="rId12"/>
    <p:sldId id="266" r:id="rId13"/>
    <p:sldId id="270" r:id="rId14"/>
    <p:sldId id="267" r:id="rId15"/>
    <p:sldId id="268"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1709" y="41"/>
      </p:cViewPr>
      <p:guideLst>
        <p:guide orient="horz" pos="2160"/>
        <p:guide pos="2880"/>
      </p:guideLst>
    </p:cSldViewPr>
  </p:slideViewPr>
  <p:notesTextViewPr>
    <p:cViewPr>
      <p:scale>
        <a:sx n="1" d="1"/>
        <a:sy n="1" d="1"/>
      </p:scale>
      <p:origin x="0" y="0"/>
    </p:cViewPr>
  </p:notesText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B7D352-929C-4160-AEF7-1B528038EF71}" type="datetimeFigureOut">
              <a:rPr lang="en-CA" smtClean="0"/>
              <a:t>2017-11-01</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A6E258-EB56-4264-9F53-BD13C2B1B94D}" type="slidenum">
              <a:rPr lang="en-CA" smtClean="0"/>
              <a:t>‹#›</a:t>
            </a:fld>
            <a:endParaRPr lang="en-CA"/>
          </a:p>
        </p:txBody>
      </p:sp>
    </p:spTree>
    <p:extLst>
      <p:ext uri="{BB962C8B-B14F-4D97-AF65-F5344CB8AC3E}">
        <p14:creationId xmlns:p14="http://schemas.microsoft.com/office/powerpoint/2010/main" val="2616788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lisahistory.net/wordpress/2012/08/three-kinds-of-moocs/"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coursera.org/" TargetMode="External"/><Relationship Id="rId5" Type="http://schemas.openxmlformats.org/officeDocument/2006/relationships/hyperlink" Target="https://www.ai-class.com/" TargetMode="External"/><Relationship Id="rId4" Type="http://schemas.openxmlformats.org/officeDocument/2006/relationships/hyperlink" Target="http://ds106.us/history/"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lass-central.co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r.educause.edu/articles/2011/9/penetrating-the-fog-analytics-in-learning-and-education"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quantifiedself.com/"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dmlcentral.net/blog/doug-belshaw/peering-deep-future-educational-credentialing"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hackeducation.com/2016/02/25/blockchain-edu1" TargetMode="External"/><Relationship Id="rId4" Type="http://schemas.openxmlformats.org/officeDocument/2006/relationships/hyperlink" Target="http://www.downes.ca/search/blockchain"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www.microsoft.com/en-ca/cloud-platform/windows-server" TargetMode="External"/><Relationship Id="rId13" Type="http://schemas.openxmlformats.org/officeDocument/2006/relationships/hyperlink" Target="http://www.tomsitpro.com/articles/docker-enterprise-hub-orchestration,1-2375.html" TargetMode="External"/><Relationship Id="rId3" Type="http://schemas.openxmlformats.org/officeDocument/2006/relationships/hyperlink" Target="http://www.vmware.com/" TargetMode="External"/><Relationship Id="rId7" Type="http://schemas.openxmlformats.org/officeDocument/2006/relationships/hyperlink" Target="https://aws.amazon.com/" TargetMode="External"/><Relationship Id="rId12" Type="http://schemas.openxmlformats.org/officeDocument/2006/relationships/hyperlink" Target="http://www.downes.ca/post/66459"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www.vagrantup.com/" TargetMode="External"/><Relationship Id="rId11" Type="http://schemas.openxmlformats.org/officeDocument/2006/relationships/hyperlink" Target="https://segment.com/" TargetMode="External"/><Relationship Id="rId5" Type="http://schemas.openxmlformats.org/officeDocument/2006/relationships/hyperlink" Target="https://www.docker.com/" TargetMode="External"/><Relationship Id="rId15" Type="http://schemas.openxmlformats.org/officeDocument/2006/relationships/hyperlink" Target="http://jarche.com/" TargetMode="External"/><Relationship Id="rId10" Type="http://schemas.openxmlformats.org/officeDocument/2006/relationships/hyperlink" Target="https://www.wolframalpha.com/" TargetMode="External"/><Relationship Id="rId4" Type="http://schemas.openxmlformats.org/officeDocument/2006/relationships/hyperlink" Target="https://www.virtualbox.org/" TargetMode="External"/><Relationship Id="rId9" Type="http://schemas.openxmlformats.org/officeDocument/2006/relationships/hyperlink" Target="https://www.microsoft.com/cognitive-services/en-us/" TargetMode="External"/><Relationship Id="rId14" Type="http://schemas.openxmlformats.org/officeDocument/2006/relationships/hyperlink" Target="https://cyber.law.harvard.edu/research/cooperation"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sites.google.com/site/eportfolioapps/overview"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6A6E258-EB56-4264-9F53-BD13C2B1B94D}" type="slidenum">
              <a:rPr lang="en-CA" smtClean="0"/>
              <a:t>1</a:t>
            </a:fld>
            <a:endParaRPr lang="en-CA"/>
          </a:p>
        </p:txBody>
      </p:sp>
    </p:spTree>
    <p:extLst>
      <p:ext uri="{BB962C8B-B14F-4D97-AF65-F5344CB8AC3E}">
        <p14:creationId xmlns:p14="http://schemas.microsoft.com/office/powerpoint/2010/main" val="2144320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https://en.wikipedia.org/wiki/Massive_open_online_course</a:t>
            </a:r>
          </a:p>
          <a:p>
            <a:endParaRPr lang="en-CA" dirty="0"/>
          </a:p>
        </p:txBody>
      </p:sp>
      <p:sp>
        <p:nvSpPr>
          <p:cNvPr id="4" name="Slide Number Placeholder 3"/>
          <p:cNvSpPr>
            <a:spLocks noGrp="1"/>
          </p:cNvSpPr>
          <p:nvPr>
            <p:ph type="sldNum" sz="quarter" idx="10"/>
          </p:nvPr>
        </p:nvSpPr>
        <p:spPr/>
        <p:txBody>
          <a:bodyPr/>
          <a:lstStyle/>
          <a:p>
            <a:fld id="{B6A6E258-EB56-4264-9F53-BD13C2B1B94D}" type="slidenum">
              <a:rPr lang="en-CA" smtClean="0"/>
              <a:t>4</a:t>
            </a:fld>
            <a:endParaRPr lang="en-CA"/>
          </a:p>
        </p:txBody>
      </p:sp>
    </p:spTree>
    <p:extLst>
      <p:ext uri="{BB962C8B-B14F-4D97-AF65-F5344CB8AC3E}">
        <p14:creationId xmlns:p14="http://schemas.microsoft.com/office/powerpoint/2010/main" val="3622341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a:rPr>
              <a:t>http://lisahistory.net/wordpress/2012/08/three-kinds-of-moocs/</a:t>
            </a:r>
            <a:r>
              <a:rPr lang="en-US" sz="120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hlinkClick r:id="rId4"/>
              </a:rPr>
              <a:t>http://ds106.us/history/</a:t>
            </a:r>
            <a:r>
              <a:rPr lang="en-US" sz="120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hlinkClick r:id="rId5"/>
              </a:rPr>
              <a:t>https://www.ai-class.com/</a:t>
            </a:r>
            <a:r>
              <a:rPr lang="en-US" sz="120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hlinkClick r:id="rId6"/>
              </a:rPr>
              <a:t>https://www.coursera.org/</a:t>
            </a:r>
            <a:r>
              <a:rPr lang="en-US" sz="120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CA" dirty="0"/>
          </a:p>
        </p:txBody>
      </p:sp>
      <p:sp>
        <p:nvSpPr>
          <p:cNvPr id="4" name="Slide Number Placeholder 3"/>
          <p:cNvSpPr>
            <a:spLocks noGrp="1"/>
          </p:cNvSpPr>
          <p:nvPr>
            <p:ph type="sldNum" sz="quarter" idx="10"/>
          </p:nvPr>
        </p:nvSpPr>
        <p:spPr/>
        <p:txBody>
          <a:bodyPr/>
          <a:lstStyle/>
          <a:p>
            <a:fld id="{B6A6E258-EB56-4264-9F53-BD13C2B1B94D}" type="slidenum">
              <a:rPr lang="en-CA" smtClean="0"/>
              <a:t>6</a:t>
            </a:fld>
            <a:endParaRPr lang="en-CA"/>
          </a:p>
        </p:txBody>
      </p:sp>
    </p:spTree>
    <p:extLst>
      <p:ext uri="{BB962C8B-B14F-4D97-AF65-F5344CB8AC3E}">
        <p14:creationId xmlns:p14="http://schemas.microsoft.com/office/powerpoint/2010/main" val="3058171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https://www.class-central.com/report/mooc-stats-2016/</a:t>
            </a:r>
            <a:r>
              <a:rPr lang="en-CA" sz="1200" b="0" i="0" kern="1200" dirty="0">
                <a:solidFill>
                  <a:schemeClr val="tx1"/>
                </a:solidFill>
                <a:effectLst/>
                <a:latin typeface="+mn-lt"/>
                <a:ea typeface="+mn-ea"/>
                <a:cs typeface="+mn-cs"/>
              </a:rPr>
              <a:t>23 million people worldwide registered for a MOOC for the first time ever, according to data collected by </a:t>
            </a:r>
            <a:r>
              <a:rPr lang="en-CA" sz="1200" b="0" i="0" u="sng" kern="1200" dirty="0">
                <a:solidFill>
                  <a:schemeClr val="tx1"/>
                </a:solidFill>
                <a:effectLst/>
                <a:latin typeface="+mn-lt"/>
                <a:ea typeface="+mn-ea"/>
                <a:cs typeface="+mn-cs"/>
                <a:hlinkClick r:id="rId3"/>
              </a:rPr>
              <a:t>Class Central</a:t>
            </a:r>
            <a:r>
              <a:rPr lang="en-CA" sz="1200" b="0" i="0" kern="1200" dirty="0">
                <a:solidFill>
                  <a:schemeClr val="tx1"/>
                </a:solidFill>
                <a:effectLst/>
                <a:latin typeface="+mn-lt"/>
                <a:ea typeface="+mn-ea"/>
                <a:cs typeface="+mn-cs"/>
              </a:rPr>
              <a:t>. This makes the total number of students who signed up for at least one MOOC estimated to be 58 million.</a:t>
            </a:r>
            <a:endParaRPr lang="en-CA" dirty="0"/>
          </a:p>
        </p:txBody>
      </p:sp>
      <p:sp>
        <p:nvSpPr>
          <p:cNvPr id="4" name="Slide Number Placeholder 3"/>
          <p:cNvSpPr>
            <a:spLocks noGrp="1"/>
          </p:cNvSpPr>
          <p:nvPr>
            <p:ph type="sldNum" sz="quarter" idx="10"/>
          </p:nvPr>
        </p:nvSpPr>
        <p:spPr/>
        <p:txBody>
          <a:bodyPr/>
          <a:lstStyle/>
          <a:p>
            <a:fld id="{B6A6E258-EB56-4264-9F53-BD13C2B1B94D}" type="slidenum">
              <a:rPr lang="en-CA" smtClean="0"/>
              <a:t>7</a:t>
            </a:fld>
            <a:endParaRPr lang="en-CA"/>
          </a:p>
        </p:txBody>
      </p:sp>
    </p:spTree>
    <p:extLst>
      <p:ext uri="{BB962C8B-B14F-4D97-AF65-F5344CB8AC3E}">
        <p14:creationId xmlns:p14="http://schemas.microsoft.com/office/powerpoint/2010/main" val="847697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a:rPr>
              <a:t>https://er.educause.edu/articles/2011/9/penetrating-the-fog-analytics-in-learning-and-education</a:t>
            </a:r>
            <a:r>
              <a:rPr lang="en-US" sz="120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a:hlinkClick r:id="rId4"/>
              </a:rPr>
              <a:t>http://quantifiedself.com/</a:t>
            </a:r>
            <a:r>
              <a:rPr lang="en-CA" sz="1200" dirty="0"/>
              <a:t> </a:t>
            </a:r>
          </a:p>
          <a:p>
            <a:pPr marL="0" marR="0" indent="0" algn="l" defTabSz="457200" rtl="0" eaLnBrk="1" fontAlgn="auto" latinLnBrk="0" hangingPunct="1">
              <a:lnSpc>
                <a:spcPct val="100000"/>
              </a:lnSpc>
              <a:spcBef>
                <a:spcPts val="0"/>
              </a:spcBef>
              <a:spcAft>
                <a:spcPts val="0"/>
              </a:spcAft>
              <a:buClrTx/>
              <a:buSzTx/>
              <a:buFontTx/>
              <a:buNone/>
              <a:tabLst/>
              <a:defRPr/>
            </a:pPr>
            <a:r>
              <a:rPr lang="en-CA" dirty="0"/>
              <a:t>Predictive Analytics - </a:t>
            </a:r>
            <a:r>
              <a:rPr lang="en-CA" dirty="0" err="1"/>
              <a:t>eg</a:t>
            </a:r>
            <a:r>
              <a:rPr lang="en-CA" dirty="0"/>
              <a:t>. </a:t>
            </a:r>
            <a:r>
              <a:rPr lang="en-CA" dirty="0" err="1"/>
              <a:t>SmartKlass</a:t>
            </a:r>
            <a:r>
              <a:rPr lang="en-CA" baseline="0" dirty="0"/>
              <a:t> https://moodle.org/plugins/local_smart_klass </a:t>
            </a:r>
            <a:endParaRPr lang="en-CA" dirty="0"/>
          </a:p>
          <a:p>
            <a:r>
              <a:rPr lang="en-CA" dirty="0"/>
              <a:t>Recognition Tasks – </a:t>
            </a:r>
            <a:r>
              <a:rPr lang="en-CA" dirty="0" err="1"/>
              <a:t>eg</a:t>
            </a:r>
            <a:r>
              <a:rPr lang="en-CA" dirty="0"/>
              <a:t>. Learning Analytics enriched</a:t>
            </a:r>
            <a:r>
              <a:rPr lang="en-CA" baseline="0" dirty="0"/>
              <a:t> rubrics - https://docs.moodle.org/30/en/Learning_Analytics_Enriched_Rubrics</a:t>
            </a:r>
          </a:p>
          <a:p>
            <a:endParaRPr lang="en-CA" baseline="0" dirty="0"/>
          </a:p>
          <a:p>
            <a:r>
              <a:rPr lang="en-CA" baseline="0" dirty="0"/>
              <a:t>See also: http://www.vteducation.org/en/articles/learner-data/introduction-learning-analytics</a:t>
            </a:r>
            <a:endParaRPr lang="en-CA" dirty="0"/>
          </a:p>
          <a:p>
            <a:endParaRPr lang="en-CA" dirty="0"/>
          </a:p>
        </p:txBody>
      </p:sp>
      <p:sp>
        <p:nvSpPr>
          <p:cNvPr id="4" name="Slide Number Placeholder 3"/>
          <p:cNvSpPr>
            <a:spLocks noGrp="1"/>
          </p:cNvSpPr>
          <p:nvPr>
            <p:ph type="sldNum" sz="quarter" idx="10"/>
          </p:nvPr>
        </p:nvSpPr>
        <p:spPr/>
        <p:txBody>
          <a:bodyPr/>
          <a:lstStyle/>
          <a:p>
            <a:fld id="{B6A6E258-EB56-4264-9F53-BD13C2B1B94D}" type="slidenum">
              <a:rPr lang="en-CA" smtClean="0"/>
              <a:t>8</a:t>
            </a:fld>
            <a:endParaRPr lang="en-CA"/>
          </a:p>
        </p:txBody>
      </p:sp>
    </p:spTree>
    <p:extLst>
      <p:ext uri="{BB962C8B-B14F-4D97-AF65-F5344CB8AC3E}">
        <p14:creationId xmlns:p14="http://schemas.microsoft.com/office/powerpoint/2010/main" val="3970630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a:hlinkClick r:id="rId3"/>
              </a:rPr>
              <a:t>http://dmlcentral.net/blog/doug-belshaw/peering-deep-future-educational-credentialing</a:t>
            </a:r>
            <a:endParaRPr lang="en-CA"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CA" dirty="0">
                <a:solidFill>
                  <a:srgbClr val="A85038"/>
                </a:solidFill>
                <a:latin typeface="Ubuntu"/>
                <a:hlinkClick r:id="rId4"/>
              </a:rPr>
              <a:t>http://www.downes.ca/search/blockchain</a:t>
            </a:r>
            <a:r>
              <a:rPr lang="en-CA" dirty="0">
                <a:solidFill>
                  <a:srgbClr val="A85038"/>
                </a:solidFill>
                <a:latin typeface="Ubuntu"/>
              </a:rPr>
              <a:t> </a:t>
            </a:r>
            <a:endParaRPr lang="en-CA" dirty="0"/>
          </a:p>
          <a:p>
            <a:r>
              <a:rPr lang="en-CA" dirty="0"/>
              <a:t>https://bitcoinmagazine.com/articles/ibm-deploys-blockchain-as-a-service-announces-initiatives-to-make-the-blockchain-ready-for-business-1455726071/ </a:t>
            </a:r>
          </a:p>
          <a:p>
            <a:r>
              <a:rPr lang="en-CA" dirty="0"/>
              <a:t>https://techcrunch.com/2016/02/22/sony-is-building-an-education-and-testing-platform-powered-by-the-blockchain/ </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a:hlinkClick r:id="rId5"/>
              </a:rPr>
              <a:t>http://hackeducation.com/2016/02/25/blockchain-edu1</a:t>
            </a:r>
            <a:r>
              <a:rPr lang="en-CA" sz="1200" dirty="0"/>
              <a:t> </a:t>
            </a:r>
          </a:p>
          <a:p>
            <a:endParaRPr lang="en-CA" dirty="0"/>
          </a:p>
          <a:p>
            <a:endParaRPr lang="en-CA" dirty="0"/>
          </a:p>
        </p:txBody>
      </p:sp>
      <p:sp>
        <p:nvSpPr>
          <p:cNvPr id="4" name="Slide Number Placeholder 3"/>
          <p:cNvSpPr>
            <a:spLocks noGrp="1"/>
          </p:cNvSpPr>
          <p:nvPr>
            <p:ph type="sldNum" sz="quarter" idx="10"/>
          </p:nvPr>
        </p:nvSpPr>
        <p:spPr/>
        <p:txBody>
          <a:bodyPr/>
          <a:lstStyle/>
          <a:p>
            <a:fld id="{B6A6E258-EB56-4264-9F53-BD13C2B1B94D}" type="slidenum">
              <a:rPr lang="en-CA" smtClean="0"/>
              <a:t>10</a:t>
            </a:fld>
            <a:endParaRPr lang="en-CA"/>
          </a:p>
        </p:txBody>
      </p:sp>
    </p:spTree>
    <p:extLst>
      <p:ext uri="{BB962C8B-B14F-4D97-AF65-F5344CB8AC3E}">
        <p14:creationId xmlns:p14="http://schemas.microsoft.com/office/powerpoint/2010/main" val="861709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Image: http://www.aggregage.com/personalization-explained</a:t>
            </a:r>
          </a:p>
          <a:p>
            <a:r>
              <a:rPr lang="en-CA" sz="1200" b="0" i="0" u="none" strike="noStrike" kern="1200" dirty="0">
                <a:solidFill>
                  <a:schemeClr val="tx1"/>
                </a:solidFill>
                <a:effectLst/>
                <a:latin typeface="+mn-lt"/>
                <a:ea typeface="+mn-ea"/>
                <a:cs typeface="+mn-cs"/>
              </a:rPr>
              <a:t>Reimagining the Role of Technology in Education: 2017 National Education Technology Plan Update</a:t>
            </a:r>
            <a:r>
              <a:rPr lang="en-CA" sz="1200" b="0" i="0" u="none" strike="noStrike" kern="1200" baseline="0" dirty="0">
                <a:solidFill>
                  <a:schemeClr val="tx1"/>
                </a:solidFill>
                <a:effectLst/>
                <a:latin typeface="+mn-lt"/>
                <a:ea typeface="+mn-ea"/>
                <a:cs typeface="+mn-cs"/>
              </a:rPr>
              <a:t> </a:t>
            </a:r>
            <a:r>
              <a:rPr lang="en-CA" dirty="0"/>
              <a:t>https://tech.ed.gov/netp/</a:t>
            </a:r>
          </a:p>
          <a:p>
            <a:endParaRPr lang="en-CA" dirty="0"/>
          </a:p>
        </p:txBody>
      </p:sp>
      <p:sp>
        <p:nvSpPr>
          <p:cNvPr id="4" name="Slide Number Placeholder 3"/>
          <p:cNvSpPr>
            <a:spLocks noGrp="1"/>
          </p:cNvSpPr>
          <p:nvPr>
            <p:ph type="sldNum" sz="quarter" idx="10"/>
          </p:nvPr>
        </p:nvSpPr>
        <p:spPr/>
        <p:txBody>
          <a:bodyPr/>
          <a:lstStyle/>
          <a:p>
            <a:fld id="{B6A6E258-EB56-4264-9F53-BD13C2B1B94D}" type="slidenum">
              <a:rPr lang="en-CA" smtClean="0"/>
              <a:t>11</a:t>
            </a:fld>
            <a:endParaRPr lang="en-CA"/>
          </a:p>
        </p:txBody>
      </p:sp>
    </p:spTree>
    <p:extLst>
      <p:ext uri="{BB962C8B-B14F-4D97-AF65-F5344CB8AC3E}">
        <p14:creationId xmlns:p14="http://schemas.microsoft.com/office/powerpoint/2010/main" val="745188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Environments: </a:t>
            </a:r>
            <a:r>
              <a:rPr lang="en-CA" u="sng" dirty="0">
                <a:hlinkClick r:id="rId3"/>
              </a:rPr>
              <a:t>VMWare Fusion</a:t>
            </a:r>
            <a:r>
              <a:rPr lang="en-CA" dirty="0"/>
              <a:t>, </a:t>
            </a:r>
            <a:r>
              <a:rPr lang="en-CA" u="sng" dirty="0" err="1">
                <a:hlinkClick r:id="rId4"/>
              </a:rPr>
              <a:t>VirtualBox</a:t>
            </a:r>
            <a:endParaRPr lang="en-CA" dirty="0"/>
          </a:p>
          <a:p>
            <a:r>
              <a:rPr lang="en-CA" dirty="0" err="1"/>
              <a:t>Provisioners</a:t>
            </a:r>
            <a:r>
              <a:rPr lang="en-CA" dirty="0"/>
              <a:t>: </a:t>
            </a:r>
            <a:r>
              <a:rPr lang="en-CA" u="sng" dirty="0">
                <a:hlinkClick r:id="rId5"/>
              </a:rPr>
              <a:t>Docker</a:t>
            </a:r>
            <a:r>
              <a:rPr lang="en-CA" dirty="0"/>
              <a:t>, </a:t>
            </a:r>
            <a:r>
              <a:rPr lang="en-CA" u="sng" dirty="0">
                <a:hlinkClick r:id="rId6"/>
              </a:rPr>
              <a:t>Vagrant</a:t>
            </a:r>
            <a:endParaRPr lang="en-CA" u="sng" dirty="0"/>
          </a:p>
          <a:p>
            <a:r>
              <a:rPr lang="en-CA" dirty="0"/>
              <a:t>Configuration: Chef, Puppet</a:t>
            </a:r>
          </a:p>
          <a:p>
            <a:r>
              <a:rPr lang="en-CA" dirty="0"/>
              <a:t>Providers: </a:t>
            </a:r>
            <a:r>
              <a:rPr lang="en-CA" u="sng" dirty="0">
                <a:hlinkClick r:id="rId7"/>
              </a:rPr>
              <a:t>AWS</a:t>
            </a:r>
            <a:r>
              <a:rPr lang="en-CA" dirty="0"/>
              <a:t>, </a:t>
            </a:r>
            <a:r>
              <a:rPr lang="en-CA" u="sng" dirty="0">
                <a:hlinkClick r:id="rId8"/>
              </a:rPr>
              <a:t>MS Server</a:t>
            </a:r>
            <a:endParaRPr lang="en-CA" dirty="0"/>
          </a:p>
          <a:p>
            <a:r>
              <a:rPr lang="en-CA" dirty="0"/>
              <a:t>Services: </a:t>
            </a:r>
            <a:r>
              <a:rPr lang="en-CA" u="sng" dirty="0">
                <a:hlinkClick r:id="rId9"/>
              </a:rPr>
              <a:t>MS Cognitive</a:t>
            </a:r>
            <a:r>
              <a:rPr lang="en-CA" dirty="0"/>
              <a:t>, </a:t>
            </a:r>
            <a:r>
              <a:rPr lang="en-CA" u="sng" dirty="0">
                <a:hlinkClick r:id="rId10"/>
              </a:rPr>
              <a:t>Wolfram Alpha</a:t>
            </a:r>
            <a:r>
              <a:rPr lang="en-CA" dirty="0"/>
              <a:t>, </a:t>
            </a:r>
            <a:r>
              <a:rPr lang="en-CA" u="sng" dirty="0">
                <a:hlinkClick r:id="rId11"/>
              </a:rPr>
              <a:t>Segment</a:t>
            </a:r>
            <a:endParaRPr lang="en-CA" u="sng" dirty="0"/>
          </a:p>
          <a:p>
            <a:r>
              <a:rPr lang="en-CA" dirty="0" err="1"/>
              <a:t>Serverless</a:t>
            </a:r>
            <a:r>
              <a:rPr lang="en-CA" dirty="0"/>
              <a:t> CMS - </a:t>
            </a:r>
            <a:r>
              <a:rPr lang="en-CA" sz="1100" dirty="0">
                <a:hlinkClick r:id="rId12"/>
              </a:rPr>
              <a:t>http://www.downes.ca/post/66459</a:t>
            </a:r>
            <a:r>
              <a:rPr lang="en-CA" sz="1100" dirty="0"/>
              <a:t> </a:t>
            </a:r>
          </a:p>
          <a:p>
            <a:endParaRPr lang="en-CA" dirty="0"/>
          </a:p>
          <a:p>
            <a:pPr marL="0" marR="0" indent="0" algn="l" defTabSz="914400" rtl="0" eaLnBrk="1" fontAlgn="auto" latinLnBrk="0" hangingPunct="1">
              <a:lnSpc>
                <a:spcPct val="100000"/>
              </a:lnSpc>
              <a:spcBef>
                <a:spcPts val="0"/>
              </a:spcBef>
              <a:spcAft>
                <a:spcPts val="0"/>
              </a:spcAft>
              <a:buClrTx/>
              <a:buSzTx/>
              <a:buFontTx/>
              <a:buNone/>
              <a:tabLst/>
              <a:defRPr/>
            </a:pPr>
            <a:r>
              <a:rPr lang="en-CA" dirty="0">
                <a:hlinkClick r:id="rId13"/>
              </a:rPr>
              <a:t>http://www.tomsitpro.com/articles/docker-enterprise-hub-orchestration,1-2375.html</a:t>
            </a:r>
            <a:r>
              <a:rPr lang="en-CA"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CA" dirty="0">
                <a:hlinkClick r:id="rId14"/>
              </a:rPr>
              <a:t>https://cyber.law.harvard.edu/research/cooperation</a:t>
            </a:r>
            <a:endParaRPr lang="en-CA" dirty="0"/>
          </a:p>
          <a:p>
            <a:pPr marL="0" marR="0" indent="0" algn="l" defTabSz="914400" rtl="0" eaLnBrk="1" fontAlgn="auto" latinLnBrk="0" hangingPunct="1">
              <a:lnSpc>
                <a:spcPct val="100000"/>
              </a:lnSpc>
              <a:spcBef>
                <a:spcPts val="0"/>
              </a:spcBef>
              <a:spcAft>
                <a:spcPts val="0"/>
              </a:spcAft>
              <a:buClrTx/>
              <a:buSzTx/>
              <a:buFontTx/>
              <a:buNone/>
              <a:tabLst/>
              <a:defRPr/>
            </a:pPr>
            <a:r>
              <a:rPr lang="en-CA" dirty="0"/>
              <a:t>Image: </a:t>
            </a:r>
            <a:r>
              <a:rPr lang="en-CA" dirty="0">
                <a:hlinkClick r:id="rId15"/>
              </a:rPr>
              <a:t>http://Jarche.com</a:t>
            </a:r>
            <a:r>
              <a:rPr lang="en-CA" dirty="0"/>
              <a:t>  </a:t>
            </a:r>
          </a:p>
          <a:p>
            <a:endParaRPr lang="en-CA" dirty="0"/>
          </a:p>
        </p:txBody>
      </p:sp>
      <p:sp>
        <p:nvSpPr>
          <p:cNvPr id="4" name="Slide Number Placeholder 3"/>
          <p:cNvSpPr>
            <a:spLocks noGrp="1"/>
          </p:cNvSpPr>
          <p:nvPr>
            <p:ph type="sldNum" sz="quarter" idx="10"/>
          </p:nvPr>
        </p:nvSpPr>
        <p:spPr/>
        <p:txBody>
          <a:bodyPr/>
          <a:lstStyle/>
          <a:p>
            <a:fld id="{B6A6E258-EB56-4264-9F53-BD13C2B1B94D}" type="slidenum">
              <a:rPr lang="en-CA" smtClean="0"/>
              <a:t>14</a:t>
            </a:fld>
            <a:endParaRPr lang="en-CA"/>
          </a:p>
        </p:txBody>
      </p:sp>
    </p:spTree>
    <p:extLst>
      <p:ext uri="{BB962C8B-B14F-4D97-AF65-F5344CB8AC3E}">
        <p14:creationId xmlns:p14="http://schemas.microsoft.com/office/powerpoint/2010/main" val="828567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https://sites.google.com/site/eportfolioapps/overview</a:t>
            </a:r>
            <a:r>
              <a:rPr lang="en-US" dirty="0"/>
              <a:t> </a:t>
            </a:r>
          </a:p>
          <a:p>
            <a:endParaRPr lang="en-US" dirty="0"/>
          </a:p>
        </p:txBody>
      </p:sp>
      <p:sp>
        <p:nvSpPr>
          <p:cNvPr id="4" name="Slide Number Placeholder 3"/>
          <p:cNvSpPr>
            <a:spLocks noGrp="1"/>
          </p:cNvSpPr>
          <p:nvPr>
            <p:ph type="sldNum" sz="quarter" idx="10"/>
          </p:nvPr>
        </p:nvSpPr>
        <p:spPr/>
        <p:txBody>
          <a:bodyPr/>
          <a:lstStyle/>
          <a:p>
            <a:fld id="{B6A6E258-EB56-4264-9F53-BD13C2B1B94D}" type="slidenum">
              <a:rPr lang="en-CA" smtClean="0"/>
              <a:t>15</a:t>
            </a:fld>
            <a:endParaRPr lang="en-CA"/>
          </a:p>
        </p:txBody>
      </p:sp>
    </p:spTree>
    <p:extLst>
      <p:ext uri="{BB962C8B-B14F-4D97-AF65-F5344CB8AC3E}">
        <p14:creationId xmlns:p14="http://schemas.microsoft.com/office/powerpoint/2010/main" val="638268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p>
            <a:fld id="{519CDE22-0E9C-410B-8043-EE50FEB16647}" type="datetimeFigureOut">
              <a:rPr lang="en-CA" smtClean="0"/>
              <a:t>2017-11-01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7CC356D-0D9B-4E74-958D-9D5C6D6B84AE}" type="slidenum">
              <a:rPr lang="en-CA" smtClean="0"/>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9CDE22-0E9C-410B-8043-EE50FEB16647}" type="datetimeFigureOut">
              <a:rPr lang="en-CA" smtClean="0"/>
              <a:t>2017-11-01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7CC356D-0D9B-4E74-958D-9D5C6D6B84AE}"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9CDE22-0E9C-410B-8043-EE50FEB16647}" type="datetimeFigureOut">
              <a:rPr lang="en-CA" smtClean="0"/>
              <a:t>2017-11-01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7CC356D-0D9B-4E74-958D-9D5C6D6B84AE}"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9CDE22-0E9C-410B-8043-EE50FEB16647}" type="datetimeFigureOut">
              <a:rPr lang="en-CA" smtClean="0"/>
              <a:t>2017-11-01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7CC356D-0D9B-4E74-958D-9D5C6D6B84AE}"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p>
            <a:fld id="{519CDE22-0E9C-410B-8043-EE50FEB16647}" type="datetimeFigureOut">
              <a:rPr lang="en-CA" smtClean="0"/>
              <a:t>2017-11-01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7CC356D-0D9B-4E74-958D-9D5C6D6B84AE}" type="slidenum">
              <a:rPr lang="en-CA" smtClean="0"/>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19CDE22-0E9C-410B-8043-EE50FEB16647}" type="datetimeFigureOut">
              <a:rPr lang="en-CA" smtClean="0"/>
              <a:t>2017-11-01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7CC356D-0D9B-4E74-958D-9D5C6D6B84AE}" type="slidenum">
              <a:rPr lang="en-CA" smtClean="0"/>
              <a:t>‹#›</a:t>
            </a:fld>
            <a:endParaRPr lang="en-CA"/>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19CDE22-0E9C-410B-8043-EE50FEB16647}" type="datetimeFigureOut">
              <a:rPr lang="en-CA" smtClean="0"/>
              <a:t>2017-11-01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A7CC356D-0D9B-4E74-958D-9D5C6D6B84AE}"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9CDE22-0E9C-410B-8043-EE50FEB16647}" type="datetimeFigureOut">
              <a:rPr lang="en-CA" smtClean="0"/>
              <a:t>2017-11-01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A7CC356D-0D9B-4E74-958D-9D5C6D6B84AE}"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9CDE22-0E9C-410B-8043-EE50FEB16647}" type="datetimeFigureOut">
              <a:rPr lang="en-CA" smtClean="0"/>
              <a:t>2017-11-01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A7CC356D-0D9B-4E74-958D-9D5C6D6B84AE}"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p:txBody>
          <a:bodyPr/>
          <a:lstStyle/>
          <a:p>
            <a:fld id="{519CDE22-0E9C-410B-8043-EE50FEB16647}" type="datetimeFigureOut">
              <a:rPr lang="en-CA" smtClean="0"/>
              <a:t>2017-11-01</a:t>
            </a:fld>
            <a:endParaRPr lang="en-CA"/>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CA"/>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A7CC356D-0D9B-4E74-958D-9D5C6D6B84AE}"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9CDE22-0E9C-410B-8043-EE50FEB16647}" type="datetimeFigureOut">
              <a:rPr lang="en-CA" smtClean="0"/>
              <a:t>2017-11-01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7CC356D-0D9B-4E74-958D-9D5C6D6B84AE}"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519CDE22-0E9C-410B-8043-EE50FEB16647}" type="datetimeFigureOut">
              <a:rPr lang="en-CA" smtClean="0"/>
              <a:t>2017-11-01</a:t>
            </a:fld>
            <a:endParaRPr lang="en-CA"/>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CA"/>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A7CC356D-0D9B-4E74-958D-9D5C6D6B84AE}"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downes.ca/" TargetMode="External"/><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hyperlink" Target="https://www.nrc-cnrc.gc.ca/" TargetMode="Externa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Online Learning </a:t>
            </a:r>
            <a:br>
              <a:rPr lang="en-CA" dirty="0"/>
            </a:br>
            <a:r>
              <a:rPr lang="en-CA" dirty="0"/>
              <a:t>and MOOCs:</a:t>
            </a:r>
            <a:br>
              <a:rPr lang="en-CA" dirty="0"/>
            </a:br>
            <a:r>
              <a:rPr lang="en-CA" dirty="0"/>
              <a:t>Visions and Pathways</a:t>
            </a:r>
          </a:p>
        </p:txBody>
      </p:sp>
      <p:sp>
        <p:nvSpPr>
          <p:cNvPr id="3" name="Subtitle 2"/>
          <p:cNvSpPr>
            <a:spLocks noGrp="1"/>
          </p:cNvSpPr>
          <p:nvPr>
            <p:ph type="subTitle" idx="1"/>
          </p:nvPr>
        </p:nvSpPr>
        <p:spPr>
          <a:xfrm rot="19140000">
            <a:off x="1455322" y="2456823"/>
            <a:ext cx="6511131" cy="829880"/>
          </a:xfrm>
        </p:spPr>
        <p:txBody>
          <a:bodyPr/>
          <a:lstStyle/>
          <a:p>
            <a:r>
              <a:rPr lang="en-CA" dirty="0"/>
              <a:t>Stephen Downes</a:t>
            </a:r>
          </a:p>
          <a:p>
            <a:r>
              <a:rPr lang="en-US" dirty="0"/>
              <a:t>China International Distance Education Conference 2017</a:t>
            </a:r>
            <a:endParaRPr lang="en-CA" dirty="0"/>
          </a:p>
          <a:p>
            <a:r>
              <a:rPr lang="en-CA" dirty="0"/>
              <a:t>Beijing, China</a:t>
            </a:r>
          </a:p>
          <a:p>
            <a:endParaRPr lang="en-CA" dirty="0"/>
          </a:p>
        </p:txBody>
      </p:sp>
      <p:pic>
        <p:nvPicPr>
          <p:cNvPr id="16386"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315968"/>
            <a:ext cx="1669353" cy="13258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8303" y="2955253"/>
            <a:ext cx="4449839" cy="3902747"/>
          </a:xfrm>
          <a:prstGeom prst="rect">
            <a:avLst/>
          </a:prstGeom>
        </p:spPr>
      </p:pic>
    </p:spTree>
    <p:extLst>
      <p:ext uri="{BB962C8B-B14F-4D97-AF65-F5344CB8AC3E}">
        <p14:creationId xmlns:p14="http://schemas.microsoft.com/office/powerpoint/2010/main" val="2773156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Badges and </a:t>
            </a:r>
            <a:r>
              <a:rPr lang="en-CA" dirty="0" err="1"/>
              <a:t>Blockchain</a:t>
            </a:r>
            <a:endParaRPr lang="en-CA" dirty="0"/>
          </a:p>
        </p:txBody>
      </p:sp>
      <p:pic>
        <p:nvPicPr>
          <p:cNvPr id="4" name="Picture 2" descr="The Badge and the Blockch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2833" y="1055519"/>
            <a:ext cx="4963884" cy="373457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3305" y="5257562"/>
            <a:ext cx="9050695" cy="1600438"/>
          </a:xfrm>
          <a:prstGeom prst="rect">
            <a:avLst/>
          </a:prstGeom>
          <a:noFill/>
        </p:spPr>
        <p:txBody>
          <a:bodyPr wrap="square" rtlCol="0">
            <a:spAutoFit/>
          </a:bodyPr>
          <a:lstStyle/>
          <a:p>
            <a:r>
              <a:rPr lang="en-CA" sz="2000" dirty="0"/>
              <a:t>Doug </a:t>
            </a:r>
            <a:r>
              <a:rPr lang="en-CA" sz="2000" dirty="0" err="1"/>
              <a:t>Belshaw</a:t>
            </a:r>
            <a:r>
              <a:rPr lang="en-CA" sz="2000" dirty="0"/>
              <a:t>: "If we used the </a:t>
            </a:r>
            <a:r>
              <a:rPr lang="en-CA" sz="2000" dirty="0" err="1"/>
              <a:t>blockchain</a:t>
            </a:r>
            <a:r>
              <a:rPr lang="en-CA" sz="2000" dirty="0"/>
              <a:t> for Open Badges, then we could prove beyond reasonable doubt that the person receiving badge Y is the same person who created evidence X.” Sony plans to launch a testing platform powered by </a:t>
            </a:r>
            <a:r>
              <a:rPr lang="en-CA" sz="2000" dirty="0" err="1"/>
              <a:t>blockchain</a:t>
            </a:r>
            <a:r>
              <a:rPr lang="en-CA" sz="2000" dirty="0"/>
              <a:t> and that IBM plans to offer '</a:t>
            </a:r>
            <a:r>
              <a:rPr lang="en-CA" sz="2000" dirty="0" err="1"/>
              <a:t>blockchain</a:t>
            </a:r>
            <a:r>
              <a:rPr lang="en-CA" sz="2000" dirty="0"/>
              <a:t>-as-a-service.'</a:t>
            </a:r>
          </a:p>
          <a:p>
            <a:endParaRPr lang="en-CA" dirty="0"/>
          </a:p>
        </p:txBody>
      </p:sp>
      <p:pic>
        <p:nvPicPr>
          <p:cNvPr id="6" name="Picture 2" descr="files/images/750px-Cryptographic_Hash_Function.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394" y="1055519"/>
            <a:ext cx="3549295" cy="373925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5110568"/>
            <a:ext cx="9144000" cy="1747432"/>
          </a:xfrm>
          <a:prstGeom prst="rect">
            <a:avLst/>
          </a:prstGeom>
          <a:solidFill>
            <a:schemeClr val="accent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916453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Future Directions: Personalization</a:t>
            </a:r>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58474" y="1026985"/>
            <a:ext cx="7662566" cy="387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73736" y="5103674"/>
            <a:ext cx="9079992" cy="1631216"/>
          </a:xfrm>
          <a:prstGeom prst="rect">
            <a:avLst/>
          </a:prstGeom>
        </p:spPr>
        <p:txBody>
          <a:bodyPr wrap="square">
            <a:spAutoFit/>
          </a:bodyPr>
          <a:lstStyle/>
          <a:p>
            <a:r>
              <a:rPr lang="en-CA" sz="2000" dirty="0"/>
              <a:t>“Personalized learning refers to instruction in which the pace of learning and the instructional approach are optimized for the needs of each learner. Learning objectives, instructional approaches, and instructional content (and its sequencing) may all vary based on learner needs… activities are meaningful and relevant to learners, driven by their interests, and often self-initiated.” (NEPC)</a:t>
            </a:r>
          </a:p>
        </p:txBody>
      </p:sp>
      <p:sp>
        <p:nvSpPr>
          <p:cNvPr id="6" name="Rectangle 5"/>
          <p:cNvSpPr/>
          <p:nvPr/>
        </p:nvSpPr>
        <p:spPr>
          <a:xfrm>
            <a:off x="0" y="5110568"/>
            <a:ext cx="9144000" cy="1747432"/>
          </a:xfrm>
          <a:prstGeom prst="rect">
            <a:avLst/>
          </a:prstGeom>
          <a:solidFill>
            <a:schemeClr val="accent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15138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4" descr="http://image.slidesharecdn.com/20151113-downes-guayaquil-151113174842-lva1-app6891/95/personal-learning-in-virtual-environments-19-638.jpg?cb=144743711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2648" y="750538"/>
            <a:ext cx="7763256" cy="42237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a:t>Personal Learning</a:t>
            </a:r>
          </a:p>
        </p:txBody>
      </p:sp>
      <p:sp>
        <p:nvSpPr>
          <p:cNvPr id="5" name="Rectangle 4"/>
          <p:cNvSpPr/>
          <p:nvPr/>
        </p:nvSpPr>
        <p:spPr>
          <a:xfrm>
            <a:off x="100584" y="5104782"/>
            <a:ext cx="8933688" cy="1631216"/>
          </a:xfrm>
          <a:prstGeom prst="rect">
            <a:avLst/>
          </a:prstGeom>
        </p:spPr>
        <p:txBody>
          <a:bodyPr wrap="square">
            <a:spAutoFit/>
          </a:bodyPr>
          <a:lstStyle/>
          <a:p>
            <a:r>
              <a:rPr lang="en-CA" sz="2000" dirty="0"/>
              <a:t>The model I'm describing is based on the growth and development of the individual, rather than the idea of stuffing them full of facts. It is based on the idea that education is a cultural and social activity as well as a cognitive activity based on actual contributions to the community, rather than through testing or some other sort of game.</a:t>
            </a:r>
          </a:p>
        </p:txBody>
      </p:sp>
      <p:sp>
        <p:nvSpPr>
          <p:cNvPr id="6" name="Rectangle 5"/>
          <p:cNvSpPr/>
          <p:nvPr/>
        </p:nvSpPr>
        <p:spPr>
          <a:xfrm>
            <a:off x="0" y="5110568"/>
            <a:ext cx="9144000" cy="1747432"/>
          </a:xfrm>
          <a:prstGeom prst="rect">
            <a:avLst/>
          </a:prstGeom>
          <a:solidFill>
            <a:schemeClr val="accent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564083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Personal Learning Environment</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87552" y="1026985"/>
            <a:ext cx="6650342" cy="4017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46304" y="5138928"/>
            <a:ext cx="8705088" cy="1631216"/>
          </a:xfrm>
          <a:prstGeom prst="rect">
            <a:avLst/>
          </a:prstGeom>
        </p:spPr>
        <p:txBody>
          <a:bodyPr wrap="square">
            <a:spAutoFit/>
          </a:bodyPr>
          <a:lstStyle/>
          <a:p>
            <a:pPr marL="171450" indent="-171450">
              <a:buFontTx/>
              <a:buChar char="-"/>
            </a:pPr>
            <a:r>
              <a:rPr lang="en-US" sz="2000" dirty="0"/>
              <a:t>It’s personal and you carry it with you</a:t>
            </a:r>
          </a:p>
          <a:p>
            <a:pPr marL="171450" indent="-171450">
              <a:buFontTx/>
              <a:buChar char="-"/>
            </a:pPr>
            <a:r>
              <a:rPr lang="en-US" sz="2000" dirty="0"/>
              <a:t>It’s a network – we don’t put everything in one package, but develop an infrastructure that links relevant resources</a:t>
            </a:r>
          </a:p>
          <a:p>
            <a:pPr marL="171450" indent="-171450">
              <a:buFontTx/>
              <a:buChar char="-"/>
            </a:pPr>
            <a:r>
              <a:rPr lang="en-US" sz="2000" dirty="0"/>
              <a:t>Different types of things, not just courses: access to learning resources, calling cards and communication tools, credentials, permits and licenses</a:t>
            </a:r>
          </a:p>
        </p:txBody>
      </p:sp>
      <p:sp>
        <p:nvSpPr>
          <p:cNvPr id="6" name="Rectangle 5"/>
          <p:cNvSpPr/>
          <p:nvPr/>
        </p:nvSpPr>
        <p:spPr>
          <a:xfrm>
            <a:off x="0" y="5110568"/>
            <a:ext cx="9144000" cy="1747432"/>
          </a:xfrm>
          <a:prstGeom prst="rect">
            <a:avLst/>
          </a:prstGeom>
          <a:solidFill>
            <a:schemeClr val="accent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916088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Personal Cloud and services</a:t>
            </a:r>
          </a:p>
        </p:txBody>
      </p:sp>
      <p:pic>
        <p:nvPicPr>
          <p:cNvPr id="5" name="Picture 2" descr="http://www.jarche.com/wp-content/uploads/2014/03/cooperation-and-collabor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737" y="947617"/>
            <a:ext cx="4328028" cy="324947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4233672" y="1317201"/>
            <a:ext cx="2941493" cy="1084945"/>
          </a:xfrm>
          <a:prstGeom prst="rect">
            <a:avLst/>
          </a:prstGeom>
        </p:spPr>
      </p:pic>
      <p:sp>
        <p:nvSpPr>
          <p:cNvPr id="8" name="Rectangle 7"/>
          <p:cNvSpPr/>
          <p:nvPr/>
        </p:nvSpPr>
        <p:spPr>
          <a:xfrm>
            <a:off x="173737" y="5100566"/>
            <a:ext cx="8430354" cy="2185214"/>
          </a:xfrm>
          <a:prstGeom prst="rect">
            <a:avLst/>
          </a:prstGeom>
        </p:spPr>
        <p:txBody>
          <a:bodyPr wrap="square">
            <a:spAutoFit/>
          </a:bodyPr>
          <a:lstStyle/>
          <a:p>
            <a:r>
              <a:rPr lang="en-US" sz="2000" dirty="0"/>
              <a:t>The main enablers: </a:t>
            </a:r>
            <a:r>
              <a:rPr lang="en-US" sz="2000" dirty="0" err="1"/>
              <a:t>microcomputing</a:t>
            </a:r>
            <a:r>
              <a:rPr lang="en-US" sz="2000" dirty="0"/>
              <a:t> &amp; cloud computing,  wireless communication (and communication standards), sensors (and AI-augmented sensors), remote control / interfaces.  </a:t>
            </a:r>
            <a:r>
              <a:rPr lang="en-CA" sz="2000" dirty="0"/>
              <a:t>LTI Producer – provides features; LTI Consumer – connects to features. Cloud services (such as Docker and AWS) provide remote storage and processing. </a:t>
            </a:r>
          </a:p>
          <a:p>
            <a:endParaRPr lang="en-US" dirty="0"/>
          </a:p>
          <a:p>
            <a:endParaRPr lang="en-CA" dirty="0"/>
          </a:p>
        </p:txBody>
      </p:sp>
      <p:pic>
        <p:nvPicPr>
          <p:cNvPr id="11" name="Picture 2" descr="https://www.imsglobal.org/sites/default/files/lti/blti/bltiv1p0/images/ltiBLTIimgv1p0image00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798" y="2572356"/>
            <a:ext cx="4006063" cy="231612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0" y="5110568"/>
            <a:ext cx="9144000" cy="1747432"/>
          </a:xfrm>
          <a:prstGeom prst="rect">
            <a:avLst/>
          </a:prstGeom>
          <a:solidFill>
            <a:schemeClr val="accent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164491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Personal learning record</a:t>
            </a:r>
          </a:p>
        </p:txBody>
      </p:sp>
      <p:pic>
        <p:nvPicPr>
          <p:cNvPr id="4" name="Picture 2" descr="Image result">
            <a:extLst>
              <a:ext uri="{FF2B5EF4-FFF2-40B4-BE49-F238E27FC236}">
                <a16:creationId xmlns:a16="http://schemas.microsoft.com/office/drawing/2014/main" id="{C3A54A0A-D569-4C76-BBD6-84D4DDFFD24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32688" y="1136714"/>
            <a:ext cx="6894576" cy="357981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19456" y="5168360"/>
            <a:ext cx="7955280" cy="1015663"/>
          </a:xfrm>
          <a:prstGeom prst="rect">
            <a:avLst/>
          </a:prstGeom>
        </p:spPr>
        <p:txBody>
          <a:bodyPr wrap="square">
            <a:spAutoFit/>
          </a:bodyPr>
          <a:lstStyle/>
          <a:p>
            <a:r>
              <a:rPr lang="en-US" sz="2000" dirty="0"/>
              <a:t>How can an educational application support, integrate within, and measure the </a:t>
            </a:r>
            <a:r>
              <a:rPr lang="en-US" sz="2000" i="1" dirty="0"/>
              <a:t>total state</a:t>
            </a:r>
            <a:r>
              <a:rPr lang="en-US" sz="2000" dirty="0"/>
              <a:t>? How can the learner maintain his/her identity and integrity from environment to environment?</a:t>
            </a:r>
          </a:p>
        </p:txBody>
      </p:sp>
      <p:sp>
        <p:nvSpPr>
          <p:cNvPr id="6" name="Rectangle 5"/>
          <p:cNvSpPr/>
          <p:nvPr/>
        </p:nvSpPr>
        <p:spPr>
          <a:xfrm>
            <a:off x="0" y="5110568"/>
            <a:ext cx="9144000" cy="1747432"/>
          </a:xfrm>
          <a:prstGeom prst="rect">
            <a:avLst/>
          </a:prstGeom>
          <a:solidFill>
            <a:schemeClr val="accent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193666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3"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117" y="5450956"/>
            <a:ext cx="992314" cy="992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5110568"/>
            <a:ext cx="9144000" cy="1747432"/>
          </a:xfrm>
          <a:prstGeom prst="rect">
            <a:avLst/>
          </a:prstGeom>
          <a:solidFill>
            <a:schemeClr val="accent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p:cNvSpPr/>
          <p:nvPr/>
        </p:nvSpPr>
        <p:spPr>
          <a:xfrm>
            <a:off x="1865376" y="5450956"/>
            <a:ext cx="5715000" cy="923330"/>
          </a:xfrm>
          <a:prstGeom prst="rect">
            <a:avLst/>
          </a:prstGeom>
        </p:spPr>
        <p:txBody>
          <a:bodyPr wrap="square">
            <a:spAutoFit/>
          </a:bodyPr>
          <a:lstStyle/>
          <a:p>
            <a:r>
              <a:rPr lang="en-US" dirty="0"/>
              <a:t>Stephen Downes</a:t>
            </a:r>
          </a:p>
          <a:p>
            <a:r>
              <a:rPr lang="en-US" dirty="0"/>
              <a:t>National Research Council Canada</a:t>
            </a:r>
          </a:p>
          <a:p>
            <a:r>
              <a:rPr lang="en-US" dirty="0">
                <a:hlinkClick r:id="rId3"/>
              </a:rPr>
              <a:t>http://www.downes.ca</a:t>
            </a:r>
            <a:r>
              <a:rPr lang="en-US" dirty="0"/>
              <a:t>         </a:t>
            </a:r>
            <a:r>
              <a:rPr lang="en-CA" dirty="0">
                <a:hlinkClick r:id="rId4"/>
              </a:rPr>
              <a:t>https://www.nrc-cnrc.gc.ca/</a:t>
            </a:r>
            <a:r>
              <a:rPr lang="en-CA" dirty="0"/>
              <a:t> </a:t>
            </a:r>
            <a:r>
              <a:rPr lang="en-US" dirty="0"/>
              <a:t>     </a:t>
            </a:r>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792" y="692252"/>
            <a:ext cx="7223760" cy="4084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2" descr="Image result for maple lea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9" name="AutoShape 4" descr="Image result for maple lea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0" name="AutoShape 6" descr="Image result for maple leaf"/>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2109647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From LMS to MOOC</a:t>
            </a:r>
          </a:p>
        </p:txBody>
      </p:sp>
      <p:sp>
        <p:nvSpPr>
          <p:cNvPr id="4" name="Rectangle 3"/>
          <p:cNvSpPr/>
          <p:nvPr/>
        </p:nvSpPr>
        <p:spPr>
          <a:xfrm>
            <a:off x="201168" y="5110568"/>
            <a:ext cx="8869680" cy="1631216"/>
          </a:xfrm>
          <a:prstGeom prst="rect">
            <a:avLst/>
          </a:prstGeom>
        </p:spPr>
        <p:txBody>
          <a:bodyPr wrap="square">
            <a:spAutoFit/>
          </a:bodyPr>
          <a:lstStyle/>
          <a:p>
            <a:pPr marL="285750" indent="-285750">
              <a:buFont typeface="Arial" panose="020B0604020202020204" pitchFamily="34" charset="0"/>
              <a:buChar char="•"/>
            </a:pPr>
            <a:r>
              <a:rPr lang="en-US" altLang="en-US" sz="2000" b="0" dirty="0">
                <a:effectLst/>
              </a:rPr>
              <a:t> The dominant paradigm (that nobody uses) – </a:t>
            </a:r>
            <a:r>
              <a:rPr lang="en-US" altLang="en-US" sz="2000" b="0" i="1" dirty="0">
                <a:effectLst/>
              </a:rPr>
              <a:t>learning objects </a:t>
            </a:r>
          </a:p>
          <a:p>
            <a:pPr marL="285750" indent="-285750">
              <a:buFont typeface="Arial" panose="020B0604020202020204" pitchFamily="34" charset="0"/>
              <a:buChar char="•"/>
            </a:pPr>
            <a:r>
              <a:rPr lang="en-US" altLang="en-US" sz="2000" b="0" i="1" dirty="0">
                <a:effectLst/>
              </a:rPr>
              <a:t> </a:t>
            </a:r>
            <a:r>
              <a:rPr lang="en-US" altLang="en-US" sz="2000" b="0" dirty="0">
                <a:effectLst/>
              </a:rPr>
              <a:t>IEEE: "any entity, digital or non-digital, which can be used, re-used or referenced during technology supported learning.“</a:t>
            </a:r>
          </a:p>
          <a:p>
            <a:pPr marL="285750" indent="-285750">
              <a:buFont typeface="Arial" panose="020B0604020202020204" pitchFamily="34" charset="0"/>
              <a:buChar char="•"/>
            </a:pPr>
            <a:r>
              <a:rPr lang="en-US" altLang="en-US" sz="2000" b="0" dirty="0">
                <a:effectLst/>
              </a:rPr>
              <a:t> Wayne Hodgins – learning objects are like Legos, that can be put together in different ways;  David Wiley – learning objects are like atoms</a:t>
            </a:r>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1186070855"/>
              </p:ext>
            </p:extLst>
          </p:nvPr>
        </p:nvGraphicFramePr>
        <p:xfrm>
          <a:off x="716384" y="990410"/>
          <a:ext cx="7312048" cy="3965638"/>
        </p:xfrm>
        <a:graphic>
          <a:graphicData uri="http://schemas.openxmlformats.org/presentationml/2006/ole">
            <mc:AlternateContent xmlns:mc="http://schemas.openxmlformats.org/markup-compatibility/2006">
              <mc:Choice xmlns:v="urn:schemas-microsoft-com:vml" Requires="v">
                <p:oleObj spid="_x0000_s1026" name="Picture" r:id="rId3" imgW="5236710" imgH="4760645" progId="StaticMetafile">
                  <p:embed/>
                </p:oleObj>
              </mc:Choice>
              <mc:Fallback>
                <p:oleObj name="Picture" r:id="rId3" imgW="5236710" imgH="4760645" progId="StaticMetafile">
                  <p:embed/>
                  <p:pic>
                    <p:nvPicPr>
                      <p:cNvPr id="5" name="Content Placeholder 4"/>
                      <p:cNvPicPr>
                        <a:picLocks noChangeAspect="1" noChangeArrowheads="1"/>
                      </p:cNvPicPr>
                      <p:nvPr/>
                    </p:nvPicPr>
                    <p:blipFill>
                      <a:blip r:embed="rId4">
                        <a:grayscl/>
                        <a:biLevel thresh="50000"/>
                        <a:extLst>
                          <a:ext uri="{28A0092B-C50C-407E-A947-70E740481C1C}">
                            <a14:useLocalDpi xmlns:a14="http://schemas.microsoft.com/office/drawing/2010/main" val="0"/>
                          </a:ext>
                        </a:extLst>
                      </a:blip>
                      <a:srcRect/>
                      <a:stretch>
                        <a:fillRect/>
                      </a:stretch>
                    </p:blipFill>
                    <p:spPr bwMode="auto">
                      <a:xfrm>
                        <a:off x="716384" y="990410"/>
                        <a:ext cx="7312048" cy="3965638"/>
                      </a:xfrm>
                      <a:prstGeom prst="rect">
                        <a:avLst/>
                      </a:prstGeom>
                      <a:noFill/>
                      <a:ln>
                        <a:noFill/>
                      </a:ln>
                      <a:effectLst/>
                    </p:spPr>
                  </p:pic>
                </p:oleObj>
              </mc:Fallback>
            </mc:AlternateContent>
          </a:graphicData>
        </a:graphic>
      </p:graphicFrame>
      <p:sp>
        <p:nvSpPr>
          <p:cNvPr id="6" name="Rectangle 5"/>
          <p:cNvSpPr/>
          <p:nvPr/>
        </p:nvSpPr>
        <p:spPr>
          <a:xfrm>
            <a:off x="0" y="5110568"/>
            <a:ext cx="9144000" cy="1747432"/>
          </a:xfrm>
          <a:prstGeom prst="rect">
            <a:avLst/>
          </a:prstGeom>
          <a:solidFill>
            <a:schemeClr val="accent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093073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635240" cy="548640"/>
          </a:xfrm>
        </p:spPr>
        <p:txBody>
          <a:bodyPr/>
          <a:lstStyle/>
          <a:p>
            <a:r>
              <a:rPr lang="en-CA" dirty="0"/>
              <a:t>Content and Open educational Resources</a:t>
            </a:r>
          </a:p>
        </p:txBody>
      </p:sp>
      <p:sp>
        <p:nvSpPr>
          <p:cNvPr id="3" name="Content Placeholder 2"/>
          <p:cNvSpPr>
            <a:spLocks noGrp="1"/>
          </p:cNvSpPr>
          <p:nvPr>
            <p:ph idx="1"/>
          </p:nvPr>
        </p:nvSpPr>
        <p:spPr/>
        <p:txBody>
          <a:bodyPr/>
          <a:lstStyle/>
          <a:p>
            <a:endParaRPr lang="en-CA"/>
          </a:p>
        </p:txBody>
      </p:sp>
      <p:pic>
        <p:nvPicPr>
          <p:cNvPr id="4" name="Picture 4" descr="https://media.licdn.com/mpr/mpr/AAEAAQAAAAAAAAUAAAAAJDBmMTQ0ODg1LTM1YzMtNDc1Yi04ZWNjLTIwODdkMjkyMDhiN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539" y="1077107"/>
            <a:ext cx="7475779" cy="386065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66596" y="5184642"/>
            <a:ext cx="8741664" cy="1323439"/>
          </a:xfrm>
          <a:prstGeom prst="rect">
            <a:avLst/>
          </a:prstGeom>
        </p:spPr>
        <p:txBody>
          <a:bodyPr wrap="square">
            <a:spAutoFit/>
          </a:bodyPr>
          <a:lstStyle/>
          <a:p>
            <a:r>
              <a:rPr lang="en-US" altLang="en-US" sz="2000" dirty="0">
                <a:cs typeface="Arial" panose="020B0604020202020204" pitchFamily="34" charset="0"/>
              </a:rPr>
              <a:t>People should stop thinking of learning objects as though they were classes or lessons or some such thing with built-in intent. It is preferable to think of them as a greatly enhanced vocabulary that can be used in a multidimensional (as opposed to merely linear) language</a:t>
            </a:r>
          </a:p>
        </p:txBody>
      </p:sp>
      <p:sp>
        <p:nvSpPr>
          <p:cNvPr id="8" name="Rectangle 7"/>
          <p:cNvSpPr/>
          <p:nvPr/>
        </p:nvSpPr>
        <p:spPr>
          <a:xfrm>
            <a:off x="0" y="5110568"/>
            <a:ext cx="9144000" cy="1747432"/>
          </a:xfrm>
          <a:prstGeom prst="rect">
            <a:avLst/>
          </a:prstGeom>
          <a:solidFill>
            <a:schemeClr val="accent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36311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MOOC</a:t>
            </a:r>
          </a:p>
        </p:txBody>
      </p:sp>
      <p:sp>
        <p:nvSpPr>
          <p:cNvPr id="6" name="Rectangle 5"/>
          <p:cNvSpPr/>
          <p:nvPr/>
        </p:nvSpPr>
        <p:spPr>
          <a:xfrm>
            <a:off x="0" y="5159056"/>
            <a:ext cx="9390888" cy="1631216"/>
          </a:xfrm>
          <a:prstGeom prst="rect">
            <a:avLst/>
          </a:prstGeom>
        </p:spPr>
        <p:txBody>
          <a:bodyPr wrap="square">
            <a:spAutoFit/>
          </a:bodyPr>
          <a:lstStyle/>
          <a:p>
            <a:r>
              <a:rPr lang="en-CA" sz="2000" dirty="0">
                <a:effectLst/>
                <a:ea typeface="Calibri" panose="020F0502020204030204" pitchFamily="34" charset="0"/>
                <a:cs typeface="Arial" panose="020B0604020202020204" pitchFamily="34" charset="0"/>
              </a:rPr>
              <a:t>Massive Open Online Course (MOOC): </a:t>
            </a:r>
          </a:p>
          <a:p>
            <a:pPr lvl="0">
              <a:spcAft>
                <a:spcPts val="0"/>
              </a:spcAft>
            </a:pPr>
            <a:r>
              <a:rPr lang="en-CA" sz="2000" dirty="0">
                <a:ea typeface="Times New Roman" panose="02020603050405020304" pitchFamily="18" charset="0"/>
                <a:cs typeface="Arial" panose="020B0604020202020204" pitchFamily="34" charset="0"/>
              </a:rPr>
              <a:t>- ‘Massive’ by design - Network design avoids bottlenecks; scaling by mesh</a:t>
            </a:r>
          </a:p>
          <a:p>
            <a:pPr lvl="0">
              <a:spcAft>
                <a:spcPts val="0"/>
              </a:spcAft>
            </a:pPr>
            <a:r>
              <a:rPr lang="en-CA" sz="2000" dirty="0">
                <a:ea typeface="Times New Roman" panose="02020603050405020304" pitchFamily="18" charset="0"/>
                <a:cs typeface="Arial" panose="020B0604020202020204" pitchFamily="34" charset="0"/>
              </a:rPr>
              <a:t>- ‘Open’ as in door - Free as in ‘beer’ and ‘</a:t>
            </a:r>
            <a:r>
              <a:rPr lang="en-CA" sz="2000" dirty="0" err="1">
                <a:ea typeface="Times New Roman" panose="02020603050405020304" pitchFamily="18" charset="0"/>
                <a:cs typeface="Arial" panose="020B0604020202020204" pitchFamily="34" charset="0"/>
              </a:rPr>
              <a:t>libre</a:t>
            </a:r>
            <a:r>
              <a:rPr lang="en-CA" sz="2000" dirty="0">
                <a:ea typeface="Times New Roman" panose="02020603050405020304" pitchFamily="18" charset="0"/>
                <a:cs typeface="Arial" panose="020B0604020202020204" pitchFamily="34" charset="0"/>
              </a:rPr>
              <a:t>’, Open as in ‘content’ &amp; in ‘door’</a:t>
            </a:r>
          </a:p>
          <a:p>
            <a:pPr lvl="0">
              <a:spcAft>
                <a:spcPts val="0"/>
              </a:spcAft>
            </a:pPr>
            <a:r>
              <a:rPr lang="en-CA" sz="2000" dirty="0">
                <a:ea typeface="Times New Roman" panose="02020603050405020304" pitchFamily="18" charset="0"/>
                <a:cs typeface="Arial" panose="020B0604020202020204" pitchFamily="34" charset="0"/>
              </a:rPr>
              <a:t>- ‘Online’ as in online - Local events encouraged, but the course isn’t offline</a:t>
            </a:r>
          </a:p>
          <a:p>
            <a:pPr lvl="0">
              <a:spcAft>
                <a:spcPts val="0"/>
              </a:spcAft>
            </a:pPr>
            <a:r>
              <a:rPr lang="en-CA" sz="2000" dirty="0">
                <a:ea typeface="Times New Roman" panose="02020603050405020304" pitchFamily="18" charset="0"/>
                <a:cs typeface="Arial" panose="020B0604020202020204" pitchFamily="34" charset="0"/>
              </a:rPr>
              <a:t>- ‘Course’ (as opposed to community) - In the sense of ‘a course of lectures’</a:t>
            </a:r>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22376" y="1008698"/>
            <a:ext cx="7607808" cy="3907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0" y="5110568"/>
            <a:ext cx="9144000" cy="1747432"/>
          </a:xfrm>
          <a:prstGeom prst="rect">
            <a:avLst/>
          </a:prstGeom>
          <a:solidFill>
            <a:schemeClr val="accent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084663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Origins of the MOOC</a:t>
            </a:r>
          </a:p>
        </p:txBody>
      </p:sp>
      <p:sp>
        <p:nvSpPr>
          <p:cNvPr id="3" name="Content Placeholder 2"/>
          <p:cNvSpPr>
            <a:spLocks noGrp="1"/>
          </p:cNvSpPr>
          <p:nvPr>
            <p:ph idx="1"/>
          </p:nvPr>
        </p:nvSpPr>
        <p:spPr/>
        <p:txBody>
          <a:bodyPr/>
          <a:lstStyle/>
          <a:p>
            <a:endParaRPr lang="en-CA"/>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782" y="834897"/>
            <a:ext cx="7186930" cy="412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73736" y="5207152"/>
            <a:ext cx="8851392" cy="1908215"/>
          </a:xfrm>
          <a:prstGeom prst="rect">
            <a:avLst/>
          </a:prstGeom>
        </p:spPr>
        <p:txBody>
          <a:bodyPr wrap="square">
            <a:spAutoFit/>
          </a:bodyPr>
          <a:lstStyle/>
          <a:p>
            <a:r>
              <a:rPr lang="en-CA" sz="2000" dirty="0">
                <a:cs typeface="Arial" panose="020B0604020202020204" pitchFamily="34" charset="0"/>
              </a:rPr>
              <a:t>The idea was to recreate the concept of the 'course of lectures' from the traditional university. Students are responsible for their own education, often forming communities or societies to collaborate. Students would bring in additional resources, contribute to the discussions, and over time, develop their own thoughts and theses.</a:t>
            </a:r>
            <a:br>
              <a:rPr lang="en-CA" dirty="0"/>
            </a:br>
            <a:endParaRPr lang="en-CA" dirty="0"/>
          </a:p>
        </p:txBody>
      </p:sp>
      <p:sp>
        <p:nvSpPr>
          <p:cNvPr id="7" name="Rectangle 6"/>
          <p:cNvSpPr/>
          <p:nvPr/>
        </p:nvSpPr>
        <p:spPr>
          <a:xfrm>
            <a:off x="0" y="5110568"/>
            <a:ext cx="9144000" cy="1747432"/>
          </a:xfrm>
          <a:prstGeom prst="rect">
            <a:avLst/>
          </a:prstGeom>
          <a:solidFill>
            <a:schemeClr val="accent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513457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Adaptations: </a:t>
            </a:r>
            <a:r>
              <a:rPr lang="en-CA" dirty="0" err="1"/>
              <a:t>xMOOC</a:t>
            </a:r>
            <a:r>
              <a:rPr lang="en-CA" dirty="0"/>
              <a:t> and Beyond</a:t>
            </a:r>
          </a:p>
        </p:txBody>
      </p:sp>
      <p:sp>
        <p:nvSpPr>
          <p:cNvPr id="3" name="Content Placeholder 2"/>
          <p:cNvSpPr>
            <a:spLocks noGrp="1"/>
          </p:cNvSpPr>
          <p:nvPr>
            <p:ph idx="1"/>
          </p:nvPr>
        </p:nvSpPr>
        <p:spPr/>
        <p:txBody>
          <a:bodyPr/>
          <a:lstStyle/>
          <a:p>
            <a:endParaRPr lang="en-CA"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950976"/>
            <a:ext cx="8543925" cy="4105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9"/>
          <p:cNvSpPr/>
          <p:nvPr/>
        </p:nvSpPr>
        <p:spPr>
          <a:xfrm>
            <a:off x="82296" y="5136446"/>
            <a:ext cx="9061704" cy="1631216"/>
          </a:xfrm>
          <a:prstGeom prst="rect">
            <a:avLst/>
          </a:prstGeom>
        </p:spPr>
        <p:txBody>
          <a:bodyPr wrap="square">
            <a:spAutoFit/>
          </a:bodyPr>
          <a:lstStyle/>
          <a:p>
            <a:r>
              <a:rPr lang="en-CA" sz="2000" dirty="0"/>
              <a:t>The </a:t>
            </a:r>
            <a:r>
              <a:rPr lang="en-CA" sz="2000" dirty="0" err="1"/>
              <a:t>xMOOCs</a:t>
            </a:r>
            <a:r>
              <a:rPr lang="en-CA" sz="2000" dirty="0"/>
              <a:t> which followed (Stanford AI, EdX, </a:t>
            </a:r>
            <a:r>
              <a:rPr lang="en-CA" sz="2000" dirty="0" err="1"/>
              <a:t>etc</a:t>
            </a:r>
            <a:br>
              <a:rPr lang="en-CA" sz="2000" dirty="0"/>
            </a:br>
            <a:r>
              <a:rPr lang="en-CA" sz="2000" dirty="0"/>
              <a:t>- they depended mostly on pre-recorded videos for content</a:t>
            </a:r>
            <a:br>
              <a:rPr lang="en-CA" sz="2000" dirty="0"/>
            </a:br>
            <a:r>
              <a:rPr lang="en-CA" sz="2000" dirty="0"/>
              <a:t>- they dispensed pretty much entirely with the community </a:t>
            </a:r>
            <a:br>
              <a:rPr lang="en-CA" sz="2000" dirty="0"/>
            </a:br>
            <a:r>
              <a:rPr lang="en-CA" sz="2000" dirty="0"/>
              <a:t>- the assignments were created centrally and became the means of assessment </a:t>
            </a:r>
            <a:br>
              <a:rPr lang="en-CA" sz="2000" dirty="0"/>
            </a:br>
            <a:r>
              <a:rPr lang="en-CA" sz="2000" dirty="0"/>
              <a:t>- they commercialized and monetized the course (as opposed to the education)</a:t>
            </a:r>
            <a:r>
              <a:rPr lang="en-CA" dirty="0">
                <a:solidFill>
                  <a:schemeClr val="bg1"/>
                </a:solidFill>
              </a:rPr>
              <a:t> </a:t>
            </a:r>
          </a:p>
        </p:txBody>
      </p:sp>
      <p:sp>
        <p:nvSpPr>
          <p:cNvPr id="26" name="Rectangle 25"/>
          <p:cNvSpPr/>
          <p:nvPr/>
        </p:nvSpPr>
        <p:spPr>
          <a:xfrm>
            <a:off x="0" y="5110568"/>
            <a:ext cx="9144000" cy="1747432"/>
          </a:xfrm>
          <a:prstGeom prst="rect">
            <a:avLst/>
          </a:prstGeom>
          <a:solidFill>
            <a:schemeClr val="accent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82974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8576" y="496824"/>
            <a:ext cx="4160520" cy="2080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CA" dirty="0"/>
              <a:t>The MOOC Today</a:t>
            </a:r>
          </a:p>
        </p:txBody>
      </p:sp>
      <p:pic>
        <p:nvPicPr>
          <p:cNvPr id="4" name="Content Placeholder 3"/>
          <p:cNvPicPr>
            <a:picLocks noChangeAspect="1"/>
          </p:cNvPicPr>
          <p:nvPr/>
        </p:nvPicPr>
        <p:blipFill>
          <a:blip r:embed="rId4"/>
          <a:stretch>
            <a:fillRect/>
          </a:stretch>
        </p:blipFill>
        <p:spPr>
          <a:xfrm>
            <a:off x="306656" y="1195252"/>
            <a:ext cx="3660439" cy="3367604"/>
          </a:xfrm>
          <a:prstGeom prst="rect">
            <a:avLst/>
          </a:prstGeom>
        </p:spPr>
      </p:pic>
      <p:pic>
        <p:nvPicPr>
          <p:cNvPr id="5" name="Picture 4" descr="http://i.ytimg.com/vi/eW3gMGqcZQc/maxresdefault.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23944" y="2249424"/>
            <a:ext cx="4791456" cy="2432304"/>
          </a:xfrm>
          <a:prstGeom prst="rect">
            <a:avLst/>
          </a:prstGeom>
          <a:noFill/>
          <a:extLst/>
        </p:spPr>
      </p:pic>
      <p:sp>
        <p:nvSpPr>
          <p:cNvPr id="6" name="Rectangle 5"/>
          <p:cNvSpPr/>
          <p:nvPr/>
        </p:nvSpPr>
        <p:spPr>
          <a:xfrm>
            <a:off x="306656" y="5148733"/>
            <a:ext cx="8275320" cy="1631216"/>
          </a:xfrm>
          <a:prstGeom prst="rect">
            <a:avLst/>
          </a:prstGeom>
        </p:spPr>
        <p:txBody>
          <a:bodyPr wrap="square">
            <a:spAutoFit/>
          </a:bodyPr>
          <a:lstStyle/>
          <a:p>
            <a:r>
              <a:rPr lang="en-CA" sz="2000" dirty="0"/>
              <a:t>In 2016, “23 million people worldwide registered for a MOOC for the first time ever... This makes the total number of students who signed up for at least one MOOC estimated to be 58 million. 2,600+ new courses (vs. 1800 last year) were announced, taking the total number of courses to 6,850 from over 700 universities.” (Class Central)</a:t>
            </a:r>
          </a:p>
        </p:txBody>
      </p:sp>
      <p:sp>
        <p:nvSpPr>
          <p:cNvPr id="9" name="Rectangle 8"/>
          <p:cNvSpPr/>
          <p:nvPr/>
        </p:nvSpPr>
        <p:spPr>
          <a:xfrm>
            <a:off x="0" y="5110568"/>
            <a:ext cx="9144000" cy="1747432"/>
          </a:xfrm>
          <a:prstGeom prst="rect">
            <a:avLst/>
          </a:prstGeom>
          <a:solidFill>
            <a:schemeClr val="accent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423980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06184" y="1060703"/>
            <a:ext cx="7175944" cy="1847089"/>
          </a:xfrm>
          <a:prstGeom prst="rect">
            <a:avLst/>
          </a:prstGeom>
        </p:spPr>
      </p:pic>
      <p:sp>
        <p:nvSpPr>
          <p:cNvPr id="2" name="Title 1"/>
          <p:cNvSpPr>
            <a:spLocks noGrp="1"/>
          </p:cNvSpPr>
          <p:nvPr>
            <p:ph type="title"/>
          </p:nvPr>
        </p:nvSpPr>
        <p:spPr/>
        <p:txBody>
          <a:bodyPr/>
          <a:lstStyle/>
          <a:p>
            <a:r>
              <a:rPr lang="en-CA" dirty="0"/>
              <a:t>Learning Analytics</a:t>
            </a:r>
          </a:p>
        </p:txBody>
      </p:sp>
      <p:pic>
        <p:nvPicPr>
          <p:cNvPr id="4" name="Picture 2" descr="https://digitallearning.northwestern.edu/sites/digitallearning/files/DL_LA_NU_banner2.png">
            <a:extLst>
              <a:ext uri="{FF2B5EF4-FFF2-40B4-BE49-F238E27FC236}">
                <a16:creationId xmlns:a16="http://schemas.microsoft.com/office/drawing/2014/main" id="{C82ADE06-6DF1-47C7-B491-30D3FB33524C}"/>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886968" y="2780700"/>
            <a:ext cx="7351776" cy="219379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923545" y="5134450"/>
            <a:ext cx="8220455" cy="1631216"/>
          </a:xfrm>
          <a:prstGeom prst="rect">
            <a:avLst/>
          </a:prstGeom>
        </p:spPr>
        <p:txBody>
          <a:bodyPr wrap="square">
            <a:spAutoFit/>
          </a:bodyPr>
          <a:lstStyle/>
          <a:p>
            <a:r>
              <a:rPr lang="en-US" sz="2000" dirty="0">
                <a:cs typeface="Arial" panose="020B0604020202020204" pitchFamily="34" charset="0"/>
              </a:rPr>
              <a:t>- Course-level: learning trails, social network analysis, discourse analysis</a:t>
            </a:r>
          </a:p>
          <a:p>
            <a:r>
              <a:rPr lang="en-US" sz="2000" dirty="0">
                <a:cs typeface="Arial" panose="020B0604020202020204" pitchFamily="34" charset="0"/>
              </a:rPr>
              <a:t>- Educational data-mining: predictive modeling, clustering, pattern mining </a:t>
            </a:r>
          </a:p>
          <a:p>
            <a:r>
              <a:rPr lang="en-US" sz="2000" dirty="0">
                <a:cs typeface="Arial" panose="020B0604020202020204" pitchFamily="34" charset="0"/>
              </a:rPr>
              <a:t>- Intelligent curriculum: semantically defined curricular resources </a:t>
            </a:r>
          </a:p>
          <a:p>
            <a:r>
              <a:rPr lang="en-US" sz="2000" dirty="0">
                <a:cs typeface="Arial" panose="020B0604020202020204" pitchFamily="34" charset="0"/>
              </a:rPr>
              <a:t>- Adaptive content: content sequence based on behavior, recommendation</a:t>
            </a:r>
          </a:p>
          <a:p>
            <a:r>
              <a:rPr lang="en-US" sz="2000" dirty="0">
                <a:cs typeface="Arial" panose="020B0604020202020204" pitchFamily="34" charset="0"/>
              </a:rPr>
              <a:t>- Adaptive learning: social interactions, learning activity, learner support</a:t>
            </a:r>
            <a:endParaRPr lang="en-CA" sz="2000" dirty="0">
              <a:cs typeface="Arial" panose="020B0604020202020204" pitchFamily="34" charset="0"/>
            </a:endParaRPr>
          </a:p>
        </p:txBody>
      </p:sp>
      <p:sp>
        <p:nvSpPr>
          <p:cNvPr id="7" name="Rectangle 6"/>
          <p:cNvSpPr/>
          <p:nvPr/>
        </p:nvSpPr>
        <p:spPr>
          <a:xfrm>
            <a:off x="65881" y="5221418"/>
            <a:ext cx="857664" cy="738664"/>
          </a:xfrm>
          <a:prstGeom prst="rect">
            <a:avLst/>
          </a:prstGeom>
        </p:spPr>
        <p:txBody>
          <a:bodyPr wrap="square">
            <a:spAutoFit/>
          </a:bodyPr>
          <a:lstStyle/>
          <a:p>
            <a:r>
              <a:rPr lang="en-US" sz="1400" dirty="0"/>
              <a:t>Siemens and Long</a:t>
            </a:r>
            <a:endParaRPr lang="en-CA" sz="1400" dirty="0"/>
          </a:p>
        </p:txBody>
      </p:sp>
      <p:sp>
        <p:nvSpPr>
          <p:cNvPr id="8" name="Rectangle 7"/>
          <p:cNvSpPr/>
          <p:nvPr/>
        </p:nvSpPr>
        <p:spPr>
          <a:xfrm>
            <a:off x="0" y="5110568"/>
            <a:ext cx="9144000" cy="1747432"/>
          </a:xfrm>
          <a:prstGeom prst="rect">
            <a:avLst/>
          </a:prstGeom>
          <a:solidFill>
            <a:schemeClr val="accent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643939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Competencies and Skills</a:t>
            </a:r>
          </a:p>
        </p:txBody>
      </p:sp>
      <p:pic>
        <p:nvPicPr>
          <p:cNvPr id="4" name="Content Placeholder 3"/>
          <p:cNvPicPr>
            <a:picLocks noGrp="1" noChangeAspect="1"/>
          </p:cNvPicPr>
          <p:nvPr>
            <p:ph idx="1"/>
          </p:nvPr>
        </p:nvPicPr>
        <p:blipFill>
          <a:blip r:embed="rId2"/>
          <a:stretch>
            <a:fillRect/>
          </a:stretch>
        </p:blipFill>
        <p:spPr>
          <a:xfrm>
            <a:off x="907183" y="1155002"/>
            <a:ext cx="4334339" cy="3579812"/>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6363" y="1106233"/>
            <a:ext cx="2579950" cy="2194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Image result for microcredentials">
            <a:extLst>
              <a:ext uri="{FF2B5EF4-FFF2-40B4-BE49-F238E27FC236}">
                <a16:creationId xmlns:a16="http://schemas.microsoft.com/office/drawing/2014/main" id="{28122783-210F-4224-84BE-4DBC7ECF45E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1834" y="3566161"/>
            <a:ext cx="3062358" cy="116832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11480" y="5110140"/>
            <a:ext cx="8732520" cy="1323439"/>
          </a:xfrm>
          <a:prstGeom prst="rect">
            <a:avLst/>
          </a:prstGeom>
        </p:spPr>
        <p:txBody>
          <a:bodyPr wrap="square">
            <a:spAutoFit/>
          </a:bodyPr>
          <a:lstStyle/>
          <a:p>
            <a:r>
              <a:rPr lang="en-US" sz="2000" dirty="0"/>
              <a:t>Disaggregation of the traditional degree, breaking it into component parts (Horizon Report). “To be profitable privatisation depends on standardisation to scale.” (We The Educators). Credentials earn careers, but competencies earn gigs.</a:t>
            </a:r>
          </a:p>
        </p:txBody>
      </p:sp>
      <p:sp>
        <p:nvSpPr>
          <p:cNvPr id="8" name="Rectangle 7"/>
          <p:cNvSpPr/>
          <p:nvPr/>
        </p:nvSpPr>
        <p:spPr>
          <a:xfrm>
            <a:off x="0" y="5110568"/>
            <a:ext cx="9144000" cy="1747432"/>
          </a:xfrm>
          <a:prstGeom prst="rect">
            <a:avLst/>
          </a:prstGeom>
          <a:solidFill>
            <a:schemeClr val="accent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09579023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219</TotalTime>
  <Words>1187</Words>
  <Application>Microsoft Office PowerPoint</Application>
  <PresentationFormat>On-screen Show (4:3)</PresentationFormat>
  <Paragraphs>89</Paragraphs>
  <Slides>16</Slides>
  <Notes>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6" baseType="lpstr">
      <vt:lpstr>Arial</vt:lpstr>
      <vt:lpstr>Calibri</vt:lpstr>
      <vt:lpstr>Franklin Gothic Book</vt:lpstr>
      <vt:lpstr>Franklin Gothic Medium</vt:lpstr>
      <vt:lpstr>Times New Roman</vt:lpstr>
      <vt:lpstr>Tunga</vt:lpstr>
      <vt:lpstr>Ubuntu</vt:lpstr>
      <vt:lpstr>Wingdings</vt:lpstr>
      <vt:lpstr>Angles</vt:lpstr>
      <vt:lpstr>Picture</vt:lpstr>
      <vt:lpstr>Online Learning  and MOOCs: Visions and Pathways</vt:lpstr>
      <vt:lpstr>From LMS to MOOC</vt:lpstr>
      <vt:lpstr>Content and Open educational Resources</vt:lpstr>
      <vt:lpstr>The MOOC</vt:lpstr>
      <vt:lpstr>Origins of the MOOC</vt:lpstr>
      <vt:lpstr>Adaptations: xMOOC and Beyond</vt:lpstr>
      <vt:lpstr>The MOOC Today</vt:lpstr>
      <vt:lpstr>Learning Analytics</vt:lpstr>
      <vt:lpstr>Competencies and Skills</vt:lpstr>
      <vt:lpstr>Badges and Blockchain</vt:lpstr>
      <vt:lpstr>Future Directions: Personalization</vt:lpstr>
      <vt:lpstr>Personal Learning</vt:lpstr>
      <vt:lpstr>The Personal Learning Environment</vt:lpstr>
      <vt:lpstr>The Personal Cloud and services</vt:lpstr>
      <vt:lpstr>Personal learning record</vt:lpstr>
      <vt:lpstr>PowerPoint Presentation</vt:lpstr>
    </vt:vector>
  </TitlesOfParts>
  <Company>NRC-CNRC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Learning and MOOCs: Visions and Pathways</dc:title>
  <dc:creator>Downes, Stephen</dc:creator>
  <cp:lastModifiedBy>Stephen Downes</cp:lastModifiedBy>
  <cp:revision>19</cp:revision>
  <dcterms:created xsi:type="dcterms:W3CDTF">2017-10-27T13:58:40Z</dcterms:created>
  <dcterms:modified xsi:type="dcterms:W3CDTF">2017-11-01T10:52:07Z</dcterms:modified>
</cp:coreProperties>
</file>