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260" r:id="rId3"/>
    <p:sldId id="261" r:id="rId4"/>
    <p:sldId id="257" r:id="rId5"/>
    <p:sldId id="270" r:id="rId6"/>
    <p:sldId id="283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319" r:id="rId42"/>
    <p:sldId id="320" r:id="rId43"/>
    <p:sldId id="321" r:id="rId44"/>
    <p:sldId id="322" r:id="rId45"/>
    <p:sldId id="323" r:id="rId46"/>
    <p:sldId id="324" r:id="rId47"/>
    <p:sldId id="325" r:id="rId48"/>
    <p:sldId id="326" r:id="rId49"/>
    <p:sldId id="327" r:id="rId50"/>
    <p:sldId id="328" r:id="rId51"/>
    <p:sldId id="330" r:id="rId52"/>
    <p:sldId id="331" r:id="rId53"/>
    <p:sldId id="332" r:id="rId54"/>
    <p:sldId id="333" r:id="rId5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5B581"/>
    <a:srgbClr val="86B6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89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61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Downes" userId="f0dfc684359bc6c7" providerId="LiveId" clId="{AC147657-0DC4-4CF5-A08A-9F534B736B53}"/>
    <pc:docChg chg="modSld">
      <pc:chgData name="Stephen Downes" userId="f0dfc684359bc6c7" providerId="LiveId" clId="{AC147657-0DC4-4CF5-A08A-9F534B736B53}" dt="2018-02-22T21:44:41.342" v="7" actId="20577"/>
      <pc:docMkLst>
        <pc:docMk/>
      </pc:docMkLst>
      <pc:sldChg chg="modSp">
        <pc:chgData name="Stephen Downes" userId="f0dfc684359bc6c7" providerId="LiveId" clId="{AC147657-0DC4-4CF5-A08A-9F534B736B53}" dt="2018-02-22T21:44:41.342" v="7" actId="20577"/>
        <pc:sldMkLst>
          <pc:docMk/>
          <pc:sldMk cId="3160495439" sldId="324"/>
        </pc:sldMkLst>
        <pc:graphicFrameChg chg="modGraphic">
          <ac:chgData name="Stephen Downes" userId="f0dfc684359bc6c7" providerId="LiveId" clId="{AC147657-0DC4-4CF5-A08A-9F534B736B53}" dt="2018-02-22T21:44:41.342" v="7" actId="20577"/>
          <ac:graphicFrameMkLst>
            <pc:docMk/>
            <pc:sldMk cId="3160495439" sldId="324"/>
            <ac:graphicFrameMk id="7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E8C95-8AE0-4D5A-BCBB-1C62ABBBBCA4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7D1D2-17CD-4AC1-B408-190A37BA78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1144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7D1D2-17CD-4AC1-B408-190A37BA787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965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7D1D2-17CD-4AC1-B408-190A37BA7878}" type="slidenum">
              <a:rPr lang="en-CA" smtClean="0"/>
              <a:t>53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8735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6547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1469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552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62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4888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464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458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345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101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021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852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AAD01-3D27-4396-BE09-770968DCB34C}" type="datetimeFigureOut">
              <a:rPr lang="en-CA" smtClean="0"/>
              <a:t>2018-02-22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3CCA-82DD-430A-A8A1-D26C556AB24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983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emf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5527" y="0"/>
            <a:ext cx="7772400" cy="1102519"/>
          </a:xfrm>
        </p:spPr>
        <p:txBody>
          <a:bodyPr/>
          <a:lstStyle/>
          <a:p>
            <a:r>
              <a:rPr lang="en-CA" dirty="0"/>
              <a:t>The Semantic Condition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2214" y="4182083"/>
            <a:ext cx="6400800" cy="1145432"/>
          </a:xfrm>
        </p:spPr>
        <p:txBody>
          <a:bodyPr>
            <a:normAutofit/>
          </a:bodyPr>
          <a:lstStyle/>
          <a:p>
            <a:r>
              <a:rPr lang="en-CA" sz="2400" dirty="0"/>
              <a:t>Stephen Downes</a:t>
            </a:r>
          </a:p>
          <a:p>
            <a:r>
              <a:rPr lang="en-CA" sz="2400" dirty="0"/>
              <a:t>October 24, 2010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1131836"/>
            <a:ext cx="4976128" cy="278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7485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9865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        The State                       The Network                    The Individual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06667"/>
            <a:ext cx="1866900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5717"/>
            <a:ext cx="1790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543" y="1076491"/>
            <a:ext cx="19050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9274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9865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        The State                            The Network                         The Individual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06667"/>
            <a:ext cx="1866900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5717"/>
            <a:ext cx="1790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125717"/>
            <a:ext cx="19050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0721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9865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        The State                                 The Network                              The Individual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096759"/>
            <a:ext cx="1866900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5717"/>
            <a:ext cx="1790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592" y="1099681"/>
            <a:ext cx="19050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745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10441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        The State                                      The Network                                   The Individual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472" y="1106667"/>
            <a:ext cx="1866900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5717"/>
            <a:ext cx="1790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092563"/>
            <a:ext cx="19050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3687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10441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        The State                                           The Network       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5717"/>
            <a:ext cx="1790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090968"/>
            <a:ext cx="19050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8696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10441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               The State                                        The Network       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90968"/>
            <a:ext cx="1790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088832"/>
            <a:ext cx="19050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6053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10441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 Groups                              Networks     </a:t>
            </a:r>
            <a:r>
              <a:rPr lang="en-CA" sz="2400" dirty="0"/>
              <a:t>  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90968"/>
            <a:ext cx="1790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088832"/>
            <a:ext cx="19050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2248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10441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90968"/>
            <a:ext cx="1790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088832"/>
            <a:ext cx="19050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3436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55794" y="670614"/>
            <a:ext cx="1116000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CA" sz="1600" dirty="0"/>
              <a:t>Companies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04248" y="659891"/>
            <a:ext cx="1260000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CA" sz="1600" dirty="0"/>
              <a:t>Connectives</a:t>
            </a:r>
          </a:p>
        </p:txBody>
      </p:sp>
    </p:spTree>
    <p:extLst>
      <p:ext uri="{BB962C8B-B14F-4D97-AF65-F5344CB8AC3E}">
        <p14:creationId xmlns:p14="http://schemas.microsoft.com/office/powerpoint/2010/main" val="2865352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CA" sz="1600" dirty="0"/>
              <a:t>Collaboratives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04248" y="667043"/>
            <a:ext cx="1260000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CA" sz="1600" dirty="0"/>
              <a:t>Connectives</a:t>
            </a:r>
          </a:p>
        </p:txBody>
      </p:sp>
    </p:spTree>
    <p:extLst>
      <p:ext uri="{BB962C8B-B14F-4D97-AF65-F5344CB8AC3E}">
        <p14:creationId xmlns:p14="http://schemas.microsoft.com/office/powerpoint/2010/main" val="2547557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altLang="en-US" sz="2600" dirty="0"/>
              <a:t>Network Design Principles</a:t>
            </a:r>
          </a:p>
          <a:p>
            <a:pPr lvl="1"/>
            <a:r>
              <a:rPr lang="en-US" altLang="en-US" sz="2500" dirty="0"/>
              <a:t>Specifies how networks differ from traditional learning</a:t>
            </a:r>
          </a:p>
          <a:p>
            <a:pPr lvl="1"/>
            <a:r>
              <a:rPr lang="en-US" altLang="en-US" sz="2500" dirty="0"/>
              <a:t>The idea is that each principle confers an </a:t>
            </a:r>
            <a:r>
              <a:rPr lang="en-US" altLang="en-US" sz="2500" i="1" dirty="0"/>
              <a:t>advantage </a:t>
            </a:r>
            <a:r>
              <a:rPr lang="en-US" altLang="en-US" sz="2500" dirty="0"/>
              <a:t>over non-network systems</a:t>
            </a:r>
          </a:p>
          <a:p>
            <a:pPr lvl="1"/>
            <a:r>
              <a:rPr lang="en-US" altLang="en-US" sz="2500" dirty="0"/>
              <a:t>Can be used as a means of evaluating new technology</a:t>
            </a:r>
          </a:p>
        </p:txBody>
      </p:sp>
    </p:spTree>
    <p:extLst>
      <p:ext uri="{BB962C8B-B14F-4D97-AF65-F5344CB8AC3E}">
        <p14:creationId xmlns:p14="http://schemas.microsoft.com/office/powerpoint/2010/main" val="397440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CA" sz="1600" dirty="0"/>
              <a:t>Collaboratives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CA" sz="1600" dirty="0"/>
              <a:t>Cooperatives</a:t>
            </a:r>
          </a:p>
        </p:txBody>
      </p:sp>
    </p:spTree>
    <p:extLst>
      <p:ext uri="{BB962C8B-B14F-4D97-AF65-F5344CB8AC3E}">
        <p14:creationId xmlns:p14="http://schemas.microsoft.com/office/powerpoint/2010/main" val="25796812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CA" sz="1600" dirty="0"/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CA" sz="1600" dirty="0"/>
              <a:t>Communities</a:t>
            </a:r>
          </a:p>
        </p:txBody>
      </p:sp>
    </p:spTree>
    <p:extLst>
      <p:ext uri="{BB962C8B-B14F-4D97-AF65-F5344CB8AC3E}">
        <p14:creationId xmlns:p14="http://schemas.microsoft.com/office/powerpoint/2010/main" val="11786422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753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91822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</p:spTree>
    <p:extLst>
      <p:ext uri="{BB962C8B-B14F-4D97-AF65-F5344CB8AC3E}">
        <p14:creationId xmlns:p14="http://schemas.microsoft.com/office/powerpoint/2010/main" val="18312967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987707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4353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139035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</p:spTree>
    <p:extLst>
      <p:ext uri="{BB962C8B-B14F-4D97-AF65-F5344CB8AC3E}">
        <p14:creationId xmlns:p14="http://schemas.microsoft.com/office/powerpoint/2010/main" val="27039049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069591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100" dirty="0">
                <a:latin typeface="Calibri Light" panose="020F0302020204030204" pitchFamily="34" charset="0"/>
              </a:rPr>
              <a:t>MELTING POT</a:t>
            </a:r>
          </a:p>
        </p:txBody>
      </p:sp>
    </p:spTree>
    <p:extLst>
      <p:ext uri="{BB962C8B-B14F-4D97-AF65-F5344CB8AC3E}">
        <p14:creationId xmlns:p14="http://schemas.microsoft.com/office/powerpoint/2010/main" val="7006072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91398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</p:spTree>
    <p:extLst>
      <p:ext uri="{BB962C8B-B14F-4D97-AF65-F5344CB8AC3E}">
        <p14:creationId xmlns:p14="http://schemas.microsoft.com/office/powerpoint/2010/main" val="41746923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538380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5818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91457" y="605582"/>
            <a:ext cx="2908570" cy="1772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sz="2600" dirty="0">
                <a:solidFill>
                  <a:prstClr val="black"/>
                </a:solidFill>
              </a:rPr>
              <a:t>5. Dis-integrate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sz="2600" dirty="0">
                <a:solidFill>
                  <a:prstClr val="black"/>
                </a:solidFill>
              </a:rPr>
              <a:t>6. Democratize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sz="2600" dirty="0">
                <a:solidFill>
                  <a:prstClr val="black"/>
                </a:solidFill>
              </a:rPr>
              <a:t>7. Dynamize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sz="2600" dirty="0">
                <a:solidFill>
                  <a:prstClr val="black"/>
                </a:solidFill>
              </a:rPr>
              <a:t>8. Desegregate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1677" y="605582"/>
            <a:ext cx="4572000" cy="193283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altLang="en-US" sz="2600" dirty="0">
                <a:solidFill>
                  <a:prstClr val="black"/>
                </a:solidFill>
              </a:rPr>
              <a:t>1. Decentralize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en-US" sz="2600" dirty="0">
                <a:solidFill>
                  <a:prstClr val="black"/>
                </a:solidFill>
              </a:rPr>
              <a:t>2. Distribute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en-US" sz="2600" dirty="0">
                <a:solidFill>
                  <a:prstClr val="black"/>
                </a:solidFill>
              </a:rPr>
              <a:t>3. Disintermediate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en-US" sz="2600" dirty="0">
                <a:solidFill>
                  <a:prstClr val="black"/>
                </a:solidFill>
              </a:rPr>
              <a:t>4. Disaggregate</a:t>
            </a:r>
          </a:p>
        </p:txBody>
      </p:sp>
    </p:spTree>
    <p:extLst>
      <p:ext uri="{BB962C8B-B14F-4D97-AF65-F5344CB8AC3E}">
        <p14:creationId xmlns:p14="http://schemas.microsoft.com/office/powerpoint/2010/main" val="33147111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631585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005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222072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</p:spTree>
    <p:extLst>
      <p:ext uri="{BB962C8B-B14F-4D97-AF65-F5344CB8AC3E}">
        <p14:creationId xmlns:p14="http://schemas.microsoft.com/office/powerpoint/2010/main" val="37086157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744618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</p:spTree>
    <p:extLst>
      <p:ext uri="{BB962C8B-B14F-4D97-AF65-F5344CB8AC3E}">
        <p14:creationId xmlns:p14="http://schemas.microsoft.com/office/powerpoint/2010/main" val="1016005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572883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9333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788253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5743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407921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</p:spTree>
    <p:extLst>
      <p:ext uri="{BB962C8B-B14F-4D97-AF65-F5344CB8AC3E}">
        <p14:creationId xmlns:p14="http://schemas.microsoft.com/office/powerpoint/2010/main" val="16874125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083086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</p:spTree>
    <p:extLst>
      <p:ext uri="{BB962C8B-B14F-4D97-AF65-F5344CB8AC3E}">
        <p14:creationId xmlns:p14="http://schemas.microsoft.com/office/powerpoint/2010/main" val="22566375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620499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154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759748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34191741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739415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1762104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627534"/>
            <a:ext cx="5040560" cy="339447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Principle 6 – ‘Democratize’ </a:t>
            </a:r>
          </a:p>
          <a:p>
            <a:pPr marL="457200" lvl="1" indent="0">
              <a:buNone/>
            </a:pPr>
            <a:r>
              <a:rPr lang="en-CA" sz="3600" dirty="0"/>
              <a:t>	</a:t>
            </a:r>
            <a:r>
              <a:rPr lang="en-CA" dirty="0"/>
              <a:t>is the </a:t>
            </a:r>
          </a:p>
          <a:p>
            <a:pPr marL="457200" lvl="1" indent="0">
              <a:buNone/>
            </a:pPr>
            <a:r>
              <a:rPr lang="en-CA" sz="3200" dirty="0">
                <a:solidFill>
                  <a:srgbClr val="C00000"/>
                </a:solidFill>
              </a:rPr>
              <a:t>Semantic Condition</a:t>
            </a:r>
            <a:endParaRPr lang="en-C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061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486450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25427802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94375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42164963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595636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TextBox 37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19266306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576860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2586456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137539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KNOWLEDGE 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EMERGES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492318" y="4678415"/>
            <a:ext cx="26341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79" name="Straight Connector 28678"/>
          <p:cNvCxnSpPr/>
          <p:nvPr/>
        </p:nvCxnSpPr>
        <p:spPr>
          <a:xfrm>
            <a:off x="5492318" y="4185025"/>
            <a:ext cx="0" cy="4933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21613870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044424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KNOWLEDGE 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EMERGES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492318" y="4678415"/>
            <a:ext cx="26341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79" name="Straight Connector 28678"/>
          <p:cNvCxnSpPr/>
          <p:nvPr/>
        </p:nvCxnSpPr>
        <p:spPr>
          <a:xfrm>
            <a:off x="5492318" y="4185025"/>
            <a:ext cx="0" cy="4933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931416"/>
            <a:ext cx="756038" cy="71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354745063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484438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KNOWLEDGE 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EMERGES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492318" y="4678415"/>
            <a:ext cx="26341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79" name="Straight Connector 28678"/>
          <p:cNvCxnSpPr/>
          <p:nvPr/>
        </p:nvCxnSpPr>
        <p:spPr>
          <a:xfrm>
            <a:off x="5492318" y="4185025"/>
            <a:ext cx="0" cy="4933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931416"/>
            <a:ext cx="756038" cy="71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318" y="896424"/>
            <a:ext cx="760446" cy="73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 rot="20373274">
            <a:off x="186455" y="862571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TV</a:t>
            </a:r>
          </a:p>
          <a:p>
            <a:r>
              <a:rPr lang="en-CA" sz="1200" dirty="0">
                <a:solidFill>
                  <a:srgbClr val="C00000"/>
                </a:solidFill>
              </a:rPr>
              <a:t>RADIO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BOOK, NEWSPAPER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31604954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5201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KNOWLEDGE 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EMERGES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492318" y="4678415"/>
            <a:ext cx="26341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79" name="Straight Connector 28678"/>
          <p:cNvCxnSpPr/>
          <p:nvPr/>
        </p:nvCxnSpPr>
        <p:spPr>
          <a:xfrm>
            <a:off x="5492318" y="4185025"/>
            <a:ext cx="0" cy="4933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931416"/>
            <a:ext cx="756038" cy="71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318" y="896424"/>
            <a:ext cx="760446" cy="73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 rot="20373274">
            <a:off x="186455" y="862571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TV</a:t>
            </a:r>
          </a:p>
          <a:p>
            <a:r>
              <a:rPr lang="en-CA" sz="1200" dirty="0">
                <a:solidFill>
                  <a:srgbClr val="C00000"/>
                </a:solidFill>
              </a:rPr>
              <a:t>RADIO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BOOK, NEWSPAPER</a:t>
            </a:r>
          </a:p>
        </p:txBody>
      </p:sp>
      <p:sp>
        <p:nvSpPr>
          <p:cNvPr id="46" name="TextBox 45"/>
          <p:cNvSpPr txBox="1"/>
          <p:nvPr/>
        </p:nvSpPr>
        <p:spPr>
          <a:xfrm rot="20373274">
            <a:off x="4836782" y="885763"/>
            <a:ext cx="1005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TALKING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TELEPHONE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36416122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389462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KNOWLEDGE 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EMERGES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492318" y="4678415"/>
            <a:ext cx="26341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79" name="Straight Connector 28678"/>
          <p:cNvCxnSpPr/>
          <p:nvPr/>
        </p:nvCxnSpPr>
        <p:spPr>
          <a:xfrm>
            <a:off x="5492318" y="4185025"/>
            <a:ext cx="0" cy="4933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931416"/>
            <a:ext cx="756038" cy="71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318" y="896424"/>
            <a:ext cx="760446" cy="73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 rot="20373274">
            <a:off x="186455" y="862571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TV</a:t>
            </a:r>
          </a:p>
          <a:p>
            <a:r>
              <a:rPr lang="en-CA" sz="1200" dirty="0">
                <a:solidFill>
                  <a:srgbClr val="C00000"/>
                </a:solidFill>
              </a:rPr>
              <a:t>RADIO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BOOK, NEWSPAPER</a:t>
            </a:r>
          </a:p>
        </p:txBody>
      </p:sp>
      <p:sp>
        <p:nvSpPr>
          <p:cNvPr id="46" name="TextBox 45"/>
          <p:cNvSpPr txBox="1"/>
          <p:nvPr/>
        </p:nvSpPr>
        <p:spPr>
          <a:xfrm rot="20373274">
            <a:off x="4836782" y="885763"/>
            <a:ext cx="1005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TALKING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TELEPHONE</a:t>
            </a:r>
          </a:p>
        </p:txBody>
      </p:sp>
      <p:sp>
        <p:nvSpPr>
          <p:cNvPr id="48" name="TextBox 47"/>
          <p:cNvSpPr txBox="1"/>
          <p:nvPr/>
        </p:nvSpPr>
        <p:spPr>
          <a:xfrm rot="20373274">
            <a:off x="159965" y="1694674"/>
            <a:ext cx="96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ALL-STAFF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49" name="TextBox 48"/>
          <p:cNvSpPr txBox="1"/>
          <p:nvPr/>
        </p:nvSpPr>
        <p:spPr>
          <a:xfrm rot="20373274">
            <a:off x="4350218" y="1549178"/>
            <a:ext cx="875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362409864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997868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KNOWLEDGE 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EMERGES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492318" y="4678415"/>
            <a:ext cx="26341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79" name="Straight Connector 28678"/>
          <p:cNvCxnSpPr/>
          <p:nvPr/>
        </p:nvCxnSpPr>
        <p:spPr>
          <a:xfrm>
            <a:off x="5492318" y="4185025"/>
            <a:ext cx="0" cy="4933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931416"/>
            <a:ext cx="756038" cy="71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318" y="896424"/>
            <a:ext cx="760446" cy="73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 rot="20373274">
            <a:off x="186455" y="862571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TV</a:t>
            </a:r>
          </a:p>
          <a:p>
            <a:r>
              <a:rPr lang="en-CA" sz="1200" dirty="0">
                <a:solidFill>
                  <a:srgbClr val="C00000"/>
                </a:solidFill>
              </a:rPr>
              <a:t>RADIO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BOOK, NEWSPAPER</a:t>
            </a:r>
          </a:p>
        </p:txBody>
      </p:sp>
      <p:sp>
        <p:nvSpPr>
          <p:cNvPr id="46" name="TextBox 45"/>
          <p:cNvSpPr txBox="1"/>
          <p:nvPr/>
        </p:nvSpPr>
        <p:spPr>
          <a:xfrm rot="20373274">
            <a:off x="4836782" y="885763"/>
            <a:ext cx="1005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TALKING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TELEPHONE</a:t>
            </a:r>
          </a:p>
        </p:txBody>
      </p:sp>
      <p:sp>
        <p:nvSpPr>
          <p:cNvPr id="48" name="TextBox 47"/>
          <p:cNvSpPr txBox="1"/>
          <p:nvPr/>
        </p:nvSpPr>
        <p:spPr>
          <a:xfrm rot="20373274">
            <a:off x="159965" y="1694674"/>
            <a:ext cx="96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ALL-STAFF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49" name="TextBox 48"/>
          <p:cNvSpPr txBox="1"/>
          <p:nvPr/>
        </p:nvSpPr>
        <p:spPr>
          <a:xfrm rot="20373274">
            <a:off x="4350218" y="1549178"/>
            <a:ext cx="875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50" name="TextBox 49"/>
          <p:cNvSpPr txBox="1"/>
          <p:nvPr/>
        </p:nvSpPr>
        <p:spPr>
          <a:xfrm rot="20373274">
            <a:off x="513537" y="2044161"/>
            <a:ext cx="1140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CORPORATE</a:t>
            </a:r>
          </a:p>
          <a:p>
            <a:r>
              <a:rPr lang="en-CA" sz="1200" dirty="0">
                <a:solidFill>
                  <a:srgbClr val="C00000"/>
                </a:solidFill>
              </a:rPr>
              <a:t>WEBSITE or</a:t>
            </a:r>
          </a:p>
          <a:p>
            <a:r>
              <a:rPr lang="en-CA" sz="1200" dirty="0">
                <a:solidFill>
                  <a:srgbClr val="C00000"/>
                </a:solidFill>
              </a:rPr>
              <a:t>PORTAL</a:t>
            </a:r>
          </a:p>
        </p:txBody>
      </p:sp>
      <p:sp>
        <p:nvSpPr>
          <p:cNvPr id="51" name="TextBox 50"/>
          <p:cNvSpPr txBox="1"/>
          <p:nvPr/>
        </p:nvSpPr>
        <p:spPr>
          <a:xfrm rot="20373274">
            <a:off x="6994185" y="1602341"/>
            <a:ext cx="1226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      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HIOMEPAGE or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BLOG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1382729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627534"/>
            <a:ext cx="5040560" cy="339447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But what is Democracy?</a:t>
            </a:r>
          </a:p>
          <a:p>
            <a:pPr>
              <a:buFontTx/>
              <a:buChar char="-"/>
            </a:pPr>
            <a:r>
              <a:rPr lang="en-CA" dirty="0"/>
              <a:t>Rule by the people</a:t>
            </a:r>
          </a:p>
          <a:p>
            <a:pPr>
              <a:buFontTx/>
              <a:buChar char="-"/>
            </a:pPr>
            <a:r>
              <a:rPr lang="en-CA" dirty="0"/>
              <a:t>But how?</a:t>
            </a:r>
          </a:p>
        </p:txBody>
      </p:sp>
    </p:spTree>
    <p:extLst>
      <p:ext uri="{BB962C8B-B14F-4D97-AF65-F5344CB8AC3E}">
        <p14:creationId xmlns:p14="http://schemas.microsoft.com/office/powerpoint/2010/main" val="39456285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208596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KNOWLEDGE 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EMERGES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492318" y="4678415"/>
            <a:ext cx="26341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79" name="Straight Connector 28678"/>
          <p:cNvCxnSpPr/>
          <p:nvPr/>
        </p:nvCxnSpPr>
        <p:spPr>
          <a:xfrm>
            <a:off x="5492318" y="4185025"/>
            <a:ext cx="0" cy="4933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931416"/>
            <a:ext cx="756038" cy="71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318" y="896424"/>
            <a:ext cx="760446" cy="73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 rot="20373274">
            <a:off x="186455" y="862571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TV</a:t>
            </a:r>
          </a:p>
          <a:p>
            <a:r>
              <a:rPr lang="en-CA" sz="1200" dirty="0">
                <a:solidFill>
                  <a:srgbClr val="C00000"/>
                </a:solidFill>
              </a:rPr>
              <a:t>RADIO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BOOK, NEWSPAPER</a:t>
            </a:r>
          </a:p>
        </p:txBody>
      </p:sp>
      <p:sp>
        <p:nvSpPr>
          <p:cNvPr id="46" name="TextBox 45"/>
          <p:cNvSpPr txBox="1"/>
          <p:nvPr/>
        </p:nvSpPr>
        <p:spPr>
          <a:xfrm rot="20373274">
            <a:off x="4836782" y="885763"/>
            <a:ext cx="1005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TALKING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TELEPHONE</a:t>
            </a:r>
          </a:p>
        </p:txBody>
      </p:sp>
      <p:sp>
        <p:nvSpPr>
          <p:cNvPr id="48" name="TextBox 47"/>
          <p:cNvSpPr txBox="1"/>
          <p:nvPr/>
        </p:nvSpPr>
        <p:spPr>
          <a:xfrm rot="20373274">
            <a:off x="159965" y="1694674"/>
            <a:ext cx="96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ALL-STAFF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49" name="TextBox 48"/>
          <p:cNvSpPr txBox="1"/>
          <p:nvPr/>
        </p:nvSpPr>
        <p:spPr>
          <a:xfrm rot="20373274">
            <a:off x="4350218" y="1549178"/>
            <a:ext cx="875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50" name="TextBox 49"/>
          <p:cNvSpPr txBox="1"/>
          <p:nvPr/>
        </p:nvSpPr>
        <p:spPr>
          <a:xfrm rot="20373274">
            <a:off x="513537" y="2044161"/>
            <a:ext cx="1140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CORPORATE</a:t>
            </a:r>
          </a:p>
          <a:p>
            <a:r>
              <a:rPr lang="en-CA" sz="1200" dirty="0">
                <a:solidFill>
                  <a:srgbClr val="C00000"/>
                </a:solidFill>
              </a:rPr>
              <a:t>WEBSITE or</a:t>
            </a:r>
          </a:p>
          <a:p>
            <a:r>
              <a:rPr lang="en-CA" sz="1200" dirty="0">
                <a:solidFill>
                  <a:srgbClr val="C00000"/>
                </a:solidFill>
              </a:rPr>
              <a:t>PORTAL</a:t>
            </a:r>
          </a:p>
        </p:txBody>
      </p:sp>
      <p:sp>
        <p:nvSpPr>
          <p:cNvPr id="51" name="TextBox 50"/>
          <p:cNvSpPr txBox="1"/>
          <p:nvPr/>
        </p:nvSpPr>
        <p:spPr>
          <a:xfrm rot="20373274">
            <a:off x="6994185" y="1602341"/>
            <a:ext cx="1226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      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HIOMEPAGE or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BLOG</a:t>
            </a:r>
          </a:p>
        </p:txBody>
      </p:sp>
      <p:sp>
        <p:nvSpPr>
          <p:cNvPr id="52" name="TextBox 51"/>
          <p:cNvSpPr txBox="1"/>
          <p:nvPr/>
        </p:nvSpPr>
        <p:spPr>
          <a:xfrm rot="20581606">
            <a:off x="174720" y="2687358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MANAGEMENT</a:t>
            </a:r>
          </a:p>
          <a:p>
            <a:r>
              <a:rPr lang="en-CA" sz="1200" dirty="0">
                <a:solidFill>
                  <a:srgbClr val="C00000"/>
                </a:solidFill>
              </a:rPr>
              <a:t>SYSTEM</a:t>
            </a:r>
          </a:p>
        </p:txBody>
      </p:sp>
      <p:sp>
        <p:nvSpPr>
          <p:cNvPr id="53" name="TextBox 52"/>
          <p:cNvSpPr txBox="1"/>
          <p:nvPr/>
        </p:nvSpPr>
        <p:spPr>
          <a:xfrm rot="20587723">
            <a:off x="4400899" y="2340696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ENVIRONMENT</a:t>
            </a:r>
          </a:p>
        </p:txBody>
      </p:sp>
      <p:sp>
        <p:nvSpPr>
          <p:cNvPr id="54" name="TextBox 53"/>
          <p:cNvSpPr txBox="1"/>
          <p:nvPr/>
        </p:nvSpPr>
        <p:spPr>
          <a:xfrm rot="20989687">
            <a:off x="7434845" y="2275222"/>
            <a:ext cx="1518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PORTFOLIO?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SELF-DIRECTED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   COMMUNITY OF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   PRACTICE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690292" y="2684648"/>
            <a:ext cx="2510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LEARNING OBJECTIVE</a:t>
            </a:r>
          </a:p>
          <a:p>
            <a:r>
              <a:rPr lang="en-CA" sz="1200" dirty="0">
                <a:solidFill>
                  <a:srgbClr val="C00000"/>
                </a:solidFill>
              </a:rPr>
              <a:t>LEARNING DESIGN</a:t>
            </a:r>
          </a:p>
        </p:txBody>
      </p:sp>
    </p:spTree>
    <p:extLst>
      <p:ext uri="{BB962C8B-B14F-4D97-AF65-F5344CB8AC3E}">
        <p14:creationId xmlns:p14="http://schemas.microsoft.com/office/powerpoint/2010/main" val="140751805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75928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KNOWLEDGE 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EMERGES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492318" y="4678415"/>
            <a:ext cx="26341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79" name="Straight Connector 28678"/>
          <p:cNvCxnSpPr/>
          <p:nvPr/>
        </p:nvCxnSpPr>
        <p:spPr>
          <a:xfrm>
            <a:off x="5492318" y="4185025"/>
            <a:ext cx="0" cy="4933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931416"/>
            <a:ext cx="756038" cy="71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318" y="896424"/>
            <a:ext cx="760446" cy="73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 rot="20373274">
            <a:off x="186455" y="862571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TV</a:t>
            </a:r>
          </a:p>
          <a:p>
            <a:r>
              <a:rPr lang="en-CA" sz="1200" dirty="0">
                <a:solidFill>
                  <a:srgbClr val="C00000"/>
                </a:solidFill>
              </a:rPr>
              <a:t>RADIO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BOOK, NEWSPAPER</a:t>
            </a:r>
          </a:p>
        </p:txBody>
      </p:sp>
      <p:sp>
        <p:nvSpPr>
          <p:cNvPr id="46" name="TextBox 45"/>
          <p:cNvSpPr txBox="1"/>
          <p:nvPr/>
        </p:nvSpPr>
        <p:spPr>
          <a:xfrm rot="20373274">
            <a:off x="4836782" y="885763"/>
            <a:ext cx="1005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TALKING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TELEPHONE</a:t>
            </a:r>
          </a:p>
        </p:txBody>
      </p:sp>
      <p:sp>
        <p:nvSpPr>
          <p:cNvPr id="48" name="TextBox 47"/>
          <p:cNvSpPr txBox="1"/>
          <p:nvPr/>
        </p:nvSpPr>
        <p:spPr>
          <a:xfrm rot="20373274">
            <a:off x="159965" y="1694674"/>
            <a:ext cx="96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ALL-STAFF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49" name="TextBox 48"/>
          <p:cNvSpPr txBox="1"/>
          <p:nvPr/>
        </p:nvSpPr>
        <p:spPr>
          <a:xfrm rot="20373274">
            <a:off x="4350218" y="1549178"/>
            <a:ext cx="875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50" name="TextBox 49"/>
          <p:cNvSpPr txBox="1"/>
          <p:nvPr/>
        </p:nvSpPr>
        <p:spPr>
          <a:xfrm rot="20373274">
            <a:off x="513537" y="2044161"/>
            <a:ext cx="1140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CORPORATE</a:t>
            </a:r>
          </a:p>
          <a:p>
            <a:r>
              <a:rPr lang="en-CA" sz="1200" dirty="0">
                <a:solidFill>
                  <a:srgbClr val="C00000"/>
                </a:solidFill>
              </a:rPr>
              <a:t>WEBSITE or</a:t>
            </a:r>
          </a:p>
          <a:p>
            <a:r>
              <a:rPr lang="en-CA" sz="1200" dirty="0">
                <a:solidFill>
                  <a:srgbClr val="C00000"/>
                </a:solidFill>
              </a:rPr>
              <a:t>PORTAL</a:t>
            </a:r>
          </a:p>
        </p:txBody>
      </p:sp>
      <p:sp>
        <p:nvSpPr>
          <p:cNvPr id="51" name="TextBox 50"/>
          <p:cNvSpPr txBox="1"/>
          <p:nvPr/>
        </p:nvSpPr>
        <p:spPr>
          <a:xfrm rot="20373274">
            <a:off x="6994185" y="1602341"/>
            <a:ext cx="1226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      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HIOMEPAGE or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BLOG</a:t>
            </a:r>
          </a:p>
        </p:txBody>
      </p:sp>
      <p:sp>
        <p:nvSpPr>
          <p:cNvPr id="52" name="TextBox 51"/>
          <p:cNvSpPr txBox="1"/>
          <p:nvPr/>
        </p:nvSpPr>
        <p:spPr>
          <a:xfrm rot="20581606">
            <a:off x="174720" y="2687358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MANAGEMENT</a:t>
            </a:r>
          </a:p>
          <a:p>
            <a:r>
              <a:rPr lang="en-CA" sz="1200" dirty="0">
                <a:solidFill>
                  <a:srgbClr val="C00000"/>
                </a:solidFill>
              </a:rPr>
              <a:t>SYSTEM</a:t>
            </a:r>
          </a:p>
        </p:txBody>
      </p:sp>
      <p:sp>
        <p:nvSpPr>
          <p:cNvPr id="53" name="TextBox 52"/>
          <p:cNvSpPr txBox="1"/>
          <p:nvPr/>
        </p:nvSpPr>
        <p:spPr>
          <a:xfrm rot="20587723">
            <a:off x="4400899" y="2340696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ENVIRONMENT</a:t>
            </a:r>
          </a:p>
        </p:txBody>
      </p:sp>
      <p:sp>
        <p:nvSpPr>
          <p:cNvPr id="54" name="TextBox 53"/>
          <p:cNvSpPr txBox="1"/>
          <p:nvPr/>
        </p:nvSpPr>
        <p:spPr>
          <a:xfrm rot="20989687">
            <a:off x="7434845" y="2275222"/>
            <a:ext cx="1518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PORTFOLIO?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SELF-DIRECTED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   COMMUNITY OF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   PRACTICE</a:t>
            </a:r>
          </a:p>
        </p:txBody>
      </p:sp>
      <p:sp>
        <p:nvSpPr>
          <p:cNvPr id="55" name="TextBox 54"/>
          <p:cNvSpPr txBox="1"/>
          <p:nvPr/>
        </p:nvSpPr>
        <p:spPr>
          <a:xfrm rot="20719425">
            <a:off x="104577" y="3368677"/>
            <a:ext cx="1251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IEEE 1484.12.1</a:t>
            </a:r>
          </a:p>
          <a:p>
            <a:r>
              <a:rPr lang="en-CA" sz="1200" dirty="0">
                <a:solidFill>
                  <a:srgbClr val="C00000"/>
                </a:solidFill>
              </a:rPr>
              <a:t>MS-WORD</a:t>
            </a:r>
          </a:p>
        </p:txBody>
      </p:sp>
      <p:sp>
        <p:nvSpPr>
          <p:cNvPr id="56" name="TextBox 55"/>
          <p:cNvSpPr txBox="1"/>
          <p:nvPr/>
        </p:nvSpPr>
        <p:spPr>
          <a:xfrm rot="21062811">
            <a:off x="4878110" y="3061001"/>
            <a:ext cx="618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RSS</a:t>
            </a:r>
          </a:p>
          <a:p>
            <a:r>
              <a:rPr lang="en-CA" sz="1200" dirty="0">
                <a:solidFill>
                  <a:srgbClr val="C00000"/>
                </a:solidFill>
              </a:rPr>
              <a:t>HTML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90292" y="2684648"/>
            <a:ext cx="2510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LEARNING OBJECTIVE</a:t>
            </a:r>
          </a:p>
          <a:p>
            <a:r>
              <a:rPr lang="en-CA" sz="1200" dirty="0">
                <a:solidFill>
                  <a:srgbClr val="C00000"/>
                </a:solidFill>
              </a:rPr>
              <a:t>LEARNING DESIGN</a:t>
            </a:r>
          </a:p>
        </p:txBody>
      </p:sp>
    </p:spTree>
    <p:extLst>
      <p:ext uri="{BB962C8B-B14F-4D97-AF65-F5344CB8AC3E}">
        <p14:creationId xmlns:p14="http://schemas.microsoft.com/office/powerpoint/2010/main" val="21318406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365497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KNOWLEDGE 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EMERGES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492318" y="4678415"/>
            <a:ext cx="26341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79" name="Straight Connector 28678"/>
          <p:cNvCxnSpPr/>
          <p:nvPr/>
        </p:nvCxnSpPr>
        <p:spPr>
          <a:xfrm>
            <a:off x="5492318" y="4185025"/>
            <a:ext cx="0" cy="4933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931416"/>
            <a:ext cx="756038" cy="71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318" y="896424"/>
            <a:ext cx="760446" cy="73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 rot="20373274">
            <a:off x="186455" y="862571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TV</a:t>
            </a:r>
          </a:p>
          <a:p>
            <a:r>
              <a:rPr lang="en-CA" sz="1200" dirty="0">
                <a:solidFill>
                  <a:srgbClr val="C00000"/>
                </a:solidFill>
              </a:rPr>
              <a:t>RADIO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BOOK, NEWSPAPER</a:t>
            </a:r>
          </a:p>
        </p:txBody>
      </p:sp>
      <p:sp>
        <p:nvSpPr>
          <p:cNvPr id="46" name="TextBox 45"/>
          <p:cNvSpPr txBox="1"/>
          <p:nvPr/>
        </p:nvSpPr>
        <p:spPr>
          <a:xfrm rot="20373274">
            <a:off x="4836782" y="885763"/>
            <a:ext cx="1005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TALKING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TELEPHONE</a:t>
            </a:r>
          </a:p>
        </p:txBody>
      </p:sp>
      <p:sp>
        <p:nvSpPr>
          <p:cNvPr id="48" name="TextBox 47"/>
          <p:cNvSpPr txBox="1"/>
          <p:nvPr/>
        </p:nvSpPr>
        <p:spPr>
          <a:xfrm rot="20373274">
            <a:off x="159965" y="1694674"/>
            <a:ext cx="96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ALL-STAFF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49" name="TextBox 48"/>
          <p:cNvSpPr txBox="1"/>
          <p:nvPr/>
        </p:nvSpPr>
        <p:spPr>
          <a:xfrm rot="20373274">
            <a:off x="4350218" y="1549178"/>
            <a:ext cx="875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50" name="TextBox 49"/>
          <p:cNvSpPr txBox="1"/>
          <p:nvPr/>
        </p:nvSpPr>
        <p:spPr>
          <a:xfrm rot="20373274">
            <a:off x="513537" y="2044161"/>
            <a:ext cx="1140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CORPORATE</a:t>
            </a:r>
          </a:p>
          <a:p>
            <a:r>
              <a:rPr lang="en-CA" sz="1200" dirty="0">
                <a:solidFill>
                  <a:srgbClr val="C00000"/>
                </a:solidFill>
              </a:rPr>
              <a:t>WEBSITE or</a:t>
            </a:r>
          </a:p>
          <a:p>
            <a:r>
              <a:rPr lang="en-CA" sz="1200" dirty="0">
                <a:solidFill>
                  <a:srgbClr val="C00000"/>
                </a:solidFill>
              </a:rPr>
              <a:t>PORTAL</a:t>
            </a:r>
          </a:p>
        </p:txBody>
      </p:sp>
      <p:sp>
        <p:nvSpPr>
          <p:cNvPr id="51" name="TextBox 50"/>
          <p:cNvSpPr txBox="1"/>
          <p:nvPr/>
        </p:nvSpPr>
        <p:spPr>
          <a:xfrm rot="20373274">
            <a:off x="6994185" y="1602341"/>
            <a:ext cx="1226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      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HIOMEPAGE or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BLOG</a:t>
            </a:r>
          </a:p>
        </p:txBody>
      </p:sp>
      <p:sp>
        <p:nvSpPr>
          <p:cNvPr id="52" name="TextBox 51"/>
          <p:cNvSpPr txBox="1"/>
          <p:nvPr/>
        </p:nvSpPr>
        <p:spPr>
          <a:xfrm rot="20581606">
            <a:off x="174720" y="2687358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MANAGEMENT</a:t>
            </a:r>
          </a:p>
          <a:p>
            <a:r>
              <a:rPr lang="en-CA" sz="1200" dirty="0">
                <a:solidFill>
                  <a:srgbClr val="C00000"/>
                </a:solidFill>
              </a:rPr>
              <a:t>SYSTEM</a:t>
            </a:r>
          </a:p>
        </p:txBody>
      </p:sp>
      <p:sp>
        <p:nvSpPr>
          <p:cNvPr id="53" name="TextBox 52"/>
          <p:cNvSpPr txBox="1"/>
          <p:nvPr/>
        </p:nvSpPr>
        <p:spPr>
          <a:xfrm rot="20587723">
            <a:off x="4400899" y="2340696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ENVIRONMENT</a:t>
            </a:r>
          </a:p>
        </p:txBody>
      </p:sp>
      <p:sp>
        <p:nvSpPr>
          <p:cNvPr id="54" name="TextBox 53"/>
          <p:cNvSpPr txBox="1"/>
          <p:nvPr/>
        </p:nvSpPr>
        <p:spPr>
          <a:xfrm rot="20989687">
            <a:off x="7434845" y="2275222"/>
            <a:ext cx="1518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PORTFOLIO?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SELF-DIRECTED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   COMMUNITY OF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   PRACTICE</a:t>
            </a:r>
          </a:p>
        </p:txBody>
      </p:sp>
      <p:sp>
        <p:nvSpPr>
          <p:cNvPr id="55" name="TextBox 54"/>
          <p:cNvSpPr txBox="1"/>
          <p:nvPr/>
        </p:nvSpPr>
        <p:spPr>
          <a:xfrm rot="20719425">
            <a:off x="104577" y="3368677"/>
            <a:ext cx="1251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IEEE 1484.12.1</a:t>
            </a:r>
          </a:p>
          <a:p>
            <a:r>
              <a:rPr lang="en-CA" sz="1200" dirty="0">
                <a:solidFill>
                  <a:srgbClr val="C00000"/>
                </a:solidFill>
              </a:rPr>
              <a:t>MS-WORD</a:t>
            </a:r>
          </a:p>
        </p:txBody>
      </p:sp>
      <p:sp>
        <p:nvSpPr>
          <p:cNvPr id="56" name="TextBox 55"/>
          <p:cNvSpPr txBox="1"/>
          <p:nvPr/>
        </p:nvSpPr>
        <p:spPr>
          <a:xfrm rot="21062811">
            <a:off x="4878110" y="3061001"/>
            <a:ext cx="618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RSS</a:t>
            </a:r>
          </a:p>
          <a:p>
            <a:r>
              <a:rPr lang="en-CA" sz="1200" dirty="0">
                <a:solidFill>
                  <a:srgbClr val="C00000"/>
                </a:solidFill>
              </a:rPr>
              <a:t>HTML</a:t>
            </a:r>
          </a:p>
        </p:txBody>
      </p:sp>
      <p:sp>
        <p:nvSpPr>
          <p:cNvPr id="57" name="TextBox 56"/>
          <p:cNvSpPr txBox="1"/>
          <p:nvPr/>
        </p:nvSpPr>
        <p:spPr>
          <a:xfrm rot="20819778">
            <a:off x="420688" y="3748956"/>
            <a:ext cx="1251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PASSWORDS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ENTERPRISE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690292" y="2684648"/>
            <a:ext cx="2510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LEARNING OBJECTIVE</a:t>
            </a:r>
          </a:p>
          <a:p>
            <a:r>
              <a:rPr lang="en-CA" sz="1200" dirty="0">
                <a:solidFill>
                  <a:srgbClr val="C00000"/>
                </a:solidFill>
              </a:rPr>
              <a:t>LEARNING DESIGN</a:t>
            </a:r>
          </a:p>
        </p:txBody>
      </p:sp>
      <p:sp>
        <p:nvSpPr>
          <p:cNvPr id="62" name="TextBox 61"/>
          <p:cNvSpPr txBox="1"/>
          <p:nvPr/>
        </p:nvSpPr>
        <p:spPr>
          <a:xfrm rot="21438533">
            <a:off x="7090086" y="3285328"/>
            <a:ext cx="913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OPENID?</a:t>
            </a:r>
          </a:p>
          <a:p>
            <a:r>
              <a:rPr lang="en-CA" sz="1200" dirty="0">
                <a:solidFill>
                  <a:srgbClr val="C00000"/>
                </a:solidFill>
              </a:rPr>
              <a:t>IDENTITY</a:t>
            </a:r>
          </a:p>
        </p:txBody>
      </p:sp>
    </p:spTree>
    <p:extLst>
      <p:ext uri="{BB962C8B-B14F-4D97-AF65-F5344CB8AC3E}">
        <p14:creationId xmlns:p14="http://schemas.microsoft.com/office/powerpoint/2010/main" val="32385224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0158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          </a:t>
            </a:r>
            <a:r>
              <a:rPr lang="en-CA" sz="4000" dirty="0"/>
              <a:t>Groups                     Networks     </a:t>
            </a:r>
            <a:r>
              <a:rPr lang="en-CA" sz="3200" dirty="0"/>
              <a:t>  </a:t>
            </a:r>
            <a:r>
              <a:rPr lang="en-CA" sz="2400" dirty="0"/>
              <a:t>          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627784" y="664659"/>
            <a:ext cx="147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Collectives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5469" y="672838"/>
            <a:ext cx="1296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CA" sz="1600" dirty="0">
                <a:solidFill>
                  <a:schemeClr val="bg1">
                    <a:lumMod val="65000"/>
                  </a:schemeClr>
                </a:solidFill>
              </a:rPr>
              <a:t>Communities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96" y="795214"/>
            <a:ext cx="390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318" y="781356"/>
            <a:ext cx="376684" cy="36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9318">
            <a:off x="-111790" y="91262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2427">
            <a:off x="3917239" y="105322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8995822">
            <a:off x="548355" y="269664"/>
            <a:ext cx="995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SAMENESS</a:t>
            </a:r>
          </a:p>
        </p:txBody>
      </p:sp>
      <p:sp>
        <p:nvSpPr>
          <p:cNvPr id="12" name="TextBox 11"/>
          <p:cNvSpPr txBox="1"/>
          <p:nvPr/>
        </p:nvSpPr>
        <p:spPr>
          <a:xfrm rot="18995822">
            <a:off x="4697689" y="275984"/>
            <a:ext cx="90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>
                    <a:lumMod val="65000"/>
                  </a:schemeClr>
                </a:solidFill>
              </a:rPr>
              <a:t>AFFINITY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3768" y="841965"/>
            <a:ext cx="6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ONE WAY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2788" y="847010"/>
            <a:ext cx="87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MANY WAYS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659471"/>
              </p:ext>
            </p:extLst>
          </p:nvPr>
        </p:nvGraphicFramePr>
        <p:xfrm>
          <a:off x="1260766" y="1433420"/>
          <a:ext cx="7415692" cy="302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57">
                <a:tc>
                  <a:txBody>
                    <a:bodyPr/>
                    <a:lstStyle/>
                    <a:p>
                      <a:r>
                        <a:rPr lang="en-CA" sz="32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UNITY</a:t>
                      </a:r>
                      <a:endParaRPr lang="en-CA" b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DIVERSITY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COORDINATION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AUTONOMY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CLOSED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OPENNESS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7"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DISTRIBUTIVE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C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INTERACTIVE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1601" y="127560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B5B581"/>
                </a:solidFill>
              </a:rPr>
              <a:t>Metallic - Elemental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7784" y="1520246"/>
            <a:ext cx="108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VISION 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STATEMENT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81721" y="1649506"/>
            <a:ext cx="30857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7542" y="1826793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SOMETIMES EVEN PURITY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MELTING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9301" y="12617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rgbClr val="86B680"/>
                </a:solidFill>
              </a:rPr>
              <a:t>Organic - Biological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59422" y="1827840"/>
            <a:ext cx="245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MIXTURES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SALAD BOWL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557024" y="2113781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87542" y="2576496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LEADERS!   COLLABORATION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GROUP VALUE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(= LEADER VALUE)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6753" y="2592315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COOPERATION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EXCHANGE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MUTUAL VA:UE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557024" y="2855784"/>
            <a:ext cx="2970355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0731" y="3332828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MEMBERSHIP / IN CAMERA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STANDARDS - JARGON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WALLS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60586" y="3279014"/>
            <a:ext cx="60415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2215" y="3163598"/>
            <a:ext cx="580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LOCK-IN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62662" y="3593457"/>
            <a:ext cx="2596760" cy="448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20731" y="4105945"/>
            <a:ext cx="2454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BROADCAST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  STARS AND GURUS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CENTRALIZED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POWER – POWER LAWS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15815" y="3812210"/>
            <a:ext cx="101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AKA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TRICKLE DOWN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139" y="4096521"/>
            <a:ext cx="24546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CONVERSATION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DISTRIBUTED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DEMOCRACY (OR POST-DEMOCRACY)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KNOWLEDGE 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   EMERGES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25009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5-Point Star 35"/>
          <p:cNvSpPr/>
          <p:nvPr/>
        </p:nvSpPr>
        <p:spPr>
          <a:xfrm>
            <a:off x="2848061" y="4342742"/>
            <a:ext cx="89145" cy="77304"/>
          </a:xfrm>
          <a:prstGeom prst="star5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629526" y="4446372"/>
            <a:ext cx="1015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latin typeface="Calibri Light" panose="020F0302020204030204" pitchFamily="34" charset="0"/>
              </a:rPr>
              <a:t>KNOWLEDGE,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LIKE MONEY,</a:t>
            </a:r>
          </a:p>
          <a:p>
            <a:r>
              <a:rPr lang="en-CA" sz="900" dirty="0">
                <a:latin typeface="Calibri Light" panose="020F0302020204030204" pitchFamily="34" charset="0"/>
              </a:rPr>
              <a:t>FLOWS FROM AUTHORITY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013464" y="4185025"/>
            <a:ext cx="0" cy="25787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4485204"/>
            <a:ext cx="504163" cy="47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5612" y="4420536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RICH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69646" y="4900919"/>
            <a:ext cx="4462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dirty="0">
                <a:solidFill>
                  <a:srgbClr val="C00000"/>
                </a:solidFill>
              </a:rPr>
              <a:t>POOR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492318" y="4678415"/>
            <a:ext cx="26341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79" name="Straight Connector 28678"/>
          <p:cNvCxnSpPr/>
          <p:nvPr/>
        </p:nvCxnSpPr>
        <p:spPr>
          <a:xfrm>
            <a:off x="5492318" y="4185025"/>
            <a:ext cx="0" cy="4933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5" y="931416"/>
            <a:ext cx="756038" cy="71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318" y="896424"/>
            <a:ext cx="760446" cy="73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 rot="20373274">
            <a:off x="186455" y="862571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TV</a:t>
            </a:r>
          </a:p>
          <a:p>
            <a:r>
              <a:rPr lang="en-CA" sz="1200" dirty="0">
                <a:solidFill>
                  <a:srgbClr val="C00000"/>
                </a:solidFill>
              </a:rPr>
              <a:t>RADIO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BOOK, NEWSPAPER</a:t>
            </a:r>
          </a:p>
        </p:txBody>
      </p:sp>
      <p:sp>
        <p:nvSpPr>
          <p:cNvPr id="46" name="TextBox 45"/>
          <p:cNvSpPr txBox="1"/>
          <p:nvPr/>
        </p:nvSpPr>
        <p:spPr>
          <a:xfrm rot="20373274">
            <a:off x="4836782" y="885763"/>
            <a:ext cx="1005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TALKING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TELEPHONE</a:t>
            </a:r>
          </a:p>
        </p:txBody>
      </p:sp>
      <p:sp>
        <p:nvSpPr>
          <p:cNvPr id="48" name="TextBox 47"/>
          <p:cNvSpPr txBox="1"/>
          <p:nvPr/>
        </p:nvSpPr>
        <p:spPr>
          <a:xfrm rot="20373274">
            <a:off x="159965" y="1694674"/>
            <a:ext cx="96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ALL-STAFF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49" name="TextBox 48"/>
          <p:cNvSpPr txBox="1"/>
          <p:nvPr/>
        </p:nvSpPr>
        <p:spPr>
          <a:xfrm rot="20373274">
            <a:off x="4350218" y="1549178"/>
            <a:ext cx="875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EMAIL</a:t>
            </a:r>
          </a:p>
        </p:txBody>
      </p:sp>
      <p:sp>
        <p:nvSpPr>
          <p:cNvPr id="50" name="TextBox 49"/>
          <p:cNvSpPr txBox="1"/>
          <p:nvPr/>
        </p:nvSpPr>
        <p:spPr>
          <a:xfrm rot="20373274">
            <a:off x="513537" y="2044161"/>
            <a:ext cx="1140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CORPORATE</a:t>
            </a:r>
          </a:p>
          <a:p>
            <a:r>
              <a:rPr lang="en-CA" sz="1200" dirty="0">
                <a:solidFill>
                  <a:srgbClr val="C00000"/>
                </a:solidFill>
              </a:rPr>
              <a:t>WEBSITE or</a:t>
            </a:r>
          </a:p>
          <a:p>
            <a:r>
              <a:rPr lang="en-CA" sz="1200" dirty="0">
                <a:solidFill>
                  <a:srgbClr val="C00000"/>
                </a:solidFill>
              </a:rPr>
              <a:t>PORTAL</a:t>
            </a:r>
          </a:p>
        </p:txBody>
      </p:sp>
      <p:sp>
        <p:nvSpPr>
          <p:cNvPr id="51" name="TextBox 50"/>
          <p:cNvSpPr txBox="1"/>
          <p:nvPr/>
        </p:nvSpPr>
        <p:spPr>
          <a:xfrm rot="20373274">
            <a:off x="6994185" y="1602341"/>
            <a:ext cx="1226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      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HIOMEPAGE or</a:t>
            </a:r>
          </a:p>
          <a:p>
            <a:r>
              <a:rPr lang="en-CA" sz="1200" dirty="0">
                <a:solidFill>
                  <a:srgbClr val="C00000"/>
                </a:solidFill>
              </a:rPr>
              <a:t>BLOG</a:t>
            </a:r>
          </a:p>
        </p:txBody>
      </p:sp>
      <p:sp>
        <p:nvSpPr>
          <p:cNvPr id="52" name="TextBox 51"/>
          <p:cNvSpPr txBox="1"/>
          <p:nvPr/>
        </p:nvSpPr>
        <p:spPr>
          <a:xfrm rot="20581606">
            <a:off x="174720" y="2687358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MANAGEMENT</a:t>
            </a:r>
          </a:p>
          <a:p>
            <a:r>
              <a:rPr lang="en-CA" sz="1200" dirty="0">
                <a:solidFill>
                  <a:srgbClr val="C00000"/>
                </a:solidFill>
              </a:rPr>
              <a:t>SYSTEM</a:t>
            </a:r>
          </a:p>
        </p:txBody>
      </p:sp>
      <p:sp>
        <p:nvSpPr>
          <p:cNvPr id="53" name="TextBox 52"/>
          <p:cNvSpPr txBox="1"/>
          <p:nvPr/>
        </p:nvSpPr>
        <p:spPr>
          <a:xfrm rot="20587723">
            <a:off x="4400899" y="2340696"/>
            <a:ext cx="1518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PERSONAL</a:t>
            </a:r>
          </a:p>
          <a:p>
            <a:r>
              <a:rPr lang="en-CA" sz="1200" dirty="0">
                <a:solidFill>
                  <a:srgbClr val="C00000"/>
                </a:solidFill>
              </a:rPr>
              <a:t>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ENVIRONMENT</a:t>
            </a:r>
          </a:p>
        </p:txBody>
      </p:sp>
      <p:sp>
        <p:nvSpPr>
          <p:cNvPr id="54" name="TextBox 53"/>
          <p:cNvSpPr txBox="1"/>
          <p:nvPr/>
        </p:nvSpPr>
        <p:spPr>
          <a:xfrm rot="20989687">
            <a:off x="7434845" y="2275222"/>
            <a:ext cx="1518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PORTFOLIO?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SELF-DIRECTED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LEARNING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   COMMUNITY OF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   PRACTICE</a:t>
            </a:r>
          </a:p>
        </p:txBody>
      </p:sp>
      <p:sp>
        <p:nvSpPr>
          <p:cNvPr id="55" name="TextBox 54"/>
          <p:cNvSpPr txBox="1"/>
          <p:nvPr/>
        </p:nvSpPr>
        <p:spPr>
          <a:xfrm rot="20719425">
            <a:off x="104577" y="3368677"/>
            <a:ext cx="1251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IEEE 1484.12.1</a:t>
            </a:r>
          </a:p>
          <a:p>
            <a:r>
              <a:rPr lang="en-CA" sz="1200" dirty="0">
                <a:solidFill>
                  <a:srgbClr val="C00000"/>
                </a:solidFill>
              </a:rPr>
              <a:t>MS-WORD</a:t>
            </a:r>
          </a:p>
        </p:txBody>
      </p:sp>
      <p:sp>
        <p:nvSpPr>
          <p:cNvPr id="56" name="TextBox 55"/>
          <p:cNvSpPr txBox="1"/>
          <p:nvPr/>
        </p:nvSpPr>
        <p:spPr>
          <a:xfrm rot="21062811">
            <a:off x="4878110" y="3061001"/>
            <a:ext cx="618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RSS</a:t>
            </a:r>
          </a:p>
          <a:p>
            <a:r>
              <a:rPr lang="en-CA" sz="1200" dirty="0">
                <a:solidFill>
                  <a:srgbClr val="C00000"/>
                </a:solidFill>
              </a:rPr>
              <a:t>HTML</a:t>
            </a:r>
          </a:p>
        </p:txBody>
      </p:sp>
      <p:sp>
        <p:nvSpPr>
          <p:cNvPr id="57" name="TextBox 56"/>
          <p:cNvSpPr txBox="1"/>
          <p:nvPr/>
        </p:nvSpPr>
        <p:spPr>
          <a:xfrm rot="20819778">
            <a:off x="420688" y="3748956"/>
            <a:ext cx="1251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PASSWORDS</a:t>
            </a:r>
          </a:p>
          <a:p>
            <a:r>
              <a:rPr lang="en-CA" sz="1200" dirty="0">
                <a:solidFill>
                  <a:srgbClr val="C00000"/>
                </a:solidFill>
              </a:rPr>
              <a:t>ENTERPRISE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586753" y="3337112"/>
            <a:ext cx="24546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>
                <a:latin typeface="Calibri Light" panose="020F0302020204030204" pitchFamily="34" charset="0"/>
              </a:rPr>
              <a:t>CONNECTION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PERSPECTIVE / CONTEXT</a:t>
            </a:r>
          </a:p>
          <a:p>
            <a:r>
              <a:rPr lang="en-CA" sz="1000" dirty="0">
                <a:latin typeface="Calibri Light" panose="020F0302020204030204" pitchFamily="34" charset="0"/>
              </a:rPr>
              <a:t>BRIDGES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690292" y="2684648"/>
            <a:ext cx="2510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LEARNING OBJECTIVE</a:t>
            </a:r>
          </a:p>
          <a:p>
            <a:r>
              <a:rPr lang="en-CA" sz="1200" dirty="0">
                <a:solidFill>
                  <a:srgbClr val="C00000"/>
                </a:solidFill>
              </a:rPr>
              <a:t>LEARNING DESIGN</a:t>
            </a:r>
          </a:p>
        </p:txBody>
      </p:sp>
      <p:sp>
        <p:nvSpPr>
          <p:cNvPr id="62" name="TextBox 61"/>
          <p:cNvSpPr txBox="1"/>
          <p:nvPr/>
        </p:nvSpPr>
        <p:spPr>
          <a:xfrm rot="21438533">
            <a:off x="7090086" y="3285328"/>
            <a:ext cx="913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OPENID?</a:t>
            </a:r>
          </a:p>
          <a:p>
            <a:r>
              <a:rPr lang="en-CA" sz="1200" dirty="0">
                <a:solidFill>
                  <a:srgbClr val="C00000"/>
                </a:solidFill>
              </a:rPr>
              <a:t>IDENTITY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168795" y="3614113"/>
            <a:ext cx="1804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COPYRIGHT - PATENTS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993861" y="3535211"/>
            <a:ext cx="902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CC - GPL</a:t>
            </a:r>
          </a:p>
        </p:txBody>
      </p:sp>
      <p:sp>
        <p:nvSpPr>
          <p:cNvPr id="64" name="TextBox 63"/>
          <p:cNvSpPr txBox="1"/>
          <p:nvPr/>
        </p:nvSpPr>
        <p:spPr>
          <a:xfrm rot="20815622">
            <a:off x="101707" y="4259754"/>
            <a:ext cx="16875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PODCAST – VODCAST --</a:t>
            </a:r>
          </a:p>
        </p:txBody>
      </p:sp>
      <p:sp>
        <p:nvSpPr>
          <p:cNvPr id="65" name="TextBox 64"/>
          <p:cNvSpPr txBox="1"/>
          <p:nvPr/>
        </p:nvSpPr>
        <p:spPr>
          <a:xfrm rot="21092227">
            <a:off x="7511593" y="3621552"/>
            <a:ext cx="1733268" cy="646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      SKYPE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 PODCAST?</a:t>
            </a:r>
          </a:p>
          <a:p>
            <a:r>
              <a:rPr lang="en-CA" sz="1200" dirty="0">
                <a:solidFill>
                  <a:srgbClr val="C00000"/>
                </a:solidFill>
              </a:rPr>
              <a:t>MESSAGING</a:t>
            </a:r>
          </a:p>
        </p:txBody>
      </p:sp>
      <p:sp>
        <p:nvSpPr>
          <p:cNvPr id="66" name="TextBox 65"/>
          <p:cNvSpPr txBox="1"/>
          <p:nvPr/>
        </p:nvSpPr>
        <p:spPr>
          <a:xfrm rot="21109158">
            <a:off x="588974" y="4473698"/>
            <a:ext cx="1343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SOCIAL MEDIA</a:t>
            </a:r>
          </a:p>
          <a:p>
            <a:r>
              <a:rPr lang="en-CA" sz="1200" dirty="0">
                <a:solidFill>
                  <a:srgbClr val="C00000"/>
                </a:solidFill>
              </a:rPr>
              <a:t>   </a:t>
            </a:r>
            <a:r>
              <a:rPr lang="en-CA" sz="1050" dirty="0">
                <a:solidFill>
                  <a:srgbClr val="C00000"/>
                </a:solidFill>
              </a:rPr>
              <a:t>TWITTER</a:t>
            </a:r>
          </a:p>
          <a:p>
            <a:r>
              <a:rPr lang="en-CA" sz="1050" dirty="0">
                <a:solidFill>
                  <a:srgbClr val="C00000"/>
                </a:solidFill>
              </a:rPr>
              <a:t>   FACEBOOK</a:t>
            </a:r>
          </a:p>
        </p:txBody>
      </p:sp>
      <p:sp>
        <p:nvSpPr>
          <p:cNvPr id="67" name="TextBox 66"/>
          <p:cNvSpPr txBox="1"/>
          <p:nvPr/>
        </p:nvSpPr>
        <p:spPr>
          <a:xfrm rot="21384624">
            <a:off x="7320724" y="4513296"/>
            <a:ext cx="1925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rgbClr val="C00000"/>
                </a:solidFill>
              </a:rPr>
              <a:t>SOCIAL NETWORKS</a:t>
            </a:r>
          </a:p>
        </p:txBody>
      </p:sp>
    </p:spTree>
    <p:extLst>
      <p:ext uri="{BB962C8B-B14F-4D97-AF65-F5344CB8AC3E}">
        <p14:creationId xmlns:p14="http://schemas.microsoft.com/office/powerpoint/2010/main" val="23229092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5054" y="4433727"/>
            <a:ext cx="3413321" cy="484748"/>
          </a:xfrm>
          <a:prstGeom prst="rect">
            <a:avLst/>
          </a:prstGeom>
          <a:solidFill>
            <a:srgbClr val="BFBFBF"/>
          </a:solidFill>
          <a:ln>
            <a:solidFill>
              <a:srgbClr val="4F81BD"/>
            </a:solidFill>
          </a:ln>
        </p:spPr>
        <p:txBody>
          <a:bodyPr wrap="none" lIns="68580" tIns="34290" rIns="68580" bIns="34290" rtlCol="0">
            <a:spAutoFit/>
          </a:bodyPr>
          <a:lstStyle/>
          <a:p>
            <a:r>
              <a:rPr lang="en-US" sz="2700" dirty="0"/>
              <a:t>http://</a:t>
            </a:r>
            <a:r>
              <a:rPr lang="en-US" sz="2700" dirty="0" err="1"/>
              <a:t>www.downes.ca</a:t>
            </a:r>
            <a:endParaRPr lang="en-US" sz="27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F52943-C75E-44A9-9FC5-B36A2A6865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054" y="202330"/>
            <a:ext cx="3427432" cy="4231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885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        The State                                                        The Individual</a:t>
            </a:r>
          </a:p>
        </p:txBody>
      </p:sp>
      <p:pic>
        <p:nvPicPr>
          <p:cNvPr id="1026" name="Picture 2" descr="Image result for the communist st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9662"/>
            <a:ext cx="2387282" cy="208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Image result for individual rand roar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995686"/>
            <a:ext cx="1982446" cy="1758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429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        The State                                                        The Individual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131590"/>
            <a:ext cx="1866900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080790"/>
            <a:ext cx="1790700" cy="367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2319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        The State                                                        The Individual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131590"/>
            <a:ext cx="1866900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5717"/>
            <a:ext cx="1790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3883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55526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        The State                  The Network               The Individual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131590"/>
            <a:ext cx="1866900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47664" y="4299942"/>
            <a:ext cx="576064" cy="285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2073150" y="4042063"/>
            <a:ext cx="617142" cy="142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5717"/>
            <a:ext cx="1790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098436"/>
            <a:ext cx="19050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5950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4249</TotalTime>
  <Words>2450</Words>
  <Application>Microsoft Office PowerPoint</Application>
  <PresentationFormat>On-screen Show (16:9)</PresentationFormat>
  <Paragraphs>1338</Paragraphs>
  <Slides>54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8" baseType="lpstr">
      <vt:lpstr>Arial</vt:lpstr>
      <vt:lpstr>Calibri</vt:lpstr>
      <vt:lpstr>Calibri Light</vt:lpstr>
      <vt:lpstr>Office Theme</vt:lpstr>
      <vt:lpstr>The Semantic Condition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NRC-CNRC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Semantic Condition</dc:title>
  <dc:creator>Downes, Stephen</dc:creator>
  <cp:lastModifiedBy>Stephen Downes</cp:lastModifiedBy>
  <cp:revision>25</cp:revision>
  <dcterms:created xsi:type="dcterms:W3CDTF">2017-10-24T16:27:11Z</dcterms:created>
  <dcterms:modified xsi:type="dcterms:W3CDTF">2018-02-22T21:44:48Z</dcterms:modified>
</cp:coreProperties>
</file>