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8" r:id="rId4"/>
    <p:sldId id="270" r:id="rId5"/>
    <p:sldId id="271" r:id="rId6"/>
    <p:sldId id="272" r:id="rId7"/>
    <p:sldId id="273" r:id="rId8"/>
    <p:sldId id="267" r:id="rId9"/>
    <p:sldId id="277" r:id="rId10"/>
    <p:sldId id="281" r:id="rId11"/>
    <p:sldId id="282" r:id="rId12"/>
    <p:sldId id="283" r:id="rId13"/>
    <p:sldId id="284" r:id="rId14"/>
    <p:sldId id="285" r:id="rId15"/>
    <p:sldId id="290" r:id="rId16"/>
    <p:sldId id="292" r:id="rId17"/>
    <p:sldId id="289" r:id="rId18"/>
    <p:sldId id="293" r:id="rId19"/>
    <p:sldId id="291" r:id="rId20"/>
    <p:sldId id="274" r:id="rId21"/>
    <p:sldId id="278" r:id="rId22"/>
    <p:sldId id="294" r:id="rId23"/>
    <p:sldId id="295" r:id="rId24"/>
    <p:sldId id="296" r:id="rId25"/>
    <p:sldId id="303" r:id="rId26"/>
    <p:sldId id="304" r:id="rId27"/>
    <p:sldId id="305" r:id="rId28"/>
    <p:sldId id="306" r:id="rId29"/>
    <p:sldId id="307" r:id="rId30"/>
    <p:sldId id="275" r:id="rId31"/>
    <p:sldId id="308" r:id="rId32"/>
    <p:sldId id="279" r:id="rId33"/>
    <p:sldId id="301" r:id="rId34"/>
    <p:sldId id="302" r:id="rId35"/>
    <p:sldId id="310" r:id="rId36"/>
    <p:sldId id="309" r:id="rId37"/>
    <p:sldId id="311" r:id="rId38"/>
    <p:sldId id="312" r:id="rId39"/>
    <p:sldId id="276" r:id="rId40"/>
    <p:sldId id="280" r:id="rId41"/>
    <p:sldId id="287" r:id="rId42"/>
    <p:sldId id="298" r:id="rId43"/>
    <p:sldId id="314" r:id="rId44"/>
    <p:sldId id="297" r:id="rId45"/>
    <p:sldId id="313" r:id="rId46"/>
    <p:sldId id="315" r:id="rId47"/>
    <p:sldId id="316" r:id="rId48"/>
    <p:sldId id="317" r:id="rId49"/>
    <p:sldId id="319" r:id="rId50"/>
    <p:sldId id="299" r:id="rId51"/>
    <p:sldId id="300" r:id="rId52"/>
    <p:sldId id="31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123" d="100"/>
          <a:sy n="123" d="100"/>
        </p:scale>
        <p:origin x="96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Objective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Hypotheses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Positivism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Two Dogmas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Paradigms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Community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Sciences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Construction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Point of Decision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Connectionism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Representation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Overview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Distributed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 custLinFactNeighborX="547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Linked Data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PLENK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MOOC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MOOC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MOOC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Community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Point of Decision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Network Learning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Network Learning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Science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Parameters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Synapses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Core Concepts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Emergence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Recognition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Objective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Method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Principles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Principles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Process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Connectivism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 custScaleX="10381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Process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Model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Method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Model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Model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Reading the World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Reading the World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Thank You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Learning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Practice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Domain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State Space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State Space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Objective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Hypotheses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Overview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/>
            <a:t>Science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049378" y="0"/>
          <a:ext cx="3616535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Connectivism</a:t>
          </a:r>
        </a:p>
      </dsp:txBody>
      <dsp:txXfrm rot="10800000">
        <a:off x="1320840" y="0"/>
        <a:ext cx="3345073" cy="1085850"/>
      </dsp:txXfrm>
    </dsp:sp>
    <dsp:sp modelId="{4ADD8F2F-D67B-4A00-903F-9CF07854AC3C}">
      <dsp:nvSpPr>
        <dsp:cNvPr id="0" name=""/>
        <dsp:cNvSpPr/>
      </dsp:nvSpPr>
      <dsp:spPr>
        <a:xfrm>
          <a:off x="572836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/>
            <a:t>Learning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/>
            <a:t>Practice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/>
            <a:t>Domain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56210" rIns="291592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/>
            <a:t>State Space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56210" rIns="291592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/>
            <a:t>State Space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1452B5-B129-484B-8CEF-256A23609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1B78C42-6EAA-4232-818A-81F05F3E7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9EA076-CC21-460A-8D3D-6C2CAEFA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A73E0E-B33C-4858-BD92-7B1CC7E0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AAF2D9-9672-4DF7-B22E-E40D82BD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FE27E2-8687-484F-B2E8-4FDB4077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7754CD-89C9-401E-91DB-50EB42692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6B98D1-3BB4-4E23-B25B-4CE8EC02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D1E8CB-EADD-494C-A5A7-F8F25278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1906B1-BC4F-491D-BCA8-33595606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9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E40DA1C-7288-4553-BD9B-3FBA769B06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434D70-E1AB-4BB7-92C8-E31849DF8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31C667-C4BF-41A6-94E3-5B2874BC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7A4BD5-4B54-4BE4-983F-556D2C13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1B05F0-6594-45DD-BB30-2B98A5DD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5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6F7FD-44D8-4A4A-84C7-20BB394BC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D9174E-9A6A-4DA8-8333-AB36478C6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18A12A-F173-4C72-A149-E8158BAF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1740A9-8DDD-45DF-AD3D-7EE2FF31F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74C965-F6C7-4C24-BF52-C1B11BA5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86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2DE96E-08C8-40D5-819C-C0C205320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26B760-D40C-4A16-87FC-799B35468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96B671-B950-44E8-9B60-6E7DBFBB5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53600E-0415-4448-A1D0-865E7E9F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E80486-7305-4A6F-A7D9-B190CEED0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8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2B826-5485-4237-AACE-AFA8EF41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D0A34E-DC19-43D7-B920-A36321640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F1C705-B8C6-4CF4-96BE-09F0E4BEC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AD2926-D1E0-4C54-B030-BCB409B37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ADD3FE-F57D-4F13-B04E-BBC4FE89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5725D2-2FE7-4832-AAB8-2F462907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4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49B3BE-D52C-45DC-81E4-BB2567590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A69F5C-5BC6-47F7-A8DF-BFBF49C65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98DFF8-8541-4E47-985A-657B93421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4F6BA7C-4913-45CA-A85D-C766E2CB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BB3F920-89CC-4F29-96AF-0AE85B4B08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848D857-2C0D-4036-878D-C0FA5000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5D04A0-BC58-47B8-B8DC-6547069C6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728F0A-3D32-4E96-846E-F96A86CF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2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DC2124-5287-467E-A417-CF48D829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B2F4F5-31D7-4540-BCFD-91F6E3C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7780248-66DC-4F00-B1D0-3AFA4AC23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E9AD65-7681-46ED-B1B5-539AA7963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9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0F07E5-FF40-4487-BE8E-5AA858A9C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DC6671A-60D6-43FD-9EC4-97957CA2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8ADECC6-D2F0-4772-A696-D334CFA1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2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F1E026-BD11-4F55-8851-AD3A19FCA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4FD967-6444-4B27-ABA6-644BF9FDB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15D27B-5E64-4658-A0A0-F412C17F1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AD6D72-9071-42E4-A5C7-A0B80D8A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148586A-37CB-4C28-923A-3FE5319E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E1FF50-420A-48B9-8F55-8C6615F9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492791-841B-4B05-8120-30E4548C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B8528E9-292E-4C75-B8B4-2A673D0CD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235AF2-B63D-4AFC-ACDD-0A46041A5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D6304A-994C-4E54-A2AC-9FAC64134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31B7F2-A4F2-4906-8BE8-B5E57D32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21E23E-A048-45DC-A098-F1E9091F7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64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9E6A6D6-CE88-4EDB-AB97-6C2DCD006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C89448-15B6-4079-8A47-7F63F88E9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8E3EE6-10F2-4AE9-B7B6-659F9545C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31ED0-A3FF-4E1E-8CAC-02BF02F9E85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00CFC3-8564-4091-BC27-1EC9D5F38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D3673E-D5D0-44B4-BC66-996FC8B79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2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hyperlink" Target="http://blog.physicsworld.com/2009/03/12/the-atlas-of-science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ndpr.nd.edu/news/constructing-the-world/" TargetMode="Externa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Relationship Id="rId9" Type="http://schemas.openxmlformats.org/officeDocument/2006/relationships/hyperlink" Target="https://web.media.mit.edu/~minsky/papers/SymbolicVs.Connectionist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10" Type="http://schemas.openxmlformats.org/officeDocument/2006/relationships/hyperlink" Target="https://sites.google.com/site/themoocguide/home" TargetMode="External"/><Relationship Id="rId4" Type="http://schemas.openxmlformats.org/officeDocument/2006/relationships/diagramLayout" Target="../diagrams/layout23.xml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8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2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8.xml"/><Relationship Id="rId5" Type="http://schemas.openxmlformats.org/officeDocument/2006/relationships/diagramLayout" Target="../diagrams/layout28.xml"/><Relationship Id="rId4" Type="http://schemas.openxmlformats.org/officeDocument/2006/relationships/diagramData" Target="../diagrams/data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Relationship Id="rId9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Relationship Id="rId9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33.xml"/><Relationship Id="rId9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Relationship Id="rId9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9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9.xml"/><Relationship Id="rId5" Type="http://schemas.openxmlformats.org/officeDocument/2006/relationships/diagramLayout" Target="../diagrams/layout39.xml"/><Relationship Id="rId4" Type="http://schemas.openxmlformats.org/officeDocument/2006/relationships/diagramData" Target="../diagrams/data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45.xml"/><Relationship Id="rId7" Type="http://schemas.microsoft.com/office/2007/relationships/diagramDrawing" Target="../diagrams/drawing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6.xml"/><Relationship Id="rId5" Type="http://schemas.openxmlformats.org/officeDocument/2006/relationships/diagramQuickStyle" Target="../diagrams/quickStyle46.xml"/><Relationship Id="rId4" Type="http://schemas.openxmlformats.org/officeDocument/2006/relationships/diagramLayout" Target="../diagrams/layout4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0C7E76-FB1C-4112-9AE8-408255327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D454B-926E-4865-A38D-C3F7D5B88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454" y="2039845"/>
            <a:ext cx="3814075" cy="985743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Stephen Downes</a:t>
            </a:r>
          </a:p>
          <a:p>
            <a:pPr algn="l"/>
            <a:r>
              <a:rPr lang="en-US" sz="2000" dirty="0"/>
              <a:t>Warsaw, Poland, August 25, 2017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0693DB-27C3-4466-A483-1014A2C25159}"/>
              </a:ext>
            </a:extLst>
          </p:cNvPr>
          <p:cNvSpPr/>
          <p:nvPr/>
        </p:nvSpPr>
        <p:spPr>
          <a:xfrm>
            <a:off x="545354" y="216531"/>
            <a:ext cx="32571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Becoming </a:t>
            </a:r>
            <a:b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Connected</a:t>
            </a:r>
          </a:p>
        </p:txBody>
      </p:sp>
    </p:spTree>
    <p:extLst>
      <p:ext uri="{BB962C8B-B14F-4D97-AF65-F5344CB8AC3E}">
        <p14:creationId xmlns:p14="http://schemas.microsoft.com/office/powerpoint/2010/main" val="197813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Rudolf Carnap: The Logical Foundations…</a:t>
            </a:r>
          </a:p>
          <a:p>
            <a:pPr lvl="1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Pa  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Qa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Ra   Sa  …</a:t>
            </a:r>
          </a:p>
          <a:p>
            <a:pPr lvl="1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Sb  …</a:t>
            </a:r>
          </a:p>
          <a:p>
            <a:pPr lvl="1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Sb  …</a:t>
            </a:r>
          </a:p>
          <a:p>
            <a:pPr lvl="1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…</a:t>
            </a:r>
          </a:p>
          <a:p>
            <a:pPr lvl="1"/>
            <a:endParaRPr lang="en-US" sz="4000" dirty="0">
              <a:solidFill>
                <a:schemeClr val="accent4">
                  <a:lumMod val="75000"/>
                </a:schemeClr>
              </a:solidFill>
              <a:latin typeface="Century Schoolbook" panose="020406040505050203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950491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0418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Rudolf Carnap: The Logical Foundations…</a:t>
            </a:r>
          </a:p>
          <a:p>
            <a:pPr lvl="1"/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Pa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Qa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Ra   Sa  …</a:t>
            </a:r>
          </a:p>
          <a:p>
            <a:pPr lvl="1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Sb  …</a:t>
            </a:r>
          </a:p>
          <a:p>
            <a:pPr lvl="1"/>
            <a:r>
              <a:rPr lang="en-US" sz="42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Pc   Qc   </a:t>
            </a:r>
            <a:r>
              <a:rPr lang="en-US" sz="42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Rc</a:t>
            </a:r>
            <a:r>
              <a:rPr lang="en-US" sz="42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2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Sc</a:t>
            </a:r>
            <a:r>
              <a:rPr lang="en-US" sz="42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…</a:t>
            </a:r>
          </a:p>
          <a:p>
            <a:pPr lvl="1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…</a:t>
            </a:r>
          </a:p>
          <a:p>
            <a:pPr lvl="1"/>
            <a:endParaRPr lang="en-US" sz="4000" dirty="0">
              <a:solidFill>
                <a:schemeClr val="accent4">
                  <a:lumMod val="75000"/>
                </a:schemeClr>
              </a:solidFill>
              <a:latin typeface="Century Schoolbook" panose="020406040505050203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6FCDC3-13F5-41BF-885C-9BBAEA587CCF}"/>
              </a:ext>
            </a:extLst>
          </p:cNvPr>
          <p:cNvSpPr txBox="1"/>
          <p:nvPr/>
        </p:nvSpPr>
        <p:spPr>
          <a:xfrm>
            <a:off x="8801100" y="4924425"/>
            <a:ext cx="2428875" cy="132343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Detour: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Bayes Theorem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Analytics</a:t>
            </a:r>
          </a:p>
          <a:p>
            <a:endParaRPr lang="en-US" sz="20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4EDD772-C7DF-4845-9137-08ABCFAA31F6}"/>
              </a:ext>
            </a:extLst>
          </p:cNvPr>
          <p:cNvCxnSpPr/>
          <p:nvPr/>
        </p:nvCxnSpPr>
        <p:spPr>
          <a:xfrm>
            <a:off x="8977313" y="6062663"/>
            <a:ext cx="1566862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429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Hempel: The Deductive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Nomological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Model</a:t>
            </a:r>
          </a:p>
          <a:p>
            <a:pPr lvl="1"/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if</a:t>
            </a:r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Pa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then</a:t>
            </a:r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Rb</a:t>
            </a:r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          (Observed)</a:t>
            </a:r>
          </a:p>
          <a:p>
            <a:pPr lvl="1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(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x,y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)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if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Px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then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Ry     (Hypothesis)</a:t>
            </a:r>
          </a:p>
          <a:p>
            <a:pPr lvl="1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Pc,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thus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Rd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            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(Prediction)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3635058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6199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Science as the generation of general principles based on inference from observations</a:t>
            </a:r>
          </a:p>
          <a:p>
            <a:pPr lvl="1"/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Pa  </a:t>
            </a:r>
            <a:r>
              <a:rPr lang="en-US" sz="40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Qb</a:t>
            </a:r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Rb</a:t>
            </a:r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Sd</a:t>
            </a:r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        </a:t>
            </a:r>
            <a:r>
              <a:rPr lang="en-US" sz="28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(Observation Language)</a:t>
            </a:r>
            <a:endParaRPr lang="en-US" sz="4000" dirty="0">
              <a:solidFill>
                <a:srgbClr val="FF0000"/>
              </a:solidFill>
              <a:latin typeface="Century Schoolbook" panose="020406040505050203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if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then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q, p, thus q  </a:t>
            </a:r>
            <a:r>
              <a:rPr lang="en-US" sz="28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(Analytical)</a:t>
            </a:r>
          </a:p>
          <a:p>
            <a:pPr lvl="1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Pc causes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Rd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         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(General Principle)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7007374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304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The Failure of the Positivist Foundations…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Reductionism is False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No Analytic-Synthetic Distinction</a:t>
            </a:r>
          </a:p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		(Quine, Two Dogmas of Empiricism)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0473679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365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Data, Instrument and Theory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Theory-Laden Data (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Lauden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Scientific Paradigms (Kuhn)</a:t>
            </a:r>
          </a:p>
          <a:p>
            <a:pPr lvl="1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Science as commonly accepted languages, practices, questions                         Way of Life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5577218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871FCE4D-B342-4B65-8DF2-66905BDDA5AD}"/>
              </a:ext>
            </a:extLst>
          </p:cNvPr>
          <p:cNvCxnSpPr>
            <a:cxnSpLocks/>
          </p:cNvCxnSpPr>
          <p:nvPr/>
        </p:nvCxnSpPr>
        <p:spPr>
          <a:xfrm>
            <a:off x="5381625" y="5653088"/>
            <a:ext cx="2100263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583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574279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49E623-D9A7-47A8-A3F9-970985FBD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1014" y="2464015"/>
            <a:ext cx="7268374" cy="340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8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1400" dirty="0">
              <a:solidFill>
                <a:prstClr val="black"/>
              </a:solidFill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614036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C7CF80-ED58-43A3-B300-6A337A814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707" y="2424749"/>
            <a:ext cx="6372193" cy="33698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B59657C-A983-4476-B902-1146CEE23C05}"/>
              </a:ext>
            </a:extLst>
          </p:cNvPr>
          <p:cNvSpPr/>
          <p:nvPr/>
        </p:nvSpPr>
        <p:spPr>
          <a:xfrm>
            <a:off x="1515248" y="5843778"/>
            <a:ext cx="54277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sz="1400" dirty="0">
                <a:solidFill>
                  <a:prstClr val="black"/>
                </a:solidFill>
              </a:rPr>
              <a:t>Image: </a:t>
            </a:r>
            <a:r>
              <a:rPr lang="en-CA" sz="1400" dirty="0">
                <a:solidFill>
                  <a:prstClr val="black"/>
                </a:solidFill>
                <a:hlinkClick r:id="rId9"/>
              </a:rPr>
              <a:t>http://blog.physicsworld.com/2009/03/12/the-atlas-of-science/</a:t>
            </a:r>
            <a:r>
              <a:rPr lang="en-CA" sz="14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5056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Science as Construction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Constructive Empiricism (van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Fraassen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Constructing the World (Chalmers)</a:t>
            </a:r>
          </a:p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		</a:t>
            </a:r>
            <a:r>
              <a:rPr lang="en-US" sz="3200" dirty="0">
                <a:solidFill>
                  <a:srgbClr val="C00000"/>
                </a:solidFill>
              </a:rPr>
              <a:t>(But are we back to Carnap again?)</a:t>
            </a:r>
            <a:endParaRPr lang="en-US" sz="4000" dirty="0">
              <a:solidFill>
                <a:srgbClr val="C00000"/>
              </a:solidFill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6702347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A1C4B16-42F3-4EFD-B928-942600F77C12}"/>
              </a:ext>
            </a:extLst>
          </p:cNvPr>
          <p:cNvSpPr/>
          <p:nvPr/>
        </p:nvSpPr>
        <p:spPr>
          <a:xfrm>
            <a:off x="1507074" y="5757981"/>
            <a:ext cx="6543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Chalmers review: </a:t>
            </a:r>
            <a:r>
              <a:rPr lang="en-US" dirty="0">
                <a:hlinkClick r:id="rId8"/>
              </a:rPr>
              <a:t>http://ndpr.nd.edu/news/constructing-the-world/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4832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62528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872943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0AAED6-45D1-438B-8069-5CFFC0633137}"/>
              </a:ext>
            </a:extLst>
          </p:cNvPr>
          <p:cNvSpPr txBox="1"/>
          <p:nvPr/>
        </p:nvSpPr>
        <p:spPr>
          <a:xfrm>
            <a:off x="1219200" y="3638550"/>
            <a:ext cx="19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599F60-A70F-4DA7-9781-53F06A293324}"/>
              </a:ext>
            </a:extLst>
          </p:cNvPr>
          <p:cNvSpPr txBox="1"/>
          <p:nvPr/>
        </p:nvSpPr>
        <p:spPr>
          <a:xfrm>
            <a:off x="3729037" y="2930664"/>
            <a:ext cx="366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as construction?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D2901F-2DCA-441C-A9FB-F09FF72D786D}"/>
              </a:ext>
            </a:extLst>
          </p:cNvPr>
          <p:cNvSpPr txBox="1"/>
          <p:nvPr/>
        </p:nvSpPr>
        <p:spPr>
          <a:xfrm>
            <a:off x="3729036" y="4426089"/>
            <a:ext cx="366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as discovery?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654C4AD-C480-4E58-B42D-3AC195CBDDCC}"/>
              </a:ext>
            </a:extLst>
          </p:cNvPr>
          <p:cNvSpPr txBox="1"/>
          <p:nvPr/>
        </p:nvSpPr>
        <p:spPr>
          <a:xfrm>
            <a:off x="7467601" y="2792164"/>
            <a:ext cx="380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Foundation in language, representation,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Something me </a:t>
            </a:r>
            <a:r>
              <a:rPr lang="en-US" sz="2400" i="1" dirty="0">
                <a:solidFill>
                  <a:srgbClr val="7030A0"/>
                </a:solidFill>
              </a:rPr>
              <a:t>make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327713-5AF1-4F77-978D-7F9E85D7A74E}"/>
              </a:ext>
            </a:extLst>
          </p:cNvPr>
          <p:cNvSpPr txBox="1"/>
          <p:nvPr/>
        </p:nvSpPr>
        <p:spPr>
          <a:xfrm>
            <a:off x="7467601" y="4346436"/>
            <a:ext cx="3876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Foundation in experience, immersion,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Something we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become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72572529-1F0F-46A8-B960-1CB8913CF886}"/>
              </a:ext>
            </a:extLst>
          </p:cNvPr>
          <p:cNvCxnSpPr/>
          <p:nvPr/>
        </p:nvCxnSpPr>
        <p:spPr>
          <a:xfrm flipV="1">
            <a:off x="3048000" y="3529013"/>
            <a:ext cx="633413" cy="3952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FE8D3BF5-7D97-4936-B659-386D17B35915}"/>
              </a:ext>
            </a:extLst>
          </p:cNvPr>
          <p:cNvCxnSpPr>
            <a:cxnSpLocks/>
          </p:cNvCxnSpPr>
          <p:nvPr/>
        </p:nvCxnSpPr>
        <p:spPr>
          <a:xfrm>
            <a:off x="3024184" y="4261247"/>
            <a:ext cx="669132" cy="3894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503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To present the core ideas of connectivism in both a learning and scientific context, in a sense unifying the ideas of discovery, interaction and education.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2092335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6847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7C792-E231-418F-A27B-79909109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72088" cy="188979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What Is </a:t>
            </a:r>
            <a:b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Connectivism?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5F899632-594D-44BF-A40D-0088DBA75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9112" y="2301645"/>
            <a:ext cx="10368462" cy="42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5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6929438" y="2929830"/>
            <a:ext cx="4152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Network-based non-symbolic processing system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186062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49E3C8-A20C-4AA4-A96E-4A3885E370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700" y="2929830"/>
            <a:ext cx="5141132" cy="292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80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6952816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AutoShape 2" descr="Image result for connectionism">
            <a:extLst>
              <a:ext uri="{FF2B5EF4-FFF2-40B4-BE49-F238E27FC236}">
                <a16:creationId xmlns:a16="http://schemas.microsoft.com/office/drawing/2014/main" xmlns="" id="{4B08BC6E-D8C3-4B85-B91D-C66B9B631B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C65E04-B914-4901-959A-7B9440E87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8373" y="2437885"/>
            <a:ext cx="9090454" cy="30118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FE843DD-F337-4CDA-9975-50F0482CAAE8}"/>
              </a:ext>
            </a:extLst>
          </p:cNvPr>
          <p:cNvSpPr/>
          <p:nvPr/>
        </p:nvSpPr>
        <p:spPr>
          <a:xfrm>
            <a:off x="1328738" y="5912406"/>
            <a:ext cx="781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https://web.media.mit.edu/~minsky/papers/SymbolicVs.Connectionist.html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2156B8-C5D0-43EE-9017-82FA28D0F1CC}"/>
              </a:ext>
            </a:extLst>
          </p:cNvPr>
          <p:cNvSpPr txBox="1"/>
          <p:nvPr/>
        </p:nvSpPr>
        <p:spPr>
          <a:xfrm>
            <a:off x="1398373" y="5486400"/>
            <a:ext cx="436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Symbols System – Model - Representation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63F879-DDBF-48DD-847B-1AFD3E7AD7B9}"/>
              </a:ext>
            </a:extLst>
          </p:cNvPr>
          <p:cNvSpPr txBox="1"/>
          <p:nvPr/>
        </p:nvSpPr>
        <p:spPr>
          <a:xfrm>
            <a:off x="6485623" y="5486400"/>
            <a:ext cx="436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Analogy – Image –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1104767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591692"/>
            <a:ext cx="43767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A ‘concept’ is a </a:t>
            </a: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</a:rPr>
              <a:t>pattern of connectivist 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in a network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3627783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49147D-366C-4765-AAAA-A75E6A6C3E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5998" y="2652712"/>
            <a:ext cx="4993804" cy="32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97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6667500" y="2929830"/>
            <a:ext cx="4414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Though still employing symbols and language, steps away from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inference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and toward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association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1924508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://commonplace.net/wp-content/uploads/2012/01/lodfrbr.png">
            <a:extLst>
              <a:ext uri="{FF2B5EF4-FFF2-40B4-BE49-F238E27FC236}">
                <a16:creationId xmlns:a16="http://schemas.microsoft.com/office/drawing/2014/main" xmlns="" id="{33F81900-3F6F-47EF-A6F7-18AB2A624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1" y="2280562"/>
            <a:ext cx="5566719" cy="351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464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633413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6147486" y="2929830"/>
            <a:ext cx="52587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Personal Learning Network &amp; Environment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Your friends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Your concepts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Your learning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879436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Personal Learning Network">
            <a:extLst>
              <a:ext uri="{FF2B5EF4-FFF2-40B4-BE49-F238E27FC236}">
                <a16:creationId xmlns:a16="http://schemas.microsoft.com/office/drawing/2014/main" xmlns="" id="{8A690B66-DDEC-4A78-A188-2180155A2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24" y="2410474"/>
            <a:ext cx="5351530" cy="36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832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633413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994219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DADD15-F28A-4FEE-95B6-E78218FF304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90" y="2420001"/>
            <a:ext cx="5607686" cy="3228022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86A571-AF66-4353-B158-6B082D76D8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1620" y="2619865"/>
            <a:ext cx="3671888" cy="32232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6ACFEB-2B81-49AC-9878-C5086BC733B9}"/>
              </a:ext>
            </a:extLst>
          </p:cNvPr>
          <p:cNvSpPr/>
          <p:nvPr/>
        </p:nvSpPr>
        <p:spPr>
          <a:xfrm>
            <a:off x="1108911" y="5730359"/>
            <a:ext cx="502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0"/>
              </a:rPr>
              <a:t>https://sites.google.com/site/themoocguide/home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6237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CA" sz="40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Instead of seeing a course as a series of contents to be presented, envisions a course as a network of participants who find and exchange resources with each other (2008)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8113908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2892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An initial structure is developed and ‘seeded’ with custom-built or (preferably) existing OERs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Participants are encouraged to use their own sites to create or share resources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A mechanism (such as </a:t>
            </a:r>
            <a:r>
              <a:rPr lang="en-CA" sz="3200" dirty="0" err="1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gRSShopper</a:t>
            </a:r>
            <a:r>
              <a:rPr lang="en-CA" sz="32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 or </a:t>
            </a:r>
            <a:r>
              <a:rPr lang="en-CA" sz="3200" dirty="0" err="1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BuddyPress</a:t>
            </a:r>
            <a:r>
              <a:rPr lang="en-CA" sz="32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) is employed to connect them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9767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49E623-D9A7-47A8-A3F9-970985FBD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1014" y="2464015"/>
            <a:ext cx="7268374" cy="340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61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97D25F-D12B-4998-9BEB-B8F45496C17B}"/>
              </a:ext>
            </a:extLst>
          </p:cNvPr>
          <p:cNvSpPr txBox="1"/>
          <p:nvPr/>
        </p:nvSpPr>
        <p:spPr>
          <a:xfrm>
            <a:off x="909510" y="2083072"/>
            <a:ext cx="2674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What is Science?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FC1B0E-8A4B-4E40-A025-4D89F6225384}"/>
              </a:ext>
            </a:extLst>
          </p:cNvPr>
          <p:cNvSpPr txBox="1"/>
          <p:nvPr/>
        </p:nvSpPr>
        <p:spPr>
          <a:xfrm>
            <a:off x="909510" y="4303875"/>
            <a:ext cx="3217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What is Connectivism?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09F7A5-C4A7-44B5-941D-6B6E14C894A1}"/>
              </a:ext>
            </a:extLst>
          </p:cNvPr>
          <p:cNvSpPr txBox="1"/>
          <p:nvPr/>
        </p:nvSpPr>
        <p:spPr>
          <a:xfrm>
            <a:off x="4758628" y="2929830"/>
            <a:ext cx="2551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How Do We Learn?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7937024" y="2929830"/>
            <a:ext cx="2967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Implications for Practice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039E3CD-64AF-4375-AC32-B6578C2764E6}"/>
              </a:ext>
            </a:extLst>
          </p:cNvPr>
          <p:cNvCxnSpPr>
            <a:stCxn id="5" idx="3"/>
          </p:cNvCxnSpPr>
          <p:nvPr/>
        </p:nvCxnSpPr>
        <p:spPr>
          <a:xfrm>
            <a:off x="3584252" y="2744792"/>
            <a:ext cx="977968" cy="5069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C26D8755-09E1-4BEE-8C3E-06A5C828D407}"/>
              </a:ext>
            </a:extLst>
          </p:cNvPr>
          <p:cNvCxnSpPr>
            <a:cxnSpLocks/>
          </p:cNvCxnSpPr>
          <p:nvPr/>
        </p:nvCxnSpPr>
        <p:spPr>
          <a:xfrm flipV="1">
            <a:off x="3584252" y="3932577"/>
            <a:ext cx="977968" cy="4780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BD38633E-9F62-4379-BAAB-0EBD792FA43A}"/>
              </a:ext>
            </a:extLst>
          </p:cNvPr>
          <p:cNvCxnSpPr>
            <a:cxnSpLocks/>
          </p:cNvCxnSpPr>
          <p:nvPr/>
        </p:nvCxnSpPr>
        <p:spPr>
          <a:xfrm>
            <a:off x="7056854" y="3596439"/>
            <a:ext cx="82556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9722971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8895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7C792-E231-418F-A27B-79909109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72088" cy="188979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What Is </a:t>
            </a:r>
            <a:b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Learning?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7871049-A0AC-4F7B-88B0-137CE2358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2931" y="2254922"/>
            <a:ext cx="104569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44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62528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0AAED6-45D1-438B-8069-5CFFC0633137}"/>
              </a:ext>
            </a:extLst>
          </p:cNvPr>
          <p:cNvSpPr txBox="1"/>
          <p:nvPr/>
        </p:nvSpPr>
        <p:spPr>
          <a:xfrm>
            <a:off x="1014413" y="3638550"/>
            <a:ext cx="2162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Learning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599F60-A70F-4DA7-9781-53F06A293324}"/>
              </a:ext>
            </a:extLst>
          </p:cNvPr>
          <p:cNvSpPr txBox="1"/>
          <p:nvPr/>
        </p:nvSpPr>
        <p:spPr>
          <a:xfrm>
            <a:off x="3729037" y="2930664"/>
            <a:ext cx="366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as construction?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D2901F-2DCA-441C-A9FB-F09FF72D786D}"/>
              </a:ext>
            </a:extLst>
          </p:cNvPr>
          <p:cNvSpPr txBox="1"/>
          <p:nvPr/>
        </p:nvSpPr>
        <p:spPr>
          <a:xfrm>
            <a:off x="3729036" y="4426089"/>
            <a:ext cx="366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as discovery?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654C4AD-C480-4E58-B42D-3AC195CBDDCC}"/>
              </a:ext>
            </a:extLst>
          </p:cNvPr>
          <p:cNvSpPr txBox="1"/>
          <p:nvPr/>
        </p:nvSpPr>
        <p:spPr>
          <a:xfrm>
            <a:off x="7467601" y="2792164"/>
            <a:ext cx="380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Foundation in language, representation,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Something me </a:t>
            </a:r>
            <a:r>
              <a:rPr lang="en-US" sz="2400" i="1" dirty="0">
                <a:solidFill>
                  <a:srgbClr val="7030A0"/>
                </a:solidFill>
              </a:rPr>
              <a:t>make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327713-5AF1-4F77-978D-7F9E85D7A74E}"/>
              </a:ext>
            </a:extLst>
          </p:cNvPr>
          <p:cNvSpPr txBox="1"/>
          <p:nvPr/>
        </p:nvSpPr>
        <p:spPr>
          <a:xfrm>
            <a:off x="7467601" y="4346436"/>
            <a:ext cx="3876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Foundation in experience, immersion,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Something we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become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72572529-1F0F-46A8-B960-1CB8913CF886}"/>
              </a:ext>
            </a:extLst>
          </p:cNvPr>
          <p:cNvCxnSpPr/>
          <p:nvPr/>
        </p:nvCxnSpPr>
        <p:spPr>
          <a:xfrm flipV="1">
            <a:off x="3048000" y="3529013"/>
            <a:ext cx="633413" cy="3952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FE8D3BF5-7D97-4936-B659-386D17B35915}"/>
              </a:ext>
            </a:extLst>
          </p:cNvPr>
          <p:cNvCxnSpPr>
            <a:cxnSpLocks/>
          </p:cNvCxnSpPr>
          <p:nvPr/>
        </p:nvCxnSpPr>
        <p:spPr>
          <a:xfrm>
            <a:off x="3024184" y="4261247"/>
            <a:ext cx="669132" cy="3894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288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B0C427-736E-4E7B-A712-92220B57A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43" y="1647825"/>
            <a:ext cx="4248045" cy="4464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5391151" y="2992045"/>
            <a:ext cx="58293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5">
                    <a:lumMod val="75000"/>
                  </a:schemeClr>
                </a:solidFill>
              </a:rPr>
              <a:t>…is the creation and growing of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accent5">
                    <a:lumMod val="75000"/>
                  </a:schemeClr>
                </a:solidFill>
              </a:rPr>
              <a:t>Hebbian </a:t>
            </a:r>
            <a:r>
              <a:rPr lang="en-CA" sz="3200" dirty="0" err="1">
                <a:solidFill>
                  <a:schemeClr val="accent5">
                    <a:lumMod val="75000"/>
                  </a:schemeClr>
                </a:solidFill>
              </a:rPr>
              <a:t>associationism</a:t>
            </a:r>
            <a:endParaRPr lang="en-CA" sz="32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accent5">
                    <a:lumMod val="75000"/>
                  </a:schemeClr>
                </a:solidFill>
              </a:rPr>
              <a:t>Back 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accent5">
                    <a:lumMod val="75000"/>
                  </a:schemeClr>
                </a:solidFill>
              </a:rPr>
              <a:t>Boltzmann ‘settling’, annealing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7061407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6862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…is the development of these networks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A focus on both personal experience and social networks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Learning is a matter of practice and reflection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To know is to recognize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5075580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3827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278919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xmlns="" id="{F634418B-0DE2-4705-B38E-14245F56F200}"/>
              </a:ext>
            </a:extLst>
          </p:cNvPr>
          <p:cNvSpPr/>
          <p:nvPr/>
        </p:nvSpPr>
        <p:spPr>
          <a:xfrm>
            <a:off x="1557338" y="2890838"/>
            <a:ext cx="2128838" cy="1738312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11440CE-2770-4776-9361-43763AFC4D31}"/>
              </a:ext>
            </a:extLst>
          </p:cNvPr>
          <p:cNvSpPr/>
          <p:nvPr/>
        </p:nvSpPr>
        <p:spPr>
          <a:xfrm>
            <a:off x="7739063" y="2881313"/>
            <a:ext cx="2128838" cy="1738312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830BE462-A0CE-47CF-A3AC-5054C9F4B638}"/>
              </a:ext>
            </a:extLst>
          </p:cNvPr>
          <p:cNvSpPr/>
          <p:nvPr/>
        </p:nvSpPr>
        <p:spPr>
          <a:xfrm>
            <a:off x="3962400" y="3345656"/>
            <a:ext cx="3562350" cy="828675"/>
          </a:xfrm>
          <a:prstGeom prst="rightArrow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DBA733-6F82-4805-8704-708D8A5F4BD6}"/>
              </a:ext>
            </a:extLst>
          </p:cNvPr>
          <p:cNvSpPr txBox="1"/>
          <p:nvPr/>
        </p:nvSpPr>
        <p:spPr>
          <a:xfrm>
            <a:off x="1328738" y="4548188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Current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Activation function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xmlns="" id="{05717DFB-FE45-4034-B7CE-658E3B7FD973}"/>
              </a:ext>
            </a:extLst>
          </p:cNvPr>
          <p:cNvCxnSpPr/>
          <p:nvPr/>
        </p:nvCxnSpPr>
        <p:spPr>
          <a:xfrm flipV="1">
            <a:off x="1938338" y="3345656"/>
            <a:ext cx="1295400" cy="769144"/>
          </a:xfrm>
          <a:prstGeom prst="curved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58C744C-7C23-405E-9479-A4A45485C7EB}"/>
              </a:ext>
            </a:extLst>
          </p:cNvPr>
          <p:cNvSpPr txBox="1"/>
          <p:nvPr/>
        </p:nvSpPr>
        <p:spPr>
          <a:xfrm>
            <a:off x="4529138" y="4071641"/>
            <a:ext cx="3090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Bandwidth (weight)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Signal / Noise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1DE220-B6C1-4959-911C-DFA28B4D833E}"/>
              </a:ext>
            </a:extLst>
          </p:cNvPr>
          <p:cNvSpPr txBox="1"/>
          <p:nvPr/>
        </p:nvSpPr>
        <p:spPr>
          <a:xfrm>
            <a:off x="7986713" y="480435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Threshold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Increments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xmlns="" id="{20E3E18F-8EBB-454E-88A1-385C5054209F}"/>
              </a:ext>
            </a:extLst>
          </p:cNvPr>
          <p:cNvCxnSpPr/>
          <p:nvPr/>
        </p:nvCxnSpPr>
        <p:spPr>
          <a:xfrm flipV="1">
            <a:off x="8177213" y="3390900"/>
            <a:ext cx="1300162" cy="819150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127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5911552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6B10C1-BE99-4770-85A9-F9600985BC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1248" y="2929830"/>
            <a:ext cx="5294108" cy="3009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9964D3-8A82-40D3-AED9-49AC1762E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6633" y="1924045"/>
            <a:ext cx="2435644" cy="40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56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4911406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AF30AE-BC7C-451C-B86C-8EEF5423F9E8}"/>
              </a:ext>
            </a:extLst>
          </p:cNvPr>
          <p:cNvSpPr txBox="1"/>
          <p:nvPr/>
        </p:nvSpPr>
        <p:spPr>
          <a:xfrm>
            <a:off x="1877925" y="4012025"/>
            <a:ext cx="8019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>
                <a:solidFill>
                  <a:schemeClr val="accent5">
                    <a:lumMod val="75000"/>
                  </a:schemeClr>
                </a:solidFill>
              </a:rPr>
              <a:t>Emergence               Recognition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225BB0-392E-4DC6-B83C-6464083DC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567" y="774418"/>
            <a:ext cx="4226502" cy="3028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F293F63-01A1-47AE-B328-0BF4EF9226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12" y="4723916"/>
            <a:ext cx="1640138" cy="117526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43D84E54-CFC5-43AA-B7AA-1F2213A969D5}"/>
              </a:ext>
            </a:extLst>
          </p:cNvPr>
          <p:cNvCxnSpPr>
            <a:cxnSpLocks/>
          </p:cNvCxnSpPr>
          <p:nvPr/>
        </p:nvCxnSpPr>
        <p:spPr>
          <a:xfrm flipH="1" flipV="1">
            <a:off x="4725823" y="3588014"/>
            <a:ext cx="440190" cy="10718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D4EAF04C-8865-498E-B3D2-BE4B962C5B5C}"/>
              </a:ext>
            </a:extLst>
          </p:cNvPr>
          <p:cNvCxnSpPr>
            <a:cxnSpLocks/>
          </p:cNvCxnSpPr>
          <p:nvPr/>
        </p:nvCxnSpPr>
        <p:spPr>
          <a:xfrm>
            <a:off x="5538808" y="3440721"/>
            <a:ext cx="515716" cy="10614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1E6DF4E-5365-4657-BDA3-765270A3DB55}"/>
              </a:ext>
            </a:extLst>
          </p:cNvPr>
          <p:cNvCxnSpPr>
            <a:cxnSpLocks/>
          </p:cNvCxnSpPr>
          <p:nvPr/>
        </p:nvCxnSpPr>
        <p:spPr>
          <a:xfrm flipH="1" flipV="1">
            <a:off x="4837132" y="2902656"/>
            <a:ext cx="349774" cy="2380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1ECE9AE-5B9D-4F8B-BBCD-F3B808FB84DE}"/>
              </a:ext>
            </a:extLst>
          </p:cNvPr>
          <p:cNvCxnSpPr>
            <a:cxnSpLocks/>
          </p:cNvCxnSpPr>
          <p:nvPr/>
        </p:nvCxnSpPr>
        <p:spPr>
          <a:xfrm flipH="1" flipV="1">
            <a:off x="5265621" y="2372497"/>
            <a:ext cx="1244271" cy="2351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313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4957763" y="2929830"/>
            <a:ext cx="61245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The creation of apparent order out of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Depends on perception, culture, way of seeing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Self-Organization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1950443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02B802-3C0C-47A9-9E60-E23F2048CE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30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598" y="3462338"/>
            <a:ext cx="3637970" cy="2420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22B69E-A7E8-4F47-881B-F605025A96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598" y="1104900"/>
            <a:ext cx="3637970" cy="21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118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6252518" y="2929830"/>
            <a:ext cx="4829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Gestalt</a:t>
            </a:r>
          </a:p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Duck-Rabbit</a:t>
            </a:r>
          </a:p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Pattern Activation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592484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0C7EFE-BDBF-43E1-9588-AFB0A96847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678" y="3107392"/>
            <a:ext cx="4852303" cy="2723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63753D-5837-4DD3-A3E3-E7AE92C4A3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2594" y="4964970"/>
            <a:ext cx="1697509" cy="86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53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7C792-E231-418F-A27B-79909109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19600" cy="188979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Implications for Practice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2DE60B21-58F7-41DB-B00F-02845B1D5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0876" y="2254922"/>
            <a:ext cx="10604156" cy="412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07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Proposal: the core idea of education (into a science, broadly conceived), in which to learn a discipline is to become like a practitioner of that discipline.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7168092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8288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To present the core ideas of connectivism in both a learning and scientific context, in a sense unifying the ideas of discovery, interaction and education.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1892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Method as Discovery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To discover something is to be immersed in it, to speak it and listen to people speaking in it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To immerse oneself in the world is to try listening and to try speaking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2663883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7387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425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Autonomy</a:t>
            </a:r>
            <a:r>
              <a:rPr lang="en-CA" sz="3600" dirty="0">
                <a:ea typeface="Times New Roman" panose="02020603050405020304" pitchFamily="18" charset="0"/>
              </a:rPr>
              <a:t> – </a:t>
            </a:r>
            <a:r>
              <a:rPr lang="en-CA" sz="36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each entity has its own values and objectives and decides for itself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Diversity</a:t>
            </a:r>
            <a:r>
              <a:rPr lang="en-CA" sz="3600" dirty="0">
                <a:ea typeface="Times New Roman" panose="02020603050405020304" pitchFamily="18" charset="0"/>
              </a:rPr>
              <a:t> – </a:t>
            </a:r>
            <a:r>
              <a:rPr lang="en-CA" sz="36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each entity in a network is unique in role, function and perspective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951841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7997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425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Openness</a:t>
            </a:r>
            <a:r>
              <a:rPr lang="en-CA" sz="3600" dirty="0">
                <a:ea typeface="Times New Roman" panose="02020603050405020304" pitchFamily="18" charset="0"/>
              </a:rPr>
              <a:t> – </a:t>
            </a:r>
            <a:r>
              <a:rPr lang="en-CA" sz="36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membership in the network is fluid; content (signals, messages) enter and exit network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Interactivity</a:t>
            </a:r>
            <a:r>
              <a:rPr lang="en-CA" sz="3600" dirty="0">
                <a:ea typeface="Times New Roman" panose="02020603050405020304" pitchFamily="18" charset="0"/>
              </a:rPr>
              <a:t> – </a:t>
            </a:r>
            <a:r>
              <a:rPr lang="en-CA" sz="36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knowledge in the network is created by the interactive process (as opposed to the content of signals propagated through the network)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1229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896D57-FCA6-42A6-9FC0-242A75EC7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84" y="3457167"/>
            <a:ext cx="8958648" cy="2760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42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CA" sz="36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Being a neuron in the network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966057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32893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42511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Aggregate</a:t>
            </a:r>
            <a:r>
              <a:rPr lang="en-CA" sz="3400" dirty="0">
                <a:ea typeface="Times New Roman" panose="02020603050405020304" pitchFamily="18" charset="0"/>
              </a:rPr>
              <a:t> – </a:t>
            </a:r>
            <a:r>
              <a:rPr lang="en-CA" sz="34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seek out connections and obtain resources through those connections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Remix</a:t>
            </a:r>
            <a:r>
              <a:rPr lang="en-CA" sz="3400" dirty="0">
                <a:ea typeface="Times New Roman" panose="02020603050405020304" pitchFamily="18" charset="0"/>
              </a:rPr>
              <a:t> – </a:t>
            </a:r>
            <a:r>
              <a:rPr lang="en-CA" sz="34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join the resources from multiple links together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Repurpose</a:t>
            </a:r>
            <a:r>
              <a:rPr lang="en-CA" sz="3400" dirty="0">
                <a:ea typeface="Times New Roman" panose="02020603050405020304" pitchFamily="18" charset="0"/>
              </a:rPr>
              <a:t> – </a:t>
            </a:r>
            <a:r>
              <a:rPr lang="en-CA" sz="34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adapt the remixed resources 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Feed Forward </a:t>
            </a:r>
            <a:r>
              <a:rPr lang="en-CA" sz="3400" dirty="0">
                <a:ea typeface="Times New Roman" panose="02020603050405020304" pitchFamily="18" charset="0"/>
              </a:rPr>
              <a:t>– </a:t>
            </a:r>
            <a:r>
              <a:rPr lang="en-CA" sz="34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send the newly created resources on to the next nodes in the network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1366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1233488" y="2585972"/>
            <a:ext cx="10115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70-20-10 Model of Learning &amp; Development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386842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D10F2C8-0AAC-4DB0-B9FC-188FD79C53EF}"/>
              </a:ext>
            </a:extLst>
          </p:cNvPr>
          <p:cNvSpPr/>
          <p:nvPr/>
        </p:nvSpPr>
        <p:spPr>
          <a:xfrm>
            <a:off x="3949887" y="3363167"/>
            <a:ext cx="6163236" cy="7709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8B1A004-2DB2-43F4-8048-B62662FB49B0}"/>
              </a:ext>
            </a:extLst>
          </p:cNvPr>
          <p:cNvSpPr/>
          <p:nvPr/>
        </p:nvSpPr>
        <p:spPr>
          <a:xfrm>
            <a:off x="3949887" y="4352926"/>
            <a:ext cx="1739153" cy="7709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BABEEE-AD3A-4BF2-B241-022329E43151}"/>
              </a:ext>
            </a:extLst>
          </p:cNvPr>
          <p:cNvSpPr/>
          <p:nvPr/>
        </p:nvSpPr>
        <p:spPr>
          <a:xfrm>
            <a:off x="3949887" y="5343526"/>
            <a:ext cx="918883" cy="7709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77532D-26F5-4434-BFB1-928D91FA6FED}"/>
              </a:ext>
            </a:extLst>
          </p:cNvPr>
          <p:cNvSpPr txBox="1"/>
          <p:nvPr/>
        </p:nvSpPr>
        <p:spPr>
          <a:xfrm>
            <a:off x="1309781" y="3519209"/>
            <a:ext cx="26401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Experience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Social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Classroom</a:t>
            </a:r>
          </a:p>
        </p:txBody>
      </p:sp>
    </p:spTree>
    <p:extLst>
      <p:ext uri="{BB962C8B-B14F-4D97-AF65-F5344CB8AC3E}">
        <p14:creationId xmlns:p14="http://schemas.microsoft.com/office/powerpoint/2010/main" val="2803138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E81FDA-5989-44DC-A660-FBE6D496A8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3258" y="2548161"/>
            <a:ext cx="8517309" cy="33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232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1233488" y="2585972"/>
            <a:ext cx="10115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70-20-10 Model of Cognition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D10F2C8-0AAC-4DB0-B9FC-188FD79C53EF}"/>
              </a:ext>
            </a:extLst>
          </p:cNvPr>
          <p:cNvSpPr/>
          <p:nvPr/>
        </p:nvSpPr>
        <p:spPr>
          <a:xfrm>
            <a:off x="3949887" y="3363167"/>
            <a:ext cx="6163236" cy="7709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8B1A004-2DB2-43F4-8048-B62662FB49B0}"/>
              </a:ext>
            </a:extLst>
          </p:cNvPr>
          <p:cNvSpPr/>
          <p:nvPr/>
        </p:nvSpPr>
        <p:spPr>
          <a:xfrm>
            <a:off x="3949887" y="4352926"/>
            <a:ext cx="1739153" cy="7709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BABEEE-AD3A-4BF2-B241-022329E43151}"/>
              </a:ext>
            </a:extLst>
          </p:cNvPr>
          <p:cNvSpPr/>
          <p:nvPr/>
        </p:nvSpPr>
        <p:spPr>
          <a:xfrm>
            <a:off x="3949887" y="5343526"/>
            <a:ext cx="918883" cy="7709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77532D-26F5-4434-BFB1-928D91FA6FED}"/>
              </a:ext>
            </a:extLst>
          </p:cNvPr>
          <p:cNvSpPr txBox="1"/>
          <p:nvPr/>
        </p:nvSpPr>
        <p:spPr>
          <a:xfrm>
            <a:off x="1309781" y="3519209"/>
            <a:ext cx="26401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Recognition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Reasoning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Remembering</a:t>
            </a:r>
          </a:p>
        </p:txBody>
      </p:sp>
    </p:spTree>
    <p:extLst>
      <p:ext uri="{BB962C8B-B14F-4D97-AF65-F5344CB8AC3E}">
        <p14:creationId xmlns:p14="http://schemas.microsoft.com/office/powerpoint/2010/main" val="80362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1233488" y="2585972"/>
            <a:ext cx="10115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70-20-10 Model of Cognition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D10F2C8-0AAC-4DB0-B9FC-188FD79C53EF}"/>
              </a:ext>
            </a:extLst>
          </p:cNvPr>
          <p:cNvSpPr/>
          <p:nvPr/>
        </p:nvSpPr>
        <p:spPr>
          <a:xfrm>
            <a:off x="3949887" y="3363167"/>
            <a:ext cx="6163236" cy="7709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8B1A004-2DB2-43F4-8048-B62662FB49B0}"/>
              </a:ext>
            </a:extLst>
          </p:cNvPr>
          <p:cNvSpPr/>
          <p:nvPr/>
        </p:nvSpPr>
        <p:spPr>
          <a:xfrm>
            <a:off x="3949887" y="4352926"/>
            <a:ext cx="1739153" cy="7709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BABEEE-AD3A-4BF2-B241-022329E43151}"/>
              </a:ext>
            </a:extLst>
          </p:cNvPr>
          <p:cNvSpPr/>
          <p:nvPr/>
        </p:nvSpPr>
        <p:spPr>
          <a:xfrm>
            <a:off x="3949887" y="5343526"/>
            <a:ext cx="918883" cy="7709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77532D-26F5-4434-BFB1-928D91FA6FED}"/>
              </a:ext>
            </a:extLst>
          </p:cNvPr>
          <p:cNvSpPr txBox="1"/>
          <p:nvPr/>
        </p:nvSpPr>
        <p:spPr>
          <a:xfrm>
            <a:off x="1309781" y="3519209"/>
            <a:ext cx="26401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Recognition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Reasoning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Remembering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208A88-7D1D-481B-8BDD-1B71E1926577}"/>
              </a:ext>
            </a:extLst>
          </p:cNvPr>
          <p:cNvSpPr txBox="1"/>
          <p:nvPr/>
        </p:nvSpPr>
        <p:spPr>
          <a:xfrm>
            <a:off x="7529979" y="2936548"/>
            <a:ext cx="3742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Experience, practice, reflection, creation,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916D15-BA03-4D5B-B9C7-6507D38853DF}"/>
              </a:ext>
            </a:extLst>
          </p:cNvPr>
          <p:cNvSpPr txBox="1"/>
          <p:nvPr/>
        </p:nvSpPr>
        <p:spPr>
          <a:xfrm>
            <a:off x="5795682" y="4332787"/>
            <a:ext cx="3765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Models, inference, representation, theorizing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24FA27F-8068-45E5-BCCC-1F5A3603494E}"/>
              </a:ext>
            </a:extLst>
          </p:cNvPr>
          <p:cNvSpPr txBox="1"/>
          <p:nvPr/>
        </p:nvSpPr>
        <p:spPr>
          <a:xfrm>
            <a:off x="5058586" y="5564213"/>
            <a:ext cx="3599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Facts, data, names, content</a:t>
            </a:r>
          </a:p>
        </p:txBody>
      </p:sp>
    </p:spTree>
    <p:extLst>
      <p:ext uri="{BB962C8B-B14F-4D97-AF65-F5344CB8AC3E}">
        <p14:creationId xmlns:p14="http://schemas.microsoft.com/office/powerpoint/2010/main" val="778655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Proposal: the core idea of connectivism, in which knowledge is literally the set of connections between entities, and learning is the growth and development of those connections.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2069369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17314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2474710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5F47BB-787A-49AE-8E1C-CD22C01B2F77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40013" y="3396136"/>
            <a:ext cx="10148227" cy="2885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B0E955-AC96-44E1-ADFB-FFD2D9D4137B}"/>
              </a:ext>
            </a:extLst>
          </p:cNvPr>
          <p:cNvSpPr/>
          <p:nvPr/>
        </p:nvSpPr>
        <p:spPr>
          <a:xfrm>
            <a:off x="1115219" y="2442029"/>
            <a:ext cx="10044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CA" sz="28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I don’t see the world as neat and ordered, like logic and mathematics – I see it as messy and complex</a:t>
            </a:r>
          </a:p>
        </p:txBody>
      </p:sp>
    </p:spTree>
    <p:extLst>
      <p:ext uri="{BB962C8B-B14F-4D97-AF65-F5344CB8AC3E}">
        <p14:creationId xmlns:p14="http://schemas.microsoft.com/office/powerpoint/2010/main" val="131595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5F47BB-787A-49AE-8E1C-CD22C01B2F77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40013" y="3396136"/>
            <a:ext cx="10148227" cy="2885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B0E955-AC96-44E1-ADFB-FFD2D9D4137B}"/>
              </a:ext>
            </a:extLst>
          </p:cNvPr>
          <p:cNvSpPr/>
          <p:nvPr/>
        </p:nvSpPr>
        <p:spPr>
          <a:xfrm>
            <a:off x="1115219" y="2442029"/>
            <a:ext cx="10044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CA" sz="28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It’s not one language, but many languages; not one way of seeing, but many ways of seeing, not one way of being, but many ways</a:t>
            </a:r>
          </a:p>
        </p:txBody>
      </p:sp>
    </p:spTree>
    <p:extLst>
      <p:ext uri="{BB962C8B-B14F-4D97-AF65-F5344CB8AC3E}">
        <p14:creationId xmlns:p14="http://schemas.microsoft.com/office/powerpoint/2010/main" val="1675231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103975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98B3C7-5D51-4F0C-8B4B-ABA24E10A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264" y="2652712"/>
            <a:ext cx="3963411" cy="2972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9D1B0D-2EA5-4D9A-9F9E-E5795C320537}"/>
              </a:ext>
            </a:extLst>
          </p:cNvPr>
          <p:cNvSpPr txBox="1"/>
          <p:nvPr/>
        </p:nvSpPr>
        <p:spPr>
          <a:xfrm>
            <a:off x="6137275" y="2549940"/>
            <a:ext cx="4803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Stephen Downes</a:t>
            </a:r>
          </a:p>
          <a:p>
            <a:r>
              <a:rPr lang="en-US" sz="3600" dirty="0">
                <a:solidFill>
                  <a:srgbClr val="0070C0"/>
                </a:solidFill>
              </a:rPr>
              <a:t>http://www.downes.ca</a:t>
            </a:r>
          </a:p>
        </p:txBody>
      </p:sp>
    </p:spTree>
    <p:extLst>
      <p:ext uri="{BB962C8B-B14F-4D97-AF65-F5344CB8AC3E}">
        <p14:creationId xmlns:p14="http://schemas.microsoft.com/office/powerpoint/2010/main" val="108016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Proposal: the idea that we learn and grow by becoming connected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Distinguishing social knowledge and personal knowledge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This is an additional goal of both science and education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3260603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7524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Proposal: the 'how' of learning; what we need to do in order to 'become connected’: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The ARRFF Process Model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Success Criteria: Autonomy, Openness…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Critical Literacies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036105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9143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7C792-E231-418F-A27B-79909109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72088" cy="188979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What Is </a:t>
            </a:r>
            <a:b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Science?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1C73A2E-B44C-4EAC-9F92-14033E8D9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7263" y="2254250"/>
            <a:ext cx="9843563" cy="42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C248-FEE5-40B9-8EF3-218898C9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550" cy="6889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Science as a domain of discourse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The set of objects we talk about: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a,b,c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,…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The set of properties they share: P,Q,R,…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630005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9635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1075</Words>
  <Application>Microsoft Office PowerPoint</Application>
  <PresentationFormat>Custom</PresentationFormat>
  <Paragraphs>240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 Science?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 Connectivism?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 Learning?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 for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Becoming Connected</dc:title>
  <dc:creator>Stephen Downes</dc:creator>
  <cp:lastModifiedBy>Downes, Stephen</cp:lastModifiedBy>
  <cp:revision>32</cp:revision>
  <dcterms:created xsi:type="dcterms:W3CDTF">2017-08-24T04:10:40Z</dcterms:created>
  <dcterms:modified xsi:type="dcterms:W3CDTF">2017-09-11T16:24:38Z</dcterms:modified>
</cp:coreProperties>
</file>