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3" r:id="rId3"/>
    <p:sldId id="304" r:id="rId4"/>
    <p:sldId id="258" r:id="rId5"/>
    <p:sldId id="301" r:id="rId6"/>
    <p:sldId id="259" r:id="rId7"/>
    <p:sldId id="265" r:id="rId8"/>
    <p:sldId id="262" r:id="rId9"/>
    <p:sldId id="260" r:id="rId10"/>
    <p:sldId id="264" r:id="rId11"/>
    <p:sldId id="269" r:id="rId12"/>
    <p:sldId id="268" r:id="rId13"/>
    <p:sldId id="291" r:id="rId14"/>
    <p:sldId id="292" r:id="rId15"/>
    <p:sldId id="267" r:id="rId16"/>
    <p:sldId id="263" r:id="rId17"/>
    <p:sldId id="311" r:id="rId18"/>
    <p:sldId id="270" r:id="rId19"/>
    <p:sldId id="271" r:id="rId20"/>
    <p:sldId id="272" r:id="rId21"/>
    <p:sldId id="273" r:id="rId22"/>
    <p:sldId id="274" r:id="rId23"/>
    <p:sldId id="275" r:id="rId24"/>
    <p:sldId id="312" r:id="rId25"/>
    <p:sldId id="283" r:id="rId26"/>
    <p:sldId id="266" r:id="rId27"/>
    <p:sldId id="287" r:id="rId28"/>
    <p:sldId id="289" r:id="rId29"/>
    <p:sldId id="290" r:id="rId30"/>
    <p:sldId id="286" r:id="rId31"/>
    <p:sldId id="280" r:id="rId32"/>
    <p:sldId id="294" r:id="rId33"/>
    <p:sldId id="285" r:id="rId34"/>
    <p:sldId id="313" r:id="rId35"/>
    <p:sldId id="293" r:id="rId36"/>
    <p:sldId id="295" r:id="rId37"/>
    <p:sldId id="296" r:id="rId38"/>
    <p:sldId id="305" r:id="rId39"/>
    <p:sldId id="306" r:id="rId40"/>
    <p:sldId id="307" r:id="rId41"/>
    <p:sldId id="308" r:id="rId42"/>
    <p:sldId id="309" r:id="rId43"/>
    <p:sldId id="310" r:id="rId44"/>
    <p:sldId id="298" r:id="rId45"/>
    <p:sldId id="300" r:id="rId46"/>
    <p:sldId id="281" r:id="rId47"/>
    <p:sldId id="302" r:id="rId48"/>
    <p:sldId id="277" r:id="rId49"/>
    <p:sldId id="282" r:id="rId50"/>
    <p:sldId id="278" r:id="rId51"/>
    <p:sldId id="276" r:id="rId52"/>
    <p:sldId id="2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647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120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31DAE-E20A-4BA9-AAD9-1B975F533744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04A1-043B-4DDB-8A2D-262248D6E3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72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avidtjones.wordpress.com/2014/03/31/bim-and-bad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downes.ca/feed/539" TargetMode="External"/><Relationship Id="rId4" Type="http://schemas.openxmlformats.org/officeDocument/2006/relationships/hyperlink" Target="http://www.downes.ca/author/739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effectLst/>
                <a:hlinkClick r:id="rId3"/>
              </a:rPr>
              <a:t>BIM and BAD</a:t>
            </a:r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dirty="0">
                <a:hlinkClick r:id="rId4"/>
              </a:rPr>
              <a:t>David T. Jones</a:t>
            </a:r>
            <a:r>
              <a:rPr lang="en-CA" dirty="0">
                <a:effectLst/>
              </a:rPr>
              <a:t>, </a:t>
            </a:r>
            <a:r>
              <a:rPr lang="en-CA" dirty="0">
                <a:hlinkClick r:id="rId5"/>
              </a:rPr>
              <a:t>The Weblog of (a) David Jones</a:t>
            </a:r>
            <a:r>
              <a:rPr lang="en-CA" dirty="0">
                <a:effectLst/>
              </a:rPr>
              <a:t>, Apr 25, 2014</a:t>
            </a:r>
            <a:br>
              <a:rPr lang="en-CA" dirty="0">
                <a:effectLst/>
              </a:rPr>
            </a:br>
            <a:r>
              <a:rPr lang="en-CA" i="1" dirty="0">
                <a:effectLst/>
              </a:rPr>
              <a:t>Commentary by Stephen Downes</a:t>
            </a:r>
            <a:r>
              <a:rPr lang="en-CA" dirty="0">
                <a:effectLst/>
              </a:rPr>
              <a:t> </a:t>
            </a:r>
          </a:p>
          <a:p>
            <a:r>
              <a:rPr lang="en-CA" dirty="0">
                <a:effectLst/>
              </a:rPr>
              <a:t>I like this acronym - it's not complete, but it's a great start: "BAD is an acronym that captures what I think is missing from the institutional approach to university e-learning</a:t>
            </a:r>
          </a:p>
          <a:p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b="1" dirty="0" err="1">
                <a:effectLst/>
              </a:rPr>
              <a:t>B</a:t>
            </a:r>
            <a:r>
              <a:rPr lang="en-CA" dirty="0" err="1">
                <a:effectLst/>
              </a:rPr>
              <a:t>ricolage</a:t>
            </a:r>
            <a:r>
              <a:rPr lang="en-CA" dirty="0">
                <a:effectLst/>
              </a:rPr>
              <a:t> – the LMS as </a:t>
            </a:r>
            <a:r>
              <a:rPr lang="en-CA" dirty="0" err="1">
                <a:effectLst/>
              </a:rPr>
              <a:t>Enteprise</a:t>
            </a:r>
            <a:r>
              <a:rPr lang="en-CA" dirty="0">
                <a:effectLst/>
              </a:rPr>
              <a:t> Systems doesn’t allow or cater for </a:t>
            </a:r>
            <a:r>
              <a:rPr lang="en-CA" dirty="0" err="1">
                <a:effectLst/>
              </a:rPr>
              <a:t>bricolage</a:t>
            </a:r>
            <a:r>
              <a:rPr lang="en-CA" dirty="0">
                <a:effectLst/>
              </a:rPr>
              <a:t>.</a:t>
            </a:r>
          </a:p>
          <a:p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b="1" dirty="0">
                <a:effectLst/>
              </a:rPr>
              <a:t>A</a:t>
            </a:r>
            <a:r>
              <a:rPr lang="en-CA" dirty="0">
                <a:effectLst/>
              </a:rPr>
              <a:t>ffordances – resulting in an inability to leverage the affordances of technology to improve learning and teaching.</a:t>
            </a:r>
          </a:p>
          <a:p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b="1" dirty="0">
                <a:effectLst/>
              </a:rPr>
              <a:t>D</a:t>
            </a:r>
            <a:r>
              <a:rPr lang="en-CA" dirty="0">
                <a:effectLst/>
              </a:rPr>
              <a:t>istribution – the idea that knowledge about how to improve L&amp;T is distributed and the implications that has for the institutional practice of e-learning."</a:t>
            </a:r>
          </a:p>
          <a:p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endParaRPr lang="en-CA" dirty="0">
              <a:effectLst/>
            </a:endParaRPr>
          </a:p>
          <a:p>
            <a:r>
              <a:rPr lang="en-CA" dirty="0">
                <a:effectLst/>
              </a:rPr>
              <a:t/>
            </a:r>
            <a:br>
              <a:rPr lang="en-CA" dirty="0">
                <a:effectLst/>
              </a:rPr>
            </a:br>
            <a:r>
              <a:rPr lang="en-CA" dirty="0">
                <a:effectLst/>
              </a:rPr>
              <a:t>This wasn't what we were trying to develop when we developed MOOCs, but if this </a:t>
            </a:r>
            <a:r>
              <a:rPr lang="en-CA" i="1" dirty="0">
                <a:effectLst/>
              </a:rPr>
              <a:t>had</a:t>
            </a:r>
            <a:r>
              <a:rPr lang="en-CA" dirty="0">
                <a:effectLst/>
              </a:rPr>
              <a:t> been the description of what we were trying, it wouldn't have been far off.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76931-2989-4B77-93C7-B8D36531064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0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0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27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02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9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3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8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47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01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432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76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30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23F68-2CEA-404F-9B95-8C4B83A7376C}" type="datetimeFigureOut">
              <a:rPr lang="en-CA" smtClean="0"/>
              <a:t>11/07/2017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449F6-2FB7-4E19-B708-C26305E087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44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etpocket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ownes" TargetMode="External"/><Relationship Id="rId7" Type="http://schemas.openxmlformats.org/officeDocument/2006/relationships/hyperlink" Target="https://plus.google.com/u/0/+StephenDown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linkedin.com/in/stdownes/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astodon.social/@Down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joindiaspora.com/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cademy.com/lear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ackoverflow.com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arningguild.com/content.cfm?selection=doc.2973" TargetMode="External"/><Relationship Id="rId4" Type="http://schemas.openxmlformats.org/officeDocument/2006/relationships/hyperlink" Target="http://news.athabascau.ca/news/next-cider-webinar-monthly-session-june-3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hyperlink" Target="https://getpocke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ost_list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room.adobe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acityteam.org/download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rebus.community/category/17/phil-introduction-to-philosophy-lead-christina-hendricks-ub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xspli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edradio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etsmakesomeartdammit.blogspot.bcom/" TargetMode="Externa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slideshare.net/Downe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468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dfonline.com/doi/pdf/10.1080/1468136040020020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unescochair.blogs.uoc.edu/blog/2014/06/25/a-goal-for-google-and-carnegie-mellons-mooc-research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linkedin.com/pulse/string-learning-blend-objects-geoff-rebbeck?articleId=6932346018329088240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tualbox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onsole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ker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avidtjones.wordpress.com/2014/03/31/bim-and-bad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dlnet.github.io/xapi-statement-viewer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repository.wolframcloud.com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oundcube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gmai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ycloudtech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stlayer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start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ly.com/i/lates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opml.x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061"/>
            <a:ext cx="12192000" cy="72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9400" y="212947"/>
            <a:ext cx="10212867" cy="951534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8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Model of Personal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847" y="5690184"/>
            <a:ext cx="3008722" cy="1100579"/>
          </a:xfrm>
        </p:spPr>
        <p:txBody>
          <a:bodyPr>
            <a:normAutofit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pPr algn="l"/>
            <a:r>
              <a:rPr lang="en-CA" dirty="0" smtClean="0">
                <a:solidFill>
                  <a:schemeClr val="bg1"/>
                </a:solidFill>
              </a:rPr>
              <a:t>Ghent, June 20, </a:t>
            </a:r>
            <a:r>
              <a:rPr lang="en-CA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925561" y="1273545"/>
            <a:ext cx="2330834" cy="488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Two</a:t>
            </a:r>
            <a:endParaRPr lang="en-CA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81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779" y="2090169"/>
            <a:ext cx="6472022" cy="3888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2249" y="5978570"/>
            <a:ext cx="234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https://getpocket.com</a:t>
            </a:r>
            <a:r>
              <a:rPr lang="en-CA" dirty="0"/>
              <a:t> </a:t>
            </a:r>
          </a:p>
        </p:txBody>
      </p:sp>
      <p:pic>
        <p:nvPicPr>
          <p:cNvPr id="7170" name="Picture 2" descr="Image result for delicio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1859597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0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68" y="1348740"/>
            <a:ext cx="6205852" cy="339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sp>
        <p:nvSpPr>
          <p:cNvPr id="4" name="Rectangle 3"/>
          <p:cNvSpPr/>
          <p:nvPr/>
        </p:nvSpPr>
        <p:spPr>
          <a:xfrm>
            <a:off x="820849" y="5991712"/>
            <a:ext cx="2860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https://twitter.com/downes</a:t>
            </a:r>
            <a:r>
              <a:rPr lang="en-CA" dirty="0"/>
              <a:t>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29" y="2299005"/>
            <a:ext cx="6123491" cy="3544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2478" y="978654"/>
            <a:ext cx="403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https://www.linkedin.com/in/stdownes</a:t>
            </a:r>
            <a:r>
              <a:rPr lang="en-CA" dirty="0" smtClean="0">
                <a:hlinkClick r:id="rId5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928356"/>
            <a:ext cx="3972193" cy="2193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02205" y="6287254"/>
            <a:ext cx="4650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7"/>
              </a:rPr>
              <a:t>https://plus.google.com/u/0/+</a:t>
            </a:r>
            <a:r>
              <a:rPr lang="en-CA" dirty="0" smtClean="0">
                <a:hlinkClick r:id="rId7"/>
              </a:rPr>
              <a:t>StephenDownes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082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sp>
        <p:nvSpPr>
          <p:cNvPr id="4" name="Rectangle 3"/>
          <p:cNvSpPr/>
          <p:nvPr/>
        </p:nvSpPr>
        <p:spPr>
          <a:xfrm>
            <a:off x="922449" y="5704250"/>
            <a:ext cx="3540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https://mastodon.social/@Downes</a:t>
            </a:r>
            <a:r>
              <a:rPr lang="en-CA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9480" y="2257242"/>
            <a:ext cx="6264788" cy="3355053"/>
          </a:xfrm>
          <a:prstGeom prst="rect">
            <a:avLst/>
          </a:prstGeom>
        </p:spPr>
      </p:pic>
      <p:pic>
        <p:nvPicPr>
          <p:cNvPr id="8196" name="Picture 4" descr="Image result for diaspo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95" y="1371461"/>
            <a:ext cx="3293745" cy="23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88774" y="3665575"/>
            <a:ext cx="32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https://www.joindiaspora.com</a:t>
            </a:r>
            <a:r>
              <a:rPr lang="en-CA" dirty="0" smtClean="0">
                <a:hlinkClick r:id="rId5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8198" name="Picture 6" descr="Image result for app 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39" y="4209111"/>
            <a:ext cx="3223895" cy="6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66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28991"/>
            <a:ext cx="8442960" cy="3372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1384" y="5732173"/>
            <a:ext cx="369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https://www.codecademy.com/learn</a:t>
            </a:r>
            <a:r>
              <a:rPr lang="en-CA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80" y="1489710"/>
            <a:ext cx="6140450" cy="2995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26957" y="4585454"/>
            <a:ext cx="2694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</a:t>
            </a:r>
            <a:r>
              <a:rPr lang="en-CA" dirty="0" smtClean="0">
                <a:hlinkClick r:id="rId5"/>
              </a:rPr>
              <a:t>stackoverflow.com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826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70" y="1395088"/>
            <a:ext cx="7252970" cy="456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088" y="2659194"/>
            <a:ext cx="6422546" cy="3302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847" y="6186406"/>
            <a:ext cx="8050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http://news.athabascau.ca/news/next-cider-webinar-monthly-session-june-3/</a:t>
            </a:r>
            <a:r>
              <a:rPr lang="en-CA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50480" y="5361354"/>
            <a:ext cx="4312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5"/>
              </a:rPr>
              <a:t>https://</a:t>
            </a:r>
            <a:r>
              <a:rPr lang="en-CA" dirty="0" smtClean="0">
                <a:hlinkClick r:id="rId5"/>
              </a:rPr>
              <a:t>www.elearningguild.com/content.cfm?selection=doc.2973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177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Saving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862249" y="6347902"/>
            <a:ext cx="234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https://getpocket.com</a:t>
            </a:r>
            <a:r>
              <a:rPr lang="en-CA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7117691" y="6311900"/>
            <a:ext cx="303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http://grsshopper.downes.ca/</a:t>
            </a:r>
            <a:r>
              <a:rPr lang="en-CA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9" y="1466000"/>
            <a:ext cx="9697085" cy="48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2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918" y="1480484"/>
            <a:ext cx="646435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27" y="1480484"/>
            <a:ext cx="6479072" cy="4068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0355" y="6068216"/>
            <a:ext cx="3785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http://www.downes.ca/post_list.html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214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Personal Learning Environment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4" y="1468755"/>
            <a:ext cx="6964045" cy="478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63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the Concept of PLEs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97052" y="29707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1826" y="17596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LMS</a:t>
            </a:r>
            <a:endParaRPr lang="en-C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67633" y="34342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2">
                    <a:lumMod val="75000"/>
                  </a:schemeClr>
                </a:solidFill>
              </a:rPr>
              <a:t>MOOC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94976" y="46453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4">
                    <a:lumMod val="75000"/>
                  </a:schemeClr>
                </a:solidFill>
              </a:rPr>
              <a:t>Blogger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66976" y="169068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Simulation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26471" y="325480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2">
                    <a:lumMod val="50000"/>
                  </a:schemeClr>
                </a:solidFill>
              </a:rPr>
              <a:t>Chat Room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77628" y="460574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Intranet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4060522" y="2223120"/>
            <a:ext cx="698326" cy="747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4" idx="1"/>
          </p:cNvCxnSpPr>
          <p:nvPr/>
        </p:nvCxnSpPr>
        <p:spPr>
          <a:xfrm flipV="1">
            <a:off x="3246329" y="3434220"/>
            <a:ext cx="1350723" cy="463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21271" y="3897683"/>
            <a:ext cx="589767" cy="770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77629" y="2487002"/>
            <a:ext cx="889347" cy="500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9" idx="1"/>
          </p:cNvCxnSpPr>
          <p:nvPr/>
        </p:nvCxnSpPr>
        <p:spPr>
          <a:xfrm>
            <a:off x="6375748" y="3434220"/>
            <a:ext cx="1350723" cy="2840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77628" y="3897683"/>
            <a:ext cx="473901" cy="7080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78590" y="5948335"/>
            <a:ext cx="907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Access to many services in one personal environment</a:t>
            </a:r>
          </a:p>
        </p:txBody>
      </p:sp>
      <p:sp>
        <p:nvSpPr>
          <p:cNvPr id="30" name="Smiley Face 29"/>
          <p:cNvSpPr/>
          <p:nvPr/>
        </p:nvSpPr>
        <p:spPr>
          <a:xfrm>
            <a:off x="5298510" y="4070959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5486400" y="4361146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323562" y="4847573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98926" y="4856650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88071" y="4492897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94229" y="4492897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59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PLE…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174" y="1934956"/>
            <a:ext cx="6802677" cy="4351338"/>
          </a:xfrm>
        </p:spPr>
        <p:txBody>
          <a:bodyPr/>
          <a:lstStyle/>
          <a:p>
            <a:r>
              <a:rPr lang="en-CA" dirty="0"/>
              <a:t>What information should it record?</a:t>
            </a:r>
          </a:p>
          <a:p>
            <a:r>
              <a:rPr lang="en-CA" dirty="0"/>
              <a:t>Who owns the data? How private is it?</a:t>
            </a:r>
          </a:p>
          <a:p>
            <a:r>
              <a:rPr lang="en-CA" dirty="0"/>
              <a:t>What should it </a:t>
            </a:r>
            <a:r>
              <a:rPr lang="en-CA" i="1" dirty="0"/>
              <a:t>do</a:t>
            </a:r>
            <a:r>
              <a:rPr lang="en-CA" dirty="0"/>
              <a:t>?</a:t>
            </a:r>
          </a:p>
          <a:p>
            <a:r>
              <a:rPr lang="en-CA" dirty="0"/>
              <a:t>What would a person do with it?</a:t>
            </a:r>
          </a:p>
          <a:p>
            <a:r>
              <a:rPr lang="en-CA" dirty="0"/>
              <a:t>Where, exactly, is a PLE located?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40910" y="2720236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342368" y="3820438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2530258" y="4110625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67420" y="4597052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2784" y="4606129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31929" y="4242376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38087" y="4242376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19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Three Decades of Enquiry…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92451" cy="4730924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/>
              <a:t>1986 – Models and Modality</a:t>
            </a:r>
          </a:p>
          <a:p>
            <a:r>
              <a:rPr lang="en-CA" dirty="0" smtClean="0"/>
              <a:t>1993 – The Network Phenomenon</a:t>
            </a:r>
          </a:p>
          <a:p>
            <a:r>
              <a:rPr lang="en-CA" dirty="0" smtClean="0"/>
              <a:t>1997 – Online Learning Environment (Ole)</a:t>
            </a:r>
          </a:p>
          <a:p>
            <a:r>
              <a:rPr lang="en-CA" dirty="0" smtClean="0"/>
              <a:t>1998 – The Future of Online Learning</a:t>
            </a:r>
          </a:p>
          <a:p>
            <a:r>
              <a:rPr lang="en-CA" dirty="0" smtClean="0"/>
              <a:t>1998 – Content Syndication and Online Learning</a:t>
            </a:r>
          </a:p>
          <a:p>
            <a:r>
              <a:rPr lang="en-CA" dirty="0" smtClean="0"/>
              <a:t>2000 – Learning Objects</a:t>
            </a:r>
          </a:p>
          <a:p>
            <a:r>
              <a:rPr lang="en-CA" dirty="0" smtClean="0"/>
              <a:t>2001 – Knowledge, Learning, Community</a:t>
            </a:r>
          </a:p>
          <a:p>
            <a:r>
              <a:rPr lang="en-CA" dirty="0" smtClean="0"/>
              <a:t>2001 – From Virtual to Reality</a:t>
            </a:r>
          </a:p>
          <a:p>
            <a:r>
              <a:rPr lang="en-CA" dirty="0" smtClean="0"/>
              <a:t>2002 – The Learning Marketplace</a:t>
            </a:r>
          </a:p>
          <a:p>
            <a:r>
              <a:rPr lang="en-CA" dirty="0" smtClean="0"/>
              <a:t>2003 – E-Learning 2.0</a:t>
            </a:r>
          </a:p>
          <a:p>
            <a:r>
              <a:rPr lang="en-CA" dirty="0" smtClean="0"/>
              <a:t>2004 – Horse and Palm Tree / Reading the Signs / “We are But Stewards”</a:t>
            </a:r>
          </a:p>
          <a:p>
            <a:r>
              <a:rPr lang="en-CA" dirty="0" smtClean="0"/>
              <a:t>2004 – </a:t>
            </a:r>
            <a:r>
              <a:rPr lang="en-CA" dirty="0" err="1" smtClean="0"/>
              <a:t>Connectivism</a:t>
            </a:r>
            <a:r>
              <a:rPr lang="en-CA" dirty="0" smtClean="0"/>
              <a:t> and Connective Knowledge</a:t>
            </a:r>
          </a:p>
          <a:p>
            <a:r>
              <a:rPr lang="en-CA" dirty="0" smtClean="0"/>
              <a:t>2006 – Models for Sustainable OER</a:t>
            </a:r>
          </a:p>
          <a:p>
            <a:r>
              <a:rPr lang="en-CA" dirty="0" smtClean="0"/>
              <a:t>2006 – Groups and Networks / The Semantic Condition</a:t>
            </a:r>
          </a:p>
          <a:p>
            <a:r>
              <a:rPr lang="en-CA" dirty="0" smtClean="0"/>
              <a:t>2007 – Personal Learning Environment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99220" y="1731839"/>
            <a:ext cx="4492451" cy="4684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 smtClean="0"/>
              <a:t>2007 – Personal Learning Environment</a:t>
            </a:r>
          </a:p>
          <a:p>
            <a:r>
              <a:rPr lang="en-CA" sz="1600" dirty="0" smtClean="0"/>
              <a:t>2008 – Massive Open Online Courses / Open </a:t>
            </a:r>
            <a:r>
              <a:rPr lang="en-CA" sz="1600" dirty="0" err="1" smtClean="0"/>
              <a:t>Instructon</a:t>
            </a:r>
            <a:endParaRPr lang="en-CA" sz="1600" dirty="0" smtClean="0"/>
          </a:p>
          <a:p>
            <a:r>
              <a:rPr lang="en-CA" sz="1600" dirty="0" smtClean="0"/>
              <a:t>2009 – Speaking in </a:t>
            </a:r>
            <a:r>
              <a:rPr lang="en-CA" sz="1600" dirty="0" err="1" smtClean="0"/>
              <a:t>LOLcats</a:t>
            </a:r>
            <a:endParaRPr lang="en-CA" sz="1600" dirty="0" smtClean="0"/>
          </a:p>
          <a:p>
            <a:r>
              <a:rPr lang="en-CA" sz="1600" dirty="0" smtClean="0"/>
              <a:t>2010 – Role(s) of the Educator</a:t>
            </a:r>
          </a:p>
          <a:p>
            <a:r>
              <a:rPr lang="en-CA" sz="1600" dirty="0" smtClean="0"/>
              <a:t>2010 – Critical Literacies</a:t>
            </a:r>
          </a:p>
          <a:p>
            <a:r>
              <a:rPr lang="en-CA" sz="1600" dirty="0" smtClean="0"/>
              <a:t>2011 – Knowledge as Recognition</a:t>
            </a:r>
          </a:p>
          <a:p>
            <a:r>
              <a:rPr lang="en-CA" sz="1600" dirty="0" smtClean="0"/>
              <a:t>2012 – Learning and Performance Support</a:t>
            </a:r>
          </a:p>
          <a:p>
            <a:r>
              <a:rPr lang="en-CA" sz="1600" dirty="0" smtClean="0"/>
              <a:t>2014 – Collaboration vs Cooperation</a:t>
            </a:r>
          </a:p>
          <a:p>
            <a:r>
              <a:rPr lang="en-CA" sz="1600" dirty="0" smtClean="0"/>
              <a:t>2014 – Personal Learning </a:t>
            </a:r>
          </a:p>
          <a:p>
            <a:r>
              <a:rPr lang="en-CA" sz="1600" dirty="0" smtClean="0"/>
              <a:t>2014 – The Personal Graph</a:t>
            </a:r>
          </a:p>
          <a:p>
            <a:r>
              <a:rPr lang="en-CA" sz="1600" dirty="0" smtClean="0"/>
              <a:t>2015 – Design vs Environment (Outcomes vs Affordances)</a:t>
            </a:r>
          </a:p>
          <a:p>
            <a:r>
              <a:rPr lang="en-CA" sz="1600" dirty="0" smtClean="0"/>
              <a:t>2016 – Change Drivers and Attractors / Transformation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427142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390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Social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64651" y="5073918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email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1655" y="2245253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twitter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8253" y="2494189"/>
            <a:ext cx="115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accent6">
                    <a:lumMod val="50000"/>
                  </a:schemeClr>
                </a:solidFill>
              </a:rPr>
              <a:t>facebook</a:t>
            </a:r>
            <a:endParaRPr lang="en-CA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>
            <a:endCxn id="23" idx="2"/>
          </p:cNvCxnSpPr>
          <p:nvPr/>
        </p:nvCxnSpPr>
        <p:spPr>
          <a:xfrm flipH="1" flipV="1">
            <a:off x="5068025" y="2863521"/>
            <a:ext cx="267201" cy="61871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22" idx="2"/>
          </p:cNvCxnSpPr>
          <p:nvPr/>
        </p:nvCxnSpPr>
        <p:spPr>
          <a:xfrm flipV="1">
            <a:off x="5519620" y="2616648"/>
            <a:ext cx="402296" cy="8518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3" idx="0"/>
          </p:cNvCxnSpPr>
          <p:nvPr/>
        </p:nvCxnSpPr>
        <p:spPr>
          <a:xfrm flipH="1">
            <a:off x="5174912" y="3969871"/>
            <a:ext cx="84170" cy="110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95817" y="1670071"/>
            <a:ext cx="534467" cy="62554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2" idx="3"/>
          </p:cNvCxnSpPr>
          <p:nvPr/>
        </p:nvCxnSpPr>
        <p:spPr>
          <a:xfrm>
            <a:off x="6332177" y="2430951"/>
            <a:ext cx="1475296" cy="9838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186853" y="1931329"/>
            <a:ext cx="500826" cy="345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3" idx="1"/>
          </p:cNvCxnSpPr>
          <p:nvPr/>
        </p:nvCxnSpPr>
        <p:spPr>
          <a:xfrm flipH="1" flipV="1">
            <a:off x="3425574" y="2178323"/>
            <a:ext cx="1062679" cy="50053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657655" y="2732949"/>
            <a:ext cx="1750018" cy="45531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59730" y="2827657"/>
            <a:ext cx="1886120" cy="195824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487867" y="2616649"/>
            <a:ext cx="2275430" cy="113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56207" y="2850181"/>
            <a:ext cx="2551266" cy="141340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" idx="1"/>
          </p:cNvCxnSpPr>
          <p:nvPr/>
        </p:nvCxnSpPr>
        <p:spPr>
          <a:xfrm flipH="1" flipV="1">
            <a:off x="3269100" y="4986870"/>
            <a:ext cx="1495551" cy="27274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37266" y="5316025"/>
            <a:ext cx="1188316" cy="24287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1"/>
          </p:cNvCxnSpPr>
          <p:nvPr/>
        </p:nvCxnSpPr>
        <p:spPr>
          <a:xfrm flipH="1" flipV="1">
            <a:off x="2643093" y="3630189"/>
            <a:ext cx="2121558" cy="16294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7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Network…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796" y="1825625"/>
            <a:ext cx="7120003" cy="4351338"/>
          </a:xfrm>
        </p:spPr>
        <p:txBody>
          <a:bodyPr/>
          <a:lstStyle/>
          <a:p>
            <a:r>
              <a:rPr lang="en-CA" dirty="0"/>
              <a:t>How do people find each other? Services?</a:t>
            </a:r>
          </a:p>
          <a:p>
            <a:r>
              <a:rPr lang="en-CA" dirty="0"/>
              <a:t>How do they communicate? What do they share?</a:t>
            </a:r>
          </a:p>
          <a:p>
            <a:r>
              <a:rPr lang="en-CA" dirty="0"/>
              <a:t>How does a single PLE work with services?</a:t>
            </a:r>
          </a:p>
          <a:p>
            <a:r>
              <a:rPr lang="en-CA" dirty="0"/>
              <a:t>Do we need centralized registries?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1" y="2492680"/>
            <a:ext cx="3815521" cy="22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61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 personal learning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629"/>
            <a:ext cx="10515600" cy="4351338"/>
          </a:xfrm>
        </p:spPr>
        <p:txBody>
          <a:bodyPr/>
          <a:lstStyle/>
          <a:p>
            <a:r>
              <a:rPr lang="en-CA" dirty="0"/>
              <a:t>What is the </a:t>
            </a:r>
            <a:r>
              <a:rPr lang="en-CA" i="1" dirty="0"/>
              <a:t>value proposition</a:t>
            </a:r>
            <a:r>
              <a:rPr lang="en-CA" dirty="0"/>
              <a:t> for a PLE?</a:t>
            </a:r>
          </a:p>
          <a:p>
            <a:pPr lvl="1"/>
            <a:r>
              <a:rPr lang="en-CA" sz="2800" dirty="0"/>
              <a:t>Note: value isn’t what you can </a:t>
            </a:r>
            <a:r>
              <a:rPr lang="en-CA" sz="2800" i="1" dirty="0"/>
              <a:t>do</a:t>
            </a:r>
            <a:r>
              <a:rPr lang="en-CA" sz="2800" dirty="0"/>
              <a:t>, it’s how you benefit</a:t>
            </a:r>
          </a:p>
          <a:p>
            <a:pPr lvl="1"/>
            <a:r>
              <a:rPr lang="en-CA" sz="2800" dirty="0"/>
              <a:t>This is usually stated in financial terms (earn more, cost less)</a:t>
            </a:r>
          </a:p>
          <a:p>
            <a:pPr lvl="1"/>
            <a:r>
              <a:rPr lang="en-CA" sz="2800" dirty="0"/>
              <a:t>Can also be stated in terms of quality: faster, bigger, better</a:t>
            </a:r>
          </a:p>
          <a:p>
            <a:pPr lvl="1"/>
            <a:r>
              <a:rPr lang="en-CA" sz="2800" dirty="0"/>
              <a:t>And can be non-financial goods: satisfaction, happiness, memories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48033" y="23018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 – 11:30</a:t>
            </a:r>
            <a:endParaRPr lang="en-C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3" y="4205288"/>
            <a:ext cx="9356407" cy="21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33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947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 smtClean="0"/>
              <a:t>Education is not a search problem</a:t>
            </a:r>
            <a:endParaRPr lang="en-CA" sz="4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605155"/>
            <a:ext cx="3905568" cy="579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48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36" y="1703346"/>
            <a:ext cx="9213130" cy="45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4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709" y="1690688"/>
            <a:ext cx="7850957" cy="4079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9710" y="6058609"/>
            <a:ext cx="307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https://lightroom.adobe.com/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91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77" y="1389004"/>
            <a:ext cx="7905652" cy="4825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7235" y="6251484"/>
            <a:ext cx="418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http://www.audacityteam.org/download/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581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26" y="1558822"/>
            <a:ext cx="8562680" cy="4282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125" y="6000234"/>
            <a:ext cx="262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https://docs.google.com/</a:t>
            </a:r>
            <a:r>
              <a:rPr lang="en-CA" dirty="0"/>
              <a:t>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33" y="1251585"/>
            <a:ext cx="643589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1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506" y="1504987"/>
            <a:ext cx="9263966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3346" y="6077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3"/>
              </a:rPr>
              <a:t>https://forum.rebus.community/category/17/phil-introduction-to-philosophy-lead-christina-hendricks-ubc</a:t>
            </a:r>
            <a:r>
              <a:rPr lang="en-CA" dirty="0"/>
              <a:t> </a:t>
            </a:r>
          </a:p>
        </p:txBody>
      </p:sp>
      <p:pic>
        <p:nvPicPr>
          <p:cNvPr id="15362" name="Picture 2" descr="Image result for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591559"/>
            <a:ext cx="3266440" cy="32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open textbook syst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1060464"/>
            <a:ext cx="4236085" cy="31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7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https://pbs.twimg.com/media/C0DOn4xXAAQngGB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40240" y="1336040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Aggregate</a:t>
            </a:r>
            <a:endParaRPr lang="en-CA" sz="2400" b="1" dirty="0">
              <a:solidFill>
                <a:schemeClr val="accent2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5800" y="2616199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Remix</a:t>
            </a:r>
            <a:endParaRPr lang="en-CA" sz="2400" b="1" dirty="0">
              <a:solidFill>
                <a:schemeClr val="accent2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75800" y="4074160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Repurpose</a:t>
            </a:r>
            <a:endParaRPr lang="en-CA" sz="2400" b="1" dirty="0">
              <a:solidFill>
                <a:schemeClr val="accent2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1359" y="5506720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Feed Forward</a:t>
            </a:r>
            <a:endParaRPr lang="en-CA" sz="2400" b="1" dirty="0">
              <a:solidFill>
                <a:schemeClr val="accent2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21040" y="365760"/>
            <a:ext cx="1112520" cy="46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802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8995" y="6073589"/>
            <a:ext cx="254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https://www.xsplit.com/</a:t>
            </a:r>
            <a:r>
              <a:rPr lang="en-CA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0" y="1654132"/>
            <a:ext cx="7528333" cy="4341471"/>
          </a:xfrm>
          <a:prstGeom prst="rect">
            <a:avLst/>
          </a:prstGeom>
        </p:spPr>
      </p:pic>
      <p:pic>
        <p:nvPicPr>
          <p:cNvPr id="16386" name="Picture 2" descr="Image result for youtube livestream no mans sky screens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11057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3371257"/>
            <a:ext cx="4671281" cy="329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272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icroph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" y="1889760"/>
            <a:ext cx="3290110" cy="44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735" y="1523814"/>
            <a:ext cx="7002123" cy="3948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375" y="5884440"/>
            <a:ext cx="3655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http://www.downes.ca/edradio.htm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172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" y="1882385"/>
            <a:ext cx="6808278" cy="39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926" y="5933440"/>
            <a:ext cx="326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http://halfanhour.blogspot.com</a:t>
            </a:r>
            <a:r>
              <a:rPr lang="en-CA" dirty="0"/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7" y="2194736"/>
            <a:ext cx="6190933" cy="333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7002302" y="5572482"/>
            <a:ext cx="467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http://</a:t>
            </a:r>
            <a:r>
              <a:rPr lang="en-CA" dirty="0" smtClean="0">
                <a:hlinkClick r:id="rId5"/>
              </a:rPr>
              <a:t>letsmakesomeartdammit.blogspot.com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3364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650239" y="6077181"/>
            <a:ext cx="366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https://www.slideshare.net/Downes</a:t>
            </a:r>
            <a:r>
              <a:rPr lang="en-CA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59" y="1653988"/>
            <a:ext cx="7635500" cy="40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43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Toward Personal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411923"/>
            <a:ext cx="6086792" cy="514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338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418" y="1646332"/>
            <a:ext cx="8506033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9751" y="6036375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http://www.downes.ca/presentation/468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795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learning Paradigms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34933" y="1429431"/>
          <a:ext cx="10635642" cy="3964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78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78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Path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Field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Course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Curriculum (as in ‘mapping’)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Sequence / </a:t>
                      </a:r>
                      <a:r>
                        <a:rPr lang="en-CA" sz="2400" dirty="0" err="1">
                          <a:effectLst/>
                        </a:rPr>
                        <a:t>Prequisite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Core / periphery / foundation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Movement / covered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Inquiry / Discovery / Gaps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Threshold / Levels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Coverage /</a:t>
                      </a:r>
                      <a:r>
                        <a:rPr lang="en-CA" sz="2400" baseline="0" dirty="0">
                          <a:effectLst/>
                        </a:rPr>
                        <a:t> </a:t>
                      </a:r>
                      <a:r>
                        <a:rPr lang="en-CA" sz="2400" dirty="0">
                          <a:effectLst/>
                        </a:rPr>
                        <a:t>Construction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Positioning</a:t>
                      </a:r>
                      <a:r>
                        <a:rPr lang="en-CA" sz="2400" dirty="0">
                          <a:effectLst/>
                        </a:rPr>
                        <a:t> – first / last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Grouping</a:t>
                      </a:r>
                      <a:r>
                        <a:rPr lang="en-CA" sz="2400" dirty="0">
                          <a:effectLst/>
                        </a:rPr>
                        <a:t> / Clustering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Objective / target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Serendipity / emergence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Leading / Led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Centred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34720"/>
            <a:ext cx="7167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Carrie </a:t>
            </a:r>
            <a:r>
              <a:rPr lang="en-CA" dirty="0" err="1"/>
              <a:t>Paechter</a:t>
            </a:r>
            <a:r>
              <a:rPr lang="en-CA" dirty="0"/>
              <a:t>, Metaphors of Space in Educational Theory and Practice  </a:t>
            </a:r>
            <a:r>
              <a:rPr lang="en-CA" dirty="0">
                <a:hlinkClick r:id="rId2"/>
              </a:rPr>
              <a:t>http://www.tandfonline.com/doi/pdf/10.1080/14681360400200202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062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426206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ea typeface="Times New Roman" panose="02020603050405020304" pitchFamily="18" charset="0"/>
              </a:rPr>
              <a:t>Instead of seeing a course as a series of contents to be presented, a course is a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network of participants </a:t>
            </a:r>
            <a:r>
              <a:rPr lang="en-CA" sz="2800" dirty="0">
                <a:ea typeface="Times New Roman" panose="02020603050405020304" pitchFamily="18" charset="0"/>
              </a:rPr>
              <a:t>who find and exchange resources with each other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An initial structure is developed and ‘seeded’ with existing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Participants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encouraged</a:t>
            </a:r>
            <a:r>
              <a:rPr lang="en-CA" sz="2800" dirty="0">
                <a:ea typeface="Times New Roman" panose="02020603050405020304" pitchFamily="18" charset="0"/>
              </a:rPr>
              <a:t>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 mechanism (</a:t>
            </a:r>
            <a:r>
              <a:rPr lang="en-CA" sz="2800" dirty="0" err="1">
                <a:ea typeface="Times New Roman" panose="02020603050405020304" pitchFamily="18" charset="0"/>
              </a:rPr>
              <a:t>gRSShopper</a:t>
            </a:r>
            <a:r>
              <a:rPr lang="en-CA" sz="2800" dirty="0">
                <a:ea typeface="Times New Roman" panose="02020603050405020304" pitchFamily="18" charset="0"/>
              </a:rPr>
              <a:t>) is employed to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connect them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4" y="1198184"/>
            <a:ext cx="5607686" cy="3228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2" y="1202973"/>
            <a:ext cx="3671888" cy="3223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4859" y="3234652"/>
            <a:ext cx="224742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Connectivist MOOC (</a:t>
            </a:r>
            <a:r>
              <a:rPr lang="en-CA" dirty="0" err="1"/>
              <a:t>cMOOC</a:t>
            </a:r>
            <a:r>
              <a:rPr lang="en-CA" dirty="0"/>
              <a:t>) Design</a:t>
            </a:r>
          </a:p>
        </p:txBody>
      </p:sp>
    </p:spTree>
    <p:extLst>
      <p:ext uri="{BB962C8B-B14F-4D97-AF65-F5344CB8AC3E}">
        <p14:creationId xmlns:p14="http://schemas.microsoft.com/office/powerpoint/2010/main" val="645401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03111"/>
            <a:ext cx="10515600" cy="1891341"/>
          </a:xfrm>
        </p:spPr>
        <p:txBody>
          <a:bodyPr/>
          <a:lstStyle/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Rules-Based Events</a:t>
            </a:r>
            <a:r>
              <a:rPr lang="en-CA" dirty="0">
                <a:ea typeface="Times New Roman" panose="02020603050405020304" pitchFamily="18" charset="0"/>
              </a:rPr>
              <a:t> (like notifications)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User Models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Adaptive</a:t>
            </a:r>
            <a:r>
              <a:rPr lang="en-CA" dirty="0">
                <a:ea typeface="Times New Roman" panose="02020603050405020304" pitchFamily="18" charset="0"/>
              </a:rPr>
              <a:t>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24" y="1629591"/>
            <a:ext cx="5548354" cy="274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6699" y="2554402"/>
            <a:ext cx="3602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What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How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Why we learn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8377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Note About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893" y="1674237"/>
            <a:ext cx="6876827" cy="4351338"/>
          </a:xfrm>
        </p:spPr>
        <p:txBody>
          <a:bodyPr/>
          <a:lstStyle/>
          <a:p>
            <a:r>
              <a:rPr lang="en-CA" dirty="0"/>
              <a:t>With models, the answers are determined before the system or simulation is ever run…</a:t>
            </a:r>
          </a:p>
          <a:p>
            <a:r>
              <a:rPr lang="en-CA" dirty="0" err="1"/>
              <a:t>Eg</a:t>
            </a:r>
            <a:r>
              <a:rPr lang="en-CA" dirty="0"/>
              <a:t>. “Carnegie Melon University received a two-year grant for research on and development of MOOCs platforms '</a:t>
            </a:r>
            <a:r>
              <a:rPr lang="en-CA" i="1" dirty="0"/>
              <a:t>intelligent enough to mimic the traditional classroom experience'</a:t>
            </a:r>
            <a:r>
              <a:rPr lang="en-CA" dirty="0"/>
              <a:t>.”</a:t>
            </a:r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061120" y="5379244"/>
            <a:ext cx="674176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hlinkClick r:id="rId2"/>
              </a:rPr>
              <a:t>http://unescochair.blogs.uoc.edu/blog/2014/06/25/a-goal-for-google-and-carnegie-mellons-mooc-research/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810260"/>
            <a:ext cx="3175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463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55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40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6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49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827" y="4700526"/>
            <a:ext cx="107403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Learning a discipline is a total state and not a collection of specific states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obtained through immersion in an environment rather than acquisition of particular entities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expressed functionally (can you perform ‘as a geographer’?) rather than cognitively (can you state ‘geography facts’ or do ‘geography tasks’?)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7" y="1207708"/>
            <a:ext cx="8077817" cy="34928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337292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Extended 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More than neural networks?</a:t>
            </a:r>
          </a:p>
          <a:p>
            <a:pPr lvl="1"/>
            <a:r>
              <a:rPr lang="en-CA" dirty="0"/>
              <a:t>Embodied learning, </a:t>
            </a:r>
            <a:r>
              <a:rPr lang="en-CA" dirty="0" err="1"/>
              <a:t>stigmergy</a:t>
            </a:r>
            <a:r>
              <a:rPr lang="en-CA" dirty="0"/>
              <a:t>, extended memory (Andy Clark)</a:t>
            </a:r>
          </a:p>
          <a:p>
            <a:r>
              <a:rPr lang="en-CA" dirty="0"/>
              <a:t>Is my library a part of my cognition?</a:t>
            </a:r>
          </a:p>
          <a:p>
            <a:pPr lvl="1"/>
            <a:r>
              <a:rPr lang="en-CA" dirty="0"/>
              <a:t>Which books?</a:t>
            </a:r>
          </a:p>
          <a:p>
            <a:r>
              <a:rPr lang="en-CA" dirty="0"/>
              <a:t>The problem of explanation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7835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797859" y="60955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2"/>
              </a:rPr>
              <a:t>https://www.linkedin.com/pulse/string-learning-blend-objects-geoff-rebbeck?articleId=6932346018329088240</a:t>
            </a:r>
            <a:r>
              <a:rPr lang="en-CA" dirty="0"/>
              <a:t> </a:t>
            </a:r>
          </a:p>
        </p:txBody>
      </p:sp>
      <p:pic>
        <p:nvPicPr>
          <p:cNvPr id="1026" name="Picture 2" descr="https://media.licdn.com/mpr/mpr/AAEAAQAAAAAAAAfzAAAAJDRiZGNhNTg3LTE4OTctNGJmMi1iZjk0LWE0YjE1MWZmYWQ4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59" y="1358993"/>
            <a:ext cx="6502868" cy="460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65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57" y="1407321"/>
            <a:ext cx="7840487" cy="4792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5900" y="6223253"/>
            <a:ext cx="289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https://www.virtualbox.org/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233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45" y="1592246"/>
            <a:ext cx="9233647" cy="4422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6311" y="6311900"/>
            <a:ext cx="346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https://aws.amazon.com/console/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83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79" y="1619177"/>
            <a:ext cx="8920899" cy="4211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8469" y="6086516"/>
            <a:ext cx="2660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https://www.docker.com/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31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18" y="667545"/>
            <a:ext cx="4112114" cy="5458618"/>
          </a:xfrm>
        </p:spPr>
        <p:txBody>
          <a:bodyPr>
            <a:normAutofit/>
          </a:bodyPr>
          <a:lstStyle/>
          <a:p>
            <a:pPr algn="l"/>
            <a:r>
              <a:rPr lang="en-CA" sz="4000" dirty="0"/>
              <a:t>What’s missing in the </a:t>
            </a:r>
            <a:r>
              <a:rPr lang="en-CA" sz="4000" dirty="0" smtClean="0"/>
              <a:t>standards-based </a:t>
            </a:r>
            <a:r>
              <a:rPr lang="en-CA" sz="4000" dirty="0"/>
              <a:t>models-based approach is what we used to think of as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936" y="1952365"/>
            <a:ext cx="4896544" cy="4525963"/>
          </a:xfrm>
        </p:spPr>
        <p:txBody>
          <a:bodyPr>
            <a:normAutofit/>
          </a:bodyPr>
          <a:lstStyle/>
          <a:p>
            <a:r>
              <a:rPr lang="en-CA" b="1" dirty="0" err="1"/>
              <a:t>B</a:t>
            </a:r>
            <a:r>
              <a:rPr lang="en-CA" dirty="0" err="1"/>
              <a:t>ricolage</a:t>
            </a:r>
            <a:r>
              <a:rPr lang="en-CA" dirty="0"/>
              <a:t> – the doesn’t allow or cater for </a:t>
            </a:r>
            <a:r>
              <a:rPr lang="en-CA" dirty="0" err="1"/>
              <a:t>bricolage</a:t>
            </a:r>
            <a:r>
              <a:rPr lang="en-CA" dirty="0"/>
              <a:t>.</a:t>
            </a:r>
          </a:p>
          <a:p>
            <a:r>
              <a:rPr lang="en-CA" b="1" dirty="0"/>
              <a:t>A</a:t>
            </a:r>
            <a:r>
              <a:rPr lang="en-CA" dirty="0"/>
              <a:t>ffordances – leverage the technology to improve learning and teaching.</a:t>
            </a:r>
          </a:p>
          <a:p>
            <a:r>
              <a:rPr lang="en-CA" b="1" dirty="0"/>
              <a:t>D</a:t>
            </a:r>
            <a:r>
              <a:rPr lang="en-CA" dirty="0"/>
              <a:t>istribution – implications for the institutional practice of e-learning."</a:t>
            </a:r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794992" y="6262321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http://davidtjones.wordpress.com/2014/03/31/bim-and-bad/</a:t>
            </a:r>
            <a:endParaRPr lang="en-CA" dirty="0"/>
          </a:p>
        </p:txBody>
      </p:sp>
      <p:pic>
        <p:nvPicPr>
          <p:cNvPr id="9218" name="Picture 2" descr="http://intosoul.nl/wp-content/uploads/2012/09/michael-jackson-bad-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66400"/>
            <a:ext cx="2724274" cy="15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2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Record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26" y="1582281"/>
            <a:ext cx="7711125" cy="4416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8329" y="6311900"/>
            <a:ext cx="465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http://adlnet.github.io/xapi-statement-viewer/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999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23" y="1600544"/>
            <a:ext cx="7840050" cy="4396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3012" y="62172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3"/>
              </a:rPr>
              <a:t>https://datarepository.wolframcloud.com/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990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246837" y="867896"/>
            <a:ext cx="497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kern="0" dirty="0">
                <a:latin typeface="Calibri" panose="020F0502020204030204" pitchFamily="34" charset="0"/>
              </a:rPr>
              <a:t>Stephen Downes</a:t>
            </a:r>
            <a:endParaRPr lang="en-US" sz="2800" kern="0" dirty="0">
              <a:latin typeface="Calibri" panose="020F0502020204030204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246837" y="6172203"/>
            <a:ext cx="62781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kern="0">
              <a:latin typeface="Calibri" panose="020F050202020403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246837" y="1482582"/>
            <a:ext cx="4972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kern="0" dirty="0"/>
              <a:t>http://www.downes.ca</a:t>
            </a:r>
            <a:endParaRPr lang="en-US" sz="3600" kern="0" dirty="0">
              <a:latin typeface="Calibri" panose="020F0502020204030204" pitchFamily="34" charset="0"/>
            </a:endParaRP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37" y="2250387"/>
            <a:ext cx="5071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88088" y="5157192"/>
            <a:ext cx="17281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kern="0" dirty="0">
                <a:solidFill>
                  <a:schemeClr val="accent3">
                    <a:lumMod val="75000"/>
                  </a:schemeClr>
                </a:solidFill>
              </a:rPr>
              <a:t>Moncton, Canada,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9301" y="5796126"/>
            <a:ext cx="791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http://www.downes.ca/presentation/389</a:t>
            </a:r>
          </a:p>
        </p:txBody>
      </p:sp>
    </p:spTree>
    <p:extLst>
      <p:ext uri="{BB962C8B-B14F-4D97-AF65-F5344CB8AC3E}">
        <p14:creationId xmlns:p14="http://schemas.microsoft.com/office/powerpoint/2010/main" val="237935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450" y="1561465"/>
            <a:ext cx="8632075" cy="4351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450" y="6216134"/>
            <a:ext cx="2441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https://roundcube.net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779520" y="6216134"/>
            <a:ext cx="3271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https://www.google.com/gmail</a:t>
            </a:r>
            <a:r>
              <a:rPr lang="en-CA" dirty="0" smtClean="0">
                <a:hlinkClick r:id="rId4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497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64" y="1646167"/>
            <a:ext cx="7517777" cy="4521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91568" y="6346935"/>
            <a:ext cx="348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https://www.everycloudtech.com/</a:t>
            </a:r>
            <a:r>
              <a:rPr lang="en-CA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3097" y="6371889"/>
            <a:ext cx="226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http://postlayer.com</a:t>
            </a:r>
            <a:r>
              <a:rPr lang="en-CA" dirty="0" smtClean="0">
                <a:hlinkClick r:id="rId4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833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643554"/>
            <a:ext cx="6222437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61156" y="5625560"/>
            <a:ext cx="3416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http://www.downes.ca/start.html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038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Life?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99" y="1580266"/>
            <a:ext cx="7555583" cy="44302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03935" y="6229581"/>
            <a:ext cx="2727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https://feedly.com/i/latest</a:t>
            </a:r>
            <a:r>
              <a:rPr lang="en-CA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6369" y="6229581"/>
            <a:ext cx="33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http://www.downes.ca/opml.xml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726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4504</TotalTime>
  <Words>1081</Words>
  <Application>Microsoft Office PowerPoint</Application>
  <PresentationFormat>Custom</PresentationFormat>
  <Paragraphs>264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A Model of Personal Learning</vt:lpstr>
      <vt:lpstr>Three Decades of Enquiry…</vt:lpstr>
      <vt:lpstr>PowerPoint Presentation</vt:lpstr>
      <vt:lpstr>A Note About Models</vt:lpstr>
      <vt:lpstr>What’s missing in the standards-based models-based approach is what we used to think of as BAD</vt:lpstr>
      <vt:lpstr>A Day in the Life?</vt:lpstr>
      <vt:lpstr>A Day in the Life?</vt:lpstr>
      <vt:lpstr>A Day in the Life?</vt:lpstr>
      <vt:lpstr>A Day in the Life?</vt:lpstr>
      <vt:lpstr>A Day in the Life?</vt:lpstr>
      <vt:lpstr>A Day in the Life?</vt:lpstr>
      <vt:lpstr>A Day in the Life?</vt:lpstr>
      <vt:lpstr>Learning</vt:lpstr>
      <vt:lpstr>Learning</vt:lpstr>
      <vt:lpstr>Saving</vt:lpstr>
      <vt:lpstr>Post List</vt:lpstr>
      <vt:lpstr>The Personal Learning Environment</vt:lpstr>
      <vt:lpstr>Overview of the Concept of PLEs</vt:lpstr>
      <vt:lpstr>Properties of the PLE…</vt:lpstr>
      <vt:lpstr>The Network of PLEs</vt:lpstr>
      <vt:lpstr>The Social Network of PLEs</vt:lpstr>
      <vt:lpstr>Properties of the Network…</vt:lpstr>
      <vt:lpstr>Why a personal learning environment?</vt:lpstr>
      <vt:lpstr>PowerPoint Presentation</vt:lpstr>
      <vt:lpstr>Making</vt:lpstr>
      <vt:lpstr>Making</vt:lpstr>
      <vt:lpstr>Making</vt:lpstr>
      <vt:lpstr>Making</vt:lpstr>
      <vt:lpstr>Making</vt:lpstr>
      <vt:lpstr>Making</vt:lpstr>
      <vt:lpstr>Sharing</vt:lpstr>
      <vt:lpstr>Sharing</vt:lpstr>
      <vt:lpstr>Sharing</vt:lpstr>
      <vt:lpstr>Toward Personal Learning</vt:lpstr>
      <vt:lpstr>Sharing</vt:lpstr>
      <vt:lpstr>New learning Paradigms</vt:lpstr>
      <vt:lpstr>The Connectivist MOOC (cMOOC) Design</vt:lpstr>
      <vt:lpstr>Personalization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Learning Outcomes</vt:lpstr>
      <vt:lpstr>Extended Cognition</vt:lpstr>
      <vt:lpstr>Cloud Environments</vt:lpstr>
      <vt:lpstr>Making</vt:lpstr>
      <vt:lpstr>Cloud Environments</vt:lpstr>
      <vt:lpstr>Cloud Environments</vt:lpstr>
      <vt:lpstr>Learning Record Store</vt:lpstr>
      <vt:lpstr>Cloud Services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 of Personal Learning</dc:title>
  <dc:creator>Stephen Downes</dc:creator>
  <cp:lastModifiedBy>Downes, Stephen</cp:lastModifiedBy>
  <cp:revision>37</cp:revision>
  <dcterms:created xsi:type="dcterms:W3CDTF">2017-05-16T00:39:41Z</dcterms:created>
  <dcterms:modified xsi:type="dcterms:W3CDTF">2017-07-11T13:26:42Z</dcterms:modified>
</cp:coreProperties>
</file>