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9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1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47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56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65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5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25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9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36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3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64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FEF1-1491-4223-8860-D97CC6D69F1D}" type="datetimeFigureOut">
              <a:rPr lang="en-CA" smtClean="0"/>
              <a:t>2017-03-09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4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36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r.educause.edu/articles/2015/3/credentialing-in-higher-education-current-challenges-and-innovative-trends" TargetMode="External"/><Relationship Id="rId4" Type="http://schemas.openxmlformats.org/officeDocument/2006/relationships/hyperlink" Target="https://en.wikipedia.org/wiki/Social_proo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blockgeeks.com/guides/what-is-blockchain-technolog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.seattletimes.com/html/opinion/2018504888_guest25blakecole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piloguesystems.com/about/" TargetMode="External"/><Relationship Id="rId3" Type="http://schemas.openxmlformats.org/officeDocument/2006/relationships/hyperlink" Target="https://openbadges.org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downes.ca/post/648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wnes.ca/news/OLDaily.htm" TargetMode="External"/><Relationship Id="rId5" Type="http://schemas.openxmlformats.org/officeDocument/2006/relationships/hyperlink" Target="https://www.td.org/Publications/Blogs/Science-of-Learning-Blog/2015/01/Spaced-Learning-an-Approach-to-Minimize-the-Forgetting-Curve" TargetMode="External"/><Relationship Id="rId4" Type="http://schemas.openxmlformats.org/officeDocument/2006/relationships/hyperlink" Target="http://www.nrc-cnrc.gc.ca/eng/solutions/collaborative/lps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vinylcaf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Downes/disruptive-innovations-in-learning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468" TargetMode="External"/><Relationship Id="rId2" Type="http://schemas.openxmlformats.org/officeDocument/2006/relationships/hyperlink" Target="http://bit.ly/2n3bP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downes.ca/cgi-bin/cchat.cgi?chat_thread=7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tteredmirror.ca/" TargetMode="External"/><Relationship Id="rId7" Type="http://schemas.openxmlformats.org/officeDocument/2006/relationships/hyperlink" Target="https://www.redbubble.com/shop/four+horsemen+stickers" TargetMode="External"/><Relationship Id="rId2" Type="http://schemas.openxmlformats.org/officeDocument/2006/relationships/hyperlink" Target="https://climate.nas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npr.org/2016/11/08/500686320/did-social-media-ruin-election-2016" TargetMode="External"/><Relationship Id="rId4" Type="http://schemas.openxmlformats.org/officeDocument/2006/relationships/hyperlink" Target="http://www.oecd.org/social/inequality-and-poverty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hare.net/CatherineFarrant/connectivist-learning-theory" TargetMode="External"/><Relationship Id="rId3" Type="http://schemas.openxmlformats.org/officeDocument/2006/relationships/hyperlink" Target="https://www.adlnet.gov/introducing-the-next-big-thing-cass/" TargetMode="External"/><Relationship Id="rId7" Type="http://schemas.openxmlformats.org/officeDocument/2006/relationships/hyperlink" Target="http://grasshopper.downes.ca/" TargetMode="External"/><Relationship Id="rId2" Type="http://schemas.openxmlformats.org/officeDocument/2006/relationships/hyperlink" Target="http://www.csps-efpc.gc.ca/index-eng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oc.ca/" TargetMode="External"/><Relationship Id="rId5" Type="http://schemas.openxmlformats.org/officeDocument/2006/relationships/hyperlink" Target="http://candl.mooc.ca/" TargetMode="External"/><Relationship Id="rId4" Type="http://schemas.openxmlformats.org/officeDocument/2006/relationships/hyperlink" Target="http://www.federica.eu/c/connectivism_and_learning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ates.ca/2014/10/13/comparing-xmoocs-and-cmoocs-philosophy-and-practice/" TargetMode="External"/><Relationship Id="rId2" Type="http://schemas.openxmlformats.org/officeDocument/2006/relationships/hyperlink" Target="https://sites.google.com/site/themoocguide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downes.ca/presentation/380" TargetMode="External"/><Relationship Id="rId4" Type="http://schemas.openxmlformats.org/officeDocument/2006/relationships/hyperlink" Target="https://www.futurelearn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npmjs.com/package/fxos-web-server" TargetMode="External"/><Relationship Id="rId7" Type="http://schemas.openxmlformats.org/officeDocument/2006/relationships/hyperlink" Target="https://ipfs.io/" TargetMode="External"/><Relationship Id="rId2" Type="http://schemas.openxmlformats.org/officeDocument/2006/relationships/hyperlink" Target="http://mashable.com/2009/06/15/opera-un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eybase.io/" TargetMode="External"/><Relationship Id="rId5" Type="http://schemas.openxmlformats.org/officeDocument/2006/relationships/hyperlink" Target="https://solid.mit.edu/" TargetMode="External"/><Relationship Id="rId4" Type="http://schemas.openxmlformats.org/officeDocument/2006/relationships/hyperlink" Target="https://www.joindiaspora.com/" TargetMode="Externa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cognitive-services/en-us/" TargetMode="External"/><Relationship Id="rId3" Type="http://schemas.openxmlformats.org/officeDocument/2006/relationships/hyperlink" Target="https://www.virtualbox.org/" TargetMode="External"/><Relationship Id="rId7" Type="http://schemas.openxmlformats.org/officeDocument/2006/relationships/hyperlink" Target="https://www.microsoft.com/en-ca/cloud-platform/windows-server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www.vmwa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" TargetMode="External"/><Relationship Id="rId11" Type="http://schemas.openxmlformats.org/officeDocument/2006/relationships/hyperlink" Target="http://www.downes.ca/post/66459" TargetMode="External"/><Relationship Id="rId5" Type="http://schemas.openxmlformats.org/officeDocument/2006/relationships/hyperlink" Target="https://www.vagrantup.com/" TargetMode="External"/><Relationship Id="rId10" Type="http://schemas.openxmlformats.org/officeDocument/2006/relationships/hyperlink" Target="https://segment.com/" TargetMode="External"/><Relationship Id="rId4" Type="http://schemas.openxmlformats.org/officeDocument/2006/relationships/hyperlink" Target="https://www.docker.com/" TargetMode="External"/><Relationship Id="rId9" Type="http://schemas.openxmlformats.org/officeDocument/2006/relationships/hyperlink" Target="https://www.wolframalpha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tholden/the-learning-styles-revelation-research-from-cognitive-science" TargetMode="External"/><Relationship Id="rId2" Type="http://schemas.openxmlformats.org/officeDocument/2006/relationships/hyperlink" Target="https://www.mnsu.edu/its/academic/isalt_social_presence_theor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wncloud.org/" TargetMode="External"/><Relationship Id="rId7" Type="http://schemas.openxmlformats.org/officeDocument/2006/relationships/hyperlink" Target="http://taftportfolio.blogspot.com/p/personal-learning-environment-ple.html" TargetMode="External"/><Relationship Id="rId2" Type="http://schemas.openxmlformats.org/officeDocument/2006/relationships/hyperlink" Target="http://ec.europa.eu/ipg/standards/markup/web-content-syndication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slideshare.net/KarlSeiler/mlaas-machine-learning-as-a-service" TargetMode="External"/><Relationship Id="rId4" Type="http://schemas.openxmlformats.org/officeDocument/2006/relationships/hyperlink" Target="https://www.adlnet.gov/t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93" y="5870188"/>
            <a:ext cx="7834193" cy="616635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70000"/>
              </a:lnSpc>
            </a:pPr>
            <a:r>
              <a:rPr lang="en-CA" sz="5100" dirty="0"/>
              <a:t>Open Learning, Open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0382" y="5660122"/>
            <a:ext cx="2974207" cy="1036766"/>
          </a:xfrm>
        </p:spPr>
        <p:txBody>
          <a:bodyPr anchor="ctr">
            <a:normAutofit lnSpcReduction="10000"/>
          </a:bodyPr>
          <a:lstStyle/>
          <a:p>
            <a:pPr algn="l">
              <a:lnSpc>
                <a:spcPct val="70000"/>
              </a:lnSpc>
            </a:pPr>
            <a:r>
              <a:rPr lang="en-CA" sz="1400" dirty="0"/>
              <a:t>Stephen </a:t>
            </a:r>
            <a:r>
              <a:rPr lang="en-CA" sz="1400" dirty="0" err="1"/>
              <a:t>Downes</a:t>
            </a:r>
            <a:endParaRPr lang="en-CA" sz="1400" dirty="0"/>
          </a:p>
          <a:p>
            <a:pPr algn="l">
              <a:lnSpc>
                <a:spcPct val="70000"/>
              </a:lnSpc>
            </a:pPr>
            <a:r>
              <a:rPr lang="en-CA" sz="1400" dirty="0"/>
              <a:t>Open SUNY COTE 2017 Conference</a:t>
            </a:r>
          </a:p>
          <a:p>
            <a:pPr algn="l">
              <a:lnSpc>
                <a:spcPct val="70000"/>
              </a:lnSpc>
            </a:pPr>
            <a:r>
              <a:rPr lang="en-CA" sz="1400" dirty="0"/>
              <a:t>Syracuse, New York</a:t>
            </a:r>
          </a:p>
          <a:p>
            <a:pPr algn="l">
              <a:lnSpc>
                <a:spcPct val="70000"/>
              </a:lnSpc>
            </a:pPr>
            <a:r>
              <a:rPr lang="en-CA" sz="1400" dirty="0"/>
              <a:t>March 9,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4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568357"/>
            <a:ext cx="5908556" cy="285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to Learning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Content Knowledge Vs. Literacies</a:t>
            </a:r>
          </a:p>
          <a:p>
            <a:pPr lvl="1"/>
            <a:r>
              <a:rPr lang="en-CA" dirty="0"/>
              <a:t>Not just reading and writing… </a:t>
            </a:r>
          </a:p>
          <a:p>
            <a:pPr lvl="1"/>
            <a:r>
              <a:rPr lang="en-CA" sz="1800" dirty="0">
                <a:hlinkClick r:id="rId3"/>
              </a:rPr>
              <a:t>http://www.downes.ca/presentation/369</a:t>
            </a:r>
            <a:r>
              <a:rPr lang="en-CA" sz="1800" dirty="0"/>
              <a:t> </a:t>
            </a:r>
            <a:endParaRPr lang="en-CA" sz="1800" dirty="0"/>
          </a:p>
          <a:p>
            <a:r>
              <a:rPr lang="en-CA" dirty="0"/>
              <a:t>Employment skills Vs. Education</a:t>
            </a:r>
          </a:p>
          <a:p>
            <a:r>
              <a:rPr lang="en-CA" dirty="0"/>
              <a:t>Courses Vs.  Performance Support</a:t>
            </a:r>
          </a:p>
          <a:p>
            <a:r>
              <a:rPr lang="en-CA" dirty="0"/>
              <a:t>Authority Vs. the Wisdom of Crowds</a:t>
            </a:r>
          </a:p>
          <a:p>
            <a:pPr lvl="1"/>
            <a:r>
              <a:rPr lang="en-CA" dirty="0"/>
              <a:t>Autonomy, Diversity, Openness, Interactivity</a:t>
            </a:r>
          </a:p>
          <a:p>
            <a:pPr lvl="1"/>
            <a:r>
              <a:rPr lang="en-CA" dirty="0"/>
              <a:t>Social Proof? </a:t>
            </a:r>
            <a:r>
              <a:rPr lang="en-CA" dirty="0">
                <a:hlinkClick r:id="rId4"/>
              </a:rPr>
              <a:t>https://en.wikipedia.org/wiki/Social_proof</a:t>
            </a:r>
            <a:r>
              <a:rPr lang="en-CA" dirty="0"/>
              <a:t> </a:t>
            </a:r>
            <a:endParaRPr lang="en-CA" dirty="0"/>
          </a:p>
          <a:p>
            <a:r>
              <a:rPr lang="en-CA" dirty="0"/>
              <a:t>Credentials Vs. Learning Vs. Connections - </a:t>
            </a:r>
            <a:r>
              <a:rPr lang="en-CA" dirty="0">
                <a:hlinkClick r:id="rId5"/>
              </a:rPr>
              <a:t>http://er.educause.edu/articles/2015/3/credentialing-in-higher-education-current-challenges-and-innovative-trends</a:t>
            </a:r>
            <a:r>
              <a:rPr lang="en-CA" dirty="0"/>
              <a:t> 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175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to Educational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350" y="1825625"/>
            <a:ext cx="4977449" cy="4351338"/>
          </a:xfrm>
        </p:spPr>
        <p:txBody>
          <a:bodyPr>
            <a:normAutofit/>
          </a:bodyPr>
          <a:lstStyle/>
          <a:p>
            <a:r>
              <a:rPr lang="en-CA" dirty="0"/>
              <a:t>Public Education Vs. Private Sector</a:t>
            </a:r>
          </a:p>
          <a:p>
            <a:r>
              <a:rPr lang="en-CA" dirty="0"/>
              <a:t>Funding: Tuition, Grants, </a:t>
            </a:r>
            <a:r>
              <a:rPr lang="en-CA" dirty="0" err="1"/>
              <a:t>Reseach</a:t>
            </a:r>
            <a:r>
              <a:rPr lang="en-CA" dirty="0"/>
              <a:t>….?</a:t>
            </a:r>
          </a:p>
          <a:p>
            <a:r>
              <a:rPr lang="en-CA" dirty="0"/>
              <a:t>Enterprise Vs. Distributed?</a:t>
            </a:r>
          </a:p>
          <a:p>
            <a:r>
              <a:rPr lang="en-CA" dirty="0"/>
              <a:t>Federated Vs. Open? (Social </a:t>
            </a:r>
            <a:r>
              <a:rPr lang="en-CA" dirty="0" err="1"/>
              <a:t>signon</a:t>
            </a:r>
            <a:r>
              <a:rPr lang="en-CA" dirty="0"/>
              <a:t> Vs. Single </a:t>
            </a:r>
            <a:r>
              <a:rPr lang="en-CA" dirty="0" err="1"/>
              <a:t>Signon</a:t>
            </a:r>
            <a:r>
              <a:rPr lang="en-CA" dirty="0"/>
              <a:t> Vs. ??)</a:t>
            </a:r>
          </a:p>
          <a:p>
            <a:r>
              <a:rPr lang="en-CA" dirty="0"/>
              <a:t>Transcripts Vs. Blockchain Vs. ?? </a:t>
            </a:r>
            <a:r>
              <a:rPr lang="en-CA" sz="1200" dirty="0">
                <a:hlinkClick r:id="rId2"/>
              </a:rPr>
              <a:t>http://blockgeeks.com/guides/what-is-blockchain-technology/</a:t>
            </a:r>
            <a:r>
              <a:rPr lang="en-CA" sz="1200" dirty="0"/>
              <a:t>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2" y="1760391"/>
            <a:ext cx="5672328" cy="4608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945" y="6368967"/>
            <a:ext cx="841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http://old.seattletimes.com/html/opinion/2018504888_guest25blakecole.html</a:t>
            </a:r>
            <a:r>
              <a:rPr lang="en-CA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3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07892" cy="4351338"/>
          </a:xfrm>
        </p:spPr>
        <p:txBody>
          <a:bodyPr>
            <a:normAutofit/>
          </a:bodyPr>
          <a:lstStyle/>
          <a:p>
            <a:r>
              <a:rPr lang="en-CA" dirty="0"/>
              <a:t>Competencies? Vs. Capabilities </a:t>
            </a:r>
            <a:r>
              <a:rPr lang="en-CA" sz="2000" dirty="0">
                <a:hlinkClick r:id="rId2"/>
              </a:rPr>
              <a:t>http://www.downes.ca/post/64879</a:t>
            </a:r>
            <a:r>
              <a:rPr lang="en-CA" sz="2000" dirty="0"/>
              <a:t> </a:t>
            </a:r>
            <a:endParaRPr lang="en-CA" dirty="0"/>
          </a:p>
          <a:p>
            <a:r>
              <a:rPr lang="en-CA" dirty="0"/>
              <a:t>Badges? Vs. Evidence </a:t>
            </a:r>
            <a:r>
              <a:rPr lang="en-CA" sz="2000" dirty="0">
                <a:hlinkClick r:id="rId3"/>
              </a:rPr>
              <a:t>https://openbadges.org/</a:t>
            </a:r>
            <a:r>
              <a:rPr lang="en-CA" sz="2000" dirty="0"/>
              <a:t> </a:t>
            </a:r>
            <a:endParaRPr lang="en-CA" dirty="0"/>
          </a:p>
          <a:p>
            <a:r>
              <a:rPr lang="en-CA" dirty="0"/>
              <a:t>Classes Vs. Performance Support </a:t>
            </a:r>
            <a:r>
              <a:rPr lang="en-CA" sz="1600" dirty="0">
                <a:hlinkClick r:id="rId4"/>
              </a:rPr>
              <a:t>http://www.nrc-cnrc.gc.ca/eng/solutions/collaborative/lpss.html</a:t>
            </a:r>
            <a:r>
              <a:rPr lang="en-CA" sz="1600" dirty="0"/>
              <a:t> </a:t>
            </a:r>
            <a:endParaRPr lang="en-CA" sz="1600" dirty="0"/>
          </a:p>
          <a:p>
            <a:r>
              <a:rPr lang="en-CA" dirty="0"/>
              <a:t>Microlearning? Vs. Spaced Learning - </a:t>
            </a:r>
            <a:r>
              <a:rPr lang="en-CA" sz="1400" dirty="0">
                <a:hlinkClick r:id="rId5"/>
              </a:rPr>
              <a:t>https://www.td.org/Publications/Blogs/Science-of-Learning-Blog/2015/01/Spaced-Learning-an-Approach-to-Minimize-the-Forgetting-Curve</a:t>
            </a:r>
            <a:r>
              <a:rPr lang="en-CA" sz="1400" dirty="0"/>
              <a:t> </a:t>
            </a:r>
            <a:endParaRPr lang="en-CA" sz="1400" dirty="0"/>
          </a:p>
          <a:p>
            <a:r>
              <a:rPr lang="en-CA" dirty="0"/>
              <a:t>Course Libraries? Vs. Subscription-based Learning - </a:t>
            </a:r>
            <a:r>
              <a:rPr lang="en-CA" sz="1800" dirty="0">
                <a:hlinkClick r:id="rId6"/>
              </a:rPr>
              <a:t>http://www.downes.ca/news/OLDaily.htm</a:t>
            </a:r>
            <a:r>
              <a:rPr lang="en-CA" sz="1800" dirty="0"/>
              <a:t> 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04" y="523673"/>
            <a:ext cx="4998307" cy="5955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67887" y="6452854"/>
            <a:ext cx="360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8"/>
              </a:rPr>
              <a:t>http://epiloguesystems.com/about/</a:t>
            </a:r>
            <a:r>
              <a:rPr lang="en-CA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41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Doing the Right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Who are your clients?</a:t>
            </a:r>
          </a:p>
          <a:p>
            <a:pPr lvl="1"/>
            <a:r>
              <a:rPr lang="en-CA" dirty="0"/>
              <a:t>The state? The governor?</a:t>
            </a:r>
          </a:p>
          <a:p>
            <a:pPr lvl="1"/>
            <a:r>
              <a:rPr lang="en-CA" dirty="0"/>
              <a:t>Technology companies?</a:t>
            </a:r>
          </a:p>
          <a:p>
            <a:pPr lvl="1"/>
            <a:r>
              <a:rPr lang="en-CA" dirty="0"/>
              <a:t>Your department? Your institution?</a:t>
            </a:r>
          </a:p>
          <a:p>
            <a:pPr lvl="1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74312" y="6488668"/>
            <a:ext cx="285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https://www.vinylcafe.com/</a:t>
            </a:r>
            <a:r>
              <a:rPr lang="en-CA" dirty="0"/>
              <a:t>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79" y="3997589"/>
            <a:ext cx="2338580" cy="2420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554" y="696449"/>
            <a:ext cx="5436763" cy="3105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4729" y="4042691"/>
            <a:ext cx="6096000" cy="21857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What are you Building?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Drivers Vs. Attractors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Empowerment Vs. Dependence?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CA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How does the story end?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47889" y="3689042"/>
            <a:ext cx="483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5"/>
              </a:rPr>
              <a:t>https://www.slideshare.net/Downes/disruptive-innovations-in-learning</a:t>
            </a:r>
            <a:r>
              <a:rPr lang="en-CA" sz="1200" dirty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374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78" y="874155"/>
            <a:ext cx="7026292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Share and Edit Links</a:t>
            </a:r>
          </a:p>
          <a:p>
            <a:pPr marL="0" indent="0">
              <a:buNone/>
            </a:pPr>
            <a:r>
              <a:rPr lang="en-CA" dirty="0"/>
              <a:t>    </a:t>
            </a:r>
            <a:r>
              <a:rPr lang="en-CA" u="sng" dirty="0">
                <a:hlinkClick r:id="rId2"/>
              </a:rPr>
              <a:t>http://bit.ly/2n3bPtm</a:t>
            </a:r>
            <a:endParaRPr lang="en-CA" u="sng" dirty="0"/>
          </a:p>
          <a:p>
            <a:endParaRPr lang="en-CA" u="sng" dirty="0"/>
          </a:p>
          <a:p>
            <a:r>
              <a:rPr lang="en-CA" dirty="0"/>
              <a:t>Presentation Page</a:t>
            </a:r>
          </a:p>
          <a:p>
            <a:pPr marL="0" indent="0">
              <a:buNone/>
            </a:pPr>
            <a:r>
              <a:rPr lang="en-CA" dirty="0"/>
              <a:t>    </a:t>
            </a:r>
            <a:r>
              <a:rPr lang="en-CA" dirty="0">
                <a:hlinkClick r:id="rId3"/>
              </a:rPr>
              <a:t>http://www.downes.ca/presentation/468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Join the Chat - #</a:t>
            </a:r>
            <a:r>
              <a:rPr lang="en-CA" dirty="0" err="1"/>
              <a:t>cotesummit</a:t>
            </a: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  </a:t>
            </a:r>
            <a:r>
              <a:rPr lang="en-CA" dirty="0">
                <a:hlinkClick r:id="rId4"/>
              </a:rPr>
              <a:t>http://www.downes.ca/cgi-bin/cchat.cgi?chat_thread=753</a:t>
            </a:r>
            <a:r>
              <a:rPr lang="en-CA" dirty="0"/>
              <a:t>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0684" y="919162"/>
            <a:ext cx="3696537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Time of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2670" cy="4351338"/>
          </a:xfrm>
        </p:spPr>
        <p:txBody>
          <a:bodyPr/>
          <a:lstStyle/>
          <a:p>
            <a:r>
              <a:rPr lang="en-CA" dirty="0"/>
              <a:t>The usual: famine, war, etc.</a:t>
            </a:r>
          </a:p>
          <a:p>
            <a:r>
              <a:rPr lang="en-CA" dirty="0"/>
              <a:t>Plus: </a:t>
            </a:r>
          </a:p>
          <a:p>
            <a:pPr lvl="1"/>
            <a:r>
              <a:rPr lang="en-CA" sz="2800" dirty="0"/>
              <a:t>Climate Change </a:t>
            </a:r>
            <a:r>
              <a:rPr lang="en-CA" sz="2000" dirty="0">
                <a:hlinkClick r:id="rId2"/>
              </a:rPr>
              <a:t>https://climate.nasa.gov/</a:t>
            </a:r>
            <a:r>
              <a:rPr lang="en-CA" sz="2000" dirty="0"/>
              <a:t> </a:t>
            </a:r>
            <a:endParaRPr lang="en-CA" sz="2800" dirty="0"/>
          </a:p>
          <a:p>
            <a:pPr lvl="1"/>
            <a:r>
              <a:rPr lang="en-CA" sz="2800" dirty="0"/>
              <a:t>Fake News </a:t>
            </a:r>
            <a:r>
              <a:rPr lang="en-CA" sz="2800" dirty="0">
                <a:hlinkClick r:id="rId3"/>
              </a:rPr>
              <a:t>https://shatteredmirror.ca/</a:t>
            </a:r>
            <a:r>
              <a:rPr lang="en-CA" sz="2800" dirty="0"/>
              <a:t> </a:t>
            </a:r>
            <a:endParaRPr lang="en-CA" sz="2800" dirty="0"/>
          </a:p>
          <a:p>
            <a:pPr lvl="1"/>
            <a:r>
              <a:rPr lang="en-CA" sz="2800" dirty="0"/>
              <a:t>Poverty &amp; Inequality </a:t>
            </a:r>
            <a:r>
              <a:rPr lang="en-CA" sz="2000" dirty="0">
                <a:hlinkClick r:id="rId4"/>
              </a:rPr>
              <a:t>http://www.oecd.org/social/inequality-and-poverty.htm</a:t>
            </a:r>
            <a:endParaRPr lang="en-CA" sz="2000" dirty="0"/>
          </a:p>
          <a:p>
            <a:pPr lvl="1"/>
            <a:r>
              <a:rPr lang="en-CA" sz="2800" dirty="0"/>
              <a:t>Social Media</a:t>
            </a:r>
            <a:r>
              <a:rPr lang="en-CA" sz="2000" dirty="0"/>
              <a:t> </a:t>
            </a:r>
            <a:r>
              <a:rPr lang="en-CA" sz="2000" dirty="0">
                <a:hlinkClick r:id="rId5"/>
              </a:rPr>
              <a:t>http://www.npr.org/2016/11/08/500686320/did-social-media-ruin-election-2016</a:t>
            </a:r>
            <a:r>
              <a:rPr lang="en-CA" sz="2000" dirty="0"/>
              <a:t> </a:t>
            </a:r>
            <a:endParaRPr lang="en-CA" sz="2000" dirty="0"/>
          </a:p>
          <a:p>
            <a:pPr lvl="1"/>
            <a:endParaRPr lang="en-CA" sz="2800" dirty="0"/>
          </a:p>
          <a:p>
            <a:pPr lvl="1"/>
            <a:endParaRPr lang="en-CA" sz="2800" dirty="0"/>
          </a:p>
          <a:p>
            <a:pPr lvl="1"/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354" y="500448"/>
            <a:ext cx="3786105" cy="5891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4057" y="6461229"/>
            <a:ext cx="472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Redbubble - </a:t>
            </a:r>
            <a:r>
              <a:rPr lang="en-CA" sz="1200" dirty="0">
                <a:hlinkClick r:id="rId7"/>
              </a:rPr>
              <a:t>https://www.redbubble.com/shop/four+horsemen+stickers</a:t>
            </a:r>
            <a:r>
              <a:rPr lang="en-CA" sz="1200" dirty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8648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/>
              <a:t>Current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Elearning</a:t>
            </a:r>
            <a:r>
              <a:rPr lang="en-CA" dirty="0"/>
              <a:t> Landscape – TBA</a:t>
            </a:r>
          </a:p>
          <a:p>
            <a:r>
              <a:rPr lang="en-CA" dirty="0"/>
              <a:t>Future of eLearning – TBA</a:t>
            </a:r>
          </a:p>
          <a:p>
            <a:r>
              <a:rPr lang="en-CA" dirty="0"/>
              <a:t>Canada School of Public Service - </a:t>
            </a:r>
            <a:r>
              <a:rPr lang="en-CA" sz="2000" dirty="0">
                <a:hlinkClick r:id="rId2"/>
              </a:rPr>
              <a:t>http://www.csps-efpc.gc.ca/index-eng.aspx</a:t>
            </a:r>
            <a:r>
              <a:rPr lang="en-CA" sz="2000" dirty="0"/>
              <a:t> </a:t>
            </a:r>
            <a:endParaRPr lang="en-CA" dirty="0"/>
          </a:p>
          <a:p>
            <a:r>
              <a:rPr lang="en-CA" dirty="0"/>
              <a:t>CASS - </a:t>
            </a:r>
            <a:r>
              <a:rPr lang="en-CA" dirty="0">
                <a:hlinkClick r:id="rId3"/>
              </a:rPr>
              <a:t>https://www.adlnet.gov/introducing-the-next-big-thing-cass/</a:t>
            </a:r>
            <a:endParaRPr lang="en-CA" dirty="0"/>
          </a:p>
          <a:p>
            <a:r>
              <a:rPr lang="en-CA" dirty="0"/>
              <a:t>MOOCs – yes, still – </a:t>
            </a:r>
            <a:r>
              <a:rPr lang="en-CA" dirty="0">
                <a:hlinkClick r:id="rId4"/>
              </a:rPr>
              <a:t>http://www.federica.eu/c/connectivism_and_learning</a:t>
            </a:r>
            <a:r>
              <a:rPr lang="en-CA" dirty="0"/>
              <a:t> </a:t>
            </a:r>
            <a:r>
              <a:rPr lang="en-CA" dirty="0">
                <a:hlinkClick r:id="rId5"/>
              </a:rPr>
              <a:t>http://candl.mooc.ca</a:t>
            </a:r>
            <a:endParaRPr lang="en-CA" dirty="0"/>
          </a:p>
          <a:p>
            <a:r>
              <a:rPr lang="en-CA" dirty="0"/>
              <a:t>MOOC Aggregation Engine – </a:t>
            </a:r>
            <a:r>
              <a:rPr lang="en-CA" dirty="0">
                <a:hlinkClick r:id="rId6"/>
              </a:rPr>
              <a:t>http://www.mooc.ca</a:t>
            </a:r>
            <a:endParaRPr lang="en-CA" dirty="0"/>
          </a:p>
          <a:p>
            <a:r>
              <a:rPr lang="en-CA" dirty="0"/>
              <a:t>Personal Learning Environments – </a:t>
            </a:r>
            <a:r>
              <a:rPr lang="en-CA" dirty="0" err="1"/>
              <a:t>gRSShopper</a:t>
            </a:r>
            <a:r>
              <a:rPr lang="en-CA" dirty="0"/>
              <a:t> in a Box – </a:t>
            </a:r>
            <a:r>
              <a:rPr lang="en-CA" dirty="0">
                <a:hlinkClick r:id="rId7"/>
              </a:rPr>
              <a:t>http://grasshopper.downes.ca</a:t>
            </a:r>
            <a:r>
              <a:rPr lang="en-CA" dirty="0"/>
              <a:t> </a:t>
            </a:r>
          </a:p>
          <a:p>
            <a:r>
              <a:rPr lang="en-CA" dirty="0"/>
              <a:t>Connectivism - </a:t>
            </a:r>
            <a:r>
              <a:rPr lang="en-CA" sz="2000" dirty="0">
                <a:hlinkClick r:id="rId8"/>
              </a:rPr>
              <a:t>https://www.slideshare.net/CatherineFarrant/connectivist-learning-theory</a:t>
            </a:r>
            <a:r>
              <a:rPr lang="en-CA" sz="2000" dirty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51898"/>
            <a:ext cx="4406368" cy="26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2530" cy="4351338"/>
          </a:xfrm>
        </p:spPr>
        <p:txBody>
          <a:bodyPr>
            <a:normAutofit/>
          </a:bodyPr>
          <a:lstStyle/>
          <a:p>
            <a:r>
              <a:rPr lang="en-CA" dirty="0"/>
              <a:t>True History of the MOOC - </a:t>
            </a:r>
            <a:r>
              <a:rPr lang="en-CA" sz="2000" dirty="0">
                <a:hlinkClick r:id="rId2"/>
              </a:rPr>
              <a:t>https://sites.google.com/site/themoocguide/home</a:t>
            </a:r>
            <a:r>
              <a:rPr lang="en-CA" sz="2000" dirty="0"/>
              <a:t> </a:t>
            </a:r>
            <a:endParaRPr lang="en-CA" dirty="0"/>
          </a:p>
          <a:p>
            <a:r>
              <a:rPr lang="en-CA" dirty="0" err="1"/>
              <a:t>cMOOC</a:t>
            </a:r>
            <a:r>
              <a:rPr lang="en-CA" dirty="0"/>
              <a:t> and </a:t>
            </a:r>
            <a:r>
              <a:rPr lang="en-CA" dirty="0" err="1"/>
              <a:t>xMOOC</a:t>
            </a:r>
            <a:r>
              <a:rPr lang="en-CA" dirty="0"/>
              <a:t> - </a:t>
            </a:r>
            <a:r>
              <a:rPr lang="en-CA" sz="1200" dirty="0">
                <a:hlinkClick r:id="rId3"/>
              </a:rPr>
              <a:t>http://www.tonybates.ca/2014/10/13/comparing-xmoocs-and-cmoocs-philosophy-and-practice/</a:t>
            </a:r>
            <a:r>
              <a:rPr lang="en-CA" sz="1200" dirty="0"/>
              <a:t> </a:t>
            </a:r>
          </a:p>
          <a:p>
            <a:r>
              <a:rPr lang="en-CA" dirty="0" err="1"/>
              <a:t>FutureLearn</a:t>
            </a:r>
            <a:r>
              <a:rPr lang="en-CA" dirty="0"/>
              <a:t> - </a:t>
            </a:r>
            <a:r>
              <a:rPr lang="en-CA" sz="2400" dirty="0">
                <a:hlinkClick r:id="rId4"/>
              </a:rPr>
              <a:t>https://www.futurelearn.com/</a:t>
            </a:r>
            <a:r>
              <a:rPr lang="en-CA" sz="2400" dirty="0"/>
              <a:t> </a:t>
            </a:r>
          </a:p>
          <a:p>
            <a:r>
              <a:rPr lang="en-CA" dirty="0"/>
              <a:t>Personal Learning- </a:t>
            </a:r>
            <a:r>
              <a:rPr lang="en-CA" sz="1800" dirty="0">
                <a:hlinkClick r:id="rId5"/>
              </a:rPr>
              <a:t>http://www.downes.ca/presentation/380</a:t>
            </a:r>
            <a:r>
              <a:rPr lang="en-CA" sz="1800" dirty="0"/>
              <a:t> </a:t>
            </a:r>
            <a:r>
              <a:rPr lang="en-CA" sz="1800" dirty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335" y="1690688"/>
            <a:ext cx="6844871" cy="39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Distributed 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Opera Unite - </a:t>
            </a:r>
            <a:r>
              <a:rPr lang="en-CA" dirty="0">
                <a:hlinkClick r:id="rId2"/>
              </a:rPr>
              <a:t>http://mashable.com/2009/06/15/opera-unite/</a:t>
            </a:r>
            <a:r>
              <a:rPr lang="en-CA" dirty="0"/>
              <a:t> </a:t>
            </a:r>
          </a:p>
          <a:p>
            <a:r>
              <a:rPr lang="en-CA" dirty="0"/>
              <a:t>Mozilla OS - </a:t>
            </a:r>
            <a:r>
              <a:rPr lang="en-CA" dirty="0">
                <a:hlinkClick r:id="rId3"/>
              </a:rPr>
              <a:t>https://www.npmjs.com/package/fxos-web-server</a:t>
            </a:r>
            <a:r>
              <a:rPr lang="en-CA" dirty="0"/>
              <a:t> </a:t>
            </a:r>
          </a:p>
          <a:p>
            <a:r>
              <a:rPr lang="en-CA" dirty="0"/>
              <a:t>Diaspora - </a:t>
            </a:r>
            <a:r>
              <a:rPr lang="en-CA" dirty="0">
                <a:hlinkClick r:id="rId4"/>
              </a:rPr>
              <a:t>https://www.joindiaspora.com/</a:t>
            </a:r>
            <a:r>
              <a:rPr lang="en-CA" dirty="0"/>
              <a:t> </a:t>
            </a:r>
          </a:p>
          <a:p>
            <a:r>
              <a:rPr lang="en-CA" dirty="0"/>
              <a:t>Solid - "social linked data“ - </a:t>
            </a:r>
            <a:r>
              <a:rPr lang="en-CA" dirty="0">
                <a:hlinkClick r:id="rId5"/>
              </a:rPr>
              <a:t>https://solid.mit.edu/</a:t>
            </a:r>
            <a:r>
              <a:rPr lang="en-CA" dirty="0"/>
              <a:t> </a:t>
            </a:r>
          </a:p>
          <a:p>
            <a:r>
              <a:rPr lang="en-CA" dirty="0" err="1"/>
              <a:t>Keybase</a:t>
            </a:r>
            <a:r>
              <a:rPr lang="en-CA" dirty="0"/>
              <a:t> - </a:t>
            </a:r>
            <a:r>
              <a:rPr lang="en-CA" dirty="0">
                <a:hlinkClick r:id="rId6"/>
              </a:rPr>
              <a:t>https://keybase.io/</a:t>
            </a:r>
            <a:r>
              <a:rPr lang="en-CA" dirty="0"/>
              <a:t> </a:t>
            </a:r>
          </a:p>
          <a:p>
            <a:r>
              <a:rPr lang="en-CA" dirty="0" err="1"/>
              <a:t>InterPlanetary</a:t>
            </a:r>
            <a:r>
              <a:rPr lang="en-CA" dirty="0"/>
              <a:t> File System (IPFS) - </a:t>
            </a:r>
            <a:r>
              <a:rPr lang="en-CA" dirty="0">
                <a:hlinkClick r:id="rId7"/>
              </a:rPr>
              <a:t>https://ipfs.io/</a:t>
            </a:r>
            <a:r>
              <a:rPr lang="en-CA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1" y="4907648"/>
            <a:ext cx="3435178" cy="195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30" y="4907649"/>
            <a:ext cx="4212709" cy="19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Infrastructures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7184" cy="4351338"/>
          </a:xfrm>
        </p:spPr>
        <p:txBody>
          <a:bodyPr>
            <a:normAutofit/>
          </a:bodyPr>
          <a:lstStyle/>
          <a:p>
            <a:r>
              <a:rPr lang="en-CA" dirty="0"/>
              <a:t>Environments: </a:t>
            </a:r>
            <a:r>
              <a:rPr lang="en-CA" u="sng" dirty="0">
                <a:hlinkClick r:id="rId2"/>
              </a:rPr>
              <a:t>VMWare Fusion</a:t>
            </a:r>
            <a:r>
              <a:rPr lang="en-CA" dirty="0"/>
              <a:t>, </a:t>
            </a:r>
            <a:r>
              <a:rPr lang="en-CA" u="sng" dirty="0" err="1">
                <a:hlinkClick r:id="rId3"/>
              </a:rPr>
              <a:t>VirtualBox</a:t>
            </a:r>
            <a:endParaRPr lang="en-CA" dirty="0"/>
          </a:p>
          <a:p>
            <a:r>
              <a:rPr lang="en-CA" dirty="0" err="1"/>
              <a:t>Provisioners</a:t>
            </a:r>
            <a:r>
              <a:rPr lang="en-CA" dirty="0"/>
              <a:t>: </a:t>
            </a:r>
            <a:r>
              <a:rPr lang="en-CA" u="sng" dirty="0">
                <a:hlinkClick r:id="rId4"/>
              </a:rPr>
              <a:t>Docker</a:t>
            </a:r>
            <a:r>
              <a:rPr lang="en-CA" dirty="0"/>
              <a:t>, </a:t>
            </a:r>
            <a:r>
              <a:rPr lang="en-CA" u="sng" dirty="0">
                <a:hlinkClick r:id="rId5"/>
              </a:rPr>
              <a:t>Vagrant</a:t>
            </a:r>
            <a:endParaRPr lang="en-CA" u="sng" dirty="0"/>
          </a:p>
          <a:p>
            <a:r>
              <a:rPr lang="en-CA" dirty="0"/>
              <a:t>Configuration: Chef, Puppet</a:t>
            </a:r>
          </a:p>
          <a:p>
            <a:r>
              <a:rPr lang="en-CA" dirty="0"/>
              <a:t>Providers: </a:t>
            </a:r>
            <a:r>
              <a:rPr lang="en-CA" u="sng" dirty="0">
                <a:hlinkClick r:id="rId6"/>
              </a:rPr>
              <a:t>AWS</a:t>
            </a:r>
            <a:r>
              <a:rPr lang="en-CA" dirty="0"/>
              <a:t>, </a:t>
            </a:r>
            <a:r>
              <a:rPr lang="en-CA" u="sng" dirty="0">
                <a:hlinkClick r:id="rId7"/>
              </a:rPr>
              <a:t>MS Server</a:t>
            </a:r>
            <a:endParaRPr lang="en-CA" dirty="0"/>
          </a:p>
          <a:p>
            <a:r>
              <a:rPr lang="en-CA" dirty="0"/>
              <a:t>Services: </a:t>
            </a:r>
            <a:r>
              <a:rPr lang="en-CA" u="sng" dirty="0">
                <a:hlinkClick r:id="rId8"/>
              </a:rPr>
              <a:t>MS Cognitive</a:t>
            </a:r>
            <a:r>
              <a:rPr lang="en-CA" dirty="0"/>
              <a:t>, </a:t>
            </a:r>
            <a:r>
              <a:rPr lang="en-CA" u="sng" dirty="0">
                <a:hlinkClick r:id="rId9"/>
              </a:rPr>
              <a:t>Wolfram Alpha</a:t>
            </a:r>
            <a:r>
              <a:rPr lang="en-CA" dirty="0"/>
              <a:t>, </a:t>
            </a:r>
            <a:r>
              <a:rPr lang="en-CA" u="sng" dirty="0">
                <a:hlinkClick r:id="rId10"/>
              </a:rPr>
              <a:t>Segment</a:t>
            </a:r>
            <a:endParaRPr lang="en-CA" u="sng" dirty="0"/>
          </a:p>
          <a:p>
            <a:r>
              <a:rPr lang="en-CA" dirty="0" err="1"/>
              <a:t>Serverless</a:t>
            </a:r>
            <a:r>
              <a:rPr lang="en-CA" dirty="0"/>
              <a:t> CMS - </a:t>
            </a:r>
            <a:r>
              <a:rPr lang="en-CA" sz="2400" dirty="0">
                <a:hlinkClick r:id="rId11"/>
              </a:rPr>
              <a:t>http://www.downes.ca/post/66459</a:t>
            </a:r>
            <a:r>
              <a:rPr lang="en-CA" sz="2400" dirty="0"/>
              <a:t> </a:t>
            </a:r>
            <a:endParaRPr lang="en-CA" sz="24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43" y="1316847"/>
            <a:ext cx="5476231" cy="43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Immersive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864" y="1825625"/>
            <a:ext cx="6908936" cy="4351338"/>
          </a:xfrm>
        </p:spPr>
        <p:txBody>
          <a:bodyPr/>
          <a:lstStyle/>
          <a:p>
            <a:r>
              <a:rPr lang="en-CA" dirty="0"/>
              <a:t>What is ‘Immersive’ – a VR helmet?</a:t>
            </a:r>
          </a:p>
          <a:p>
            <a:r>
              <a:rPr lang="en-CA" dirty="0"/>
              <a:t>Key element of immersion: belief</a:t>
            </a:r>
          </a:p>
          <a:p>
            <a:pPr lvl="1"/>
            <a:r>
              <a:rPr lang="en-CA" dirty="0"/>
              <a:t>(authentic) applications that matter</a:t>
            </a:r>
          </a:p>
          <a:p>
            <a:pPr lvl="1"/>
            <a:r>
              <a:rPr lang="en-CA" dirty="0"/>
              <a:t>social presence (cognitive presence, teaching presence) - </a:t>
            </a:r>
            <a:r>
              <a:rPr lang="en-CA" sz="1600" dirty="0">
                <a:hlinkClick r:id="rId2"/>
              </a:rPr>
              <a:t>https://www.mnsu.edu/its/academic/isalt_social_presence_theory.pdf</a:t>
            </a:r>
            <a:r>
              <a:rPr lang="en-CA" sz="1600" dirty="0"/>
              <a:t> </a:t>
            </a:r>
            <a:endParaRPr lang="en-CA" dirty="0"/>
          </a:p>
          <a:p>
            <a:pPr lvl="1"/>
            <a:r>
              <a:rPr lang="en-CA" dirty="0"/>
              <a:t>multi-modality – cognitive + kinesthetic, etc. - </a:t>
            </a:r>
            <a:r>
              <a:rPr lang="en-CA" sz="1600" dirty="0">
                <a:hlinkClick r:id="rId3"/>
              </a:rPr>
              <a:t>https://www.slideshare.net/jtholden/the-learning-styles-revelation-research-from-cognitive-science</a:t>
            </a:r>
            <a:r>
              <a:rPr lang="en-CA" sz="1600" dirty="0"/>
              <a:t> </a:t>
            </a:r>
          </a:p>
          <a:p>
            <a:r>
              <a:rPr lang="en-CA" dirty="0"/>
              <a:t>Games and Gamification?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5" y="1918300"/>
            <a:ext cx="3795257" cy="38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Resource Repository Network (Aggregation) - </a:t>
            </a:r>
            <a:r>
              <a:rPr lang="en-CA" sz="2000" dirty="0">
                <a:hlinkClick r:id="rId2"/>
              </a:rPr>
              <a:t>http://ec.europa.eu/ipg/standards/markup/web-content-syndication/index_en.htm</a:t>
            </a:r>
            <a:r>
              <a:rPr lang="en-CA" sz="2000" dirty="0"/>
              <a:t> </a:t>
            </a:r>
          </a:p>
          <a:p>
            <a:r>
              <a:rPr lang="en-CA" dirty="0"/>
              <a:t>Personal Cloud – Dropbox, </a:t>
            </a:r>
            <a:r>
              <a:rPr lang="en-CA" dirty="0" err="1"/>
              <a:t>OwnCloud</a:t>
            </a:r>
            <a:r>
              <a:rPr lang="en-CA" dirty="0"/>
              <a:t>, etc. </a:t>
            </a:r>
            <a:r>
              <a:rPr lang="en-CA" dirty="0">
                <a:hlinkClick r:id="rId3"/>
              </a:rPr>
              <a:t>https://owncloud.org/</a:t>
            </a:r>
            <a:r>
              <a:rPr lang="en-CA" dirty="0"/>
              <a:t> </a:t>
            </a:r>
            <a:endParaRPr lang="en-CA" dirty="0"/>
          </a:p>
          <a:p>
            <a:r>
              <a:rPr lang="en-CA" dirty="0"/>
              <a:t>Personal Learning Record – Learning Record Store (</a:t>
            </a:r>
            <a:r>
              <a:rPr lang="en-CA" dirty="0" err="1"/>
              <a:t>xAPI</a:t>
            </a:r>
            <a:r>
              <a:rPr lang="en-CA" dirty="0"/>
              <a:t>) </a:t>
            </a:r>
            <a:r>
              <a:rPr lang="en-CA" sz="1600" dirty="0">
                <a:hlinkClick r:id="rId4"/>
              </a:rPr>
              <a:t>https://www.adlnet.gov/tla/</a:t>
            </a:r>
            <a:r>
              <a:rPr lang="en-CA" sz="1600" dirty="0"/>
              <a:t> </a:t>
            </a:r>
            <a:endParaRPr lang="en-CA" sz="1600" dirty="0"/>
          </a:p>
          <a:p>
            <a:r>
              <a:rPr lang="en-CA" dirty="0"/>
              <a:t>Personal Learning Assistant </a:t>
            </a:r>
          </a:p>
          <a:p>
            <a:pPr lvl="1"/>
            <a:r>
              <a:rPr lang="en-CA" dirty="0"/>
              <a:t> like Siri? Alexa?</a:t>
            </a:r>
          </a:p>
          <a:p>
            <a:r>
              <a:rPr lang="en-CA" dirty="0"/>
              <a:t>Distributed Intelligence – </a:t>
            </a:r>
            <a:r>
              <a:rPr lang="en-CA" dirty="0" err="1"/>
              <a:t>MLaaS</a:t>
            </a:r>
            <a:r>
              <a:rPr lang="en-CA" dirty="0"/>
              <a:t> </a:t>
            </a:r>
          </a:p>
          <a:p>
            <a:pPr marL="0" indent="0">
              <a:buNone/>
            </a:pPr>
            <a:r>
              <a:rPr lang="en-CA" sz="1800" dirty="0"/>
              <a:t>    </a:t>
            </a:r>
            <a:r>
              <a:rPr lang="en-CA" sz="1200" dirty="0">
                <a:hlinkClick r:id="rId5"/>
              </a:rPr>
              <a:t>https://www.slideshare.net/KarlSeiler/mlaas-machine-learning-as-a-service</a:t>
            </a:r>
            <a:r>
              <a:rPr lang="en-CA" sz="1200" dirty="0"/>
              <a:t> </a:t>
            </a:r>
            <a:endParaRPr lang="en-CA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96" y="3687378"/>
            <a:ext cx="5494638" cy="26899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5718" y="59540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Heather Taft </a:t>
            </a:r>
            <a:r>
              <a:rPr lang="en-CA" dirty="0">
                <a:hlinkClick r:id="rId7"/>
              </a:rPr>
              <a:t>http://taftportfolio.blogspot.com/p/personal-learning-environment-ple.html</a:t>
            </a:r>
            <a:r>
              <a:rPr lang="en-CA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50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957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Open Learning, Open Networks</vt:lpstr>
      <vt:lpstr>PowerPoint Presentation</vt:lpstr>
      <vt:lpstr>A Time of Challenges</vt:lpstr>
      <vt:lpstr>Current Work</vt:lpstr>
      <vt:lpstr>MOOCs</vt:lpstr>
      <vt:lpstr>Distributed Social Networks</vt:lpstr>
      <vt:lpstr>Cloud Infrastructures</vt:lpstr>
      <vt:lpstr>Immersive Reality</vt:lpstr>
      <vt:lpstr>Personal Learning Environments</vt:lpstr>
      <vt:lpstr>Challenges to Learning Providers</vt:lpstr>
      <vt:lpstr>Challenges to Educational Institutions</vt:lpstr>
      <vt:lpstr>Moving Forward</vt:lpstr>
      <vt:lpstr>Doing the Right 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Learning, Open Networks</dc:title>
  <dc:creator>Stephen Downes</dc:creator>
  <cp:lastModifiedBy>Stephen Downes</cp:lastModifiedBy>
  <cp:revision>26</cp:revision>
  <dcterms:created xsi:type="dcterms:W3CDTF">2017-03-08T22:59:06Z</dcterms:created>
  <dcterms:modified xsi:type="dcterms:W3CDTF">2017-03-09T15:54:36Z</dcterms:modified>
</cp:coreProperties>
</file>