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27" r:id="rId3"/>
    <p:sldId id="336" r:id="rId4"/>
    <p:sldId id="257" r:id="rId5"/>
    <p:sldId id="258" r:id="rId6"/>
    <p:sldId id="259" r:id="rId7"/>
    <p:sldId id="260" r:id="rId8"/>
    <p:sldId id="261" r:id="rId9"/>
    <p:sldId id="262" r:id="rId10"/>
    <p:sldId id="263" r:id="rId11"/>
    <p:sldId id="264" r:id="rId12"/>
    <p:sldId id="265" r:id="rId13"/>
    <p:sldId id="335" r:id="rId14"/>
    <p:sldId id="266" r:id="rId15"/>
    <p:sldId id="267" r:id="rId16"/>
    <p:sldId id="332" r:id="rId17"/>
    <p:sldId id="268" r:id="rId18"/>
    <p:sldId id="269" r:id="rId19"/>
    <p:sldId id="270" r:id="rId20"/>
    <p:sldId id="271" r:id="rId21"/>
    <p:sldId id="272" r:id="rId22"/>
    <p:sldId id="273" r:id="rId23"/>
    <p:sldId id="274" r:id="rId24"/>
    <p:sldId id="275" r:id="rId25"/>
    <p:sldId id="276" r:id="rId26"/>
    <p:sldId id="277" r:id="rId27"/>
    <p:sldId id="328" r:id="rId28"/>
    <p:sldId id="278" r:id="rId29"/>
    <p:sldId id="279" r:id="rId30"/>
    <p:sldId id="329" r:id="rId31"/>
    <p:sldId id="280" r:id="rId32"/>
    <p:sldId id="281" r:id="rId33"/>
    <p:sldId id="282" r:id="rId34"/>
    <p:sldId id="337" r:id="rId35"/>
    <p:sldId id="283" r:id="rId36"/>
    <p:sldId id="284" r:id="rId37"/>
    <p:sldId id="285" r:id="rId38"/>
    <p:sldId id="286" r:id="rId39"/>
    <p:sldId id="287" r:id="rId40"/>
    <p:sldId id="288" r:id="rId41"/>
    <p:sldId id="330"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31" r:id="rId73"/>
    <p:sldId id="319" r:id="rId74"/>
    <p:sldId id="320" r:id="rId75"/>
    <p:sldId id="321" r:id="rId76"/>
    <p:sldId id="325" r:id="rId77"/>
    <p:sldId id="32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65" autoAdjust="0"/>
  </p:normalViewPr>
  <p:slideViewPr>
    <p:cSldViewPr>
      <p:cViewPr varScale="1">
        <p:scale>
          <a:sx n="72" d="100"/>
          <a:sy n="72" d="100"/>
        </p:scale>
        <p:origin x="-1334" y="-5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81" d="100"/>
          <a:sy n="81" d="100"/>
        </p:scale>
        <p:origin x="-26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wness\AppData\Local\Temp\CSPS%20participation%20r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'[CSPS participation rates.xlsx]Page1_1'!$A$21</c:f>
              <c:strCache>
                <c:ptCount val="1"/>
                <c:pt idx="0">
                  <c:v>Online - Self-Paced</c:v>
                </c:pt>
              </c:strCache>
            </c:strRef>
          </c:tx>
          <c:marker>
            <c:symbol val="none"/>
          </c:marker>
          <c:cat>
            <c:strRef>
              <c:f>'[CSPS participation rates.xlsx]Page1_1'!$B$20:$F$20</c:f>
              <c:strCache>
                <c:ptCount val="5"/>
                <c:pt idx="0">
                  <c:v>2012-13</c:v>
                </c:pt>
                <c:pt idx="1">
                  <c:v>2013-14</c:v>
                </c:pt>
                <c:pt idx="2">
                  <c:v>2014-15</c:v>
                </c:pt>
                <c:pt idx="3">
                  <c:v>2015-16</c:v>
                </c:pt>
                <c:pt idx="4">
                  <c:v>2016-17</c:v>
                </c:pt>
              </c:strCache>
            </c:strRef>
          </c:cat>
          <c:val>
            <c:numRef>
              <c:f>'[CSPS participation rates.xlsx]Page1_1'!$B$21:$F$21</c:f>
              <c:numCache>
                <c:formatCode>#,##0</c:formatCode>
                <c:ptCount val="5"/>
                <c:pt idx="0">
                  <c:v>63213</c:v>
                </c:pt>
                <c:pt idx="1">
                  <c:v>150936</c:v>
                </c:pt>
                <c:pt idx="2">
                  <c:v>170167</c:v>
                </c:pt>
                <c:pt idx="3">
                  <c:v>266446</c:v>
                </c:pt>
                <c:pt idx="4">
                  <c:v>315665</c:v>
                </c:pt>
              </c:numCache>
            </c:numRef>
          </c:val>
          <c:smooth val="0"/>
        </c:ser>
        <c:ser>
          <c:idx val="1"/>
          <c:order val="1"/>
          <c:tx>
            <c:strRef>
              <c:f>'[CSPS participation rates.xlsx]Page1_1'!$A$22</c:f>
              <c:strCache>
                <c:ptCount val="1"/>
                <c:pt idx="0">
                  <c:v>Classroom</c:v>
                </c:pt>
              </c:strCache>
            </c:strRef>
          </c:tx>
          <c:marker>
            <c:symbol val="none"/>
          </c:marker>
          <c:cat>
            <c:strRef>
              <c:f>'[CSPS participation rates.xlsx]Page1_1'!$B$20:$F$20</c:f>
              <c:strCache>
                <c:ptCount val="5"/>
                <c:pt idx="0">
                  <c:v>2012-13</c:v>
                </c:pt>
                <c:pt idx="1">
                  <c:v>2013-14</c:v>
                </c:pt>
                <c:pt idx="2">
                  <c:v>2014-15</c:v>
                </c:pt>
                <c:pt idx="3">
                  <c:v>2015-16</c:v>
                </c:pt>
                <c:pt idx="4">
                  <c:v>2016-17</c:v>
                </c:pt>
              </c:strCache>
            </c:strRef>
          </c:cat>
          <c:val>
            <c:numRef>
              <c:f>'[CSPS participation rates.xlsx]Page1_1'!$B$22:$F$22</c:f>
              <c:numCache>
                <c:formatCode>#,##0</c:formatCode>
                <c:ptCount val="5"/>
                <c:pt idx="0">
                  <c:v>48209</c:v>
                </c:pt>
                <c:pt idx="1">
                  <c:v>45194</c:v>
                </c:pt>
                <c:pt idx="2">
                  <c:v>35464</c:v>
                </c:pt>
                <c:pt idx="3">
                  <c:v>30540</c:v>
                </c:pt>
                <c:pt idx="4">
                  <c:v>25246</c:v>
                </c:pt>
              </c:numCache>
            </c:numRef>
          </c:val>
          <c:smooth val="0"/>
        </c:ser>
        <c:ser>
          <c:idx val="2"/>
          <c:order val="2"/>
          <c:tx>
            <c:strRef>
              <c:f>'[CSPS participation rates.xlsx]Page1_1'!$A$23</c:f>
              <c:strCache>
                <c:ptCount val="1"/>
                <c:pt idx="0">
                  <c:v>Virtual Classroom</c:v>
                </c:pt>
              </c:strCache>
            </c:strRef>
          </c:tx>
          <c:marker>
            <c:symbol val="none"/>
          </c:marker>
          <c:cat>
            <c:strRef>
              <c:f>'[CSPS participation rates.xlsx]Page1_1'!$B$20:$F$20</c:f>
              <c:strCache>
                <c:ptCount val="5"/>
                <c:pt idx="0">
                  <c:v>2012-13</c:v>
                </c:pt>
                <c:pt idx="1">
                  <c:v>2013-14</c:v>
                </c:pt>
                <c:pt idx="2">
                  <c:v>2014-15</c:v>
                </c:pt>
                <c:pt idx="3">
                  <c:v>2015-16</c:v>
                </c:pt>
                <c:pt idx="4">
                  <c:v>2016-17</c:v>
                </c:pt>
              </c:strCache>
            </c:strRef>
          </c:cat>
          <c:val>
            <c:numRef>
              <c:f>'[CSPS participation rates.xlsx]Page1_1'!$B$23:$F$23</c:f>
              <c:numCache>
                <c:formatCode>#,##0</c:formatCode>
                <c:ptCount val="5"/>
                <c:pt idx="0">
                  <c:v>25906</c:v>
                </c:pt>
                <c:pt idx="1">
                  <c:v>4536</c:v>
                </c:pt>
                <c:pt idx="2">
                  <c:v>6206</c:v>
                </c:pt>
                <c:pt idx="3">
                  <c:v>6302</c:v>
                </c:pt>
                <c:pt idx="4">
                  <c:v>1253</c:v>
                </c:pt>
              </c:numCache>
            </c:numRef>
          </c:val>
          <c:smooth val="0"/>
        </c:ser>
        <c:ser>
          <c:idx val="3"/>
          <c:order val="3"/>
          <c:tx>
            <c:strRef>
              <c:f>'[CSPS participation rates.xlsx]Page1_1'!$A$24</c:f>
              <c:strCache>
                <c:ptCount val="1"/>
                <c:pt idx="0">
                  <c:v>Total</c:v>
                </c:pt>
              </c:strCache>
            </c:strRef>
          </c:tx>
          <c:marker>
            <c:symbol val="none"/>
          </c:marker>
          <c:cat>
            <c:strRef>
              <c:f>'[CSPS participation rates.xlsx]Page1_1'!$B$20:$F$20</c:f>
              <c:strCache>
                <c:ptCount val="5"/>
                <c:pt idx="0">
                  <c:v>2012-13</c:v>
                </c:pt>
                <c:pt idx="1">
                  <c:v>2013-14</c:v>
                </c:pt>
                <c:pt idx="2">
                  <c:v>2014-15</c:v>
                </c:pt>
                <c:pt idx="3">
                  <c:v>2015-16</c:v>
                </c:pt>
                <c:pt idx="4">
                  <c:v>2016-17</c:v>
                </c:pt>
              </c:strCache>
            </c:strRef>
          </c:cat>
          <c:val>
            <c:numRef>
              <c:f>'[CSPS participation rates.xlsx]Page1_1'!$B$24:$F$24</c:f>
              <c:numCache>
                <c:formatCode>#,##0</c:formatCode>
                <c:ptCount val="5"/>
                <c:pt idx="0">
                  <c:v>137328</c:v>
                </c:pt>
                <c:pt idx="1">
                  <c:v>200666</c:v>
                </c:pt>
                <c:pt idx="2">
                  <c:v>211837</c:v>
                </c:pt>
                <c:pt idx="3">
                  <c:v>303288</c:v>
                </c:pt>
                <c:pt idx="4">
                  <c:v>342164</c:v>
                </c:pt>
              </c:numCache>
            </c:numRef>
          </c:val>
          <c:smooth val="0"/>
        </c:ser>
        <c:dLbls>
          <c:showLegendKey val="0"/>
          <c:showVal val="0"/>
          <c:showCatName val="0"/>
          <c:showSerName val="0"/>
          <c:showPercent val="0"/>
          <c:showBubbleSize val="0"/>
        </c:dLbls>
        <c:marker val="1"/>
        <c:smooth val="0"/>
        <c:axId val="18876672"/>
        <c:axId val="18886656"/>
      </c:lineChart>
      <c:catAx>
        <c:axId val="18876672"/>
        <c:scaling>
          <c:orientation val="minMax"/>
        </c:scaling>
        <c:delete val="0"/>
        <c:axPos val="b"/>
        <c:majorTickMark val="out"/>
        <c:minorTickMark val="none"/>
        <c:tickLblPos val="nextTo"/>
        <c:crossAx val="18886656"/>
        <c:crosses val="autoZero"/>
        <c:auto val="1"/>
        <c:lblAlgn val="ctr"/>
        <c:lblOffset val="100"/>
        <c:noMultiLvlLbl val="0"/>
      </c:catAx>
      <c:valAx>
        <c:axId val="18886656"/>
        <c:scaling>
          <c:orientation val="minMax"/>
        </c:scaling>
        <c:delete val="0"/>
        <c:axPos val="l"/>
        <c:majorGridlines/>
        <c:numFmt formatCode="#,##0" sourceLinked="1"/>
        <c:majorTickMark val="out"/>
        <c:minorTickMark val="none"/>
        <c:tickLblPos val="nextTo"/>
        <c:crossAx val="1887667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E8A57-320D-4A23-9C8E-46D5C3703CF4}" type="datetimeFigureOut">
              <a:rPr lang="en-CA" smtClean="0"/>
              <a:t>2017-02-24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3C8EB-BC07-4F57-9AB4-E20ABD8BE44D}" type="slidenum">
              <a:rPr lang="en-CA" smtClean="0"/>
              <a:t>‹#›</a:t>
            </a:fld>
            <a:endParaRPr lang="en-CA"/>
          </a:p>
        </p:txBody>
      </p:sp>
    </p:spTree>
    <p:extLst>
      <p:ext uri="{BB962C8B-B14F-4D97-AF65-F5344CB8AC3E}">
        <p14:creationId xmlns:p14="http://schemas.microsoft.com/office/powerpoint/2010/main" val="417424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35251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118772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16983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87CA50-6997-4851-8007-4B649BB12AC1}"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30464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7CA50-6997-4851-8007-4B649BB12AC1}"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115560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87CA50-6997-4851-8007-4B649BB12AC1}" type="datetimeFigureOut">
              <a:rPr lang="en-CA" smtClean="0"/>
              <a:t>2017-02-24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14065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87CA50-6997-4851-8007-4B649BB12AC1}" type="datetimeFigureOut">
              <a:rPr lang="en-CA" smtClean="0"/>
              <a:t>2017-02-24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42297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87CA50-6997-4851-8007-4B649BB12AC1}" type="datetimeFigureOut">
              <a:rPr lang="en-CA" smtClean="0"/>
              <a:t>2017-02-24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368782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7CA50-6997-4851-8007-4B649BB12AC1}" type="datetimeFigureOut">
              <a:rPr lang="en-CA" smtClean="0"/>
              <a:t>2017-02-24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50268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CA50-6997-4851-8007-4B649BB12AC1}" type="datetimeFigureOut">
              <a:rPr lang="en-CA" smtClean="0"/>
              <a:t>2017-02-24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203831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CA50-6997-4851-8007-4B649BB12AC1}" type="datetimeFigureOut">
              <a:rPr lang="en-CA" smtClean="0"/>
              <a:t>2017-02-24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37E6A9-F74F-48D3-BA3E-0274D860F76D}" type="slidenum">
              <a:rPr lang="en-CA" smtClean="0"/>
              <a:t>‹#›</a:t>
            </a:fld>
            <a:endParaRPr lang="en-CA"/>
          </a:p>
        </p:txBody>
      </p:sp>
    </p:spTree>
    <p:extLst>
      <p:ext uri="{BB962C8B-B14F-4D97-AF65-F5344CB8AC3E}">
        <p14:creationId xmlns:p14="http://schemas.microsoft.com/office/powerpoint/2010/main" val="124826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7CA50-6997-4851-8007-4B649BB12AC1}" type="datetimeFigureOut">
              <a:rPr lang="en-CA" smtClean="0"/>
              <a:t>2017-02-24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7E6A9-F74F-48D3-BA3E-0274D860F76D}" type="slidenum">
              <a:rPr lang="en-CA" smtClean="0"/>
              <a:t>‹#›</a:t>
            </a:fld>
            <a:endParaRPr lang="en-CA"/>
          </a:p>
        </p:txBody>
      </p:sp>
    </p:spTree>
    <p:extLst>
      <p:ext uri="{BB962C8B-B14F-4D97-AF65-F5344CB8AC3E}">
        <p14:creationId xmlns:p14="http://schemas.microsoft.com/office/powerpoint/2010/main" val="142804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hyperlink" Target="http://www.tbs-sct.gc.ca/pol/doc-eng.aspx?id=24227" TargetMode="External"/><Relationship Id="rId2" Type="http://schemas.openxmlformats.org/officeDocument/2006/relationships/hyperlink" Target="http://www.tbs-sct.gc.ca/pol/doc-eng.aspx?id=23601" TargetMode="External"/><Relationship Id="rId1" Type="http://schemas.openxmlformats.org/officeDocument/2006/relationships/slideLayout" Target="../slideLayouts/slideLayout2.xml"/><Relationship Id="rId6" Type="http://schemas.openxmlformats.org/officeDocument/2006/relationships/hyperlink" Target="https://www.w3.org/WAI/intro/wcag.php" TargetMode="External"/><Relationship Id="rId5" Type="http://schemas.openxmlformats.org/officeDocument/2006/relationships/hyperlink" Target="https://www.canada.ca/en/treasury-board-secretariat/services/government-communications/web-experience-toolkit.html" TargetMode="External"/><Relationship Id="rId4" Type="http://schemas.openxmlformats.org/officeDocument/2006/relationships/hyperlink" Target="http://www.tbs-sct.gc.ca/pol/doc-eng.aspx?id=2587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rm.com/scorm-explained/" TargetMode="External"/><Relationship Id="rId2" Type="http://schemas.openxmlformats.org/officeDocument/2006/relationships/hyperlink" Target="https://en.wikipedia.org/wiki/Universal_Design_for_Learn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chro-bdprh.tbs-sct.gc.ca/chrbp-pocrh/" TargetMode="External"/><Relationship Id="rId1" Type="http://schemas.openxmlformats.org/officeDocument/2006/relationships/slideLayout" Target="../slideLayouts/slideLayout2.xml"/><Relationship Id="rId4" Type="http://schemas.openxmlformats.org/officeDocument/2006/relationships/hyperlink" Target="https://www.canada.ca/en/treasury-board-secretariat/services/performance-talent-management/performance-management-program-employee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anada.ca/en/treasury-board-secretariat/services/professional-development/key-leadership-competency-profil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itrion.com/" TargetMode="External"/><Relationship Id="rId2" Type="http://schemas.openxmlformats.org/officeDocument/2006/relationships/hyperlink" Target="https://www.crunchbase.com/organization/tomoye-community-software#/entity" TargetMode="External"/><Relationship Id="rId1" Type="http://schemas.openxmlformats.org/officeDocument/2006/relationships/slideLayout" Target="../slideLayouts/slideLayout2.xml"/><Relationship Id="rId5" Type="http://schemas.openxmlformats.org/officeDocument/2006/relationships/hyperlink" Target="https://www.aadnc-aandc.gc.ca/" TargetMode="External"/><Relationship Id="rId4" Type="http://schemas.openxmlformats.org/officeDocument/2006/relationships/hyperlink" Target="http://www.seguetech.com/waterfall-vs-agile-methodolog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sana.com/" TargetMode="External"/><Relationship Id="rId2" Type="http://schemas.openxmlformats.org/officeDocument/2006/relationships/hyperlink" Target="https://www.atlassian.com/software/jira" TargetMode="External"/><Relationship Id="rId1" Type="http://schemas.openxmlformats.org/officeDocument/2006/relationships/slideLayout" Target="../slideLayouts/slideLayout2.xml"/><Relationship Id="rId5" Type="http://schemas.openxmlformats.org/officeDocument/2006/relationships/hyperlink" Target="https://www.yammer.com/" TargetMode="External"/><Relationship Id="rId4" Type="http://schemas.openxmlformats.org/officeDocument/2006/relationships/hyperlink" Target="https://www.ciscospark.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archcompliance.techtarget.com/definition/Privacy-impact-assessment-PI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bac-lac.gc.ca/eng/Pages/home.asp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hec.ca/en/executive-education/programs/seminars/helios-hec-montreal-strategic-leadership-program.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ISO/IEC_19788" TargetMode="External"/><Relationship Id="rId2" Type="http://schemas.openxmlformats.org/officeDocument/2006/relationships/hyperlink" Target="http://cancore.tru.ca/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efrontlearning.com/blog/2013/05/lms-and-lcms-whats-the-difference.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imsglobal.org/activity/learning-tools-interoperability" TargetMode="External"/><Relationship Id="rId2" Type="http://schemas.openxmlformats.org/officeDocument/2006/relationships/hyperlink" Target="http://scorm.com/scorm-explained/"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llaborate.video/"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ajl-orca.securise-secure.gc.ca/O/vw/bienvenue-welcome-eng.pub" TargetMode="External"/><Relationship Id="rId2" Type="http://schemas.openxmlformats.org/officeDocument/2006/relationships/hyperlink" Target="https://shibboleth.ne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bm.com/analytics/us/en/technology/products/cognos-analytic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87424"/>
            <a:ext cx="12163425"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39552" y="620688"/>
            <a:ext cx="7772400" cy="1470025"/>
          </a:xfrm>
        </p:spPr>
        <p:txBody>
          <a:bodyPr>
            <a:normAutofit/>
          </a:bodyPr>
          <a:lstStyle/>
          <a:p>
            <a:r>
              <a:rPr lang="en-CA" sz="3600" b="0" dirty="0" smtClean="0"/>
              <a:t>Learning Technology: Current</a:t>
            </a:r>
            <a:r>
              <a:rPr lang="en-CA" sz="3600" b="0" baseline="0" dirty="0" smtClean="0"/>
              <a:t> State of the </a:t>
            </a:r>
            <a:r>
              <a:rPr lang="en-CA" sz="3600" b="0" baseline="0" dirty="0" smtClean="0"/>
              <a:t>Canada </a:t>
            </a:r>
            <a:r>
              <a:rPr lang="en-CA" sz="3600" b="0" baseline="0" dirty="0" smtClean="0"/>
              <a:t>School of Public Service</a:t>
            </a:r>
            <a:endParaRPr lang="en-CA" sz="3600" b="0" dirty="0"/>
          </a:p>
        </p:txBody>
      </p:sp>
      <p:sp>
        <p:nvSpPr>
          <p:cNvPr id="3" name="Subtitle 2"/>
          <p:cNvSpPr>
            <a:spLocks noGrp="1"/>
          </p:cNvSpPr>
          <p:nvPr>
            <p:ph type="subTitle" idx="1"/>
          </p:nvPr>
        </p:nvSpPr>
        <p:spPr>
          <a:xfrm>
            <a:off x="6300192" y="5058460"/>
            <a:ext cx="3880520" cy="1201688"/>
          </a:xfrm>
        </p:spPr>
        <p:txBody>
          <a:bodyPr>
            <a:normAutofit/>
          </a:bodyPr>
          <a:lstStyle/>
          <a:p>
            <a:r>
              <a:rPr lang="en-CA" sz="2000" dirty="0" smtClean="0">
                <a:solidFill>
                  <a:schemeClr val="tx1"/>
                </a:solidFill>
              </a:rPr>
              <a:t>Stephen Downes</a:t>
            </a:r>
          </a:p>
          <a:p>
            <a:r>
              <a:rPr lang="en-CA" sz="2000" dirty="0" smtClean="0">
                <a:solidFill>
                  <a:schemeClr val="tx1"/>
                </a:solidFill>
              </a:rPr>
              <a:t>February 24, 2017</a:t>
            </a:r>
            <a:endParaRPr lang="en-CA" sz="2000" dirty="0">
              <a:solidFill>
                <a:schemeClr val="tx1"/>
              </a:solidFill>
            </a:endParaRPr>
          </a:p>
        </p:txBody>
      </p:sp>
      <p:sp>
        <p:nvSpPr>
          <p:cNvPr id="4" name="Rectangle 3"/>
          <p:cNvSpPr/>
          <p:nvPr/>
        </p:nvSpPr>
        <p:spPr>
          <a:xfrm>
            <a:off x="1462213" y="5301208"/>
            <a:ext cx="1944216" cy="1477328"/>
          </a:xfrm>
          <a:prstGeom prst="rect">
            <a:avLst/>
          </a:prstGeom>
        </p:spPr>
        <p:txBody>
          <a:bodyPr wrap="square">
            <a:spAutoFit/>
          </a:bodyPr>
          <a:lstStyle/>
          <a:p>
            <a:endParaRPr lang="en-CA" dirty="0"/>
          </a:p>
          <a:p>
            <a:endParaRPr lang="en-CA" dirty="0"/>
          </a:p>
          <a:p>
            <a:r>
              <a:rPr lang="en-CA" dirty="0"/>
              <a:t> </a:t>
            </a:r>
          </a:p>
          <a:p>
            <a:r>
              <a:rPr lang="en-CA" dirty="0"/>
              <a:t>National </a:t>
            </a:r>
            <a:r>
              <a:rPr lang="en-CA" dirty="0" smtClean="0"/>
              <a:t>Research Council Canada</a:t>
            </a:r>
            <a:endParaRPr lang="en-CA" dirty="0"/>
          </a:p>
        </p:txBody>
      </p:sp>
      <p:sp>
        <p:nvSpPr>
          <p:cNvPr id="5" name="Rectangle 4"/>
          <p:cNvSpPr/>
          <p:nvPr/>
        </p:nvSpPr>
        <p:spPr>
          <a:xfrm>
            <a:off x="3419872" y="6132205"/>
            <a:ext cx="2255746" cy="646331"/>
          </a:xfrm>
          <a:prstGeom prst="rect">
            <a:avLst/>
          </a:prstGeom>
        </p:spPr>
        <p:txBody>
          <a:bodyPr wrap="none">
            <a:spAutoFit/>
          </a:bodyPr>
          <a:lstStyle/>
          <a:p>
            <a:r>
              <a:rPr lang="en-CA" dirty="0" err="1"/>
              <a:t>Conseil</a:t>
            </a:r>
            <a:r>
              <a:rPr lang="en-CA" dirty="0"/>
              <a:t> </a:t>
            </a:r>
            <a:r>
              <a:rPr lang="en-CA" dirty="0" smtClean="0"/>
              <a:t>national</a:t>
            </a:r>
          </a:p>
          <a:p>
            <a:r>
              <a:rPr lang="en-CA" dirty="0" smtClean="0"/>
              <a:t>de </a:t>
            </a:r>
            <a:r>
              <a:rPr lang="en-CA" dirty="0" err="1"/>
              <a:t>recherches</a:t>
            </a:r>
            <a:r>
              <a:rPr lang="en-CA" dirty="0"/>
              <a:t> Canada</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247115"/>
            <a:ext cx="926207" cy="46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10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7323"/>
            <a:ext cx="8229600" cy="1143000"/>
          </a:xfrm>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a:xfrm>
            <a:off x="467544" y="3806663"/>
            <a:ext cx="8229600" cy="2625155"/>
          </a:xfrm>
        </p:spPr>
        <p:txBody>
          <a:bodyPr>
            <a:normAutofit/>
          </a:bodyPr>
          <a:lstStyle/>
          <a:p>
            <a:r>
              <a:rPr lang="en-CA" sz="3000" dirty="0" smtClean="0"/>
              <a:t>What </a:t>
            </a:r>
            <a:r>
              <a:rPr lang="en-CA" sz="3000" dirty="0"/>
              <a:t>is the business case for using mobile learning for the </a:t>
            </a:r>
            <a:r>
              <a:rPr lang="en-CA" sz="3000" dirty="0" smtClean="0"/>
              <a:t>school?</a:t>
            </a:r>
            <a:endParaRPr lang="en-CA" sz="3000" dirty="0" smtClean="0">
              <a:effectLst/>
            </a:endParaRPr>
          </a:p>
          <a:p>
            <a:r>
              <a:rPr lang="en-CA" sz="3000" dirty="0" smtClean="0"/>
              <a:t>What are the applications </a:t>
            </a:r>
            <a:r>
              <a:rPr lang="en-CA" sz="3000" dirty="0"/>
              <a:t>of mobile in large </a:t>
            </a:r>
            <a:r>
              <a:rPr lang="en-CA" sz="3000" dirty="0" smtClean="0"/>
              <a:t>classrooms</a:t>
            </a:r>
            <a:r>
              <a:rPr lang="en-CA" sz="3000" dirty="0"/>
              <a:t>?</a:t>
            </a:r>
            <a:endParaRPr lang="en-CA" sz="3000" dirty="0" smtClean="0">
              <a:effectLst/>
            </a:endParaRPr>
          </a:p>
          <a:p>
            <a:r>
              <a:rPr lang="en-CA" sz="3000" dirty="0" smtClean="0"/>
              <a:t>What </a:t>
            </a:r>
            <a:r>
              <a:rPr lang="en-CA" sz="3000" dirty="0"/>
              <a:t>do our </a:t>
            </a:r>
            <a:r>
              <a:rPr lang="en-CA" sz="3000" dirty="0" smtClean="0"/>
              <a:t>CSPS </a:t>
            </a:r>
            <a:r>
              <a:rPr lang="en-CA" sz="3000" dirty="0"/>
              <a:t>learners need? </a:t>
            </a:r>
          </a:p>
        </p:txBody>
      </p:sp>
      <p:pic>
        <p:nvPicPr>
          <p:cNvPr id="4098" name="Picture 2" descr="https://www.canada.ca/content/dam/csps-efpc/images/features/20150709-1-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4290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1390323"/>
            <a:ext cx="5184576" cy="2400657"/>
          </a:xfrm>
          <a:prstGeom prst="rect">
            <a:avLst/>
          </a:prstGeom>
        </p:spPr>
        <p:txBody>
          <a:bodyPr wrap="square">
            <a:spAutoFit/>
          </a:bodyPr>
          <a:lstStyle/>
          <a:p>
            <a:pPr marL="342000" indent="-342000">
              <a:buFont typeface="Arial" panose="020B0604020202020204" pitchFamily="34" charset="0"/>
              <a:buChar char="•"/>
            </a:pPr>
            <a:r>
              <a:rPr lang="en-CA" sz="3000" dirty="0"/>
              <a:t>Mobile learning is an emerging trend</a:t>
            </a:r>
          </a:p>
          <a:p>
            <a:pPr marL="342000" indent="-342000">
              <a:buFont typeface="Arial" panose="020B0604020202020204" pitchFamily="34" charset="0"/>
              <a:buChar char="•"/>
            </a:pPr>
            <a:r>
              <a:rPr lang="en-CA" sz="3000" dirty="0"/>
              <a:t>Much more than simply playing existing courses on a mobile device</a:t>
            </a:r>
          </a:p>
        </p:txBody>
      </p:sp>
    </p:spTree>
    <p:extLst>
      <p:ext uri="{BB962C8B-B14F-4D97-AF65-F5344CB8AC3E}">
        <p14:creationId xmlns:p14="http://schemas.microsoft.com/office/powerpoint/2010/main" val="130986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Mobile Learning</a:t>
            </a:r>
            <a:endParaRPr lang="en-CA" dirty="0"/>
          </a:p>
        </p:txBody>
      </p:sp>
      <p:sp>
        <p:nvSpPr>
          <p:cNvPr id="3" name="Content Placeholder 2"/>
          <p:cNvSpPr>
            <a:spLocks noGrp="1"/>
          </p:cNvSpPr>
          <p:nvPr>
            <p:ph idx="1"/>
          </p:nvPr>
        </p:nvSpPr>
        <p:spPr>
          <a:xfrm>
            <a:off x="457200" y="1600200"/>
            <a:ext cx="8435280" cy="4925144"/>
          </a:xfrm>
        </p:spPr>
        <p:txBody>
          <a:bodyPr>
            <a:normAutofit fontScale="92500"/>
          </a:bodyPr>
          <a:lstStyle/>
          <a:p>
            <a:r>
              <a:rPr lang="en-CA" i="1" dirty="0" smtClean="0"/>
              <a:t>Access</a:t>
            </a:r>
            <a:r>
              <a:rPr lang="en-CA" dirty="0" smtClean="0"/>
              <a:t> </a:t>
            </a:r>
            <a:r>
              <a:rPr lang="en-CA" dirty="0"/>
              <a:t>- </a:t>
            </a:r>
            <a:r>
              <a:rPr lang="en-CA" dirty="0" smtClean="0"/>
              <a:t>learning </a:t>
            </a:r>
            <a:r>
              <a:rPr lang="en-CA" dirty="0"/>
              <a:t>as you go, </a:t>
            </a:r>
            <a:r>
              <a:rPr lang="en-CA" dirty="0" smtClean="0"/>
              <a:t>with </a:t>
            </a:r>
            <a:r>
              <a:rPr lang="en-CA" dirty="0"/>
              <a:t>different </a:t>
            </a:r>
            <a:r>
              <a:rPr lang="en-CA" dirty="0" smtClean="0"/>
              <a:t>devices</a:t>
            </a:r>
            <a:endParaRPr lang="en-CA" dirty="0" smtClean="0">
              <a:effectLst/>
            </a:endParaRPr>
          </a:p>
          <a:p>
            <a:r>
              <a:rPr lang="en-CA" i="1" dirty="0" smtClean="0"/>
              <a:t>Device</a:t>
            </a:r>
            <a:r>
              <a:rPr lang="en-CA" dirty="0" smtClean="0"/>
              <a:t> – smartphone only? Or tablets and laptops?</a:t>
            </a:r>
            <a:endParaRPr lang="en-CA" dirty="0" smtClean="0">
              <a:effectLst/>
            </a:endParaRPr>
          </a:p>
          <a:p>
            <a:r>
              <a:rPr lang="en-CA" i="1" dirty="0" smtClean="0"/>
              <a:t>Location</a:t>
            </a:r>
            <a:r>
              <a:rPr lang="en-CA" dirty="0" smtClean="0"/>
              <a:t> </a:t>
            </a:r>
            <a:r>
              <a:rPr lang="en-CA" dirty="0"/>
              <a:t>- learners can learn outside their office </a:t>
            </a:r>
            <a:endParaRPr lang="en-CA" dirty="0" smtClean="0">
              <a:effectLst/>
            </a:endParaRPr>
          </a:p>
          <a:p>
            <a:r>
              <a:rPr lang="en-CA" i="1" dirty="0" smtClean="0"/>
              <a:t>Design</a:t>
            </a:r>
            <a:r>
              <a:rPr lang="en-CA" dirty="0" smtClean="0"/>
              <a:t> </a:t>
            </a:r>
            <a:r>
              <a:rPr lang="en-CA" dirty="0"/>
              <a:t>- </a:t>
            </a:r>
            <a:r>
              <a:rPr lang="en-CA" dirty="0" smtClean="0"/>
              <a:t>content </a:t>
            </a:r>
            <a:r>
              <a:rPr lang="en-CA" dirty="0"/>
              <a:t>specifically designed for </a:t>
            </a:r>
            <a:r>
              <a:rPr lang="en-CA" dirty="0" smtClean="0"/>
              <a:t>mobile </a:t>
            </a:r>
            <a:endParaRPr lang="en-CA" dirty="0" smtClean="0">
              <a:effectLst/>
            </a:endParaRPr>
          </a:p>
          <a:p>
            <a:r>
              <a:rPr lang="en-CA" dirty="0" smtClean="0"/>
              <a:t>How </a:t>
            </a:r>
            <a:r>
              <a:rPr lang="en-CA" dirty="0"/>
              <a:t>does GCCampus currently support mobile? </a:t>
            </a:r>
            <a:endParaRPr lang="en-CA" dirty="0" smtClean="0"/>
          </a:p>
          <a:p>
            <a:pPr lvl="1"/>
            <a:r>
              <a:rPr lang="en-CA" dirty="0" smtClean="0"/>
              <a:t>People </a:t>
            </a:r>
            <a:r>
              <a:rPr lang="en-CA" dirty="0"/>
              <a:t>can use GC Campus on </a:t>
            </a:r>
            <a:r>
              <a:rPr lang="en-CA" dirty="0" smtClean="0"/>
              <a:t>mobile, versus</a:t>
            </a:r>
          </a:p>
          <a:p>
            <a:pPr lvl="1"/>
            <a:r>
              <a:rPr lang="en-CA" dirty="0" smtClean="0"/>
              <a:t>GCCampus </a:t>
            </a:r>
            <a:r>
              <a:rPr lang="en-CA" dirty="0"/>
              <a:t>was not developed for </a:t>
            </a:r>
            <a:r>
              <a:rPr lang="en-CA" dirty="0" smtClean="0"/>
              <a:t>mobile</a:t>
            </a:r>
            <a:endParaRPr lang="en-CA" dirty="0"/>
          </a:p>
        </p:txBody>
      </p:sp>
    </p:spTree>
    <p:extLst>
      <p:ext uri="{BB962C8B-B14F-4D97-AF65-F5344CB8AC3E}">
        <p14:creationId xmlns:p14="http://schemas.microsoft.com/office/powerpoint/2010/main" val="527657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0" dirty="0" smtClean="0"/>
              <a:t>Mobile device employment</a:t>
            </a:r>
            <a:endParaRPr lang="en-CA" sz="3200" dirty="0"/>
          </a:p>
        </p:txBody>
      </p:sp>
      <p:sp>
        <p:nvSpPr>
          <p:cNvPr id="3" name="Content Placeholder 2"/>
          <p:cNvSpPr>
            <a:spLocks noGrp="1"/>
          </p:cNvSpPr>
          <p:nvPr>
            <p:ph idx="1"/>
          </p:nvPr>
        </p:nvSpPr>
        <p:spPr/>
        <p:txBody>
          <a:bodyPr>
            <a:normAutofit/>
          </a:bodyPr>
          <a:lstStyle/>
          <a:p>
            <a:r>
              <a:rPr lang="en-CA" sz="2600" dirty="0" smtClean="0"/>
              <a:t>Most </a:t>
            </a:r>
            <a:r>
              <a:rPr lang="en-CA" sz="2600" dirty="0"/>
              <a:t>everybody has a mobile device, including especially </a:t>
            </a:r>
            <a:r>
              <a:rPr lang="en-CA" sz="2600" dirty="0" smtClean="0"/>
              <a:t>Androids or iPhones</a:t>
            </a:r>
          </a:p>
          <a:p>
            <a:r>
              <a:rPr lang="en-CA" sz="2600" dirty="0" smtClean="0"/>
              <a:t>Many department-issued </a:t>
            </a:r>
            <a:r>
              <a:rPr lang="en-CA" sz="2600" dirty="0"/>
              <a:t>Blackberries. </a:t>
            </a:r>
            <a:endParaRPr lang="en-CA" sz="2600" dirty="0" smtClean="0"/>
          </a:p>
          <a:p>
            <a:r>
              <a:rPr lang="en-CA" sz="2600" dirty="0"/>
              <a:t>N</a:t>
            </a:r>
            <a:r>
              <a:rPr lang="en-CA" sz="2600" dirty="0" smtClean="0"/>
              <a:t>ot </a:t>
            </a:r>
            <a:r>
              <a:rPr lang="en-CA" sz="2600" dirty="0"/>
              <a:t>many people are using mobile devices to access content on GCCampus</a:t>
            </a:r>
            <a:r>
              <a:rPr lang="en-CA" sz="2600" dirty="0" smtClean="0"/>
              <a:t>,</a:t>
            </a:r>
          </a:p>
          <a:p>
            <a:r>
              <a:rPr lang="en-CA" sz="2600" dirty="0" smtClean="0"/>
              <a:t>The </a:t>
            </a:r>
            <a:r>
              <a:rPr lang="en-CA" sz="2600" dirty="0"/>
              <a:t>market for mobile would be different than that for traditional learning content, and would not include all of GCCampus content. </a:t>
            </a:r>
            <a:endParaRPr lang="en-CA" sz="2600" dirty="0" smtClean="0">
              <a:effectLst/>
            </a:endParaRPr>
          </a:p>
          <a:p>
            <a:r>
              <a:rPr lang="en-CA" sz="2600" dirty="0" smtClean="0"/>
              <a:t>People </a:t>
            </a:r>
            <a:r>
              <a:rPr lang="en-CA" sz="2600" dirty="0"/>
              <a:t>also mentioned the use of mobiles in classrooms </a:t>
            </a:r>
            <a:endParaRPr lang="en-CA" sz="2600" dirty="0" smtClean="0"/>
          </a:p>
          <a:p>
            <a:pPr marL="0" indent="0">
              <a:buNone/>
            </a:pPr>
            <a:endParaRPr lang="en-CA" dirty="0"/>
          </a:p>
        </p:txBody>
      </p:sp>
    </p:spTree>
    <p:extLst>
      <p:ext uri="{BB962C8B-B14F-4D97-AF65-F5344CB8AC3E}">
        <p14:creationId xmlns:p14="http://schemas.microsoft.com/office/powerpoint/2010/main" val="1768585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418058"/>
          </a:xfrm>
        </p:spPr>
        <p:txBody>
          <a:bodyPr>
            <a:noAutofit/>
          </a:bodyPr>
          <a:lstStyle/>
          <a:p>
            <a:pPr algn="l"/>
            <a:r>
              <a:rPr lang="en-CA" sz="3200" dirty="0"/>
              <a:t>Mobile</a:t>
            </a:r>
            <a:r>
              <a:rPr lang="en-CA" sz="1800" b="0" dirty="0" smtClean="0"/>
              <a:t> </a:t>
            </a:r>
            <a:r>
              <a:rPr lang="en-CA" sz="3200" dirty="0"/>
              <a:t>device </a:t>
            </a:r>
            <a:r>
              <a:rPr lang="en-CA" sz="3200" dirty="0" smtClean="0"/>
              <a:t>employment</a:t>
            </a:r>
            <a:endParaRPr lang="en-CA" sz="3200" dirty="0"/>
          </a:p>
        </p:txBody>
      </p:sp>
      <p:sp>
        <p:nvSpPr>
          <p:cNvPr id="4" name="Slide Number Placeholder 3"/>
          <p:cNvSpPr>
            <a:spLocks noGrp="1"/>
          </p:cNvSpPr>
          <p:nvPr>
            <p:ph type="sldNum" sz="quarter" idx="10"/>
          </p:nvPr>
        </p:nvSpPr>
        <p:spPr/>
        <p:txBody>
          <a:bodyPr/>
          <a:lstStyle/>
          <a:p>
            <a:pPr>
              <a:defRPr/>
            </a:pPr>
            <a:fld id="{A68F938C-6FF6-4E89-8E70-A8E4A0F02148}" type="slidenum">
              <a:rPr lang="en-CA" altLang="en-US" smtClean="0">
                <a:solidFill>
                  <a:srgbClr val="FFFFFF"/>
                </a:solidFill>
              </a:rPr>
              <a:pPr>
                <a:defRPr/>
              </a:pPr>
              <a:t>13</a:t>
            </a:fld>
            <a:endParaRPr lang="en-CA" altLang="en-US">
              <a:solidFill>
                <a:srgbClr val="FFFFFF"/>
              </a:solidFill>
            </a:endParaRPr>
          </a:p>
        </p:txBody>
      </p:sp>
      <p:sp>
        <p:nvSpPr>
          <p:cNvPr id="6" name="TextBox 5"/>
          <p:cNvSpPr txBox="1"/>
          <p:nvPr/>
        </p:nvSpPr>
        <p:spPr>
          <a:xfrm>
            <a:off x="651221" y="1343391"/>
            <a:ext cx="5760640" cy="307777"/>
          </a:xfrm>
          <a:prstGeom prst="rect">
            <a:avLst/>
          </a:prstGeom>
          <a:noFill/>
        </p:spPr>
        <p:txBody>
          <a:bodyPr wrap="square" rtlCol="0">
            <a:spAutoFit/>
          </a:bodyPr>
          <a:lstStyle/>
          <a:p>
            <a:r>
              <a:rPr lang="en-CA" sz="1400" b="1" dirty="0" smtClean="0">
                <a:solidFill>
                  <a:srgbClr val="000000"/>
                </a:solidFill>
              </a:rPr>
              <a:t>Figure 1.0 – Session by Device Category</a:t>
            </a:r>
            <a:endParaRPr lang="en-CA" sz="1400" b="1" dirty="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87198"/>
              </p:ext>
            </p:extLst>
          </p:nvPr>
        </p:nvGraphicFramePr>
        <p:xfrm>
          <a:off x="755576" y="1772816"/>
          <a:ext cx="2333625" cy="390525"/>
        </p:xfrm>
        <a:graphic>
          <a:graphicData uri="http://schemas.openxmlformats.org/presentationml/2006/ole">
            <mc:AlternateContent xmlns:mc="http://schemas.openxmlformats.org/markup-compatibility/2006">
              <mc:Choice xmlns:v="urn:schemas-microsoft-com:vml" Requires="v">
                <p:oleObj spid="_x0000_s10249" name="Worksheet" r:id="rId3" imgW="2333647" imgH="390589" progId="Excel.Sheet.12">
                  <p:embed/>
                </p:oleObj>
              </mc:Choice>
              <mc:Fallback>
                <p:oleObj name="Worksheet" r:id="rId3" imgW="2333647" imgH="390589" progId="Excel.Sheet.12">
                  <p:embed/>
                  <p:pic>
                    <p:nvPicPr>
                      <p:cNvPr id="0" name=""/>
                      <p:cNvPicPr/>
                      <p:nvPr/>
                    </p:nvPicPr>
                    <p:blipFill>
                      <a:blip r:embed="rId4"/>
                      <a:stretch>
                        <a:fillRect/>
                      </a:stretch>
                    </p:blipFill>
                    <p:spPr>
                      <a:xfrm>
                        <a:off x="755576" y="1772816"/>
                        <a:ext cx="2333625" cy="390525"/>
                      </a:xfrm>
                      <a:prstGeom prst="rect">
                        <a:avLst/>
                      </a:prstGeom>
                    </p:spPr>
                  </p:pic>
                </p:oleObj>
              </mc:Fallback>
            </mc:AlternateContent>
          </a:graphicData>
        </a:graphic>
      </p:graphicFrame>
      <p:sp>
        <p:nvSpPr>
          <p:cNvPr id="9" name="TextBox 8"/>
          <p:cNvSpPr txBox="1"/>
          <p:nvPr/>
        </p:nvSpPr>
        <p:spPr>
          <a:xfrm>
            <a:off x="651221" y="2411545"/>
            <a:ext cx="5760640" cy="307777"/>
          </a:xfrm>
          <a:prstGeom prst="rect">
            <a:avLst/>
          </a:prstGeom>
          <a:noFill/>
        </p:spPr>
        <p:txBody>
          <a:bodyPr wrap="square" rtlCol="0">
            <a:spAutoFit/>
          </a:bodyPr>
          <a:lstStyle/>
          <a:p>
            <a:r>
              <a:rPr lang="en-CA" sz="1400" b="1" dirty="0" smtClean="0">
                <a:solidFill>
                  <a:srgbClr val="000000"/>
                </a:solidFill>
              </a:rPr>
              <a:t>Figure 2.0 – Session by Browser</a:t>
            </a:r>
            <a:endParaRPr lang="en-CA" sz="1400" b="1"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88948397"/>
              </p:ext>
            </p:extLst>
          </p:nvPr>
        </p:nvGraphicFramePr>
        <p:xfrm>
          <a:off x="752465" y="2780928"/>
          <a:ext cx="3644900" cy="2095500"/>
        </p:xfrm>
        <a:graphic>
          <a:graphicData uri="http://schemas.openxmlformats.org/drawingml/2006/table">
            <a:tbl>
              <a:tblPr firstRow="1" bandRow="1"/>
              <a:tblGrid>
                <a:gridCol w="1398956"/>
                <a:gridCol w="2245944"/>
              </a:tblGrid>
              <a:tr h="190500">
                <a:tc>
                  <a:txBody>
                    <a:bodyPr/>
                    <a:lstStyle/>
                    <a:p>
                      <a:pPr algn="ctr" fontAlgn="b"/>
                      <a:r>
                        <a:rPr lang="en-CA" sz="1100" b="0" i="0" u="none" strike="noStrike" dirty="0">
                          <a:solidFill>
                            <a:srgbClr val="FFFFFF"/>
                          </a:solidFill>
                          <a:effectLst/>
                          <a:latin typeface="Calibri"/>
                        </a:rPr>
                        <a:t>Browser Sessions</a:t>
                      </a:r>
                    </a:p>
                  </a:txBody>
                  <a:tcPr marL="9525" marR="9525" marT="9525" marB="0" anchor="b">
                    <a:lnL>
                      <a:noFill/>
                    </a:lnL>
                    <a:lnR>
                      <a:noFill/>
                    </a:lnR>
                    <a:lnT>
                      <a:noFill/>
                    </a:lnT>
                    <a:lnB>
                      <a:noFill/>
                    </a:lnB>
                    <a:solidFill>
                      <a:srgbClr val="404040"/>
                    </a:solidFill>
                  </a:tcPr>
                </a:tc>
                <a:tc>
                  <a:txBody>
                    <a:bodyPr/>
                    <a:lstStyle/>
                    <a:p>
                      <a:pPr algn="ctr" fontAlgn="b"/>
                      <a:r>
                        <a:rPr lang="en-CA" sz="1100" b="0" i="0" u="none" strike="noStrike">
                          <a:solidFill>
                            <a:srgbClr val="FFFFFF"/>
                          </a:solidFill>
                          <a:effectLst/>
                          <a:latin typeface="Calibri"/>
                        </a:rPr>
                        <a:t>Number</a:t>
                      </a:r>
                    </a:p>
                  </a:txBody>
                  <a:tcPr marL="9525" marR="9525" marT="9525" marB="0" anchor="b">
                    <a:lnL>
                      <a:noFill/>
                    </a:lnL>
                    <a:lnR>
                      <a:noFill/>
                    </a:lnR>
                    <a:lnT>
                      <a:noFill/>
                    </a:lnT>
                    <a:lnB>
                      <a:noFill/>
                    </a:lnB>
                    <a:solidFill>
                      <a:srgbClr val="404040"/>
                    </a:solidFill>
                  </a:tcPr>
                </a:tc>
              </a:tr>
              <a:tr h="190500">
                <a:tc>
                  <a:txBody>
                    <a:bodyPr/>
                    <a:lstStyle/>
                    <a:p>
                      <a:pPr algn="l" fontAlgn="b"/>
                      <a:r>
                        <a:rPr lang="en-CA" sz="1100" b="0" i="0" u="none" strike="noStrike">
                          <a:solidFill>
                            <a:srgbClr val="000000"/>
                          </a:solidFill>
                          <a:effectLst/>
                          <a:latin typeface="Calibri"/>
                        </a:rPr>
                        <a:t>Internet Explore</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15,716</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Chrome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1,534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Firefox</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591</a:t>
                      </a:r>
                    </a:p>
                  </a:txBody>
                  <a:tcPr marL="9525" marR="9525" marT="9525" marB="0" anchor="b">
                    <a:lnL>
                      <a:noFill/>
                    </a:lnL>
                    <a:lnR>
                      <a:noFill/>
                    </a:lnR>
                    <a:lnT>
                      <a:noFill/>
                    </a:lnT>
                    <a:lnB>
                      <a:noFill/>
                    </a:lnB>
                  </a:tcPr>
                </a:tc>
              </a:tr>
              <a:tr h="190500">
                <a:tc>
                  <a:txBody>
                    <a:bodyPr/>
                    <a:lstStyle/>
                    <a:p>
                      <a:pPr algn="l" fontAlgn="b"/>
                      <a:r>
                        <a:rPr lang="en-CA" sz="1100" b="0" i="0" u="none" strike="noStrike" dirty="0">
                          <a:solidFill>
                            <a:srgbClr val="000000"/>
                          </a:solidFill>
                          <a:effectLst/>
                          <a:latin typeface="Calibri"/>
                        </a:rPr>
                        <a:t>Safari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179</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Edge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26</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BlackBerry</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24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Android Browse</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6</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Opera</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UC Browser</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Iron </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a:rPr>
                        <a:t>1</a:t>
                      </a:r>
                    </a:p>
                  </a:txBody>
                  <a:tcPr marL="9525" marR="9525" marT="9525" marB="0" anchor="b">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93136407"/>
              </p:ext>
            </p:extLst>
          </p:nvPr>
        </p:nvGraphicFramePr>
        <p:xfrm>
          <a:off x="5004048" y="1844824"/>
          <a:ext cx="3009900" cy="2095500"/>
        </p:xfrm>
        <a:graphic>
          <a:graphicData uri="http://schemas.openxmlformats.org/drawingml/2006/table">
            <a:tbl>
              <a:tblPr firstRow="1" bandRow="1"/>
              <a:tblGrid>
                <a:gridCol w="1398700"/>
                <a:gridCol w="1611200"/>
              </a:tblGrid>
              <a:tr h="190500">
                <a:tc>
                  <a:txBody>
                    <a:bodyPr/>
                    <a:lstStyle/>
                    <a:p>
                      <a:pPr algn="ctr" fontAlgn="b"/>
                      <a:r>
                        <a:rPr lang="en-CA" sz="1100" b="0" i="0" u="none" strike="noStrike" dirty="0">
                          <a:solidFill>
                            <a:srgbClr val="FFFFFF"/>
                          </a:solidFill>
                          <a:effectLst/>
                          <a:latin typeface="Calibri"/>
                        </a:rPr>
                        <a:t>Mobile Device</a:t>
                      </a:r>
                    </a:p>
                  </a:txBody>
                  <a:tcPr marL="9525" marR="9525" marT="9525" marB="0" anchor="b">
                    <a:lnL>
                      <a:noFill/>
                    </a:lnL>
                    <a:lnR>
                      <a:noFill/>
                    </a:lnR>
                    <a:lnT>
                      <a:noFill/>
                    </a:lnT>
                    <a:lnB>
                      <a:noFill/>
                    </a:lnB>
                    <a:solidFill>
                      <a:srgbClr val="404040"/>
                    </a:solidFill>
                  </a:tcPr>
                </a:tc>
                <a:tc>
                  <a:txBody>
                    <a:bodyPr/>
                    <a:lstStyle/>
                    <a:p>
                      <a:pPr algn="ctr" fontAlgn="b"/>
                      <a:r>
                        <a:rPr lang="en-CA" sz="1100" b="0" i="0" u="none" strike="noStrike">
                          <a:solidFill>
                            <a:srgbClr val="FFFFFF"/>
                          </a:solidFill>
                          <a:effectLst/>
                          <a:latin typeface="Calibri"/>
                        </a:rPr>
                        <a:t># Session</a:t>
                      </a:r>
                    </a:p>
                  </a:txBody>
                  <a:tcPr marL="9525" marR="9525" marT="9525" marB="0" anchor="b">
                    <a:lnL>
                      <a:noFill/>
                    </a:lnL>
                    <a:lnR>
                      <a:noFill/>
                    </a:lnR>
                    <a:lnT>
                      <a:noFill/>
                    </a:lnT>
                    <a:lnB>
                      <a:noFill/>
                    </a:lnB>
                    <a:solidFill>
                      <a:srgbClr val="404040"/>
                    </a:solidFill>
                  </a:tcPr>
                </a:tc>
              </a:tr>
              <a:tr h="190500">
                <a:tc>
                  <a:txBody>
                    <a:bodyPr/>
                    <a:lstStyle/>
                    <a:p>
                      <a:pPr algn="l" fontAlgn="b"/>
                      <a:r>
                        <a:rPr lang="en-CA" sz="1100" b="0" i="0" u="none" strike="noStrike">
                          <a:solidFill>
                            <a:srgbClr val="000000"/>
                          </a:solidFill>
                          <a:effectLst/>
                          <a:latin typeface="Calibri"/>
                        </a:rPr>
                        <a:t>(not set) </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168</a:t>
                      </a:r>
                    </a:p>
                  </a:txBody>
                  <a:tcPr marL="9525" marR="9525" marT="9525" marB="0" anchor="b">
                    <a:lnL>
                      <a:noFill/>
                    </a:lnL>
                    <a:lnR>
                      <a:noFill/>
                    </a:lnR>
                    <a:lnT>
                      <a:noFill/>
                    </a:lnT>
                    <a:lnB>
                      <a:noFill/>
                    </a:lnB>
                  </a:tcPr>
                </a:tc>
              </a:tr>
              <a:tr h="190500">
                <a:tc>
                  <a:txBody>
                    <a:bodyPr/>
                    <a:lstStyle/>
                    <a:p>
                      <a:pPr algn="l" fontAlgn="b"/>
                      <a:r>
                        <a:rPr lang="en-CA" sz="1100" b="0" i="0" u="none" strike="noStrike" dirty="0">
                          <a:solidFill>
                            <a:srgbClr val="000000"/>
                          </a:solidFill>
                          <a:effectLst/>
                          <a:latin typeface="Calibri"/>
                        </a:rPr>
                        <a:t>Apple iPad</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70</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Apple iPhone</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34</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BlackBerry KBD</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19</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BlackBerry Z10</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Google Nexus 5</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LG D852 G3</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Samsung SGH</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Samsung SGH-I</a:t>
                      </a:r>
                    </a:p>
                  </a:txBody>
                  <a:tcPr marL="9525" marR="9525" marT="9525" marB="0" anchor="b">
                    <a:lnL>
                      <a:noFill/>
                    </a:lnL>
                    <a:lnR>
                      <a:noFill/>
                    </a:lnR>
                    <a:lnT>
                      <a:noFill/>
                    </a:lnT>
                    <a:lnB>
                      <a:noFill/>
                    </a:lnB>
                  </a:tcPr>
                </a:tc>
                <a:tc>
                  <a:txBody>
                    <a:bodyPr/>
                    <a:lstStyle/>
                    <a:p>
                      <a:pPr algn="r" fontAlgn="b"/>
                      <a:r>
                        <a:rPr lang="en-CA" sz="1100" b="0" i="0" u="none" strike="noStrike">
                          <a:solidFill>
                            <a:srgbClr val="000000"/>
                          </a:solidFill>
                          <a:effectLst/>
                          <a:latin typeface="Calibri"/>
                        </a:rPr>
                        <a:t>3</a:t>
                      </a:r>
                    </a:p>
                  </a:txBody>
                  <a:tcPr marL="9525" marR="9525" marT="9525" marB="0" anchor="b">
                    <a:lnL>
                      <a:noFill/>
                    </a:lnL>
                    <a:lnR>
                      <a:noFill/>
                    </a:lnR>
                    <a:lnT>
                      <a:noFill/>
                    </a:lnT>
                    <a:lnB>
                      <a:noFill/>
                    </a:lnB>
                  </a:tcPr>
                </a:tc>
              </a:tr>
              <a:tr h="190500">
                <a:tc>
                  <a:txBody>
                    <a:bodyPr/>
                    <a:lstStyle/>
                    <a:p>
                      <a:pPr algn="l" fontAlgn="b"/>
                      <a:r>
                        <a:rPr lang="en-CA" sz="1100" b="0" i="0" u="none" strike="noStrike">
                          <a:solidFill>
                            <a:srgbClr val="000000"/>
                          </a:solidFill>
                          <a:effectLst/>
                          <a:latin typeface="Calibri"/>
                        </a:rPr>
                        <a:t>Samsung SM-G</a:t>
                      </a:r>
                    </a:p>
                  </a:txBody>
                  <a:tcPr marL="9525" marR="9525" marT="9525" marB="0" anchor="b">
                    <a:lnL>
                      <a:noFill/>
                    </a:lnL>
                    <a:lnR>
                      <a:noFill/>
                    </a:lnR>
                    <a:lnT>
                      <a:noFill/>
                    </a:lnT>
                    <a:lnB>
                      <a:noFill/>
                    </a:lnB>
                  </a:tcPr>
                </a:tc>
                <a:tc>
                  <a:txBody>
                    <a:bodyPr/>
                    <a:lstStyle/>
                    <a:p>
                      <a:pPr algn="r" fontAlgn="b"/>
                      <a:r>
                        <a:rPr lang="en-CA" sz="1100" b="0" i="0" u="none" strike="noStrike" dirty="0">
                          <a:solidFill>
                            <a:srgbClr val="000000"/>
                          </a:solidFill>
                          <a:effectLst/>
                          <a:latin typeface="Calibri"/>
                        </a:rPr>
                        <a:t>3</a:t>
                      </a:r>
                    </a:p>
                  </a:txBody>
                  <a:tcPr marL="9525" marR="9525" marT="9525" marB="0" anchor="b">
                    <a:lnL>
                      <a:noFill/>
                    </a:lnL>
                    <a:lnR>
                      <a:noFill/>
                    </a:lnR>
                    <a:lnT>
                      <a:noFill/>
                    </a:lnT>
                    <a:lnB>
                      <a:noFill/>
                    </a:lnB>
                  </a:tcPr>
                </a:tc>
              </a:tr>
            </a:tbl>
          </a:graphicData>
        </a:graphic>
      </p:graphicFrame>
      <p:sp>
        <p:nvSpPr>
          <p:cNvPr id="12" name="TextBox 11"/>
          <p:cNvSpPr txBox="1"/>
          <p:nvPr/>
        </p:nvSpPr>
        <p:spPr>
          <a:xfrm>
            <a:off x="4860032" y="1343390"/>
            <a:ext cx="4027782" cy="307777"/>
          </a:xfrm>
          <a:prstGeom prst="rect">
            <a:avLst/>
          </a:prstGeom>
          <a:noFill/>
        </p:spPr>
        <p:txBody>
          <a:bodyPr wrap="square" rtlCol="0">
            <a:spAutoFit/>
          </a:bodyPr>
          <a:lstStyle/>
          <a:p>
            <a:r>
              <a:rPr lang="en-CA" sz="1400" b="1" dirty="0" smtClean="0">
                <a:solidFill>
                  <a:srgbClr val="000000"/>
                </a:solidFill>
              </a:rPr>
              <a:t>Figure 3.0 – Session by Mobile Device</a:t>
            </a:r>
            <a:endParaRPr lang="en-CA" sz="1400" b="1" dirty="0">
              <a:solidFill>
                <a:srgbClr val="000000"/>
              </a:solidFill>
            </a:endParaRPr>
          </a:p>
        </p:txBody>
      </p:sp>
      <p:pic>
        <p:nvPicPr>
          <p:cNvPr id="207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581128"/>
            <a:ext cx="2647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932040" y="4077071"/>
            <a:ext cx="4027782" cy="307777"/>
          </a:xfrm>
          <a:prstGeom prst="rect">
            <a:avLst/>
          </a:prstGeom>
          <a:noFill/>
        </p:spPr>
        <p:txBody>
          <a:bodyPr wrap="square" rtlCol="0">
            <a:spAutoFit/>
          </a:bodyPr>
          <a:lstStyle/>
          <a:p>
            <a:r>
              <a:rPr lang="en-CA" sz="1400" b="1" dirty="0" smtClean="0">
                <a:solidFill>
                  <a:srgbClr val="000000"/>
                </a:solidFill>
              </a:rPr>
              <a:t>Figure 4.0 – Session by Browser version</a:t>
            </a:r>
            <a:endParaRPr lang="en-CA" sz="1400" b="1" dirty="0">
              <a:solidFill>
                <a:srgbClr val="000000"/>
              </a:solidFill>
            </a:endParaRPr>
          </a:p>
        </p:txBody>
      </p:sp>
    </p:spTree>
    <p:extLst>
      <p:ext uri="{BB962C8B-B14F-4D97-AF65-F5344CB8AC3E}">
        <p14:creationId xmlns:p14="http://schemas.microsoft.com/office/powerpoint/2010/main" val="1415077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Mobile policy frameworks</a:t>
            </a:r>
            <a:endParaRPr lang="en-CA" dirty="0"/>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r>
              <a:rPr lang="en-CA" sz="4300" dirty="0" smtClean="0"/>
              <a:t>Policy </a:t>
            </a:r>
            <a:r>
              <a:rPr lang="en-CA" sz="4300" dirty="0"/>
              <a:t>frameworks </a:t>
            </a:r>
            <a:r>
              <a:rPr lang="en-CA" sz="4300" dirty="0" smtClean="0"/>
              <a:t>mentioned:</a:t>
            </a:r>
            <a:endParaRPr lang="en-CA" sz="4300" dirty="0" smtClean="0">
              <a:effectLst/>
            </a:endParaRPr>
          </a:p>
          <a:p>
            <a:pPr lvl="1"/>
            <a:r>
              <a:rPr lang="en-CA" i="1" dirty="0" smtClean="0"/>
              <a:t>Treasury </a:t>
            </a:r>
            <a:r>
              <a:rPr lang="en-CA" i="1" dirty="0"/>
              <a:t>Board Secretariat (TBS) </a:t>
            </a:r>
            <a:r>
              <a:rPr lang="en-CA" i="1" dirty="0" smtClean="0"/>
              <a:t>guidelines:</a:t>
            </a:r>
          </a:p>
          <a:p>
            <a:pPr lvl="2"/>
            <a:r>
              <a:rPr lang="en-CA" dirty="0" smtClean="0"/>
              <a:t>the</a:t>
            </a:r>
            <a:r>
              <a:rPr lang="en-CA" dirty="0" smtClean="0">
                <a:hlinkClick r:id="rId2"/>
              </a:rPr>
              <a:t> </a:t>
            </a:r>
            <a:r>
              <a:rPr lang="en-CA" u="sng" dirty="0">
                <a:hlinkClick r:id="rId2"/>
              </a:rPr>
              <a:t>Standard on Web Accessibility</a:t>
            </a:r>
            <a:r>
              <a:rPr lang="en-CA" dirty="0"/>
              <a:t>, </a:t>
            </a:r>
            <a:endParaRPr lang="en-CA" dirty="0" smtClean="0"/>
          </a:p>
          <a:p>
            <a:pPr lvl="2"/>
            <a:r>
              <a:rPr lang="en-CA" dirty="0" smtClean="0"/>
              <a:t>the</a:t>
            </a:r>
            <a:r>
              <a:rPr lang="en-CA" dirty="0" smtClean="0">
                <a:hlinkClick r:id="rId3"/>
              </a:rPr>
              <a:t> </a:t>
            </a:r>
            <a:r>
              <a:rPr lang="en-CA" u="sng" dirty="0">
                <a:hlinkClick r:id="rId3"/>
              </a:rPr>
              <a:t>Standard on Web Usability</a:t>
            </a:r>
            <a:r>
              <a:rPr lang="en-CA" dirty="0"/>
              <a:t> and </a:t>
            </a:r>
            <a:endParaRPr lang="en-CA" dirty="0" smtClean="0"/>
          </a:p>
          <a:p>
            <a:pPr lvl="2"/>
            <a:r>
              <a:rPr lang="en-CA" dirty="0" smtClean="0"/>
              <a:t>the</a:t>
            </a:r>
            <a:r>
              <a:rPr lang="en-CA" dirty="0" smtClean="0">
                <a:hlinkClick r:id="rId4"/>
              </a:rPr>
              <a:t> </a:t>
            </a:r>
            <a:r>
              <a:rPr lang="en-CA" u="sng" dirty="0">
                <a:hlinkClick r:id="rId4"/>
              </a:rPr>
              <a:t>Standard on Web Interoperability</a:t>
            </a:r>
            <a:r>
              <a:rPr lang="en-CA" dirty="0"/>
              <a:t>, </a:t>
            </a:r>
            <a:endParaRPr lang="en-CA" dirty="0" smtClean="0"/>
          </a:p>
          <a:p>
            <a:pPr lvl="2"/>
            <a:r>
              <a:rPr lang="en-CA" dirty="0" smtClean="0"/>
              <a:t>The </a:t>
            </a:r>
            <a:r>
              <a:rPr lang="en-CA" u="sng" dirty="0" smtClean="0">
                <a:hlinkClick r:id="rId5"/>
              </a:rPr>
              <a:t>Web </a:t>
            </a:r>
            <a:r>
              <a:rPr lang="en-CA" u="sng" dirty="0">
                <a:hlinkClick r:id="rId5"/>
              </a:rPr>
              <a:t>Experience </a:t>
            </a:r>
            <a:r>
              <a:rPr lang="en-CA" u="sng" dirty="0" smtClean="0">
                <a:hlinkClick r:id="rId5"/>
              </a:rPr>
              <a:t>Template</a:t>
            </a:r>
            <a:r>
              <a:rPr lang="en-CA" dirty="0" smtClean="0"/>
              <a:t> (WET) kit</a:t>
            </a:r>
            <a:endParaRPr lang="en-CA" dirty="0" smtClean="0">
              <a:effectLst/>
            </a:endParaRPr>
          </a:p>
          <a:p>
            <a:pPr lvl="1"/>
            <a:r>
              <a:rPr lang="en-CA" i="1" dirty="0" smtClean="0"/>
              <a:t>The </a:t>
            </a:r>
            <a:r>
              <a:rPr lang="en-CA" i="1" dirty="0"/>
              <a:t>Government of Canada Policy on Acceptable Network and Device </a:t>
            </a:r>
            <a:r>
              <a:rPr lang="en-CA" i="1" dirty="0" smtClean="0"/>
              <a:t>Use</a:t>
            </a:r>
          </a:p>
          <a:p>
            <a:pPr lvl="1"/>
            <a:r>
              <a:rPr lang="en-CA" i="1" dirty="0" smtClean="0"/>
              <a:t>The </a:t>
            </a:r>
            <a:r>
              <a:rPr lang="en-CA" i="1" dirty="0"/>
              <a:t>World Wide Web Content Accessibility Guidelines</a:t>
            </a:r>
            <a:r>
              <a:rPr lang="en-CA" dirty="0"/>
              <a:t> (</a:t>
            </a:r>
            <a:r>
              <a:rPr lang="en-CA" u="sng" dirty="0">
                <a:hlinkClick r:id="rId6"/>
              </a:rPr>
              <a:t>WCAG</a:t>
            </a:r>
            <a:r>
              <a:rPr lang="en-CA" dirty="0" smtClean="0"/>
              <a:t>)</a:t>
            </a:r>
          </a:p>
          <a:p>
            <a:r>
              <a:rPr lang="en-CA" sz="4300" dirty="0" smtClean="0"/>
              <a:t>Need </a:t>
            </a:r>
            <a:r>
              <a:rPr lang="en-CA" sz="4300" dirty="0"/>
              <a:t>to incorporate background knowledge and best practices </a:t>
            </a:r>
            <a:endParaRPr lang="en-CA" sz="4300" dirty="0" smtClean="0"/>
          </a:p>
          <a:p>
            <a:pPr lvl="1"/>
            <a:r>
              <a:rPr lang="en-CA" dirty="0" err="1" smtClean="0"/>
              <a:t>Eg</a:t>
            </a:r>
            <a:r>
              <a:rPr lang="en-CA" dirty="0" smtClean="0"/>
              <a:t>. </a:t>
            </a:r>
            <a:r>
              <a:rPr lang="en-CA" dirty="0"/>
              <a:t>Jay Cross and Clark Quinn.</a:t>
            </a:r>
            <a:endParaRPr lang="en-CA" dirty="0" smtClean="0">
              <a:effectLst/>
            </a:endParaRPr>
          </a:p>
          <a:p>
            <a:r>
              <a:rPr lang="en-CA" sz="4300" dirty="0" smtClean="0"/>
              <a:t>Policy matters: security </a:t>
            </a:r>
            <a:r>
              <a:rPr lang="en-CA" sz="4300" dirty="0"/>
              <a:t>requirements, device provision or device standards, equity of access, and the need for a smooth transition.</a:t>
            </a:r>
          </a:p>
        </p:txBody>
      </p:sp>
    </p:spTree>
    <p:extLst>
      <p:ext uri="{BB962C8B-B14F-4D97-AF65-F5344CB8AC3E}">
        <p14:creationId xmlns:p14="http://schemas.microsoft.com/office/powerpoint/2010/main" val="52182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Mobile delivery standards</a:t>
            </a:r>
            <a:endParaRPr lang="en-CA" dirty="0"/>
          </a:p>
        </p:txBody>
      </p:sp>
      <p:sp>
        <p:nvSpPr>
          <p:cNvPr id="3" name="Content Placeholder 2"/>
          <p:cNvSpPr>
            <a:spLocks noGrp="1"/>
          </p:cNvSpPr>
          <p:nvPr>
            <p:ph idx="1"/>
          </p:nvPr>
        </p:nvSpPr>
        <p:spPr>
          <a:xfrm>
            <a:off x="457200" y="1600200"/>
            <a:ext cx="8229600" cy="4925144"/>
          </a:xfrm>
        </p:spPr>
        <p:txBody>
          <a:bodyPr>
            <a:noAutofit/>
          </a:bodyPr>
          <a:lstStyle/>
          <a:p>
            <a:r>
              <a:rPr lang="en-CA" sz="3000" dirty="0" smtClean="0"/>
              <a:t>Participants </a:t>
            </a:r>
            <a:r>
              <a:rPr lang="en-CA" sz="3000" dirty="0"/>
              <a:t>weren’t aware of specific mobile delivery </a:t>
            </a:r>
            <a:r>
              <a:rPr lang="en-CA" sz="3000" dirty="0" smtClean="0"/>
              <a:t>standards</a:t>
            </a:r>
          </a:p>
          <a:p>
            <a:r>
              <a:rPr lang="en-CA" sz="3000" dirty="0" smtClean="0"/>
              <a:t>Assumed </a:t>
            </a:r>
            <a:r>
              <a:rPr lang="en-CA" sz="3000" dirty="0"/>
              <a:t>delivery would be supported for both </a:t>
            </a:r>
            <a:r>
              <a:rPr lang="en-CA" sz="3000" dirty="0" err="1"/>
              <a:t>WiFi</a:t>
            </a:r>
            <a:r>
              <a:rPr lang="en-CA" sz="3000" dirty="0"/>
              <a:t> and telecom cellular phone standards. </a:t>
            </a:r>
            <a:endParaRPr lang="en-CA" sz="3000" dirty="0" smtClean="0">
              <a:effectLst/>
            </a:endParaRPr>
          </a:p>
          <a:p>
            <a:r>
              <a:rPr lang="en-CA" sz="3000" dirty="0" smtClean="0"/>
              <a:t>CSPS </a:t>
            </a:r>
            <a:r>
              <a:rPr lang="en-CA" sz="3000" dirty="0"/>
              <a:t>is available outside the </a:t>
            </a:r>
            <a:r>
              <a:rPr lang="en-CA" sz="3000" dirty="0" smtClean="0"/>
              <a:t>intranet</a:t>
            </a:r>
          </a:p>
          <a:p>
            <a:r>
              <a:rPr lang="en-CA" sz="3000" dirty="0" smtClean="0"/>
              <a:t>Universal </a:t>
            </a:r>
            <a:r>
              <a:rPr lang="en-CA" sz="3000" dirty="0"/>
              <a:t>Design for Learning (</a:t>
            </a:r>
            <a:r>
              <a:rPr lang="en-CA" sz="3000" u="sng" dirty="0">
                <a:hlinkClick r:id="rId2"/>
              </a:rPr>
              <a:t>UDL</a:t>
            </a:r>
            <a:r>
              <a:rPr lang="en-CA" sz="3000" dirty="0"/>
              <a:t>) </a:t>
            </a:r>
            <a:r>
              <a:rPr lang="en-CA" sz="3000" dirty="0" smtClean="0"/>
              <a:t>mentioned </a:t>
            </a:r>
            <a:r>
              <a:rPr lang="en-CA" sz="3000" dirty="0"/>
              <a:t>several times and </a:t>
            </a:r>
            <a:r>
              <a:rPr lang="en-CA" sz="3000" dirty="0" smtClean="0"/>
              <a:t>currently used by </a:t>
            </a:r>
            <a:r>
              <a:rPr lang="en-CA" sz="3000" dirty="0"/>
              <a:t>CSPS. </a:t>
            </a:r>
            <a:endParaRPr lang="en-CA" sz="3000" dirty="0" smtClean="0">
              <a:effectLst/>
            </a:endParaRPr>
          </a:p>
          <a:p>
            <a:r>
              <a:rPr lang="en-CA" sz="3000" dirty="0" smtClean="0"/>
              <a:t>Sharable </a:t>
            </a:r>
            <a:r>
              <a:rPr lang="en-CA" sz="3000" dirty="0"/>
              <a:t>Courseware Object Reference Model (</a:t>
            </a:r>
            <a:r>
              <a:rPr lang="en-CA" sz="3000" u="sng" dirty="0">
                <a:hlinkClick r:id="rId3"/>
              </a:rPr>
              <a:t>SCORM</a:t>
            </a:r>
            <a:r>
              <a:rPr lang="en-CA" sz="3000" dirty="0"/>
              <a:t>) specifications and software as well as HTML and </a:t>
            </a:r>
            <a:r>
              <a:rPr lang="en-CA" sz="3000" dirty="0" err="1"/>
              <a:t>Javascript</a:t>
            </a:r>
            <a:r>
              <a:rPr lang="en-CA" sz="3000" dirty="0" smtClean="0"/>
              <a:t>.</a:t>
            </a:r>
            <a:endParaRPr lang="en-CA" sz="3000" dirty="0" smtClean="0">
              <a:effectLst/>
            </a:endParaRPr>
          </a:p>
        </p:txBody>
      </p:sp>
    </p:spTree>
    <p:extLst>
      <p:ext uri="{BB962C8B-B14F-4D97-AF65-F5344CB8AC3E}">
        <p14:creationId xmlns:p14="http://schemas.microsoft.com/office/powerpoint/2010/main" val="1856395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Mobile Delivery Standards (2)</a:t>
            </a:r>
            <a:endParaRPr lang="en-C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2613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29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Devices</a:t>
            </a:r>
            <a:endParaRPr lang="en-CA" dirty="0"/>
          </a:p>
        </p:txBody>
      </p:sp>
      <p:sp>
        <p:nvSpPr>
          <p:cNvPr id="3" name="Content Placeholder 2"/>
          <p:cNvSpPr>
            <a:spLocks noGrp="1"/>
          </p:cNvSpPr>
          <p:nvPr>
            <p:ph idx="1"/>
          </p:nvPr>
        </p:nvSpPr>
        <p:spPr/>
        <p:txBody>
          <a:bodyPr>
            <a:noAutofit/>
          </a:bodyPr>
          <a:lstStyle/>
          <a:p>
            <a:r>
              <a:rPr lang="en-CA" sz="3000" dirty="0" smtClean="0"/>
              <a:t>Nobody </a:t>
            </a:r>
            <a:r>
              <a:rPr lang="en-CA" sz="3000" dirty="0"/>
              <a:t>suggested standardizing on </a:t>
            </a:r>
            <a:r>
              <a:rPr lang="en-CA" sz="3000" dirty="0" smtClean="0"/>
              <a:t>Blackberry</a:t>
            </a:r>
          </a:p>
          <a:p>
            <a:r>
              <a:rPr lang="en-CA" sz="3000" dirty="0" smtClean="0"/>
              <a:t>Wide </a:t>
            </a:r>
            <a:r>
              <a:rPr lang="en-CA" sz="3000" dirty="0"/>
              <a:t>recognition that CSPS would need to be able to support a range of </a:t>
            </a:r>
            <a:r>
              <a:rPr lang="en-CA" sz="3000" dirty="0" smtClean="0"/>
              <a:t>devices</a:t>
            </a:r>
          </a:p>
          <a:p>
            <a:r>
              <a:rPr lang="en-CA" sz="3000" dirty="0" smtClean="0"/>
              <a:t>Government </a:t>
            </a:r>
            <a:r>
              <a:rPr lang="en-CA" sz="3000" dirty="0"/>
              <a:t>is trending toward </a:t>
            </a:r>
            <a:r>
              <a:rPr lang="en-CA" sz="3000" dirty="0" smtClean="0"/>
              <a:t>BYOD </a:t>
            </a:r>
          </a:p>
          <a:p>
            <a:r>
              <a:rPr lang="en-CA" sz="3000" dirty="0" smtClean="0"/>
              <a:t>Issues of </a:t>
            </a:r>
            <a:r>
              <a:rPr lang="en-CA" sz="3000" dirty="0"/>
              <a:t>support, security and service </a:t>
            </a:r>
            <a:r>
              <a:rPr lang="en-CA" sz="3000" dirty="0" smtClean="0"/>
              <a:t>delivery</a:t>
            </a:r>
          </a:p>
          <a:p>
            <a:r>
              <a:rPr lang="en-CA" sz="3000" dirty="0"/>
              <a:t>I</a:t>
            </a:r>
            <a:r>
              <a:rPr lang="en-CA" sz="3000" dirty="0" smtClean="0"/>
              <a:t>mpractical </a:t>
            </a:r>
            <a:r>
              <a:rPr lang="en-CA" sz="3000" dirty="0"/>
              <a:t>and too </a:t>
            </a:r>
            <a:r>
              <a:rPr lang="en-CA" sz="3000" dirty="0" smtClean="0"/>
              <a:t>expensive to provide devices</a:t>
            </a:r>
            <a:endParaRPr lang="en-CA" sz="3000" dirty="0" smtClean="0">
              <a:effectLst/>
            </a:endParaRPr>
          </a:p>
          <a:p>
            <a:r>
              <a:rPr lang="en-CA" sz="3000" dirty="0" smtClean="0"/>
              <a:t>Need </a:t>
            </a:r>
            <a:r>
              <a:rPr lang="en-CA" sz="3000" dirty="0"/>
              <a:t>to be as device-agnostic as </a:t>
            </a:r>
            <a:r>
              <a:rPr lang="en-CA" sz="3000" dirty="0" smtClean="0"/>
              <a:t>possible; </a:t>
            </a:r>
            <a:r>
              <a:rPr lang="en-CA" sz="3000" dirty="0"/>
              <a:t>a preference for </a:t>
            </a:r>
            <a:r>
              <a:rPr lang="en-CA" sz="3000" dirty="0" smtClean="0"/>
              <a:t>HTML5 rather than native </a:t>
            </a:r>
            <a:r>
              <a:rPr lang="en-CA" sz="3000" dirty="0"/>
              <a:t>applications </a:t>
            </a:r>
          </a:p>
        </p:txBody>
      </p:sp>
    </p:spTree>
    <p:extLst>
      <p:ext uri="{BB962C8B-B14F-4D97-AF65-F5344CB8AC3E}">
        <p14:creationId xmlns:p14="http://schemas.microsoft.com/office/powerpoint/2010/main" val="220950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Pedagogical principles</a:t>
            </a:r>
            <a:endParaRPr lang="en-CA" dirty="0"/>
          </a:p>
        </p:txBody>
      </p:sp>
      <p:sp>
        <p:nvSpPr>
          <p:cNvPr id="3" name="Content Placeholder 2"/>
          <p:cNvSpPr>
            <a:spLocks noGrp="1"/>
          </p:cNvSpPr>
          <p:nvPr>
            <p:ph idx="1"/>
          </p:nvPr>
        </p:nvSpPr>
        <p:spPr>
          <a:xfrm>
            <a:off x="457200" y="1600200"/>
            <a:ext cx="8229600" cy="4997152"/>
          </a:xfrm>
        </p:spPr>
        <p:txBody>
          <a:bodyPr>
            <a:normAutofit fontScale="47500" lnSpcReduction="20000"/>
          </a:bodyPr>
          <a:lstStyle/>
          <a:p>
            <a:r>
              <a:rPr lang="en-CA" sz="6300" dirty="0" smtClean="0"/>
              <a:t>The </a:t>
            </a:r>
            <a:r>
              <a:rPr lang="en-CA" sz="6300" dirty="0"/>
              <a:t>only formal principle mentioned as </a:t>
            </a:r>
            <a:r>
              <a:rPr lang="en-CA" sz="6300" dirty="0" smtClean="0"/>
              <a:t>ADDIE</a:t>
            </a:r>
          </a:p>
          <a:p>
            <a:pPr lvl="1"/>
            <a:r>
              <a:rPr lang="en-CA" sz="4200" dirty="0" smtClean="0"/>
              <a:t>Analyze</a:t>
            </a:r>
            <a:r>
              <a:rPr lang="en-CA" sz="4200" dirty="0"/>
              <a:t>, Design, Develop, Implement, and </a:t>
            </a:r>
            <a:r>
              <a:rPr lang="en-CA" sz="4200" dirty="0" smtClean="0"/>
              <a:t>Evaluate</a:t>
            </a:r>
            <a:endParaRPr lang="en-CA" sz="4200" dirty="0" smtClean="0">
              <a:effectLst/>
            </a:endParaRPr>
          </a:p>
          <a:p>
            <a:r>
              <a:rPr lang="en-CA" sz="6300" dirty="0" smtClean="0"/>
              <a:t>Need to standardize </a:t>
            </a:r>
            <a:r>
              <a:rPr lang="en-CA" sz="6300" dirty="0"/>
              <a:t>on a pedagogical model </a:t>
            </a:r>
            <a:endParaRPr lang="en-CA" sz="6300" dirty="0" smtClean="0"/>
          </a:p>
          <a:p>
            <a:r>
              <a:rPr lang="en-CA" sz="6300" dirty="0" smtClean="0"/>
              <a:t>Broad </a:t>
            </a:r>
            <a:r>
              <a:rPr lang="en-CA" sz="6300" dirty="0"/>
              <a:t>agreement </a:t>
            </a:r>
            <a:r>
              <a:rPr lang="en-CA" sz="6300" dirty="0" smtClean="0"/>
              <a:t>what </a:t>
            </a:r>
            <a:r>
              <a:rPr lang="en-CA" sz="6300" dirty="0"/>
              <a:t>CSPS is doing is not sufficient to support mobile </a:t>
            </a:r>
            <a:r>
              <a:rPr lang="en-CA" sz="6300" dirty="0" smtClean="0"/>
              <a:t>pedagogy</a:t>
            </a:r>
          </a:p>
          <a:p>
            <a:pPr lvl="1"/>
            <a:r>
              <a:rPr lang="en-CA" sz="4200" dirty="0" smtClean="0"/>
              <a:t>The </a:t>
            </a:r>
            <a:r>
              <a:rPr lang="en-CA" sz="4200" dirty="0"/>
              <a:t>bias toward formal courses and the widespread employment of presentation mode were seen as an </a:t>
            </a:r>
            <a:r>
              <a:rPr lang="en-CA" sz="4200" dirty="0" smtClean="0"/>
              <a:t>issues</a:t>
            </a:r>
          </a:p>
          <a:p>
            <a:pPr lvl="1"/>
            <a:r>
              <a:rPr lang="en-CA" sz="4200" dirty="0" smtClean="0"/>
              <a:t>Other </a:t>
            </a:r>
            <a:r>
              <a:rPr lang="en-CA" sz="4200" dirty="0"/>
              <a:t>modalities </a:t>
            </a:r>
            <a:r>
              <a:rPr lang="en-CA" sz="4200" dirty="0" smtClean="0"/>
              <a:t>such </a:t>
            </a:r>
            <a:r>
              <a:rPr lang="en-CA" sz="4200" dirty="0"/>
              <a:t>as performance support or knowledge management, would be difficult to deploy in the current </a:t>
            </a:r>
            <a:r>
              <a:rPr lang="en-CA" sz="4200" dirty="0" smtClean="0"/>
              <a:t>environment</a:t>
            </a:r>
            <a:endParaRPr lang="en-CA" sz="4200" dirty="0" smtClean="0">
              <a:effectLst/>
            </a:endParaRPr>
          </a:p>
          <a:p>
            <a:r>
              <a:rPr lang="en-CA" sz="6300" dirty="0" smtClean="0"/>
              <a:t>Suggestions for mobile included job aids, podcasting, spaced learning</a:t>
            </a:r>
          </a:p>
          <a:p>
            <a:r>
              <a:rPr lang="en-CA" sz="6300" dirty="0" smtClean="0"/>
              <a:t>Business </a:t>
            </a:r>
            <a:r>
              <a:rPr lang="en-CA" sz="6300" dirty="0"/>
              <a:t>needs should drive the mobile technology </a:t>
            </a:r>
            <a:r>
              <a:rPr lang="en-CA" sz="6300" dirty="0" smtClean="0"/>
              <a:t>employed</a:t>
            </a:r>
            <a:endParaRPr lang="en-CA" sz="6300" dirty="0"/>
          </a:p>
        </p:txBody>
      </p:sp>
    </p:spTree>
    <p:extLst>
      <p:ext uri="{BB962C8B-B14F-4D97-AF65-F5344CB8AC3E}">
        <p14:creationId xmlns:p14="http://schemas.microsoft.com/office/powerpoint/2010/main" val="164886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Capacity and tools</a:t>
            </a:r>
            <a:endParaRPr lang="en-CA" dirty="0"/>
          </a:p>
        </p:txBody>
      </p:sp>
      <p:sp>
        <p:nvSpPr>
          <p:cNvPr id="3" name="Content Placeholder 2"/>
          <p:cNvSpPr>
            <a:spLocks noGrp="1"/>
          </p:cNvSpPr>
          <p:nvPr>
            <p:ph idx="1"/>
          </p:nvPr>
        </p:nvSpPr>
        <p:spPr/>
        <p:txBody>
          <a:bodyPr>
            <a:noAutofit/>
          </a:bodyPr>
          <a:lstStyle/>
          <a:p>
            <a:r>
              <a:rPr lang="en-CA" sz="3000" dirty="0" smtClean="0"/>
              <a:t>Confidence </a:t>
            </a:r>
            <a:r>
              <a:rPr lang="en-CA" sz="3000" dirty="0"/>
              <a:t>in the </a:t>
            </a:r>
            <a:r>
              <a:rPr lang="en-CA" sz="3000" dirty="0" smtClean="0"/>
              <a:t>team’s capacity </a:t>
            </a:r>
            <a:r>
              <a:rPr lang="en-CA" sz="3000" dirty="0"/>
              <a:t>in </a:t>
            </a:r>
            <a:r>
              <a:rPr lang="en-CA" sz="3000" dirty="0" smtClean="0"/>
              <a:t>HTML5</a:t>
            </a:r>
          </a:p>
          <a:p>
            <a:r>
              <a:rPr lang="en-CA" sz="3000" dirty="0" smtClean="0"/>
              <a:t>Shortage </a:t>
            </a:r>
            <a:r>
              <a:rPr lang="en-CA" sz="3000" dirty="0"/>
              <a:t>of staffing </a:t>
            </a:r>
            <a:r>
              <a:rPr lang="en-CA" sz="3000" dirty="0" smtClean="0"/>
              <a:t>resource</a:t>
            </a:r>
          </a:p>
          <a:p>
            <a:r>
              <a:rPr lang="en-CA" sz="3000" dirty="0" smtClean="0"/>
              <a:t>No </a:t>
            </a:r>
            <a:r>
              <a:rPr lang="en-CA" sz="3000" dirty="0"/>
              <a:t>capacity to venture into multiple directions. </a:t>
            </a:r>
          </a:p>
          <a:p>
            <a:r>
              <a:rPr lang="en-CA" sz="3000" dirty="0" smtClean="0"/>
              <a:t>Skills upgrading </a:t>
            </a:r>
            <a:r>
              <a:rPr lang="en-CA" sz="3000" dirty="0"/>
              <a:t>or </a:t>
            </a:r>
            <a:r>
              <a:rPr lang="en-CA" sz="3000" dirty="0" smtClean="0"/>
              <a:t>time </a:t>
            </a:r>
            <a:r>
              <a:rPr lang="en-CA" sz="3000" dirty="0"/>
              <a:t>for </a:t>
            </a:r>
            <a:r>
              <a:rPr lang="en-CA" sz="3000" dirty="0" smtClean="0"/>
              <a:t>learning </a:t>
            </a:r>
            <a:r>
              <a:rPr lang="en-CA" sz="3000" dirty="0"/>
              <a:t>needed. Possibly specialist staff would be </a:t>
            </a:r>
            <a:r>
              <a:rPr lang="en-CA" sz="3000" dirty="0" smtClean="0"/>
              <a:t>needed</a:t>
            </a:r>
          </a:p>
          <a:p>
            <a:r>
              <a:rPr lang="en-CA" sz="3000" dirty="0" smtClean="0"/>
              <a:t>Larger-scale </a:t>
            </a:r>
            <a:r>
              <a:rPr lang="en-CA" sz="3000" dirty="0"/>
              <a:t>applications </a:t>
            </a:r>
            <a:r>
              <a:rPr lang="en-CA" sz="3000" dirty="0" smtClean="0"/>
              <a:t>more challenging</a:t>
            </a:r>
          </a:p>
          <a:p>
            <a:r>
              <a:rPr lang="en-CA" sz="3000" dirty="0" smtClean="0"/>
              <a:t>Governance an issue - </a:t>
            </a:r>
            <a:r>
              <a:rPr lang="en-CA" sz="3000" dirty="0"/>
              <a:t>priorities shift </a:t>
            </a:r>
            <a:r>
              <a:rPr lang="en-CA" sz="3000" dirty="0" smtClean="0"/>
              <a:t>frequently</a:t>
            </a:r>
          </a:p>
          <a:p>
            <a:r>
              <a:rPr lang="en-CA" sz="3000" dirty="0" smtClean="0"/>
              <a:t>Cultural </a:t>
            </a:r>
            <a:r>
              <a:rPr lang="en-CA" sz="3000" dirty="0"/>
              <a:t>shift </a:t>
            </a:r>
            <a:r>
              <a:rPr lang="en-CA" sz="3000" dirty="0" smtClean="0"/>
              <a:t>among </a:t>
            </a:r>
            <a:r>
              <a:rPr lang="en-CA" sz="3000" dirty="0"/>
              <a:t>the largest </a:t>
            </a:r>
            <a:r>
              <a:rPr lang="en-CA" sz="3000" dirty="0" smtClean="0"/>
              <a:t>challenges</a:t>
            </a:r>
            <a:endParaRPr lang="en-CA" sz="3000" dirty="0"/>
          </a:p>
        </p:txBody>
      </p:sp>
    </p:spTree>
    <p:extLst>
      <p:ext uri="{BB962C8B-B14F-4D97-AF65-F5344CB8AC3E}">
        <p14:creationId xmlns:p14="http://schemas.microsoft.com/office/powerpoint/2010/main" val="309643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b="0" kern="1200" dirty="0" smtClean="0">
                <a:solidFill>
                  <a:schemeClr val="tx1"/>
                </a:solidFill>
                <a:effectLst/>
                <a:latin typeface="+mj-lt"/>
                <a:ea typeface="+mj-ea"/>
                <a:cs typeface="+mj-cs"/>
              </a:rPr>
              <a:t>Background Information</a:t>
            </a:r>
            <a:endParaRPr lang="en-CA" dirty="0"/>
          </a:p>
        </p:txBody>
      </p:sp>
      <p:sp>
        <p:nvSpPr>
          <p:cNvPr id="3" name="Content Placeholder 2"/>
          <p:cNvSpPr>
            <a:spLocks noGrp="1"/>
          </p:cNvSpPr>
          <p:nvPr>
            <p:ph idx="1"/>
          </p:nvPr>
        </p:nvSpPr>
        <p:spPr/>
        <p:txBody>
          <a:bodyPr/>
          <a:lstStyle/>
          <a:p>
            <a:endParaRPr lang="en-C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714201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29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Assessment and quality control standards</a:t>
            </a:r>
            <a:endParaRPr lang="en-CA" dirty="0"/>
          </a:p>
        </p:txBody>
      </p:sp>
      <p:sp>
        <p:nvSpPr>
          <p:cNvPr id="3" name="Content Placeholder 2"/>
          <p:cNvSpPr>
            <a:spLocks noGrp="1"/>
          </p:cNvSpPr>
          <p:nvPr>
            <p:ph idx="1"/>
          </p:nvPr>
        </p:nvSpPr>
        <p:spPr/>
        <p:txBody>
          <a:bodyPr>
            <a:noAutofit/>
          </a:bodyPr>
          <a:lstStyle/>
          <a:p>
            <a:r>
              <a:rPr lang="en-CA" sz="3000" dirty="0" smtClean="0"/>
              <a:t>Course-completion </a:t>
            </a:r>
            <a:r>
              <a:rPr lang="en-CA" sz="3000" dirty="0"/>
              <a:t>surveys </a:t>
            </a:r>
            <a:r>
              <a:rPr lang="en-CA" sz="3000" dirty="0" smtClean="0"/>
              <a:t>- Kirkpatrick Level 1</a:t>
            </a:r>
          </a:p>
          <a:p>
            <a:r>
              <a:rPr lang="en-CA" sz="3000" dirty="0" smtClean="0"/>
              <a:t>In-person scores </a:t>
            </a:r>
            <a:r>
              <a:rPr lang="en-CA" sz="3000" dirty="0"/>
              <a:t>slightly better than online </a:t>
            </a:r>
            <a:endParaRPr lang="en-CA" sz="3000" dirty="0" smtClean="0"/>
          </a:p>
          <a:p>
            <a:r>
              <a:rPr lang="en-CA" sz="3000" dirty="0" smtClean="0"/>
              <a:t>Unclear </a:t>
            </a:r>
            <a:r>
              <a:rPr lang="en-CA" sz="3000" dirty="0"/>
              <a:t>how much learning actually </a:t>
            </a:r>
            <a:r>
              <a:rPr lang="en-CA" sz="3000" dirty="0" smtClean="0"/>
              <a:t>occurs</a:t>
            </a:r>
          </a:p>
          <a:p>
            <a:pPr lvl="1"/>
            <a:r>
              <a:rPr lang="en-CA" sz="2400" dirty="0" smtClean="0"/>
              <a:t>UDL </a:t>
            </a:r>
            <a:r>
              <a:rPr lang="en-CA" sz="2400" dirty="0"/>
              <a:t>and </a:t>
            </a:r>
            <a:r>
              <a:rPr lang="en-CA" sz="2400" dirty="0" err="1"/>
              <a:t>WETkit</a:t>
            </a:r>
            <a:r>
              <a:rPr lang="en-CA" sz="2400" dirty="0"/>
              <a:t> themselves ensured </a:t>
            </a:r>
            <a:r>
              <a:rPr lang="en-CA" sz="2400" dirty="0" smtClean="0"/>
              <a:t>quality, say some</a:t>
            </a:r>
          </a:p>
          <a:p>
            <a:pPr lvl="1"/>
            <a:r>
              <a:rPr lang="en-CA" sz="2400" dirty="0" smtClean="0"/>
              <a:t>others </a:t>
            </a:r>
            <a:r>
              <a:rPr lang="en-CA" sz="2400" dirty="0"/>
              <a:t>argued that training is more than just  transmitting information and more than just </a:t>
            </a:r>
            <a:r>
              <a:rPr lang="en-CA" sz="2400" dirty="0" smtClean="0"/>
              <a:t>compliance</a:t>
            </a:r>
          </a:p>
          <a:p>
            <a:r>
              <a:rPr lang="en-CA" sz="3000" dirty="0" smtClean="0"/>
              <a:t>Quality </a:t>
            </a:r>
            <a:r>
              <a:rPr lang="en-CA" sz="3000" dirty="0"/>
              <a:t>control needs to focus more on business goals and learner </a:t>
            </a:r>
            <a:r>
              <a:rPr lang="en-CA" sz="3000" dirty="0" smtClean="0"/>
              <a:t>needs</a:t>
            </a:r>
          </a:p>
          <a:p>
            <a:r>
              <a:rPr lang="en-CA" sz="3000" dirty="0" smtClean="0"/>
              <a:t>CPS </a:t>
            </a:r>
            <a:r>
              <a:rPr lang="en-CA" sz="3000" dirty="0"/>
              <a:t>needs to consider in its assessment process what feedback it actually </a:t>
            </a:r>
            <a:r>
              <a:rPr lang="en-CA" sz="3000" dirty="0" smtClean="0"/>
              <a:t>needs</a:t>
            </a:r>
          </a:p>
        </p:txBody>
      </p:sp>
    </p:spTree>
    <p:extLst>
      <p:ext uri="{BB962C8B-B14F-4D97-AF65-F5344CB8AC3E}">
        <p14:creationId xmlns:p14="http://schemas.microsoft.com/office/powerpoint/2010/main" val="2741159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Adaptability to change</a:t>
            </a:r>
            <a:endParaRPr lang="en-CA" dirty="0"/>
          </a:p>
        </p:txBody>
      </p:sp>
      <p:sp>
        <p:nvSpPr>
          <p:cNvPr id="3" name="Content Placeholder 2"/>
          <p:cNvSpPr>
            <a:spLocks noGrp="1"/>
          </p:cNvSpPr>
          <p:nvPr>
            <p:ph idx="1"/>
          </p:nvPr>
        </p:nvSpPr>
        <p:spPr/>
        <p:txBody>
          <a:bodyPr>
            <a:normAutofit fontScale="47500" lnSpcReduction="20000"/>
          </a:bodyPr>
          <a:lstStyle/>
          <a:p>
            <a:r>
              <a:rPr lang="en-CA" sz="6300" dirty="0"/>
              <a:t>R</a:t>
            </a:r>
            <a:r>
              <a:rPr lang="en-CA" sz="6300" dirty="0" smtClean="0"/>
              <a:t>ecent </a:t>
            </a:r>
            <a:r>
              <a:rPr lang="en-CA" sz="6300" dirty="0"/>
              <a:t>transformation initiative </a:t>
            </a:r>
            <a:r>
              <a:rPr lang="en-CA" sz="6300" dirty="0" smtClean="0"/>
              <a:t>– a lot of </a:t>
            </a:r>
            <a:r>
              <a:rPr lang="en-CA" sz="6300" dirty="0"/>
              <a:t>change has already taken </a:t>
            </a:r>
            <a:r>
              <a:rPr lang="en-CA" sz="6300" dirty="0" smtClean="0"/>
              <a:t>place</a:t>
            </a:r>
          </a:p>
          <a:p>
            <a:pPr lvl="1"/>
            <a:r>
              <a:rPr lang="en-CA" sz="5100" dirty="0" smtClean="0"/>
              <a:t>CSPS </a:t>
            </a:r>
            <a:r>
              <a:rPr lang="en-CA" sz="5100" dirty="0"/>
              <a:t>is adapting well to </a:t>
            </a:r>
            <a:r>
              <a:rPr lang="en-CA" sz="5100" dirty="0" smtClean="0"/>
              <a:t>change</a:t>
            </a:r>
          </a:p>
          <a:p>
            <a:pPr lvl="1"/>
            <a:r>
              <a:rPr lang="en-CA" sz="5100" dirty="0" smtClean="0"/>
              <a:t>a </a:t>
            </a:r>
            <a:r>
              <a:rPr lang="en-CA" sz="5100" dirty="0"/>
              <a:t>limit to how much change CSPS can handle.</a:t>
            </a:r>
            <a:endParaRPr lang="en-CA" sz="5100" dirty="0" smtClean="0">
              <a:effectLst/>
            </a:endParaRPr>
          </a:p>
          <a:p>
            <a:r>
              <a:rPr lang="en-CA" sz="6300" dirty="0" smtClean="0"/>
              <a:t>Some the </a:t>
            </a:r>
            <a:r>
              <a:rPr lang="en-CA" sz="6300" dirty="0"/>
              <a:t>school isn’t adaptable to </a:t>
            </a:r>
            <a:r>
              <a:rPr lang="en-CA" sz="6300" dirty="0" smtClean="0"/>
              <a:t>change</a:t>
            </a:r>
          </a:p>
          <a:p>
            <a:pPr lvl="1"/>
            <a:r>
              <a:rPr lang="en-CA" sz="5100" dirty="0" smtClean="0"/>
              <a:t>the </a:t>
            </a:r>
            <a:r>
              <a:rPr lang="en-CA" sz="5100" dirty="0"/>
              <a:t>structure of the school hasn’t </a:t>
            </a:r>
            <a:r>
              <a:rPr lang="en-CA" sz="5100" dirty="0" smtClean="0"/>
              <a:t>changed</a:t>
            </a:r>
          </a:p>
          <a:p>
            <a:pPr lvl="1"/>
            <a:r>
              <a:rPr lang="en-CA" sz="5100" dirty="0" smtClean="0"/>
              <a:t>the </a:t>
            </a:r>
            <a:r>
              <a:rPr lang="en-CA" sz="5100" dirty="0"/>
              <a:t>major focus is still on classes and </a:t>
            </a:r>
            <a:r>
              <a:rPr lang="en-CA" sz="5100" dirty="0" smtClean="0"/>
              <a:t> classroom </a:t>
            </a:r>
            <a:r>
              <a:rPr lang="en-CA" sz="5100" dirty="0"/>
              <a:t>delivery.</a:t>
            </a:r>
            <a:endParaRPr lang="en-CA" sz="5100" dirty="0" smtClean="0">
              <a:effectLst/>
            </a:endParaRPr>
          </a:p>
          <a:p>
            <a:r>
              <a:rPr lang="en-CA" sz="6300" dirty="0" smtClean="0"/>
              <a:t>Some </a:t>
            </a:r>
            <a:r>
              <a:rPr lang="en-CA" sz="6300" dirty="0"/>
              <a:t>felt the school sometimes </a:t>
            </a:r>
            <a:r>
              <a:rPr lang="en-CA" sz="6300" dirty="0" smtClean="0"/>
              <a:t>leapt </a:t>
            </a:r>
            <a:r>
              <a:rPr lang="en-CA" sz="6300" dirty="0"/>
              <a:t>into change without </a:t>
            </a:r>
            <a:r>
              <a:rPr lang="en-CA" sz="6300" dirty="0" smtClean="0"/>
              <a:t>justification</a:t>
            </a:r>
          </a:p>
          <a:p>
            <a:pPr lvl="1"/>
            <a:r>
              <a:rPr lang="en-CA" sz="5100" dirty="0" smtClean="0"/>
              <a:t>it </a:t>
            </a:r>
            <a:r>
              <a:rPr lang="en-CA" sz="5100" dirty="0"/>
              <a:t>was following “the next big thing</a:t>
            </a:r>
            <a:r>
              <a:rPr lang="en-CA" sz="5100" dirty="0" smtClean="0"/>
              <a:t>”</a:t>
            </a:r>
          </a:p>
          <a:p>
            <a:pPr lvl="1"/>
            <a:r>
              <a:rPr lang="en-CA" sz="5100" dirty="0" smtClean="0"/>
              <a:t>CSPS </a:t>
            </a:r>
            <a:r>
              <a:rPr lang="en-CA" sz="5100" dirty="0"/>
              <a:t>is very good at changing, but lacks the </a:t>
            </a:r>
            <a:r>
              <a:rPr lang="en-CA" sz="5100" dirty="0" smtClean="0"/>
              <a:t>follow-though</a:t>
            </a:r>
          </a:p>
        </p:txBody>
      </p:sp>
    </p:spTree>
    <p:extLst>
      <p:ext uri="{BB962C8B-B14F-4D97-AF65-F5344CB8AC3E}">
        <p14:creationId xmlns:p14="http://schemas.microsoft.com/office/powerpoint/2010/main" val="631862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Personalized Learning</a:t>
            </a:r>
            <a:endParaRPr lang="en-CA" dirty="0"/>
          </a:p>
        </p:txBody>
      </p:sp>
      <p:sp>
        <p:nvSpPr>
          <p:cNvPr id="3" name="Content Placeholder 2"/>
          <p:cNvSpPr>
            <a:spLocks noGrp="1"/>
          </p:cNvSpPr>
          <p:nvPr>
            <p:ph idx="1"/>
          </p:nvPr>
        </p:nvSpPr>
        <p:spPr/>
        <p:txBody>
          <a:bodyPr/>
          <a:lstStyle/>
          <a:p>
            <a:endParaRPr lang="en-C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74362"/>
            <a:ext cx="6507063" cy="47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rmAutofit fontScale="47500" lnSpcReduction="20000"/>
          </a:bodyPr>
          <a:lstStyle/>
          <a:p>
            <a:r>
              <a:rPr lang="en-CA" sz="6300" dirty="0" smtClean="0"/>
              <a:t>A </a:t>
            </a:r>
            <a:r>
              <a:rPr lang="en-CA" sz="6300" dirty="0"/>
              <a:t>discussion of </a:t>
            </a:r>
            <a:r>
              <a:rPr lang="en-CA" sz="6300" dirty="0" smtClean="0"/>
              <a:t>competencies</a:t>
            </a:r>
          </a:p>
          <a:p>
            <a:pPr lvl="1"/>
            <a:r>
              <a:rPr lang="en-CA" sz="5100" dirty="0" smtClean="0"/>
              <a:t>CSPS </a:t>
            </a:r>
            <a:r>
              <a:rPr lang="en-CA" sz="5100" dirty="0"/>
              <a:t>works reasonably well with </a:t>
            </a:r>
            <a:r>
              <a:rPr lang="en-CA" sz="5100" dirty="0" smtClean="0"/>
              <a:t>competencies</a:t>
            </a:r>
          </a:p>
          <a:p>
            <a:pPr lvl="1"/>
            <a:r>
              <a:rPr lang="en-CA" sz="5100" dirty="0" smtClean="0"/>
              <a:t>the </a:t>
            </a:r>
            <a:r>
              <a:rPr lang="en-CA" sz="5100" dirty="0"/>
              <a:t>capture of learning activities is a difficult challenge.</a:t>
            </a:r>
            <a:endParaRPr lang="en-CA" sz="5100" dirty="0" smtClean="0">
              <a:effectLst/>
            </a:endParaRPr>
          </a:p>
          <a:p>
            <a:r>
              <a:rPr lang="en-CA" sz="6300" dirty="0" smtClean="0"/>
              <a:t>A </a:t>
            </a:r>
            <a:r>
              <a:rPr lang="en-CA" sz="6300" dirty="0"/>
              <a:t>tension in different approaches </a:t>
            </a:r>
            <a:endParaRPr lang="en-CA" sz="6300" dirty="0" smtClean="0"/>
          </a:p>
          <a:p>
            <a:pPr lvl="1"/>
            <a:r>
              <a:rPr lang="en-CA" sz="5100" dirty="0" err="1" smtClean="0"/>
              <a:t>GCConnex</a:t>
            </a:r>
            <a:r>
              <a:rPr lang="en-CA" sz="5100" dirty="0" smtClean="0"/>
              <a:t> </a:t>
            </a:r>
            <a:r>
              <a:rPr lang="en-CA" sz="5100" dirty="0"/>
              <a:t>and GCCampus were developed using open source tools. But by contrast, the government employs large enterprise systems such as Saba and </a:t>
            </a:r>
            <a:r>
              <a:rPr lang="en-CA" sz="5100" dirty="0" err="1"/>
              <a:t>Skillsoft</a:t>
            </a:r>
            <a:r>
              <a:rPr lang="en-CA" sz="5100" dirty="0"/>
              <a:t>. </a:t>
            </a:r>
            <a:endParaRPr lang="en-CA" sz="5100" dirty="0" smtClean="0">
              <a:effectLst/>
            </a:endParaRPr>
          </a:p>
          <a:p>
            <a:r>
              <a:rPr lang="en-CA" sz="6300" dirty="0" smtClean="0"/>
              <a:t>Transferability </a:t>
            </a:r>
            <a:r>
              <a:rPr lang="en-CA" sz="6300" dirty="0"/>
              <a:t>of learning </a:t>
            </a:r>
            <a:endParaRPr lang="en-CA" sz="6300" dirty="0" smtClean="0"/>
          </a:p>
          <a:p>
            <a:pPr lvl="1"/>
            <a:r>
              <a:rPr lang="en-CA" sz="5100" dirty="0" smtClean="0"/>
              <a:t>Their records </a:t>
            </a:r>
            <a:r>
              <a:rPr lang="en-CA" sz="5100" dirty="0"/>
              <a:t>should follow them, perhaps tied to Prior Learning Assessment (PLA/PLR</a:t>
            </a:r>
            <a:r>
              <a:rPr lang="en-CA" sz="5100" dirty="0" smtClean="0"/>
              <a:t>)</a:t>
            </a:r>
          </a:p>
          <a:p>
            <a:pPr lvl="1"/>
            <a:r>
              <a:rPr lang="en-CA" sz="5100" dirty="0" smtClean="0"/>
              <a:t>some </a:t>
            </a:r>
            <a:r>
              <a:rPr lang="en-CA" sz="5100" dirty="0"/>
              <a:t>records might be private or proprietary</a:t>
            </a:r>
            <a:r>
              <a:rPr lang="en-CA" sz="5100" dirty="0" smtClean="0"/>
              <a:t>.</a:t>
            </a:r>
            <a:endParaRPr lang="en-CA" sz="5100" dirty="0" smtClean="0">
              <a:effectLst/>
            </a:endParaRPr>
          </a:p>
        </p:txBody>
      </p:sp>
    </p:spTree>
    <p:extLst>
      <p:ext uri="{BB962C8B-B14F-4D97-AF65-F5344CB8AC3E}">
        <p14:creationId xmlns:p14="http://schemas.microsoft.com/office/powerpoint/2010/main" val="739468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personalized learning</a:t>
            </a:r>
            <a:endParaRPr lang="en-CA" dirty="0"/>
          </a:p>
        </p:txBody>
      </p:sp>
      <p:sp>
        <p:nvSpPr>
          <p:cNvPr id="3" name="Content Placeholder 2"/>
          <p:cNvSpPr>
            <a:spLocks noGrp="1"/>
          </p:cNvSpPr>
          <p:nvPr>
            <p:ph idx="1"/>
          </p:nvPr>
        </p:nvSpPr>
        <p:spPr/>
        <p:txBody>
          <a:bodyPr>
            <a:normAutofit fontScale="47500" lnSpcReduction="20000"/>
          </a:bodyPr>
          <a:lstStyle/>
          <a:p>
            <a:r>
              <a:rPr lang="en-CA" sz="6300" i="1" dirty="0" smtClean="0"/>
              <a:t>Content-awareness</a:t>
            </a:r>
            <a:r>
              <a:rPr lang="en-CA" sz="6300" dirty="0" smtClean="0"/>
              <a:t> </a:t>
            </a:r>
            <a:r>
              <a:rPr lang="en-CA" sz="6300" dirty="0"/>
              <a:t>- </a:t>
            </a:r>
            <a:r>
              <a:rPr lang="en-CA" sz="6300" dirty="0" smtClean="0"/>
              <a:t>the </a:t>
            </a:r>
            <a:r>
              <a:rPr lang="en-CA" sz="6300" dirty="0"/>
              <a:t>system knows who I </a:t>
            </a:r>
            <a:r>
              <a:rPr lang="en-CA" sz="6300" dirty="0" smtClean="0"/>
              <a:t>am</a:t>
            </a:r>
            <a:endParaRPr lang="en-CA" sz="6300" dirty="0" smtClean="0">
              <a:effectLst/>
            </a:endParaRPr>
          </a:p>
          <a:p>
            <a:r>
              <a:rPr lang="en-CA" sz="6300" i="1" dirty="0"/>
              <a:t>Broker</a:t>
            </a:r>
            <a:r>
              <a:rPr lang="en-CA" sz="6300" dirty="0"/>
              <a:t> – the system </a:t>
            </a:r>
            <a:r>
              <a:rPr lang="en-CA" sz="6300" dirty="0" smtClean="0"/>
              <a:t> brokers </a:t>
            </a:r>
            <a:r>
              <a:rPr lang="en-CA" sz="6300" dirty="0"/>
              <a:t>my access to </a:t>
            </a:r>
            <a:r>
              <a:rPr lang="en-CA" sz="6300" dirty="0" smtClean="0"/>
              <a:t>resources</a:t>
            </a:r>
            <a:endParaRPr lang="en-CA" sz="6300" dirty="0" smtClean="0">
              <a:effectLst/>
            </a:endParaRPr>
          </a:p>
          <a:p>
            <a:r>
              <a:rPr lang="en-CA" sz="6300" i="1" dirty="0"/>
              <a:t>Adaptivity</a:t>
            </a:r>
            <a:r>
              <a:rPr lang="en-CA" sz="6300" dirty="0"/>
              <a:t> – the system adapts to my learning </a:t>
            </a:r>
            <a:endParaRPr lang="en-CA" sz="6300" dirty="0" smtClean="0">
              <a:effectLst/>
            </a:endParaRPr>
          </a:p>
          <a:p>
            <a:r>
              <a:rPr lang="en-CA" sz="6300" dirty="0" smtClean="0"/>
              <a:t>Examples:  </a:t>
            </a:r>
            <a:r>
              <a:rPr lang="en-CA" sz="6300" dirty="0" err="1" smtClean="0"/>
              <a:t>Duolingo</a:t>
            </a:r>
            <a:r>
              <a:rPr lang="en-CA" sz="6300" dirty="0" smtClean="0"/>
              <a:t> </a:t>
            </a:r>
            <a:r>
              <a:rPr lang="en-CA" sz="6300" dirty="0"/>
              <a:t>and </a:t>
            </a:r>
            <a:r>
              <a:rPr lang="en-CA" sz="6300" dirty="0" smtClean="0"/>
              <a:t>Netflix</a:t>
            </a:r>
            <a:endParaRPr lang="en-CA" sz="6300" dirty="0" smtClean="0">
              <a:effectLst/>
            </a:endParaRPr>
          </a:p>
          <a:p>
            <a:r>
              <a:rPr lang="en-CA" sz="6300" dirty="0" smtClean="0"/>
              <a:t>Mechanisms: metadata, recommendations, </a:t>
            </a:r>
            <a:r>
              <a:rPr lang="en-CA" sz="6300" dirty="0"/>
              <a:t>learning paths.</a:t>
            </a:r>
            <a:endParaRPr lang="en-CA" sz="6300" dirty="0" smtClean="0">
              <a:effectLst/>
            </a:endParaRPr>
          </a:p>
          <a:p>
            <a:r>
              <a:rPr lang="en-CA" sz="6300" dirty="0" smtClean="0"/>
              <a:t>Issues </a:t>
            </a:r>
            <a:r>
              <a:rPr lang="en-CA" sz="6300" dirty="0"/>
              <a:t>related to </a:t>
            </a:r>
            <a:r>
              <a:rPr lang="en-CA" sz="6300" dirty="0" smtClean="0"/>
              <a:t>personalization:</a:t>
            </a:r>
          </a:p>
          <a:p>
            <a:pPr lvl="1"/>
            <a:r>
              <a:rPr lang="en-CA" sz="5100" dirty="0" smtClean="0"/>
              <a:t>the </a:t>
            </a:r>
            <a:r>
              <a:rPr lang="en-CA" sz="5100" dirty="0"/>
              <a:t>trap of always receiving the same kind of </a:t>
            </a:r>
            <a:r>
              <a:rPr lang="en-CA" sz="5100" dirty="0" smtClean="0"/>
              <a:t>content</a:t>
            </a:r>
          </a:p>
          <a:p>
            <a:pPr lvl="1"/>
            <a:r>
              <a:rPr lang="en-CA" sz="5100" dirty="0" smtClean="0"/>
              <a:t>balance </a:t>
            </a:r>
            <a:r>
              <a:rPr lang="en-CA" sz="5100" dirty="0"/>
              <a:t>individual </a:t>
            </a:r>
            <a:r>
              <a:rPr lang="en-CA" sz="5100" dirty="0" smtClean="0"/>
              <a:t> preferences </a:t>
            </a:r>
            <a:r>
              <a:rPr lang="en-CA" sz="5100" dirty="0"/>
              <a:t>with corporate and business objectives.</a:t>
            </a:r>
          </a:p>
        </p:txBody>
      </p:sp>
    </p:spTree>
    <p:extLst>
      <p:ext uri="{BB962C8B-B14F-4D97-AF65-F5344CB8AC3E}">
        <p14:creationId xmlns:p14="http://schemas.microsoft.com/office/powerpoint/2010/main" val="6161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a:bodyPr>
          <a:lstStyle/>
          <a:p>
            <a:r>
              <a:rPr lang="en-CA" sz="3600" b="0" dirty="0" smtClean="0"/>
              <a:t>Existing tools for performance management</a:t>
            </a:r>
            <a:endParaRPr lang="en-CA" sz="3600" dirty="0"/>
          </a:p>
        </p:txBody>
      </p:sp>
      <p:sp>
        <p:nvSpPr>
          <p:cNvPr id="3" name="Content Placeholder 2"/>
          <p:cNvSpPr>
            <a:spLocks noGrp="1"/>
          </p:cNvSpPr>
          <p:nvPr>
            <p:ph idx="1"/>
          </p:nvPr>
        </p:nvSpPr>
        <p:spPr>
          <a:xfrm>
            <a:off x="467544" y="1268760"/>
            <a:ext cx="8229600" cy="4525963"/>
          </a:xfrm>
        </p:spPr>
        <p:txBody>
          <a:bodyPr>
            <a:normAutofit lnSpcReduction="10000"/>
          </a:bodyPr>
          <a:lstStyle/>
          <a:p>
            <a:r>
              <a:rPr lang="en-CA" sz="3800" dirty="0" smtClean="0"/>
              <a:t>Learner’s </a:t>
            </a:r>
            <a:r>
              <a:rPr lang="en-CA" sz="3800" dirty="0"/>
              <a:t>p</a:t>
            </a:r>
            <a:r>
              <a:rPr lang="en-CA" sz="3800" dirty="0" smtClean="0"/>
              <a:t>ick </a:t>
            </a:r>
            <a:r>
              <a:rPr lang="en-CA" sz="3800" dirty="0"/>
              <a:t>topics of interest in </a:t>
            </a:r>
            <a:r>
              <a:rPr lang="en-CA" sz="3800" dirty="0" smtClean="0"/>
              <a:t>GCCampus and </a:t>
            </a:r>
            <a:r>
              <a:rPr lang="en-CA" sz="3800" dirty="0" err="1" smtClean="0"/>
              <a:t>MySchool</a:t>
            </a:r>
            <a:r>
              <a:rPr lang="en-CA" sz="3800" dirty="0" smtClean="0"/>
              <a:t> News</a:t>
            </a:r>
          </a:p>
          <a:p>
            <a:r>
              <a:rPr lang="en-CA" sz="3800" dirty="0" smtClean="0"/>
              <a:t>No </a:t>
            </a:r>
            <a:r>
              <a:rPr lang="en-CA" sz="3800" dirty="0"/>
              <a:t>specific tools linked to performance management were identified.</a:t>
            </a:r>
            <a:endParaRPr lang="en-CA" sz="3800" dirty="0" smtClean="0">
              <a:effectLst/>
            </a:endParaRPr>
          </a:p>
          <a:p>
            <a:r>
              <a:rPr lang="en-CA" sz="3800" dirty="0" smtClean="0"/>
              <a:t>Work under </a:t>
            </a:r>
            <a:r>
              <a:rPr lang="en-CA" sz="3800" dirty="0"/>
              <a:t>way to harmonize with the Office of the Chief Human Resources Officer at the Treasury Branch (</a:t>
            </a:r>
            <a:r>
              <a:rPr lang="en-CA" sz="3800" u="sng" dirty="0">
                <a:hlinkClick r:id="rId2"/>
              </a:rPr>
              <a:t>OCHRO</a:t>
            </a:r>
            <a:r>
              <a:rPr lang="en-CA" sz="3800" dirty="0"/>
              <a:t>) </a:t>
            </a:r>
            <a:endParaRPr lang="en-CA" sz="3800" dirty="0" smtClean="0"/>
          </a:p>
        </p:txBody>
      </p:sp>
      <p:pic>
        <p:nvPicPr>
          <p:cNvPr id="5122" name="Picture 2" descr="Performance Management Annual Cycle. Text version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991" y="3635732"/>
            <a:ext cx="4644008" cy="2594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1960" y="6412743"/>
            <a:ext cx="1359346" cy="369332"/>
          </a:xfrm>
          <a:prstGeom prst="rect">
            <a:avLst/>
          </a:prstGeom>
        </p:spPr>
        <p:txBody>
          <a:bodyPr wrap="none">
            <a:spAutoFit/>
          </a:bodyPr>
          <a:lstStyle/>
          <a:p>
            <a:r>
              <a:rPr lang="en-CA" dirty="0" smtClean="0"/>
              <a:t>(Image:</a:t>
            </a:r>
            <a:r>
              <a:rPr lang="en-CA" dirty="0" smtClean="0">
                <a:hlinkClick r:id="rId4"/>
              </a:rPr>
              <a:t> </a:t>
            </a:r>
            <a:r>
              <a:rPr lang="en-CA" u="sng" dirty="0" smtClean="0">
                <a:hlinkClick r:id="rId4"/>
              </a:rPr>
              <a:t>TBS</a:t>
            </a:r>
            <a:r>
              <a:rPr lang="en-CA" dirty="0" smtClean="0"/>
              <a:t>)</a:t>
            </a:r>
            <a:endParaRPr lang="en-CA" dirty="0"/>
          </a:p>
        </p:txBody>
      </p:sp>
      <p:sp>
        <p:nvSpPr>
          <p:cNvPr id="5" name="Rectangle 4"/>
          <p:cNvSpPr/>
          <p:nvPr/>
        </p:nvSpPr>
        <p:spPr>
          <a:xfrm>
            <a:off x="539552" y="3501008"/>
            <a:ext cx="3168352" cy="2585323"/>
          </a:xfrm>
          <a:prstGeom prst="rect">
            <a:avLst/>
          </a:prstGeom>
          <a:ln w="3175">
            <a:solidFill>
              <a:schemeClr val="tx1"/>
            </a:solidFill>
          </a:ln>
        </p:spPr>
        <p:txBody>
          <a:bodyPr wrap="square">
            <a:spAutoFit/>
          </a:bodyPr>
          <a:lstStyle/>
          <a:p>
            <a:r>
              <a:rPr lang="en-CA" dirty="0" smtClean="0"/>
              <a:t>* Dichotomy between centralized and therefore fairly generalized job descriptions, and departmental and fairly specific job descriptions</a:t>
            </a:r>
          </a:p>
          <a:p>
            <a:r>
              <a:rPr lang="en-CA" dirty="0" smtClean="0"/>
              <a:t>* Dichotomy between desire and capacity when it comes to supporting performance management. </a:t>
            </a:r>
            <a:endParaRPr lang="en-CA" dirty="0"/>
          </a:p>
        </p:txBody>
      </p:sp>
    </p:spTree>
    <p:extLst>
      <p:ext uri="{BB962C8B-B14F-4D97-AF65-F5344CB8AC3E}">
        <p14:creationId xmlns:p14="http://schemas.microsoft.com/office/powerpoint/2010/main" val="1953580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Performance Support</a:t>
            </a:r>
            <a:endParaRPr lang="en-CA" dirty="0"/>
          </a:p>
        </p:txBody>
      </p:sp>
      <p:sp>
        <p:nvSpPr>
          <p:cNvPr id="3" name="Content Placeholder 2"/>
          <p:cNvSpPr>
            <a:spLocks noGrp="1"/>
          </p:cNvSpPr>
          <p:nvPr>
            <p:ph idx="1"/>
          </p:nvPr>
        </p:nvSpPr>
        <p:spPr/>
        <p:txBody>
          <a:bodyPr>
            <a:noAutofit/>
          </a:bodyPr>
          <a:lstStyle/>
          <a:p>
            <a:r>
              <a:rPr lang="en-CA" sz="2400" dirty="0"/>
              <a:t>Although it wasn’t explicitly addressed in the questions, a number of people raised the topic of performance support in this and other contexts.</a:t>
            </a:r>
            <a:endParaRPr lang="en-CA" sz="2400" dirty="0" smtClean="0">
              <a:effectLst/>
            </a:endParaRPr>
          </a:p>
          <a:p>
            <a:r>
              <a:rPr lang="en-CA" sz="2400" dirty="0"/>
              <a:t>One person reported having created a prototype in Moodle based on contextual and role-based navigation and focused on linking up workflow with processes and tasks. </a:t>
            </a:r>
            <a:endParaRPr lang="en-CA" sz="2400" dirty="0" smtClean="0"/>
          </a:p>
          <a:p>
            <a:pPr lvl="1"/>
            <a:r>
              <a:rPr lang="en-CA" sz="2000" dirty="0" smtClean="0"/>
              <a:t>While </a:t>
            </a:r>
            <a:r>
              <a:rPr lang="en-CA" sz="2000" dirty="0"/>
              <a:t>completing tasks in a workplace environment a person could access tabs describing step-by-step instructions, details of steps, related resources, and contact information for help.</a:t>
            </a:r>
            <a:endParaRPr lang="en-CA" sz="2000" dirty="0" smtClean="0">
              <a:effectLst/>
            </a:endParaRPr>
          </a:p>
          <a:p>
            <a:r>
              <a:rPr lang="en-CA" sz="2400" dirty="0" smtClean="0"/>
              <a:t>The existing system employed by CSPS was seen by several as offering poor performance support</a:t>
            </a:r>
          </a:p>
        </p:txBody>
      </p:sp>
    </p:spTree>
    <p:extLst>
      <p:ext uri="{BB962C8B-B14F-4D97-AF65-F5344CB8AC3E}">
        <p14:creationId xmlns:p14="http://schemas.microsoft.com/office/powerpoint/2010/main" val="2337305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Support (2)</a:t>
            </a:r>
            <a:endParaRPr lang="en-CA" dirty="0"/>
          </a:p>
        </p:txBody>
      </p:sp>
      <p:sp>
        <p:nvSpPr>
          <p:cNvPr id="3" name="Content Placeholder 2"/>
          <p:cNvSpPr>
            <a:spLocks noGrp="1"/>
          </p:cNvSpPr>
          <p:nvPr>
            <p:ph idx="1"/>
          </p:nvPr>
        </p:nvSpPr>
        <p:spPr/>
        <p:txBody>
          <a:bodyPr>
            <a:noAutofit/>
          </a:bodyPr>
          <a:lstStyle/>
          <a:p>
            <a:r>
              <a:rPr lang="en-CA" sz="2400" dirty="0" smtClean="0"/>
              <a:t>Personalized learning and performance support linked, suggesting the service should be more like Google than anything, where it knows what you need and will help get it for you.  </a:t>
            </a:r>
          </a:p>
          <a:p>
            <a:r>
              <a:rPr lang="en-CA" sz="2400" dirty="0" smtClean="0"/>
              <a:t>At the executive level there have been many promotions in the system and the school hears a desperate need for "show me how":</a:t>
            </a:r>
            <a:endParaRPr lang="en-CA" sz="2400" dirty="0" smtClean="0">
              <a:effectLst/>
            </a:endParaRPr>
          </a:p>
          <a:p>
            <a:r>
              <a:rPr lang="en-CA" sz="2400" dirty="0" smtClean="0"/>
              <a:t>  - "show me how to think strategically"</a:t>
            </a:r>
            <a:endParaRPr lang="en-CA" sz="2400" dirty="0" smtClean="0">
              <a:effectLst/>
            </a:endParaRPr>
          </a:p>
          <a:p>
            <a:r>
              <a:rPr lang="en-CA" sz="2400" dirty="0" smtClean="0"/>
              <a:t>  - show me how to reframe an issue</a:t>
            </a:r>
            <a:endParaRPr lang="en-CA" sz="2400" dirty="0" smtClean="0">
              <a:effectLst/>
            </a:endParaRPr>
          </a:p>
          <a:p>
            <a:r>
              <a:rPr lang="en-CA" sz="2400" dirty="0" smtClean="0"/>
              <a:t>  - show me how to deal with the ambiguity of the world right now</a:t>
            </a:r>
            <a:endParaRPr lang="en-CA" sz="2400" dirty="0" smtClean="0">
              <a:effectLst/>
            </a:endParaRPr>
          </a:p>
        </p:txBody>
      </p:sp>
    </p:spTree>
    <p:extLst>
      <p:ext uri="{BB962C8B-B14F-4D97-AF65-F5344CB8AC3E}">
        <p14:creationId xmlns:p14="http://schemas.microsoft.com/office/powerpoint/2010/main" val="227176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0" dirty="0" smtClean="0"/>
              <a:t>Talent management framework </a:t>
            </a:r>
            <a:endParaRPr lang="en-CA" sz="3600" dirty="0"/>
          </a:p>
        </p:txBody>
      </p:sp>
      <p:sp>
        <p:nvSpPr>
          <p:cNvPr id="3" name="Content Placeholder 2"/>
          <p:cNvSpPr>
            <a:spLocks noGrp="1"/>
          </p:cNvSpPr>
          <p:nvPr>
            <p:ph idx="1"/>
          </p:nvPr>
        </p:nvSpPr>
        <p:spPr/>
        <p:txBody>
          <a:bodyPr>
            <a:noAutofit/>
          </a:bodyPr>
          <a:lstStyle/>
          <a:p>
            <a:r>
              <a:rPr lang="en-CA" sz="2400" dirty="0" smtClean="0"/>
              <a:t>Treasury </a:t>
            </a:r>
            <a:r>
              <a:rPr lang="en-CA" sz="2400" dirty="0"/>
              <a:t>Board (and OCHRO specifically) employs PeopleSoft as the primary talent management system. </a:t>
            </a:r>
            <a:endParaRPr lang="en-CA" sz="2400" dirty="0" smtClean="0"/>
          </a:p>
          <a:p>
            <a:pPr lvl="1"/>
            <a:r>
              <a:rPr lang="en-CA" sz="2400" dirty="0" smtClean="0"/>
              <a:t>issue </a:t>
            </a:r>
            <a:r>
              <a:rPr lang="en-CA" sz="2400" dirty="0"/>
              <a:t>of using PeopleSoft for talent management while using Saba for learning </a:t>
            </a:r>
            <a:r>
              <a:rPr lang="en-CA" sz="2400" dirty="0" smtClean="0"/>
              <a:t>management</a:t>
            </a:r>
          </a:p>
          <a:p>
            <a:pPr lvl="1"/>
            <a:r>
              <a:rPr lang="en-CA" sz="2400" dirty="0" smtClean="0"/>
              <a:t>There may </a:t>
            </a:r>
            <a:r>
              <a:rPr lang="en-CA" sz="2400" dirty="0"/>
              <a:t>be a change of approach when the existing Saba contract expires in 2018.</a:t>
            </a:r>
            <a:endParaRPr lang="en-CA" sz="2400" dirty="0" smtClean="0">
              <a:effectLst/>
            </a:endParaRPr>
          </a:p>
          <a:p>
            <a:r>
              <a:rPr lang="en-CA" sz="2400" dirty="0"/>
              <a:t>Individual departments also have their own learning management systems and their approach varies </a:t>
            </a:r>
            <a:r>
              <a:rPr lang="en-CA" sz="2400" dirty="0" smtClean="0"/>
              <a:t>widely</a:t>
            </a:r>
          </a:p>
          <a:p>
            <a:r>
              <a:rPr lang="en-CA" sz="2400" dirty="0" smtClean="0"/>
              <a:t>In  </a:t>
            </a:r>
            <a:r>
              <a:rPr lang="en-CA" sz="2400" dirty="0"/>
              <a:t>management training there is a more specific linkage between courses and competencies.</a:t>
            </a:r>
            <a:endParaRPr lang="en-CA" sz="2400" dirty="0" smtClean="0">
              <a:effectLst/>
            </a:endParaRPr>
          </a:p>
          <a:p>
            <a:r>
              <a:rPr lang="en-CA" sz="2400" dirty="0" smtClean="0"/>
              <a:t>Contrast with talent </a:t>
            </a:r>
            <a:r>
              <a:rPr lang="en-CA" sz="2400" dirty="0"/>
              <a:t>management to design learning in the corporate </a:t>
            </a:r>
            <a:r>
              <a:rPr lang="en-CA" sz="2400" dirty="0" smtClean="0"/>
              <a:t>sector</a:t>
            </a:r>
            <a:endParaRPr lang="en-CA" sz="2400" dirty="0"/>
          </a:p>
        </p:txBody>
      </p:sp>
    </p:spTree>
    <p:extLst>
      <p:ext uri="{BB962C8B-B14F-4D97-AF65-F5344CB8AC3E}">
        <p14:creationId xmlns:p14="http://schemas.microsoft.com/office/powerpoint/2010/main" val="83764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Competencies</a:t>
            </a:r>
            <a:endParaRPr lang="en-CA" dirty="0"/>
          </a:p>
        </p:txBody>
      </p:sp>
      <p:sp>
        <p:nvSpPr>
          <p:cNvPr id="3" name="Content Placeholder 2"/>
          <p:cNvSpPr>
            <a:spLocks noGrp="1"/>
          </p:cNvSpPr>
          <p:nvPr>
            <p:ph idx="1"/>
          </p:nvPr>
        </p:nvSpPr>
        <p:spPr/>
        <p:txBody>
          <a:bodyPr>
            <a:noAutofit/>
          </a:bodyPr>
          <a:lstStyle/>
          <a:p>
            <a:r>
              <a:rPr lang="en-CA" sz="2400" dirty="0" smtClean="0"/>
              <a:t>More frequently mentioned were the Key Leadership Competencies (</a:t>
            </a:r>
            <a:r>
              <a:rPr lang="en-CA" sz="2400" u="sng" dirty="0" smtClean="0">
                <a:hlinkClick r:id="rId2"/>
              </a:rPr>
              <a:t>KLC</a:t>
            </a:r>
            <a:r>
              <a:rPr lang="en-CA" sz="2400" dirty="0" smtClean="0"/>
              <a:t>) defined by the Treasury Branch. </a:t>
            </a:r>
          </a:p>
          <a:p>
            <a:r>
              <a:rPr lang="en-CA" sz="2400" dirty="0" smtClean="0"/>
              <a:t>Respondents also referred to the “16 core competencies” as well as competencies for functional communities. For example, the IS group (IS1-IS6) has 20 or 30 competencies which are increased as you go along (in a grid).</a:t>
            </a:r>
            <a:endParaRPr lang="en-CA" sz="2400" dirty="0" smtClean="0">
              <a:effectLst/>
            </a:endParaRPr>
          </a:p>
          <a:p>
            <a:r>
              <a:rPr lang="en-CA" sz="2400" dirty="0" smtClean="0"/>
              <a:t>There has been a project underway to map competencies to courses.</a:t>
            </a:r>
          </a:p>
        </p:txBody>
      </p:sp>
    </p:spTree>
    <p:extLst>
      <p:ext uri="{BB962C8B-B14F-4D97-AF65-F5344CB8AC3E}">
        <p14:creationId xmlns:p14="http://schemas.microsoft.com/office/powerpoint/2010/main" val="232929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p:txBody>
          <a:bodyPr>
            <a:normAutofit lnSpcReduction="10000"/>
          </a:bodyPr>
          <a:lstStyle/>
          <a:p>
            <a:r>
              <a:rPr lang="en-CA" sz="2800" dirty="0" smtClean="0"/>
              <a:t>Review of background Documents</a:t>
            </a:r>
          </a:p>
          <a:p>
            <a:pPr lvl="1"/>
            <a:r>
              <a:rPr lang="en-CA" sz="2400" dirty="0" smtClean="0"/>
              <a:t>Usability studies</a:t>
            </a:r>
          </a:p>
          <a:p>
            <a:pPr lvl="1"/>
            <a:r>
              <a:rPr lang="en-CA" sz="2400" dirty="0" err="1" smtClean="0"/>
              <a:t>GCCampus</a:t>
            </a:r>
            <a:r>
              <a:rPr lang="en-CA" sz="2400" dirty="0" smtClean="0"/>
              <a:t> Business Plan</a:t>
            </a:r>
          </a:p>
          <a:p>
            <a:pPr lvl="1"/>
            <a:r>
              <a:rPr lang="en-CA" sz="2400" dirty="0" smtClean="0"/>
              <a:t>CSPS Annual Reports</a:t>
            </a:r>
          </a:p>
          <a:p>
            <a:r>
              <a:rPr lang="en-CA" sz="2800" dirty="0" smtClean="0"/>
              <a:t>Interviews with CSPS staff</a:t>
            </a:r>
          </a:p>
          <a:p>
            <a:pPr lvl="1"/>
            <a:r>
              <a:rPr lang="en-CA" sz="2400" dirty="0" smtClean="0"/>
              <a:t>12 interviews, 1 hour </a:t>
            </a:r>
            <a:r>
              <a:rPr lang="en-CA" sz="2400" dirty="0" err="1" smtClean="0"/>
              <a:t>avg</a:t>
            </a:r>
            <a:r>
              <a:rPr lang="en-CA" sz="2400" dirty="0" smtClean="0"/>
              <a:t>, 16 people</a:t>
            </a:r>
          </a:p>
          <a:p>
            <a:pPr lvl="1"/>
            <a:r>
              <a:rPr lang="en-CA" sz="2400" dirty="0" smtClean="0"/>
              <a:t>Wide representation of functions</a:t>
            </a:r>
          </a:p>
          <a:p>
            <a:r>
              <a:rPr lang="en-CA" sz="2800" dirty="0" smtClean="0"/>
              <a:t>Assessment of CSPS website</a:t>
            </a:r>
          </a:p>
          <a:p>
            <a:pPr lvl="1"/>
            <a:r>
              <a:rPr lang="en-CA" sz="2400" dirty="0" smtClean="0"/>
              <a:t>Review of videos, learning aids</a:t>
            </a:r>
          </a:p>
          <a:p>
            <a:pPr lvl="1"/>
            <a:r>
              <a:rPr lang="en-CA" sz="2400" dirty="0" smtClean="0"/>
              <a:t>Enrollment and completion of several courses</a:t>
            </a:r>
          </a:p>
          <a:p>
            <a:endParaRPr lang="en-CA" dirty="0" smtClean="0"/>
          </a:p>
          <a:p>
            <a:pPr lvl="1"/>
            <a:endParaRPr lang="en-CA" dirty="0"/>
          </a:p>
        </p:txBody>
      </p:sp>
    </p:spTree>
    <p:extLst>
      <p:ext uri="{BB962C8B-B14F-4D97-AF65-F5344CB8AC3E}">
        <p14:creationId xmlns:p14="http://schemas.microsoft.com/office/powerpoint/2010/main" val="2413928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Competencies (2)</a:t>
            </a:r>
            <a:endParaRPr lang="en-CA" dirty="0"/>
          </a:p>
        </p:txBody>
      </p:sp>
      <p:sp>
        <p:nvSpPr>
          <p:cNvPr id="3" name="Content Placeholder 2"/>
          <p:cNvSpPr>
            <a:spLocks noGrp="1"/>
          </p:cNvSpPr>
          <p:nvPr>
            <p:ph idx="1"/>
          </p:nvPr>
        </p:nvSpPr>
        <p:spPr/>
        <p:txBody>
          <a:bodyPr/>
          <a:lstStyle/>
          <a:p>
            <a:r>
              <a:rPr lang="en-CA" sz="2400" dirty="0" smtClean="0"/>
              <a:t>Discussions about tagging learning materials directly</a:t>
            </a:r>
          </a:p>
          <a:p>
            <a:pPr lvl="1"/>
            <a:r>
              <a:rPr lang="en-CA" sz="2000" dirty="0" smtClean="0"/>
              <a:t>significant undertaking, especially when consultations with the 16 functional communities is included</a:t>
            </a:r>
          </a:p>
          <a:p>
            <a:pPr lvl="1"/>
            <a:r>
              <a:rPr lang="en-CA" sz="2000" dirty="0" smtClean="0"/>
              <a:t>what tags have business value, and what will be the outcome of this work?</a:t>
            </a:r>
            <a:endParaRPr lang="en-CA" sz="2000" dirty="0"/>
          </a:p>
          <a:p>
            <a:pPr lvl="1"/>
            <a:r>
              <a:rPr lang="en-CA" sz="2000" dirty="0" smtClean="0"/>
              <a:t>competencies can be subjective and subjectively evaluated</a:t>
            </a:r>
            <a:endParaRPr lang="en-CA" sz="2000" dirty="0" smtClean="0">
              <a:effectLst/>
            </a:endParaRPr>
          </a:p>
          <a:p>
            <a:r>
              <a:rPr lang="en-CA" sz="2400" dirty="0" smtClean="0"/>
              <a:t>Prior learning assessment</a:t>
            </a:r>
          </a:p>
          <a:p>
            <a:pPr lvl="1"/>
            <a:r>
              <a:rPr lang="en-CA" sz="2000" dirty="0" smtClean="0"/>
              <a:t>support for the idea but nothing currently in place</a:t>
            </a:r>
          </a:p>
          <a:p>
            <a:pPr lvl="1"/>
            <a:r>
              <a:rPr lang="en-CA" sz="2000" dirty="0" smtClean="0"/>
              <a:t>Need a clear understanding of the concept.</a:t>
            </a:r>
          </a:p>
          <a:p>
            <a:endParaRPr lang="en-CA" dirty="0"/>
          </a:p>
        </p:txBody>
      </p:sp>
    </p:spTree>
    <p:extLst>
      <p:ext uri="{BB962C8B-B14F-4D97-AF65-F5344CB8AC3E}">
        <p14:creationId xmlns:p14="http://schemas.microsoft.com/office/powerpoint/2010/main" val="228559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Personal learning plans or learning paths</a:t>
            </a:r>
            <a:endParaRPr lang="en-CA" dirty="0"/>
          </a:p>
        </p:txBody>
      </p:sp>
      <p:sp>
        <p:nvSpPr>
          <p:cNvPr id="3" name="Content Placeholder 2"/>
          <p:cNvSpPr>
            <a:spLocks noGrp="1"/>
          </p:cNvSpPr>
          <p:nvPr>
            <p:ph idx="1"/>
          </p:nvPr>
        </p:nvSpPr>
        <p:spPr/>
        <p:txBody>
          <a:bodyPr>
            <a:noAutofit/>
          </a:bodyPr>
          <a:lstStyle/>
          <a:p>
            <a:r>
              <a:rPr lang="en-CA" sz="2400" dirty="0" smtClean="0"/>
              <a:t>CSPS </a:t>
            </a:r>
            <a:r>
              <a:rPr lang="en-CA" sz="2400" dirty="0"/>
              <a:t>would like to support personalized learning paths, but that it’s not there yet.</a:t>
            </a:r>
            <a:endParaRPr lang="en-CA" sz="2400" dirty="0" smtClean="0">
              <a:effectLst/>
            </a:endParaRPr>
          </a:p>
          <a:p>
            <a:r>
              <a:rPr lang="en-CA" sz="2400" dirty="0"/>
              <a:t>Right now, people can create their own learning </a:t>
            </a:r>
            <a:r>
              <a:rPr lang="en-CA" sz="2400" dirty="0" smtClean="0"/>
              <a:t>plans </a:t>
            </a:r>
            <a:r>
              <a:rPr lang="en-CA" sz="2400" dirty="0"/>
              <a:t>but there is no formal </a:t>
            </a:r>
            <a:r>
              <a:rPr lang="en-CA" sz="2400" dirty="0" smtClean="0"/>
              <a:t>support</a:t>
            </a:r>
          </a:p>
          <a:p>
            <a:pPr lvl="1"/>
            <a:r>
              <a:rPr lang="en-CA" sz="2000" dirty="0" smtClean="0"/>
              <a:t>CSPS </a:t>
            </a:r>
            <a:r>
              <a:rPr lang="en-CA" sz="2000" dirty="0"/>
              <a:t>was offering personalized learning plans for </a:t>
            </a:r>
            <a:r>
              <a:rPr lang="en-CA" sz="2000" dirty="0" smtClean="0"/>
              <a:t>executives</a:t>
            </a:r>
          </a:p>
          <a:p>
            <a:pPr lvl="1"/>
            <a:r>
              <a:rPr lang="en-CA" sz="2000" dirty="0" smtClean="0"/>
              <a:t>Also</a:t>
            </a:r>
            <a:r>
              <a:rPr lang="en-CA" sz="2000" dirty="0"/>
              <a:t>, people in regulatory functional communities have personalized learning </a:t>
            </a:r>
            <a:r>
              <a:rPr lang="en-CA" sz="2000" dirty="0" smtClean="0"/>
              <a:t>paths</a:t>
            </a:r>
          </a:p>
          <a:p>
            <a:pPr lvl="1"/>
            <a:r>
              <a:rPr lang="en-CA" sz="2000" dirty="0" smtClean="0"/>
              <a:t>But </a:t>
            </a:r>
            <a:r>
              <a:rPr lang="en-CA" sz="2000" dirty="0"/>
              <a:t>these were paper-based and not part of the online learning </a:t>
            </a:r>
            <a:r>
              <a:rPr lang="en-CA" sz="2000" dirty="0" smtClean="0"/>
              <a:t>system</a:t>
            </a:r>
          </a:p>
          <a:p>
            <a:r>
              <a:rPr lang="en-CA" sz="2400" dirty="0" smtClean="0"/>
              <a:t>Saba supports learning paths, the </a:t>
            </a:r>
            <a:r>
              <a:rPr lang="en-CA" sz="2400" dirty="0"/>
              <a:t>features </a:t>
            </a:r>
            <a:r>
              <a:rPr lang="en-CA" sz="2400" dirty="0" smtClean="0"/>
              <a:t>weren't </a:t>
            </a:r>
            <a:r>
              <a:rPr lang="en-CA" sz="2400" dirty="0"/>
              <a:t>turned </a:t>
            </a:r>
            <a:r>
              <a:rPr lang="en-CA" sz="2400" dirty="0" smtClean="0"/>
              <a:t>on</a:t>
            </a:r>
            <a:endParaRPr lang="en-CA" sz="2400" dirty="0"/>
          </a:p>
        </p:txBody>
      </p:sp>
    </p:spTree>
    <p:extLst>
      <p:ext uri="{BB962C8B-B14F-4D97-AF65-F5344CB8AC3E}">
        <p14:creationId xmlns:p14="http://schemas.microsoft.com/office/powerpoint/2010/main" val="1267906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Recommendation systems</a:t>
            </a:r>
            <a:endParaRPr lang="en-CA" dirty="0"/>
          </a:p>
        </p:txBody>
      </p:sp>
      <p:sp>
        <p:nvSpPr>
          <p:cNvPr id="3" name="Content Placeholder 2"/>
          <p:cNvSpPr>
            <a:spLocks noGrp="1"/>
          </p:cNvSpPr>
          <p:nvPr>
            <p:ph idx="1"/>
          </p:nvPr>
        </p:nvSpPr>
        <p:spPr/>
        <p:txBody>
          <a:bodyPr>
            <a:noAutofit/>
          </a:bodyPr>
          <a:lstStyle/>
          <a:p>
            <a:r>
              <a:rPr lang="en-CA" sz="2400" dirty="0"/>
              <a:t>A number of people mentioned resource recommendations </a:t>
            </a:r>
            <a:endParaRPr lang="en-CA" sz="2400" dirty="0" smtClean="0">
              <a:effectLst/>
            </a:endParaRPr>
          </a:p>
          <a:p>
            <a:r>
              <a:rPr lang="en-CA" sz="2400" dirty="0"/>
              <a:t>Aspects of content recommendation exist, such as the ‘</a:t>
            </a:r>
            <a:r>
              <a:rPr lang="en-CA" sz="2400" dirty="0" err="1"/>
              <a:t>MyPicks</a:t>
            </a:r>
            <a:r>
              <a:rPr lang="en-CA" sz="2400" dirty="0"/>
              <a:t>’ system in Drupal, but full-fledged collaborative filtering and push notifications </a:t>
            </a:r>
            <a:r>
              <a:rPr lang="en-CA" sz="2400" dirty="0" smtClean="0"/>
              <a:t>are not implemented</a:t>
            </a:r>
            <a:endParaRPr lang="en-CA" sz="2400" dirty="0" smtClean="0">
              <a:effectLst/>
            </a:endParaRPr>
          </a:p>
          <a:p>
            <a:r>
              <a:rPr lang="en-CA" sz="2400" dirty="0" smtClean="0"/>
              <a:t>A </a:t>
            </a:r>
            <a:r>
              <a:rPr lang="en-CA" sz="2400" dirty="0"/>
              <a:t>significant challenge </a:t>
            </a:r>
            <a:r>
              <a:rPr lang="en-CA" sz="2400" dirty="0" smtClean="0"/>
              <a:t> </a:t>
            </a:r>
            <a:r>
              <a:rPr lang="en-CA" sz="2400" dirty="0"/>
              <a:t>is the low number of resources </a:t>
            </a:r>
            <a:endParaRPr lang="en-CA" sz="2400" dirty="0" smtClean="0"/>
          </a:p>
          <a:p>
            <a:pPr lvl="1"/>
            <a:r>
              <a:rPr lang="en-CA" sz="2000" dirty="0" smtClean="0"/>
              <a:t>310 </a:t>
            </a:r>
            <a:r>
              <a:rPr lang="en-CA" sz="2000" dirty="0"/>
              <a:t>courses are listed, 33 job aids, about 100 videos, 2 case studies and a couple dozen blog </a:t>
            </a:r>
            <a:r>
              <a:rPr lang="en-CA" sz="2000" dirty="0" smtClean="0"/>
              <a:t>posts</a:t>
            </a:r>
            <a:endParaRPr lang="en-CA" sz="2000" dirty="0" smtClean="0">
              <a:effectLst/>
            </a:endParaRPr>
          </a:p>
          <a:p>
            <a:r>
              <a:rPr lang="en-CA" sz="2400" dirty="0"/>
              <a:t>The underlying platforms have the capacity to support recommendations. </a:t>
            </a:r>
            <a:endParaRPr lang="en-CA" sz="2400" dirty="0" smtClean="0">
              <a:effectLst/>
            </a:endParaRPr>
          </a:p>
          <a:p>
            <a:r>
              <a:rPr lang="en-CA" sz="2400" dirty="0"/>
              <a:t>Recommendations would be more useful if they included external resources, but this raises a new set of </a:t>
            </a:r>
            <a:r>
              <a:rPr lang="en-CA" sz="2400" dirty="0" smtClean="0"/>
              <a:t>issues</a:t>
            </a:r>
            <a:endParaRPr lang="en-CA" sz="2400" dirty="0"/>
          </a:p>
        </p:txBody>
      </p:sp>
    </p:spTree>
    <p:extLst>
      <p:ext uri="{BB962C8B-B14F-4D97-AF65-F5344CB8AC3E}">
        <p14:creationId xmlns:p14="http://schemas.microsoft.com/office/powerpoint/2010/main" val="3733971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3196319" cy="38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CA" b="0" dirty="0" smtClean="0"/>
              <a:t>Informal learning</a:t>
            </a:r>
            <a:endParaRPr lang="en-CA" dirty="0"/>
          </a:p>
        </p:txBody>
      </p:sp>
      <p:sp>
        <p:nvSpPr>
          <p:cNvPr id="3" name="Content Placeholder 2"/>
          <p:cNvSpPr>
            <a:spLocks noGrp="1"/>
          </p:cNvSpPr>
          <p:nvPr>
            <p:ph idx="1"/>
          </p:nvPr>
        </p:nvSpPr>
        <p:spPr>
          <a:xfrm>
            <a:off x="457200" y="1600200"/>
            <a:ext cx="4114800" cy="4525963"/>
          </a:xfrm>
        </p:spPr>
        <p:txBody>
          <a:bodyPr>
            <a:noAutofit/>
          </a:bodyPr>
          <a:lstStyle/>
          <a:p>
            <a:r>
              <a:rPr lang="en-CA" sz="2400" dirty="0" smtClean="0"/>
              <a:t>Acknowledgement </a:t>
            </a:r>
            <a:r>
              <a:rPr lang="en-CA" sz="2400" dirty="0"/>
              <a:t>that informal learning is permitted </a:t>
            </a:r>
            <a:endParaRPr lang="en-CA" sz="2400" dirty="0" smtClean="0"/>
          </a:p>
          <a:p>
            <a:r>
              <a:rPr lang="en-CA" sz="2400" dirty="0" smtClean="0"/>
              <a:t>Agreement </a:t>
            </a:r>
            <a:r>
              <a:rPr lang="en-CA" sz="2400" dirty="0"/>
              <a:t>that it is extremely important but </a:t>
            </a:r>
            <a:r>
              <a:rPr lang="en-CA" sz="2400" dirty="0" smtClean="0"/>
              <a:t>unsupported</a:t>
            </a:r>
          </a:p>
          <a:p>
            <a:r>
              <a:rPr lang="en-CA" sz="2400" dirty="0" smtClean="0"/>
              <a:t>Several </a:t>
            </a:r>
            <a:r>
              <a:rPr lang="en-CA" sz="2400" dirty="0"/>
              <a:t>respondents suggested that the school should take a hands-off </a:t>
            </a:r>
            <a:r>
              <a:rPr lang="en-CA" sz="2400" dirty="0" smtClean="0"/>
              <a:t>approach</a:t>
            </a:r>
            <a:endParaRPr lang="en-CA" sz="2400" dirty="0" smtClean="0"/>
          </a:p>
        </p:txBody>
      </p:sp>
    </p:spTree>
    <p:extLst>
      <p:ext uri="{BB962C8B-B14F-4D97-AF65-F5344CB8AC3E}">
        <p14:creationId xmlns:p14="http://schemas.microsoft.com/office/powerpoint/2010/main" val="127117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Informal Learning (2)</a:t>
            </a:r>
            <a:endParaRPr lang="en-CA" dirty="0"/>
          </a:p>
        </p:txBody>
      </p:sp>
      <p:sp>
        <p:nvSpPr>
          <p:cNvPr id="3" name="Content Placeholder 2"/>
          <p:cNvSpPr>
            <a:spLocks noGrp="1"/>
          </p:cNvSpPr>
          <p:nvPr>
            <p:ph idx="1"/>
          </p:nvPr>
        </p:nvSpPr>
        <p:spPr/>
        <p:txBody>
          <a:bodyPr/>
          <a:lstStyle/>
          <a:p>
            <a:r>
              <a:rPr lang="en-CA" sz="2400" dirty="0"/>
              <a:t>We heard that there is a lack of buy-in in the sense of thinking informal learning is a key piece of a person's biography</a:t>
            </a:r>
          </a:p>
          <a:p>
            <a:r>
              <a:rPr lang="en-CA" sz="2400" dirty="0"/>
              <a:t>The concern that informal learning would lead to abuse was mentioned several times</a:t>
            </a:r>
          </a:p>
          <a:p>
            <a:r>
              <a:rPr lang="en-CA" sz="2400" dirty="0"/>
              <a:t>There were also concerns expressed about the creation of resources and artifacts for both performance support and informal learning</a:t>
            </a:r>
          </a:p>
          <a:p>
            <a:endParaRPr lang="en-CA" dirty="0"/>
          </a:p>
        </p:txBody>
      </p:sp>
    </p:spTree>
    <p:extLst>
      <p:ext uri="{BB962C8B-B14F-4D97-AF65-F5344CB8AC3E}">
        <p14:creationId xmlns:p14="http://schemas.microsoft.com/office/powerpoint/2010/main" val="3117631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Personal learning records</a:t>
            </a:r>
            <a:endParaRPr lang="en-CA" dirty="0"/>
          </a:p>
        </p:txBody>
      </p:sp>
      <p:sp>
        <p:nvSpPr>
          <p:cNvPr id="3" name="Content Placeholder 2"/>
          <p:cNvSpPr>
            <a:spLocks noGrp="1"/>
          </p:cNvSpPr>
          <p:nvPr>
            <p:ph idx="1"/>
          </p:nvPr>
        </p:nvSpPr>
        <p:spPr/>
        <p:txBody>
          <a:bodyPr>
            <a:noAutofit/>
          </a:bodyPr>
          <a:lstStyle/>
          <a:p>
            <a:r>
              <a:rPr lang="en-CA" sz="2400" dirty="0" smtClean="0"/>
              <a:t>Record in GCCampus </a:t>
            </a:r>
            <a:r>
              <a:rPr lang="en-CA" sz="2400" dirty="0"/>
              <a:t>does not extend to courses taken outside the </a:t>
            </a:r>
            <a:r>
              <a:rPr lang="en-CA" sz="2400" dirty="0" smtClean="0"/>
              <a:t>school</a:t>
            </a:r>
          </a:p>
          <a:p>
            <a:r>
              <a:rPr lang="en-CA" sz="2400" dirty="0" smtClean="0"/>
              <a:t>There </a:t>
            </a:r>
            <a:r>
              <a:rPr lang="en-CA" sz="2400" dirty="0"/>
              <a:t>is a login to the school, and preferences in (for example) the Drupal system can be </a:t>
            </a:r>
            <a:r>
              <a:rPr lang="en-CA" sz="2400" dirty="0" smtClean="0"/>
              <a:t>remembered</a:t>
            </a:r>
          </a:p>
          <a:p>
            <a:r>
              <a:rPr lang="en-CA" sz="2400" dirty="0" smtClean="0"/>
              <a:t>For </a:t>
            </a:r>
            <a:r>
              <a:rPr lang="en-CA" sz="2400" dirty="0"/>
              <a:t>executives, a stronger system exists, as it’s used to record prerequisites for promotion.</a:t>
            </a:r>
            <a:endParaRPr lang="en-CA" sz="2400" dirty="0" smtClean="0">
              <a:effectLst/>
            </a:endParaRPr>
          </a:p>
          <a:p>
            <a:r>
              <a:rPr lang="en-CA" sz="2400" dirty="0"/>
              <a:t>Some </a:t>
            </a:r>
            <a:r>
              <a:rPr lang="en-CA" sz="2400" dirty="0" smtClean="0"/>
              <a:t>referred </a:t>
            </a:r>
            <a:r>
              <a:rPr lang="en-CA" sz="2400" dirty="0"/>
              <a:t>to a business intelligence (BI) project </a:t>
            </a:r>
            <a:r>
              <a:rPr lang="en-CA" sz="2400" dirty="0" smtClean="0"/>
              <a:t>about </a:t>
            </a:r>
            <a:r>
              <a:rPr lang="en-CA" sz="2400" dirty="0"/>
              <a:t>1.5 years into its </a:t>
            </a:r>
            <a:r>
              <a:rPr lang="en-CA" sz="2400" dirty="0" smtClean="0"/>
              <a:t>mandate</a:t>
            </a:r>
          </a:p>
          <a:p>
            <a:r>
              <a:rPr lang="en-CA" sz="2400" dirty="0" smtClean="0"/>
              <a:t>Concerns </a:t>
            </a:r>
            <a:r>
              <a:rPr lang="en-CA" sz="2400" dirty="0"/>
              <a:t>about the resources needed to undertake such an effort, the focus of management on personal learning records, and the risks created by issues such as learner privacy and data </a:t>
            </a:r>
            <a:r>
              <a:rPr lang="en-CA" sz="2400" dirty="0" smtClean="0"/>
              <a:t>security</a:t>
            </a:r>
            <a:endParaRPr lang="en-CA" sz="2400" dirty="0"/>
          </a:p>
        </p:txBody>
      </p:sp>
    </p:spTree>
    <p:extLst>
      <p:ext uri="{BB962C8B-B14F-4D97-AF65-F5344CB8AC3E}">
        <p14:creationId xmlns:p14="http://schemas.microsoft.com/office/powerpoint/2010/main" val="61647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Personal profiles or data archiving</a:t>
            </a:r>
            <a:endParaRPr lang="en-CA" dirty="0"/>
          </a:p>
        </p:txBody>
      </p:sp>
      <p:sp>
        <p:nvSpPr>
          <p:cNvPr id="3" name="Content Placeholder 2"/>
          <p:cNvSpPr>
            <a:spLocks noGrp="1"/>
          </p:cNvSpPr>
          <p:nvPr>
            <p:ph idx="1"/>
          </p:nvPr>
        </p:nvSpPr>
        <p:spPr/>
        <p:txBody>
          <a:bodyPr>
            <a:noAutofit/>
          </a:bodyPr>
          <a:lstStyle/>
          <a:p>
            <a:r>
              <a:rPr lang="en-CA" sz="2400" dirty="0" smtClean="0"/>
              <a:t>Functionalities </a:t>
            </a:r>
            <a:r>
              <a:rPr lang="en-CA" sz="2400" dirty="0"/>
              <a:t>are extremely </a:t>
            </a:r>
            <a:r>
              <a:rPr lang="en-CA" sz="2400" dirty="0" smtClean="0"/>
              <a:t>limited</a:t>
            </a:r>
          </a:p>
          <a:p>
            <a:r>
              <a:rPr lang="en-CA" sz="2400" dirty="0" smtClean="0"/>
              <a:t>A </a:t>
            </a:r>
            <a:r>
              <a:rPr lang="en-CA" sz="2400" dirty="0"/>
              <a:t>basic profile learners can complete (with an avatar and basic personal information</a:t>
            </a:r>
            <a:r>
              <a:rPr lang="en-CA" sz="2400" dirty="0" smtClean="0"/>
              <a:t>)</a:t>
            </a:r>
          </a:p>
          <a:p>
            <a:r>
              <a:rPr lang="en-CA" sz="2400" dirty="0" smtClean="0"/>
              <a:t>Users </a:t>
            </a:r>
            <a:r>
              <a:rPr lang="en-CA" sz="2400" dirty="0"/>
              <a:t>can comment on posts and </a:t>
            </a:r>
            <a:r>
              <a:rPr lang="en-CA" sz="2400" dirty="0" smtClean="0"/>
              <a:t>videos</a:t>
            </a:r>
          </a:p>
          <a:p>
            <a:r>
              <a:rPr lang="en-CA" sz="2400" dirty="0" smtClean="0"/>
              <a:t>Otherwise</a:t>
            </a:r>
            <a:r>
              <a:rPr lang="en-CA" sz="2400" dirty="0"/>
              <a:t>, there are no provisions for individuals to make their own resources available to others on </a:t>
            </a:r>
            <a:r>
              <a:rPr lang="en-CA" sz="2400" dirty="0" smtClean="0"/>
              <a:t>GCCampus (even </a:t>
            </a:r>
            <a:r>
              <a:rPr lang="en-CA" sz="2400" dirty="0"/>
              <a:t>the blogs are open to instructors </a:t>
            </a:r>
            <a:r>
              <a:rPr lang="en-CA" sz="2400" dirty="0" smtClean="0"/>
              <a:t>only)</a:t>
            </a:r>
            <a:endParaRPr lang="en-CA" sz="2400" dirty="0" smtClean="0">
              <a:effectLst/>
            </a:endParaRPr>
          </a:p>
          <a:p>
            <a:r>
              <a:rPr lang="en-CA" sz="2400" dirty="0"/>
              <a:t>Moreover, there was significant resistance to the idea of supporting that capacity and the view was expressed that </a:t>
            </a:r>
            <a:r>
              <a:rPr lang="en-CA" sz="2400" dirty="0" err="1"/>
              <a:t>GCConnex</a:t>
            </a:r>
            <a:r>
              <a:rPr lang="en-CA" sz="2400" dirty="0"/>
              <a:t> might be a better option (this will be explored more in the next section).</a:t>
            </a:r>
          </a:p>
        </p:txBody>
      </p:sp>
    </p:spTree>
    <p:extLst>
      <p:ext uri="{BB962C8B-B14F-4D97-AF65-F5344CB8AC3E}">
        <p14:creationId xmlns:p14="http://schemas.microsoft.com/office/powerpoint/2010/main" val="3684570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Automated mechanisms in place for profile creation</a:t>
            </a:r>
            <a:endParaRPr lang="en-CA" dirty="0"/>
          </a:p>
        </p:txBody>
      </p:sp>
      <p:sp>
        <p:nvSpPr>
          <p:cNvPr id="3" name="Content Placeholder 2"/>
          <p:cNvSpPr>
            <a:spLocks noGrp="1"/>
          </p:cNvSpPr>
          <p:nvPr>
            <p:ph idx="1"/>
          </p:nvPr>
        </p:nvSpPr>
        <p:spPr/>
        <p:txBody>
          <a:bodyPr>
            <a:normAutofit/>
          </a:bodyPr>
          <a:lstStyle/>
          <a:p>
            <a:r>
              <a:rPr lang="en-CA" sz="2400" dirty="0"/>
              <a:t>CSPS supports no mechanisms for automated profile creation or activity updates, and while this may be a useful activity, it seems to be beyond CSPS’s capacity at the moment.</a:t>
            </a:r>
          </a:p>
        </p:txBody>
      </p:sp>
    </p:spTree>
    <p:extLst>
      <p:ext uri="{BB962C8B-B14F-4D97-AF65-F5344CB8AC3E}">
        <p14:creationId xmlns:p14="http://schemas.microsoft.com/office/powerpoint/2010/main" val="1084795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Shared Learning &amp; Crowd-Sourcing</a:t>
            </a:r>
            <a:endParaRPr lang="en-CA" dirty="0"/>
          </a:p>
        </p:txBody>
      </p:sp>
      <p:sp>
        <p:nvSpPr>
          <p:cNvPr id="3" name="Content Placeholder 2"/>
          <p:cNvSpPr>
            <a:spLocks noGrp="1"/>
          </p:cNvSpPr>
          <p:nvPr>
            <p:ph idx="1"/>
          </p:nvPr>
        </p:nvSpPr>
        <p:spPr/>
        <p:txBody>
          <a:bodyPr/>
          <a:lstStyle/>
          <a:p>
            <a:endParaRPr lang="en-CA"/>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890" y="1628800"/>
            <a:ext cx="7135502" cy="444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396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rmAutofit fontScale="62500" lnSpcReduction="20000"/>
          </a:bodyPr>
          <a:lstStyle/>
          <a:p>
            <a:r>
              <a:rPr lang="en-CA" sz="3800" dirty="0"/>
              <a:t>Crowdsourcing ties in well with mobile learning, and as well supports the idea of social learning and collaborative learning.</a:t>
            </a:r>
            <a:endParaRPr lang="en-CA" sz="3800" dirty="0" smtClean="0">
              <a:effectLst/>
            </a:endParaRPr>
          </a:p>
          <a:p>
            <a:r>
              <a:rPr lang="en-CA" sz="3800" dirty="0" smtClean="0"/>
              <a:t>Can we </a:t>
            </a:r>
            <a:r>
              <a:rPr lang="en-CA" sz="3800" dirty="0"/>
              <a:t>trust the information being uploaded by </a:t>
            </a:r>
            <a:r>
              <a:rPr lang="en-CA" sz="3800" dirty="0" smtClean="0"/>
              <a:t>people</a:t>
            </a:r>
          </a:p>
          <a:p>
            <a:pPr lvl="1"/>
            <a:r>
              <a:rPr lang="en-CA" sz="3200" dirty="0" smtClean="0"/>
              <a:t>Different </a:t>
            </a:r>
            <a:r>
              <a:rPr lang="en-CA" sz="3200" dirty="0"/>
              <a:t>mechanisms were suggested, from reviews to automated trust-evaluation algorithms.</a:t>
            </a:r>
            <a:endParaRPr lang="en-CA" sz="3200" dirty="0" smtClean="0">
              <a:effectLst/>
            </a:endParaRPr>
          </a:p>
          <a:p>
            <a:r>
              <a:rPr lang="en-CA" sz="3800" dirty="0" smtClean="0"/>
              <a:t>Where </a:t>
            </a:r>
            <a:r>
              <a:rPr lang="en-CA" sz="3800" dirty="0"/>
              <a:t>the school is going with crowdsourcing. </a:t>
            </a:r>
            <a:endParaRPr lang="en-CA" sz="3800" dirty="0" smtClean="0"/>
          </a:p>
          <a:p>
            <a:pPr lvl="1"/>
            <a:r>
              <a:rPr lang="en-CA" sz="3200" dirty="0" smtClean="0"/>
              <a:t>Co-creation</a:t>
            </a:r>
            <a:r>
              <a:rPr lang="en-CA" sz="3200" dirty="0"/>
              <a:t>, collaboration - What's the project? What's the strategy</a:t>
            </a:r>
            <a:r>
              <a:rPr lang="en-CA" sz="3200" dirty="0" smtClean="0"/>
              <a:t>?</a:t>
            </a:r>
          </a:p>
          <a:p>
            <a:pPr lvl="1"/>
            <a:r>
              <a:rPr lang="en-CA" sz="3200" dirty="0" smtClean="0"/>
              <a:t>There </a:t>
            </a:r>
            <a:r>
              <a:rPr lang="en-CA" sz="3200" dirty="0"/>
              <a:t>is a proliferation of platforms available, and hence a need to synch GCCampus with services like </a:t>
            </a:r>
            <a:r>
              <a:rPr lang="en-CA" sz="3200" dirty="0" err="1"/>
              <a:t>GCTools</a:t>
            </a:r>
            <a:r>
              <a:rPr lang="en-CA" sz="3200" dirty="0"/>
              <a:t>.</a:t>
            </a:r>
            <a:endParaRPr lang="en-CA" sz="3200" dirty="0" smtClean="0">
              <a:effectLst/>
            </a:endParaRPr>
          </a:p>
          <a:p>
            <a:r>
              <a:rPr lang="en-CA" sz="3800" dirty="0"/>
              <a:t>There’s a challenge to the idea of the school itself. The very act of bringing people to the school (CSPS) takes them away from their network</a:t>
            </a:r>
            <a:r>
              <a:rPr lang="en-CA" sz="3800" dirty="0" smtClean="0"/>
              <a:t>.</a:t>
            </a:r>
            <a:endParaRPr lang="en-CA" sz="3800" dirty="0"/>
          </a:p>
        </p:txBody>
      </p:sp>
    </p:spTree>
    <p:extLst>
      <p:ext uri="{BB962C8B-B14F-4D97-AF65-F5344CB8AC3E}">
        <p14:creationId xmlns:p14="http://schemas.microsoft.com/office/powerpoint/2010/main" val="55569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In-Class Learning</a:t>
            </a:r>
            <a:endParaRPr lang="en-CA" dirty="0"/>
          </a:p>
        </p:txBody>
      </p:sp>
      <p:sp>
        <p:nvSpPr>
          <p:cNvPr id="3" name="Content Placeholder 2"/>
          <p:cNvSpPr>
            <a:spLocks noGrp="1"/>
          </p:cNvSpPr>
          <p:nvPr>
            <p:ph idx="1"/>
          </p:nvPr>
        </p:nvSpPr>
        <p:spPr>
          <a:xfrm>
            <a:off x="457200" y="1600200"/>
            <a:ext cx="4042792" cy="4525963"/>
          </a:xfrm>
        </p:spPr>
        <p:txBody>
          <a:bodyPr>
            <a:normAutofit/>
          </a:bodyPr>
          <a:lstStyle/>
          <a:p>
            <a:r>
              <a:rPr lang="en-CA" sz="3000" dirty="0" smtClean="0"/>
              <a:t>Traditional focus </a:t>
            </a:r>
            <a:r>
              <a:rPr lang="en-CA" sz="3000" dirty="0"/>
              <a:t>on in-class </a:t>
            </a:r>
            <a:r>
              <a:rPr lang="en-CA" sz="3000" dirty="0" smtClean="0"/>
              <a:t>learning</a:t>
            </a:r>
          </a:p>
          <a:p>
            <a:pPr lvl="1"/>
            <a:r>
              <a:rPr lang="en-CA" dirty="0" smtClean="0"/>
              <a:t>something </a:t>
            </a:r>
            <a:r>
              <a:rPr lang="en-CA" dirty="0"/>
              <a:t>the school understands and has developed </a:t>
            </a:r>
            <a:r>
              <a:rPr lang="en-CA" dirty="0" smtClean="0"/>
              <a:t>ex</a:t>
            </a:r>
            <a:r>
              <a:rPr lang="en-CA" dirty="0"/>
              <a:t>pertise</a:t>
            </a:r>
          </a:p>
        </p:txBody>
      </p:sp>
      <p:sp>
        <p:nvSpPr>
          <p:cNvPr id="4" name="Rectangle 3"/>
          <p:cNvSpPr/>
          <p:nvPr/>
        </p:nvSpPr>
        <p:spPr>
          <a:xfrm>
            <a:off x="395536" y="4417839"/>
            <a:ext cx="7452320" cy="1938992"/>
          </a:xfrm>
          <a:prstGeom prst="rect">
            <a:avLst/>
          </a:prstGeom>
        </p:spPr>
        <p:txBody>
          <a:bodyPr wrap="square">
            <a:spAutoFit/>
          </a:bodyPr>
          <a:lstStyle/>
          <a:p>
            <a:pPr marL="457200" indent="-457200">
              <a:buFont typeface="Arial" panose="020B0604020202020204" pitchFamily="34" charset="0"/>
              <a:buChar char="•"/>
            </a:pPr>
            <a:r>
              <a:rPr lang="en-CA" sz="3000" dirty="0"/>
              <a:t>Through online learning has increased dramatically, classroom-based learning has declined by only a bit more than 25 percent.</a:t>
            </a:r>
          </a:p>
        </p:txBody>
      </p:sp>
      <p:graphicFrame>
        <p:nvGraphicFramePr>
          <p:cNvPr id="6" name="Chart 5"/>
          <p:cNvGraphicFramePr>
            <a:graphicFrameLocks/>
          </p:cNvGraphicFramePr>
          <p:nvPr>
            <p:extLst>
              <p:ext uri="{D42A27DB-BD31-4B8C-83A1-F6EECF244321}">
                <p14:modId xmlns:p14="http://schemas.microsoft.com/office/powerpoint/2010/main" val="3523577356"/>
              </p:ext>
            </p:extLst>
          </p:nvPr>
        </p:nvGraphicFramePr>
        <p:xfrm>
          <a:off x="4499992" y="1628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114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crowdsourcing</a:t>
            </a:r>
            <a:endParaRPr lang="en-CA" dirty="0"/>
          </a:p>
        </p:txBody>
      </p:sp>
      <p:sp>
        <p:nvSpPr>
          <p:cNvPr id="3" name="Content Placeholder 2"/>
          <p:cNvSpPr>
            <a:spLocks noGrp="1"/>
          </p:cNvSpPr>
          <p:nvPr>
            <p:ph idx="1"/>
          </p:nvPr>
        </p:nvSpPr>
        <p:spPr/>
        <p:txBody>
          <a:bodyPr>
            <a:noAutofit/>
          </a:bodyPr>
          <a:lstStyle/>
          <a:p>
            <a:r>
              <a:rPr lang="en-CA" sz="2400" i="1" dirty="0" smtClean="0"/>
              <a:t>The </a:t>
            </a:r>
            <a:r>
              <a:rPr lang="en-CA" sz="2400" i="1" dirty="0" err="1"/>
              <a:t>messyspace</a:t>
            </a:r>
            <a:r>
              <a:rPr lang="en-CA" sz="2400" dirty="0"/>
              <a:t> - the deputy minister came up with idea of a 'messy space' for user-generated content.</a:t>
            </a:r>
            <a:endParaRPr lang="en-CA" sz="2400" dirty="0" smtClean="0">
              <a:effectLst/>
            </a:endParaRPr>
          </a:p>
          <a:p>
            <a:r>
              <a:rPr lang="en-CA" sz="2400" i="1" dirty="0"/>
              <a:t>Course commentary </a:t>
            </a:r>
            <a:r>
              <a:rPr lang="en-CA" sz="2400" dirty="0"/>
              <a:t>- </a:t>
            </a:r>
            <a:r>
              <a:rPr lang="en-CA" sz="2400" dirty="0" smtClean="0"/>
              <a:t>a </a:t>
            </a:r>
            <a:r>
              <a:rPr lang="en-CA" sz="2400" dirty="0"/>
              <a:t>person could write that they took a </a:t>
            </a:r>
            <a:r>
              <a:rPr lang="en-CA" sz="2400" dirty="0" smtClean="0"/>
              <a:t>course and make </a:t>
            </a:r>
            <a:r>
              <a:rPr lang="en-CA" sz="2400" dirty="0"/>
              <a:t>a selfie video about the results.</a:t>
            </a:r>
            <a:endParaRPr lang="en-CA" sz="2400" dirty="0" smtClean="0">
              <a:effectLst/>
            </a:endParaRPr>
          </a:p>
          <a:p>
            <a:r>
              <a:rPr lang="en-CA" sz="2400" i="1" dirty="0"/>
              <a:t>User-generated content</a:t>
            </a:r>
            <a:r>
              <a:rPr lang="en-CA" sz="2400" dirty="0"/>
              <a:t> – </a:t>
            </a:r>
            <a:r>
              <a:rPr lang="en-CA" sz="2400" dirty="0" smtClean="0"/>
              <a:t>gathering </a:t>
            </a:r>
            <a:r>
              <a:rPr lang="en-CA" sz="2400" dirty="0"/>
              <a:t>content from users to create courses or other learning resources.</a:t>
            </a:r>
            <a:endParaRPr lang="en-CA" sz="2400" dirty="0" smtClean="0">
              <a:effectLst/>
            </a:endParaRPr>
          </a:p>
          <a:p>
            <a:r>
              <a:rPr lang="en-CA" sz="2400" i="1" dirty="0"/>
              <a:t>External content</a:t>
            </a:r>
            <a:r>
              <a:rPr lang="en-CA" sz="2400" dirty="0"/>
              <a:t> – </a:t>
            </a:r>
            <a:r>
              <a:rPr lang="en-CA" sz="2400" dirty="0" smtClean="0"/>
              <a:t>sourcing </a:t>
            </a:r>
            <a:r>
              <a:rPr lang="en-CA" sz="2400" dirty="0"/>
              <a:t>learning content from other </a:t>
            </a:r>
            <a:r>
              <a:rPr lang="en-CA" sz="2400" dirty="0" smtClean="0"/>
              <a:t>departments</a:t>
            </a:r>
            <a:endParaRPr lang="en-CA" sz="2400" dirty="0" smtClean="0">
              <a:effectLst/>
            </a:endParaRPr>
          </a:p>
          <a:p>
            <a:r>
              <a:rPr lang="en-CA" sz="2400" i="1" dirty="0"/>
              <a:t>Content curation</a:t>
            </a:r>
            <a:r>
              <a:rPr lang="en-CA" sz="2400" dirty="0"/>
              <a:t> – </a:t>
            </a:r>
            <a:r>
              <a:rPr lang="en-CA" sz="2400" dirty="0" smtClean="0"/>
              <a:t>get </a:t>
            </a:r>
            <a:r>
              <a:rPr lang="en-CA" sz="2400" dirty="0"/>
              <a:t>together and share (and rate) resources </a:t>
            </a:r>
            <a:endParaRPr lang="en-CA" sz="2400" dirty="0" smtClean="0">
              <a:effectLst/>
            </a:endParaRPr>
          </a:p>
          <a:p>
            <a:r>
              <a:rPr lang="en-CA" sz="2400" i="1" dirty="0"/>
              <a:t>Collaborative learning</a:t>
            </a:r>
            <a:r>
              <a:rPr lang="en-CA" sz="2400" dirty="0"/>
              <a:t> and social </a:t>
            </a:r>
            <a:r>
              <a:rPr lang="en-CA" sz="2400" dirty="0" smtClean="0"/>
              <a:t>learning</a:t>
            </a:r>
            <a:endParaRPr lang="en-CA" sz="2400" dirty="0"/>
          </a:p>
        </p:txBody>
      </p:sp>
    </p:spTree>
    <p:extLst>
      <p:ext uri="{BB962C8B-B14F-4D97-AF65-F5344CB8AC3E}">
        <p14:creationId xmlns:p14="http://schemas.microsoft.com/office/powerpoint/2010/main" val="2405686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Defining (2)</a:t>
            </a:r>
            <a:endParaRPr lang="en-CA" dirty="0"/>
          </a:p>
        </p:txBody>
      </p:sp>
      <p:sp>
        <p:nvSpPr>
          <p:cNvPr id="3" name="Content Placeholder 2"/>
          <p:cNvSpPr>
            <a:spLocks noGrp="1"/>
          </p:cNvSpPr>
          <p:nvPr>
            <p:ph idx="1"/>
          </p:nvPr>
        </p:nvSpPr>
        <p:spPr/>
        <p:txBody>
          <a:bodyPr>
            <a:normAutofit lnSpcReduction="10000"/>
          </a:bodyPr>
          <a:lstStyle/>
          <a:p>
            <a:r>
              <a:rPr lang="en-CA" sz="2400" dirty="0" smtClean="0"/>
              <a:t>A number of respondents also addressed the alternative pedagogies enabled through crowdsourcing methods</a:t>
            </a:r>
          </a:p>
          <a:p>
            <a:pPr lvl="1"/>
            <a:r>
              <a:rPr lang="en-CA" sz="2000" dirty="0" smtClean="0"/>
              <a:t>flexible responses to emerging issues</a:t>
            </a:r>
          </a:p>
          <a:p>
            <a:pPr lvl="1"/>
            <a:r>
              <a:rPr lang="en-CA" sz="2000" dirty="0" smtClean="0"/>
              <a:t>supports hands-on experience-based learning</a:t>
            </a:r>
          </a:p>
          <a:p>
            <a:pPr lvl="1"/>
            <a:r>
              <a:rPr lang="en-CA" sz="2000" dirty="0" smtClean="0"/>
              <a:t>helps in the formation of personal networks and communities.</a:t>
            </a:r>
            <a:endParaRPr lang="en-CA" sz="2000" dirty="0" smtClean="0">
              <a:effectLst/>
            </a:endParaRPr>
          </a:p>
          <a:p>
            <a:r>
              <a:rPr lang="en-CA" sz="2400" dirty="0" smtClean="0"/>
              <a:t>But is it useful? It depends on the learning objective, and it depends on the interests of the learners. </a:t>
            </a:r>
            <a:endParaRPr lang="en-CA" sz="2400" dirty="0" smtClean="0">
              <a:effectLst/>
            </a:endParaRPr>
          </a:p>
          <a:p>
            <a:r>
              <a:rPr lang="en-CA" sz="2400" dirty="0" smtClean="0"/>
              <a:t>Crowdsourcing can be essential to producing meaningful and relevant content</a:t>
            </a:r>
          </a:p>
          <a:p>
            <a:pPr lvl="1"/>
            <a:r>
              <a:rPr lang="en-CA" sz="2000" dirty="0" smtClean="0"/>
              <a:t>In many cases, content expires very quickly</a:t>
            </a:r>
          </a:p>
          <a:p>
            <a:pPr lvl="1"/>
            <a:r>
              <a:rPr lang="en-CA" sz="2000" dirty="0" smtClean="0"/>
              <a:t>it may take 6 months to produce a nice video on a subject, however, by that time the ship has gone somewhere else.</a:t>
            </a:r>
          </a:p>
          <a:p>
            <a:endParaRPr lang="en-CA" dirty="0"/>
          </a:p>
        </p:txBody>
      </p:sp>
    </p:spTree>
    <p:extLst>
      <p:ext uri="{BB962C8B-B14F-4D97-AF65-F5344CB8AC3E}">
        <p14:creationId xmlns:p14="http://schemas.microsoft.com/office/powerpoint/2010/main" val="4070755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Crowdsourcing and the School</a:t>
            </a:r>
            <a:endParaRPr lang="en-CA" dirty="0"/>
          </a:p>
        </p:txBody>
      </p:sp>
      <p:sp>
        <p:nvSpPr>
          <p:cNvPr id="3" name="Content Placeholder 2"/>
          <p:cNvSpPr>
            <a:spLocks noGrp="1"/>
          </p:cNvSpPr>
          <p:nvPr>
            <p:ph idx="1"/>
          </p:nvPr>
        </p:nvSpPr>
        <p:spPr/>
        <p:txBody>
          <a:bodyPr>
            <a:normAutofit fontScale="62500" lnSpcReduction="20000"/>
          </a:bodyPr>
          <a:lstStyle/>
          <a:p>
            <a:r>
              <a:rPr lang="en-CA" sz="3800" dirty="0" smtClean="0"/>
              <a:t>Existing </a:t>
            </a:r>
            <a:r>
              <a:rPr lang="en-CA" sz="3800" dirty="0"/>
              <a:t>support is quite </a:t>
            </a:r>
            <a:r>
              <a:rPr lang="en-CA" sz="3800" dirty="0" smtClean="0"/>
              <a:t>limited</a:t>
            </a:r>
          </a:p>
          <a:p>
            <a:r>
              <a:rPr lang="en-CA" sz="3800" dirty="0" smtClean="0"/>
              <a:t>Few </a:t>
            </a:r>
            <a:r>
              <a:rPr lang="en-CA" sz="3800" dirty="0"/>
              <a:t>examples were given, and only one course (the </a:t>
            </a:r>
            <a:r>
              <a:rPr lang="en-CA" sz="3800" dirty="0" smtClean="0"/>
              <a:t>security </a:t>
            </a:r>
            <a:r>
              <a:rPr lang="en-CA" sz="3800" dirty="0"/>
              <a:t>course) was </a:t>
            </a:r>
            <a:r>
              <a:rPr lang="en-CA" sz="3800" dirty="0" smtClean="0"/>
              <a:t>mentioned</a:t>
            </a:r>
          </a:p>
          <a:p>
            <a:r>
              <a:rPr lang="en-CA" sz="3800" dirty="0" smtClean="0"/>
              <a:t>The </a:t>
            </a:r>
            <a:r>
              <a:rPr lang="en-CA" sz="3800" dirty="0"/>
              <a:t>technology infrastructure for crowdsourcing does not exist in GCCampus or even in the CSPC technical environment </a:t>
            </a:r>
            <a:r>
              <a:rPr lang="en-CA" sz="3800" dirty="0" smtClean="0"/>
              <a:t>generally</a:t>
            </a:r>
          </a:p>
          <a:p>
            <a:r>
              <a:rPr lang="en-CA" sz="3800" dirty="0" smtClean="0">
                <a:effectLst/>
              </a:rPr>
              <a:t>T</a:t>
            </a:r>
            <a:r>
              <a:rPr lang="en-CA" sz="3800" dirty="0" smtClean="0"/>
              <a:t>here </a:t>
            </a:r>
            <a:r>
              <a:rPr lang="en-CA" sz="3800" dirty="0"/>
              <a:t>is no standard </a:t>
            </a:r>
            <a:r>
              <a:rPr lang="en-CA" sz="3800" dirty="0" smtClean="0"/>
              <a:t>understanding </a:t>
            </a:r>
            <a:r>
              <a:rPr lang="en-CA" sz="3800" dirty="0"/>
              <a:t>of crowdsourcing in the </a:t>
            </a:r>
            <a:r>
              <a:rPr lang="en-CA" sz="3800" dirty="0" smtClean="0"/>
              <a:t>school</a:t>
            </a:r>
          </a:p>
          <a:p>
            <a:pPr lvl="1"/>
            <a:r>
              <a:rPr lang="en-CA" dirty="0" smtClean="0"/>
              <a:t>Discussions </a:t>
            </a:r>
            <a:r>
              <a:rPr lang="en-CA" dirty="0"/>
              <a:t>forums are limited to management or </a:t>
            </a:r>
            <a:r>
              <a:rPr lang="en-CA" dirty="0" smtClean="0"/>
              <a:t>above</a:t>
            </a:r>
          </a:p>
          <a:p>
            <a:pPr lvl="1"/>
            <a:r>
              <a:rPr lang="en-CA" dirty="0" smtClean="0"/>
              <a:t>Only </a:t>
            </a:r>
            <a:r>
              <a:rPr lang="en-CA" dirty="0"/>
              <a:t>CSPS staff are able to blog in the GCCampus </a:t>
            </a:r>
            <a:r>
              <a:rPr lang="en-CA" dirty="0" smtClean="0"/>
              <a:t>blogs</a:t>
            </a:r>
            <a:endParaRPr lang="en-CA" dirty="0" smtClean="0">
              <a:effectLst/>
            </a:endParaRPr>
          </a:p>
          <a:p>
            <a:r>
              <a:rPr lang="en-CA" sz="3800" dirty="0"/>
              <a:t>The voices in favour of crowdsourcing were very strongly in favour (and frustrated by the school’s resistance</a:t>
            </a:r>
            <a:r>
              <a:rPr lang="en-CA" sz="3800" dirty="0" smtClean="0"/>
              <a:t>). The voices opposed were very opposed.</a:t>
            </a:r>
            <a:endParaRPr lang="en-CA" sz="3800" dirty="0"/>
          </a:p>
        </p:txBody>
      </p:sp>
    </p:spTree>
    <p:extLst>
      <p:ext uri="{BB962C8B-B14F-4D97-AF65-F5344CB8AC3E}">
        <p14:creationId xmlns:p14="http://schemas.microsoft.com/office/powerpoint/2010/main" val="4011418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Crowdsourcing models</a:t>
            </a:r>
            <a:endParaRPr lang="en-CA" dirty="0"/>
          </a:p>
        </p:txBody>
      </p:sp>
      <p:sp>
        <p:nvSpPr>
          <p:cNvPr id="3" name="Content Placeholder 2"/>
          <p:cNvSpPr>
            <a:spLocks noGrp="1"/>
          </p:cNvSpPr>
          <p:nvPr>
            <p:ph idx="1"/>
          </p:nvPr>
        </p:nvSpPr>
        <p:spPr/>
        <p:txBody>
          <a:bodyPr>
            <a:normAutofit fontScale="55000" lnSpcReduction="20000"/>
          </a:bodyPr>
          <a:lstStyle/>
          <a:p>
            <a:r>
              <a:rPr lang="en-CA" sz="4400" dirty="0" smtClean="0"/>
              <a:t>Respondents </a:t>
            </a:r>
            <a:r>
              <a:rPr lang="en-CA" sz="4400" dirty="0"/>
              <a:t>were not aware of specific </a:t>
            </a:r>
            <a:r>
              <a:rPr lang="en-CA" sz="4400" dirty="0" smtClean="0"/>
              <a:t>models</a:t>
            </a:r>
          </a:p>
          <a:p>
            <a:r>
              <a:rPr lang="en-CA" sz="4400" dirty="0" smtClean="0"/>
              <a:t>Some </a:t>
            </a:r>
            <a:r>
              <a:rPr lang="en-CA" sz="4400" dirty="0"/>
              <a:t>of the different ways crowdsourcing could be </a:t>
            </a:r>
            <a:r>
              <a:rPr lang="en-CA" sz="4400" dirty="0" smtClean="0"/>
              <a:t>approached:</a:t>
            </a:r>
          </a:p>
          <a:p>
            <a:pPr lvl="1"/>
            <a:r>
              <a:rPr lang="en-CA" sz="3600" dirty="0" smtClean="0"/>
              <a:t>Massive </a:t>
            </a:r>
            <a:r>
              <a:rPr lang="en-CA" sz="3600" dirty="0"/>
              <a:t>Open Online Courses (MOOCs) </a:t>
            </a:r>
            <a:endParaRPr lang="en-CA" sz="3600" dirty="0" smtClean="0"/>
          </a:p>
          <a:p>
            <a:pPr lvl="1"/>
            <a:r>
              <a:rPr lang="en-CA" sz="3600" dirty="0" smtClean="0"/>
              <a:t>Communities </a:t>
            </a:r>
            <a:r>
              <a:rPr lang="en-CA" sz="3600" dirty="0"/>
              <a:t>of </a:t>
            </a:r>
            <a:r>
              <a:rPr lang="en-CA" sz="3600" dirty="0" smtClean="0"/>
              <a:t>practice</a:t>
            </a:r>
          </a:p>
          <a:p>
            <a:pPr lvl="1"/>
            <a:r>
              <a:rPr lang="en-CA" sz="3600" dirty="0" smtClean="0"/>
              <a:t>Other models were </a:t>
            </a:r>
            <a:r>
              <a:rPr lang="en-CA" sz="3600" dirty="0"/>
              <a:t>new to most </a:t>
            </a:r>
            <a:r>
              <a:rPr lang="en-CA" sz="3600" dirty="0" smtClean="0"/>
              <a:t>participants</a:t>
            </a:r>
            <a:endParaRPr lang="en-CA" sz="3600" dirty="0" smtClean="0">
              <a:effectLst/>
            </a:endParaRPr>
          </a:p>
          <a:p>
            <a:r>
              <a:rPr lang="en-CA" sz="4400" dirty="0"/>
              <a:t>Several people discussed Communities of Practice (CoP) specifically, but with the observations that they had been tried before without </a:t>
            </a:r>
            <a:r>
              <a:rPr lang="en-CA" sz="4400" dirty="0" smtClean="0"/>
              <a:t>success</a:t>
            </a:r>
            <a:endParaRPr lang="en-CA" sz="4400" dirty="0" smtClean="0">
              <a:effectLst/>
            </a:endParaRPr>
          </a:p>
          <a:p>
            <a:r>
              <a:rPr lang="en-CA" sz="4400" dirty="0"/>
              <a:t>Other people couldn’t imagine the idea of people uploading their own content to GCCampus, particularly if that content were to be used for </a:t>
            </a:r>
            <a:r>
              <a:rPr lang="en-CA" sz="4400" dirty="0" smtClean="0"/>
              <a:t>learning</a:t>
            </a:r>
          </a:p>
          <a:p>
            <a:pPr lvl="1"/>
            <a:r>
              <a:rPr lang="en-CA" sz="3600" dirty="0" smtClean="0"/>
              <a:t>There </a:t>
            </a:r>
            <a:r>
              <a:rPr lang="en-CA" sz="3600" dirty="0"/>
              <a:t>are rules that govern such content, ranging from accessibility requirements to copyright clearance to </a:t>
            </a:r>
            <a:r>
              <a:rPr lang="en-CA" sz="3600" dirty="0" smtClean="0"/>
              <a:t>bilingualism</a:t>
            </a:r>
            <a:endParaRPr lang="en-CA" sz="3600" dirty="0"/>
          </a:p>
        </p:txBody>
      </p:sp>
    </p:spTree>
    <p:extLst>
      <p:ext uri="{BB962C8B-B14F-4D97-AF65-F5344CB8AC3E}">
        <p14:creationId xmlns:p14="http://schemas.microsoft.com/office/powerpoint/2010/main" val="1650503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Open, shared, social and crowd-sourced learning environments</a:t>
            </a:r>
            <a:endParaRPr lang="en-CA" dirty="0"/>
          </a:p>
        </p:txBody>
      </p:sp>
      <p:sp>
        <p:nvSpPr>
          <p:cNvPr id="3" name="Content Placeholder 2"/>
          <p:cNvSpPr>
            <a:spLocks noGrp="1"/>
          </p:cNvSpPr>
          <p:nvPr>
            <p:ph idx="1"/>
          </p:nvPr>
        </p:nvSpPr>
        <p:spPr/>
        <p:txBody>
          <a:bodyPr>
            <a:normAutofit fontScale="40000" lnSpcReduction="20000"/>
          </a:bodyPr>
          <a:lstStyle/>
          <a:p>
            <a:r>
              <a:rPr lang="en-CA" sz="6000" dirty="0" smtClean="0"/>
              <a:t>Beyond </a:t>
            </a:r>
            <a:r>
              <a:rPr lang="en-CA" sz="6000" dirty="0"/>
              <a:t>discussion groups in Moodle and comments on other resources, there are no such environments supported by the </a:t>
            </a:r>
            <a:r>
              <a:rPr lang="en-CA" sz="6000" dirty="0" smtClean="0"/>
              <a:t>school</a:t>
            </a:r>
          </a:p>
          <a:p>
            <a:pPr lvl="1"/>
            <a:r>
              <a:rPr lang="en-CA" sz="5000" dirty="0" smtClean="0"/>
              <a:t>school is </a:t>
            </a:r>
            <a:r>
              <a:rPr lang="en-CA" sz="5000" dirty="0"/>
              <a:t>attempting to augment the role of informal learning through the addition of job aids and similar </a:t>
            </a:r>
            <a:r>
              <a:rPr lang="en-CA" sz="5000" dirty="0" smtClean="0"/>
              <a:t>resources</a:t>
            </a:r>
          </a:p>
          <a:p>
            <a:pPr lvl="1"/>
            <a:r>
              <a:rPr lang="en-CA" sz="5000" dirty="0" smtClean="0"/>
              <a:t>3rd </a:t>
            </a:r>
            <a:r>
              <a:rPr lang="en-CA" sz="5000" dirty="0"/>
              <a:t>party content on the </a:t>
            </a:r>
            <a:r>
              <a:rPr lang="en-CA" sz="5000" dirty="0" smtClean="0"/>
              <a:t>site </a:t>
            </a:r>
            <a:r>
              <a:rPr lang="en-CA" sz="5000" dirty="0"/>
              <a:t>but not </a:t>
            </a:r>
            <a:r>
              <a:rPr lang="en-CA" sz="5000" dirty="0" smtClean="0"/>
              <a:t>from </a:t>
            </a:r>
            <a:r>
              <a:rPr lang="en-CA" sz="5000" dirty="0"/>
              <a:t>departments or </a:t>
            </a:r>
            <a:r>
              <a:rPr lang="en-CA" sz="5000" dirty="0" smtClean="0"/>
              <a:t>individuals</a:t>
            </a:r>
          </a:p>
          <a:p>
            <a:pPr lvl="1"/>
            <a:r>
              <a:rPr lang="en-CA" sz="5000" dirty="0" smtClean="0"/>
              <a:t>the </a:t>
            </a:r>
            <a:r>
              <a:rPr lang="en-CA" sz="5000" dirty="0"/>
              <a:t>school adopted a wiki maybe 10 years ago and was working on </a:t>
            </a:r>
            <a:r>
              <a:rPr lang="en-CA" sz="5000" u="sng" dirty="0" err="1">
                <a:hlinkClick r:id="rId2"/>
              </a:rPr>
              <a:t>Tomoye</a:t>
            </a:r>
            <a:r>
              <a:rPr lang="en-CA" sz="5000" dirty="0"/>
              <a:t> </a:t>
            </a:r>
            <a:r>
              <a:rPr lang="en-CA" sz="5000" dirty="0" smtClean="0"/>
              <a:t> (</a:t>
            </a:r>
            <a:r>
              <a:rPr lang="en-CA" sz="5000" dirty="0"/>
              <a:t>a social network platform now owned by </a:t>
            </a:r>
            <a:r>
              <a:rPr lang="en-CA" sz="5000" u="sng" dirty="0" err="1">
                <a:hlinkClick r:id="rId3"/>
              </a:rPr>
              <a:t>Sitrion</a:t>
            </a:r>
            <a:r>
              <a:rPr lang="en-CA" sz="5000" dirty="0" smtClean="0"/>
              <a:t>)</a:t>
            </a:r>
          </a:p>
          <a:p>
            <a:pPr lvl="1"/>
            <a:r>
              <a:rPr lang="en-CA" sz="5000" dirty="0" smtClean="0"/>
              <a:t>Contrast with the </a:t>
            </a:r>
            <a:r>
              <a:rPr lang="en-CA" sz="5000" u="sng" dirty="0" smtClean="0">
                <a:hlinkClick r:id="rId4"/>
              </a:rPr>
              <a:t>waterfall</a:t>
            </a:r>
            <a:r>
              <a:rPr lang="en-CA" sz="5000" dirty="0" smtClean="0"/>
              <a:t> design process currently employed by the school.</a:t>
            </a:r>
            <a:endParaRPr lang="en-CA" sz="5000" dirty="0" smtClean="0">
              <a:effectLst/>
            </a:endParaRPr>
          </a:p>
          <a:p>
            <a:r>
              <a:rPr lang="en-CA" sz="6000" dirty="0" smtClean="0"/>
              <a:t>Time </a:t>
            </a:r>
            <a:r>
              <a:rPr lang="en-CA" sz="6000" dirty="0"/>
              <a:t>and effort it would take to set up such a </a:t>
            </a:r>
            <a:r>
              <a:rPr lang="en-CA" sz="6000" dirty="0" smtClean="0"/>
              <a:t>space</a:t>
            </a:r>
            <a:endParaRPr lang="en-CA" sz="6000" dirty="0" smtClean="0">
              <a:effectLst/>
            </a:endParaRPr>
          </a:p>
          <a:p>
            <a:r>
              <a:rPr lang="en-CA" sz="6000" dirty="0" smtClean="0"/>
              <a:t>Creating </a:t>
            </a:r>
            <a:r>
              <a:rPr lang="en-CA" sz="6000" dirty="0"/>
              <a:t>courses informed by functional communities, departments such as Indigenous and Northern Affairs (</a:t>
            </a:r>
            <a:r>
              <a:rPr lang="en-CA" sz="6000" u="sng" dirty="0">
                <a:hlinkClick r:id="rId5"/>
              </a:rPr>
              <a:t>INAC</a:t>
            </a:r>
            <a:r>
              <a:rPr lang="en-CA" sz="6000" dirty="0"/>
              <a:t>) and </a:t>
            </a:r>
            <a:r>
              <a:rPr lang="en-CA" sz="6000" dirty="0" smtClean="0"/>
              <a:t>OHCRO</a:t>
            </a:r>
          </a:p>
        </p:txBody>
      </p:sp>
    </p:spTree>
    <p:extLst>
      <p:ext uri="{BB962C8B-B14F-4D97-AF65-F5344CB8AC3E}">
        <p14:creationId xmlns:p14="http://schemas.microsoft.com/office/powerpoint/2010/main" val="1287413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Automated social network formation and management</a:t>
            </a:r>
            <a:endParaRPr lang="en-CA" dirty="0"/>
          </a:p>
        </p:txBody>
      </p:sp>
      <p:sp>
        <p:nvSpPr>
          <p:cNvPr id="3" name="Content Placeholder 2"/>
          <p:cNvSpPr>
            <a:spLocks noGrp="1"/>
          </p:cNvSpPr>
          <p:nvPr>
            <p:ph idx="1"/>
          </p:nvPr>
        </p:nvSpPr>
        <p:spPr/>
        <p:txBody>
          <a:bodyPr>
            <a:normAutofit/>
          </a:bodyPr>
          <a:lstStyle/>
          <a:p>
            <a:r>
              <a:rPr lang="en-CA" sz="2400" dirty="0"/>
              <a:t>Collaborative filtering and </a:t>
            </a:r>
            <a:r>
              <a:rPr lang="en-CA" sz="2400" dirty="0" err="1"/>
              <a:t>and</a:t>
            </a:r>
            <a:r>
              <a:rPr lang="en-CA" sz="2400" dirty="0"/>
              <a:t> privacy preserving technologies exist to facilitate the automated creation of social networks and groups, and we asked whether any such technologies were employed at the school. They were not, with the exception of tools available in Moodle to create a cohort.</a:t>
            </a:r>
          </a:p>
        </p:txBody>
      </p:sp>
    </p:spTree>
    <p:extLst>
      <p:ext uri="{BB962C8B-B14F-4D97-AF65-F5344CB8AC3E}">
        <p14:creationId xmlns:p14="http://schemas.microsoft.com/office/powerpoint/2010/main" val="4052055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Applications of crowdsourcing</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The </a:t>
            </a:r>
            <a:r>
              <a:rPr lang="en-CA" sz="5100" dirty="0"/>
              <a:t>most common response was the suggestion that participants could support the creation of a shared knowledge </a:t>
            </a:r>
            <a:r>
              <a:rPr lang="en-CA" sz="5100" dirty="0" smtClean="0"/>
              <a:t>base</a:t>
            </a:r>
          </a:p>
          <a:p>
            <a:pPr lvl="1"/>
            <a:r>
              <a:rPr lang="en-CA" sz="4200" dirty="0" smtClean="0"/>
              <a:t>collaborative </a:t>
            </a:r>
            <a:r>
              <a:rPr lang="en-CA" sz="4200" dirty="0"/>
              <a:t>development of </a:t>
            </a:r>
            <a:r>
              <a:rPr lang="en-CA" sz="4200" dirty="0" smtClean="0"/>
              <a:t>resources</a:t>
            </a:r>
          </a:p>
          <a:p>
            <a:pPr lvl="1"/>
            <a:r>
              <a:rPr lang="en-CA" sz="4200" dirty="0" smtClean="0"/>
              <a:t>development </a:t>
            </a:r>
            <a:r>
              <a:rPr lang="en-CA" sz="4200" dirty="0"/>
              <a:t>of tools </a:t>
            </a:r>
            <a:endParaRPr lang="en-CA" sz="4200" dirty="0" smtClean="0"/>
          </a:p>
          <a:p>
            <a:pPr lvl="1"/>
            <a:r>
              <a:rPr lang="en-CA" sz="4200" dirty="0" smtClean="0"/>
              <a:t>facilitation </a:t>
            </a:r>
            <a:r>
              <a:rPr lang="en-CA" sz="4200" dirty="0"/>
              <a:t>of conversations and discussions around selected topics.</a:t>
            </a:r>
            <a:endParaRPr lang="en-CA" sz="4200" dirty="0" smtClean="0">
              <a:effectLst/>
            </a:endParaRPr>
          </a:p>
          <a:p>
            <a:r>
              <a:rPr lang="en-CA" sz="5100" dirty="0" smtClean="0"/>
              <a:t>The </a:t>
            </a:r>
            <a:r>
              <a:rPr lang="en-CA" sz="5100" dirty="0"/>
              <a:t>current approach, we were told, is </a:t>
            </a:r>
            <a:r>
              <a:rPr lang="en-CA" sz="5100" i="1" dirty="0"/>
              <a:t>ad </a:t>
            </a:r>
            <a:r>
              <a:rPr lang="en-CA" sz="5100" i="1" dirty="0" smtClean="0"/>
              <a:t>hoc</a:t>
            </a:r>
            <a:endParaRPr lang="en-CA" sz="5100" dirty="0" smtClean="0"/>
          </a:p>
          <a:p>
            <a:r>
              <a:rPr lang="en-CA" sz="5100" dirty="0" smtClean="0"/>
              <a:t>Broad </a:t>
            </a:r>
            <a:r>
              <a:rPr lang="en-CA" sz="5100" dirty="0"/>
              <a:t>agreement that the other suggestions in the list were good ideas, but there hadn’t been any thought or effort around this. </a:t>
            </a:r>
            <a:endParaRPr lang="en-CA" sz="5100" dirty="0" smtClean="0"/>
          </a:p>
          <a:p>
            <a:r>
              <a:rPr lang="en-CA" sz="5100" dirty="0" smtClean="0"/>
              <a:t>One </a:t>
            </a:r>
            <a:r>
              <a:rPr lang="en-CA" sz="5100" dirty="0"/>
              <a:t>person suggested using crowdsourcing to help CSPS set priorities, for example, about its future, its strategy, lines of business, needs analysis, and the like. “Let them vote up or vote down which things they want us to work on.”</a:t>
            </a:r>
          </a:p>
        </p:txBody>
      </p:sp>
    </p:spTree>
    <p:extLst>
      <p:ext uri="{BB962C8B-B14F-4D97-AF65-F5344CB8AC3E}">
        <p14:creationId xmlns:p14="http://schemas.microsoft.com/office/powerpoint/2010/main" val="4223284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Teaming environments and Messaging</a:t>
            </a:r>
            <a:endParaRPr lang="en-CA" dirty="0"/>
          </a:p>
        </p:txBody>
      </p:sp>
      <p:sp>
        <p:nvSpPr>
          <p:cNvPr id="3" name="Content Placeholder 2"/>
          <p:cNvSpPr>
            <a:spLocks noGrp="1"/>
          </p:cNvSpPr>
          <p:nvPr>
            <p:ph idx="1"/>
          </p:nvPr>
        </p:nvSpPr>
        <p:spPr/>
        <p:txBody>
          <a:bodyPr>
            <a:noAutofit/>
          </a:bodyPr>
          <a:lstStyle/>
          <a:p>
            <a:r>
              <a:rPr lang="en-CA" sz="2400" dirty="0" smtClean="0"/>
              <a:t>Respondents </a:t>
            </a:r>
            <a:r>
              <a:rPr lang="en-CA" sz="2400" dirty="0"/>
              <a:t>were familiar with teaming software but nobody reported using it in a CSPS </a:t>
            </a:r>
            <a:r>
              <a:rPr lang="en-CA" sz="2400" dirty="0" smtClean="0"/>
              <a:t>environment</a:t>
            </a:r>
          </a:p>
          <a:p>
            <a:r>
              <a:rPr lang="en-CA" sz="2400" dirty="0" smtClean="0"/>
              <a:t>No </a:t>
            </a:r>
            <a:r>
              <a:rPr lang="en-CA" sz="2400" dirty="0"/>
              <a:t>such services are officially supported at the school, though there may be ‘skunkworks’ applications.</a:t>
            </a:r>
            <a:endParaRPr lang="en-CA" sz="2400" dirty="0" smtClean="0">
              <a:effectLst/>
            </a:endParaRPr>
          </a:p>
          <a:p>
            <a:r>
              <a:rPr lang="en-CA" sz="2400" dirty="0" smtClean="0"/>
              <a:t>Experience </a:t>
            </a:r>
            <a:r>
              <a:rPr lang="en-CA" sz="2400" dirty="0"/>
              <a:t>using such systems in other departments. These included Slack, </a:t>
            </a:r>
            <a:r>
              <a:rPr lang="en-CA" sz="2400" u="sng" dirty="0">
                <a:hlinkClick r:id="rId2"/>
              </a:rPr>
              <a:t>JIRA</a:t>
            </a:r>
            <a:r>
              <a:rPr lang="en-CA" sz="2400" dirty="0"/>
              <a:t>, and </a:t>
            </a:r>
            <a:r>
              <a:rPr lang="en-CA" sz="2400" u="sng" dirty="0">
                <a:hlinkClick r:id="rId3"/>
              </a:rPr>
              <a:t>Asana</a:t>
            </a:r>
            <a:r>
              <a:rPr lang="en-CA" sz="2400" dirty="0"/>
              <a:t>. </a:t>
            </a:r>
            <a:endParaRPr lang="en-CA" sz="2400" dirty="0" smtClean="0"/>
          </a:p>
          <a:p>
            <a:r>
              <a:rPr lang="en-CA" sz="2400" dirty="0" smtClean="0"/>
              <a:t>The </a:t>
            </a:r>
            <a:r>
              <a:rPr lang="en-CA" sz="2400" dirty="0"/>
              <a:t>LMS supports some messaging, and Cisco </a:t>
            </a:r>
            <a:r>
              <a:rPr lang="en-CA" sz="2400" u="sng" dirty="0">
                <a:hlinkClick r:id="rId4"/>
              </a:rPr>
              <a:t>Spark</a:t>
            </a:r>
            <a:r>
              <a:rPr lang="en-CA" sz="2400" dirty="0"/>
              <a:t> had been supported in the past and may still be used by </a:t>
            </a:r>
            <a:r>
              <a:rPr lang="en-CA" sz="2400" dirty="0" smtClean="0"/>
              <a:t>some</a:t>
            </a:r>
          </a:p>
          <a:p>
            <a:r>
              <a:rPr lang="en-CA" sz="2400" dirty="0" smtClean="0"/>
              <a:t>There </a:t>
            </a:r>
            <a:r>
              <a:rPr lang="en-CA" sz="2400" dirty="0"/>
              <a:t>was also an initiative to use </a:t>
            </a:r>
            <a:r>
              <a:rPr lang="en-CA" sz="2400" u="sng" dirty="0">
                <a:hlinkClick r:id="rId5"/>
              </a:rPr>
              <a:t>Yammer</a:t>
            </a:r>
            <a:r>
              <a:rPr lang="en-CA" sz="2400" dirty="0"/>
              <a:t> in the past, but it did not gain </a:t>
            </a:r>
            <a:r>
              <a:rPr lang="en-CA" sz="2400" dirty="0" smtClean="0"/>
              <a:t>momentum</a:t>
            </a:r>
          </a:p>
          <a:p>
            <a:r>
              <a:rPr lang="en-CA" sz="2400" dirty="0" smtClean="0"/>
              <a:t>Email</a:t>
            </a:r>
            <a:r>
              <a:rPr lang="en-CA" sz="2400" dirty="0"/>
              <a:t>, with text messaging also being infrequently </a:t>
            </a:r>
            <a:r>
              <a:rPr lang="en-CA" sz="2400" dirty="0" smtClean="0"/>
              <a:t>used</a:t>
            </a:r>
            <a:endParaRPr lang="en-CA" sz="2400" dirty="0" smtClean="0">
              <a:effectLst/>
            </a:endParaRPr>
          </a:p>
        </p:txBody>
      </p:sp>
    </p:spTree>
    <p:extLst>
      <p:ext uri="{BB962C8B-B14F-4D97-AF65-F5344CB8AC3E}">
        <p14:creationId xmlns:p14="http://schemas.microsoft.com/office/powerpoint/2010/main" val="3964906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0" dirty="0" smtClean="0"/>
              <a:t>Authorship, sharing, annotation and ratings</a:t>
            </a:r>
            <a:endParaRPr lang="en-CA" sz="3200" dirty="0"/>
          </a:p>
        </p:txBody>
      </p:sp>
      <p:sp>
        <p:nvSpPr>
          <p:cNvPr id="3" name="Content Placeholder 2"/>
          <p:cNvSpPr>
            <a:spLocks noGrp="1"/>
          </p:cNvSpPr>
          <p:nvPr>
            <p:ph idx="1"/>
          </p:nvPr>
        </p:nvSpPr>
        <p:spPr/>
        <p:txBody>
          <a:bodyPr>
            <a:noAutofit/>
          </a:bodyPr>
          <a:lstStyle/>
          <a:p>
            <a:r>
              <a:rPr lang="en-CA" sz="2400" dirty="0" smtClean="0"/>
              <a:t>Support </a:t>
            </a:r>
            <a:r>
              <a:rPr lang="en-CA" sz="2400" dirty="0"/>
              <a:t>for such mechanisms at CSPS is </a:t>
            </a:r>
            <a:r>
              <a:rPr lang="en-CA" sz="2400" dirty="0" smtClean="0"/>
              <a:t>limited</a:t>
            </a:r>
          </a:p>
          <a:p>
            <a:r>
              <a:rPr lang="en-CA" sz="2400" dirty="0" smtClean="0"/>
              <a:t>Some </a:t>
            </a:r>
            <a:r>
              <a:rPr lang="en-CA" sz="2400" dirty="0"/>
              <a:t>people mentioned the use of electronic surveys for Level 1 course </a:t>
            </a:r>
            <a:r>
              <a:rPr lang="en-CA" sz="2400" dirty="0" smtClean="0"/>
              <a:t>evaluations</a:t>
            </a:r>
          </a:p>
          <a:p>
            <a:r>
              <a:rPr lang="en-CA" sz="2400" dirty="0" smtClean="0"/>
              <a:t>Others </a:t>
            </a:r>
            <a:r>
              <a:rPr lang="en-CA" sz="2400" dirty="0"/>
              <a:t>mentioned comments on resources</a:t>
            </a:r>
            <a:r>
              <a:rPr lang="en-CA" sz="2400" dirty="0" smtClean="0"/>
              <a:t>.</a:t>
            </a:r>
          </a:p>
          <a:p>
            <a:r>
              <a:rPr lang="en-CA" sz="2400" dirty="0" smtClean="0"/>
              <a:t>There </a:t>
            </a:r>
            <a:r>
              <a:rPr lang="en-CA" sz="2400" dirty="0"/>
              <a:t>is no rating or annotation system used.</a:t>
            </a:r>
            <a:endParaRPr lang="en-CA" sz="2400" dirty="0" smtClean="0">
              <a:effectLst/>
            </a:endParaRPr>
          </a:p>
          <a:p>
            <a:r>
              <a:rPr lang="en-CA" sz="2400" dirty="0" smtClean="0"/>
              <a:t>With </a:t>
            </a:r>
            <a:r>
              <a:rPr lang="en-CA" sz="2400" dirty="0"/>
              <a:t>respect to authorship, as noted previously, no such technologies are currently </a:t>
            </a:r>
            <a:r>
              <a:rPr lang="en-CA" sz="2400" dirty="0" smtClean="0"/>
              <a:t>employed</a:t>
            </a:r>
            <a:endParaRPr lang="en-CA" sz="2400" dirty="0"/>
          </a:p>
        </p:txBody>
      </p:sp>
    </p:spTree>
    <p:extLst>
      <p:ext uri="{BB962C8B-B14F-4D97-AF65-F5344CB8AC3E}">
        <p14:creationId xmlns:p14="http://schemas.microsoft.com/office/powerpoint/2010/main" val="1390368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Social presence</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There </a:t>
            </a:r>
            <a:r>
              <a:rPr lang="en-CA" sz="5100" dirty="0"/>
              <a:t>was some awareness but not a deep awareness</a:t>
            </a:r>
            <a:r>
              <a:rPr lang="en-CA" sz="5100" dirty="0" smtClean="0"/>
              <a:t>.</a:t>
            </a:r>
          </a:p>
          <a:p>
            <a:r>
              <a:rPr lang="en-CA" sz="5100" dirty="0" smtClean="0"/>
              <a:t>Research </a:t>
            </a:r>
            <a:r>
              <a:rPr lang="en-CA" sz="5100" dirty="0"/>
              <a:t>in this area </a:t>
            </a:r>
            <a:r>
              <a:rPr lang="en-CA" sz="5100" dirty="0" smtClean="0"/>
              <a:t>and theory-based </a:t>
            </a:r>
            <a:r>
              <a:rPr lang="en-CA" sz="5100" dirty="0"/>
              <a:t>approaches </a:t>
            </a:r>
            <a:r>
              <a:rPr lang="en-CA" sz="5100" dirty="0" smtClean="0"/>
              <a:t>were identified</a:t>
            </a:r>
            <a:endParaRPr lang="en-CA" sz="5100" dirty="0" smtClean="0">
              <a:effectLst/>
            </a:endParaRPr>
          </a:p>
          <a:p>
            <a:r>
              <a:rPr lang="en-CA" sz="5100" dirty="0" smtClean="0"/>
              <a:t>The </a:t>
            </a:r>
            <a:r>
              <a:rPr lang="en-CA" sz="5100" dirty="0"/>
              <a:t>school does not have a theoretical approach to design or distance learning development; some people think about it, but not the school as a </a:t>
            </a:r>
            <a:r>
              <a:rPr lang="en-CA" sz="5100" dirty="0" smtClean="0"/>
              <a:t>whole.</a:t>
            </a:r>
          </a:p>
          <a:p>
            <a:r>
              <a:rPr lang="en-CA" sz="5100" dirty="0" smtClean="0"/>
              <a:t>There </a:t>
            </a:r>
            <a:r>
              <a:rPr lang="en-CA" sz="5100" dirty="0"/>
              <a:t>is no real school philosophy, but it might be a good idea to have a concrete vision. </a:t>
            </a:r>
            <a:endParaRPr lang="en-CA" sz="5100" dirty="0" smtClean="0">
              <a:effectLst/>
            </a:endParaRPr>
          </a:p>
          <a:p>
            <a:r>
              <a:rPr lang="en-CA" sz="5100" dirty="0" smtClean="0"/>
              <a:t>Others </a:t>
            </a:r>
            <a:r>
              <a:rPr lang="en-CA" sz="5100" dirty="0"/>
              <a:t>suggested that aspects of social presence are or would </a:t>
            </a:r>
            <a:r>
              <a:rPr lang="en-CA" sz="4200" dirty="0"/>
              <a:t>be </a:t>
            </a:r>
            <a:r>
              <a:rPr lang="en-CA" sz="4200" dirty="0" smtClean="0"/>
              <a:t>valuable</a:t>
            </a:r>
          </a:p>
          <a:p>
            <a:pPr lvl="1"/>
            <a:r>
              <a:rPr lang="en-CA" sz="4200" dirty="0" smtClean="0"/>
              <a:t>introducing marketing &amp;communication </a:t>
            </a:r>
            <a:r>
              <a:rPr lang="en-CA" sz="4200" dirty="0"/>
              <a:t>to influence social </a:t>
            </a:r>
            <a:r>
              <a:rPr lang="en-CA" sz="4200" dirty="0" smtClean="0"/>
              <a:t>presence</a:t>
            </a:r>
          </a:p>
          <a:p>
            <a:pPr lvl="1"/>
            <a:r>
              <a:rPr lang="en-CA" sz="4200" dirty="0" smtClean="0"/>
              <a:t>mechanisms </a:t>
            </a:r>
            <a:r>
              <a:rPr lang="en-CA" sz="4200" dirty="0"/>
              <a:t>such as responding to </a:t>
            </a:r>
            <a:r>
              <a:rPr lang="en-CA" sz="4200" dirty="0" smtClean="0"/>
              <a:t>comments</a:t>
            </a:r>
          </a:p>
          <a:p>
            <a:pPr lvl="1"/>
            <a:r>
              <a:rPr lang="en-CA" sz="4200" dirty="0" smtClean="0"/>
              <a:t>suggested </a:t>
            </a:r>
            <a:r>
              <a:rPr lang="en-CA" sz="4200" dirty="0"/>
              <a:t>that social presence is seen as creating risk for the school.</a:t>
            </a:r>
          </a:p>
        </p:txBody>
      </p:sp>
    </p:spTree>
    <p:extLst>
      <p:ext uri="{BB962C8B-B14F-4D97-AF65-F5344CB8AC3E}">
        <p14:creationId xmlns:p14="http://schemas.microsoft.com/office/powerpoint/2010/main" val="16724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Business Model and Transformation</a:t>
            </a:r>
            <a:endParaRPr lang="en-CA" dirty="0"/>
          </a:p>
        </p:txBody>
      </p:sp>
      <p:sp>
        <p:nvSpPr>
          <p:cNvPr id="3" name="Content Placeholder 2"/>
          <p:cNvSpPr>
            <a:spLocks noGrp="1"/>
          </p:cNvSpPr>
          <p:nvPr>
            <p:ph idx="1"/>
          </p:nvPr>
        </p:nvSpPr>
        <p:spPr/>
        <p:txBody>
          <a:bodyPr>
            <a:normAutofit/>
          </a:bodyPr>
          <a:lstStyle/>
          <a:p>
            <a:r>
              <a:rPr lang="en-CA" sz="3000" dirty="0" smtClean="0"/>
              <a:t>Learning </a:t>
            </a:r>
            <a:r>
              <a:rPr lang="en-CA" sz="3000" dirty="0"/>
              <a:t>is offered to departments as a centralized service.</a:t>
            </a:r>
            <a:endParaRPr lang="en-CA" sz="3000" dirty="0" smtClean="0">
              <a:effectLst/>
            </a:endParaRPr>
          </a:p>
          <a:p>
            <a:r>
              <a:rPr lang="en-CA" sz="3000" dirty="0" smtClean="0"/>
              <a:t>This </a:t>
            </a:r>
            <a:r>
              <a:rPr lang="en-CA" sz="3000" dirty="0"/>
              <a:t>changes the way the school designs and offers courses</a:t>
            </a:r>
            <a:r>
              <a:rPr lang="en-CA" sz="3000" dirty="0" smtClean="0"/>
              <a:t>.</a:t>
            </a:r>
            <a:endParaRPr lang="en-CA" sz="3000" dirty="0" smtClean="0">
              <a:effectLst/>
            </a:endParaRPr>
          </a:p>
          <a:p>
            <a:r>
              <a:rPr lang="en-CA" sz="3000" dirty="0" smtClean="0"/>
              <a:t>Data </a:t>
            </a:r>
            <a:r>
              <a:rPr lang="en-CA" sz="3000" dirty="0"/>
              <a:t>collection and storage is necessary to track usage.</a:t>
            </a:r>
          </a:p>
        </p:txBody>
      </p:sp>
    </p:spTree>
    <p:extLst>
      <p:ext uri="{BB962C8B-B14F-4D97-AF65-F5344CB8AC3E}">
        <p14:creationId xmlns:p14="http://schemas.microsoft.com/office/powerpoint/2010/main" val="1286389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Security and privacy constraints</a:t>
            </a:r>
            <a:endParaRPr lang="en-CA" dirty="0"/>
          </a:p>
        </p:txBody>
      </p:sp>
      <p:sp>
        <p:nvSpPr>
          <p:cNvPr id="3" name="Content Placeholder 2"/>
          <p:cNvSpPr>
            <a:spLocks noGrp="1"/>
          </p:cNvSpPr>
          <p:nvPr>
            <p:ph idx="1"/>
          </p:nvPr>
        </p:nvSpPr>
        <p:spPr/>
        <p:txBody>
          <a:bodyPr>
            <a:normAutofit fontScale="32500" lnSpcReduction="20000"/>
          </a:bodyPr>
          <a:lstStyle/>
          <a:p>
            <a:r>
              <a:rPr lang="en-CA" sz="7400" dirty="0" smtClean="0"/>
              <a:t>We </a:t>
            </a:r>
            <a:r>
              <a:rPr lang="en-CA" sz="7400" dirty="0"/>
              <a:t>heard a wide range of </a:t>
            </a:r>
            <a:r>
              <a:rPr lang="en-CA" sz="7400" dirty="0" smtClean="0"/>
              <a:t>responses</a:t>
            </a:r>
          </a:p>
          <a:p>
            <a:r>
              <a:rPr lang="en-CA" sz="7400" dirty="0" smtClean="0"/>
              <a:t>TBS </a:t>
            </a:r>
            <a:r>
              <a:rPr lang="en-CA" sz="7400" dirty="0"/>
              <a:t>has a variety of rules governing accessibility, bilingualism, common look and feel, information management, the protection of personal privacy, and </a:t>
            </a:r>
            <a:r>
              <a:rPr lang="en-CA" sz="7400" dirty="0" smtClean="0"/>
              <a:t>more</a:t>
            </a:r>
            <a:endParaRPr lang="en-CA" sz="7400" dirty="0" smtClean="0">
              <a:effectLst/>
            </a:endParaRPr>
          </a:p>
          <a:p>
            <a:r>
              <a:rPr lang="en-CA" sz="7400" dirty="0" smtClean="0"/>
              <a:t>Some said </a:t>
            </a:r>
            <a:r>
              <a:rPr lang="en-CA" sz="7400" dirty="0" err="1" smtClean="0"/>
              <a:t>hese</a:t>
            </a:r>
            <a:r>
              <a:rPr lang="en-CA" sz="7400" dirty="0" smtClean="0"/>
              <a:t> </a:t>
            </a:r>
            <a:r>
              <a:rPr lang="en-CA" sz="7400" dirty="0"/>
              <a:t>regulations make it effectively impossible for the school to manage or host third party or user materials. </a:t>
            </a:r>
            <a:endParaRPr lang="en-CA" sz="7400" dirty="0" smtClean="0"/>
          </a:p>
          <a:p>
            <a:r>
              <a:rPr lang="en-CA" sz="7400" dirty="0" smtClean="0"/>
              <a:t>Respondents </a:t>
            </a:r>
            <a:r>
              <a:rPr lang="en-CA" sz="7400" dirty="0"/>
              <a:t>also pointed to the responsibilities of the school with respect to personal learning </a:t>
            </a:r>
            <a:r>
              <a:rPr lang="en-CA" sz="7400" dirty="0" smtClean="0"/>
              <a:t>information</a:t>
            </a:r>
          </a:p>
          <a:p>
            <a:r>
              <a:rPr lang="en-CA" sz="7400" dirty="0" smtClean="0"/>
              <a:t>In </a:t>
            </a:r>
            <a:r>
              <a:rPr lang="en-CA" sz="7400" dirty="0"/>
              <a:t>general, respondents agreed with the characterization that security and privacy issues create risk for the school. </a:t>
            </a:r>
            <a:endParaRPr lang="en-CA" sz="7400" dirty="0" smtClean="0"/>
          </a:p>
          <a:p>
            <a:r>
              <a:rPr lang="en-CA" sz="7400" dirty="0" smtClean="0"/>
              <a:t>There </a:t>
            </a:r>
            <a:r>
              <a:rPr lang="en-CA" sz="7400" dirty="0"/>
              <a:t>was disagreement on how risk should be managed. </a:t>
            </a:r>
            <a:endParaRPr lang="en-CA" sz="7400" dirty="0" smtClean="0"/>
          </a:p>
          <a:p>
            <a:r>
              <a:rPr lang="en-CA" sz="7400" dirty="0" smtClean="0"/>
              <a:t>The </a:t>
            </a:r>
            <a:r>
              <a:rPr lang="en-CA" sz="7400" dirty="0"/>
              <a:t>exact security risks are not known. No Privacy Impact Assessment (</a:t>
            </a:r>
            <a:r>
              <a:rPr lang="en-CA" sz="7400" u="sng" dirty="0">
                <a:hlinkClick r:id="rId2"/>
              </a:rPr>
              <a:t>PIA</a:t>
            </a:r>
            <a:r>
              <a:rPr lang="en-CA" sz="7400" dirty="0"/>
              <a:t>) has been performed by the  Privacy </a:t>
            </a:r>
            <a:r>
              <a:rPr lang="en-CA" sz="7400" dirty="0" smtClean="0"/>
              <a:t>Commissioner</a:t>
            </a:r>
          </a:p>
          <a:p>
            <a:endParaRPr lang="en-CA" dirty="0"/>
          </a:p>
        </p:txBody>
      </p:sp>
    </p:spTree>
    <p:extLst>
      <p:ext uri="{BB962C8B-B14F-4D97-AF65-F5344CB8AC3E}">
        <p14:creationId xmlns:p14="http://schemas.microsoft.com/office/powerpoint/2010/main" val="2340095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The New </a:t>
            </a:r>
            <a:r>
              <a:rPr lang="en-CA" b="0" dirty="0" err="1" smtClean="0"/>
              <a:t>GCCollab</a:t>
            </a:r>
            <a:endParaRPr lang="en-CA" dirty="0"/>
          </a:p>
        </p:txBody>
      </p:sp>
      <p:sp>
        <p:nvSpPr>
          <p:cNvPr id="3" name="Content Placeholder 2"/>
          <p:cNvSpPr>
            <a:spLocks noGrp="1"/>
          </p:cNvSpPr>
          <p:nvPr>
            <p:ph idx="1"/>
          </p:nvPr>
        </p:nvSpPr>
        <p:spPr/>
        <p:txBody>
          <a:bodyPr>
            <a:noAutofit/>
          </a:bodyPr>
          <a:lstStyle/>
          <a:p>
            <a:r>
              <a:rPr lang="en-CA" sz="2400" dirty="0" smtClean="0"/>
              <a:t>Some </a:t>
            </a:r>
            <a:r>
              <a:rPr lang="en-CA" sz="2400" dirty="0"/>
              <a:t>people thought there could be a </a:t>
            </a:r>
            <a:r>
              <a:rPr lang="en-CA" sz="2400" dirty="0" smtClean="0"/>
              <a:t>role for </a:t>
            </a:r>
            <a:r>
              <a:rPr lang="en-CA" sz="2400" dirty="0" err="1" smtClean="0"/>
              <a:t>GCCollab</a:t>
            </a:r>
            <a:r>
              <a:rPr lang="en-CA" sz="2400" dirty="0" smtClean="0"/>
              <a:t>, </a:t>
            </a:r>
            <a:r>
              <a:rPr lang="en-CA" sz="2400" dirty="0"/>
              <a:t>while others disagreed, saying there’s no role at this time.</a:t>
            </a:r>
            <a:endParaRPr lang="en-CA" sz="2400" dirty="0" smtClean="0">
              <a:effectLst/>
            </a:endParaRPr>
          </a:p>
          <a:p>
            <a:r>
              <a:rPr lang="en-CA" sz="2400" dirty="0" smtClean="0"/>
              <a:t>It </a:t>
            </a:r>
            <a:r>
              <a:rPr lang="en-CA" sz="2400" dirty="0"/>
              <a:t>was suggested that </a:t>
            </a:r>
            <a:r>
              <a:rPr lang="en-CA" sz="2400" dirty="0" err="1"/>
              <a:t>GCCollab</a:t>
            </a:r>
            <a:r>
              <a:rPr lang="en-CA" sz="2400" dirty="0"/>
              <a:t> could be used by the school to illustrate what it takes to perform various jobs in the public service. They also felt that there might be a marketing and communications role. </a:t>
            </a:r>
            <a:endParaRPr lang="en-CA" sz="2400" dirty="0" smtClean="0">
              <a:effectLst/>
            </a:endParaRPr>
          </a:p>
          <a:p>
            <a:r>
              <a:rPr lang="en-CA" sz="2400" dirty="0" smtClean="0"/>
              <a:t>Others </a:t>
            </a:r>
            <a:r>
              <a:rPr lang="en-CA" sz="2400" dirty="0"/>
              <a:t>suggested giving access to colleges and universities to the school’s language products, so people who come in to the public service would have language skills. </a:t>
            </a:r>
            <a:endParaRPr lang="en-CA" sz="2400" dirty="0" smtClean="0"/>
          </a:p>
          <a:p>
            <a:r>
              <a:rPr lang="en-CA" sz="2400" dirty="0" smtClean="0"/>
              <a:t>They </a:t>
            </a:r>
            <a:r>
              <a:rPr lang="en-CA" sz="2400" dirty="0"/>
              <a:t>also saw opportunities where students could get involved in learning with policy developers, or to have real world case studies.</a:t>
            </a:r>
          </a:p>
        </p:txBody>
      </p:sp>
    </p:spTree>
    <p:extLst>
      <p:ext uri="{BB962C8B-B14F-4D97-AF65-F5344CB8AC3E}">
        <p14:creationId xmlns:p14="http://schemas.microsoft.com/office/powerpoint/2010/main" val="3640599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Resources &amp; IT</a:t>
            </a:r>
            <a:endParaRPr lang="en-CA" dirty="0"/>
          </a:p>
        </p:txBody>
      </p:sp>
      <p:sp>
        <p:nvSpPr>
          <p:cNvPr id="3" name="Content Placeholder 2"/>
          <p:cNvSpPr>
            <a:spLocks noGrp="1"/>
          </p:cNvSpPr>
          <p:nvPr>
            <p:ph idx="1"/>
          </p:nvPr>
        </p:nvSpPr>
        <p:spPr/>
        <p:txBody>
          <a:bodyPr>
            <a:normAutofit lnSpcReduction="10000"/>
          </a:bodyPr>
          <a:lstStyle/>
          <a:p>
            <a:r>
              <a:rPr lang="en-CA" sz="2400" dirty="0"/>
              <a:t>We asked some respondents whether existing staff and financial resources would be sufficient to support a shared space or crowd-sourcing initiative. </a:t>
            </a:r>
            <a:endParaRPr lang="en-CA" sz="2400" dirty="0" smtClean="0">
              <a:effectLst/>
            </a:endParaRPr>
          </a:p>
          <a:p>
            <a:r>
              <a:rPr lang="en-CA" sz="2400" dirty="0" smtClean="0"/>
              <a:t>More </a:t>
            </a:r>
            <a:r>
              <a:rPr lang="en-CA" sz="2400" dirty="0"/>
              <a:t>knowledge would be needed, we were told. An effort of perhaps 5 more people on IT, plus 3-4 people on GC Campus side, would be needed to support it.</a:t>
            </a:r>
          </a:p>
        </p:txBody>
      </p:sp>
    </p:spTree>
    <p:extLst>
      <p:ext uri="{BB962C8B-B14F-4D97-AF65-F5344CB8AC3E}">
        <p14:creationId xmlns:p14="http://schemas.microsoft.com/office/powerpoint/2010/main" val="184684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Virtual Library</a:t>
            </a:r>
            <a:endParaRPr lang="en-CA" dirty="0"/>
          </a:p>
        </p:txBody>
      </p:sp>
      <p:sp>
        <p:nvSpPr>
          <p:cNvPr id="3" name="Content Placeholder 2"/>
          <p:cNvSpPr>
            <a:spLocks noGrp="1"/>
          </p:cNvSpPr>
          <p:nvPr>
            <p:ph idx="1"/>
          </p:nvPr>
        </p:nvSpPr>
        <p:spPr/>
        <p:txBody>
          <a:bodyPr/>
          <a:lstStyle/>
          <a:p>
            <a:endParaRPr lang="en-CA"/>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97030" cy="486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1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Autofit/>
          </a:bodyPr>
          <a:lstStyle/>
          <a:p>
            <a:r>
              <a:rPr lang="en-CA" sz="2400" dirty="0" smtClean="0"/>
              <a:t>Original </a:t>
            </a:r>
            <a:r>
              <a:rPr lang="en-CA" sz="2400" dirty="0"/>
              <a:t>intent of plans to develop a virtual library was to offer online access to texts and resources employed in CSPS </a:t>
            </a:r>
            <a:r>
              <a:rPr lang="en-CA" sz="2400" dirty="0" smtClean="0"/>
              <a:t>courses</a:t>
            </a:r>
          </a:p>
          <a:p>
            <a:r>
              <a:rPr lang="en-CA" sz="2400" dirty="0" smtClean="0"/>
              <a:t>Impact </a:t>
            </a:r>
            <a:r>
              <a:rPr lang="en-CA" sz="2400" dirty="0"/>
              <a:t>of government language policies on this initiative. The requirement is to be able to offer resources in multiple </a:t>
            </a:r>
            <a:r>
              <a:rPr lang="en-CA" sz="2400" dirty="0" smtClean="0"/>
              <a:t>languages</a:t>
            </a:r>
          </a:p>
          <a:p>
            <a:r>
              <a:rPr lang="en-CA" sz="2400" dirty="0" smtClean="0"/>
              <a:t>Questions </a:t>
            </a:r>
            <a:r>
              <a:rPr lang="en-CA" sz="2400" dirty="0"/>
              <a:t>with respect to the corporate culture at CSPS. What are the top priorities for the school: a virtual library vs performance support? </a:t>
            </a:r>
            <a:endParaRPr lang="en-CA" sz="2400" dirty="0" smtClean="0"/>
          </a:p>
          <a:p>
            <a:r>
              <a:rPr lang="en-CA" sz="2400" dirty="0" smtClean="0"/>
              <a:t>Practical issues</a:t>
            </a:r>
            <a:endParaRPr lang="en-CA" sz="2400" dirty="0"/>
          </a:p>
        </p:txBody>
      </p:sp>
    </p:spTree>
    <p:extLst>
      <p:ext uri="{BB962C8B-B14F-4D97-AF65-F5344CB8AC3E}">
        <p14:creationId xmlns:p14="http://schemas.microsoft.com/office/powerpoint/2010/main" val="5929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a virtual library</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The school used to have a learning library and every department every department had libraries. So a virtual library was just a way to provide additional content support.</a:t>
            </a:r>
            <a:endParaRPr lang="en-CA" sz="5100" dirty="0" smtClean="0">
              <a:effectLst/>
            </a:endParaRPr>
          </a:p>
          <a:p>
            <a:r>
              <a:rPr lang="en-CA" sz="5100" dirty="0" smtClean="0"/>
              <a:t>But we can imagine a wider possibility. With all the departmental libraries closing there is a greater opportunity to do something meaningful</a:t>
            </a:r>
          </a:p>
          <a:p>
            <a:r>
              <a:rPr lang="en-CA" sz="5100" dirty="0" smtClean="0"/>
              <a:t>In any case, there is conflict between the EBSCO user-pay model and the school’s everything-is-free model</a:t>
            </a:r>
          </a:p>
          <a:p>
            <a:r>
              <a:rPr lang="en-CA" sz="5100" dirty="0" smtClean="0"/>
              <a:t>Another interpretation of the meaning of ‘virtual library’ might be like GCCampus itself - a collection of courses, job aids, videos and other resources</a:t>
            </a:r>
          </a:p>
          <a:p>
            <a:endParaRPr lang="en-CA" dirty="0"/>
          </a:p>
        </p:txBody>
      </p:sp>
    </p:spTree>
    <p:extLst>
      <p:ext uri="{BB962C8B-B14F-4D97-AF65-F5344CB8AC3E}">
        <p14:creationId xmlns:p14="http://schemas.microsoft.com/office/powerpoint/2010/main" val="3110635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Existing VLs in the </a:t>
            </a:r>
            <a:r>
              <a:rPr lang="en-CA" b="0" dirty="0" err="1" smtClean="0"/>
              <a:t>GoC</a:t>
            </a:r>
            <a:endParaRPr lang="en-CA" dirty="0"/>
          </a:p>
        </p:txBody>
      </p:sp>
      <p:sp>
        <p:nvSpPr>
          <p:cNvPr id="3" name="Content Placeholder 2"/>
          <p:cNvSpPr>
            <a:spLocks noGrp="1"/>
          </p:cNvSpPr>
          <p:nvPr>
            <p:ph idx="1"/>
          </p:nvPr>
        </p:nvSpPr>
        <p:spPr/>
        <p:txBody>
          <a:bodyPr>
            <a:noAutofit/>
          </a:bodyPr>
          <a:lstStyle/>
          <a:p>
            <a:r>
              <a:rPr lang="en-CA" sz="2400" dirty="0" smtClean="0"/>
              <a:t>Large </a:t>
            </a:r>
            <a:r>
              <a:rPr lang="en-CA" sz="2400" dirty="0"/>
              <a:t>number of virtual libraries in other government </a:t>
            </a:r>
            <a:r>
              <a:rPr lang="en-CA" sz="2400" dirty="0" smtClean="0"/>
              <a:t>departments</a:t>
            </a:r>
          </a:p>
          <a:p>
            <a:r>
              <a:rPr lang="en-CA" sz="2400" dirty="0" smtClean="0"/>
              <a:t>Awareness </a:t>
            </a:r>
            <a:r>
              <a:rPr lang="en-CA" sz="2400" dirty="0"/>
              <a:t>of these libraries was limited, but there was awareness at a superficial level, especially with regard to the activities of Library and Archives Canada (</a:t>
            </a:r>
            <a:r>
              <a:rPr lang="en-CA" sz="2400" u="sng" dirty="0">
                <a:hlinkClick r:id="rId2"/>
              </a:rPr>
              <a:t>LAC</a:t>
            </a:r>
            <a:r>
              <a:rPr lang="en-CA" sz="2400" dirty="0" smtClean="0"/>
              <a:t>)</a:t>
            </a:r>
          </a:p>
          <a:p>
            <a:r>
              <a:rPr lang="en-CA" sz="2400" dirty="0" smtClean="0"/>
              <a:t>There </a:t>
            </a:r>
            <a:r>
              <a:rPr lang="en-CA" sz="2400" dirty="0"/>
              <a:t>was some support for working with or interoperating with other departments, </a:t>
            </a:r>
            <a:r>
              <a:rPr lang="en-CA" sz="2400" dirty="0" smtClean="0"/>
              <a:t>question </a:t>
            </a:r>
            <a:r>
              <a:rPr lang="en-CA" sz="2400" dirty="0"/>
              <a:t>whether it is a core focus for the school.</a:t>
            </a:r>
            <a:endParaRPr lang="en-CA" sz="2400" dirty="0" smtClean="0">
              <a:effectLst/>
            </a:endParaRPr>
          </a:p>
          <a:p>
            <a:r>
              <a:rPr lang="en-CA" sz="2400" dirty="0" smtClean="0"/>
              <a:t>Need </a:t>
            </a:r>
            <a:r>
              <a:rPr lang="en-CA" sz="2400" dirty="0"/>
              <a:t>for curation of materials that would be housed in a CSPS </a:t>
            </a:r>
            <a:r>
              <a:rPr lang="en-CA" sz="2400" dirty="0" smtClean="0"/>
              <a:t>library</a:t>
            </a:r>
            <a:r>
              <a:rPr lang="en-CA" sz="2400" dirty="0"/>
              <a:t>?</a:t>
            </a:r>
            <a:endParaRPr lang="en-CA" sz="2400" dirty="0" smtClean="0"/>
          </a:p>
          <a:p>
            <a:r>
              <a:rPr lang="en-CA" sz="2400" dirty="0" smtClean="0"/>
              <a:t>Some </a:t>
            </a:r>
            <a:r>
              <a:rPr lang="en-CA" sz="2400" dirty="0"/>
              <a:t>people referenced possible interoperability via GCCampus. </a:t>
            </a:r>
          </a:p>
        </p:txBody>
      </p:sp>
    </p:spTree>
    <p:extLst>
      <p:ext uri="{BB962C8B-B14F-4D97-AF65-F5344CB8AC3E}">
        <p14:creationId xmlns:p14="http://schemas.microsoft.com/office/powerpoint/2010/main" val="3652609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Canada's Open Government initiative</a:t>
            </a:r>
            <a:endParaRPr lang="en-CA" dirty="0"/>
          </a:p>
        </p:txBody>
      </p:sp>
      <p:sp>
        <p:nvSpPr>
          <p:cNvPr id="3" name="Content Placeholder 2"/>
          <p:cNvSpPr>
            <a:spLocks noGrp="1"/>
          </p:cNvSpPr>
          <p:nvPr>
            <p:ph idx="1"/>
          </p:nvPr>
        </p:nvSpPr>
        <p:spPr/>
        <p:txBody>
          <a:bodyPr>
            <a:normAutofit/>
          </a:bodyPr>
          <a:lstStyle/>
          <a:p>
            <a:r>
              <a:rPr lang="en-CA" sz="2400" dirty="0"/>
              <a:t>We were not able to include questions about Canada’s Open Government initiative, and it was not raised by respondents.</a:t>
            </a:r>
          </a:p>
        </p:txBody>
      </p:sp>
    </p:spTree>
    <p:extLst>
      <p:ext uri="{BB962C8B-B14F-4D97-AF65-F5344CB8AC3E}">
        <p14:creationId xmlns:p14="http://schemas.microsoft.com/office/powerpoint/2010/main" val="4171189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Linkages to the wider library community</a:t>
            </a:r>
            <a:endParaRPr lang="en-CA" sz="3600" dirty="0"/>
          </a:p>
        </p:txBody>
      </p:sp>
      <p:sp>
        <p:nvSpPr>
          <p:cNvPr id="3" name="Content Placeholder 2"/>
          <p:cNvSpPr>
            <a:spLocks noGrp="1"/>
          </p:cNvSpPr>
          <p:nvPr>
            <p:ph idx="1"/>
          </p:nvPr>
        </p:nvSpPr>
        <p:spPr/>
        <p:txBody>
          <a:bodyPr>
            <a:normAutofit fontScale="85000" lnSpcReduction="10000"/>
          </a:bodyPr>
          <a:lstStyle/>
          <a:p>
            <a:r>
              <a:rPr lang="en-CA" sz="2400" dirty="0"/>
              <a:t>We were not able to include questions about linkages to the wider library community, and these were not raised by respondents.</a:t>
            </a:r>
            <a:endParaRPr lang="en-CA" sz="2400" dirty="0" smtClean="0">
              <a:effectLst/>
            </a:endParaRPr>
          </a:p>
          <a:p>
            <a:r>
              <a:rPr lang="en-CA" sz="2400" dirty="0" smtClean="0"/>
              <a:t>We </a:t>
            </a:r>
            <a:r>
              <a:rPr lang="en-CA" sz="2400" dirty="0"/>
              <a:t>were told, however, that the school’s </a:t>
            </a:r>
            <a:r>
              <a:rPr lang="en-CA" sz="2400" dirty="0" smtClean="0"/>
              <a:t>strategic </a:t>
            </a:r>
            <a:r>
              <a:rPr lang="en-CA" sz="2400" dirty="0"/>
              <a:t>directions branch is reaching out to possible development by universities, and the new executive development branch is looking at public-private sector development, for example, doing a 'teach plan' with </a:t>
            </a:r>
            <a:r>
              <a:rPr lang="en-CA" sz="2400" u="sng" dirty="0">
                <a:hlinkClick r:id="rId2"/>
              </a:rPr>
              <a:t>Helios</a:t>
            </a:r>
            <a:r>
              <a:rPr lang="en-CA" sz="2400" dirty="0"/>
              <a:t> - where the school’s participants and their participants get </a:t>
            </a:r>
            <a:r>
              <a:rPr lang="en-CA" sz="2400" dirty="0" smtClean="0"/>
              <a:t>together</a:t>
            </a:r>
            <a:endParaRPr lang="en-CA" sz="2400" dirty="0"/>
          </a:p>
        </p:txBody>
      </p:sp>
    </p:spTree>
    <p:extLst>
      <p:ext uri="{BB962C8B-B14F-4D97-AF65-F5344CB8AC3E}">
        <p14:creationId xmlns:p14="http://schemas.microsoft.com/office/powerpoint/2010/main" val="2858246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Resource metadata standards</a:t>
            </a:r>
            <a:endParaRPr lang="en-CA" dirty="0"/>
          </a:p>
        </p:txBody>
      </p:sp>
      <p:sp>
        <p:nvSpPr>
          <p:cNvPr id="3" name="Content Placeholder 2"/>
          <p:cNvSpPr>
            <a:spLocks noGrp="1"/>
          </p:cNvSpPr>
          <p:nvPr>
            <p:ph idx="1"/>
          </p:nvPr>
        </p:nvSpPr>
        <p:spPr/>
        <p:txBody>
          <a:bodyPr>
            <a:noAutofit/>
          </a:bodyPr>
          <a:lstStyle/>
          <a:p>
            <a:r>
              <a:rPr lang="en-CA" sz="2400" dirty="0" smtClean="0"/>
              <a:t>What </a:t>
            </a:r>
            <a:r>
              <a:rPr lang="en-CA" sz="2400" dirty="0"/>
              <a:t>we heard was that work on resource metadata standards </a:t>
            </a:r>
            <a:r>
              <a:rPr lang="en-CA" sz="2400" dirty="0" smtClean="0"/>
              <a:t>has </a:t>
            </a:r>
            <a:r>
              <a:rPr lang="en-CA" sz="2400" dirty="0"/>
              <a:t>been an ongoing activity for the school for some time </a:t>
            </a:r>
            <a:r>
              <a:rPr lang="en-CA" sz="2400" dirty="0" smtClean="0"/>
              <a:t>now</a:t>
            </a:r>
          </a:p>
          <a:p>
            <a:r>
              <a:rPr lang="en-CA" sz="2400" dirty="0" smtClean="0"/>
              <a:t>Staff </a:t>
            </a:r>
            <a:r>
              <a:rPr lang="en-CA" sz="2400" dirty="0"/>
              <a:t>were aware of initiatives such as Learning Object Metadata and </a:t>
            </a:r>
            <a:r>
              <a:rPr lang="en-CA" sz="2400" u="sng" dirty="0" err="1">
                <a:hlinkClick r:id="rId2"/>
              </a:rPr>
              <a:t>Cancore</a:t>
            </a:r>
            <a:r>
              <a:rPr lang="en-CA" sz="2400" dirty="0"/>
              <a:t>.</a:t>
            </a:r>
            <a:endParaRPr lang="en-CA" sz="2400" dirty="0" smtClean="0">
              <a:effectLst/>
            </a:endParaRPr>
          </a:p>
          <a:p>
            <a:r>
              <a:rPr lang="en-CA" sz="2400" dirty="0" smtClean="0"/>
              <a:t>However, GCCampus </a:t>
            </a:r>
            <a:r>
              <a:rPr lang="en-CA" sz="2400" dirty="0"/>
              <a:t>was conceived with the idea that metadata was not important, with the result that the system employed </a:t>
            </a:r>
            <a:r>
              <a:rPr lang="en-CA" sz="2400" dirty="0" smtClean="0"/>
              <a:t>has </a:t>
            </a:r>
            <a:r>
              <a:rPr lang="en-CA" sz="2400" dirty="0"/>
              <a:t>very little metadata </a:t>
            </a:r>
            <a:r>
              <a:rPr lang="en-CA" sz="2400" dirty="0" smtClean="0"/>
              <a:t>capability</a:t>
            </a:r>
            <a:br>
              <a:rPr lang="en-CA" sz="2400" dirty="0" smtClean="0"/>
            </a:br>
            <a:r>
              <a:rPr lang="en-CA" sz="2400" dirty="0"/>
              <a:t>Respondents also described initiatives to employ metadata for learning resources </a:t>
            </a:r>
            <a:r>
              <a:rPr lang="en-CA" sz="2400" dirty="0" smtClean="0"/>
              <a:t>(</a:t>
            </a:r>
            <a:r>
              <a:rPr lang="en-CA" sz="2400" u="sng" dirty="0" smtClean="0">
                <a:hlinkClick r:id="rId3"/>
              </a:rPr>
              <a:t>MLR</a:t>
            </a:r>
            <a:r>
              <a:rPr lang="en-CA" sz="2400" dirty="0" smtClean="0"/>
              <a:t>) and an effort to develop a taxonomy</a:t>
            </a:r>
          </a:p>
        </p:txBody>
      </p:sp>
    </p:spTree>
    <p:extLst>
      <p:ext uri="{BB962C8B-B14F-4D97-AF65-F5344CB8AC3E}">
        <p14:creationId xmlns:p14="http://schemas.microsoft.com/office/powerpoint/2010/main" val="404379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GC Campus Suite</a:t>
            </a:r>
            <a:endParaRPr lang="en-CA" dirty="0"/>
          </a:p>
        </p:txBody>
      </p:sp>
      <p:sp>
        <p:nvSpPr>
          <p:cNvPr id="3" name="Content Placeholder 2"/>
          <p:cNvSpPr>
            <a:spLocks noGrp="1"/>
          </p:cNvSpPr>
          <p:nvPr>
            <p:ph idx="1"/>
          </p:nvPr>
        </p:nvSpPr>
        <p:spPr/>
        <p:txBody>
          <a:bodyPr>
            <a:normAutofit/>
          </a:bodyPr>
          <a:lstStyle/>
          <a:p>
            <a:r>
              <a:rPr lang="en-CA" sz="3000" dirty="0" smtClean="0"/>
              <a:t>Saba </a:t>
            </a:r>
            <a:r>
              <a:rPr lang="en-CA" sz="3000" dirty="0"/>
              <a:t>learning management system (LMS) </a:t>
            </a:r>
            <a:endParaRPr lang="en-CA" sz="3000" dirty="0" smtClean="0"/>
          </a:p>
          <a:p>
            <a:r>
              <a:rPr lang="en-CA" sz="3000" dirty="0" smtClean="0"/>
              <a:t>Drupal </a:t>
            </a:r>
            <a:r>
              <a:rPr lang="en-CA" sz="3000" dirty="0"/>
              <a:t>7 content management system (CMS</a:t>
            </a:r>
            <a:r>
              <a:rPr lang="en-CA" sz="3000" dirty="0" smtClean="0"/>
              <a:t>)</a:t>
            </a:r>
          </a:p>
          <a:p>
            <a:r>
              <a:rPr lang="en-CA" sz="3000" dirty="0" smtClean="0"/>
              <a:t>Moodle LMS</a:t>
            </a:r>
          </a:p>
          <a:p>
            <a:r>
              <a:rPr lang="en-CA" sz="3000" dirty="0" err="1" smtClean="0"/>
              <a:t>Kaltura</a:t>
            </a:r>
            <a:r>
              <a:rPr lang="en-CA" sz="3000" dirty="0" smtClean="0"/>
              <a:t> OVP</a:t>
            </a:r>
          </a:p>
          <a:p>
            <a:r>
              <a:rPr lang="en-CA" sz="3000" dirty="0" smtClean="0"/>
              <a:t>CSPS </a:t>
            </a:r>
            <a:r>
              <a:rPr lang="en-CA" sz="3000" dirty="0"/>
              <a:t>service </a:t>
            </a:r>
            <a:r>
              <a:rPr lang="en-CA" sz="3000" dirty="0" smtClean="0"/>
              <a:t>bus</a:t>
            </a:r>
            <a:endParaRPr lang="en-CA" sz="3000" dirty="0"/>
          </a:p>
        </p:txBody>
      </p:sp>
      <p:pic>
        <p:nvPicPr>
          <p:cNvPr id="2050" name="Picture 2" descr="https://lh3.googleusercontent.com/ziakAdoD3tc25Nh2o6EVr9f0Y-6SMOjXJfF0edPp5qjkQMsIfiiYVsACFLRndJJP5C-_XrflEBKfk5G-EYCwaSoxbfZGv1_Mn4Sv7D5WXphL9yGzwQYJyX7qDEmKuvumeLVBFKU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52936"/>
            <a:ext cx="3600400" cy="361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689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Read and using metadata records</a:t>
            </a:r>
            <a:endParaRPr lang="en-CA" dirty="0"/>
          </a:p>
        </p:txBody>
      </p:sp>
      <p:sp>
        <p:nvSpPr>
          <p:cNvPr id="3" name="Content Placeholder 2"/>
          <p:cNvSpPr>
            <a:spLocks noGrp="1"/>
          </p:cNvSpPr>
          <p:nvPr>
            <p:ph idx="1"/>
          </p:nvPr>
        </p:nvSpPr>
        <p:spPr/>
        <p:txBody>
          <a:bodyPr>
            <a:noAutofit/>
          </a:bodyPr>
          <a:lstStyle/>
          <a:p>
            <a:r>
              <a:rPr lang="en-CA" sz="2400" dirty="0" smtClean="0"/>
              <a:t>Work </a:t>
            </a:r>
            <a:r>
              <a:rPr lang="en-CA" sz="2400" dirty="0"/>
              <a:t>being done in this direction. Developers are working on a tool for 'learning product application' - an in-house tool built from scratch.</a:t>
            </a:r>
            <a:endParaRPr lang="en-CA" sz="2400" dirty="0" smtClean="0">
              <a:effectLst/>
            </a:endParaRPr>
          </a:p>
          <a:p>
            <a:r>
              <a:rPr lang="en-CA" sz="2400" dirty="0" smtClean="0"/>
              <a:t>Efforts being made to </a:t>
            </a:r>
            <a:r>
              <a:rPr lang="en-CA" sz="2400" dirty="0"/>
              <a:t>make metadata creation more integrated with content creation </a:t>
            </a:r>
            <a:r>
              <a:rPr lang="en-CA" sz="2400" dirty="0" smtClean="0"/>
              <a:t>tools</a:t>
            </a:r>
          </a:p>
          <a:p>
            <a:r>
              <a:rPr lang="en-CA" sz="2400" dirty="0" smtClean="0"/>
              <a:t>Respondents </a:t>
            </a:r>
            <a:r>
              <a:rPr lang="en-CA" sz="2400" dirty="0"/>
              <a:t>also described the role of the School Content Integration Committee (SCIC) with respect to metadata </a:t>
            </a:r>
            <a:endParaRPr lang="en-CA" sz="2400" dirty="0" smtClean="0"/>
          </a:p>
          <a:p>
            <a:r>
              <a:rPr lang="en-CA" sz="2400" dirty="0" smtClean="0"/>
              <a:t>The </a:t>
            </a:r>
            <a:r>
              <a:rPr lang="en-CA" sz="2400" dirty="0"/>
              <a:t>only </a:t>
            </a:r>
            <a:r>
              <a:rPr lang="en-CA" sz="2400" i="1" dirty="0"/>
              <a:t>use</a:t>
            </a:r>
            <a:r>
              <a:rPr lang="en-CA" sz="2400" dirty="0"/>
              <a:t> of metadata discoverable was the set of filtering options available in the Drupal search </a:t>
            </a:r>
            <a:r>
              <a:rPr lang="en-CA" sz="2400" dirty="0" smtClean="0"/>
              <a:t>tool</a:t>
            </a:r>
            <a:endParaRPr lang="en-CA" sz="2400" dirty="0"/>
          </a:p>
        </p:txBody>
      </p:sp>
    </p:spTree>
    <p:extLst>
      <p:ext uri="{BB962C8B-B14F-4D97-AF65-F5344CB8AC3E}">
        <p14:creationId xmlns:p14="http://schemas.microsoft.com/office/powerpoint/2010/main" val="2486091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Information management environment</a:t>
            </a:r>
            <a:endParaRPr lang="en-CA" sz="3600" dirty="0"/>
          </a:p>
        </p:txBody>
      </p:sp>
      <p:sp>
        <p:nvSpPr>
          <p:cNvPr id="3" name="Content Placeholder 2"/>
          <p:cNvSpPr>
            <a:spLocks noGrp="1"/>
          </p:cNvSpPr>
          <p:nvPr>
            <p:ph idx="1"/>
          </p:nvPr>
        </p:nvSpPr>
        <p:spPr/>
        <p:txBody>
          <a:bodyPr>
            <a:noAutofit/>
          </a:bodyPr>
          <a:lstStyle/>
          <a:p>
            <a:r>
              <a:rPr lang="en-CA" sz="2400" dirty="0"/>
              <a:t>Libraries typically employ content management systems in order to manage assets. We asked whether the school employs a CMS.</a:t>
            </a:r>
            <a:endParaRPr lang="en-CA" sz="2400" dirty="0" smtClean="0">
              <a:effectLst/>
            </a:endParaRPr>
          </a:p>
          <a:p>
            <a:r>
              <a:rPr lang="en-CA" sz="2400" dirty="0" smtClean="0"/>
              <a:t>The </a:t>
            </a:r>
            <a:r>
              <a:rPr lang="en-CA" sz="2400" dirty="0"/>
              <a:t>school does not have a Learning Content Management System (</a:t>
            </a:r>
            <a:r>
              <a:rPr lang="en-CA" sz="2400" u="sng" dirty="0">
                <a:hlinkClick r:id="rId2"/>
              </a:rPr>
              <a:t>LCMS</a:t>
            </a:r>
            <a:r>
              <a:rPr lang="en-CA" sz="2400" dirty="0"/>
              <a:t>). There is lightweight LCMS capability in the Saba LMS. It should be mentioned that </a:t>
            </a:r>
            <a:r>
              <a:rPr lang="en-CA" sz="2400" dirty="0" err="1"/>
              <a:t>Kaltura</a:t>
            </a:r>
            <a:r>
              <a:rPr lang="en-CA" sz="2400" dirty="0"/>
              <a:t> can function as a video asset CMS.</a:t>
            </a:r>
          </a:p>
        </p:txBody>
      </p:sp>
    </p:spTree>
    <p:extLst>
      <p:ext uri="{BB962C8B-B14F-4D97-AF65-F5344CB8AC3E}">
        <p14:creationId xmlns:p14="http://schemas.microsoft.com/office/powerpoint/2010/main" val="834133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Open educational resources</a:t>
            </a:r>
            <a:endParaRPr lang="en-CA" dirty="0"/>
          </a:p>
        </p:txBody>
      </p:sp>
      <p:sp>
        <p:nvSpPr>
          <p:cNvPr id="3" name="Content Placeholder 2"/>
          <p:cNvSpPr>
            <a:spLocks noGrp="1"/>
          </p:cNvSpPr>
          <p:nvPr>
            <p:ph idx="1"/>
          </p:nvPr>
        </p:nvSpPr>
        <p:spPr/>
        <p:txBody>
          <a:bodyPr>
            <a:normAutofit fontScale="70000" lnSpcReduction="20000"/>
          </a:bodyPr>
          <a:lstStyle/>
          <a:p>
            <a:r>
              <a:rPr lang="en-CA" sz="3400" dirty="0" smtClean="0"/>
              <a:t>There </a:t>
            </a:r>
            <a:r>
              <a:rPr lang="en-CA" sz="3400" dirty="0"/>
              <a:t>is no CSPS policy on open educational resources and no school-wide approach to </a:t>
            </a:r>
            <a:r>
              <a:rPr lang="en-CA" sz="3400" dirty="0" smtClean="0"/>
              <a:t>them</a:t>
            </a:r>
          </a:p>
          <a:p>
            <a:r>
              <a:rPr lang="en-CA" sz="3400" dirty="0" smtClean="0"/>
              <a:t>There </a:t>
            </a:r>
            <a:r>
              <a:rPr lang="en-CA" sz="3400" dirty="0"/>
              <a:t>is some support for the concept but it is not </a:t>
            </a:r>
            <a:r>
              <a:rPr lang="en-CA" sz="3400" dirty="0" smtClean="0"/>
              <a:t>universal</a:t>
            </a:r>
          </a:p>
          <a:p>
            <a:pPr lvl="1"/>
            <a:r>
              <a:rPr lang="en-CA" dirty="0" smtClean="0"/>
              <a:t>there </a:t>
            </a:r>
            <a:r>
              <a:rPr lang="en-CA" dirty="0"/>
              <a:t>was a great deal of scepticism about the use of third party </a:t>
            </a:r>
            <a:r>
              <a:rPr lang="en-CA" dirty="0" smtClean="0"/>
              <a:t>resources</a:t>
            </a:r>
            <a:endParaRPr lang="en-CA" dirty="0" smtClean="0">
              <a:effectLst/>
            </a:endParaRPr>
          </a:p>
          <a:p>
            <a:r>
              <a:rPr lang="en-CA" sz="3400" dirty="0" smtClean="0"/>
              <a:t>A </a:t>
            </a:r>
            <a:r>
              <a:rPr lang="en-CA" sz="3400" dirty="0"/>
              <a:t>number of people expressed support for opening the school’s own </a:t>
            </a:r>
            <a:r>
              <a:rPr lang="en-CA" sz="3400" dirty="0" smtClean="0"/>
              <a:t>resources</a:t>
            </a:r>
          </a:p>
          <a:p>
            <a:pPr lvl="1"/>
            <a:r>
              <a:rPr lang="en-CA" dirty="0" smtClean="0"/>
              <a:t>and </a:t>
            </a:r>
            <a:r>
              <a:rPr lang="en-CA" dirty="0"/>
              <a:t>support from the Deputy Minister was cited with respect to some specific </a:t>
            </a:r>
            <a:r>
              <a:rPr lang="en-CA" dirty="0" smtClean="0"/>
              <a:t>courses</a:t>
            </a:r>
          </a:p>
          <a:p>
            <a:pPr lvl="1"/>
            <a:r>
              <a:rPr lang="en-CA" dirty="0" smtClean="0"/>
              <a:t>Frustration </a:t>
            </a:r>
            <a:r>
              <a:rPr lang="en-CA" dirty="0"/>
              <a:t>was expressed at the slow pace in distributing resources </a:t>
            </a:r>
            <a:r>
              <a:rPr lang="en-CA" dirty="0" smtClean="0"/>
              <a:t>openly</a:t>
            </a:r>
          </a:p>
          <a:p>
            <a:pPr lvl="1"/>
            <a:r>
              <a:rPr lang="en-CA" dirty="0" smtClean="0"/>
              <a:t>There </a:t>
            </a:r>
            <a:r>
              <a:rPr lang="en-CA" dirty="0"/>
              <a:t>is greater scrutiny of materials which may become public-facing. </a:t>
            </a:r>
          </a:p>
        </p:txBody>
      </p:sp>
    </p:spTree>
    <p:extLst>
      <p:ext uri="{BB962C8B-B14F-4D97-AF65-F5344CB8AC3E}">
        <p14:creationId xmlns:p14="http://schemas.microsoft.com/office/powerpoint/2010/main" val="3501176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Material assessment &amp; quality control</a:t>
            </a:r>
            <a:endParaRPr lang="en-CA" sz="3600" dirty="0"/>
          </a:p>
        </p:txBody>
      </p:sp>
      <p:sp>
        <p:nvSpPr>
          <p:cNvPr id="3" name="Content Placeholder 2"/>
          <p:cNvSpPr>
            <a:spLocks noGrp="1"/>
          </p:cNvSpPr>
          <p:nvPr>
            <p:ph idx="1"/>
          </p:nvPr>
        </p:nvSpPr>
        <p:spPr/>
        <p:txBody>
          <a:bodyPr>
            <a:noAutofit/>
          </a:bodyPr>
          <a:lstStyle/>
          <a:p>
            <a:r>
              <a:rPr lang="en-CA" sz="2400" dirty="0" smtClean="0"/>
              <a:t>There </a:t>
            </a:r>
            <a:r>
              <a:rPr lang="en-CA" sz="2400" dirty="0"/>
              <a:t>appeared to be no assessment function with respect to third party materials (to be fair, there was very little use of third party materials cited generally).</a:t>
            </a:r>
            <a:endParaRPr lang="en-CA" sz="2400" dirty="0" smtClean="0">
              <a:effectLst/>
            </a:endParaRPr>
          </a:p>
          <a:p>
            <a:r>
              <a:rPr lang="en-CA" sz="2400" dirty="0" smtClean="0"/>
              <a:t>The </a:t>
            </a:r>
            <a:r>
              <a:rPr lang="en-CA" sz="2400" dirty="0"/>
              <a:t>major quality control initiative at the school is the  School Content Integration </a:t>
            </a:r>
            <a:r>
              <a:rPr lang="en-CA" sz="2400" dirty="0" smtClean="0"/>
              <a:t>Committee (SCIC)</a:t>
            </a:r>
          </a:p>
          <a:p>
            <a:pPr lvl="1"/>
            <a:r>
              <a:rPr lang="en-CA" sz="2000" dirty="0" smtClean="0"/>
              <a:t>We </a:t>
            </a:r>
            <a:r>
              <a:rPr lang="en-CA" sz="2000" dirty="0"/>
              <a:t>heard that membership on this committee was unstable, and that it should be valued more than it is currently.</a:t>
            </a:r>
            <a:endParaRPr lang="en-CA" sz="2000" dirty="0" smtClean="0">
              <a:effectLst/>
            </a:endParaRPr>
          </a:p>
          <a:p>
            <a:r>
              <a:rPr lang="en-CA" sz="2400" dirty="0" smtClean="0"/>
              <a:t>One </a:t>
            </a:r>
            <a:r>
              <a:rPr lang="en-CA" sz="2400" dirty="0"/>
              <a:t>respondent suggested that an electronic performance support system could employ a ratings system such that quality content would “float to the top</a:t>
            </a:r>
            <a:r>
              <a:rPr lang="en-CA" sz="2400" dirty="0" smtClean="0"/>
              <a:t>”.</a:t>
            </a:r>
          </a:p>
          <a:p>
            <a:r>
              <a:rPr lang="en-CA" sz="2400" dirty="0"/>
              <a:t>T</a:t>
            </a:r>
            <a:r>
              <a:rPr lang="en-CA" sz="2400" dirty="0" smtClean="0"/>
              <a:t>he </a:t>
            </a:r>
            <a:r>
              <a:rPr lang="en-CA" sz="2400" dirty="0"/>
              <a:t>school should look at what other institutions are doing, we were told. Other universities have published white papers on that and there is no need to reinvent the wheel.</a:t>
            </a:r>
          </a:p>
        </p:txBody>
      </p:sp>
    </p:spTree>
    <p:extLst>
      <p:ext uri="{BB962C8B-B14F-4D97-AF65-F5344CB8AC3E}">
        <p14:creationId xmlns:p14="http://schemas.microsoft.com/office/powerpoint/2010/main" val="3802507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Rights management and copy control </a:t>
            </a:r>
            <a:endParaRPr lang="en-CA" sz="3600" dirty="0"/>
          </a:p>
        </p:txBody>
      </p:sp>
      <p:sp>
        <p:nvSpPr>
          <p:cNvPr id="3" name="Content Placeholder 2"/>
          <p:cNvSpPr>
            <a:spLocks noGrp="1"/>
          </p:cNvSpPr>
          <p:nvPr>
            <p:ph idx="1"/>
          </p:nvPr>
        </p:nvSpPr>
        <p:spPr/>
        <p:txBody>
          <a:bodyPr>
            <a:noAutofit/>
          </a:bodyPr>
          <a:lstStyle/>
          <a:p>
            <a:r>
              <a:rPr lang="en-CA" sz="2400" dirty="0"/>
              <a:t>For CSPS materials, translations / copyright / accessibility requirements are validated by SCIC and are based on TBS standards.</a:t>
            </a:r>
            <a:endParaRPr lang="en-CA" sz="2400" dirty="0" smtClean="0">
              <a:effectLst/>
            </a:endParaRPr>
          </a:p>
          <a:p>
            <a:r>
              <a:rPr lang="en-CA" sz="2400" dirty="0" smtClean="0"/>
              <a:t>Staff </a:t>
            </a:r>
            <a:r>
              <a:rPr lang="en-CA" sz="2400" dirty="0"/>
              <a:t>generally felt that the school was very compliant with these regulations , though because the standards are constantly changing it’s impossible to be 100% </a:t>
            </a:r>
            <a:r>
              <a:rPr lang="en-CA" sz="2400" dirty="0" smtClean="0"/>
              <a:t>compliant</a:t>
            </a:r>
          </a:p>
          <a:p>
            <a:r>
              <a:rPr lang="en-CA" sz="2400" dirty="0" smtClean="0"/>
              <a:t>Concerns </a:t>
            </a:r>
            <a:r>
              <a:rPr lang="en-CA" sz="2400" dirty="0"/>
              <a:t>were expressed about the quality of </a:t>
            </a:r>
            <a:r>
              <a:rPr lang="en-CA" sz="2400" dirty="0" smtClean="0"/>
              <a:t>translations</a:t>
            </a:r>
            <a:endParaRPr lang="en-CA" sz="2400" dirty="0"/>
          </a:p>
        </p:txBody>
      </p:sp>
    </p:spTree>
    <p:extLst>
      <p:ext uri="{BB962C8B-B14F-4D97-AF65-F5344CB8AC3E}">
        <p14:creationId xmlns:p14="http://schemas.microsoft.com/office/powerpoint/2010/main" val="3081814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Integration with Other Platforms</a:t>
            </a:r>
            <a:endParaRPr lang="en-CA" dirty="0"/>
          </a:p>
        </p:txBody>
      </p:sp>
      <p:sp>
        <p:nvSpPr>
          <p:cNvPr id="3" name="Content Placeholder 2"/>
          <p:cNvSpPr>
            <a:spLocks noGrp="1"/>
          </p:cNvSpPr>
          <p:nvPr>
            <p:ph idx="1"/>
          </p:nvPr>
        </p:nvSpPr>
        <p:spPr/>
        <p:txBody>
          <a:bodyPr/>
          <a:lstStyle/>
          <a:p>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39348"/>
            <a:ext cx="6696744" cy="453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4519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Notes from the Workshop</a:t>
            </a:r>
            <a:endParaRPr lang="en-CA" dirty="0"/>
          </a:p>
        </p:txBody>
      </p:sp>
      <p:sp>
        <p:nvSpPr>
          <p:cNvPr id="3" name="Content Placeholder 2"/>
          <p:cNvSpPr>
            <a:spLocks noGrp="1"/>
          </p:cNvSpPr>
          <p:nvPr>
            <p:ph idx="1"/>
          </p:nvPr>
        </p:nvSpPr>
        <p:spPr/>
        <p:txBody>
          <a:bodyPr>
            <a:normAutofit fontScale="77500" lnSpcReduction="20000"/>
          </a:bodyPr>
          <a:lstStyle/>
          <a:p>
            <a:r>
              <a:rPr lang="en-CA" sz="3100" dirty="0" smtClean="0"/>
              <a:t>The </a:t>
            </a:r>
            <a:r>
              <a:rPr lang="en-CA" sz="3100" dirty="0"/>
              <a:t>focus was almost entirely on integration with </a:t>
            </a:r>
            <a:r>
              <a:rPr lang="en-CA" sz="3100" dirty="0" err="1"/>
              <a:t>GCTools</a:t>
            </a:r>
            <a:r>
              <a:rPr lang="en-CA" sz="3100" dirty="0"/>
              <a:t>.</a:t>
            </a:r>
            <a:endParaRPr lang="en-CA" sz="3100" dirty="0" smtClean="0">
              <a:effectLst/>
            </a:endParaRPr>
          </a:p>
          <a:p>
            <a:r>
              <a:rPr lang="en-CA" sz="3100" dirty="0" smtClean="0"/>
              <a:t>The </a:t>
            </a:r>
            <a:r>
              <a:rPr lang="en-CA" sz="3100" dirty="0"/>
              <a:t>possibility of integration with </a:t>
            </a:r>
            <a:r>
              <a:rPr lang="en-CA" sz="3100" dirty="0" err="1"/>
              <a:t>GCTools</a:t>
            </a:r>
            <a:r>
              <a:rPr lang="en-CA" sz="3100" dirty="0"/>
              <a:t> creates business challenges for </a:t>
            </a:r>
            <a:r>
              <a:rPr lang="en-CA" sz="3100" dirty="0" smtClean="0"/>
              <a:t>CSPS</a:t>
            </a:r>
          </a:p>
          <a:p>
            <a:pPr lvl="1"/>
            <a:r>
              <a:rPr lang="en-CA" dirty="0" smtClean="0"/>
              <a:t>exactly </a:t>
            </a:r>
            <a:r>
              <a:rPr lang="en-CA" dirty="0"/>
              <a:t>what would be </a:t>
            </a:r>
            <a:r>
              <a:rPr lang="en-CA" dirty="0" smtClean="0"/>
              <a:t>connected?</a:t>
            </a:r>
          </a:p>
          <a:p>
            <a:pPr lvl="1"/>
            <a:r>
              <a:rPr lang="en-CA" dirty="0" smtClean="0"/>
              <a:t>how </a:t>
            </a:r>
            <a:r>
              <a:rPr lang="en-CA" dirty="0"/>
              <a:t>deep </a:t>
            </a:r>
            <a:r>
              <a:rPr lang="en-CA" dirty="0" smtClean="0"/>
              <a:t>would the </a:t>
            </a:r>
            <a:r>
              <a:rPr lang="en-CA" dirty="0"/>
              <a:t>integration </a:t>
            </a:r>
            <a:r>
              <a:rPr lang="en-CA" dirty="0" smtClean="0"/>
              <a:t>go?</a:t>
            </a:r>
          </a:p>
          <a:p>
            <a:pPr lvl="1"/>
            <a:r>
              <a:rPr lang="en-CA" dirty="0" smtClean="0"/>
              <a:t>who </a:t>
            </a:r>
            <a:r>
              <a:rPr lang="en-CA" dirty="0"/>
              <a:t>would be responsible for technology development? </a:t>
            </a:r>
            <a:endParaRPr lang="en-CA" dirty="0" smtClean="0"/>
          </a:p>
          <a:p>
            <a:pPr lvl="1"/>
            <a:r>
              <a:rPr lang="en-CA" dirty="0" smtClean="0"/>
              <a:t>what </a:t>
            </a:r>
            <a:r>
              <a:rPr lang="en-CA" dirty="0"/>
              <a:t>would branding look like? </a:t>
            </a:r>
            <a:endParaRPr lang="en-CA" dirty="0" smtClean="0"/>
          </a:p>
          <a:p>
            <a:pPr lvl="1"/>
            <a:r>
              <a:rPr lang="en-CA" dirty="0" smtClean="0"/>
              <a:t>how </a:t>
            </a:r>
            <a:r>
              <a:rPr lang="en-CA" dirty="0"/>
              <a:t>would user access be managed?</a:t>
            </a:r>
            <a:endParaRPr lang="en-CA" dirty="0" smtClean="0">
              <a:effectLst/>
            </a:endParaRPr>
          </a:p>
          <a:p>
            <a:endParaRPr lang="en-CA" dirty="0"/>
          </a:p>
        </p:txBody>
      </p:sp>
    </p:spTree>
    <p:extLst>
      <p:ext uri="{BB962C8B-B14F-4D97-AF65-F5344CB8AC3E}">
        <p14:creationId xmlns:p14="http://schemas.microsoft.com/office/powerpoint/2010/main" val="3158189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What does 'integration' mean?</a:t>
            </a:r>
            <a:endParaRPr lang="en-CA" dirty="0"/>
          </a:p>
        </p:txBody>
      </p:sp>
      <p:sp>
        <p:nvSpPr>
          <p:cNvPr id="3" name="Content Placeholder 2"/>
          <p:cNvSpPr>
            <a:spLocks noGrp="1"/>
          </p:cNvSpPr>
          <p:nvPr>
            <p:ph idx="1"/>
          </p:nvPr>
        </p:nvSpPr>
        <p:spPr/>
        <p:txBody>
          <a:bodyPr>
            <a:normAutofit fontScale="32500" lnSpcReduction="20000"/>
          </a:bodyPr>
          <a:lstStyle/>
          <a:p>
            <a:r>
              <a:rPr lang="en-CA" sz="7400" i="1" dirty="0" smtClean="0"/>
              <a:t>Linkage</a:t>
            </a:r>
            <a:r>
              <a:rPr lang="en-CA" sz="7400" dirty="0" smtClean="0"/>
              <a:t> </a:t>
            </a:r>
            <a:r>
              <a:rPr lang="en-CA" sz="7400" dirty="0"/>
              <a:t>- each </a:t>
            </a:r>
            <a:r>
              <a:rPr lang="en-CA" sz="7400" dirty="0" smtClean="0"/>
              <a:t>with </a:t>
            </a:r>
            <a:r>
              <a:rPr lang="en-CA" sz="7400" dirty="0"/>
              <a:t>a tab or an icon on the other </a:t>
            </a:r>
            <a:r>
              <a:rPr lang="en-CA" sz="7400" dirty="0" smtClean="0"/>
              <a:t>system</a:t>
            </a:r>
            <a:endParaRPr lang="en-CA" sz="7400" dirty="0" smtClean="0">
              <a:effectLst/>
            </a:endParaRPr>
          </a:p>
          <a:p>
            <a:r>
              <a:rPr lang="en-CA" sz="7400" i="1" dirty="0" smtClean="0"/>
              <a:t>Single </a:t>
            </a:r>
            <a:r>
              <a:rPr lang="en-CA" sz="7400" i="1" dirty="0" err="1"/>
              <a:t>signon</a:t>
            </a:r>
            <a:r>
              <a:rPr lang="en-CA" sz="7400" dirty="0"/>
              <a:t> - </a:t>
            </a:r>
            <a:r>
              <a:rPr lang="en-CA" sz="7400" dirty="0" smtClean="0"/>
              <a:t>single </a:t>
            </a:r>
            <a:r>
              <a:rPr lang="en-CA" sz="7400" dirty="0" err="1"/>
              <a:t>signon</a:t>
            </a:r>
            <a:r>
              <a:rPr lang="en-CA" sz="7400" dirty="0"/>
              <a:t> with GCCampus and </a:t>
            </a:r>
            <a:r>
              <a:rPr lang="en-CA" sz="7400" dirty="0" err="1"/>
              <a:t>GCTools</a:t>
            </a:r>
            <a:r>
              <a:rPr lang="en-CA" sz="7400" dirty="0"/>
              <a:t>.</a:t>
            </a:r>
            <a:endParaRPr lang="en-CA" sz="7400" dirty="0" smtClean="0">
              <a:effectLst/>
            </a:endParaRPr>
          </a:p>
          <a:p>
            <a:r>
              <a:rPr lang="en-CA" sz="7400" i="1" dirty="0" smtClean="0"/>
              <a:t>Common </a:t>
            </a:r>
            <a:r>
              <a:rPr lang="en-CA" sz="7400" i="1" dirty="0"/>
              <a:t>Services</a:t>
            </a:r>
            <a:r>
              <a:rPr lang="en-CA" sz="7400" dirty="0"/>
              <a:t> - CSPS </a:t>
            </a:r>
            <a:r>
              <a:rPr lang="en-CA" sz="7400" dirty="0" smtClean="0"/>
              <a:t>listed </a:t>
            </a:r>
            <a:r>
              <a:rPr lang="en-CA" sz="7400" dirty="0"/>
              <a:t>among the other services </a:t>
            </a:r>
            <a:endParaRPr lang="en-CA" sz="7400" dirty="0" smtClean="0">
              <a:effectLst/>
            </a:endParaRPr>
          </a:p>
          <a:p>
            <a:r>
              <a:rPr lang="en-CA" sz="7400" i="1" dirty="0" smtClean="0"/>
              <a:t>Extending </a:t>
            </a:r>
            <a:r>
              <a:rPr lang="en-CA" sz="7400" i="1" dirty="0"/>
              <a:t>the bus</a:t>
            </a:r>
            <a:r>
              <a:rPr lang="en-CA" sz="7400" dirty="0"/>
              <a:t> - user information and data </a:t>
            </a:r>
            <a:r>
              <a:rPr lang="en-CA" sz="7400" dirty="0" smtClean="0"/>
              <a:t>exchanged </a:t>
            </a:r>
            <a:endParaRPr lang="en-CA" sz="7400" dirty="0" smtClean="0">
              <a:effectLst/>
            </a:endParaRPr>
          </a:p>
          <a:p>
            <a:r>
              <a:rPr lang="en-CA" sz="7400" i="1" dirty="0" smtClean="0"/>
              <a:t>Learning </a:t>
            </a:r>
            <a:r>
              <a:rPr lang="en-CA" sz="7400" i="1" dirty="0"/>
              <a:t>Tools Interoperability</a:t>
            </a:r>
            <a:r>
              <a:rPr lang="en-CA" sz="7400" dirty="0"/>
              <a:t> - </a:t>
            </a:r>
            <a:r>
              <a:rPr lang="en-CA" sz="7400" dirty="0" smtClean="0"/>
              <a:t>launched </a:t>
            </a:r>
            <a:r>
              <a:rPr lang="en-CA" sz="7400" dirty="0"/>
              <a:t>using </a:t>
            </a:r>
            <a:r>
              <a:rPr lang="en-CA" sz="7400" u="sng" dirty="0">
                <a:hlinkClick r:id="rId2"/>
              </a:rPr>
              <a:t>SCORM</a:t>
            </a:r>
            <a:r>
              <a:rPr lang="en-CA" sz="7400" dirty="0"/>
              <a:t> or </a:t>
            </a:r>
            <a:r>
              <a:rPr lang="en-CA" sz="7400" u="sng" dirty="0">
                <a:hlinkClick r:id="rId3"/>
              </a:rPr>
              <a:t>LTI</a:t>
            </a:r>
            <a:r>
              <a:rPr lang="en-CA" sz="7400" dirty="0"/>
              <a:t> </a:t>
            </a:r>
            <a:endParaRPr lang="en-CA" sz="7400" dirty="0" smtClean="0">
              <a:effectLst/>
            </a:endParaRPr>
          </a:p>
          <a:p>
            <a:r>
              <a:rPr lang="en-CA" sz="7400" i="1" dirty="0" smtClean="0"/>
              <a:t>Full </a:t>
            </a:r>
            <a:r>
              <a:rPr lang="en-CA" sz="7400" i="1" dirty="0"/>
              <a:t>integration</a:t>
            </a:r>
            <a:r>
              <a:rPr lang="en-CA" sz="7400" dirty="0"/>
              <a:t> - CSPS resources are available throughout </a:t>
            </a:r>
            <a:r>
              <a:rPr lang="en-CA" sz="7400" dirty="0" err="1"/>
              <a:t>GCTools</a:t>
            </a:r>
            <a:r>
              <a:rPr lang="en-CA" sz="7400" dirty="0"/>
              <a:t> and vice </a:t>
            </a:r>
            <a:r>
              <a:rPr lang="en-CA" sz="7400" dirty="0" smtClean="0"/>
              <a:t>versa</a:t>
            </a:r>
            <a:endParaRPr lang="en-CA" sz="7400" dirty="0" smtClean="0">
              <a:effectLst/>
            </a:endParaRPr>
          </a:p>
          <a:p>
            <a:r>
              <a:rPr lang="en-CA" sz="7400" dirty="0" smtClean="0"/>
              <a:t>Business </a:t>
            </a:r>
            <a:r>
              <a:rPr lang="en-CA" sz="7400" dirty="0"/>
              <a:t>value of </a:t>
            </a:r>
            <a:r>
              <a:rPr lang="en-CA" sz="7400" dirty="0" smtClean="0"/>
              <a:t>integration</a:t>
            </a:r>
            <a:endParaRPr lang="en-CA" sz="7400" dirty="0"/>
          </a:p>
          <a:p>
            <a:pPr lvl="1"/>
            <a:r>
              <a:rPr lang="en-CA" sz="6200" dirty="0" smtClean="0"/>
              <a:t>universal </a:t>
            </a:r>
            <a:r>
              <a:rPr lang="en-CA" sz="6200" dirty="0"/>
              <a:t>support for a single </a:t>
            </a:r>
            <a:r>
              <a:rPr lang="en-CA" sz="6200" dirty="0" err="1"/>
              <a:t>signon</a:t>
            </a:r>
            <a:r>
              <a:rPr lang="en-CA" sz="6200" dirty="0"/>
              <a:t> </a:t>
            </a:r>
            <a:r>
              <a:rPr lang="en-CA" sz="6200" dirty="0" smtClean="0"/>
              <a:t>mechanism</a:t>
            </a:r>
          </a:p>
          <a:p>
            <a:pPr lvl="1"/>
            <a:r>
              <a:rPr lang="en-CA" sz="6200" dirty="0" smtClean="0"/>
              <a:t>integration </a:t>
            </a:r>
            <a:r>
              <a:rPr lang="en-CA" sz="6200" dirty="0"/>
              <a:t>as an excellent means to enable CSPS to deliver on its core mandate </a:t>
            </a:r>
            <a:endParaRPr lang="en-CA" sz="6200" dirty="0" smtClean="0"/>
          </a:p>
          <a:p>
            <a:pPr lvl="1"/>
            <a:r>
              <a:rPr lang="en-CA" sz="6200" dirty="0" smtClean="0"/>
              <a:t>Several </a:t>
            </a:r>
            <a:r>
              <a:rPr lang="en-CA" sz="6200" dirty="0"/>
              <a:t>people mentioned the need for extended training and support to help learners use the new system. </a:t>
            </a:r>
          </a:p>
        </p:txBody>
      </p:sp>
    </p:spTree>
    <p:extLst>
      <p:ext uri="{BB962C8B-B14F-4D97-AF65-F5344CB8AC3E}">
        <p14:creationId xmlns:p14="http://schemas.microsoft.com/office/powerpoint/2010/main" val="1536342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Defining ‘other platforms'</a:t>
            </a:r>
            <a:endParaRPr lang="en-CA" dirty="0"/>
          </a:p>
        </p:txBody>
      </p:sp>
      <p:sp>
        <p:nvSpPr>
          <p:cNvPr id="3" name="Content Placeholder 2"/>
          <p:cNvSpPr>
            <a:spLocks noGrp="1"/>
          </p:cNvSpPr>
          <p:nvPr>
            <p:ph idx="1"/>
          </p:nvPr>
        </p:nvSpPr>
        <p:spPr/>
        <p:txBody>
          <a:bodyPr>
            <a:normAutofit fontScale="40000" lnSpcReduction="20000"/>
          </a:bodyPr>
          <a:lstStyle/>
          <a:p>
            <a:r>
              <a:rPr lang="en-CA" sz="6000" dirty="0" smtClean="0"/>
              <a:t>CSPS </a:t>
            </a:r>
            <a:r>
              <a:rPr lang="en-CA" sz="6000" dirty="0"/>
              <a:t>plan envisioned integration with </a:t>
            </a:r>
            <a:r>
              <a:rPr lang="en-CA" sz="6000" dirty="0" err="1"/>
              <a:t>GCTools</a:t>
            </a:r>
            <a:r>
              <a:rPr lang="en-CA" sz="6000" dirty="0"/>
              <a:t> </a:t>
            </a:r>
            <a:r>
              <a:rPr lang="en-CA" sz="6000" dirty="0" smtClean="0"/>
              <a:t>specifically</a:t>
            </a:r>
          </a:p>
          <a:p>
            <a:pPr lvl="1"/>
            <a:r>
              <a:rPr lang="en-CA" sz="5000" dirty="0" smtClean="0"/>
              <a:t>Discussions </a:t>
            </a:r>
            <a:r>
              <a:rPr lang="en-CA" sz="5000" dirty="0"/>
              <a:t>are already underway with </a:t>
            </a:r>
            <a:r>
              <a:rPr lang="en-CA" sz="5000" dirty="0" err="1" smtClean="0"/>
              <a:t>GCTools</a:t>
            </a:r>
            <a:endParaRPr lang="en-CA" sz="5000" dirty="0" smtClean="0"/>
          </a:p>
          <a:p>
            <a:pPr lvl="1"/>
            <a:r>
              <a:rPr lang="en-CA" sz="5000" dirty="0" smtClean="0"/>
              <a:t>Concern </a:t>
            </a:r>
            <a:r>
              <a:rPr lang="en-CA" sz="5000" dirty="0"/>
              <a:t>that TBS is moving ahead too </a:t>
            </a:r>
            <a:r>
              <a:rPr lang="en-CA" sz="5000" dirty="0" smtClean="0"/>
              <a:t>quickly</a:t>
            </a:r>
          </a:p>
          <a:p>
            <a:pPr lvl="1"/>
            <a:r>
              <a:rPr lang="en-CA" sz="5000" dirty="0" err="1" smtClean="0"/>
              <a:t>GCConnex</a:t>
            </a:r>
            <a:r>
              <a:rPr lang="en-CA" sz="5000" dirty="0" smtClean="0"/>
              <a:t> </a:t>
            </a:r>
            <a:r>
              <a:rPr lang="en-CA" sz="5000" dirty="0"/>
              <a:t>services are located behind the </a:t>
            </a:r>
            <a:r>
              <a:rPr lang="en-CA" sz="5000" dirty="0" smtClean="0"/>
              <a:t>intranet</a:t>
            </a:r>
          </a:p>
          <a:p>
            <a:pPr lvl="1"/>
            <a:r>
              <a:rPr lang="en-CA" sz="5000" dirty="0" smtClean="0"/>
              <a:t>Some </a:t>
            </a:r>
            <a:r>
              <a:rPr lang="en-CA" sz="5000" dirty="0"/>
              <a:t>others also raised doubts about the utility of </a:t>
            </a:r>
            <a:r>
              <a:rPr lang="en-CA" sz="5000" dirty="0" err="1"/>
              <a:t>GCConnex</a:t>
            </a:r>
            <a:r>
              <a:rPr lang="en-CA" sz="5000" dirty="0"/>
              <a:t> </a:t>
            </a:r>
            <a:r>
              <a:rPr lang="en-CA" sz="5000" dirty="0" smtClean="0"/>
              <a:t>tools</a:t>
            </a:r>
          </a:p>
          <a:p>
            <a:pPr lvl="1"/>
            <a:r>
              <a:rPr lang="en-CA" sz="5000" dirty="0" smtClean="0"/>
              <a:t>Majority </a:t>
            </a:r>
            <a:r>
              <a:rPr lang="en-CA" sz="5000" dirty="0"/>
              <a:t>indicated growing support for </a:t>
            </a:r>
            <a:r>
              <a:rPr lang="en-CA" sz="5000" dirty="0" smtClean="0"/>
              <a:t>integration </a:t>
            </a:r>
            <a:r>
              <a:rPr lang="en-CA" sz="5000" dirty="0"/>
              <a:t>with </a:t>
            </a:r>
            <a:r>
              <a:rPr lang="en-CA" sz="5000" dirty="0" err="1" smtClean="0"/>
              <a:t>GCConnex</a:t>
            </a:r>
            <a:endParaRPr lang="en-CA" sz="5000" dirty="0" smtClean="0"/>
          </a:p>
          <a:p>
            <a:r>
              <a:rPr lang="en-CA" sz="6000" dirty="0" smtClean="0"/>
              <a:t>The </a:t>
            </a:r>
            <a:r>
              <a:rPr lang="en-CA" sz="6000" dirty="0"/>
              <a:t>other major target </a:t>
            </a:r>
            <a:r>
              <a:rPr lang="en-CA" sz="6000" dirty="0" smtClean="0"/>
              <a:t>- OCHRE </a:t>
            </a:r>
          </a:p>
          <a:p>
            <a:pPr lvl="1"/>
            <a:r>
              <a:rPr lang="en-CA" sz="5000" dirty="0" smtClean="0"/>
              <a:t>Some </a:t>
            </a:r>
            <a:r>
              <a:rPr lang="en-CA" sz="5000" dirty="0"/>
              <a:t>felt CSPS is being pulled in two directions - are they more interested in tools, or performance management? </a:t>
            </a:r>
            <a:endParaRPr lang="en-CA" sz="5000" dirty="0" smtClean="0">
              <a:effectLst/>
            </a:endParaRPr>
          </a:p>
          <a:p>
            <a:r>
              <a:rPr lang="en-CA" sz="6000" dirty="0" smtClean="0"/>
              <a:t>Some </a:t>
            </a:r>
            <a:r>
              <a:rPr lang="en-CA" sz="6000" dirty="0"/>
              <a:t>discussion about integration - or at least interoperability - with external tools such as Facebook and Twitter. </a:t>
            </a:r>
            <a:endParaRPr lang="en-CA" sz="6000" dirty="0" smtClean="0"/>
          </a:p>
          <a:p>
            <a:pPr lvl="1"/>
            <a:r>
              <a:rPr lang="en-CA" sz="5000" dirty="0" smtClean="0"/>
              <a:t>On </a:t>
            </a:r>
            <a:r>
              <a:rPr lang="en-CA" sz="5000" dirty="0"/>
              <a:t>this, opinions were probably more divided than anywhere else, with some vehemently opposed to social networking services, and others pointing out that this is where most people work and communicate online already.</a:t>
            </a:r>
            <a:endParaRPr lang="en-CA" sz="5000" dirty="0" smtClean="0">
              <a:effectLst/>
            </a:endParaRPr>
          </a:p>
          <a:p>
            <a:endParaRPr lang="en-CA" dirty="0"/>
          </a:p>
        </p:txBody>
      </p:sp>
    </p:spTree>
    <p:extLst>
      <p:ext uri="{BB962C8B-B14F-4D97-AF65-F5344CB8AC3E}">
        <p14:creationId xmlns:p14="http://schemas.microsoft.com/office/powerpoint/2010/main" val="308509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Knowledge of other platforms </a:t>
            </a:r>
            <a:endParaRPr lang="en-CA" dirty="0"/>
          </a:p>
        </p:txBody>
      </p:sp>
      <p:sp>
        <p:nvSpPr>
          <p:cNvPr id="3" name="Content Placeholder 2"/>
          <p:cNvSpPr>
            <a:spLocks noGrp="1"/>
          </p:cNvSpPr>
          <p:nvPr>
            <p:ph idx="1"/>
          </p:nvPr>
        </p:nvSpPr>
        <p:spPr/>
        <p:txBody>
          <a:bodyPr>
            <a:noAutofit/>
          </a:bodyPr>
          <a:lstStyle/>
          <a:p>
            <a:r>
              <a:rPr lang="en-CA" sz="2400" dirty="0"/>
              <a:t>We asked about participants’ knowledge of other platforms, primarily to evaluate what range of options was being considered. </a:t>
            </a:r>
            <a:endParaRPr lang="en-CA" sz="2400" dirty="0" smtClean="0">
              <a:effectLst/>
            </a:endParaRPr>
          </a:p>
          <a:p>
            <a:r>
              <a:rPr lang="en-CA" sz="2400" dirty="0" smtClean="0"/>
              <a:t>All </a:t>
            </a:r>
            <a:r>
              <a:rPr lang="en-CA" sz="2400" dirty="0"/>
              <a:t>respondents were familiar with </a:t>
            </a:r>
            <a:r>
              <a:rPr lang="en-CA" sz="2400" dirty="0" err="1"/>
              <a:t>GCTools</a:t>
            </a:r>
            <a:r>
              <a:rPr lang="en-CA" sz="2400" dirty="0"/>
              <a:t> (though not necessarily every part of </a:t>
            </a:r>
            <a:r>
              <a:rPr lang="en-CA" sz="2400" dirty="0" err="1"/>
              <a:t>GCTools</a:t>
            </a:r>
            <a:r>
              <a:rPr lang="en-CA" sz="2400" dirty="0"/>
              <a:t>). Others mentioned services such as GEDS and the HRMS service that existed before Phoenix. </a:t>
            </a:r>
            <a:endParaRPr lang="en-CA" sz="2400" dirty="0" smtClean="0">
              <a:effectLst/>
            </a:endParaRPr>
          </a:p>
          <a:p>
            <a:r>
              <a:rPr lang="en-CA" sz="2400" dirty="0" smtClean="0"/>
              <a:t>Several </a:t>
            </a:r>
            <a:r>
              <a:rPr lang="en-CA" sz="2400" dirty="0"/>
              <a:t>participants discussed the state of learning management systems within the Government of Canada </a:t>
            </a:r>
            <a:r>
              <a:rPr lang="en-CA" sz="2400" dirty="0" smtClean="0"/>
              <a:t>generally</a:t>
            </a:r>
            <a:endParaRPr lang="en-CA" sz="2400" dirty="0"/>
          </a:p>
        </p:txBody>
      </p:sp>
    </p:spTree>
    <p:extLst>
      <p:ext uri="{BB962C8B-B14F-4D97-AF65-F5344CB8AC3E}">
        <p14:creationId xmlns:p14="http://schemas.microsoft.com/office/powerpoint/2010/main" val="16212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Events</a:t>
            </a:r>
            <a:endParaRPr lang="en-CA" dirty="0"/>
          </a:p>
        </p:txBody>
      </p:sp>
      <p:sp>
        <p:nvSpPr>
          <p:cNvPr id="3" name="Content Placeholder 2"/>
          <p:cNvSpPr>
            <a:spLocks noGrp="1"/>
          </p:cNvSpPr>
          <p:nvPr>
            <p:ph idx="1"/>
          </p:nvPr>
        </p:nvSpPr>
        <p:spPr/>
        <p:txBody>
          <a:bodyPr>
            <a:normAutofit/>
          </a:bodyPr>
          <a:lstStyle/>
          <a:p>
            <a:r>
              <a:rPr lang="en-CA" sz="3000" dirty="0" smtClean="0"/>
              <a:t>Recently </a:t>
            </a:r>
            <a:r>
              <a:rPr lang="en-CA" sz="3000" dirty="0"/>
              <a:t>launched an events service using WebEx for online access and Moodle for asynchronous </a:t>
            </a:r>
            <a:r>
              <a:rPr lang="en-CA" sz="3000" dirty="0" smtClean="0"/>
              <a:t>content</a:t>
            </a:r>
          </a:p>
          <a:p>
            <a:r>
              <a:rPr lang="en-CA" sz="3000" dirty="0" smtClean="0">
                <a:effectLst/>
              </a:rPr>
              <a:t>Video broadcast / player </a:t>
            </a:r>
            <a:r>
              <a:rPr lang="en-CA" sz="3000" dirty="0" smtClean="0"/>
              <a:t> </a:t>
            </a:r>
            <a:r>
              <a:rPr lang="en-CA" sz="3000" dirty="0" err="1"/>
              <a:t>CanWebCast</a:t>
            </a:r>
            <a:r>
              <a:rPr lang="en-CA" sz="3000" dirty="0"/>
              <a:t> </a:t>
            </a:r>
            <a:r>
              <a:rPr lang="en-CA" sz="3000" dirty="0" smtClean="0"/>
              <a:t>(now </a:t>
            </a:r>
            <a:r>
              <a:rPr lang="en-CA" sz="3000" u="sng" dirty="0" err="1" smtClean="0">
                <a:hlinkClick r:id="rId2"/>
              </a:rPr>
              <a:t>Collaborate.video</a:t>
            </a:r>
            <a:r>
              <a:rPr lang="en-CA" sz="3000" dirty="0" smtClean="0"/>
              <a:t>)</a:t>
            </a:r>
            <a:endParaRPr lang="en-CA" sz="3000" dirty="0" smtClean="0">
              <a:effectLst/>
            </a:endParaRPr>
          </a:p>
          <a:p>
            <a:pPr marL="0" indent="0">
              <a:buNone/>
            </a:pPr>
            <a:r>
              <a:rPr lang="en-CA" dirty="0" smtClean="0"/>
              <a:t> </a:t>
            </a:r>
            <a:endParaRPr lang="en-CA" dirty="0"/>
          </a:p>
        </p:txBody>
      </p:sp>
      <p:pic>
        <p:nvPicPr>
          <p:cNvPr id="3074" name="Picture 2" descr="https://lh4.googleusercontent.com/tBcHzMo0I4Pwh52DRGRNyEsj1M1Bnn-hzEfTBrQ-Pz2-fD9gi8wkh5RmYSHxp1l0WVpoIy-Rw8NzbdOrOCqsR-776LfLqadHJnlYBtVjT-ArpoSfgcqprPs1EJK8L0MKnGxZTX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45445"/>
            <a:ext cx="3456384" cy="26498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4197900"/>
            <a:ext cx="4241373" cy="2308324"/>
          </a:xfrm>
          <a:prstGeom prst="rect">
            <a:avLst/>
          </a:prstGeom>
          <a:ln w="3175">
            <a:solidFill>
              <a:schemeClr val="tx1"/>
            </a:solidFill>
          </a:ln>
        </p:spPr>
        <p:txBody>
          <a:bodyPr wrap="square">
            <a:spAutoFit/>
          </a:bodyPr>
          <a:lstStyle/>
          <a:p>
            <a:r>
              <a:rPr lang="en-CA" dirty="0" smtClean="0"/>
              <a:t>Several people expressed enthusiastic support for the online events being broadcast on WebEx (and which also could be distributed as podcasts). A specific block of time is allocated for them, which makes scheduling much less </a:t>
            </a:r>
            <a:r>
              <a:rPr lang="en-CA" i="1" dirty="0" smtClean="0"/>
              <a:t>ad hoc</a:t>
            </a:r>
            <a:r>
              <a:rPr lang="en-CA" dirty="0" smtClean="0"/>
              <a:t>, and they address current and timely issues, and support immediate feedback.</a:t>
            </a:r>
          </a:p>
        </p:txBody>
      </p:sp>
    </p:spTree>
    <p:extLst>
      <p:ext uri="{BB962C8B-B14F-4D97-AF65-F5344CB8AC3E}">
        <p14:creationId xmlns:p14="http://schemas.microsoft.com/office/powerpoint/2010/main" val="901148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0" dirty="0" smtClean="0"/>
              <a:t>Employment and occupational platforms</a:t>
            </a:r>
            <a:endParaRPr lang="en-CA" sz="3600" dirty="0"/>
          </a:p>
        </p:txBody>
      </p:sp>
      <p:sp>
        <p:nvSpPr>
          <p:cNvPr id="3" name="Content Placeholder 2"/>
          <p:cNvSpPr>
            <a:spLocks noGrp="1"/>
          </p:cNvSpPr>
          <p:nvPr>
            <p:ph idx="1"/>
          </p:nvPr>
        </p:nvSpPr>
        <p:spPr/>
        <p:txBody>
          <a:bodyPr>
            <a:normAutofit fontScale="62500" lnSpcReduction="20000"/>
          </a:bodyPr>
          <a:lstStyle/>
          <a:p>
            <a:r>
              <a:rPr lang="en-CA" sz="3800" dirty="0" smtClean="0"/>
              <a:t>We </a:t>
            </a:r>
            <a:r>
              <a:rPr lang="en-CA" sz="3800" dirty="0"/>
              <a:t>explored the question of integration between GCCampus and employment or occupational </a:t>
            </a:r>
            <a:r>
              <a:rPr lang="en-CA" sz="3800" dirty="0" smtClean="0"/>
              <a:t>platforms</a:t>
            </a:r>
            <a:endParaRPr lang="en-CA" sz="3800" dirty="0" smtClean="0">
              <a:effectLst/>
            </a:endParaRPr>
          </a:p>
          <a:p>
            <a:r>
              <a:rPr lang="en-CA" sz="3800" dirty="0" smtClean="0"/>
              <a:t>One </a:t>
            </a:r>
            <a:r>
              <a:rPr lang="en-CA" sz="3800" dirty="0"/>
              <a:t>thread of discussion considered the integration of GCCampus and performance </a:t>
            </a:r>
            <a:r>
              <a:rPr lang="en-CA" sz="3800" dirty="0" smtClean="0"/>
              <a:t>management</a:t>
            </a:r>
          </a:p>
          <a:p>
            <a:pPr lvl="1"/>
            <a:r>
              <a:rPr lang="en-CA" sz="3200" dirty="0" smtClean="0"/>
              <a:t>Maybe managers </a:t>
            </a:r>
            <a:r>
              <a:rPr lang="en-CA" sz="3200" dirty="0"/>
              <a:t>should be able to see learning records as part of performance review</a:t>
            </a:r>
            <a:r>
              <a:rPr lang="en-CA" sz="3200" dirty="0" smtClean="0"/>
              <a:t>,</a:t>
            </a:r>
          </a:p>
          <a:p>
            <a:pPr lvl="1"/>
            <a:r>
              <a:rPr lang="en-CA" sz="3200" dirty="0" smtClean="0"/>
              <a:t>Maybe </a:t>
            </a:r>
            <a:r>
              <a:rPr lang="en-CA" sz="3200" dirty="0"/>
              <a:t>there should be recognition of prior learning from work experience by the school.</a:t>
            </a:r>
            <a:endParaRPr lang="en-CA" sz="3200" dirty="0" smtClean="0">
              <a:effectLst/>
            </a:endParaRPr>
          </a:p>
          <a:p>
            <a:r>
              <a:rPr lang="en-CA" sz="3800" dirty="0" smtClean="0"/>
              <a:t>The </a:t>
            </a:r>
            <a:r>
              <a:rPr lang="en-CA" sz="3800" dirty="0"/>
              <a:t>view was expressed that GCCampus could be linked with Government of Canada employment services, but not external services such as Monster or LinkedIn. “We should have a solid internal platform that's seamlessly integrated &amp; not worry about what's outside</a:t>
            </a:r>
            <a:r>
              <a:rPr lang="en-CA" sz="3800" dirty="0" smtClean="0"/>
              <a:t>.”</a:t>
            </a:r>
            <a:endParaRPr lang="en-CA" sz="3800" dirty="0"/>
          </a:p>
        </p:txBody>
      </p:sp>
    </p:spTree>
    <p:extLst>
      <p:ext uri="{BB962C8B-B14F-4D97-AF65-F5344CB8AC3E}">
        <p14:creationId xmlns:p14="http://schemas.microsoft.com/office/powerpoint/2010/main" val="1187678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Identification and single sign-on</a:t>
            </a:r>
            <a:endParaRPr lang="en-CA" dirty="0"/>
          </a:p>
        </p:txBody>
      </p:sp>
      <p:sp>
        <p:nvSpPr>
          <p:cNvPr id="3" name="Content Placeholder 2"/>
          <p:cNvSpPr>
            <a:spLocks noGrp="1"/>
          </p:cNvSpPr>
          <p:nvPr>
            <p:ph idx="1"/>
          </p:nvPr>
        </p:nvSpPr>
        <p:spPr/>
        <p:txBody>
          <a:bodyPr>
            <a:normAutofit fontScale="40000" lnSpcReduction="20000"/>
          </a:bodyPr>
          <a:lstStyle/>
          <a:p>
            <a:pPr fontAlgn="base"/>
            <a:r>
              <a:rPr lang="en-CA" sz="6000" i="1" dirty="0" smtClean="0"/>
              <a:t>Everybody</a:t>
            </a:r>
            <a:r>
              <a:rPr lang="en-CA" sz="6000" dirty="0" smtClean="0"/>
              <a:t> </a:t>
            </a:r>
            <a:r>
              <a:rPr lang="en-CA" sz="6000" dirty="0"/>
              <a:t>wants single </a:t>
            </a:r>
            <a:r>
              <a:rPr lang="en-CA" sz="6000" dirty="0" err="1"/>
              <a:t>signon</a:t>
            </a:r>
            <a:r>
              <a:rPr lang="en-CA" sz="6000" dirty="0"/>
              <a:t>, defined as “you sign on once to your government account, and then you have access to everything,” and</a:t>
            </a:r>
            <a:endParaRPr lang="en-CA" sz="6000" i="1" dirty="0"/>
          </a:p>
          <a:p>
            <a:pPr fontAlgn="base"/>
            <a:r>
              <a:rPr lang="en-CA" sz="6000" i="1" dirty="0"/>
              <a:t>Multiple</a:t>
            </a:r>
            <a:r>
              <a:rPr lang="en-CA" sz="6000" dirty="0"/>
              <a:t> single </a:t>
            </a:r>
            <a:r>
              <a:rPr lang="en-CA" sz="6000" dirty="0" err="1"/>
              <a:t>signon</a:t>
            </a:r>
            <a:r>
              <a:rPr lang="en-CA" sz="6000" dirty="0"/>
              <a:t> projects exist in the Government of Canada. </a:t>
            </a:r>
            <a:endParaRPr lang="en-CA" sz="6000" dirty="0" smtClean="0"/>
          </a:p>
          <a:p>
            <a:pPr lvl="1" fontAlgn="base"/>
            <a:r>
              <a:rPr lang="en-CA" sz="5600" dirty="0" smtClean="0"/>
              <a:t>CSPS </a:t>
            </a:r>
            <a:r>
              <a:rPr lang="en-CA" sz="5600" dirty="0"/>
              <a:t>has its own </a:t>
            </a:r>
            <a:r>
              <a:rPr lang="en-CA" sz="5600" u="sng" dirty="0">
                <a:hlinkClick r:id="rId2"/>
              </a:rPr>
              <a:t>Shibboleth</a:t>
            </a:r>
            <a:r>
              <a:rPr lang="en-CA" sz="5600" dirty="0"/>
              <a:t>-based </a:t>
            </a:r>
            <a:r>
              <a:rPr lang="en-CA" sz="5600" dirty="0" smtClean="0"/>
              <a:t>system</a:t>
            </a:r>
          </a:p>
          <a:p>
            <a:pPr lvl="1" fontAlgn="base"/>
            <a:r>
              <a:rPr lang="en-CA" sz="5600" dirty="0" smtClean="0"/>
              <a:t>There </a:t>
            </a:r>
            <a:r>
              <a:rPr lang="en-CA" sz="5600" dirty="0"/>
              <a:t>is also the </a:t>
            </a:r>
            <a:r>
              <a:rPr lang="en-CA" sz="5600" u="sng" dirty="0" err="1">
                <a:hlinkClick r:id="rId3"/>
              </a:rPr>
              <a:t>MyKey</a:t>
            </a:r>
            <a:r>
              <a:rPr lang="en-CA" sz="5600" dirty="0"/>
              <a:t> initiative</a:t>
            </a:r>
            <a:r>
              <a:rPr lang="en-CA" sz="5600" dirty="0" smtClean="0"/>
              <a:t>.</a:t>
            </a:r>
          </a:p>
          <a:p>
            <a:pPr lvl="1" fontAlgn="base"/>
            <a:r>
              <a:rPr lang="en-CA" sz="5600" dirty="0" smtClean="0"/>
              <a:t>There </a:t>
            </a:r>
            <a:r>
              <a:rPr lang="en-CA" sz="5600" dirty="0"/>
              <a:t>is in addition the general desktop login people use in their own </a:t>
            </a:r>
            <a:r>
              <a:rPr lang="en-CA" sz="5600" dirty="0" smtClean="0"/>
              <a:t>departments</a:t>
            </a:r>
          </a:p>
          <a:p>
            <a:pPr lvl="1" fontAlgn="base"/>
            <a:r>
              <a:rPr lang="en-CA" sz="5600" dirty="0" smtClean="0"/>
              <a:t>(</a:t>
            </a:r>
            <a:r>
              <a:rPr lang="en-CA" sz="5600" dirty="0"/>
              <a:t>note that we did not attempt a full survey of </a:t>
            </a:r>
            <a:r>
              <a:rPr lang="en-CA" sz="5600" dirty="0" err="1"/>
              <a:t>signon</a:t>
            </a:r>
            <a:r>
              <a:rPr lang="en-CA" sz="5600" dirty="0"/>
              <a:t> mechanisms).</a:t>
            </a:r>
            <a:endParaRPr lang="en-CA" sz="5600" i="1" dirty="0"/>
          </a:p>
          <a:p>
            <a:r>
              <a:rPr lang="en-CA" dirty="0" smtClean="0"/>
              <a:t/>
            </a:r>
            <a:br>
              <a:rPr lang="en-CA" dirty="0" smtClean="0"/>
            </a:br>
            <a:endParaRPr lang="en-CA" dirty="0"/>
          </a:p>
        </p:txBody>
      </p:sp>
    </p:spTree>
    <p:extLst>
      <p:ext uri="{BB962C8B-B14F-4D97-AF65-F5344CB8AC3E}">
        <p14:creationId xmlns:p14="http://schemas.microsoft.com/office/powerpoint/2010/main" val="3373478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 </a:t>
            </a:r>
            <a:r>
              <a:rPr lang="en-CA" dirty="0" err="1" smtClean="0"/>
              <a:t>Signon</a:t>
            </a:r>
            <a:r>
              <a:rPr lang="en-CA" dirty="0" smtClean="0"/>
              <a:t> (2)</a:t>
            </a:r>
            <a:endParaRPr lang="en-CA" dirty="0"/>
          </a:p>
        </p:txBody>
      </p:sp>
      <p:sp>
        <p:nvSpPr>
          <p:cNvPr id="3" name="Content Placeholder 2"/>
          <p:cNvSpPr>
            <a:spLocks noGrp="1"/>
          </p:cNvSpPr>
          <p:nvPr>
            <p:ph idx="1"/>
          </p:nvPr>
        </p:nvSpPr>
        <p:spPr/>
        <p:txBody>
          <a:bodyPr/>
          <a:lstStyle/>
          <a:p>
            <a:pPr marL="0" indent="0">
              <a:buNone/>
            </a:pPr>
            <a:r>
              <a:rPr lang="en-CA" sz="2400" dirty="0" smtClean="0"/>
              <a:t>However, several issues were raised:</a:t>
            </a:r>
            <a:endParaRPr lang="en-CA" sz="2400" dirty="0" smtClean="0">
              <a:effectLst/>
            </a:endParaRPr>
          </a:p>
          <a:p>
            <a:pPr marL="457200" indent="-457200">
              <a:buFont typeface="+mj-lt"/>
              <a:buAutoNum type="arabicPeriod"/>
            </a:pPr>
            <a:r>
              <a:rPr lang="en-CA" sz="2400" dirty="0" smtClean="0"/>
              <a:t>First, the level of security provided by (or required by) different </a:t>
            </a:r>
            <a:r>
              <a:rPr lang="en-CA" sz="2400" dirty="0" err="1" smtClean="0"/>
              <a:t>signon</a:t>
            </a:r>
            <a:r>
              <a:rPr lang="en-CA" sz="2400" dirty="0" smtClean="0"/>
              <a:t> systems varies</a:t>
            </a:r>
            <a:endParaRPr lang="en-CA" sz="2400" dirty="0" smtClean="0">
              <a:effectLst/>
            </a:endParaRPr>
          </a:p>
          <a:p>
            <a:pPr marL="457200" indent="-457200">
              <a:buFont typeface="+mj-lt"/>
              <a:buAutoNum type="arabicPeriod"/>
            </a:pPr>
            <a:r>
              <a:rPr lang="en-CA" sz="2400" dirty="0" smtClean="0"/>
              <a:t>Second, there is not a clear definition of the need for, or business value, of </a:t>
            </a:r>
            <a:r>
              <a:rPr lang="en-CA" sz="2400" dirty="0" err="1" smtClean="0"/>
              <a:t>signon</a:t>
            </a:r>
            <a:r>
              <a:rPr lang="en-CA" sz="2400" dirty="0" smtClean="0"/>
              <a:t> requirements</a:t>
            </a:r>
            <a:endParaRPr lang="en-CA" sz="2400" dirty="0" smtClean="0">
              <a:effectLst/>
            </a:endParaRPr>
          </a:p>
        </p:txBody>
      </p:sp>
    </p:spTree>
    <p:extLst>
      <p:ext uri="{BB962C8B-B14F-4D97-AF65-F5344CB8AC3E}">
        <p14:creationId xmlns:p14="http://schemas.microsoft.com/office/powerpoint/2010/main" val="3008170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Support for distributed environments</a:t>
            </a:r>
            <a:endParaRPr lang="en-CA" dirty="0"/>
          </a:p>
        </p:txBody>
      </p:sp>
      <p:sp>
        <p:nvSpPr>
          <p:cNvPr id="3" name="Content Placeholder 2"/>
          <p:cNvSpPr>
            <a:spLocks noGrp="1"/>
          </p:cNvSpPr>
          <p:nvPr>
            <p:ph idx="1"/>
          </p:nvPr>
        </p:nvSpPr>
        <p:spPr/>
        <p:txBody>
          <a:bodyPr>
            <a:normAutofit fontScale="40000" lnSpcReduction="20000"/>
          </a:bodyPr>
          <a:lstStyle/>
          <a:p>
            <a:pPr marL="0" indent="0">
              <a:buNone/>
            </a:pPr>
            <a:r>
              <a:rPr lang="en-CA" sz="6000" dirty="0" smtClean="0"/>
              <a:t>Different interpretations of ‘distributed’:</a:t>
            </a:r>
          </a:p>
          <a:p>
            <a:r>
              <a:rPr lang="en-CA" sz="6000" dirty="0" smtClean="0"/>
              <a:t>One </a:t>
            </a:r>
            <a:r>
              <a:rPr lang="en-CA" sz="6000" dirty="0"/>
              <a:t>respondent spoke of ‘distributing learning’ and made the point that 'build it and they will come' does not </a:t>
            </a:r>
            <a:r>
              <a:rPr lang="en-CA" sz="6000" dirty="0" smtClean="0"/>
              <a:t>work</a:t>
            </a:r>
            <a:br>
              <a:rPr lang="en-CA" sz="6000" dirty="0" smtClean="0"/>
            </a:br>
            <a:r>
              <a:rPr lang="en-CA" sz="6000" dirty="0" smtClean="0"/>
              <a:t>Support for subscription-based learning the school </a:t>
            </a:r>
            <a:r>
              <a:rPr lang="en-CA" sz="6000" dirty="0"/>
              <a:t>needs to remove the walls of learning from the containers they're in right now, said the </a:t>
            </a:r>
            <a:r>
              <a:rPr lang="en-CA" sz="6000" dirty="0" smtClean="0"/>
              <a:t>respondent</a:t>
            </a:r>
          </a:p>
          <a:p>
            <a:r>
              <a:rPr lang="en-CA" sz="6000" dirty="0" smtClean="0"/>
              <a:t>Development </a:t>
            </a:r>
            <a:r>
              <a:rPr lang="en-CA" sz="6000" dirty="0"/>
              <a:t>of specific learning solutions for different departments. With the right application of metadata school staff should be able to approach a department and created a tailored program for them, we were told.</a:t>
            </a:r>
            <a:endParaRPr lang="en-CA" sz="6000" dirty="0" smtClean="0">
              <a:effectLst/>
            </a:endParaRPr>
          </a:p>
          <a:p>
            <a:r>
              <a:rPr lang="en-CA" sz="6000" dirty="0" smtClean="0"/>
              <a:t>Geographical </a:t>
            </a:r>
            <a:r>
              <a:rPr lang="en-CA" sz="6000" dirty="0"/>
              <a:t>distribution. The government’s social presence in the regions is very important, maybe more important, we were told. In the long run, even </a:t>
            </a:r>
            <a:r>
              <a:rPr lang="en-CA" sz="6000" dirty="0" err="1"/>
              <a:t>Mirimichi</a:t>
            </a:r>
            <a:r>
              <a:rPr lang="en-CA" sz="6000" dirty="0"/>
              <a:t> (Phoenix) will work.</a:t>
            </a:r>
          </a:p>
        </p:txBody>
      </p:sp>
    </p:spTree>
    <p:extLst>
      <p:ext uri="{BB962C8B-B14F-4D97-AF65-F5344CB8AC3E}">
        <p14:creationId xmlns:p14="http://schemas.microsoft.com/office/powerpoint/2010/main" val="2688028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Expertise &amp; Resources</a:t>
            </a:r>
            <a:endParaRPr lang="en-CA" dirty="0"/>
          </a:p>
        </p:txBody>
      </p:sp>
      <p:sp>
        <p:nvSpPr>
          <p:cNvPr id="3" name="Content Placeholder 2"/>
          <p:cNvSpPr>
            <a:spLocks noGrp="1"/>
          </p:cNvSpPr>
          <p:nvPr>
            <p:ph idx="1"/>
          </p:nvPr>
        </p:nvSpPr>
        <p:spPr/>
        <p:txBody>
          <a:bodyPr>
            <a:normAutofit fontScale="47500" lnSpcReduction="20000"/>
          </a:bodyPr>
          <a:lstStyle/>
          <a:p>
            <a:r>
              <a:rPr lang="en-CA" sz="5100" dirty="0" smtClean="0"/>
              <a:t>Does </a:t>
            </a:r>
            <a:r>
              <a:rPr lang="en-CA" sz="5100" dirty="0"/>
              <a:t>CSPS </a:t>
            </a:r>
            <a:r>
              <a:rPr lang="en-CA" sz="5100" dirty="0" smtClean="0"/>
              <a:t>have </a:t>
            </a:r>
            <a:r>
              <a:rPr lang="en-CA" sz="5100" dirty="0"/>
              <a:t>sufficient expertise and resources to implement the sort of integration programs being </a:t>
            </a:r>
            <a:r>
              <a:rPr lang="en-CA" sz="5100" dirty="0" smtClean="0"/>
              <a:t>contemplated?</a:t>
            </a:r>
            <a:endParaRPr lang="en-CA" sz="5100" dirty="0" smtClean="0">
              <a:effectLst/>
            </a:endParaRPr>
          </a:p>
          <a:p>
            <a:r>
              <a:rPr lang="en-CA" sz="5100" dirty="0" smtClean="0"/>
              <a:t>The </a:t>
            </a:r>
            <a:r>
              <a:rPr lang="en-CA" sz="5100" dirty="0"/>
              <a:t>most common response was that the resources do not </a:t>
            </a:r>
            <a:r>
              <a:rPr lang="en-CA" sz="5100" dirty="0" smtClean="0"/>
              <a:t>exist</a:t>
            </a:r>
          </a:p>
          <a:p>
            <a:pPr lvl="1"/>
            <a:r>
              <a:rPr lang="en-CA" sz="4200" dirty="0" smtClean="0"/>
              <a:t>Respondents said </a:t>
            </a:r>
            <a:r>
              <a:rPr lang="en-CA" sz="4200" dirty="0"/>
              <a:t>staff were capable of doing the </a:t>
            </a:r>
            <a:r>
              <a:rPr lang="en-CA" sz="4200" dirty="0" smtClean="0"/>
              <a:t>work</a:t>
            </a:r>
          </a:p>
          <a:p>
            <a:pPr lvl="1"/>
            <a:r>
              <a:rPr lang="en-CA" sz="4200" dirty="0" smtClean="0"/>
              <a:t>Gap </a:t>
            </a:r>
            <a:r>
              <a:rPr lang="en-CA" sz="4200" dirty="0"/>
              <a:t>between expectations and the resources needed to do the </a:t>
            </a:r>
            <a:r>
              <a:rPr lang="en-CA" sz="4200" dirty="0" smtClean="0"/>
              <a:t>job </a:t>
            </a:r>
            <a:endParaRPr lang="en-CA" sz="4200" dirty="0" smtClean="0">
              <a:effectLst/>
            </a:endParaRPr>
          </a:p>
          <a:p>
            <a:pPr lvl="1"/>
            <a:r>
              <a:rPr lang="en-CA" sz="4200" dirty="0" smtClean="0"/>
              <a:t>The </a:t>
            </a:r>
            <a:r>
              <a:rPr lang="en-CA" sz="4200" dirty="0"/>
              <a:t>school could leverage </a:t>
            </a:r>
            <a:r>
              <a:rPr lang="en-CA" sz="4200" dirty="0" smtClean="0"/>
              <a:t>work </a:t>
            </a:r>
            <a:r>
              <a:rPr lang="en-CA" sz="4200" dirty="0"/>
              <a:t>other people are already </a:t>
            </a:r>
            <a:r>
              <a:rPr lang="en-CA" sz="4200" dirty="0" smtClean="0"/>
              <a:t>doing</a:t>
            </a:r>
          </a:p>
          <a:p>
            <a:pPr lvl="1"/>
            <a:r>
              <a:rPr lang="en-CA" sz="4200" dirty="0" smtClean="0"/>
              <a:t>The </a:t>
            </a:r>
            <a:r>
              <a:rPr lang="en-CA" sz="4200" dirty="0"/>
              <a:t>school has fuelled the idea that specialists should perform certain  tasks, while in fact people could do much more themselves, with the right amount of </a:t>
            </a:r>
            <a:r>
              <a:rPr lang="en-CA" sz="4200" dirty="0" smtClean="0"/>
              <a:t>support</a:t>
            </a:r>
          </a:p>
          <a:p>
            <a:r>
              <a:rPr lang="en-CA" sz="5100" dirty="0" smtClean="0"/>
              <a:t>We also </a:t>
            </a:r>
            <a:r>
              <a:rPr lang="en-CA" sz="5100" dirty="0"/>
              <a:t>asked specifically about the stability and robustness of the existing platform, and especially the enterprise bus, which was created specifically for GC </a:t>
            </a:r>
            <a:r>
              <a:rPr lang="en-CA" sz="5100" dirty="0" smtClean="0"/>
              <a:t>Campus</a:t>
            </a:r>
            <a:endParaRPr lang="en-CA" sz="5100" dirty="0" smtClean="0">
              <a:effectLst/>
            </a:endParaRPr>
          </a:p>
        </p:txBody>
      </p:sp>
    </p:spTree>
    <p:extLst>
      <p:ext uri="{BB962C8B-B14F-4D97-AF65-F5344CB8AC3E}">
        <p14:creationId xmlns:p14="http://schemas.microsoft.com/office/powerpoint/2010/main" val="1661947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Strategic Directions</a:t>
            </a:r>
            <a:endParaRPr lang="en-CA" dirty="0"/>
          </a:p>
        </p:txBody>
      </p:sp>
      <p:sp>
        <p:nvSpPr>
          <p:cNvPr id="3" name="Content Placeholder 2"/>
          <p:cNvSpPr>
            <a:spLocks noGrp="1"/>
          </p:cNvSpPr>
          <p:nvPr>
            <p:ph idx="1"/>
          </p:nvPr>
        </p:nvSpPr>
        <p:spPr/>
        <p:txBody>
          <a:bodyPr>
            <a:normAutofit/>
          </a:bodyPr>
          <a:lstStyle/>
          <a:p>
            <a:endParaRPr lang="en-C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845605" cy="477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649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New Business Model</a:t>
            </a:r>
            <a:endParaRPr lang="en-CA" dirty="0"/>
          </a:p>
        </p:txBody>
      </p:sp>
      <p:sp>
        <p:nvSpPr>
          <p:cNvPr id="3" name="Content Placeholder 2"/>
          <p:cNvSpPr>
            <a:spLocks noGrp="1"/>
          </p:cNvSpPr>
          <p:nvPr>
            <p:ph idx="1"/>
          </p:nvPr>
        </p:nvSpPr>
        <p:spPr/>
        <p:txBody>
          <a:bodyPr>
            <a:normAutofit fontScale="70000" lnSpcReduction="20000"/>
          </a:bodyPr>
          <a:lstStyle/>
          <a:p>
            <a:r>
              <a:rPr lang="en-CA" sz="3400" dirty="0" smtClean="0"/>
              <a:t>As </a:t>
            </a:r>
            <a:r>
              <a:rPr lang="en-CA" sz="3400" dirty="0"/>
              <a:t>seen from the systems/solutions </a:t>
            </a:r>
            <a:r>
              <a:rPr lang="en-CA" sz="3400" dirty="0" smtClean="0"/>
              <a:t>perspective:</a:t>
            </a:r>
            <a:endParaRPr lang="en-CA" sz="3400" dirty="0" smtClean="0">
              <a:effectLst/>
            </a:endParaRPr>
          </a:p>
          <a:p>
            <a:pPr lvl="1"/>
            <a:r>
              <a:rPr lang="en-CA" dirty="0" smtClean="0"/>
              <a:t>no </a:t>
            </a:r>
            <a:r>
              <a:rPr lang="en-CA" dirty="0"/>
              <a:t>service catalogue / pay </a:t>
            </a:r>
            <a:r>
              <a:rPr lang="en-CA" dirty="0" smtClean="0"/>
              <a:t>once</a:t>
            </a:r>
            <a:r>
              <a:rPr lang="en-CA" dirty="0"/>
              <a:t>, you’re in</a:t>
            </a:r>
            <a:endParaRPr lang="en-CA" dirty="0" smtClean="0">
              <a:effectLst/>
            </a:endParaRPr>
          </a:p>
          <a:p>
            <a:pPr lvl="1"/>
            <a:r>
              <a:rPr lang="en-CA" dirty="0" smtClean="0"/>
              <a:t>looking </a:t>
            </a:r>
            <a:r>
              <a:rPr lang="en-CA" dirty="0"/>
              <a:t>to create ‘opt-in’ strategy for those outside core audience (</a:t>
            </a:r>
            <a:r>
              <a:rPr lang="en-CA" dirty="0" err="1"/>
              <a:t>eg</a:t>
            </a:r>
            <a:r>
              <a:rPr lang="en-CA" dirty="0"/>
              <a:t>. Canada Post)</a:t>
            </a:r>
            <a:endParaRPr lang="en-CA" dirty="0" smtClean="0">
              <a:effectLst/>
            </a:endParaRPr>
          </a:p>
          <a:p>
            <a:pPr lvl="1"/>
            <a:r>
              <a:rPr lang="en-CA" dirty="0" smtClean="0"/>
              <a:t>key </a:t>
            </a:r>
            <a:r>
              <a:rPr lang="en-CA" dirty="0"/>
              <a:t>challenge: knowing </a:t>
            </a:r>
            <a:r>
              <a:rPr lang="en-CA" dirty="0" smtClean="0"/>
              <a:t>who CSPS </a:t>
            </a:r>
            <a:r>
              <a:rPr lang="en-CA" dirty="0"/>
              <a:t>clients are</a:t>
            </a:r>
            <a:endParaRPr lang="en-CA" dirty="0" smtClean="0">
              <a:effectLst/>
            </a:endParaRPr>
          </a:p>
          <a:p>
            <a:r>
              <a:rPr lang="en-CA" sz="3400" dirty="0" smtClean="0"/>
              <a:t>They’re </a:t>
            </a:r>
            <a:r>
              <a:rPr lang="en-CA" sz="3400" dirty="0"/>
              <a:t>trying to do partnerships (3 pillar sourcing strategy)</a:t>
            </a:r>
            <a:endParaRPr lang="en-CA" sz="3400" dirty="0" smtClean="0">
              <a:effectLst/>
            </a:endParaRPr>
          </a:p>
          <a:p>
            <a:pPr lvl="1"/>
            <a:r>
              <a:rPr lang="en-CA" dirty="0" err="1" smtClean="0"/>
              <a:t>eg</a:t>
            </a:r>
            <a:r>
              <a:rPr lang="en-CA" dirty="0" smtClean="0"/>
              <a:t> </a:t>
            </a:r>
            <a:r>
              <a:rPr lang="en-CA" dirty="0"/>
              <a:t>universities/3</a:t>
            </a:r>
            <a:r>
              <a:rPr lang="en-CA" baseline="30000" dirty="0"/>
              <a:t>rd</a:t>
            </a:r>
            <a:r>
              <a:rPr lang="en-CA" dirty="0"/>
              <a:t> party vendors</a:t>
            </a:r>
            <a:endParaRPr lang="en-CA" dirty="0" smtClean="0">
              <a:effectLst/>
            </a:endParaRPr>
          </a:p>
          <a:p>
            <a:pPr lvl="1"/>
            <a:r>
              <a:rPr lang="en-CA" dirty="0" smtClean="0"/>
              <a:t>High </a:t>
            </a:r>
            <a:r>
              <a:rPr lang="en-CA" dirty="0"/>
              <a:t>interest in OGDs having place to publish content</a:t>
            </a:r>
            <a:endParaRPr lang="en-CA" dirty="0" smtClean="0">
              <a:effectLst/>
            </a:endParaRPr>
          </a:p>
          <a:p>
            <a:r>
              <a:rPr lang="en-CA" sz="3400" dirty="0" smtClean="0"/>
              <a:t>Messy </a:t>
            </a:r>
            <a:r>
              <a:rPr lang="en-CA" sz="3400" dirty="0"/>
              <a:t>space /crowdsourcing</a:t>
            </a:r>
            <a:endParaRPr lang="en-CA" sz="3400" dirty="0" smtClean="0">
              <a:effectLst/>
            </a:endParaRPr>
          </a:p>
          <a:p>
            <a:pPr lvl="1"/>
            <a:r>
              <a:rPr lang="en-CA" dirty="0" smtClean="0"/>
              <a:t>DM </a:t>
            </a:r>
            <a:r>
              <a:rPr lang="en-CA" dirty="0"/>
              <a:t>wants to move forward with that</a:t>
            </a:r>
            <a:endParaRPr lang="en-CA" dirty="0" smtClean="0">
              <a:effectLst/>
            </a:endParaRPr>
          </a:p>
          <a:p>
            <a:pPr lvl="1"/>
            <a:r>
              <a:rPr lang="en-CA" dirty="0" smtClean="0"/>
              <a:t>But </a:t>
            </a:r>
            <a:r>
              <a:rPr lang="en-CA" dirty="0"/>
              <a:t>the department does not take </a:t>
            </a:r>
            <a:r>
              <a:rPr lang="en-CA" dirty="0" smtClean="0"/>
              <a:t>risks</a:t>
            </a:r>
            <a:r>
              <a:rPr lang="en-CA" dirty="0"/>
              <a:t> </a:t>
            </a:r>
            <a:r>
              <a:rPr lang="en-CA" dirty="0" smtClean="0"/>
              <a:t>(privacy</a:t>
            </a:r>
            <a:r>
              <a:rPr lang="en-CA" dirty="0"/>
              <a:t>, language, accessibility)</a:t>
            </a:r>
            <a:endParaRPr lang="en-CA" dirty="0" smtClean="0">
              <a:effectLst/>
            </a:endParaRPr>
          </a:p>
          <a:p>
            <a:pPr lvl="1"/>
            <a:r>
              <a:rPr lang="en-CA" dirty="0" smtClean="0"/>
              <a:t>Same </a:t>
            </a:r>
            <a:r>
              <a:rPr lang="en-CA" dirty="0"/>
              <a:t>sort of risks with </a:t>
            </a:r>
            <a:r>
              <a:rPr lang="en-CA" dirty="0" err="1"/>
              <a:t>ebooks</a:t>
            </a:r>
            <a:r>
              <a:rPr lang="en-CA" dirty="0"/>
              <a:t>/3</a:t>
            </a:r>
            <a:r>
              <a:rPr lang="en-CA" baseline="30000" dirty="0"/>
              <a:t>rd</a:t>
            </a:r>
            <a:r>
              <a:rPr lang="en-CA" dirty="0"/>
              <a:t> party etc.</a:t>
            </a:r>
          </a:p>
        </p:txBody>
      </p:sp>
    </p:spTree>
    <p:extLst>
      <p:ext uri="{BB962C8B-B14F-4D97-AF65-F5344CB8AC3E}">
        <p14:creationId xmlns:p14="http://schemas.microsoft.com/office/powerpoint/2010/main" val="753337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Drivers</a:t>
            </a:r>
            <a:endParaRPr lang="en-CA" dirty="0"/>
          </a:p>
        </p:txBody>
      </p:sp>
      <p:sp>
        <p:nvSpPr>
          <p:cNvPr id="3" name="Content Placeholder 2"/>
          <p:cNvSpPr>
            <a:spLocks noGrp="1"/>
          </p:cNvSpPr>
          <p:nvPr>
            <p:ph idx="1"/>
          </p:nvPr>
        </p:nvSpPr>
        <p:spPr/>
        <p:txBody>
          <a:bodyPr>
            <a:normAutofit fontScale="70000" lnSpcReduction="20000"/>
          </a:bodyPr>
          <a:lstStyle/>
          <a:p>
            <a:r>
              <a:rPr lang="en-CA" sz="3400" dirty="0" smtClean="0"/>
              <a:t>Up to now, IT has been driving functionality, but we can't push it much further without content following</a:t>
            </a:r>
            <a:endParaRPr lang="en-CA" sz="3400" dirty="0" smtClean="0">
              <a:effectLst/>
            </a:endParaRPr>
          </a:p>
          <a:p>
            <a:r>
              <a:rPr lang="en-CA" sz="3400" dirty="0" smtClean="0"/>
              <a:t>Great opportunity &amp; the business value </a:t>
            </a:r>
          </a:p>
          <a:p>
            <a:pPr lvl="1"/>
            <a:r>
              <a:rPr lang="en-CA" dirty="0" smtClean="0"/>
              <a:t>but the business requirements are not yet defined</a:t>
            </a:r>
            <a:endParaRPr lang="en-CA" dirty="0" smtClean="0">
              <a:effectLst/>
            </a:endParaRPr>
          </a:p>
          <a:p>
            <a:pPr lvl="1"/>
            <a:r>
              <a:rPr lang="en-CA" dirty="0" smtClean="0"/>
              <a:t>need the business cases &amp; visions for the future</a:t>
            </a:r>
            <a:endParaRPr lang="en-CA" dirty="0" smtClean="0">
              <a:effectLst/>
            </a:endParaRPr>
          </a:p>
          <a:p>
            <a:r>
              <a:rPr lang="en-CA" sz="3400" dirty="0" smtClean="0"/>
              <a:t>Need to change the delivery model</a:t>
            </a:r>
            <a:endParaRPr lang="en-CA" sz="3400" dirty="0" smtClean="0">
              <a:effectLst/>
            </a:endParaRPr>
          </a:p>
          <a:p>
            <a:pPr lvl="1"/>
            <a:r>
              <a:rPr lang="en-CA" dirty="0" smtClean="0"/>
              <a:t>can't imagine sitting in front of the screen for 4 hours</a:t>
            </a:r>
            <a:endParaRPr lang="en-CA" dirty="0" smtClean="0">
              <a:effectLst/>
            </a:endParaRPr>
          </a:p>
          <a:p>
            <a:pPr lvl="1"/>
            <a:r>
              <a:rPr lang="en-CA" dirty="0" smtClean="0"/>
              <a:t>want to be able to learn quickly</a:t>
            </a:r>
            <a:endParaRPr lang="en-CA" dirty="0" smtClean="0">
              <a:effectLst/>
            </a:endParaRPr>
          </a:p>
          <a:p>
            <a:pPr lvl="1"/>
            <a:r>
              <a:rPr lang="en-CA" dirty="0" smtClean="0"/>
              <a:t>or I want the traditional method</a:t>
            </a:r>
            <a:endParaRPr lang="en-CA" dirty="0" smtClean="0">
              <a:effectLst/>
            </a:endParaRPr>
          </a:p>
          <a:p>
            <a:pPr lvl="1"/>
            <a:r>
              <a:rPr lang="en-CA" dirty="0" smtClean="0"/>
              <a:t>it's not just the learning opportunity but also the networking opportunity</a:t>
            </a:r>
            <a:endParaRPr lang="en-CA" dirty="0"/>
          </a:p>
        </p:txBody>
      </p:sp>
    </p:spTree>
    <p:extLst>
      <p:ext uri="{BB962C8B-B14F-4D97-AF65-F5344CB8AC3E}">
        <p14:creationId xmlns:p14="http://schemas.microsoft.com/office/powerpoint/2010/main" val="155922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Wider Environment</a:t>
            </a:r>
            <a:endParaRPr lang="en-CA" dirty="0"/>
          </a:p>
        </p:txBody>
      </p:sp>
      <p:sp>
        <p:nvSpPr>
          <p:cNvPr id="3" name="Content Placeholder 2"/>
          <p:cNvSpPr>
            <a:spLocks noGrp="1"/>
          </p:cNvSpPr>
          <p:nvPr>
            <p:ph idx="1"/>
          </p:nvPr>
        </p:nvSpPr>
        <p:spPr>
          <a:xfrm>
            <a:off x="457200" y="1600200"/>
            <a:ext cx="8229600" cy="4781128"/>
          </a:xfrm>
        </p:spPr>
        <p:txBody>
          <a:bodyPr>
            <a:noAutofit/>
          </a:bodyPr>
          <a:lstStyle/>
          <a:p>
            <a:pPr marL="514350" indent="-514350" fontAlgn="base">
              <a:buFont typeface="+mj-lt"/>
              <a:buAutoNum type="arabicPeriod"/>
            </a:pPr>
            <a:r>
              <a:rPr lang="en-CA" sz="3000" dirty="0" smtClean="0"/>
              <a:t>GC </a:t>
            </a:r>
            <a:r>
              <a:rPr lang="en-CA" sz="3000" dirty="0"/>
              <a:t>Tools, including </a:t>
            </a:r>
            <a:r>
              <a:rPr lang="en-CA" sz="3000" dirty="0" err="1"/>
              <a:t>including</a:t>
            </a:r>
            <a:r>
              <a:rPr lang="en-CA" sz="3000" dirty="0"/>
              <a:t> </a:t>
            </a:r>
            <a:r>
              <a:rPr lang="en-CA" sz="3000" dirty="0" err="1"/>
              <a:t>GCConnex</a:t>
            </a:r>
            <a:r>
              <a:rPr lang="en-CA" sz="3000" dirty="0" smtClean="0"/>
              <a:t>, </a:t>
            </a:r>
            <a:r>
              <a:rPr lang="en-CA" sz="3000" dirty="0"/>
              <a:t>and</a:t>
            </a:r>
          </a:p>
          <a:p>
            <a:pPr marL="514350" indent="-514350" fontAlgn="base">
              <a:buFont typeface="+mj-lt"/>
              <a:buAutoNum type="arabicPeriod"/>
            </a:pPr>
            <a:r>
              <a:rPr lang="en-CA" sz="3000" dirty="0"/>
              <a:t>Human Resource (HR) and Treasury Board tools and applications, which include services such as </a:t>
            </a:r>
            <a:r>
              <a:rPr lang="en-CA" sz="3000" dirty="0" err="1" smtClean="0"/>
              <a:t>MyGCHR</a:t>
            </a:r>
            <a:endParaRPr lang="en-CA" sz="3000" dirty="0" smtClean="0"/>
          </a:p>
          <a:p>
            <a:pPr marL="0" indent="0" fontAlgn="base">
              <a:buNone/>
            </a:pPr>
            <a:endParaRPr lang="en-CA" dirty="0"/>
          </a:p>
          <a:p>
            <a:r>
              <a:rPr lang="en-CA" sz="3000" dirty="0" smtClean="0"/>
              <a:t>Neither replaces </a:t>
            </a:r>
            <a:r>
              <a:rPr lang="en-CA" sz="3000" dirty="0"/>
              <a:t>the </a:t>
            </a:r>
            <a:r>
              <a:rPr lang="en-CA" sz="3000" dirty="0" smtClean="0"/>
              <a:t>LMS</a:t>
            </a:r>
            <a:endParaRPr lang="en-CA" sz="3000" dirty="0" smtClean="0">
              <a:effectLst/>
            </a:endParaRPr>
          </a:p>
          <a:p>
            <a:r>
              <a:rPr lang="en-CA" sz="3000" dirty="0" smtClean="0"/>
              <a:t>Other tools </a:t>
            </a:r>
            <a:r>
              <a:rPr lang="en-CA" sz="3000" dirty="0"/>
              <a:t>event scheduling system</a:t>
            </a:r>
            <a:r>
              <a:rPr lang="en-CA" sz="3000" dirty="0" smtClean="0"/>
              <a:t>, an email newsletter system, Survey Monkey </a:t>
            </a:r>
            <a:r>
              <a:rPr lang="en-CA" sz="3000" dirty="0"/>
              <a:t>and </a:t>
            </a:r>
            <a:r>
              <a:rPr lang="en-CA" sz="3000" u="sng" dirty="0">
                <a:hlinkClick r:id="rId2"/>
              </a:rPr>
              <a:t>Cognos</a:t>
            </a:r>
            <a:r>
              <a:rPr lang="en-CA" sz="3000" dirty="0"/>
              <a:t> </a:t>
            </a:r>
          </a:p>
        </p:txBody>
      </p:sp>
    </p:spTree>
    <p:extLst>
      <p:ext uri="{BB962C8B-B14F-4D97-AF65-F5344CB8AC3E}">
        <p14:creationId xmlns:p14="http://schemas.microsoft.com/office/powerpoint/2010/main" val="3294787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smtClean="0"/>
              <a:t>Mobile Learning</a:t>
            </a:r>
            <a:endParaRPr lang="en-CA" dirty="0"/>
          </a:p>
        </p:txBody>
      </p:sp>
      <p:sp>
        <p:nvSpPr>
          <p:cNvPr id="3" name="Content Placeholder 2"/>
          <p:cNvSpPr>
            <a:spLocks noGrp="1"/>
          </p:cNvSpPr>
          <p:nvPr>
            <p:ph idx="1"/>
          </p:nvPr>
        </p:nvSpPr>
        <p:spPr/>
        <p:txBody>
          <a:bodyPr/>
          <a:lstStyle/>
          <a:p>
            <a:endParaRPr lang="en-C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056784" cy="45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36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5229</Words>
  <Application>Microsoft Office PowerPoint</Application>
  <PresentationFormat>On-screen Show (4:3)</PresentationFormat>
  <Paragraphs>509</Paragraphs>
  <Slides>77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Worksheet</vt:lpstr>
      <vt:lpstr>Learning Technology: Current State of the Canada School of Public Service</vt:lpstr>
      <vt:lpstr>Background Information</vt:lpstr>
      <vt:lpstr>Methodology</vt:lpstr>
      <vt:lpstr>In-Class Learning</vt:lpstr>
      <vt:lpstr>Business Model and Transformation</vt:lpstr>
      <vt:lpstr>GC Campus Suite</vt:lpstr>
      <vt:lpstr>Events</vt:lpstr>
      <vt:lpstr>Wider Environment</vt:lpstr>
      <vt:lpstr>Mobile Learning</vt:lpstr>
      <vt:lpstr>Notes from the Workshop</vt:lpstr>
      <vt:lpstr>Defining Mobile Learning</vt:lpstr>
      <vt:lpstr>Mobile device employment</vt:lpstr>
      <vt:lpstr>Mobile device employment</vt:lpstr>
      <vt:lpstr>Mobile policy frameworks</vt:lpstr>
      <vt:lpstr>Mobile delivery standards</vt:lpstr>
      <vt:lpstr>Mobile Delivery Standards (2)</vt:lpstr>
      <vt:lpstr>Devices</vt:lpstr>
      <vt:lpstr>Pedagogical principles</vt:lpstr>
      <vt:lpstr>Capacity and tools</vt:lpstr>
      <vt:lpstr>Assessment and quality control standards</vt:lpstr>
      <vt:lpstr>Adaptability to change</vt:lpstr>
      <vt:lpstr>Personalized Learning</vt:lpstr>
      <vt:lpstr>Notes from the Workshop</vt:lpstr>
      <vt:lpstr>Defining personalized learning</vt:lpstr>
      <vt:lpstr>Existing tools for performance management</vt:lpstr>
      <vt:lpstr>Performance Support</vt:lpstr>
      <vt:lpstr>Performance Support (2)</vt:lpstr>
      <vt:lpstr>Talent management framework </vt:lpstr>
      <vt:lpstr>Competencies</vt:lpstr>
      <vt:lpstr>Competencies (2)</vt:lpstr>
      <vt:lpstr>Personal learning plans or learning paths</vt:lpstr>
      <vt:lpstr>Recommendation systems</vt:lpstr>
      <vt:lpstr>Informal learning</vt:lpstr>
      <vt:lpstr>Informal Learning (2)</vt:lpstr>
      <vt:lpstr>Personal learning records</vt:lpstr>
      <vt:lpstr>Personal profiles or data archiving</vt:lpstr>
      <vt:lpstr>Automated mechanisms in place for profile creation</vt:lpstr>
      <vt:lpstr>Shared Learning &amp; Crowd-Sourcing</vt:lpstr>
      <vt:lpstr>Notes from the Workshop</vt:lpstr>
      <vt:lpstr>Defining crowdsourcing</vt:lpstr>
      <vt:lpstr>Defining (2)</vt:lpstr>
      <vt:lpstr>Crowdsourcing and the School</vt:lpstr>
      <vt:lpstr>Crowdsourcing models</vt:lpstr>
      <vt:lpstr>Open, shared, social and crowd-sourced learning environments</vt:lpstr>
      <vt:lpstr>Automated social network formation and management</vt:lpstr>
      <vt:lpstr>Applications of crowdsourcing</vt:lpstr>
      <vt:lpstr>Teaming environments and Messaging</vt:lpstr>
      <vt:lpstr>Authorship, sharing, annotation and ratings</vt:lpstr>
      <vt:lpstr>Social presence</vt:lpstr>
      <vt:lpstr>Security and privacy constraints</vt:lpstr>
      <vt:lpstr>The New GCCollab</vt:lpstr>
      <vt:lpstr>Resources &amp; IT</vt:lpstr>
      <vt:lpstr>Virtual Library</vt:lpstr>
      <vt:lpstr>Notes from the Workshop</vt:lpstr>
      <vt:lpstr>Defining a virtual library</vt:lpstr>
      <vt:lpstr>Existing VLs in the GoC</vt:lpstr>
      <vt:lpstr>Canada's Open Government initiative</vt:lpstr>
      <vt:lpstr>Linkages to the wider library community</vt:lpstr>
      <vt:lpstr>Resource metadata standards</vt:lpstr>
      <vt:lpstr>Read and using metadata records</vt:lpstr>
      <vt:lpstr>Information management environment</vt:lpstr>
      <vt:lpstr>Open educational resources</vt:lpstr>
      <vt:lpstr>Material assessment &amp; quality control</vt:lpstr>
      <vt:lpstr>Rights management and copy control </vt:lpstr>
      <vt:lpstr>Integration with Other Platforms</vt:lpstr>
      <vt:lpstr>Notes from the Workshop</vt:lpstr>
      <vt:lpstr>What does 'integration' mean?</vt:lpstr>
      <vt:lpstr>Defining ‘other platforms'</vt:lpstr>
      <vt:lpstr>Knowledge of other platforms </vt:lpstr>
      <vt:lpstr>Employment and occupational platforms</vt:lpstr>
      <vt:lpstr>Identification and single sign-on</vt:lpstr>
      <vt:lpstr>Single Signon (2)</vt:lpstr>
      <vt:lpstr>Support for distributed environments</vt:lpstr>
      <vt:lpstr>Expertise &amp; Resources</vt:lpstr>
      <vt:lpstr>Strategic Directions</vt:lpstr>
      <vt:lpstr>The New Business Model</vt:lpstr>
      <vt:lpstr>Drivers</vt:lpstr>
    </vt:vector>
  </TitlesOfParts>
  <Company>NRC-CNRC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Information</dc:title>
  <dc:creator>Downes, Stephen</dc:creator>
  <cp:lastModifiedBy>Downes, Stephen</cp:lastModifiedBy>
  <cp:revision>26</cp:revision>
  <dcterms:created xsi:type="dcterms:W3CDTF">2017-02-23T16:15:56Z</dcterms:created>
  <dcterms:modified xsi:type="dcterms:W3CDTF">2017-02-24T14:45:14Z</dcterms:modified>
</cp:coreProperties>
</file>