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8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6" r:id="rId16"/>
    <p:sldId id="277" r:id="rId17"/>
    <p:sldId id="280" r:id="rId18"/>
    <p:sldId id="278" r:id="rId19"/>
    <p:sldId id="279" r:id="rId20"/>
    <p:sldId id="281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B73CA-08ED-43CB-92F4-6F850FF0FA2D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95CC-4924-45FE-960A-933D2738A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1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aglobal.com/content/dam/acca/global/PDF-technical/futures/pol-af-docus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aglobal.com/content/dam/acca/global/PDF-technical/futures/pol-af-docus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ACCA, 2012, Drivers of Change in the U.S. </a:t>
            </a:r>
            <a:r>
              <a:rPr lang="en-CA" sz="1200" dirty="0">
                <a:hlinkClick r:id="rId3"/>
              </a:rPr>
              <a:t>http://www.accaglobal.com/content/dam/acca/global/PDF-technical/futures/pol-af-docus.pdf</a:t>
            </a:r>
            <a:r>
              <a:rPr lang="en-CA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L. Dolan, Salvador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García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Samantha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Diegoli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Alan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Auerbach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2000. Organisational Values as "Attractors of Chaos”: An Emerging Cultural Change to Manage Organisational Complexity. http://www.econ.upf.edu/docs/papers/downloads/485.pdf  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Donald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Gilstrap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2005.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Strange Attractors and Human Interaction: Leading Complex Organizations through the Use of Metaphors. https://ejournals.library.ualberta.ca/index.php/complicity/article/viewFile/8727/7047 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D773-7C44-460C-8A01-6C66412A91C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55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ACCA, 2012, Drivers of Change in the U.S. </a:t>
            </a:r>
            <a:r>
              <a:rPr lang="en-CA" sz="1200" dirty="0">
                <a:hlinkClick r:id="rId3"/>
              </a:rPr>
              <a:t>http://www.accaglobal.com/content/dam/acca/global/PDF-technical/futures/pol-af-docus.pdf</a:t>
            </a:r>
            <a:r>
              <a:rPr lang="en-CA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L. Dolan, Salvador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García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Samantha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Diegoli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Alan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Auerbach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2000. Organisational Values as "Attractors of Chaos”: An Emerging Cultural Change to Manage Organisational Complexity. http://www.econ.upf.edu/docs/papers/downloads/485.pdf  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Donald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Gilstrap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2005.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Strange Attractors and Human Interaction: Leading Complex Organizations through the Use of Metaphors. https://ejournals.library.ualberta.ca/index.php/complicity/article/viewFile/8727/7047 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D773-7C44-460C-8A01-6C66412A91C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67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27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33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95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2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54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49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85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94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0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9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75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67D5-74AE-4C72-8ACF-11D879AAEC9E}" type="datetimeFigureOut">
              <a:rPr lang="en-CA" smtClean="0"/>
              <a:t>2016-11-06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B140-EB59-4887-927D-268E9A524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8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699" y="254950"/>
            <a:ext cx="10813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>
                <a:solidFill>
                  <a:schemeClr val="bg1">
                    <a:lumMod val="75000"/>
                  </a:schemeClr>
                </a:solidFill>
              </a:rPr>
              <a:t>Theories of learning – epistemology of connectivism</a:t>
            </a:r>
            <a:endParaRPr lang="en-CA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99" y="4091354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Stephen Downes</a:t>
            </a:r>
          </a:p>
          <a:p>
            <a:r>
              <a:rPr lang="en-CA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Beirut, Lebanon</a:t>
            </a:r>
          </a:p>
          <a:p>
            <a:r>
              <a:rPr lang="en-CA" sz="2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November 7, 2016</a:t>
            </a:r>
          </a:p>
        </p:txBody>
      </p:sp>
    </p:spTree>
    <p:extLst>
      <p:ext uri="{BB962C8B-B14F-4D97-AF65-F5344CB8AC3E}">
        <p14:creationId xmlns:p14="http://schemas.microsoft.com/office/powerpoint/2010/main" val="1782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039077"/>
            <a:ext cx="1007858" cy="8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Causes of Change</a:t>
            </a:r>
          </a:p>
        </p:txBody>
      </p:sp>
      <p:pic>
        <p:nvPicPr>
          <p:cNvPr id="4" name="Picture 2" descr="http://vignette2.wikia.nocookie.net/fanon/images/4/4c/Stick_Man.jpg/revision/latest?cb=201002280043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1904" y="2780928"/>
            <a:ext cx="1368152" cy="16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07568" y="1556792"/>
            <a:ext cx="26642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7568" y="4221088"/>
            <a:ext cx="273630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00056" y="1700808"/>
            <a:ext cx="280831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600056" y="4149080"/>
            <a:ext cx="280831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3552" y="227687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Drivers</a:t>
            </a:r>
            <a:endParaRPr lang="en-CA" sz="20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4232" y="44203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Attractors</a:t>
            </a:r>
            <a:endParaRPr lang="en-CA" sz="20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23792" y="1988840"/>
            <a:ext cx="378042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115780" y="5500439"/>
            <a:ext cx="37084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79776" y="2600037"/>
            <a:ext cx="4608512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95700" y="4743508"/>
            <a:ext cx="4608512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27948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Resistance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7948" y="548628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Inertia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395700" y="2923204"/>
            <a:ext cx="828092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287688" y="2996952"/>
            <a:ext cx="52205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75720" y="2780929"/>
            <a:ext cx="792088" cy="14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184232" y="3465004"/>
            <a:ext cx="648072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752184" y="3717033"/>
            <a:ext cx="864096" cy="7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392144" y="422108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19536" y="2996952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Costs</a:t>
            </a:r>
          </a:p>
          <a:p>
            <a:r>
              <a:rPr lang="en-CA" dirty="0"/>
              <a:t>Events</a:t>
            </a:r>
          </a:p>
          <a:p>
            <a:r>
              <a:rPr lang="en-CA" dirty="0"/>
              <a:t>Crises</a:t>
            </a:r>
          </a:p>
          <a:p>
            <a:r>
              <a:rPr lang="en-CA" dirty="0"/>
              <a:t>Inventions</a:t>
            </a:r>
          </a:p>
          <a:p>
            <a:r>
              <a:rPr lang="en-CA" dirty="0"/>
              <a:t>Growth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85634" y="3028285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Values</a:t>
            </a:r>
          </a:p>
          <a:p>
            <a:r>
              <a:rPr lang="en-CA" dirty="0"/>
              <a:t>Goals</a:t>
            </a:r>
          </a:p>
          <a:p>
            <a:r>
              <a:rPr lang="en-CA" dirty="0"/>
              <a:t>Desires</a:t>
            </a:r>
          </a:p>
          <a:p>
            <a:r>
              <a:rPr lang="en-CA" dirty="0"/>
              <a:t>Needs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3" y="1700809"/>
            <a:ext cx="723419" cy="7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3359" y="4661028"/>
            <a:ext cx="11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‘Tech’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4638" y="2501580"/>
            <a:ext cx="121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‘Pedagogy’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454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039077"/>
            <a:ext cx="1007858" cy="8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Causes of Change in Education</a:t>
            </a:r>
          </a:p>
        </p:txBody>
      </p:sp>
      <p:pic>
        <p:nvPicPr>
          <p:cNvPr id="4" name="Picture 2" descr="http://vignette2.wikia.nocookie.net/fanon/images/4/4c/Stick_Man.jpg/revision/latest?cb=201002280043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1904" y="2780928"/>
            <a:ext cx="1368152" cy="16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07568" y="1556792"/>
            <a:ext cx="26642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7568" y="4221088"/>
            <a:ext cx="273630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00056" y="1700808"/>
            <a:ext cx="280831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600056" y="4149080"/>
            <a:ext cx="280831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3552" y="227687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Drivers</a:t>
            </a:r>
            <a:endParaRPr lang="en-CA" sz="20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4232" y="44203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Attractors</a:t>
            </a:r>
            <a:endParaRPr lang="en-CA" sz="20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23792" y="1988840"/>
            <a:ext cx="378042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115780" y="5500439"/>
            <a:ext cx="37084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79776" y="2600037"/>
            <a:ext cx="4608512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95700" y="4743508"/>
            <a:ext cx="4608512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27948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Resistance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7948" y="548628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Inertia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395700" y="2923204"/>
            <a:ext cx="828092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287688" y="2996952"/>
            <a:ext cx="52205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75720" y="2780929"/>
            <a:ext cx="792088" cy="14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184232" y="3465004"/>
            <a:ext cx="648072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752184" y="3717033"/>
            <a:ext cx="864096" cy="7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392144" y="422108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79941" y="2996952"/>
            <a:ext cx="200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Inexperience</a:t>
            </a:r>
          </a:p>
          <a:p>
            <a:r>
              <a:rPr lang="en-CA" sz="2400" dirty="0"/>
              <a:t>Ignorance</a:t>
            </a:r>
          </a:p>
          <a:p>
            <a:r>
              <a:rPr lang="en-CA" sz="2400" dirty="0"/>
              <a:t>Disconnection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85634" y="3028285"/>
            <a:ext cx="206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Experience</a:t>
            </a:r>
          </a:p>
          <a:p>
            <a:r>
              <a:rPr lang="en-CA" sz="2400" dirty="0"/>
              <a:t>Knowledge</a:t>
            </a:r>
          </a:p>
          <a:p>
            <a:r>
              <a:rPr lang="en-CA" sz="2400" dirty="0"/>
              <a:t>Embodiment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3" y="1700809"/>
            <a:ext cx="723419" cy="7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3359" y="4661028"/>
            <a:ext cx="11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‘Tech’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4638" y="2501580"/>
            <a:ext cx="121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‘Pedagogy’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502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Logic Model of Education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1207477" y="1969477"/>
            <a:ext cx="2579077" cy="398584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Chevron 5"/>
          <p:cNvSpPr/>
          <p:nvPr/>
        </p:nvSpPr>
        <p:spPr>
          <a:xfrm>
            <a:off x="3259016" y="1969477"/>
            <a:ext cx="2497015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4208585" y="1969477"/>
            <a:ext cx="2708030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Arrow: Chevron 7"/>
          <p:cNvSpPr/>
          <p:nvPr/>
        </p:nvSpPr>
        <p:spPr>
          <a:xfrm>
            <a:off x="6389079" y="1969477"/>
            <a:ext cx="2497015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7338648" y="1969477"/>
            <a:ext cx="2708030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9169" y="3516923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Input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36123" y="3516922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Learning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4" y="3516920"/>
            <a:ext cx="13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Effect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0275277" y="3516920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Benefit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259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Logic Model of Education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1207477" y="1969477"/>
            <a:ext cx="2579077" cy="398584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Chevron 5"/>
          <p:cNvSpPr/>
          <p:nvPr/>
        </p:nvSpPr>
        <p:spPr>
          <a:xfrm>
            <a:off x="3259016" y="1969477"/>
            <a:ext cx="2497015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4208585" y="1969477"/>
            <a:ext cx="2708030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Arrow: Chevron 7"/>
          <p:cNvSpPr/>
          <p:nvPr/>
        </p:nvSpPr>
        <p:spPr>
          <a:xfrm>
            <a:off x="6389079" y="1969477"/>
            <a:ext cx="2497015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7338648" y="1969477"/>
            <a:ext cx="2708030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9169" y="3516923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Input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36123" y="3516922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Learning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4" y="3516920"/>
            <a:ext cx="13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Effect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0275277" y="3516920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Benefit</a:t>
            </a:r>
            <a:endParaRPr lang="en-CA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54500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31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Theories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1207477" y="1969477"/>
            <a:ext cx="2579077" cy="398584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Chevron 5"/>
          <p:cNvSpPr/>
          <p:nvPr/>
        </p:nvSpPr>
        <p:spPr>
          <a:xfrm>
            <a:off x="3259016" y="1969477"/>
            <a:ext cx="2497015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4208585" y="1969477"/>
            <a:ext cx="2708030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Arrow: Chevron 7"/>
          <p:cNvSpPr/>
          <p:nvPr/>
        </p:nvSpPr>
        <p:spPr>
          <a:xfrm>
            <a:off x="6389079" y="1969477"/>
            <a:ext cx="2497015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7338648" y="1969477"/>
            <a:ext cx="2708030" cy="400929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9169" y="3516923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Input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36123" y="3516922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Learning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4" y="3516920"/>
            <a:ext cx="13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Effect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0275277" y="3516920"/>
            <a:ext cx="180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Benefit</a:t>
            </a:r>
            <a:endParaRPr lang="en-CA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58246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Behaviorism  </a:t>
                      </a:r>
                      <a:r>
                        <a:rPr lang="en-CA" sz="4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CA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en-CA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Instructivism</a:t>
                      </a:r>
                      <a:r>
                        <a:rPr lang="en-CA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Cognitivism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Connectivism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04500" cy="50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Map of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38288"/>
            <a:ext cx="11163300" cy="4672012"/>
          </a:xfr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02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04500" cy="50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Map of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alphaModFix amt="41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22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04500" cy="50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Graph of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27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04500" cy="50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Map of Learning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alphaModFix amt="2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158750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Software Development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1892300" y="3305174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Content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rrow: Pentagon 7"/>
          <p:cNvSpPr/>
          <p:nvPr/>
        </p:nvSpPr>
        <p:spPr>
          <a:xfrm>
            <a:off x="1460500" y="4741068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Activities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rrow: Pentagon 8"/>
          <p:cNvSpPr/>
          <p:nvPr/>
        </p:nvSpPr>
        <p:spPr>
          <a:xfrm>
            <a:off x="4152900" y="1627978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Aggregation &amp; Metadata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Arrow: Pentagon 9"/>
          <p:cNvSpPr/>
          <p:nvPr/>
        </p:nvSpPr>
        <p:spPr>
          <a:xfrm>
            <a:off x="4483100" y="328017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Resource Repositories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4152900" y="5015707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Communities &amp; Social Media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6845300" y="4555726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Cloud Applications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7118350" y="2986087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Environments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656590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Simulations &amp; Virtual Reality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Arrow: Pentagon 14"/>
          <p:cNvSpPr/>
          <p:nvPr/>
        </p:nvSpPr>
        <p:spPr>
          <a:xfrm>
            <a:off x="901065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Analytics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9258300" y="3482976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Records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Arrow: Pentagon 16"/>
          <p:cNvSpPr/>
          <p:nvPr/>
        </p:nvSpPr>
        <p:spPr>
          <a:xfrm>
            <a:off x="9169400" y="4932363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Competencies &amp; Skills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4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04500" cy="50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Model of Learning Technology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158750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Software Development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1892300" y="3305174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Content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rrow: Pentagon 7"/>
          <p:cNvSpPr/>
          <p:nvPr/>
        </p:nvSpPr>
        <p:spPr>
          <a:xfrm>
            <a:off x="1460500" y="4741068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Activities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rrow: Pentagon 8"/>
          <p:cNvSpPr/>
          <p:nvPr/>
        </p:nvSpPr>
        <p:spPr>
          <a:xfrm>
            <a:off x="4152900" y="1627978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Aggregation &amp; Metadata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Arrow: Pentagon 9"/>
          <p:cNvSpPr/>
          <p:nvPr/>
        </p:nvSpPr>
        <p:spPr>
          <a:xfrm>
            <a:off x="4483100" y="328017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Resource Repositories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4152900" y="5015707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Communities &amp; Social Media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6845300" y="4555726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Cloud Applications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7118350" y="2986087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Environments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656590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Simulations &amp; Virtual Reality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Arrow: Pentagon 14"/>
          <p:cNvSpPr/>
          <p:nvPr/>
        </p:nvSpPr>
        <p:spPr>
          <a:xfrm>
            <a:off x="901065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Analytics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9258300" y="3482976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Records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Arrow: Pentagon 16"/>
          <p:cNvSpPr/>
          <p:nvPr/>
        </p:nvSpPr>
        <p:spPr>
          <a:xfrm>
            <a:off x="9169400" y="4932363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Competencies &amp; Skills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3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Ways of seeing the world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84210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6869722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(Qualitative)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Reason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(Quantitative)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66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Technology Value Chain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158750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Software Development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1892300" y="3305174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Content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rrow: Pentagon 7"/>
          <p:cNvSpPr/>
          <p:nvPr/>
        </p:nvSpPr>
        <p:spPr>
          <a:xfrm>
            <a:off x="1460500" y="4741068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Activities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rrow: Pentagon 8"/>
          <p:cNvSpPr/>
          <p:nvPr/>
        </p:nvSpPr>
        <p:spPr>
          <a:xfrm>
            <a:off x="4152900" y="1627978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Aggregation &amp; Metadata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Arrow: Pentagon 9"/>
          <p:cNvSpPr/>
          <p:nvPr/>
        </p:nvSpPr>
        <p:spPr>
          <a:xfrm>
            <a:off x="4483100" y="328017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Resource Repositories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rrow: Pentagon 10"/>
          <p:cNvSpPr/>
          <p:nvPr/>
        </p:nvSpPr>
        <p:spPr>
          <a:xfrm>
            <a:off x="4152900" y="5015707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Communities &amp; Social Media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Arrow: Pentagon 11"/>
          <p:cNvSpPr/>
          <p:nvPr/>
        </p:nvSpPr>
        <p:spPr>
          <a:xfrm>
            <a:off x="6845300" y="4555726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Cloud Applications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Arrow: Pentagon 12"/>
          <p:cNvSpPr/>
          <p:nvPr/>
        </p:nvSpPr>
        <p:spPr>
          <a:xfrm>
            <a:off x="7118350" y="2986087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Environments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656590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Simulations &amp; Virtual Reality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Arrow: Pentagon 14"/>
          <p:cNvSpPr/>
          <p:nvPr/>
        </p:nvSpPr>
        <p:spPr>
          <a:xfrm>
            <a:off x="9010650" y="1917700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Analytics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Arrow: Pentagon 15"/>
          <p:cNvSpPr/>
          <p:nvPr/>
        </p:nvSpPr>
        <p:spPr>
          <a:xfrm>
            <a:off x="9258300" y="3482976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Learning Records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Arrow: Pentagon 16"/>
          <p:cNvSpPr/>
          <p:nvPr/>
        </p:nvSpPr>
        <p:spPr>
          <a:xfrm>
            <a:off x="9169400" y="4932363"/>
            <a:ext cx="2413000" cy="1244600"/>
          </a:xfrm>
          <a:prstGeom prst="homePlat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Competencies &amp; Skills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4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3" y="1245046"/>
            <a:ext cx="5535254" cy="3695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323" y="5017477"/>
            <a:ext cx="602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Stephen Downes</a:t>
            </a:r>
          </a:p>
          <a:p>
            <a:r>
              <a:rPr lang="en-CA" sz="3600" dirty="0"/>
              <a:t>http://www.downes.ca</a:t>
            </a:r>
          </a:p>
        </p:txBody>
      </p:sp>
    </p:spTree>
    <p:extLst>
      <p:ext uri="{BB962C8B-B14F-4D97-AF65-F5344CB8AC3E}">
        <p14:creationId xmlns:p14="http://schemas.microsoft.com/office/powerpoint/2010/main" val="6784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Basis of Knowledge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14647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(Qualitative)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Reason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(Quantitative)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Cognition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7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Third Way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29584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(Qualitative)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Reason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(Quantitative)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Cognition</a:t>
                      </a: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(Connective)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7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Pedagogical Divisions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78001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6869722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Arts, drama, music, humanities, culinary,</a:t>
                      </a:r>
                      <a:r>
                        <a:rPr lang="en-CA" sz="4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design, religion</a:t>
                      </a:r>
                      <a:endParaRPr lang="en-CA" sz="4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Reason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Language,</a:t>
                      </a:r>
                      <a:r>
                        <a:rPr lang="en-CA" sz="4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athematics, logic, science, technology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Practicum, internship, apprenticeship, fellowship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3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Literacies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23199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937996103"/>
                    </a:ext>
                  </a:extLst>
                </a:gridCol>
              </a:tblGrid>
              <a:tr h="6521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Progression, cycle,</a:t>
                      </a:r>
                      <a:r>
                        <a:rPr lang="en-CA" sz="20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dialectic, growth</a:t>
                      </a:r>
                      <a:endParaRPr lang="en-CA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6521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Meaning, truth, value, purpose, classification, category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399352"/>
                  </a:ext>
                </a:extLst>
              </a:tr>
              <a:tr h="6521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Reason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Syntax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Principles, rules, regularities, similarities, grammar, method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6521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Cognition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Argument, explanation, definition, 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994954"/>
                  </a:ext>
                </a:extLst>
              </a:tr>
              <a:tr h="6521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Practice, operation, interrogation, experimentation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  <a:tr h="6521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Space, environment, difference, background, culture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61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7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Sense of Progression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52636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  <p:sp>
        <p:nvSpPr>
          <p:cNvPr id="6" name="Arrow: Right 5"/>
          <p:cNvSpPr/>
          <p:nvPr/>
        </p:nvSpPr>
        <p:spPr>
          <a:xfrm>
            <a:off x="4337538" y="1807919"/>
            <a:ext cx="2907324" cy="431189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/>
          <p:cNvSpPr/>
          <p:nvPr/>
        </p:nvSpPr>
        <p:spPr>
          <a:xfrm>
            <a:off x="4337538" y="3110462"/>
            <a:ext cx="2907324" cy="431189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/>
          <p:cNvSpPr/>
          <p:nvPr/>
        </p:nvSpPr>
        <p:spPr>
          <a:xfrm>
            <a:off x="4337538" y="4436025"/>
            <a:ext cx="2907324" cy="431189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37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Gap to Fill?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69713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4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  <p:sp>
        <p:nvSpPr>
          <p:cNvPr id="3" name="Arrow: Up 2"/>
          <p:cNvSpPr/>
          <p:nvPr/>
        </p:nvSpPr>
        <p:spPr>
          <a:xfrm>
            <a:off x="4454770" y="5826368"/>
            <a:ext cx="2907323" cy="773723"/>
          </a:xfrm>
          <a:prstGeom prst="upArrow">
            <a:avLst>
              <a:gd name="adj1" fmla="val 50000"/>
              <a:gd name="adj2" fmla="val 58333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439507" y="6015316"/>
            <a:ext cx="150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>
                    <a:lumMod val="50000"/>
                  </a:schemeClr>
                </a:solidFill>
              </a:rPr>
              <a:t>Gap?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Gap to Fill?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31385"/>
              </p:ext>
            </p:extLst>
          </p:nvPr>
        </p:nvGraphicFramePr>
        <p:xfrm>
          <a:off x="838198" y="1690688"/>
          <a:ext cx="10122878" cy="3912942"/>
        </p:xfrm>
        <a:graphic>
          <a:graphicData uri="http://schemas.openxmlformats.org/drawingml/2006/table">
            <a:tbl>
              <a:tblPr firstRow="1" firstCol="1" bandRow="1"/>
              <a:tblGrid>
                <a:gridCol w="3253156">
                  <a:extLst>
                    <a:ext uri="{9D8B030D-6E8A-4147-A177-3AD203B41FA5}">
                      <a16:colId xmlns:a16="http://schemas.microsoft.com/office/drawing/2014/main" val="3094989800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2999112338"/>
                    </a:ext>
                  </a:extLst>
                </a:gridCol>
                <a:gridCol w="3434861">
                  <a:extLst>
                    <a:ext uri="{9D8B030D-6E8A-4147-A177-3AD203B41FA5}">
                      <a16:colId xmlns:a16="http://schemas.microsoft.com/office/drawing/2014/main" val="1458157820"/>
                    </a:ext>
                  </a:extLst>
                </a:gridCol>
              </a:tblGrid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writing, painting, drawing, acting, traveling, creating, tasting, discerning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96271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measuring, counting, calculating, inferring, demonstrating, explaining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07774"/>
                  </a:ext>
                </a:extLst>
              </a:tr>
              <a:tr h="13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Unconnected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using, modeling, sharing, discussing, practicing, reflecting, connecting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4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74692"/>
                  </a:ext>
                </a:extLst>
              </a:tr>
            </a:tbl>
          </a:graphicData>
        </a:graphic>
      </p:graphicFrame>
      <p:sp>
        <p:nvSpPr>
          <p:cNvPr id="3" name="Arrow: Up 2"/>
          <p:cNvSpPr/>
          <p:nvPr/>
        </p:nvSpPr>
        <p:spPr>
          <a:xfrm>
            <a:off x="4454770" y="5826368"/>
            <a:ext cx="2907323" cy="773723"/>
          </a:xfrm>
          <a:prstGeom prst="upArrow">
            <a:avLst>
              <a:gd name="adj1" fmla="val 50000"/>
              <a:gd name="adj2" fmla="val 58333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158154" y="6076871"/>
            <a:ext cx="15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50000"/>
                  </a:schemeClr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8526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545</Words>
  <Application>Microsoft Office PowerPoint</Application>
  <PresentationFormat>Widescreen</PresentationFormat>
  <Paragraphs>199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Ways of seeing the world</vt:lpstr>
      <vt:lpstr>Basis of Knowledge</vt:lpstr>
      <vt:lpstr>A Third Way</vt:lpstr>
      <vt:lpstr>Pedagogical Divisions</vt:lpstr>
      <vt:lpstr>Literacies</vt:lpstr>
      <vt:lpstr>A Sense of Progression</vt:lpstr>
      <vt:lpstr>A Gap to Fill?</vt:lpstr>
      <vt:lpstr>A Gap to Fill?</vt:lpstr>
      <vt:lpstr>Causes of Change</vt:lpstr>
      <vt:lpstr>Causes of Change in Education</vt:lpstr>
      <vt:lpstr>A Logic Model of Education</vt:lpstr>
      <vt:lpstr>A Logic Model of Education</vt:lpstr>
      <vt:lpstr>Learning Theories</vt:lpstr>
      <vt:lpstr>A Map of Learning Technology</vt:lpstr>
      <vt:lpstr>A Map of Learning Technology</vt:lpstr>
      <vt:lpstr>A Graph of Learning Technology</vt:lpstr>
      <vt:lpstr>A Map of Learning Technology</vt:lpstr>
      <vt:lpstr>A Model of Learning Technology</vt:lpstr>
      <vt:lpstr>Learning Technology Value Chain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learning – epistemology of connectivism</dc:title>
  <dc:creator>Stephen Downes</dc:creator>
  <cp:lastModifiedBy>Stephen Downes</cp:lastModifiedBy>
  <cp:revision>15</cp:revision>
  <dcterms:created xsi:type="dcterms:W3CDTF">2016-11-07T03:44:17Z</dcterms:created>
  <dcterms:modified xsi:type="dcterms:W3CDTF">2016-11-07T05:39:32Z</dcterms:modified>
</cp:coreProperties>
</file>