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78" r:id="rId3"/>
    <p:sldId id="279" r:id="rId4"/>
    <p:sldId id="280" r:id="rId5"/>
    <p:sldId id="281" r:id="rId6"/>
    <p:sldId id="282" r:id="rId7"/>
    <p:sldId id="283" r:id="rId8"/>
    <p:sldId id="257" r:id="rId9"/>
    <p:sldId id="269" r:id="rId10"/>
    <p:sldId id="277" r:id="rId11"/>
    <p:sldId id="261" r:id="rId12"/>
    <p:sldId id="260" r:id="rId13"/>
    <p:sldId id="262" r:id="rId14"/>
    <p:sldId id="259" r:id="rId15"/>
    <p:sldId id="263" r:id="rId16"/>
    <p:sldId id="258" r:id="rId17"/>
    <p:sldId id="267" r:id="rId18"/>
    <p:sldId id="265" r:id="rId19"/>
    <p:sldId id="266" r:id="rId20"/>
    <p:sldId id="264" r:id="rId21"/>
    <p:sldId id="275" r:id="rId22"/>
    <p:sldId id="276" r:id="rId23"/>
    <p:sldId id="268" r:id="rId24"/>
    <p:sldId id="270" r:id="rId25"/>
    <p:sldId id="271" r:id="rId26"/>
    <p:sldId id="273" r:id="rId27"/>
    <p:sldId id="274" r:id="rId28"/>
    <p:sldId id="28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1291" y="4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AC63E5-EE26-40AA-8EAD-649E407AFF59}" type="datetimeFigureOut">
              <a:rPr lang="en-CA" smtClean="0"/>
              <a:t>2016-10-11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421F35-5138-4F42-BC86-C757A24437F7}" type="slidenum">
              <a:rPr lang="en-CA" smtClean="0"/>
              <a:t>‹#›</a:t>
            </a:fld>
            <a:endParaRPr lang="en-CA"/>
          </a:p>
        </p:txBody>
      </p:sp>
    </p:spTree>
    <p:extLst>
      <p:ext uri="{BB962C8B-B14F-4D97-AF65-F5344CB8AC3E}">
        <p14:creationId xmlns:p14="http://schemas.microsoft.com/office/powerpoint/2010/main" val="345048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lfdesign.org/our-community/ways-we-connec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C421F35-5138-4F42-BC86-C757A24437F7}" type="slidenum">
              <a:rPr lang="en-CA" smtClean="0"/>
              <a:t>13</a:t>
            </a:fld>
            <a:endParaRPr lang="en-CA"/>
          </a:p>
        </p:txBody>
      </p:sp>
    </p:spTree>
    <p:extLst>
      <p:ext uri="{BB962C8B-B14F-4D97-AF65-F5344CB8AC3E}">
        <p14:creationId xmlns:p14="http://schemas.microsoft.com/office/powerpoint/2010/main" val="61256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C421F35-5138-4F42-BC86-C757A24437F7}" type="slidenum">
              <a:rPr lang="en-CA" smtClean="0"/>
              <a:t>22</a:t>
            </a:fld>
            <a:endParaRPr lang="en-CA"/>
          </a:p>
        </p:txBody>
      </p:sp>
    </p:spTree>
    <p:extLst>
      <p:ext uri="{BB962C8B-B14F-4D97-AF65-F5344CB8AC3E}">
        <p14:creationId xmlns:p14="http://schemas.microsoft.com/office/powerpoint/2010/main" val="606082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A Certified Educational Alternative</a:t>
            </a:r>
          </a:p>
          <a:p>
            <a:r>
              <a:rPr lang="en-CA" dirty="0"/>
              <a:t>Our K-12 program is a secular, “distributed learning” school certified and funded by the BC Ministry of Education. For </a:t>
            </a:r>
            <a:r>
              <a:rPr lang="en-CA" dirty="0" err="1"/>
              <a:t>SelfDesign</a:t>
            </a:r>
            <a:r>
              <a:rPr lang="en-CA" dirty="0"/>
              <a:t>, this means that instead of having a single bricks-and-mortar facility we use online communications and local learning opportunities to support learners and their families throughout British Columbia.</a:t>
            </a:r>
          </a:p>
          <a:p>
            <a:r>
              <a:rPr lang="en-CA" b="1" dirty="0"/>
              <a:t>Tuition-Free Innovative Education</a:t>
            </a:r>
          </a:p>
          <a:p>
            <a:r>
              <a:rPr lang="en-CA" dirty="0"/>
              <a:t>Our K-12 program is open to everyone in British Columbia and includes access to a range of learning resources and services. We believe that leading educational practices should be equally available to all.</a:t>
            </a:r>
          </a:p>
          <a:p>
            <a:endParaRPr lang="en-CA" dirty="0"/>
          </a:p>
          <a:p>
            <a:r>
              <a:rPr lang="en-CA" b="1" dirty="0"/>
              <a:t>Personalized for Each Learner</a:t>
            </a:r>
          </a:p>
          <a:p>
            <a:r>
              <a:rPr lang="en-CA" dirty="0"/>
              <a:t>With </a:t>
            </a:r>
            <a:r>
              <a:rPr lang="en-CA" dirty="0" err="1"/>
              <a:t>SelfDesign</a:t>
            </a:r>
            <a:r>
              <a:rPr lang="en-CA" dirty="0"/>
              <a:t>, all learners join in designing their own learning plans, customizing how and what they will learn based on their own interests, curiosities, and learning goals.</a:t>
            </a:r>
          </a:p>
          <a:p>
            <a:r>
              <a:rPr lang="en-CA" b="1" dirty="0"/>
              <a:t>Acknowledgement and Focus on Self-Awareness</a:t>
            </a:r>
          </a:p>
          <a:p>
            <a:r>
              <a:rPr lang="en-CA" dirty="0"/>
              <a:t>One of the most important subjects of all is one’s self. The art and science of introspection is an underlying theme in our programming. As a result of this approach, our learners are known for their confidence, creativity, resourcefulness, and passion for life—all ingredients for happiness and success.</a:t>
            </a:r>
          </a:p>
          <a:p>
            <a:r>
              <a:rPr lang="en-CA" b="1" dirty="0"/>
              <a:t>Support from a Certified Educator</a:t>
            </a:r>
          </a:p>
          <a:p>
            <a:r>
              <a:rPr lang="en-CA" dirty="0"/>
              <a:t>All learners and their families are matched with a BC-certified educator who provides a range of support while validating learning for academic credit. In K-9, these educators are called learning consultants, and in 10-12 they are called guiding mentors. As reflected in these names, the educator’s role evolves as the learner grows older, from consulting and supporting parents to being an ally and guide for learners.</a:t>
            </a:r>
            <a:br>
              <a:rPr lang="en-CA" dirty="0"/>
            </a:br>
            <a:r>
              <a:rPr lang="en-CA" dirty="0"/>
              <a:t>In 10-12, learners also have access to course mentors to provide subject expertise, as well as the option of working with an ESL trained mentor for learners whose first language is not English.</a:t>
            </a:r>
          </a:p>
          <a:p>
            <a:endParaRPr lang="en-CA" dirty="0"/>
          </a:p>
          <a:p>
            <a:r>
              <a:rPr lang="en-CA" b="1" dirty="0"/>
              <a:t>Self-Pacing</a:t>
            </a:r>
          </a:p>
          <a:p>
            <a:r>
              <a:rPr lang="en-CA" dirty="0"/>
              <a:t>With </a:t>
            </a:r>
            <a:r>
              <a:rPr lang="en-CA" dirty="0" err="1"/>
              <a:t>SelfDesign</a:t>
            </a:r>
            <a:r>
              <a:rPr lang="en-CA" dirty="0"/>
              <a:t>, learners decide the pace of their own learning—accelerating or slowing down in particular areas as desired, often experiencing the equivalent of multiple grade levels at once. In this way, they gain more from each moment of learning by always working from a foundation of readiness and self-worth.</a:t>
            </a:r>
          </a:p>
          <a:p>
            <a:r>
              <a:rPr lang="en-CA" b="1" dirty="0"/>
              <a:t>Flexible Learning Schedule</a:t>
            </a:r>
          </a:p>
          <a:p>
            <a:r>
              <a:rPr lang="en-CA" dirty="0"/>
              <a:t>With </a:t>
            </a:r>
            <a:r>
              <a:rPr lang="en-CA" dirty="0" err="1"/>
              <a:t>SelfDesign</a:t>
            </a:r>
            <a:r>
              <a:rPr lang="en-CA" dirty="0"/>
              <a:t>, learning happens anytime—accommodating active families, traveling families, and learners with time-intensive commitments.</a:t>
            </a:r>
          </a:p>
          <a:p>
            <a:r>
              <a:rPr lang="en-CA" b="1" dirty="0"/>
              <a:t>A Connection to Community</a:t>
            </a:r>
          </a:p>
          <a:p>
            <a:r>
              <a:rPr lang="en-CA" dirty="0" err="1"/>
              <a:t>SelfDesign</a:t>
            </a:r>
            <a:r>
              <a:rPr lang="en-CA" dirty="0"/>
              <a:t> believes in creating opportunities to </a:t>
            </a:r>
            <a:r>
              <a:rPr lang="en-CA" dirty="0">
                <a:hlinkClick r:id="rId3" tooltip="Ways We Connect"/>
              </a:rPr>
              <a:t>learn in community</a:t>
            </a:r>
            <a:r>
              <a:rPr lang="en-CA" dirty="0"/>
              <a:t>. We support families to connect with others online and in-person. Also, many learners connect to community through special learning opportunities &amp; events, workshops, camps, volunteering, service learning, and more.</a:t>
            </a:r>
          </a:p>
          <a:p>
            <a:endParaRPr lang="en-CA" dirty="0"/>
          </a:p>
        </p:txBody>
      </p:sp>
      <p:sp>
        <p:nvSpPr>
          <p:cNvPr id="4" name="Slide Number Placeholder 3"/>
          <p:cNvSpPr>
            <a:spLocks noGrp="1"/>
          </p:cNvSpPr>
          <p:nvPr>
            <p:ph type="sldNum" sz="quarter" idx="10"/>
          </p:nvPr>
        </p:nvSpPr>
        <p:spPr/>
        <p:txBody>
          <a:bodyPr/>
          <a:lstStyle/>
          <a:p>
            <a:fld id="{BC421F35-5138-4F42-BC86-C757A24437F7}" type="slidenum">
              <a:rPr lang="en-CA" smtClean="0"/>
              <a:t>24</a:t>
            </a:fld>
            <a:endParaRPr lang="en-CA"/>
          </a:p>
        </p:txBody>
      </p:sp>
    </p:spTree>
    <p:extLst>
      <p:ext uri="{BB962C8B-B14F-4D97-AF65-F5344CB8AC3E}">
        <p14:creationId xmlns:p14="http://schemas.microsoft.com/office/powerpoint/2010/main" val="2101438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10,000 new ideas a night</a:t>
            </a:r>
          </a:p>
        </p:txBody>
      </p:sp>
      <p:sp>
        <p:nvSpPr>
          <p:cNvPr id="4" name="Slide Number Placeholder 3"/>
          <p:cNvSpPr>
            <a:spLocks noGrp="1"/>
          </p:cNvSpPr>
          <p:nvPr>
            <p:ph type="sldNum" sz="quarter" idx="10"/>
          </p:nvPr>
        </p:nvSpPr>
        <p:spPr/>
        <p:txBody>
          <a:bodyPr/>
          <a:lstStyle/>
          <a:p>
            <a:fld id="{BC421F35-5138-4F42-BC86-C757A24437F7}" type="slidenum">
              <a:rPr lang="en-CA" smtClean="0"/>
              <a:t>25</a:t>
            </a:fld>
            <a:endParaRPr lang="en-CA"/>
          </a:p>
        </p:txBody>
      </p:sp>
    </p:spTree>
    <p:extLst>
      <p:ext uri="{BB962C8B-B14F-4D97-AF65-F5344CB8AC3E}">
        <p14:creationId xmlns:p14="http://schemas.microsoft.com/office/powerpoint/2010/main" val="2920236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43158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B7F62E37-01C3-42E0-975E-B059493303D2}" type="datetimeFigureOut">
              <a:rPr lang="en-CA" smtClean="0"/>
              <a:t>2016-10-11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F807F4-92D8-4B18-9B11-0E2D9C2EC0F2}" type="slidenum">
              <a:rPr lang="en-CA" smtClean="0"/>
              <a:t>‹#›</a:t>
            </a:fld>
            <a:endParaRPr lang="en-CA"/>
          </a:p>
        </p:txBody>
      </p:sp>
    </p:spTree>
    <p:extLst>
      <p:ext uri="{BB962C8B-B14F-4D97-AF65-F5344CB8AC3E}">
        <p14:creationId xmlns:p14="http://schemas.microsoft.com/office/powerpoint/2010/main" val="1810185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7F62E37-01C3-42E0-975E-B059493303D2}" type="datetimeFigureOut">
              <a:rPr lang="en-CA" smtClean="0"/>
              <a:t>2016-10-11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F807F4-92D8-4B18-9B11-0E2D9C2EC0F2}" type="slidenum">
              <a:rPr lang="en-CA" smtClean="0"/>
              <a:t>‹#›</a:t>
            </a:fld>
            <a:endParaRPr lang="en-CA"/>
          </a:p>
        </p:txBody>
      </p:sp>
    </p:spTree>
    <p:extLst>
      <p:ext uri="{BB962C8B-B14F-4D97-AF65-F5344CB8AC3E}">
        <p14:creationId xmlns:p14="http://schemas.microsoft.com/office/powerpoint/2010/main" val="4071682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7F62E37-01C3-42E0-975E-B059493303D2}" type="datetimeFigureOut">
              <a:rPr lang="en-CA" smtClean="0"/>
              <a:t>2016-10-11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F807F4-92D8-4B18-9B11-0E2D9C2EC0F2}" type="slidenum">
              <a:rPr lang="en-CA" smtClean="0"/>
              <a:t>‹#›</a:t>
            </a:fld>
            <a:endParaRPr lang="en-CA"/>
          </a:p>
        </p:txBody>
      </p:sp>
    </p:spTree>
    <p:extLst>
      <p:ext uri="{BB962C8B-B14F-4D97-AF65-F5344CB8AC3E}">
        <p14:creationId xmlns:p14="http://schemas.microsoft.com/office/powerpoint/2010/main" val="3841490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7F62E37-01C3-42E0-975E-B059493303D2}" type="datetimeFigureOut">
              <a:rPr lang="en-CA" smtClean="0"/>
              <a:t>2016-10-11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F807F4-92D8-4B18-9B11-0E2D9C2EC0F2}" type="slidenum">
              <a:rPr lang="en-CA" smtClean="0"/>
              <a:t>‹#›</a:t>
            </a:fld>
            <a:endParaRPr lang="en-CA"/>
          </a:p>
        </p:txBody>
      </p:sp>
    </p:spTree>
    <p:extLst>
      <p:ext uri="{BB962C8B-B14F-4D97-AF65-F5344CB8AC3E}">
        <p14:creationId xmlns:p14="http://schemas.microsoft.com/office/powerpoint/2010/main" val="3713005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F62E37-01C3-42E0-975E-B059493303D2}" type="datetimeFigureOut">
              <a:rPr lang="en-CA" smtClean="0"/>
              <a:t>2016-10-11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FF807F4-92D8-4B18-9B11-0E2D9C2EC0F2}" type="slidenum">
              <a:rPr lang="en-CA" smtClean="0"/>
              <a:t>‹#›</a:t>
            </a:fld>
            <a:endParaRPr lang="en-CA"/>
          </a:p>
        </p:txBody>
      </p:sp>
    </p:spTree>
    <p:extLst>
      <p:ext uri="{BB962C8B-B14F-4D97-AF65-F5344CB8AC3E}">
        <p14:creationId xmlns:p14="http://schemas.microsoft.com/office/powerpoint/2010/main" val="1089850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B7F62E37-01C3-42E0-975E-B059493303D2}" type="datetimeFigureOut">
              <a:rPr lang="en-CA" smtClean="0"/>
              <a:t>2016-10-11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F807F4-92D8-4B18-9B11-0E2D9C2EC0F2}" type="slidenum">
              <a:rPr lang="en-CA" smtClean="0"/>
              <a:t>‹#›</a:t>
            </a:fld>
            <a:endParaRPr lang="en-CA"/>
          </a:p>
        </p:txBody>
      </p:sp>
    </p:spTree>
    <p:extLst>
      <p:ext uri="{BB962C8B-B14F-4D97-AF65-F5344CB8AC3E}">
        <p14:creationId xmlns:p14="http://schemas.microsoft.com/office/powerpoint/2010/main" val="332920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B7F62E37-01C3-42E0-975E-B059493303D2}" type="datetimeFigureOut">
              <a:rPr lang="en-CA" smtClean="0"/>
              <a:t>2016-10-11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FF807F4-92D8-4B18-9B11-0E2D9C2EC0F2}" type="slidenum">
              <a:rPr lang="en-CA" smtClean="0"/>
              <a:t>‹#›</a:t>
            </a:fld>
            <a:endParaRPr lang="en-CA"/>
          </a:p>
        </p:txBody>
      </p:sp>
    </p:spTree>
    <p:extLst>
      <p:ext uri="{BB962C8B-B14F-4D97-AF65-F5344CB8AC3E}">
        <p14:creationId xmlns:p14="http://schemas.microsoft.com/office/powerpoint/2010/main" val="3153129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B7F62E37-01C3-42E0-975E-B059493303D2}" type="datetimeFigureOut">
              <a:rPr lang="en-CA" smtClean="0"/>
              <a:t>2016-10-11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FF807F4-92D8-4B18-9B11-0E2D9C2EC0F2}" type="slidenum">
              <a:rPr lang="en-CA" smtClean="0"/>
              <a:t>‹#›</a:t>
            </a:fld>
            <a:endParaRPr lang="en-CA"/>
          </a:p>
        </p:txBody>
      </p:sp>
    </p:spTree>
    <p:extLst>
      <p:ext uri="{BB962C8B-B14F-4D97-AF65-F5344CB8AC3E}">
        <p14:creationId xmlns:p14="http://schemas.microsoft.com/office/powerpoint/2010/main" val="3834470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F62E37-01C3-42E0-975E-B059493303D2}" type="datetimeFigureOut">
              <a:rPr lang="en-CA" smtClean="0"/>
              <a:t>2016-10-11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FF807F4-92D8-4B18-9B11-0E2D9C2EC0F2}" type="slidenum">
              <a:rPr lang="en-CA" smtClean="0"/>
              <a:t>‹#›</a:t>
            </a:fld>
            <a:endParaRPr lang="en-CA"/>
          </a:p>
        </p:txBody>
      </p:sp>
    </p:spTree>
    <p:extLst>
      <p:ext uri="{BB962C8B-B14F-4D97-AF65-F5344CB8AC3E}">
        <p14:creationId xmlns:p14="http://schemas.microsoft.com/office/powerpoint/2010/main" val="380787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F62E37-01C3-42E0-975E-B059493303D2}" type="datetimeFigureOut">
              <a:rPr lang="en-CA" smtClean="0"/>
              <a:t>2016-10-11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F807F4-92D8-4B18-9B11-0E2D9C2EC0F2}" type="slidenum">
              <a:rPr lang="en-CA" smtClean="0"/>
              <a:t>‹#›</a:t>
            </a:fld>
            <a:endParaRPr lang="en-CA"/>
          </a:p>
        </p:txBody>
      </p:sp>
    </p:spTree>
    <p:extLst>
      <p:ext uri="{BB962C8B-B14F-4D97-AF65-F5344CB8AC3E}">
        <p14:creationId xmlns:p14="http://schemas.microsoft.com/office/powerpoint/2010/main" val="1421575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F62E37-01C3-42E0-975E-B059493303D2}" type="datetimeFigureOut">
              <a:rPr lang="en-CA" smtClean="0"/>
              <a:t>2016-10-11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FF807F4-92D8-4B18-9B11-0E2D9C2EC0F2}" type="slidenum">
              <a:rPr lang="en-CA" smtClean="0"/>
              <a:t>‹#›</a:t>
            </a:fld>
            <a:endParaRPr lang="en-CA"/>
          </a:p>
        </p:txBody>
      </p:sp>
    </p:spTree>
    <p:extLst>
      <p:ext uri="{BB962C8B-B14F-4D97-AF65-F5344CB8AC3E}">
        <p14:creationId xmlns:p14="http://schemas.microsoft.com/office/powerpoint/2010/main" val="4152226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62E37-01C3-42E0-975E-B059493303D2}" type="datetimeFigureOut">
              <a:rPr lang="en-CA" smtClean="0"/>
              <a:t>2016-10-11</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807F4-92D8-4B18-9B11-0E2D9C2EC0F2}" type="slidenum">
              <a:rPr lang="en-CA" smtClean="0"/>
              <a:t>‹#›</a:t>
            </a:fld>
            <a:endParaRPr lang="en-CA"/>
          </a:p>
        </p:txBody>
      </p:sp>
    </p:spTree>
    <p:extLst>
      <p:ext uri="{BB962C8B-B14F-4D97-AF65-F5344CB8AC3E}">
        <p14:creationId xmlns:p14="http://schemas.microsoft.com/office/powerpoint/2010/main" val="1540123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dpi.state.nc.us/profdev/resources/proflearn/"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cholarworks.iu.edu/journals/index.php/ijdl/article/view/20137/28269"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hyperlink" Target="http://www.deviantart.com/art/The-Future-639356834" TargetMode="Externa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tandfonline.com/doi/pdf/10.1080/1468136040020020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0728" y="0"/>
            <a:ext cx="13189341" cy="6883388"/>
          </a:xfrm>
          <a:prstGeom prst="rect">
            <a:avLst/>
          </a:prstGeom>
        </p:spPr>
      </p:pic>
      <p:sp>
        <p:nvSpPr>
          <p:cNvPr id="2" name="Title 1"/>
          <p:cNvSpPr>
            <a:spLocks noGrp="1"/>
          </p:cNvSpPr>
          <p:nvPr>
            <p:ph type="ctrTitle"/>
          </p:nvPr>
        </p:nvSpPr>
        <p:spPr>
          <a:xfrm>
            <a:off x="611560" y="151397"/>
            <a:ext cx="7772400" cy="1189372"/>
          </a:xfrm>
        </p:spPr>
        <p:txBody>
          <a:bodyPr>
            <a:normAutofit/>
          </a:bodyPr>
          <a:lstStyle/>
          <a:p>
            <a:r>
              <a:rPr lang="en-CA" sz="4800" dirty="0"/>
              <a:t>Learning Communities</a:t>
            </a:r>
          </a:p>
        </p:txBody>
      </p:sp>
      <p:sp>
        <p:nvSpPr>
          <p:cNvPr id="3" name="Subtitle 2"/>
          <p:cNvSpPr>
            <a:spLocks noGrp="1"/>
          </p:cNvSpPr>
          <p:nvPr>
            <p:ph type="subTitle" idx="1"/>
          </p:nvPr>
        </p:nvSpPr>
        <p:spPr>
          <a:xfrm>
            <a:off x="1297360" y="1322363"/>
            <a:ext cx="6400800" cy="1201688"/>
          </a:xfrm>
        </p:spPr>
        <p:txBody>
          <a:bodyPr/>
          <a:lstStyle/>
          <a:p>
            <a:r>
              <a:rPr lang="en-CA" dirty="0">
                <a:solidFill>
                  <a:schemeClr val="tx1"/>
                </a:solidFill>
              </a:rPr>
              <a:t>Stephen Downes</a:t>
            </a:r>
          </a:p>
          <a:p>
            <a:r>
              <a:rPr lang="en-CA" dirty="0">
                <a:solidFill>
                  <a:schemeClr val="tx1"/>
                </a:solidFill>
              </a:rPr>
              <a:t>October 13, 2016</a:t>
            </a:r>
          </a:p>
        </p:txBody>
      </p:sp>
    </p:spTree>
    <p:extLst>
      <p:ext uri="{BB962C8B-B14F-4D97-AF65-F5344CB8AC3E}">
        <p14:creationId xmlns:p14="http://schemas.microsoft.com/office/powerpoint/2010/main" val="1639904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16016" y="2338933"/>
            <a:ext cx="2880320" cy="3380300"/>
          </a:xfrm>
          <a:prstGeom prst="rect">
            <a:avLst/>
          </a:prstGeom>
        </p:spPr>
      </p:pic>
      <p:sp>
        <p:nvSpPr>
          <p:cNvPr id="2" name="Title 1"/>
          <p:cNvSpPr>
            <a:spLocks noGrp="1"/>
          </p:cNvSpPr>
          <p:nvPr>
            <p:ph type="title"/>
          </p:nvPr>
        </p:nvSpPr>
        <p:spPr/>
        <p:txBody>
          <a:bodyPr/>
          <a:lstStyle/>
          <a:p>
            <a:r>
              <a:rPr lang="en-CA" dirty="0"/>
              <a:t>Measuring CBE</a:t>
            </a:r>
          </a:p>
        </p:txBody>
      </p:sp>
      <p:sp>
        <p:nvSpPr>
          <p:cNvPr id="3" name="Content Placeholder 2"/>
          <p:cNvSpPr>
            <a:spLocks noGrp="1"/>
          </p:cNvSpPr>
          <p:nvPr>
            <p:ph idx="1"/>
          </p:nvPr>
        </p:nvSpPr>
        <p:spPr/>
        <p:txBody>
          <a:bodyPr/>
          <a:lstStyle/>
          <a:p>
            <a:pPr marL="0" indent="0">
              <a:buNone/>
            </a:pPr>
            <a:r>
              <a:rPr lang="en-CA" dirty="0"/>
              <a:t>There are four ways to measure competency-based results:</a:t>
            </a:r>
          </a:p>
          <a:p>
            <a:r>
              <a:rPr lang="en-CA" dirty="0"/>
              <a:t>Project execution</a:t>
            </a:r>
          </a:p>
          <a:p>
            <a:r>
              <a:rPr lang="en-CA" dirty="0"/>
              <a:t>Qualitative Data Sampling</a:t>
            </a:r>
          </a:p>
          <a:p>
            <a:r>
              <a:rPr lang="en-CA" dirty="0"/>
              <a:t>Performance</a:t>
            </a:r>
          </a:p>
          <a:p>
            <a:r>
              <a:rPr lang="en-CA" dirty="0"/>
              <a:t>Business Results</a:t>
            </a:r>
          </a:p>
          <a:p>
            <a:endParaRPr lang="en-CA" dirty="0"/>
          </a:p>
        </p:txBody>
      </p:sp>
      <p:sp>
        <p:nvSpPr>
          <p:cNvPr id="4" name="Rectangle 3"/>
          <p:cNvSpPr/>
          <p:nvPr/>
        </p:nvSpPr>
        <p:spPr>
          <a:xfrm>
            <a:off x="457200" y="5129299"/>
            <a:ext cx="3610744" cy="1077218"/>
          </a:xfrm>
          <a:prstGeom prst="rect">
            <a:avLst/>
          </a:prstGeom>
        </p:spPr>
        <p:txBody>
          <a:bodyPr wrap="square">
            <a:spAutoFit/>
          </a:bodyPr>
          <a:lstStyle/>
          <a:p>
            <a:r>
              <a:rPr lang="en-CA" sz="1600" dirty="0"/>
              <a:t>Diana Esparza  2016 HSR, Four Ways to Measure Competency Based Outcomes http://www.hrsg.ca/four-ways-to-measure-competency-based-outcomes/</a:t>
            </a:r>
          </a:p>
        </p:txBody>
      </p:sp>
      <p:sp>
        <p:nvSpPr>
          <p:cNvPr id="6" name="Rectangle 5"/>
          <p:cNvSpPr/>
          <p:nvPr/>
        </p:nvSpPr>
        <p:spPr>
          <a:xfrm>
            <a:off x="5004047" y="5534636"/>
            <a:ext cx="3528393" cy="830997"/>
          </a:xfrm>
          <a:prstGeom prst="rect">
            <a:avLst/>
          </a:prstGeom>
        </p:spPr>
        <p:txBody>
          <a:bodyPr wrap="square">
            <a:spAutoFit/>
          </a:bodyPr>
          <a:lstStyle/>
          <a:p>
            <a:r>
              <a:rPr lang="en-CA" sz="1600" dirty="0"/>
              <a:t>http://www.pearsoned.com/education-blog/the-changing-role-of-faculty-from-traditional-ed-to-competency-based/</a:t>
            </a:r>
          </a:p>
        </p:txBody>
      </p:sp>
    </p:spTree>
    <p:extLst>
      <p:ext uri="{BB962C8B-B14F-4D97-AF65-F5344CB8AC3E}">
        <p14:creationId xmlns:p14="http://schemas.microsoft.com/office/powerpoint/2010/main" val="2931097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e capacity to reflect on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7032"/>
            <a:ext cx="3963913" cy="31711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CA" dirty="0"/>
              <a:t>Why are we doing this?</a:t>
            </a:r>
          </a:p>
        </p:txBody>
      </p:sp>
      <p:sp>
        <p:nvSpPr>
          <p:cNvPr id="3" name="Content Placeholder 2"/>
          <p:cNvSpPr>
            <a:spLocks noGrp="1"/>
          </p:cNvSpPr>
          <p:nvPr>
            <p:ph idx="1"/>
          </p:nvPr>
        </p:nvSpPr>
        <p:spPr>
          <a:xfrm>
            <a:off x="3419872" y="1600200"/>
            <a:ext cx="5266928" cy="4525963"/>
          </a:xfrm>
        </p:spPr>
        <p:txBody>
          <a:bodyPr>
            <a:normAutofit/>
          </a:bodyPr>
          <a:lstStyle/>
          <a:p>
            <a:pPr marL="0" indent="0">
              <a:buNone/>
            </a:pPr>
            <a:r>
              <a:rPr lang="en-CA" dirty="0"/>
              <a:t>To translate active learning into something that is meaningful and lasting, students need to learn . . . to reflect in action about the  learning process itself.</a:t>
            </a:r>
          </a:p>
          <a:p>
            <a:pPr marL="800100" lvl="2" indent="0">
              <a:buNone/>
            </a:pPr>
            <a:r>
              <a:rPr lang="en-CA" sz="1200" dirty="0"/>
              <a:t>Smith</a:t>
            </a:r>
            <a:r>
              <a:rPr lang="en-CA" sz="1050" dirty="0"/>
              <a:t>,</a:t>
            </a:r>
            <a:r>
              <a:rPr lang="en-CA" sz="1100" dirty="0"/>
              <a:t> B. L., MacGregor, J., Matthews, R. S., &amp; </a:t>
            </a:r>
            <a:r>
              <a:rPr lang="en-CA" sz="1100" dirty="0" err="1"/>
              <a:t>Gabelnick</a:t>
            </a:r>
            <a:r>
              <a:rPr lang="en-CA" sz="1100" dirty="0"/>
              <a:t>, F. (2004). </a:t>
            </a:r>
            <a:r>
              <a:rPr lang="en-CA" sz="1100" i="1" dirty="0"/>
              <a:t>Learning communities: Reforming undergraduate education. </a:t>
            </a:r>
            <a:r>
              <a:rPr lang="en-CA" sz="1100" dirty="0"/>
              <a:t>San Francisco, CA: </a:t>
            </a:r>
            <a:r>
              <a:rPr lang="en-CA" sz="1100" dirty="0" err="1"/>
              <a:t>Jossey</a:t>
            </a:r>
            <a:r>
              <a:rPr lang="en-CA" sz="1100" dirty="0"/>
              <a:t>‐Bass.</a:t>
            </a:r>
            <a:r>
              <a:rPr lang="da-DK" sz="1100" dirty="0"/>
              <a:t>, p. 125</a:t>
            </a:r>
          </a:p>
          <a:p>
            <a:pPr lvl="1"/>
            <a:endParaRPr lang="en-CA" dirty="0"/>
          </a:p>
          <a:p>
            <a:endParaRPr lang="en-CA" dirty="0"/>
          </a:p>
        </p:txBody>
      </p:sp>
    </p:spTree>
    <p:extLst>
      <p:ext uri="{BB962C8B-B14F-4D97-AF65-F5344CB8AC3E}">
        <p14:creationId xmlns:p14="http://schemas.microsoft.com/office/powerpoint/2010/main" val="2852672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Effectiveness</a:t>
            </a:r>
          </a:p>
        </p:txBody>
      </p:sp>
      <p:sp>
        <p:nvSpPr>
          <p:cNvPr id="3" name="Content Placeholder 2"/>
          <p:cNvSpPr>
            <a:spLocks noGrp="1"/>
          </p:cNvSpPr>
          <p:nvPr>
            <p:ph idx="1"/>
          </p:nvPr>
        </p:nvSpPr>
        <p:spPr/>
        <p:txBody>
          <a:bodyPr>
            <a:normAutofit/>
          </a:bodyPr>
          <a:lstStyle/>
          <a:p>
            <a:pPr marL="0" indent="0">
              <a:buNone/>
            </a:pPr>
            <a:r>
              <a:rPr lang="en-CA" dirty="0"/>
              <a:t>When these learning communities are carefully planned and implemented, they can have a dramatic and positive effect on students. Unlike some educational trends that appear promising but lack resiliency, learning communities have proven to be effective across a variety of types of institutions and in a variety of different forms.</a:t>
            </a:r>
          </a:p>
        </p:txBody>
      </p:sp>
      <p:sp>
        <p:nvSpPr>
          <p:cNvPr id="4" name="Rectangle 3"/>
          <p:cNvSpPr/>
          <p:nvPr/>
        </p:nvSpPr>
        <p:spPr>
          <a:xfrm>
            <a:off x="451503" y="5570061"/>
            <a:ext cx="8190656" cy="738664"/>
          </a:xfrm>
          <a:prstGeom prst="rect">
            <a:avLst/>
          </a:prstGeom>
        </p:spPr>
        <p:txBody>
          <a:bodyPr wrap="square">
            <a:spAutoFit/>
          </a:bodyPr>
          <a:lstStyle/>
          <a:p>
            <a:r>
              <a:rPr lang="en-CA" sz="1400" dirty="0"/>
              <a:t>Journal of Student Success and Retention Vol. 2, No. 1, October 2015. </a:t>
            </a:r>
          </a:p>
          <a:p>
            <a:r>
              <a:rPr lang="en-CA" sz="1400" dirty="0"/>
              <a:t> http://www.jossr.org/wp-content/uploads/2015/10/Learning-Communities-in-Higher-Education-JoSSR-submission-revised-10-26-2015.pdf</a:t>
            </a:r>
          </a:p>
        </p:txBody>
      </p:sp>
    </p:spTree>
    <p:extLst>
      <p:ext uri="{BB962C8B-B14F-4D97-AF65-F5344CB8AC3E}">
        <p14:creationId xmlns:p14="http://schemas.microsoft.com/office/powerpoint/2010/main" val="3650541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Scaling up learning communities</a:t>
            </a:r>
          </a:p>
        </p:txBody>
      </p:sp>
      <p:sp>
        <p:nvSpPr>
          <p:cNvPr id="3" name="Content Placeholder 2"/>
          <p:cNvSpPr>
            <a:spLocks noGrp="1"/>
          </p:cNvSpPr>
          <p:nvPr>
            <p:ph idx="1"/>
          </p:nvPr>
        </p:nvSpPr>
        <p:spPr/>
        <p:txBody>
          <a:bodyPr>
            <a:noAutofit/>
          </a:bodyPr>
          <a:lstStyle/>
          <a:p>
            <a:r>
              <a:rPr lang="en-CA" sz="2400" dirty="0"/>
              <a:t>A paid coordinator and committed college leaders were essential to managing and scaling up learning communities.</a:t>
            </a:r>
          </a:p>
          <a:p>
            <a:r>
              <a:rPr lang="en-CA" sz="2400" dirty="0"/>
              <a:t>As coordinators clarified expectations and offered support, faculty responded by changing their teaching practices.</a:t>
            </a:r>
          </a:p>
          <a:p>
            <a:r>
              <a:rPr lang="en-CA" sz="2400" dirty="0"/>
              <a:t>Curricular integration remained difficult to implement widely and deeply.</a:t>
            </a:r>
          </a:p>
          <a:p>
            <a:r>
              <a:rPr lang="en-CA" sz="2400" dirty="0"/>
              <a:t>Student cohorts led to strong relationships among students, creating both personal and academic support networks.</a:t>
            </a:r>
          </a:p>
          <a:p>
            <a:pPr marL="800100" lvl="2" indent="0">
              <a:buNone/>
            </a:pPr>
            <a:r>
              <a:rPr lang="en-CA" sz="1100" dirty="0" err="1"/>
              <a:t>Visher</a:t>
            </a:r>
            <a:r>
              <a:rPr lang="en-CA" sz="1100" dirty="0"/>
              <a:t>, M., Schneider, E., </a:t>
            </a:r>
            <a:r>
              <a:rPr lang="en-CA" sz="1100" dirty="0" err="1"/>
              <a:t>Wathington</a:t>
            </a:r>
            <a:r>
              <a:rPr lang="en-CA" sz="1100" dirty="0"/>
              <a:t>, H., &amp; </a:t>
            </a:r>
            <a:r>
              <a:rPr lang="en-CA" sz="1100" dirty="0" err="1"/>
              <a:t>Collado</a:t>
            </a:r>
            <a:r>
              <a:rPr lang="en-CA" sz="1100" dirty="0"/>
              <a:t>, H. (2010).</a:t>
            </a:r>
            <a:r>
              <a:rPr lang="en-CA" sz="1400" dirty="0"/>
              <a:t> </a:t>
            </a:r>
            <a:r>
              <a:rPr lang="en-CA" sz="1400" i="1" dirty="0"/>
              <a:t>Scaling Up learning communities: The experience of six community colleges. </a:t>
            </a:r>
            <a:r>
              <a:rPr lang="en-CA" sz="1100" dirty="0"/>
              <a:t>New York, NY: MDRC. Retrieved from http://www.mdrc.org/sites/default/files/scaling_up_learning_communities_fr.pdf</a:t>
            </a:r>
          </a:p>
        </p:txBody>
      </p:sp>
    </p:spTree>
    <p:extLst>
      <p:ext uri="{BB962C8B-B14F-4D97-AF65-F5344CB8AC3E}">
        <p14:creationId xmlns:p14="http://schemas.microsoft.com/office/powerpoint/2010/main" val="647414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89171" y="2924945"/>
            <a:ext cx="5954829" cy="3967236"/>
          </a:xfrm>
          <a:prstGeom prst="rect">
            <a:avLst/>
          </a:prstGeom>
        </p:spPr>
      </p:pic>
      <p:sp>
        <p:nvSpPr>
          <p:cNvPr id="2" name="Title 1"/>
          <p:cNvSpPr>
            <a:spLocks noGrp="1"/>
          </p:cNvSpPr>
          <p:nvPr>
            <p:ph type="title"/>
          </p:nvPr>
        </p:nvSpPr>
        <p:spPr/>
        <p:txBody>
          <a:bodyPr>
            <a:normAutofit/>
          </a:bodyPr>
          <a:lstStyle/>
          <a:p>
            <a:r>
              <a:rPr lang="en-CA" dirty="0"/>
              <a:t>Best practices?</a:t>
            </a:r>
          </a:p>
        </p:txBody>
      </p:sp>
      <p:sp>
        <p:nvSpPr>
          <p:cNvPr id="3" name="Content Placeholder 2"/>
          <p:cNvSpPr>
            <a:spLocks noGrp="1"/>
          </p:cNvSpPr>
          <p:nvPr>
            <p:ph idx="1"/>
          </p:nvPr>
        </p:nvSpPr>
        <p:spPr>
          <a:xfrm>
            <a:off x="221668" y="1411758"/>
            <a:ext cx="7748897" cy="4525963"/>
          </a:xfrm>
        </p:spPr>
        <p:txBody>
          <a:bodyPr>
            <a:normAutofit/>
          </a:bodyPr>
          <a:lstStyle/>
          <a:p>
            <a:pPr marL="400050" lvl="1" indent="0">
              <a:buNone/>
            </a:pPr>
            <a:r>
              <a:rPr lang="en-CA" dirty="0"/>
              <a:t>PLCs work best …</a:t>
            </a:r>
          </a:p>
          <a:p>
            <a:pPr marL="400050" lvl="1" indent="0">
              <a:buNone/>
            </a:pPr>
            <a:r>
              <a:rPr lang="en-CA" dirty="0"/>
              <a:t>1.       A culture that supports collaboration;</a:t>
            </a:r>
          </a:p>
          <a:p>
            <a:pPr marL="400050" lvl="1" indent="0">
              <a:buNone/>
            </a:pPr>
            <a:r>
              <a:rPr lang="en-CA" dirty="0"/>
              <a:t>2.       The ability to take an objective/macro view of school efforts; and</a:t>
            </a:r>
          </a:p>
          <a:p>
            <a:pPr marL="400050" lvl="1" indent="0">
              <a:buNone/>
            </a:pPr>
            <a:r>
              <a:rPr lang="en-CA" dirty="0"/>
              <a:t>3.       Shared beliefs </a:t>
            </a:r>
          </a:p>
          <a:p>
            <a:pPr marL="400050" lvl="1" indent="0">
              <a:buNone/>
            </a:pPr>
            <a:r>
              <a:rPr lang="en-CA" dirty="0"/>
              <a:t>  and behaviors.</a:t>
            </a:r>
          </a:p>
          <a:p>
            <a:pPr marL="457200" lvl="1" indent="0">
              <a:buNone/>
            </a:pPr>
            <a:endParaRPr lang="en-CA" sz="1400" dirty="0"/>
          </a:p>
        </p:txBody>
      </p:sp>
      <p:sp>
        <p:nvSpPr>
          <p:cNvPr id="5" name="Rectangle 4"/>
          <p:cNvSpPr/>
          <p:nvPr/>
        </p:nvSpPr>
        <p:spPr>
          <a:xfrm>
            <a:off x="755576" y="4725144"/>
            <a:ext cx="2217571" cy="738664"/>
          </a:xfrm>
          <a:prstGeom prst="rect">
            <a:avLst/>
          </a:prstGeom>
        </p:spPr>
        <p:txBody>
          <a:bodyPr wrap="square">
            <a:spAutoFit/>
          </a:bodyPr>
          <a:lstStyle/>
          <a:p>
            <a:pPr lvl="1"/>
            <a:r>
              <a:rPr lang="en-CA" sz="1400" dirty="0">
                <a:hlinkClick r:id="rId3"/>
              </a:rPr>
              <a:t>http://www.dpi.state.nc.us/profdev/resources/proflearn/</a:t>
            </a:r>
            <a:r>
              <a:rPr lang="en-CA" sz="1400" dirty="0"/>
              <a:t> </a:t>
            </a:r>
          </a:p>
        </p:txBody>
      </p:sp>
    </p:spTree>
    <p:extLst>
      <p:ext uri="{BB962C8B-B14F-4D97-AF65-F5344CB8AC3E}">
        <p14:creationId xmlns:p14="http://schemas.microsoft.com/office/powerpoint/2010/main" val="3011641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72" y="27307"/>
            <a:ext cx="8352928" cy="6307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9365" y="6335089"/>
            <a:ext cx="8406680" cy="415498"/>
          </a:xfrm>
          <a:prstGeom prst="rect">
            <a:avLst/>
          </a:prstGeom>
        </p:spPr>
        <p:txBody>
          <a:bodyPr wrap="square">
            <a:spAutoFit/>
          </a:bodyPr>
          <a:lstStyle/>
          <a:p>
            <a:pPr marL="800100" lvl="2" indent="0">
              <a:buNone/>
            </a:pPr>
            <a:r>
              <a:rPr lang="en-CA" sz="1050" dirty="0" err="1"/>
              <a:t>Visher</a:t>
            </a:r>
            <a:r>
              <a:rPr lang="en-CA" sz="1050" dirty="0"/>
              <a:t>, M., Schneider, E., </a:t>
            </a:r>
            <a:r>
              <a:rPr lang="en-CA" sz="1050" dirty="0" err="1"/>
              <a:t>Wathington</a:t>
            </a:r>
            <a:r>
              <a:rPr lang="en-CA" sz="1050" dirty="0"/>
              <a:t>, H., &amp; </a:t>
            </a:r>
            <a:r>
              <a:rPr lang="en-CA" sz="1050" dirty="0" err="1"/>
              <a:t>Collado</a:t>
            </a:r>
            <a:r>
              <a:rPr lang="en-CA" sz="1050" dirty="0"/>
              <a:t>, H. (2010). </a:t>
            </a:r>
            <a:r>
              <a:rPr lang="en-CA" sz="1050" i="1" dirty="0"/>
              <a:t>Scaling Up learning communities: The experience of six community colleges. </a:t>
            </a:r>
            <a:r>
              <a:rPr lang="en-CA" sz="1050" dirty="0"/>
              <a:t>New York, NY: MDRC. Retrieved from http://www.mdrc.org/sites/default/files/scaling_up_learning_communities_fr.pdf</a:t>
            </a:r>
          </a:p>
        </p:txBody>
      </p:sp>
    </p:spTree>
    <p:extLst>
      <p:ext uri="{BB962C8B-B14F-4D97-AF65-F5344CB8AC3E}">
        <p14:creationId xmlns:p14="http://schemas.microsoft.com/office/powerpoint/2010/main" val="1442739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Outcome Mapping</a:t>
            </a:r>
          </a:p>
        </p:txBody>
      </p:sp>
      <p:sp>
        <p:nvSpPr>
          <p:cNvPr id="3" name="Content Placeholder 2"/>
          <p:cNvSpPr>
            <a:spLocks noGrp="1"/>
          </p:cNvSpPr>
          <p:nvPr>
            <p:ph idx="1"/>
          </p:nvPr>
        </p:nvSpPr>
        <p:spPr>
          <a:xfrm>
            <a:off x="467544" y="5733256"/>
            <a:ext cx="8229600" cy="680939"/>
          </a:xfrm>
        </p:spPr>
        <p:txBody>
          <a:bodyPr/>
          <a:lstStyle/>
          <a:p>
            <a:pPr marL="0" indent="0">
              <a:buNone/>
            </a:pPr>
            <a:r>
              <a:rPr lang="en-CA" dirty="0"/>
              <a:t>http://www.outcomemapping.ca/</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268760"/>
            <a:ext cx="3130128" cy="29681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438992"/>
            <a:ext cx="3168352" cy="2627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3" y="3360098"/>
            <a:ext cx="3027437" cy="22573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4092915"/>
            <a:ext cx="2745309" cy="1509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6323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890" y="4221088"/>
            <a:ext cx="7219950"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a:t>Toronto Beekeepers’ Collective</a:t>
            </a:r>
          </a:p>
        </p:txBody>
      </p:sp>
      <p:sp>
        <p:nvSpPr>
          <p:cNvPr id="3" name="Content Placeholder 2"/>
          <p:cNvSpPr>
            <a:spLocks noGrp="1"/>
          </p:cNvSpPr>
          <p:nvPr>
            <p:ph idx="1"/>
          </p:nvPr>
        </p:nvSpPr>
        <p:spPr>
          <a:xfrm>
            <a:off x="451162" y="5877272"/>
            <a:ext cx="8229600" cy="852768"/>
          </a:xfrm>
        </p:spPr>
        <p:txBody>
          <a:bodyPr/>
          <a:lstStyle/>
          <a:p>
            <a:pPr marL="0" indent="0">
              <a:buNone/>
            </a:pPr>
            <a:r>
              <a:rPr lang="en-CA" dirty="0"/>
              <a:t>http://torontobeekeeping.ca/</a:t>
            </a:r>
          </a:p>
        </p:txBody>
      </p:sp>
      <p:pic>
        <p:nvPicPr>
          <p:cNvPr id="6146" name="Picture 2" descr="toronto-beekeepers-coop-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556792"/>
            <a:ext cx="5415436" cy="235175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3812" y="3311837"/>
            <a:ext cx="2580134" cy="1628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648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sci.agriculture.beekeeping</a:t>
            </a:r>
            <a:endParaRPr lang="en-CA" dirty="0"/>
          </a:p>
        </p:txBody>
      </p:sp>
      <p:sp>
        <p:nvSpPr>
          <p:cNvPr id="3" name="Content Placeholder 2"/>
          <p:cNvSpPr>
            <a:spLocks noGrp="1"/>
          </p:cNvSpPr>
          <p:nvPr>
            <p:ph idx="1"/>
          </p:nvPr>
        </p:nvSpPr>
        <p:spPr>
          <a:xfrm>
            <a:off x="467544" y="5517232"/>
            <a:ext cx="8229600" cy="968971"/>
          </a:xfrm>
        </p:spPr>
        <p:txBody>
          <a:bodyPr>
            <a:normAutofit fontScale="92500" lnSpcReduction="10000"/>
          </a:bodyPr>
          <a:lstStyle/>
          <a:p>
            <a:pPr marL="0" indent="0">
              <a:buNone/>
            </a:pPr>
            <a:r>
              <a:rPr lang="en-CA" dirty="0"/>
              <a:t>https://groups.google.com/forum/#!forum/sci.agriculture.beekeeping</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1412776"/>
            <a:ext cx="5398161" cy="38884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683161"/>
            <a:ext cx="3207180" cy="38456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1" name="Picture 5" descr="http://www.bioresurs.uu.se/myller/jordbruk/jord_bild/bikup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1663" y="1423932"/>
            <a:ext cx="1512168"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165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drones-discuss</a:t>
            </a:r>
          </a:p>
        </p:txBody>
      </p:sp>
      <p:sp>
        <p:nvSpPr>
          <p:cNvPr id="3" name="Content Placeholder 2"/>
          <p:cNvSpPr>
            <a:spLocks noGrp="1"/>
          </p:cNvSpPr>
          <p:nvPr>
            <p:ph idx="1"/>
          </p:nvPr>
        </p:nvSpPr>
        <p:spPr>
          <a:xfrm>
            <a:off x="457200" y="5445224"/>
            <a:ext cx="8229600" cy="1152128"/>
          </a:xfrm>
        </p:spPr>
        <p:txBody>
          <a:bodyPr>
            <a:normAutofit/>
          </a:bodyPr>
          <a:lstStyle/>
          <a:p>
            <a:pPr marL="0" indent="0">
              <a:buNone/>
            </a:pPr>
            <a:r>
              <a:rPr lang="en-CA" dirty="0"/>
              <a:t>https://groups.google.com/forum/#!forum/drones-discuss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4799904" cy="3960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5500" y="1716608"/>
            <a:ext cx="3688947" cy="3403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09147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568952" cy="1143000"/>
          </a:xfrm>
        </p:spPr>
        <p:txBody>
          <a:bodyPr>
            <a:normAutofit/>
          </a:bodyPr>
          <a:lstStyle/>
          <a:p>
            <a:r>
              <a:rPr lang="en-CA" dirty="0"/>
              <a:t>What is Education?</a:t>
            </a:r>
          </a:p>
        </p:txBody>
      </p:sp>
      <p:sp>
        <p:nvSpPr>
          <p:cNvPr id="3" name="Content Placeholder 2"/>
          <p:cNvSpPr>
            <a:spLocks noGrp="1"/>
          </p:cNvSpPr>
          <p:nvPr>
            <p:ph idx="1"/>
          </p:nvPr>
        </p:nvSpPr>
        <p:spPr>
          <a:xfrm>
            <a:off x="457200" y="4077072"/>
            <a:ext cx="8229600" cy="2049091"/>
          </a:xfrm>
        </p:spPr>
        <p:txBody>
          <a:bodyPr/>
          <a:lstStyle/>
          <a:p>
            <a:pPr marL="0" indent="0">
              <a:buNone/>
            </a:pPr>
            <a:r>
              <a:rPr lang="en-CA" dirty="0"/>
              <a:t>Science as a "combination of evaluating evidence, coordinating evidence and models, and arriving at evidence-based judgments that are communicated through argumentation."</a:t>
            </a:r>
          </a:p>
        </p:txBody>
      </p:sp>
      <p:sp>
        <p:nvSpPr>
          <p:cNvPr id="5" name="Rectangle 4"/>
          <p:cNvSpPr/>
          <p:nvPr/>
        </p:nvSpPr>
        <p:spPr>
          <a:xfrm>
            <a:off x="539552" y="6165304"/>
            <a:ext cx="6750496" cy="430887"/>
          </a:xfrm>
          <a:prstGeom prst="rect">
            <a:avLst/>
          </a:prstGeom>
        </p:spPr>
        <p:txBody>
          <a:bodyPr wrap="square">
            <a:spAutoFit/>
          </a:bodyPr>
          <a:lstStyle/>
          <a:p>
            <a:r>
              <a:rPr lang="en-CA" sz="1100" dirty="0"/>
              <a:t>Ronald W. Rinehart, et.al. 2016. Critical Design Decisions for Successful Model-Based Inquiry in Science Classrooms. </a:t>
            </a:r>
            <a:r>
              <a:rPr lang="en-CA" sz="1100" dirty="0">
                <a:hlinkClick r:id="rId2"/>
              </a:rPr>
              <a:t>https://scholarworks.iu.edu/journals/index.php/ijdl/article/view/20137/28269</a:t>
            </a:r>
            <a:r>
              <a:rPr lang="en-CA" sz="1100" dirty="0"/>
              <a:t>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207314"/>
            <a:ext cx="6391821" cy="284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931373" y="3775829"/>
            <a:ext cx="1944216" cy="261610"/>
          </a:xfrm>
          <a:prstGeom prst="rect">
            <a:avLst/>
          </a:prstGeom>
          <a:solidFill>
            <a:schemeClr val="bg1"/>
          </a:solidFill>
        </p:spPr>
        <p:txBody>
          <a:bodyPr wrap="square" rtlCol="0">
            <a:spAutoFit/>
          </a:bodyPr>
          <a:lstStyle/>
          <a:p>
            <a:r>
              <a:rPr lang="en-CA" sz="1100" dirty="0">
                <a:solidFill>
                  <a:schemeClr val="accent3">
                    <a:lumMod val="75000"/>
                  </a:schemeClr>
                </a:solidFill>
              </a:rPr>
              <a:t>Riyadh, Saudi Arabia, 2015</a:t>
            </a:r>
          </a:p>
        </p:txBody>
      </p:sp>
    </p:spTree>
    <p:extLst>
      <p:ext uri="{BB962C8B-B14F-4D97-AF65-F5344CB8AC3E}">
        <p14:creationId xmlns:p14="http://schemas.microsoft.com/office/powerpoint/2010/main" val="2828477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Stack Overflow</a:t>
            </a:r>
          </a:p>
        </p:txBody>
      </p:sp>
      <p:sp>
        <p:nvSpPr>
          <p:cNvPr id="3" name="Content Placeholder 2"/>
          <p:cNvSpPr>
            <a:spLocks noGrp="1"/>
          </p:cNvSpPr>
          <p:nvPr>
            <p:ph idx="1"/>
          </p:nvPr>
        </p:nvSpPr>
        <p:spPr>
          <a:xfrm>
            <a:off x="395536" y="5661248"/>
            <a:ext cx="8229600" cy="680939"/>
          </a:xfrm>
        </p:spPr>
        <p:txBody>
          <a:bodyPr/>
          <a:lstStyle/>
          <a:p>
            <a:pPr marL="0" indent="0">
              <a:buNone/>
            </a:pPr>
            <a:r>
              <a:rPr lang="en-CA" dirty="0"/>
              <a:t>http://stackoverflow.com/</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700808"/>
            <a:ext cx="4060781" cy="355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892" y="1648775"/>
            <a:ext cx="3395531" cy="39942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41524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2564904"/>
            <a:ext cx="2365819" cy="36054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CA" dirty="0"/>
              <a:t>Tensor Flow</a:t>
            </a:r>
          </a:p>
        </p:txBody>
      </p:sp>
      <p:sp>
        <p:nvSpPr>
          <p:cNvPr id="3" name="Content Placeholder 2"/>
          <p:cNvSpPr>
            <a:spLocks noGrp="1"/>
          </p:cNvSpPr>
          <p:nvPr>
            <p:ph idx="1"/>
          </p:nvPr>
        </p:nvSpPr>
        <p:spPr>
          <a:xfrm>
            <a:off x="467545" y="5373216"/>
            <a:ext cx="8229600" cy="1184995"/>
          </a:xfrm>
        </p:spPr>
        <p:txBody>
          <a:bodyPr/>
          <a:lstStyle/>
          <a:p>
            <a:pPr marL="0" indent="0">
              <a:buNone/>
            </a:pPr>
            <a:r>
              <a:rPr lang="en-CA" dirty="0"/>
              <a:t>https://www.tensorflow.org/versions/r0.11/resources/index.html</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5" y="1484784"/>
            <a:ext cx="3168352" cy="16690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654" y="2780928"/>
            <a:ext cx="4478462" cy="26670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897" y="1608618"/>
            <a:ext cx="2187993" cy="14213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1257252"/>
            <a:ext cx="2352676" cy="131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295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Stirling Engines</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96752"/>
            <a:ext cx="4261272" cy="405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412776"/>
            <a:ext cx="2995899" cy="16005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340" name="Picture 4"/>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581953" y="1628800"/>
            <a:ext cx="3056926" cy="20693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342" name="Picture 6" descr="Animated phot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16097" y="3140968"/>
            <a:ext cx="3779912" cy="258294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395536" y="5723909"/>
            <a:ext cx="8229600" cy="10894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CA" dirty="0"/>
              <a:t>https://plus.google.com/communities/117518490246975838002</a:t>
            </a:r>
          </a:p>
        </p:txBody>
      </p:sp>
      <p:sp>
        <p:nvSpPr>
          <p:cNvPr id="4" name="Rectangle 3"/>
          <p:cNvSpPr/>
          <p:nvPr/>
        </p:nvSpPr>
        <p:spPr>
          <a:xfrm>
            <a:off x="2287217" y="5329405"/>
            <a:ext cx="2830097" cy="461665"/>
          </a:xfrm>
          <a:prstGeom prst="rect">
            <a:avLst/>
          </a:prstGeom>
        </p:spPr>
        <p:txBody>
          <a:bodyPr wrap="square">
            <a:spAutoFit/>
          </a:bodyPr>
          <a:lstStyle/>
          <a:p>
            <a:r>
              <a:rPr lang="en-CA" sz="1200" dirty="0"/>
              <a:t>https://plus.google.com/+AndresMTrianon/posts/8uvXZGnPXLy</a:t>
            </a:r>
          </a:p>
        </p:txBody>
      </p:sp>
    </p:spTree>
    <p:extLst>
      <p:ext uri="{BB962C8B-B14F-4D97-AF65-F5344CB8AC3E}">
        <p14:creationId xmlns:p14="http://schemas.microsoft.com/office/powerpoint/2010/main" val="4198454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Deviant Art</a:t>
            </a:r>
          </a:p>
        </p:txBody>
      </p:sp>
      <p:sp>
        <p:nvSpPr>
          <p:cNvPr id="3" name="Content Placeholder 2"/>
          <p:cNvSpPr>
            <a:spLocks noGrp="1"/>
          </p:cNvSpPr>
          <p:nvPr>
            <p:ph idx="1"/>
          </p:nvPr>
        </p:nvSpPr>
        <p:spPr>
          <a:xfrm>
            <a:off x="395536" y="5877272"/>
            <a:ext cx="8229600" cy="752947"/>
          </a:xfrm>
        </p:spPr>
        <p:txBody>
          <a:bodyPr/>
          <a:lstStyle/>
          <a:p>
            <a:pPr marL="0" indent="0">
              <a:buNone/>
            </a:pPr>
            <a:r>
              <a:rPr lang="en-CA" dirty="0"/>
              <a:t>https://www.deviantart.com/</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12776"/>
            <a:ext cx="6163544" cy="3911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3959788"/>
            <a:ext cx="4615533" cy="1699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2708920"/>
            <a:ext cx="1899147" cy="1070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93414" y="3744344"/>
            <a:ext cx="2790056" cy="215444"/>
          </a:xfrm>
          <a:prstGeom prst="rect">
            <a:avLst/>
          </a:prstGeom>
        </p:spPr>
        <p:txBody>
          <a:bodyPr wrap="square">
            <a:spAutoFit/>
          </a:bodyPr>
          <a:lstStyle/>
          <a:p>
            <a:r>
              <a:rPr lang="en-CA" sz="800" dirty="0">
                <a:hlinkClick r:id="rId5"/>
              </a:rPr>
              <a:t>http://www.deviantart.com/art/The-Future-639356834</a:t>
            </a:r>
            <a:r>
              <a:rPr lang="en-CA" sz="800" dirty="0"/>
              <a:t> </a:t>
            </a:r>
          </a:p>
        </p:txBody>
      </p:sp>
      <p:sp>
        <p:nvSpPr>
          <p:cNvPr id="5" name="Rectangle 6"/>
          <p:cNvSpPr>
            <a:spLocks noChangeArrowheads="1"/>
          </p:cNvSpPr>
          <p:nvPr/>
        </p:nvSpPr>
        <p:spPr bwMode="auto">
          <a:xfrm>
            <a:off x="467544" y="5352448"/>
            <a:ext cx="38884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charset="0"/>
                <a:cs typeface="Arial" charset="0"/>
              </a:rPr>
              <a:t> 337 million original works of art.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charset="0"/>
                <a:cs typeface="Arial" charset="0"/>
              </a:rPr>
              <a:t> 40 million members </a:t>
            </a:r>
          </a:p>
        </p:txBody>
      </p:sp>
    </p:spTree>
    <p:extLst>
      <p:ext uri="{BB962C8B-B14F-4D97-AF65-F5344CB8AC3E}">
        <p14:creationId xmlns:p14="http://schemas.microsoft.com/office/powerpoint/2010/main" val="1360059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Minecraft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504" y="2996952"/>
            <a:ext cx="1587624" cy="1587624"/>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Self Design</a:t>
            </a:r>
          </a:p>
        </p:txBody>
      </p:sp>
      <p:sp>
        <p:nvSpPr>
          <p:cNvPr id="3" name="Content Placeholder 2"/>
          <p:cNvSpPr>
            <a:spLocks noGrp="1"/>
          </p:cNvSpPr>
          <p:nvPr>
            <p:ph idx="1"/>
          </p:nvPr>
        </p:nvSpPr>
        <p:spPr>
          <a:xfrm>
            <a:off x="395536" y="5733256"/>
            <a:ext cx="8229600" cy="752947"/>
          </a:xfrm>
        </p:spPr>
        <p:txBody>
          <a:bodyPr/>
          <a:lstStyle/>
          <a:p>
            <a:pPr marL="0" indent="0">
              <a:buNone/>
            </a:pPr>
            <a:r>
              <a:rPr lang="en-CA" dirty="0"/>
              <a:t>http://selfdesign.org/</a:t>
            </a:r>
          </a:p>
        </p:txBody>
      </p:sp>
      <p:sp>
        <p:nvSpPr>
          <p:cNvPr id="4" name="Rectangle 3"/>
          <p:cNvSpPr/>
          <p:nvPr/>
        </p:nvSpPr>
        <p:spPr>
          <a:xfrm>
            <a:off x="467544" y="4581128"/>
            <a:ext cx="8496944" cy="1200329"/>
          </a:xfrm>
          <a:prstGeom prst="rect">
            <a:avLst/>
          </a:prstGeom>
        </p:spPr>
        <p:txBody>
          <a:bodyPr wrap="square">
            <a:spAutoFit/>
          </a:bodyPr>
          <a:lstStyle/>
          <a:p>
            <a:r>
              <a:rPr lang="en-CA" i="1" dirty="0"/>
              <a:t>Completely funded by the BC Ministry of Education, </a:t>
            </a:r>
            <a:r>
              <a:rPr lang="en-CA" i="1" dirty="0" err="1"/>
              <a:t>SelfDesign</a:t>
            </a:r>
            <a:r>
              <a:rPr lang="en-CA" i="1" dirty="0"/>
              <a:t> enables learners to complete K-12 by exploring their interests and taking the lead in their own learning and life. With personalized guidance and ongoing support from BC-certified educators, learning unfolds at home and within local and online communities. </a:t>
            </a:r>
            <a:endParaRPr lang="en-CA" dirty="0"/>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741" y="1268760"/>
            <a:ext cx="4737001" cy="32270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0" name="Picture 4" descr="The Vill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1391478"/>
            <a:ext cx="1688976" cy="168897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890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556792"/>
            <a:ext cx="3680445" cy="2345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a:t>World of Warcraft</a:t>
            </a:r>
          </a:p>
        </p:txBody>
      </p:sp>
      <p:sp>
        <p:nvSpPr>
          <p:cNvPr id="3" name="Content Placeholder 2"/>
          <p:cNvSpPr>
            <a:spLocks noGrp="1"/>
          </p:cNvSpPr>
          <p:nvPr>
            <p:ph idx="1"/>
          </p:nvPr>
        </p:nvSpPr>
        <p:spPr>
          <a:xfrm>
            <a:off x="457200" y="5445224"/>
            <a:ext cx="8229600" cy="1224136"/>
          </a:xfrm>
        </p:spPr>
        <p:txBody>
          <a:bodyPr>
            <a:normAutofit fontScale="92500" lnSpcReduction="20000"/>
          </a:bodyPr>
          <a:lstStyle/>
          <a:p>
            <a:pPr marL="0" indent="0">
              <a:buNone/>
            </a:pPr>
            <a:r>
              <a:rPr lang="en-CA" dirty="0"/>
              <a:t>http://bigthink.com/think-tank/how-world-of-warcraft-could-save-your-business-and-the-economy</a:t>
            </a:r>
          </a:p>
        </p:txBody>
      </p:sp>
      <p:sp>
        <p:nvSpPr>
          <p:cNvPr id="4" name="Rectangle 3"/>
          <p:cNvSpPr/>
          <p:nvPr/>
        </p:nvSpPr>
        <p:spPr>
          <a:xfrm>
            <a:off x="2123728" y="3645024"/>
            <a:ext cx="4572000" cy="923330"/>
          </a:xfrm>
          <a:prstGeom prst="rect">
            <a:avLst/>
          </a:prstGeom>
          <a:solidFill>
            <a:schemeClr val="bg1"/>
          </a:solidFill>
          <a:ln w="3175">
            <a:solidFill>
              <a:schemeClr val="tx1"/>
            </a:solidFill>
          </a:ln>
        </p:spPr>
        <p:txBody>
          <a:bodyPr>
            <a:spAutoFit/>
          </a:bodyPr>
          <a:lstStyle/>
          <a:p>
            <a:r>
              <a:rPr lang="en-CA" dirty="0"/>
              <a:t>World of Warcraft as </a:t>
            </a:r>
            <a:r>
              <a:rPr lang="en-CA" i="1" dirty="0"/>
              <a:t>distributed</a:t>
            </a:r>
            <a:r>
              <a:rPr lang="en-CA" dirty="0"/>
              <a:t>, organic, highly adaptive </a:t>
            </a:r>
            <a:r>
              <a:rPr lang="en-CA" i="1" dirty="0"/>
              <a:t>learning community</a:t>
            </a:r>
            <a:r>
              <a:rPr lang="en-CA" dirty="0"/>
              <a:t> - great perspective from +john </a:t>
            </a:r>
            <a:r>
              <a:rPr lang="en-CA" dirty="0" err="1"/>
              <a:t>seely</a:t>
            </a:r>
            <a:r>
              <a:rPr lang="en-CA" dirty="0"/>
              <a:t> brown</a:t>
            </a:r>
          </a:p>
        </p:txBody>
      </p:sp>
      <p:pic>
        <p:nvPicPr>
          <p:cNvPr id="10242" name="Picture 2" descr="Articl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23" y="1412776"/>
            <a:ext cx="3844953" cy="2162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06855" y="4690063"/>
            <a:ext cx="5256584" cy="600164"/>
          </a:xfrm>
          <a:prstGeom prst="rect">
            <a:avLst/>
          </a:prstGeom>
          <a:noFill/>
        </p:spPr>
        <p:txBody>
          <a:bodyPr wrap="square" rtlCol="0">
            <a:spAutoFit/>
          </a:bodyPr>
          <a:lstStyle/>
          <a:p>
            <a:r>
              <a:rPr lang="en-CA" sz="1100" dirty="0"/>
              <a:t>Its players organize themselves into massive guilds, choose specialties according to their own interests, set their own goals and create “dashboards” – or tools to measure their own performance.</a:t>
            </a:r>
            <a:r>
              <a:rPr lang="en-CA" sz="1050" dirty="0"/>
              <a:t>  </a:t>
            </a:r>
          </a:p>
        </p:txBody>
      </p:sp>
    </p:spTree>
    <p:extLst>
      <p:ext uri="{BB962C8B-B14F-4D97-AF65-F5344CB8AC3E}">
        <p14:creationId xmlns:p14="http://schemas.microsoft.com/office/powerpoint/2010/main" val="3528803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 Man’s Sky</a:t>
            </a:r>
          </a:p>
        </p:txBody>
      </p:sp>
      <p:sp>
        <p:nvSpPr>
          <p:cNvPr id="3" name="Content Placeholder 2"/>
          <p:cNvSpPr>
            <a:spLocks noGrp="1"/>
          </p:cNvSpPr>
          <p:nvPr>
            <p:ph idx="1"/>
          </p:nvPr>
        </p:nvSpPr>
        <p:spPr>
          <a:xfrm>
            <a:off x="467544" y="5805264"/>
            <a:ext cx="8229600" cy="824955"/>
          </a:xfrm>
        </p:spPr>
        <p:txBody>
          <a:bodyPr/>
          <a:lstStyle/>
          <a:p>
            <a:pPr marL="0" indent="0">
              <a:buNone/>
            </a:pPr>
            <a:r>
              <a:rPr lang="en-CA" dirty="0"/>
              <a:t>https://gaming.youtube.com/</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3168352" cy="42604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1196752"/>
            <a:ext cx="5051452" cy="2874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861048"/>
            <a:ext cx="3967512" cy="2083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3486561"/>
            <a:ext cx="137160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282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image0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38" y="2348880"/>
            <a:ext cx="4350668" cy="2284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Why They Work</a:t>
            </a:r>
          </a:p>
        </p:txBody>
      </p:sp>
      <p:sp>
        <p:nvSpPr>
          <p:cNvPr id="3" name="Content Placeholder 2"/>
          <p:cNvSpPr>
            <a:spLocks noGrp="1"/>
          </p:cNvSpPr>
          <p:nvPr>
            <p:ph idx="1"/>
          </p:nvPr>
        </p:nvSpPr>
        <p:spPr/>
        <p:txBody>
          <a:bodyPr/>
          <a:lstStyle/>
          <a:p>
            <a:pPr marL="0" indent="0">
              <a:buNone/>
            </a:pPr>
            <a:r>
              <a:rPr lang="en-CA" dirty="0"/>
              <a:t>Caulfield – Choral explanations</a:t>
            </a:r>
          </a:p>
        </p:txBody>
      </p:sp>
      <p:pic>
        <p:nvPicPr>
          <p:cNvPr id="12290" name="Picture 2" descr="files/images/image03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3434" y="2800807"/>
            <a:ext cx="3810000" cy="25527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4283968" y="5520072"/>
            <a:ext cx="4572000" cy="646331"/>
          </a:xfrm>
          <a:prstGeom prst="rect">
            <a:avLst/>
          </a:prstGeom>
        </p:spPr>
        <p:txBody>
          <a:bodyPr>
            <a:spAutoFit/>
          </a:bodyPr>
          <a:lstStyle/>
          <a:p>
            <a:r>
              <a:rPr lang="en-CA" dirty="0"/>
              <a:t>https://hapgood.us/2016/10/10/new-directions-in-open-education/</a:t>
            </a:r>
          </a:p>
        </p:txBody>
      </p:sp>
      <p:sp>
        <p:nvSpPr>
          <p:cNvPr id="5" name="Rectangle 4"/>
          <p:cNvSpPr/>
          <p:nvPr/>
        </p:nvSpPr>
        <p:spPr>
          <a:xfrm>
            <a:off x="395536" y="4794725"/>
            <a:ext cx="3628714" cy="1200329"/>
          </a:xfrm>
          <a:prstGeom prst="rect">
            <a:avLst/>
          </a:prstGeom>
        </p:spPr>
        <p:txBody>
          <a:bodyPr wrap="square">
            <a:spAutoFit/>
          </a:bodyPr>
          <a:lstStyle/>
          <a:p>
            <a:r>
              <a:rPr lang="en-CA" dirty="0"/>
              <a:t>“Everyone brings their own take, their own style, their own “me” to the project. And so the pattern is only a piece of the process, right?”</a:t>
            </a:r>
          </a:p>
        </p:txBody>
      </p:sp>
    </p:spTree>
    <p:extLst>
      <p:ext uri="{BB962C8B-B14F-4D97-AF65-F5344CB8AC3E}">
        <p14:creationId xmlns:p14="http://schemas.microsoft.com/office/powerpoint/2010/main" val="3907082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435128" y="1508173"/>
            <a:ext cx="372903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700" kern="0" dirty="0">
                <a:latin typeface="Calibri" panose="020F0502020204030204" pitchFamily="34" charset="0"/>
              </a:rPr>
              <a:t>Stephen Downes</a:t>
            </a:r>
            <a:endParaRPr lang="en-US" sz="2100" kern="0" dirty="0">
              <a:latin typeface="Calibri" panose="020F0502020204030204" pitchFamily="34" charset="0"/>
            </a:endParaRPr>
          </a:p>
        </p:txBody>
      </p:sp>
      <p:sp>
        <p:nvSpPr>
          <p:cNvPr id="53251" name="Rectangle 3"/>
          <p:cNvSpPr>
            <a:spLocks noChangeArrowheads="1"/>
          </p:cNvSpPr>
          <p:nvPr/>
        </p:nvSpPr>
        <p:spPr bwMode="auto">
          <a:xfrm>
            <a:off x="2435128" y="5486402"/>
            <a:ext cx="470862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350" kern="0">
              <a:latin typeface="Calibri" panose="020F0502020204030204" pitchFamily="34" charset="0"/>
            </a:endParaRPr>
          </a:p>
        </p:txBody>
      </p:sp>
      <p:sp>
        <p:nvSpPr>
          <p:cNvPr id="53252" name="Text Box 4"/>
          <p:cNvSpPr txBox="1">
            <a:spLocks noChangeArrowheads="1"/>
          </p:cNvSpPr>
          <p:nvPr/>
        </p:nvSpPr>
        <p:spPr bwMode="auto">
          <a:xfrm>
            <a:off x="2435128" y="1969187"/>
            <a:ext cx="3729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kern="0" dirty="0"/>
              <a:t>http://www.downes.ca</a:t>
            </a:r>
            <a:endParaRPr lang="en-US" sz="2700" kern="0" dirty="0">
              <a:latin typeface="Calibri" panose="020F0502020204030204" pitchFamily="34" charset="0"/>
            </a:endParaRPr>
          </a:p>
        </p:txBody>
      </p:sp>
      <p:pic>
        <p:nvPicPr>
          <p:cNvPr id="532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128" y="2545040"/>
            <a:ext cx="3803916"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166066" y="4725145"/>
            <a:ext cx="1296144" cy="219291"/>
          </a:xfrm>
          <a:prstGeom prst="rect">
            <a:avLst/>
          </a:prstGeom>
          <a:solidFill>
            <a:schemeClr val="bg1"/>
          </a:solidFill>
        </p:spPr>
        <p:txBody>
          <a:bodyPr wrap="square" rtlCol="0">
            <a:spAutoFit/>
          </a:bodyPr>
          <a:lstStyle/>
          <a:p>
            <a:r>
              <a:rPr lang="en-CA" sz="825" kern="0" dirty="0">
                <a:solidFill>
                  <a:schemeClr val="accent3">
                    <a:lumMod val="75000"/>
                  </a:schemeClr>
                </a:solidFill>
              </a:rPr>
              <a:t>Moncton, Canada, 2005</a:t>
            </a:r>
          </a:p>
        </p:txBody>
      </p:sp>
      <p:sp>
        <p:nvSpPr>
          <p:cNvPr id="7" name="TextBox 6"/>
          <p:cNvSpPr txBox="1"/>
          <p:nvPr/>
        </p:nvSpPr>
        <p:spPr>
          <a:xfrm>
            <a:off x="2361976" y="5204345"/>
            <a:ext cx="5933634" cy="461665"/>
          </a:xfrm>
          <a:prstGeom prst="rect">
            <a:avLst/>
          </a:prstGeom>
          <a:noFill/>
        </p:spPr>
        <p:txBody>
          <a:bodyPr wrap="square" rtlCol="0">
            <a:spAutoFit/>
          </a:bodyPr>
          <a:lstStyle/>
          <a:p>
            <a:r>
              <a:rPr lang="en-CA" sz="2400" dirty="0"/>
              <a:t>http://www.downes.ca/presentation/389</a:t>
            </a:r>
          </a:p>
        </p:txBody>
      </p:sp>
    </p:spTree>
    <p:extLst>
      <p:ext uri="{BB962C8B-B14F-4D97-AF65-F5344CB8AC3E}">
        <p14:creationId xmlns:p14="http://schemas.microsoft.com/office/powerpoint/2010/main" val="4245248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4176905"/>
            <a:ext cx="8686800" cy="1708160"/>
          </a:xfrm>
          <a:prstGeom prst="rect">
            <a:avLst/>
          </a:prstGeom>
        </p:spPr>
        <p:txBody>
          <a:bodyPr wrap="square">
            <a:spAutoFit/>
          </a:bodyPr>
          <a:lstStyle/>
          <a:p>
            <a:r>
              <a:rPr lang="en-CA" sz="2100" dirty="0">
                <a:ea typeface="Times New Roman" panose="02020603050405020304" pitchFamily="18" charset="0"/>
              </a:rPr>
              <a:t>Instead of seeing a course as a series of contents to be presented, a course is a </a:t>
            </a:r>
            <a:r>
              <a:rPr lang="en-CA" sz="2100" dirty="0">
                <a:solidFill>
                  <a:srgbClr val="FF0000"/>
                </a:solidFill>
                <a:ea typeface="Times New Roman" panose="02020603050405020304" pitchFamily="18" charset="0"/>
              </a:rPr>
              <a:t>network of participants </a:t>
            </a:r>
            <a:r>
              <a:rPr lang="en-CA" sz="2100" dirty="0">
                <a:ea typeface="Times New Roman" panose="02020603050405020304" pitchFamily="18" charset="0"/>
              </a:rPr>
              <a:t>who find and exchange resources with each other</a:t>
            </a:r>
          </a:p>
          <a:p>
            <a:pPr marL="257175" indent="-257175">
              <a:buFont typeface="Arial" panose="020B0604020202020204" pitchFamily="34" charset="0"/>
              <a:buChar char="•"/>
            </a:pPr>
            <a:r>
              <a:rPr lang="en-CA" sz="2100" dirty="0">
                <a:ea typeface="Times New Roman" panose="02020603050405020304" pitchFamily="18" charset="0"/>
              </a:rPr>
              <a:t>An initial structure is developed and ‘seeded’ with existing </a:t>
            </a:r>
            <a:r>
              <a:rPr lang="en-CA" sz="2100" dirty="0">
                <a:solidFill>
                  <a:srgbClr val="FF0000"/>
                </a:solidFill>
                <a:ea typeface="Times New Roman" panose="02020603050405020304" pitchFamily="18" charset="0"/>
              </a:rPr>
              <a:t>OERs</a:t>
            </a:r>
          </a:p>
          <a:p>
            <a:pPr marL="257175" indent="-257175">
              <a:buFont typeface="Arial" panose="020B0604020202020204" pitchFamily="34" charset="0"/>
              <a:buChar char="•"/>
            </a:pPr>
            <a:r>
              <a:rPr lang="en-CA" sz="2100" dirty="0">
                <a:ea typeface="Times New Roman" panose="02020603050405020304" pitchFamily="18" charset="0"/>
              </a:rPr>
              <a:t>Participants </a:t>
            </a:r>
            <a:r>
              <a:rPr lang="en-CA" sz="2100" dirty="0">
                <a:solidFill>
                  <a:srgbClr val="FF0000"/>
                </a:solidFill>
                <a:ea typeface="Times New Roman" panose="02020603050405020304" pitchFamily="18" charset="0"/>
              </a:rPr>
              <a:t>encouraged</a:t>
            </a:r>
            <a:r>
              <a:rPr lang="en-CA" sz="2100" dirty="0">
                <a:ea typeface="Times New Roman" panose="02020603050405020304" pitchFamily="18" charset="0"/>
              </a:rPr>
              <a:t> to use their own sites to create or share resources</a:t>
            </a:r>
          </a:p>
          <a:p>
            <a:pPr marL="257175" indent="-257175">
              <a:buFont typeface="Arial" panose="020B0604020202020204" pitchFamily="34" charset="0"/>
              <a:buChar char="•"/>
            </a:pPr>
            <a:r>
              <a:rPr lang="en-CA" sz="2100" dirty="0">
                <a:ea typeface="Times New Roman" panose="02020603050405020304" pitchFamily="18" charset="0"/>
              </a:rPr>
              <a:t>A mechanism (</a:t>
            </a:r>
            <a:r>
              <a:rPr lang="en-CA" sz="2100" dirty="0" err="1">
                <a:ea typeface="Times New Roman" panose="02020603050405020304" pitchFamily="18" charset="0"/>
              </a:rPr>
              <a:t>gRSShopper</a:t>
            </a:r>
            <a:r>
              <a:rPr lang="en-CA" sz="2100" dirty="0">
                <a:ea typeface="Times New Roman" panose="02020603050405020304" pitchFamily="18" charset="0"/>
              </a:rPr>
              <a:t>) is employed to </a:t>
            </a:r>
            <a:r>
              <a:rPr lang="en-CA" sz="2100" dirty="0">
                <a:solidFill>
                  <a:srgbClr val="FF0000"/>
                </a:solidFill>
                <a:ea typeface="Times New Roman" panose="02020603050405020304" pitchFamily="18" charset="0"/>
              </a:rPr>
              <a:t>connect them</a:t>
            </a: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423" y="1755888"/>
            <a:ext cx="4205765" cy="2421017"/>
          </a:xfrm>
          <a:prstGeom prst="rect">
            <a:avLst/>
          </a:prstGeom>
          <a:noFill/>
        </p:spPr>
      </p:pic>
      <p:pic>
        <p:nvPicPr>
          <p:cNvPr id="3" name="Picture 2"/>
          <p:cNvPicPr>
            <a:picLocks noChangeAspect="1"/>
          </p:cNvPicPr>
          <p:nvPr/>
        </p:nvPicPr>
        <p:blipFill>
          <a:blip r:embed="rId3"/>
          <a:stretch>
            <a:fillRect/>
          </a:stretch>
        </p:blipFill>
        <p:spPr>
          <a:xfrm>
            <a:off x="5141357" y="1759480"/>
            <a:ext cx="2753916" cy="2417425"/>
          </a:xfrm>
          <a:prstGeom prst="rect">
            <a:avLst/>
          </a:prstGeom>
        </p:spPr>
      </p:pic>
      <p:sp>
        <p:nvSpPr>
          <p:cNvPr id="2" name="Rectangle 1"/>
          <p:cNvSpPr/>
          <p:nvPr/>
        </p:nvSpPr>
        <p:spPr>
          <a:xfrm>
            <a:off x="3026145" y="3283239"/>
            <a:ext cx="215123" cy="265201"/>
          </a:xfrm>
          <a:prstGeom prst="rect">
            <a:avLst/>
          </a:prstGeom>
        </p:spPr>
        <p:txBody>
          <a:bodyPr wrap="none">
            <a:spAutoFit/>
          </a:bodyPr>
          <a:lstStyle/>
          <a:p>
            <a:pPr>
              <a:lnSpc>
                <a:spcPct val="107000"/>
              </a:lnSpc>
              <a:spcAft>
                <a:spcPts val="600"/>
              </a:spcAft>
            </a:pPr>
            <a:r>
              <a:rPr lang="en-CA" sz="1050" dirty="0">
                <a:ea typeface="Calibri" panose="020F0502020204030204" pitchFamily="34" charset="0"/>
                <a:cs typeface="Times New Roman" panose="02020603050405020304" pitchFamily="18" charset="0"/>
              </a:rPr>
              <a:t> </a:t>
            </a:r>
          </a:p>
        </p:txBody>
      </p:sp>
      <p:sp>
        <p:nvSpPr>
          <p:cNvPr id="6" name="Title 1"/>
          <p:cNvSpPr>
            <a:spLocks noGrp="1"/>
          </p:cNvSpPr>
          <p:nvPr>
            <p:ph type="title"/>
          </p:nvPr>
        </p:nvSpPr>
        <p:spPr>
          <a:xfrm>
            <a:off x="293914" y="898638"/>
            <a:ext cx="8686800" cy="857250"/>
          </a:xfrm>
        </p:spPr>
        <p:txBody>
          <a:bodyPr>
            <a:normAutofit fontScale="90000"/>
          </a:bodyPr>
          <a:lstStyle/>
          <a:p>
            <a:r>
              <a:rPr lang="en-CA" dirty="0"/>
              <a:t>The Connectivist MOOC (</a:t>
            </a:r>
            <a:r>
              <a:rPr lang="en-CA" dirty="0" err="1"/>
              <a:t>cMOOC</a:t>
            </a:r>
            <a:r>
              <a:rPr lang="en-CA" dirty="0"/>
              <a:t>) Design</a:t>
            </a:r>
          </a:p>
        </p:txBody>
      </p:sp>
    </p:spTree>
    <p:extLst>
      <p:ext uri="{BB962C8B-B14F-4D97-AF65-F5344CB8AC3E}">
        <p14:creationId xmlns:p14="http://schemas.microsoft.com/office/powerpoint/2010/main" val="2354494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045" y="5073183"/>
            <a:ext cx="8055293" cy="1672446"/>
          </a:xfrm>
          <a:prstGeom prst="rect">
            <a:avLst/>
          </a:prstGeom>
        </p:spPr>
        <p:txBody>
          <a:bodyPr wrap="square">
            <a:spAutoFit/>
          </a:bodyPr>
          <a:lstStyle/>
          <a:p>
            <a:pPr>
              <a:lnSpc>
                <a:spcPct val="107000"/>
              </a:lnSpc>
              <a:spcAft>
                <a:spcPts val="600"/>
              </a:spcAft>
            </a:pPr>
            <a:r>
              <a:rPr lang="en-CA" sz="2400" dirty="0">
                <a:solidFill>
                  <a:srgbClr val="FF0000"/>
                </a:solidFill>
                <a:ea typeface="Calibri" panose="020F0502020204030204" pitchFamily="34" charset="0"/>
                <a:cs typeface="Times New Roman" panose="02020603050405020304" pitchFamily="18" charset="0"/>
              </a:rPr>
              <a:t>Learning is Personal</a:t>
            </a:r>
            <a:endParaRPr lang="en-CA" dirty="0">
              <a:solidFill>
                <a:srgbClr val="FF0000"/>
              </a:solidFill>
              <a:ea typeface="Calibri" panose="020F0502020204030204" pitchFamily="34" charset="0"/>
              <a:cs typeface="Times New Roman" panose="02020603050405020304" pitchFamily="18" charset="0"/>
            </a:endParaRPr>
          </a:p>
          <a:p>
            <a:pPr marL="257175" indent="-257175">
              <a:buFont typeface="Arial" panose="020B0604020202020204" pitchFamily="34" charset="0"/>
              <a:buChar char="•"/>
            </a:pPr>
            <a:endParaRPr lang="en-CA" dirty="0">
              <a:ea typeface="Times New Roman" panose="02020603050405020304" pitchFamily="18" charset="0"/>
            </a:endParaRPr>
          </a:p>
          <a:p>
            <a:pPr marL="257175" indent="-257175">
              <a:buFont typeface="Arial" panose="020B0604020202020204" pitchFamily="34" charset="0"/>
              <a:buChar char="•"/>
            </a:pPr>
            <a:endParaRPr lang="en-CA" dirty="0">
              <a:solidFill>
                <a:srgbClr val="666666"/>
              </a:solidFill>
              <a:latin typeface="Ubuntu"/>
            </a:endParaRPr>
          </a:p>
          <a:p>
            <a:pPr marL="257175" indent="-257175">
              <a:buFont typeface="Arial" panose="020B0604020202020204" pitchFamily="34" charset="0"/>
              <a:buChar char="•"/>
            </a:pPr>
            <a:endParaRPr lang="en-CA" dirty="0"/>
          </a:p>
          <a:p>
            <a:pPr marL="257175" indent="-257175">
              <a:buFont typeface="Arial" panose="020B0604020202020204" pitchFamily="34" charset="0"/>
              <a:buChar char="•"/>
            </a:pPr>
            <a:endParaRPr lang="en-CA" dirty="0">
              <a:ea typeface="Times New Roman" panose="02020603050405020304" pitchFamily="18" charset="0"/>
            </a:endParaRPr>
          </a:p>
        </p:txBody>
      </p:sp>
      <p:pic>
        <p:nvPicPr>
          <p:cNvPr id="5" name="Picture 4" descr="http://image.slidesharecdn.com/20151113-downes-guayaquil-151113174842-lva1-app6891/95/personal-learning-in-virtual-environments-19-638.jpg?cb=14474371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30" y="654878"/>
            <a:ext cx="9079697" cy="5109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428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200" y="1018779"/>
            <a:ext cx="7698921" cy="745217"/>
          </a:xfrm>
        </p:spPr>
        <p:txBody>
          <a:bodyPr>
            <a:normAutofit/>
          </a:bodyPr>
          <a:lstStyle/>
          <a:p>
            <a:r>
              <a:rPr lang="en-CA" sz="3600" dirty="0"/>
              <a:t>Design                        vs         Environment</a:t>
            </a:r>
          </a:p>
        </p:txBody>
      </p:sp>
      <p:graphicFrame>
        <p:nvGraphicFramePr>
          <p:cNvPr id="4" name="Content Placeholder 3"/>
          <p:cNvGraphicFramePr>
            <a:graphicFrameLocks noGrp="1"/>
          </p:cNvGraphicFramePr>
          <p:nvPr>
            <p:ph idx="1"/>
            <p:extLst/>
          </p:nvPr>
        </p:nvGraphicFramePr>
        <p:xfrm>
          <a:off x="701200" y="1929324"/>
          <a:ext cx="7976732" cy="2973311"/>
        </p:xfrm>
        <a:graphic>
          <a:graphicData uri="http://schemas.openxmlformats.org/drawingml/2006/table">
            <a:tbl>
              <a:tblPr firstRow="1" firstCol="1" bandRow="1">
                <a:tableStyleId>{5940675A-B579-460E-94D1-54222C63F5DA}</a:tableStyleId>
              </a:tblPr>
              <a:tblGrid>
                <a:gridCol w="3988366">
                  <a:extLst>
                    <a:ext uri="{9D8B030D-6E8A-4147-A177-3AD203B41FA5}">
                      <a16:colId xmlns:a16="http://schemas.microsoft.com/office/drawing/2014/main" val="20000"/>
                    </a:ext>
                  </a:extLst>
                </a:gridCol>
                <a:gridCol w="3988366">
                  <a:extLst>
                    <a:ext uri="{9D8B030D-6E8A-4147-A177-3AD203B41FA5}">
                      <a16:colId xmlns:a16="http://schemas.microsoft.com/office/drawing/2014/main" val="20001"/>
                    </a:ext>
                  </a:extLst>
                </a:gridCol>
              </a:tblGrid>
              <a:tr h="368300">
                <a:tc>
                  <a:txBody>
                    <a:bodyPr/>
                    <a:lstStyle/>
                    <a:p>
                      <a:pPr>
                        <a:lnSpc>
                          <a:spcPct val="107000"/>
                        </a:lnSpc>
                        <a:spcAft>
                          <a:spcPts val="0"/>
                        </a:spcAft>
                      </a:pPr>
                      <a:r>
                        <a:rPr lang="en-CA" sz="1800" dirty="0">
                          <a:effectLst/>
                        </a:rPr>
                        <a:t>Path</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CA" sz="1800" dirty="0">
                          <a:effectLst/>
                        </a:rPr>
                        <a:t>Field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368300">
                <a:tc>
                  <a:txBody>
                    <a:bodyPr/>
                    <a:lstStyle/>
                    <a:p>
                      <a:pPr>
                        <a:lnSpc>
                          <a:spcPct val="107000"/>
                        </a:lnSpc>
                        <a:spcAft>
                          <a:spcPts val="0"/>
                        </a:spcAft>
                      </a:pPr>
                      <a:r>
                        <a:rPr lang="en-CA" sz="1800" dirty="0">
                          <a:effectLst/>
                        </a:rPr>
                        <a:t>Course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CA" sz="1800" dirty="0">
                          <a:effectLst/>
                        </a:rPr>
                        <a:t>Curriculum (as in ‘mapping’)</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368300">
                <a:tc>
                  <a:txBody>
                    <a:bodyPr/>
                    <a:lstStyle/>
                    <a:p>
                      <a:pPr>
                        <a:lnSpc>
                          <a:spcPct val="107000"/>
                        </a:lnSpc>
                        <a:spcAft>
                          <a:spcPts val="0"/>
                        </a:spcAft>
                      </a:pPr>
                      <a:r>
                        <a:rPr lang="en-CA" sz="1800" dirty="0">
                          <a:effectLst/>
                        </a:rPr>
                        <a:t>Sequence / </a:t>
                      </a:r>
                      <a:r>
                        <a:rPr lang="en-CA" sz="1800" dirty="0" err="1">
                          <a:effectLst/>
                        </a:rPr>
                        <a:t>Prequisite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CA" sz="1800">
                          <a:effectLst/>
                        </a:rPr>
                        <a:t>Core / periphery / foundation</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368300">
                <a:tc>
                  <a:txBody>
                    <a:bodyPr/>
                    <a:lstStyle/>
                    <a:p>
                      <a:pPr>
                        <a:lnSpc>
                          <a:spcPct val="107000"/>
                        </a:lnSpc>
                        <a:spcAft>
                          <a:spcPts val="0"/>
                        </a:spcAft>
                      </a:pPr>
                      <a:r>
                        <a:rPr lang="en-CA" sz="1800" dirty="0">
                          <a:effectLst/>
                        </a:rPr>
                        <a:t>Movement / covered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CA" sz="1800" dirty="0">
                          <a:effectLst/>
                        </a:rPr>
                        <a:t>Inquiry / Discovery / Gaps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368300">
                <a:tc>
                  <a:txBody>
                    <a:bodyPr/>
                    <a:lstStyle/>
                    <a:p>
                      <a:pPr>
                        <a:lnSpc>
                          <a:spcPct val="107000"/>
                        </a:lnSpc>
                        <a:spcAft>
                          <a:spcPts val="0"/>
                        </a:spcAft>
                      </a:pPr>
                      <a:r>
                        <a:rPr lang="en-CA" sz="1800" dirty="0">
                          <a:effectLst/>
                        </a:rPr>
                        <a:t>Threshold / Levels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CA" sz="1800" dirty="0">
                          <a:effectLst/>
                        </a:rPr>
                        <a:t>Coverage /</a:t>
                      </a:r>
                      <a:r>
                        <a:rPr lang="en-CA" sz="1800" baseline="0" dirty="0">
                          <a:effectLst/>
                        </a:rPr>
                        <a:t> </a:t>
                      </a:r>
                      <a:r>
                        <a:rPr lang="en-CA" sz="1800" dirty="0">
                          <a:effectLst/>
                        </a:rPr>
                        <a:t>Construction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395211">
                <a:tc>
                  <a:txBody>
                    <a:bodyPr/>
                    <a:lstStyle/>
                    <a:p>
                      <a:pPr>
                        <a:lnSpc>
                          <a:spcPct val="107000"/>
                        </a:lnSpc>
                        <a:spcAft>
                          <a:spcPts val="0"/>
                        </a:spcAft>
                      </a:pPr>
                      <a:r>
                        <a:rPr lang="en-CA" sz="1800" kern="1200" dirty="0">
                          <a:solidFill>
                            <a:schemeClr val="tx1"/>
                          </a:solidFill>
                          <a:effectLst/>
                          <a:latin typeface="+mn-lt"/>
                          <a:ea typeface="+mn-ea"/>
                          <a:cs typeface="+mn-cs"/>
                        </a:rPr>
                        <a:t>Positioning</a:t>
                      </a:r>
                      <a:r>
                        <a:rPr lang="en-CA" sz="1800" dirty="0">
                          <a:effectLst/>
                        </a:rPr>
                        <a:t> – first / last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CA" sz="1800" kern="1200" dirty="0">
                          <a:solidFill>
                            <a:schemeClr val="tx1"/>
                          </a:solidFill>
                          <a:effectLst/>
                          <a:latin typeface="+mn-lt"/>
                          <a:ea typeface="+mn-ea"/>
                          <a:cs typeface="+mn-cs"/>
                        </a:rPr>
                        <a:t>Grouping</a:t>
                      </a:r>
                      <a:r>
                        <a:rPr lang="en-CA" sz="1800" dirty="0">
                          <a:effectLst/>
                        </a:rPr>
                        <a:t> / Clustering</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r h="368300">
                <a:tc>
                  <a:txBody>
                    <a:bodyPr/>
                    <a:lstStyle/>
                    <a:p>
                      <a:pPr>
                        <a:lnSpc>
                          <a:spcPct val="107000"/>
                        </a:lnSpc>
                        <a:spcAft>
                          <a:spcPts val="0"/>
                        </a:spcAft>
                      </a:pPr>
                      <a:r>
                        <a:rPr lang="en-CA" sz="1800" dirty="0">
                          <a:effectLst/>
                        </a:rPr>
                        <a:t>Objective / target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CA" sz="1800" dirty="0">
                          <a:effectLst/>
                        </a:rPr>
                        <a:t>Serendipity / emergence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6"/>
                  </a:ext>
                </a:extLst>
              </a:tr>
              <a:tr h="368300">
                <a:tc>
                  <a:txBody>
                    <a:bodyPr/>
                    <a:lstStyle/>
                    <a:p>
                      <a:pPr>
                        <a:lnSpc>
                          <a:spcPct val="107000"/>
                        </a:lnSpc>
                        <a:spcAft>
                          <a:spcPts val="0"/>
                        </a:spcAft>
                      </a:pPr>
                      <a:r>
                        <a:rPr lang="en-CA" sz="1800">
                          <a:effectLst/>
                        </a:rPr>
                        <a:t>Leading / Led</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CA" sz="1800" dirty="0">
                          <a:effectLst/>
                        </a:rPr>
                        <a:t>Centred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7"/>
                  </a:ext>
                </a:extLst>
              </a:tr>
            </a:tbl>
          </a:graphicData>
        </a:graphic>
      </p:graphicFrame>
      <p:sp>
        <p:nvSpPr>
          <p:cNvPr id="5" name="Rectangle 4"/>
          <p:cNvSpPr/>
          <p:nvPr/>
        </p:nvSpPr>
        <p:spPr>
          <a:xfrm>
            <a:off x="628650" y="5233291"/>
            <a:ext cx="5375366" cy="507831"/>
          </a:xfrm>
          <a:prstGeom prst="rect">
            <a:avLst/>
          </a:prstGeom>
        </p:spPr>
        <p:txBody>
          <a:bodyPr wrap="square">
            <a:spAutoFit/>
          </a:bodyPr>
          <a:lstStyle/>
          <a:p>
            <a:r>
              <a:rPr lang="en-CA" sz="1350" dirty="0"/>
              <a:t>Carrie </a:t>
            </a:r>
            <a:r>
              <a:rPr lang="en-CA" sz="1350" dirty="0" err="1"/>
              <a:t>Paechter</a:t>
            </a:r>
            <a:r>
              <a:rPr lang="en-CA" sz="1350" dirty="0"/>
              <a:t>, Metaphors of Space in Educational Theory and Practice  </a:t>
            </a:r>
            <a:r>
              <a:rPr lang="en-CA" sz="1350" dirty="0">
                <a:hlinkClick r:id="rId2"/>
              </a:rPr>
              <a:t>http://www.tandfonline.com/doi/pdf/10.1080/14681360400200202</a:t>
            </a:r>
            <a:r>
              <a:rPr lang="en-CA" sz="1350" dirty="0"/>
              <a:t> </a:t>
            </a:r>
          </a:p>
        </p:txBody>
      </p:sp>
    </p:spTree>
    <p:extLst>
      <p:ext uri="{BB962C8B-B14F-4D97-AF65-F5344CB8AC3E}">
        <p14:creationId xmlns:p14="http://schemas.microsoft.com/office/powerpoint/2010/main" val="966655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stretch>
            <a:fillRect/>
          </a:stretch>
        </p:blipFill>
        <p:spPr>
          <a:xfrm>
            <a:off x="628650" y="1062990"/>
            <a:ext cx="7555230" cy="2804542"/>
          </a:xfrm>
          <a:prstGeom prst="rect">
            <a:avLst/>
          </a:prstGeom>
        </p:spPr>
      </p:pic>
      <p:sp>
        <p:nvSpPr>
          <p:cNvPr id="4" name="Rectangle 3"/>
          <p:cNvSpPr/>
          <p:nvPr/>
        </p:nvSpPr>
        <p:spPr>
          <a:xfrm>
            <a:off x="628650" y="4269161"/>
            <a:ext cx="8055293" cy="2147063"/>
          </a:xfrm>
          <a:prstGeom prst="rect">
            <a:avLst/>
          </a:prstGeom>
        </p:spPr>
        <p:txBody>
          <a:bodyPr wrap="square">
            <a:spAutoFit/>
          </a:bodyPr>
          <a:lstStyle/>
          <a:p>
            <a:pPr>
              <a:lnSpc>
                <a:spcPct val="107000"/>
              </a:lnSpc>
              <a:spcAft>
                <a:spcPts val="600"/>
              </a:spcAft>
            </a:pPr>
            <a:r>
              <a:rPr lang="en-CA" sz="3600" dirty="0">
                <a:latin typeface="+mj-lt"/>
                <a:ea typeface="Calibri" panose="020F0502020204030204" pitchFamily="34" charset="0"/>
                <a:cs typeface="Times New Roman" panose="02020603050405020304" pitchFamily="18" charset="0"/>
              </a:rPr>
              <a:t>Method as Discovery:</a:t>
            </a:r>
            <a:r>
              <a:rPr lang="en-CA" sz="2800" dirty="0">
                <a:latin typeface="+mj-lt"/>
                <a:ea typeface="Calibri" panose="020F0502020204030204" pitchFamily="34" charset="0"/>
                <a:cs typeface="Times New Roman" panose="02020603050405020304" pitchFamily="18" charset="0"/>
              </a:rPr>
              <a:t> </a:t>
            </a:r>
          </a:p>
          <a:p>
            <a:pPr marL="257175" indent="-257175">
              <a:buFont typeface="Symbol" panose="05050102010706020507" pitchFamily="18" charset="2"/>
              <a:buChar char=""/>
            </a:pPr>
            <a:r>
              <a:rPr lang="en-CA" dirty="0">
                <a:ea typeface="Times New Roman" panose="02020603050405020304" pitchFamily="18" charset="0"/>
              </a:rPr>
              <a:t>You don’t learn a language, you discover it</a:t>
            </a:r>
          </a:p>
          <a:p>
            <a:pPr marL="257175" indent="-257175">
              <a:buFont typeface="Symbol" panose="05050102010706020507" pitchFamily="18" charset="2"/>
              <a:buChar char=""/>
            </a:pPr>
            <a:r>
              <a:rPr lang="en-CA" dirty="0">
                <a:ea typeface="Times New Roman" panose="02020603050405020304" pitchFamily="18" charset="0"/>
              </a:rPr>
              <a:t>To discover a language is to be immersed in it, to speak it and listen to people speaking in it</a:t>
            </a:r>
          </a:p>
          <a:p>
            <a:pPr marL="257175" indent="-257175">
              <a:buFont typeface="Symbol" panose="05050102010706020507" pitchFamily="18" charset="2"/>
              <a:buChar char=""/>
            </a:pPr>
            <a:r>
              <a:rPr lang="en-CA" dirty="0">
                <a:ea typeface="Times New Roman" panose="02020603050405020304" pitchFamily="18" charset="0"/>
              </a:rPr>
              <a:t>My scientific method (if it can be called that) is to go to the office each day and immerse myself in the world – to try listening, and to try speaking</a:t>
            </a:r>
          </a:p>
        </p:txBody>
      </p:sp>
    </p:spTree>
    <p:extLst>
      <p:ext uri="{BB962C8B-B14F-4D97-AF65-F5344CB8AC3E}">
        <p14:creationId xmlns:p14="http://schemas.microsoft.com/office/powerpoint/2010/main" val="1573698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568319" y="2032381"/>
            <a:ext cx="4102654" cy="3473375"/>
          </a:xfrm>
          <a:prstGeom prst="rect">
            <a:avLst/>
          </a:prstGeom>
        </p:spPr>
      </p:pic>
      <p:sp>
        <p:nvSpPr>
          <p:cNvPr id="2" name="Title 1"/>
          <p:cNvSpPr>
            <a:spLocks noGrp="1"/>
          </p:cNvSpPr>
          <p:nvPr>
            <p:ph type="title"/>
          </p:nvPr>
        </p:nvSpPr>
        <p:spPr/>
        <p:txBody>
          <a:bodyPr/>
          <a:lstStyle/>
          <a:p>
            <a:r>
              <a:rPr lang="en-CA" dirty="0"/>
              <a:t>How do we know?</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5576" y="1417788"/>
            <a:ext cx="4111761" cy="2356311"/>
          </a:xfr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3802049"/>
            <a:ext cx="3725788" cy="2098780"/>
          </a:xfrm>
          <a:prstGeom prst="rect">
            <a:avLst/>
          </a:prstGeom>
        </p:spPr>
      </p:pic>
    </p:spTree>
    <p:extLst>
      <p:ext uri="{BB962C8B-B14F-4D97-AF65-F5344CB8AC3E}">
        <p14:creationId xmlns:p14="http://schemas.microsoft.com/office/powerpoint/2010/main" val="2480701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20072" y="2299395"/>
            <a:ext cx="3826768" cy="3826768"/>
          </a:xfrm>
          <a:prstGeom prst="rect">
            <a:avLst/>
          </a:prstGeom>
        </p:spPr>
      </p:pic>
      <p:sp>
        <p:nvSpPr>
          <p:cNvPr id="2" name="Title 1"/>
          <p:cNvSpPr>
            <a:spLocks noGrp="1"/>
          </p:cNvSpPr>
          <p:nvPr>
            <p:ph type="title"/>
          </p:nvPr>
        </p:nvSpPr>
        <p:spPr/>
        <p:txBody>
          <a:bodyPr/>
          <a:lstStyle/>
          <a:p>
            <a:r>
              <a:rPr lang="en-CA" dirty="0"/>
              <a:t>Success factors</a:t>
            </a:r>
          </a:p>
        </p:txBody>
      </p:sp>
      <p:sp>
        <p:nvSpPr>
          <p:cNvPr id="3" name="Content Placeholder 2"/>
          <p:cNvSpPr>
            <a:spLocks noGrp="1"/>
          </p:cNvSpPr>
          <p:nvPr>
            <p:ph idx="1"/>
          </p:nvPr>
        </p:nvSpPr>
        <p:spPr/>
        <p:txBody>
          <a:bodyPr/>
          <a:lstStyle/>
          <a:p>
            <a:r>
              <a:rPr lang="en-CA" dirty="0"/>
              <a:t>What are the indicators of success for a learning community</a:t>
            </a:r>
          </a:p>
          <a:p>
            <a:pPr lvl="1"/>
            <a:r>
              <a:rPr lang="en-CA" dirty="0"/>
              <a:t>Retention (in some program) </a:t>
            </a:r>
          </a:p>
          <a:p>
            <a:pPr lvl="1"/>
            <a:r>
              <a:rPr lang="en-CA" dirty="0"/>
              <a:t>Lifespan of a learning community</a:t>
            </a:r>
          </a:p>
          <a:p>
            <a:pPr lvl="2"/>
            <a:r>
              <a:rPr lang="en-CA" dirty="0" err="1"/>
              <a:t>Eg</a:t>
            </a:r>
            <a:r>
              <a:rPr lang="en-CA" dirty="0"/>
              <a:t>. stages of a mailing list</a:t>
            </a:r>
          </a:p>
          <a:p>
            <a:pPr lvl="1"/>
            <a:r>
              <a:rPr lang="en-CA" dirty="0"/>
              <a:t>Engagement and interaction</a:t>
            </a:r>
          </a:p>
          <a:p>
            <a:pPr lvl="2"/>
            <a:r>
              <a:rPr lang="en-CA" dirty="0"/>
              <a:t>Number of participants</a:t>
            </a:r>
          </a:p>
          <a:p>
            <a:pPr lvl="2"/>
            <a:r>
              <a:rPr lang="en-CA" dirty="0"/>
              <a:t>Number of posts</a:t>
            </a:r>
          </a:p>
          <a:p>
            <a:pPr lvl="2"/>
            <a:r>
              <a:rPr lang="en-CA" dirty="0"/>
              <a:t>Shares or referrals</a:t>
            </a:r>
          </a:p>
          <a:p>
            <a:pPr lvl="1"/>
            <a:endParaRPr lang="en-CA" dirty="0"/>
          </a:p>
        </p:txBody>
      </p:sp>
    </p:spTree>
    <p:extLst>
      <p:ext uri="{BB962C8B-B14F-4D97-AF65-F5344CB8AC3E}">
        <p14:creationId xmlns:p14="http://schemas.microsoft.com/office/powerpoint/2010/main" val="1005799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2052720"/>
            <a:ext cx="7974261" cy="4248472"/>
          </a:xfrm>
          <a:prstGeom prst="rect">
            <a:avLst/>
          </a:prstGeom>
        </p:spPr>
      </p:pic>
      <p:sp>
        <p:nvSpPr>
          <p:cNvPr id="2" name="Title 1"/>
          <p:cNvSpPr>
            <a:spLocks noGrp="1"/>
          </p:cNvSpPr>
          <p:nvPr>
            <p:ph type="title"/>
          </p:nvPr>
        </p:nvSpPr>
        <p:spPr>
          <a:solidFill>
            <a:schemeClr val="bg1"/>
          </a:solidFill>
        </p:spPr>
        <p:txBody>
          <a:bodyPr/>
          <a:lstStyle/>
          <a:p>
            <a:r>
              <a:rPr lang="en-CA" dirty="0"/>
              <a:t>Lifecycle of a Mailing List</a:t>
            </a:r>
          </a:p>
        </p:txBody>
      </p:sp>
      <p:sp>
        <p:nvSpPr>
          <p:cNvPr id="5" name="TextBox 4"/>
          <p:cNvSpPr txBox="1"/>
          <p:nvPr/>
        </p:nvSpPr>
        <p:spPr>
          <a:xfrm>
            <a:off x="5313532" y="2937318"/>
            <a:ext cx="2232248" cy="646331"/>
          </a:xfrm>
          <a:prstGeom prst="rect">
            <a:avLst/>
          </a:prstGeom>
          <a:noFill/>
        </p:spPr>
        <p:txBody>
          <a:bodyPr wrap="square" rtlCol="0">
            <a:spAutoFit/>
          </a:bodyPr>
          <a:lstStyle/>
          <a:p>
            <a:r>
              <a:rPr lang="en-CA" dirty="0"/>
              <a:t>Yes, you can announce your event</a:t>
            </a:r>
          </a:p>
        </p:txBody>
      </p:sp>
      <p:sp>
        <p:nvSpPr>
          <p:cNvPr id="6" name="TextBox 5"/>
          <p:cNvSpPr txBox="1"/>
          <p:nvPr/>
        </p:nvSpPr>
        <p:spPr>
          <a:xfrm>
            <a:off x="6010905" y="5733256"/>
            <a:ext cx="2880320" cy="923330"/>
          </a:xfrm>
          <a:prstGeom prst="rect">
            <a:avLst/>
          </a:prstGeom>
          <a:solidFill>
            <a:schemeClr val="bg1"/>
          </a:solidFill>
        </p:spPr>
        <p:txBody>
          <a:bodyPr wrap="square" rtlCol="0">
            <a:spAutoFit/>
          </a:bodyPr>
          <a:lstStyle/>
          <a:p>
            <a:r>
              <a:rPr lang="en-CA" dirty="0"/>
              <a:t>List consists only of conference announcements and CFPs</a:t>
            </a:r>
          </a:p>
        </p:txBody>
      </p:sp>
      <p:sp>
        <p:nvSpPr>
          <p:cNvPr id="8" name="TextBox 7"/>
          <p:cNvSpPr txBox="1"/>
          <p:nvPr/>
        </p:nvSpPr>
        <p:spPr>
          <a:xfrm>
            <a:off x="3779912" y="2420888"/>
            <a:ext cx="1296144" cy="646331"/>
          </a:xfrm>
          <a:prstGeom prst="rect">
            <a:avLst/>
          </a:prstGeom>
          <a:solidFill>
            <a:schemeClr val="bg1"/>
          </a:solidFill>
        </p:spPr>
        <p:txBody>
          <a:bodyPr wrap="square" rtlCol="0">
            <a:spAutoFit/>
          </a:bodyPr>
          <a:lstStyle/>
          <a:p>
            <a:r>
              <a:rPr lang="en-CA" dirty="0"/>
              <a:t>Mature discussions</a:t>
            </a:r>
          </a:p>
        </p:txBody>
      </p:sp>
      <p:sp>
        <p:nvSpPr>
          <p:cNvPr id="9" name="TextBox 8"/>
          <p:cNvSpPr txBox="1"/>
          <p:nvPr/>
        </p:nvSpPr>
        <p:spPr>
          <a:xfrm>
            <a:off x="6025580" y="3776964"/>
            <a:ext cx="2520280" cy="923330"/>
          </a:xfrm>
          <a:prstGeom prst="rect">
            <a:avLst/>
          </a:prstGeom>
          <a:solidFill>
            <a:schemeClr val="bg1"/>
          </a:solidFill>
        </p:spPr>
        <p:txBody>
          <a:bodyPr wrap="square" rtlCol="0">
            <a:spAutoFit/>
          </a:bodyPr>
          <a:lstStyle/>
          <a:p>
            <a:r>
              <a:rPr lang="en-CA" dirty="0"/>
              <a:t>Two people monopolize the list for their never-ending debate</a:t>
            </a:r>
          </a:p>
        </p:txBody>
      </p:sp>
      <p:sp>
        <p:nvSpPr>
          <p:cNvPr id="10" name="TextBox 9"/>
          <p:cNvSpPr txBox="1"/>
          <p:nvPr/>
        </p:nvSpPr>
        <p:spPr>
          <a:xfrm>
            <a:off x="611560" y="5008183"/>
            <a:ext cx="1645028" cy="369332"/>
          </a:xfrm>
          <a:prstGeom prst="rect">
            <a:avLst/>
          </a:prstGeom>
          <a:solidFill>
            <a:schemeClr val="bg1"/>
          </a:solidFill>
        </p:spPr>
        <p:txBody>
          <a:bodyPr wrap="square" rtlCol="0">
            <a:spAutoFit/>
          </a:bodyPr>
          <a:lstStyle/>
          <a:p>
            <a:pPr algn="r"/>
            <a:r>
              <a:rPr lang="en-CA" dirty="0"/>
              <a:t>Founding</a:t>
            </a:r>
          </a:p>
        </p:txBody>
      </p:sp>
      <p:sp>
        <p:nvSpPr>
          <p:cNvPr id="11" name="TextBox 10"/>
          <p:cNvSpPr txBox="1"/>
          <p:nvPr/>
        </p:nvSpPr>
        <p:spPr>
          <a:xfrm>
            <a:off x="1640352" y="3438175"/>
            <a:ext cx="1707512" cy="646331"/>
          </a:xfrm>
          <a:prstGeom prst="rect">
            <a:avLst/>
          </a:prstGeom>
          <a:solidFill>
            <a:schemeClr val="bg1"/>
          </a:solidFill>
        </p:spPr>
        <p:txBody>
          <a:bodyPr wrap="square" rtlCol="0">
            <a:spAutoFit/>
          </a:bodyPr>
          <a:lstStyle/>
          <a:p>
            <a:pPr algn="r"/>
            <a:r>
              <a:rPr lang="en-CA" dirty="0"/>
              <a:t>List advertised on other lists</a:t>
            </a:r>
          </a:p>
        </p:txBody>
      </p:sp>
      <p:sp>
        <p:nvSpPr>
          <p:cNvPr id="12" name="TextBox 11"/>
          <p:cNvSpPr txBox="1"/>
          <p:nvPr/>
        </p:nvSpPr>
        <p:spPr>
          <a:xfrm>
            <a:off x="3059832" y="4550546"/>
            <a:ext cx="1368152" cy="369332"/>
          </a:xfrm>
          <a:prstGeom prst="rect">
            <a:avLst/>
          </a:prstGeom>
          <a:solidFill>
            <a:schemeClr val="bg1"/>
          </a:solidFill>
        </p:spPr>
        <p:txBody>
          <a:bodyPr wrap="square" rtlCol="0">
            <a:spAutoFit/>
          </a:bodyPr>
          <a:lstStyle/>
          <a:p>
            <a:r>
              <a:rPr lang="en-CA" dirty="0"/>
              <a:t>Enthusiasts</a:t>
            </a:r>
          </a:p>
        </p:txBody>
      </p:sp>
      <p:sp>
        <p:nvSpPr>
          <p:cNvPr id="13" name="TextBox 12"/>
          <p:cNvSpPr txBox="1"/>
          <p:nvPr/>
        </p:nvSpPr>
        <p:spPr>
          <a:xfrm>
            <a:off x="2565112" y="4919878"/>
            <a:ext cx="1368152" cy="369332"/>
          </a:xfrm>
          <a:prstGeom prst="rect">
            <a:avLst/>
          </a:prstGeom>
          <a:noFill/>
        </p:spPr>
        <p:txBody>
          <a:bodyPr wrap="square" rtlCol="0">
            <a:spAutoFit/>
          </a:bodyPr>
          <a:lstStyle/>
          <a:p>
            <a:r>
              <a:rPr lang="en-CA" dirty="0">
                <a:solidFill>
                  <a:srgbClr val="00B050"/>
                </a:solidFill>
              </a:rPr>
              <a:t>No rules</a:t>
            </a:r>
          </a:p>
        </p:txBody>
      </p:sp>
      <p:sp>
        <p:nvSpPr>
          <p:cNvPr id="15" name="TextBox 14"/>
          <p:cNvSpPr txBox="1"/>
          <p:nvPr/>
        </p:nvSpPr>
        <p:spPr>
          <a:xfrm>
            <a:off x="6446011" y="4638851"/>
            <a:ext cx="1368152" cy="369332"/>
          </a:xfrm>
          <a:prstGeom prst="rect">
            <a:avLst/>
          </a:prstGeom>
          <a:noFill/>
        </p:spPr>
        <p:txBody>
          <a:bodyPr wrap="square" rtlCol="0">
            <a:spAutoFit/>
          </a:bodyPr>
          <a:lstStyle/>
          <a:p>
            <a:r>
              <a:rPr lang="en-CA" dirty="0">
                <a:solidFill>
                  <a:srgbClr val="00B050"/>
                </a:solidFill>
              </a:rPr>
              <a:t>No rules</a:t>
            </a:r>
          </a:p>
        </p:txBody>
      </p:sp>
      <p:sp>
        <p:nvSpPr>
          <p:cNvPr id="16" name="TextBox 15"/>
          <p:cNvSpPr txBox="1"/>
          <p:nvPr/>
        </p:nvSpPr>
        <p:spPr>
          <a:xfrm>
            <a:off x="2447249" y="3082781"/>
            <a:ext cx="1746058" cy="369332"/>
          </a:xfrm>
          <a:prstGeom prst="rect">
            <a:avLst/>
          </a:prstGeom>
          <a:noFill/>
        </p:spPr>
        <p:txBody>
          <a:bodyPr wrap="square" rtlCol="0">
            <a:spAutoFit/>
          </a:bodyPr>
          <a:lstStyle/>
          <a:p>
            <a:r>
              <a:rPr lang="en-CA" dirty="0">
                <a:solidFill>
                  <a:srgbClr val="00B050"/>
                </a:solidFill>
              </a:rPr>
              <a:t>Informal rules</a:t>
            </a:r>
          </a:p>
        </p:txBody>
      </p:sp>
      <p:sp>
        <p:nvSpPr>
          <p:cNvPr id="17" name="TextBox 16"/>
          <p:cNvSpPr txBox="1"/>
          <p:nvPr/>
        </p:nvSpPr>
        <p:spPr>
          <a:xfrm>
            <a:off x="5609124" y="3520680"/>
            <a:ext cx="1993856" cy="369332"/>
          </a:xfrm>
          <a:prstGeom prst="rect">
            <a:avLst/>
          </a:prstGeom>
          <a:noFill/>
        </p:spPr>
        <p:txBody>
          <a:bodyPr wrap="square" rtlCol="0">
            <a:spAutoFit/>
          </a:bodyPr>
          <a:lstStyle/>
          <a:p>
            <a:r>
              <a:rPr lang="en-CA" dirty="0">
                <a:solidFill>
                  <a:srgbClr val="00B050"/>
                </a:solidFill>
              </a:rPr>
              <a:t>Strict policies</a:t>
            </a:r>
          </a:p>
        </p:txBody>
      </p:sp>
    </p:spTree>
    <p:extLst>
      <p:ext uri="{BB962C8B-B14F-4D97-AF65-F5344CB8AC3E}">
        <p14:creationId xmlns:p14="http://schemas.microsoft.com/office/powerpoint/2010/main" val="25430204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1743</TotalTime>
  <Words>991</Words>
  <Application>Microsoft Office PowerPoint</Application>
  <PresentationFormat>On-screen Show (4:3)</PresentationFormat>
  <Paragraphs>149</Paragraphs>
  <Slides>28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Symbol</vt:lpstr>
      <vt:lpstr>Times New Roman</vt:lpstr>
      <vt:lpstr>Ubuntu</vt:lpstr>
      <vt:lpstr>Office Theme</vt:lpstr>
      <vt:lpstr>Learning Communities</vt:lpstr>
      <vt:lpstr>What is Education?</vt:lpstr>
      <vt:lpstr>The Connectivist MOOC (cMOOC) Design</vt:lpstr>
      <vt:lpstr>PowerPoint Presentation</vt:lpstr>
      <vt:lpstr>Design                        vs         Environment</vt:lpstr>
      <vt:lpstr>PowerPoint Presentation</vt:lpstr>
      <vt:lpstr>How do we know?</vt:lpstr>
      <vt:lpstr>Success factors</vt:lpstr>
      <vt:lpstr>Lifecycle of a Mailing List</vt:lpstr>
      <vt:lpstr>Measuring CBE</vt:lpstr>
      <vt:lpstr>Why are we doing this?</vt:lpstr>
      <vt:lpstr>Effectiveness</vt:lpstr>
      <vt:lpstr>Scaling up learning communities</vt:lpstr>
      <vt:lpstr>Best practices?</vt:lpstr>
      <vt:lpstr>PowerPoint Presentation</vt:lpstr>
      <vt:lpstr>Outcome Mapping</vt:lpstr>
      <vt:lpstr>Toronto Beekeepers’ Collective</vt:lpstr>
      <vt:lpstr>sci.agriculture.beekeeping</vt:lpstr>
      <vt:lpstr>drones-discuss</vt:lpstr>
      <vt:lpstr>Stack Overflow</vt:lpstr>
      <vt:lpstr>Tensor Flow</vt:lpstr>
      <vt:lpstr>Stirling Engines</vt:lpstr>
      <vt:lpstr>Deviant Art</vt:lpstr>
      <vt:lpstr>Self Design</vt:lpstr>
      <vt:lpstr>World of Warcraft</vt:lpstr>
      <vt:lpstr>No Man’s Sky</vt:lpstr>
      <vt:lpstr>Why They Work</vt:lpstr>
      <vt:lpstr>PowerPoint Presentation</vt:lpstr>
    </vt:vector>
  </TitlesOfParts>
  <Company>NRC-CNRC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Downes, Stephen</dc:creator>
  <cp:lastModifiedBy>Stephen Downes</cp:lastModifiedBy>
  <cp:revision>25</cp:revision>
  <dcterms:created xsi:type="dcterms:W3CDTF">2016-10-11T15:49:29Z</dcterms:created>
  <dcterms:modified xsi:type="dcterms:W3CDTF">2016-10-12T21:57:50Z</dcterms:modified>
</cp:coreProperties>
</file>