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80" r:id="rId5"/>
    <p:sldId id="259" r:id="rId6"/>
    <p:sldId id="276" r:id="rId7"/>
    <p:sldId id="277" r:id="rId8"/>
    <p:sldId id="278" r:id="rId9"/>
    <p:sldId id="279" r:id="rId10"/>
    <p:sldId id="260" r:id="rId11"/>
    <p:sldId id="265" r:id="rId12"/>
    <p:sldId id="271" r:id="rId13"/>
    <p:sldId id="272" r:id="rId14"/>
    <p:sldId id="273" r:id="rId15"/>
    <p:sldId id="274" r:id="rId16"/>
    <p:sldId id="275" r:id="rId17"/>
    <p:sldId id="261" r:id="rId18"/>
    <p:sldId id="266" r:id="rId19"/>
    <p:sldId id="269" r:id="rId20"/>
    <p:sldId id="270" r:id="rId21"/>
    <p:sldId id="262" r:id="rId22"/>
    <p:sldId id="267" r:id="rId23"/>
    <p:sldId id="268" r:id="rId24"/>
    <p:sldId id="287" r:id="rId25"/>
    <p:sldId id="288" r:id="rId26"/>
    <p:sldId id="286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27" autoAdjust="0"/>
    <p:restoredTop sz="93900" autoAdjust="0"/>
  </p:normalViewPr>
  <p:slideViewPr>
    <p:cSldViewPr snapToGrid="0">
      <p:cViewPr varScale="1">
        <p:scale>
          <a:sx n="63" d="100"/>
          <a:sy n="63" d="100"/>
        </p:scale>
        <p:origin x="821" y="53"/>
      </p:cViewPr>
      <p:guideLst/>
    </p:cSldViewPr>
  </p:slideViewPr>
  <p:outlineViewPr>
    <p:cViewPr>
      <p:scale>
        <a:sx n="33" d="100"/>
        <a:sy n="33" d="100"/>
      </p:scale>
      <p:origin x="0" y="-13435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9ACC-D374-4030-B6A1-276156F3630D}" type="datetimeFigureOut">
              <a:rPr lang="en-CA" smtClean="0"/>
              <a:t>2016-07-04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F7D0-56BB-4512-8CA8-77A919F999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282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9ACC-D374-4030-B6A1-276156F3630D}" type="datetimeFigureOut">
              <a:rPr lang="en-CA" smtClean="0"/>
              <a:t>2016-07-04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F7D0-56BB-4512-8CA8-77A919F999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831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9ACC-D374-4030-B6A1-276156F3630D}" type="datetimeFigureOut">
              <a:rPr lang="en-CA" smtClean="0"/>
              <a:t>2016-07-04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F7D0-56BB-4512-8CA8-77A919F999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0185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9ACC-D374-4030-B6A1-276156F3630D}" type="datetimeFigureOut">
              <a:rPr lang="en-CA" smtClean="0"/>
              <a:t>2016-07-04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F7D0-56BB-4512-8CA8-77A919F999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792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9ACC-D374-4030-B6A1-276156F3630D}" type="datetimeFigureOut">
              <a:rPr lang="en-CA" smtClean="0"/>
              <a:t>2016-07-04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F7D0-56BB-4512-8CA8-77A919F999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923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9ACC-D374-4030-B6A1-276156F3630D}" type="datetimeFigureOut">
              <a:rPr lang="en-CA" smtClean="0"/>
              <a:t>2016-07-04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F7D0-56BB-4512-8CA8-77A919F999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323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9ACC-D374-4030-B6A1-276156F3630D}" type="datetimeFigureOut">
              <a:rPr lang="en-CA" smtClean="0"/>
              <a:t>2016-07-04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F7D0-56BB-4512-8CA8-77A919F999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963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9ACC-D374-4030-B6A1-276156F3630D}" type="datetimeFigureOut">
              <a:rPr lang="en-CA" smtClean="0"/>
              <a:t>2016-07-04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F7D0-56BB-4512-8CA8-77A919F999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798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9ACC-D374-4030-B6A1-276156F3630D}" type="datetimeFigureOut">
              <a:rPr lang="en-CA" smtClean="0"/>
              <a:t>2016-07-04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F7D0-56BB-4512-8CA8-77A919F999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4112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9ACC-D374-4030-B6A1-276156F3630D}" type="datetimeFigureOut">
              <a:rPr lang="en-CA" smtClean="0"/>
              <a:t>2016-07-04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F7D0-56BB-4512-8CA8-77A919F999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3707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9ACC-D374-4030-B6A1-276156F3630D}" type="datetimeFigureOut">
              <a:rPr lang="en-CA" smtClean="0"/>
              <a:t>2016-07-04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F7D0-56BB-4512-8CA8-77A919F999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908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C9ACC-D374-4030-B6A1-276156F3630D}" type="datetimeFigureOut">
              <a:rPr lang="en-CA" smtClean="0"/>
              <a:t>2016-07-04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7F7D0-56BB-4512-8CA8-77A919F999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928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alfanhour.blogspot.com.tr/2016/03/the-2016-look-at-future-of-online.html" TargetMode="External"/><Relationship Id="rId2" Type="http://schemas.openxmlformats.org/officeDocument/2006/relationships/hyperlink" Target="http://teachonline.ca/tools-trends/exploring-future-education/2016-look-future-online-learning-part-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High_tech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quantifiedself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esearch.microsoft.com/en-us/um/people/cmbishop/prml/" TargetMode="External"/><Relationship Id="rId4" Type="http://schemas.openxmlformats.org/officeDocument/2006/relationships/hyperlink" Target="http://www.wtec.org/loyola/kb/c1_s1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kleinerperkins/2016-internet-trends-report?ref=http://www.kpcb.com/internet-trends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ortune.com/2014/05/27/a-tennis-racquet-that-isnt-just-strung-but-wired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mlcentral.net/blog/doug-belshaw/peering-deep-future-educational-credentiali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gazine.backfeed.cc/dao-alive-now-let-evolution-begin/" TargetMode="External"/><Relationship Id="rId5" Type="http://schemas.openxmlformats.org/officeDocument/2006/relationships/hyperlink" Target="http://hackeducation.com/2016/02/25/blockchain-edu1" TargetMode="External"/><Relationship Id="rId4" Type="http://schemas.openxmlformats.org/officeDocument/2006/relationships/hyperlink" Target="http://www.downes.ca/search/blockchai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c.ca/news/canada/car-tracking-devices-spark-privacy-concerns-1.1366687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badgeville.com/wiki/Gamific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.teachlr.com/surviving-gamification/" TargetMode="External"/><Relationship Id="rId5" Type="http://schemas.openxmlformats.org/officeDocument/2006/relationships/hyperlink" Target="http://www.downes.ca/search/oculus" TargetMode="External"/><Relationship Id="rId4" Type="http://schemas.openxmlformats.org/officeDocument/2006/relationships/hyperlink" Target="http://donaldclarkplanb.blogspot.ca/2014/11/oculus-rift-freezers-smilers-grippers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.law.harvard.edu/research/cooperation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msitpro.com/articles/docker-enterprise-hub-orchestration,1-2375.html" TargetMode="External"/><Relationship Id="rId5" Type="http://schemas.openxmlformats.org/officeDocument/2006/relationships/hyperlink" Target="https://www.imsglobal.org/specs/ltiv1p0/implementation-guide" TargetMode="External"/><Relationship Id="rId4" Type="http://schemas.openxmlformats.org/officeDocument/2006/relationships/hyperlink" Target="http://jarche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vertonpom.blogspot.com/2013/10/the-future-of-technology-in-education.html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flickr.com/photos/opensourceway/655431517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tonybates.ca/2012/03/03/more-reflections-on-moocs-and-mitx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cholarworks.iu.edu/journals/index.php/ijdl/article/view/20137/28269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ducatio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ncsu.edu/unity/lockers/users/f/felder/public/Columns/Active.pdf" TargetMode="External"/><Relationship Id="rId2" Type="http://schemas.openxmlformats.org/officeDocument/2006/relationships/hyperlink" Target="http://www.sciencedirect.com/science/article/pii/S131915781300037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oynter.org/2016/the-associated-press-will-use-automated-writing-to-cover-the-minor-leagues/419489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ampustechnology.com/articles/2014/06/09/report-students-expect-future-universities-to-be-flexible-accessible-career-oriented.aspx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hackeducation.com/2014/06/18/unfathomable-cetis2014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ertinenciaeducativa09.blogspot.ca/2009/10/educamp-colombia-aprendizaje-en-un.html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rrodl.org/index.php/irrodl/article/view/884/1677" TargetMode="External"/><Relationship Id="rId5" Type="http://schemas.openxmlformats.org/officeDocument/2006/relationships/hyperlink" Target="http://www.flickriver.com/photos/qadmon/3106848811/" TargetMode="Externa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wnes.ca/presentation/98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ducation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21st_century_skill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rlt.umich.edu/tstrategies/tsal" TargetMode="External"/><Relationship Id="rId4" Type="http://schemas.openxmlformats.org/officeDocument/2006/relationships/hyperlink" Target="http://www.p21.org/our-work/p21-framewor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Oqsly9o35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en.wikipedia.org/wiki/Cultural_identit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adlnet.gov/introducing-the-next-big-thing-cas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wnes.ca/post/65065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achweb2.blogspot.com/2010/08/personal-vs-personalized-learning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ulse/classic-example-how-difficult-fight-silo-mentality-become-don-capener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pencontent.org/blog/archives/3393" TargetMode="External"/><Relationship Id="rId4" Type="http://schemas.openxmlformats.org/officeDocument/2006/relationships/hyperlink" Target="http://ec.europa.eu/education/policy/higher-education/bologna-process_en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apla.ca/what-is-rpl/" TargetMode="External"/><Relationship Id="rId2" Type="http://schemas.openxmlformats.org/officeDocument/2006/relationships/hyperlink" Target="http://www.centerforpubliceducation.org/Main-Menu/Instruction/High-stakes-testing-and-effects-on-instruction-At-a-glance/High-stakes-testing-and-effects-on-instruction-Research-review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Test_(assessment)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The importance of faculty in the higher education </a:t>
            </a:r>
            <a:r>
              <a:rPr lang="en-CA" dirty="0" smtClean="0"/>
              <a:t>experience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Stephen Downes</a:t>
            </a:r>
          </a:p>
          <a:p>
            <a:r>
              <a:rPr lang="en-CA" sz="1350" dirty="0"/>
              <a:t>for Instituto </a:t>
            </a:r>
            <a:r>
              <a:rPr lang="en-CA" sz="1350" dirty="0" err="1"/>
              <a:t>Tecnológico</a:t>
            </a:r>
            <a:r>
              <a:rPr lang="en-CA" sz="1350" dirty="0"/>
              <a:t> y de </a:t>
            </a:r>
            <a:r>
              <a:rPr lang="en-CA" sz="1350" dirty="0" err="1"/>
              <a:t>Estudios</a:t>
            </a:r>
            <a:r>
              <a:rPr lang="en-CA" sz="1350" dirty="0"/>
              <a:t> </a:t>
            </a:r>
            <a:r>
              <a:rPr lang="en-CA" sz="1350" dirty="0" err="1"/>
              <a:t>Superiores</a:t>
            </a:r>
            <a:r>
              <a:rPr lang="en-CA" sz="1350" dirty="0"/>
              <a:t> de Monterrey</a:t>
            </a:r>
          </a:p>
          <a:p>
            <a:r>
              <a:rPr lang="en-CA" sz="1350" dirty="0"/>
              <a:t>National Faculty Meeting, Mexico City, July 4, 2016</a:t>
            </a:r>
          </a:p>
          <a:p>
            <a:endParaRPr lang="en-CA" sz="1350" dirty="0"/>
          </a:p>
        </p:txBody>
      </p:sp>
      <p:sp>
        <p:nvSpPr>
          <p:cNvPr id="4" name="TextBox 3"/>
          <p:cNvSpPr txBox="1"/>
          <p:nvPr/>
        </p:nvSpPr>
        <p:spPr>
          <a:xfrm>
            <a:off x="2274570" y="5353750"/>
            <a:ext cx="47291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00" dirty="0"/>
              <a:t>http://www.downes.ca/presentation/387</a:t>
            </a:r>
          </a:p>
        </p:txBody>
      </p:sp>
    </p:spTree>
    <p:extLst>
      <p:ext uri="{BB962C8B-B14F-4D97-AF65-F5344CB8AC3E}">
        <p14:creationId xmlns:p14="http://schemas.microsoft.com/office/powerpoint/2010/main" val="3198871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3. New Technologies Changing the Landscape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628650" y="5265875"/>
            <a:ext cx="7766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>
                <a:hlinkClick r:id="rId2"/>
              </a:rPr>
              <a:t>http://teachonline.ca/tools-trends/exploring-future-education/2016-look-future-online-learning-part-1</a:t>
            </a:r>
            <a:r>
              <a:rPr lang="en-CA" sz="1600" dirty="0"/>
              <a:t> </a:t>
            </a:r>
            <a:endParaRPr lang="en-CA" sz="1600" dirty="0"/>
          </a:p>
        </p:txBody>
      </p:sp>
      <p:sp>
        <p:nvSpPr>
          <p:cNvPr id="5" name="Rectangle 4"/>
          <p:cNvSpPr/>
          <p:nvPr/>
        </p:nvSpPr>
        <p:spPr>
          <a:xfrm>
            <a:off x="628650" y="5896817"/>
            <a:ext cx="77106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>
                <a:hlinkClick r:id="rId3"/>
              </a:rPr>
              <a:t>http://halfanhour.blogspot.com.tr/2016/03/the-2016-look-at-future-of-online.html</a:t>
            </a:r>
            <a:r>
              <a:rPr lang="en-CA" sz="1600" dirty="0"/>
              <a:t> </a:t>
            </a:r>
            <a:endParaRPr lang="en-CA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5292" y="1950673"/>
            <a:ext cx="5022056" cy="29932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8650" y="6235371"/>
            <a:ext cx="41940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dirty="0"/>
              <a:t>Image: </a:t>
            </a:r>
            <a:r>
              <a:rPr lang="en-CA" sz="1600" dirty="0">
                <a:hlinkClick r:id="rId5"/>
              </a:rPr>
              <a:t>https://en.wikipedia.org/wiki/High_tech</a:t>
            </a:r>
            <a:r>
              <a:rPr lang="en-CA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6705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dirty="0" smtClean="0"/>
              <a:t>Machine learning and artificial intelligence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Not simply for adaptive learning</a:t>
            </a:r>
          </a:p>
          <a:p>
            <a:r>
              <a:rPr lang="en-CA" dirty="0"/>
              <a:t>The idea is to create an </a:t>
            </a:r>
            <a:r>
              <a:rPr lang="en-CA" i="1" dirty="0"/>
              <a:t>environment</a:t>
            </a:r>
            <a:endParaRPr lang="en-CA" dirty="0"/>
          </a:p>
          <a:p>
            <a:r>
              <a:rPr lang="en-CA" dirty="0"/>
              <a:t>We talk about predictive analytics as though finishing a course is the problem</a:t>
            </a:r>
          </a:p>
          <a:p>
            <a:r>
              <a:rPr lang="en-CA" dirty="0"/>
              <a:t>The real future is in the quantified self</a:t>
            </a:r>
          </a:p>
          <a:p>
            <a:endParaRPr lang="en-CA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678" y="4198050"/>
            <a:ext cx="4320413" cy="16053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47571" y="4318819"/>
            <a:ext cx="33677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>
                <a:hlinkClick r:id="rId3"/>
              </a:rPr>
              <a:t>http://quantifiedself.com/</a:t>
            </a:r>
            <a:r>
              <a:rPr lang="en-CA" sz="1600" dirty="0"/>
              <a:t> </a:t>
            </a:r>
            <a:endParaRPr lang="en-CA" sz="1600" dirty="0"/>
          </a:p>
        </p:txBody>
      </p:sp>
      <p:sp>
        <p:nvSpPr>
          <p:cNvPr id="7" name="Rectangle 6"/>
          <p:cNvSpPr/>
          <p:nvPr/>
        </p:nvSpPr>
        <p:spPr>
          <a:xfrm>
            <a:off x="5147571" y="4662022"/>
            <a:ext cx="38003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dirty="0">
                <a:hlinkClick r:id="rId4"/>
              </a:rPr>
              <a:t>http://www.wtec.org/loyola/kb/c1_s1.htm</a:t>
            </a:r>
            <a:r>
              <a:rPr lang="en-CA" sz="1600" dirty="0"/>
              <a:t> </a:t>
            </a:r>
            <a:endParaRPr lang="en-CA" sz="1600" dirty="0"/>
          </a:p>
        </p:txBody>
      </p:sp>
      <p:sp>
        <p:nvSpPr>
          <p:cNvPr id="8" name="Rectangle 7"/>
          <p:cNvSpPr/>
          <p:nvPr/>
        </p:nvSpPr>
        <p:spPr>
          <a:xfrm>
            <a:off x="5147572" y="5005225"/>
            <a:ext cx="38190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>
                <a:hlinkClick r:id="rId5"/>
              </a:rPr>
              <a:t>http://research.microsoft.com/en-us/um/people/cmbishop/prml/</a:t>
            </a:r>
            <a:r>
              <a:rPr lang="en-CA" sz="1600" dirty="0"/>
              <a:t> 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1732908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dirty="0" smtClean="0"/>
              <a:t>Handheld and Mobile Computing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future of learning isn’t the mobile phone</a:t>
            </a:r>
          </a:p>
          <a:p>
            <a:r>
              <a:rPr lang="en-CA" dirty="0"/>
              <a:t>It’s in the </a:t>
            </a:r>
            <a:r>
              <a:rPr lang="en-CA" i="1" dirty="0"/>
              <a:t>integrated</a:t>
            </a:r>
            <a:r>
              <a:rPr lang="en-CA" dirty="0"/>
              <a:t> performance support system</a:t>
            </a:r>
          </a:p>
          <a:p>
            <a:endParaRPr lang="en-CA" dirty="0" smtClean="0"/>
          </a:p>
        </p:txBody>
      </p:sp>
      <p:pic>
        <p:nvPicPr>
          <p:cNvPr id="4" name="Picture 2" descr="https://fortunedotcom.files.wordpress.com/2014/05/140525193150-babolat-play-pure-drive-tennis-racquet-620xa.jpg?quality=80&amp;w=550&amp;h=348&amp;cro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23" y="3234814"/>
            <a:ext cx="3929063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77437" y="4889842"/>
            <a:ext cx="54246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/>
              <a:t>Mary Meeker </a:t>
            </a:r>
            <a:r>
              <a:rPr lang="en-CA" sz="1600" dirty="0">
                <a:hlinkClick r:id="rId3"/>
              </a:rPr>
              <a:t>http</a:t>
            </a:r>
            <a:r>
              <a:rPr lang="en-CA" sz="1600" dirty="0">
                <a:hlinkClick r:id="rId3"/>
              </a:rPr>
              <a:t>://www.slideshare.net/kleinerperkins/2016-internet-trends-report?ref=http://</a:t>
            </a:r>
            <a:r>
              <a:rPr lang="en-CA" sz="1600" dirty="0">
                <a:hlinkClick r:id="rId3"/>
              </a:rPr>
              <a:t>www.kpcb.com/internet-trends</a:t>
            </a:r>
            <a:r>
              <a:rPr lang="en-CA" sz="1600" dirty="0"/>
              <a:t> </a:t>
            </a:r>
            <a:endParaRPr lang="en-CA" sz="1600" dirty="0"/>
          </a:p>
        </p:txBody>
      </p:sp>
      <p:sp>
        <p:nvSpPr>
          <p:cNvPr id="6" name="Rectangle 5"/>
          <p:cNvSpPr/>
          <p:nvPr/>
        </p:nvSpPr>
        <p:spPr>
          <a:xfrm>
            <a:off x="4119466" y="5870817"/>
            <a:ext cx="45752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>
                <a:hlinkClick r:id="rId4"/>
              </a:rPr>
              <a:t>http://fortune.com/2014/05/27/a-tennis-racquet-that-isnt-just-strung-but-wired/</a:t>
            </a:r>
            <a:r>
              <a:rPr lang="en-CA" sz="1600" dirty="0"/>
              <a:t> 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730870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dirty="0" smtClean="0"/>
              <a:t>Badges and </a:t>
            </a:r>
            <a:r>
              <a:rPr lang="en-CA" dirty="0" err="1" smtClean="0"/>
              <a:t>Blockchain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Open Badges initiative and </a:t>
            </a:r>
            <a:r>
              <a:rPr lang="en-CA" dirty="0" err="1" smtClean="0"/>
              <a:t>microcredentials</a:t>
            </a:r>
            <a:endParaRPr lang="en-CA" dirty="0" smtClean="0"/>
          </a:p>
          <a:p>
            <a:r>
              <a:rPr lang="en-CA" dirty="0" smtClean="0"/>
              <a:t>Proposals to use the </a:t>
            </a:r>
            <a:r>
              <a:rPr lang="en-CA" dirty="0" err="1" smtClean="0"/>
              <a:t>blockchain</a:t>
            </a:r>
            <a:r>
              <a:rPr lang="en-CA" dirty="0" smtClean="0"/>
              <a:t> to record credentials</a:t>
            </a:r>
          </a:p>
        </p:txBody>
      </p:sp>
      <p:pic>
        <p:nvPicPr>
          <p:cNvPr id="4" name="Picture 2" descr="files/images/750px-Cryptographic_Hash_Funct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54" y="3511460"/>
            <a:ext cx="3396240" cy="24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25696" y="351146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600" dirty="0">
                <a:hlinkClick r:id="rId3"/>
              </a:rPr>
              <a:t>http://</a:t>
            </a:r>
            <a:r>
              <a:rPr lang="en-CA" sz="1600" dirty="0">
                <a:hlinkClick r:id="rId3"/>
              </a:rPr>
              <a:t>dmlcentral.net/blog/doug-belshaw/peering-deep-future-educational-credentialing</a:t>
            </a:r>
            <a:r>
              <a:rPr lang="en-CA" sz="1600" dirty="0"/>
              <a:t> </a:t>
            </a:r>
            <a:endParaRPr lang="en-CA" sz="1600" dirty="0"/>
          </a:p>
        </p:txBody>
      </p:sp>
      <p:sp>
        <p:nvSpPr>
          <p:cNvPr id="6" name="Rectangle 5"/>
          <p:cNvSpPr/>
          <p:nvPr/>
        </p:nvSpPr>
        <p:spPr>
          <a:xfrm>
            <a:off x="4425696" y="4251405"/>
            <a:ext cx="39243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dirty="0">
                <a:solidFill>
                  <a:srgbClr val="A85038"/>
                </a:solidFill>
                <a:latin typeface="Ubuntu"/>
                <a:hlinkClick r:id="rId4"/>
              </a:rPr>
              <a:t>http://</a:t>
            </a:r>
            <a:r>
              <a:rPr lang="en-CA" sz="1600" dirty="0">
                <a:solidFill>
                  <a:srgbClr val="A85038"/>
                </a:solidFill>
                <a:latin typeface="Ubuntu"/>
                <a:hlinkClick r:id="rId4"/>
              </a:rPr>
              <a:t>www.downes.ca/search/blockchain</a:t>
            </a:r>
            <a:r>
              <a:rPr lang="en-CA" sz="1600" dirty="0">
                <a:solidFill>
                  <a:srgbClr val="A85038"/>
                </a:solidFill>
                <a:latin typeface="Ubuntu"/>
              </a:rPr>
              <a:t> </a:t>
            </a:r>
            <a:endParaRPr lang="en-CA" sz="1600" dirty="0"/>
          </a:p>
        </p:txBody>
      </p:sp>
      <p:sp>
        <p:nvSpPr>
          <p:cNvPr id="7" name="Rectangle 6"/>
          <p:cNvSpPr/>
          <p:nvPr/>
        </p:nvSpPr>
        <p:spPr>
          <a:xfrm>
            <a:off x="4418073" y="4713679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600" dirty="0">
                <a:hlinkClick r:id=""/>
              </a:rPr>
              <a:t>Audrey </a:t>
            </a:r>
            <a:r>
              <a:rPr lang="en-CA" sz="1600" dirty="0" smtClean="0">
                <a:hlinkClick r:id=""/>
              </a:rPr>
              <a:t>Watters: </a:t>
            </a:r>
            <a:r>
              <a:rPr lang="en-CA" sz="1400" dirty="0" smtClean="0">
                <a:hlinkClick r:id=""/>
              </a:rPr>
              <a:t>http</a:t>
            </a:r>
            <a:r>
              <a:rPr lang="en-CA" sz="1400" dirty="0">
                <a:hlinkClick r:id="rId5"/>
              </a:rPr>
              <a:t>://</a:t>
            </a:r>
            <a:r>
              <a:rPr lang="en-CA" sz="1400" dirty="0">
                <a:hlinkClick r:id="rId5"/>
              </a:rPr>
              <a:t>hackeducation.com/2016/02/25/blockchain-edu1</a:t>
            </a:r>
            <a:r>
              <a:rPr lang="en-CA" sz="1400" dirty="0"/>
              <a:t> </a:t>
            </a:r>
            <a:endParaRPr lang="en-CA" sz="1600" dirty="0"/>
          </a:p>
        </p:txBody>
      </p:sp>
      <p:sp>
        <p:nvSpPr>
          <p:cNvPr id="8" name="Rectangle 7"/>
          <p:cNvSpPr/>
          <p:nvPr/>
        </p:nvSpPr>
        <p:spPr>
          <a:xfrm>
            <a:off x="4418073" y="5429932"/>
            <a:ext cx="4097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>
                <a:hlinkClick r:id="rId6"/>
              </a:rPr>
              <a:t>https://magazine.backfeed.cc/dao-alive-now-let-evolution-begin/</a:t>
            </a:r>
            <a:r>
              <a:rPr lang="en-CA" sz="1600" dirty="0"/>
              <a:t> 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3078422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dirty="0" smtClean="0"/>
              <a:t>Internet of Things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What happens when companies know the state of all your devices?</a:t>
            </a:r>
          </a:p>
          <a:p>
            <a:endParaRPr lang="en-CA" dirty="0" smtClean="0"/>
          </a:p>
        </p:txBody>
      </p:sp>
      <p:pic>
        <p:nvPicPr>
          <p:cNvPr id="4" name="Picture 2" descr="Some motorists, hoping for insurance savings, are opting to install telematic devices that are able to record the number of kilometres driven annually, the number of times a driver brakes hard or accelerates quickly and the time of day that a car is drive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879110"/>
            <a:ext cx="4429125" cy="249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87961" y="4933698"/>
            <a:ext cx="31273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>
                <a:hlinkClick r:id="rId3"/>
              </a:rPr>
              <a:t>http://www.cbc.ca/news/canada/car-tracking-devices-spark-privacy-concerns-1.1366687</a:t>
            </a:r>
            <a:r>
              <a:rPr lang="en-CA" sz="1600" dirty="0"/>
              <a:t> 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071809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dirty="0" smtClean="0"/>
              <a:t>Games, Sims and Virtual Reality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‘Gamification’ – adds game elements to learning</a:t>
            </a:r>
          </a:p>
          <a:p>
            <a:pPr marL="0" indent="0">
              <a:buNone/>
            </a:pPr>
            <a:r>
              <a:rPr lang="en-CA" dirty="0"/>
              <a:t>‘Serious Games’ – employs a game to facilitate learning</a:t>
            </a:r>
          </a:p>
          <a:p>
            <a:endParaRPr lang="en-CA" dirty="0" smtClean="0"/>
          </a:p>
        </p:txBody>
      </p:sp>
      <p:sp>
        <p:nvSpPr>
          <p:cNvPr id="4" name="Rectangle 3"/>
          <p:cNvSpPr/>
          <p:nvPr/>
        </p:nvSpPr>
        <p:spPr>
          <a:xfrm>
            <a:off x="4751201" y="3407480"/>
            <a:ext cx="32374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>
                <a:hlinkClick r:id="rId2"/>
              </a:rPr>
              <a:t>https://badgeville.com/wiki/Gamification</a:t>
            </a:r>
            <a:r>
              <a:rPr lang="en-CA" sz="1600" dirty="0"/>
              <a:t> </a:t>
            </a:r>
            <a:endParaRPr lang="en-CA" sz="1600" dirty="0"/>
          </a:p>
        </p:txBody>
      </p:sp>
      <p:pic>
        <p:nvPicPr>
          <p:cNvPr id="1026" name="Picture 2" descr="https://upload.wikimedia.org/wikipedia/commons/4/42/Vehicle_simula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3195472"/>
            <a:ext cx="3867036" cy="277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51201" y="3976425"/>
            <a:ext cx="3127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>
                <a:hlinkClick r:id="rId4"/>
              </a:rPr>
              <a:t>http://donaldclarkplanb.blogspot.ca/2014/11/oculus-rift-freezers-smilers-grippers.html</a:t>
            </a:r>
            <a:r>
              <a:rPr lang="en-CA" sz="1600" dirty="0"/>
              <a:t> </a:t>
            </a:r>
            <a:endParaRPr lang="en-CA" sz="1600" dirty="0"/>
          </a:p>
        </p:txBody>
      </p:sp>
      <p:sp>
        <p:nvSpPr>
          <p:cNvPr id="7" name="Rectangle 6"/>
          <p:cNvSpPr/>
          <p:nvPr/>
        </p:nvSpPr>
        <p:spPr>
          <a:xfrm>
            <a:off x="4751201" y="4942358"/>
            <a:ext cx="35393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>
                <a:hlinkClick r:id="rId5"/>
              </a:rPr>
              <a:t>http://</a:t>
            </a:r>
            <a:r>
              <a:rPr lang="en-CA" sz="1600" dirty="0">
                <a:hlinkClick r:id="rId5"/>
              </a:rPr>
              <a:t>www.downes.ca/search/oculus</a:t>
            </a:r>
            <a:r>
              <a:rPr lang="en-CA" sz="1600" dirty="0"/>
              <a:t> </a:t>
            </a:r>
            <a:endParaRPr lang="en-CA" sz="1600" dirty="0"/>
          </a:p>
        </p:txBody>
      </p:sp>
      <p:sp>
        <p:nvSpPr>
          <p:cNvPr id="6" name="Rectangle 5"/>
          <p:cNvSpPr/>
          <p:nvPr/>
        </p:nvSpPr>
        <p:spPr>
          <a:xfrm>
            <a:off x="4751201" y="5381379"/>
            <a:ext cx="2984623" cy="588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 smtClean="0">
                <a:hlinkClick r:id="rId6"/>
              </a:rPr>
              <a:t>https://blog.teachlr.com/surviving-gamification/</a:t>
            </a:r>
            <a:r>
              <a:rPr lang="en-CA" sz="1600" dirty="0" smtClean="0"/>
              <a:t> 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4066335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dirty="0" smtClean="0"/>
              <a:t>Translation and Cooperative Technology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Communication is and will be everywhere</a:t>
            </a:r>
          </a:p>
          <a:p>
            <a:r>
              <a:rPr lang="en-CA" dirty="0" smtClean="0"/>
              <a:t>The </a:t>
            </a:r>
            <a:r>
              <a:rPr lang="en-CA" dirty="0"/>
              <a:t>future lies in cooperation, not </a:t>
            </a:r>
            <a:r>
              <a:rPr lang="en-CA" dirty="0" smtClean="0"/>
              <a:t>collaboration</a:t>
            </a:r>
          </a:p>
          <a:p>
            <a:r>
              <a:rPr lang="en-CA" dirty="0" smtClean="0"/>
              <a:t>Cooperation includes machines – think distributed applications</a:t>
            </a:r>
            <a:endParaRPr lang="en-CA" dirty="0"/>
          </a:p>
        </p:txBody>
      </p:sp>
      <p:pic>
        <p:nvPicPr>
          <p:cNvPr id="4" name="Picture 2" descr="http://www.jarche.com/wp-content/uploads/2014/03/cooperation-and-collabo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400722"/>
            <a:ext cx="3178827" cy="238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70898" y="3658401"/>
            <a:ext cx="4700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>
                <a:hlinkClick r:id="rId3"/>
              </a:rPr>
              <a:t>https://cyber.law.harvard.edu/research/cooperation</a:t>
            </a:r>
            <a:endParaRPr lang="en-CA" sz="1600" dirty="0"/>
          </a:p>
          <a:p>
            <a:r>
              <a:rPr lang="en-CA" sz="1600" dirty="0"/>
              <a:t>Image: </a:t>
            </a:r>
            <a:r>
              <a:rPr lang="en-CA" sz="1600" dirty="0">
                <a:hlinkClick r:id="rId4"/>
              </a:rPr>
              <a:t>http://Jarche.com</a:t>
            </a:r>
            <a:r>
              <a:rPr lang="en-CA" sz="1600" dirty="0"/>
              <a:t>  </a:t>
            </a:r>
            <a:endParaRPr lang="en-CA" sz="1600" dirty="0"/>
          </a:p>
        </p:txBody>
      </p:sp>
      <p:sp>
        <p:nvSpPr>
          <p:cNvPr id="6" name="Rectangle 5"/>
          <p:cNvSpPr/>
          <p:nvPr/>
        </p:nvSpPr>
        <p:spPr>
          <a:xfrm>
            <a:off x="3983090" y="4378112"/>
            <a:ext cx="4098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>
                <a:hlinkClick r:id="rId5"/>
              </a:rPr>
              <a:t>https://www.imsglobal.org/specs/ltiv1p0/implementation-guide</a:t>
            </a:r>
            <a:r>
              <a:rPr lang="en-CA" sz="16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983090" y="5097823"/>
            <a:ext cx="4098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>
                <a:hlinkClick r:id="rId6"/>
              </a:rPr>
              <a:t>http://www.tomsitpro.com/articles/docker-enterprise-hub-orchestration,1-2375.html</a:t>
            </a:r>
            <a:r>
              <a:rPr lang="en-CA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2218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4. Learning in the Future</a:t>
            </a:r>
            <a:endParaRPr lang="en-CA" dirty="0"/>
          </a:p>
        </p:txBody>
      </p:sp>
      <p:pic>
        <p:nvPicPr>
          <p:cNvPr id="7170" name="Picture 2" descr="https://encrypted-tbn2.gstatic.com/images?q=tbn:ANd9GcShHPheSBbnYXIujjvrxMXExbCedfEtdnsc0C4avveRaKdmZ0p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1" y="1987630"/>
            <a:ext cx="6146959" cy="341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22521" y="5552578"/>
            <a:ext cx="7744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/>
              <a:t>Image: </a:t>
            </a:r>
            <a:r>
              <a:rPr lang="en-CA" sz="1600" dirty="0">
                <a:hlinkClick r:id="rId3"/>
              </a:rPr>
              <a:t>http://evertonpom.blogspot.com/2013/10/the-future-of-technology-in-education.html</a:t>
            </a:r>
            <a:r>
              <a:rPr lang="en-CA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5040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dirty="0" smtClean="0"/>
              <a:t>Learning contents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Automatically produced, free, open and digital</a:t>
            </a:r>
          </a:p>
          <a:p>
            <a:pPr lvl="0"/>
            <a:r>
              <a:rPr lang="en-CA" smtClean="0"/>
              <a:t>Addressed to specific needs or competences</a:t>
            </a:r>
            <a:endParaRPr lang="en-CA" dirty="0" smtClean="0"/>
          </a:p>
        </p:txBody>
      </p:sp>
      <p:sp>
        <p:nvSpPr>
          <p:cNvPr id="4" name="Rectangle 3"/>
          <p:cNvSpPr/>
          <p:nvPr/>
        </p:nvSpPr>
        <p:spPr>
          <a:xfrm>
            <a:off x="628650" y="5489972"/>
            <a:ext cx="59200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dirty="0"/>
              <a:t>Image: </a:t>
            </a:r>
            <a:r>
              <a:rPr lang="en-CA" sz="1600" dirty="0">
                <a:hlinkClick r:id="rId2"/>
              </a:rPr>
              <a:t>https://www.flickr.com/photos/opensourceway/6554315179</a:t>
            </a:r>
            <a:r>
              <a:rPr lang="en-CA" sz="1600" dirty="0"/>
              <a:t> </a:t>
            </a:r>
          </a:p>
        </p:txBody>
      </p:sp>
      <p:pic>
        <p:nvPicPr>
          <p:cNvPr id="5" name="Picture 4" descr="Screen shot 2012-03-11 at 11.52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" y="3027676"/>
            <a:ext cx="3705260" cy="2291846"/>
          </a:xfrm>
          <a:prstGeom prst="rect">
            <a:avLst/>
          </a:prstGeom>
        </p:spPr>
      </p:pic>
      <p:pic>
        <p:nvPicPr>
          <p:cNvPr id="6" name="Picture 2" descr="https://www.technologyreview.com/i/images/skypetranslatorx299.gif?sw=118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9006"/>
            <a:ext cx="2298771" cy="229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554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dirty="0" smtClean="0"/>
              <a:t>Learning Environments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 smtClean="0"/>
              <a:t>Not just MOOCs; Complex, linked to tools, distributed</a:t>
            </a:r>
          </a:p>
          <a:p>
            <a:pPr lvl="0"/>
            <a:r>
              <a:rPr lang="en-CA" dirty="0" smtClean="0"/>
              <a:t>Based on 21</a:t>
            </a:r>
            <a:r>
              <a:rPr lang="en-CA" baseline="30000" dirty="0" smtClean="0"/>
              <a:t>st</a:t>
            </a:r>
            <a:r>
              <a:rPr lang="en-CA" dirty="0" smtClean="0"/>
              <a:t> century learning and scientific methodologies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650" y="6023564"/>
            <a:ext cx="71742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http://www.tonybates.ca/2012/03/03/more-reflections-on-moocs-and-mitx/</a:t>
            </a:r>
            <a:r>
              <a:rPr lang="en-US" sz="1600" dirty="0"/>
              <a:t> </a:t>
            </a:r>
            <a:endParaRPr lang="en-US" sz="1600" dirty="0"/>
          </a:p>
        </p:txBody>
      </p:sp>
      <p:sp>
        <p:nvSpPr>
          <p:cNvPr id="5" name="AutoShape 2" descr="data:image/jpeg;base64,/9j/4AAQSkZJRgABAQAAAQABAAD/2wCEAAkGBxITEhUTEhMWFRUXGR4XGBUYGBkXFxcdFx4aHxcXFx0aHyggGB0mHR4YIjEhJSkrLi4uFx8zODMsNygtLisBCgoKDg0OGxAQGi0lICYwKy0tLy0tLS0tLS0tMDctLS0tLS0tLS0tLS0tLS0tLS0tLS0tLS0tLS0tLS0tLS0tLf/AABEIAKgBLAMBIgACEQEDEQH/xAAbAAACAgMBAAAAAAAAAAAAAAAFBgMEAAIHAf/EAE4QAAIBAwIDAwcGCgkCBAcAAAECAwAEERIhBQYxEyJBI1FhcYGRsRQyUnKhwQckMzRCgpKTstEVQ1Ric6LC4fBTgxZEw9RjlLO0xNLT/8QAGgEAAgMBAQAAAAAAAAAAAAAAAgMAAQQFBv/EADARAAIBAgMGBgEEAwEAAAAAAAABAgMREiExBCIyQXGBEzNRYcHw0RShseE0QpEj/9oADAMBAAIRAxEAPwDi8J759Zq3xL5sfrb/AE1TtlJarnERtH+t/ppEuNfeQFixwsVnM/5ZP8Nfi1bcKWvOZx5dfqL99IXn9mUiTh42FUZ2zcSH++fjV/hq9KHYzM5/vN8TRQ4pEsHh+Ql/w2+GKEcK8aLPtby/UPxFCeGKQCfQaXT4JdSWKdj1FHb04tJPS8f+r+VA7BelGuI/mpHnkQfY9MreZHqiy3yovzfWKDW7ZnkPndviaN8rDBX1j4igNj+UY+dj8TSocdTsXFO5j/nDfW+6jvGGxa+uRPhJQI/l2P8Aeo3xgZt1x/1V+xZKua34B2yZHY9BVbmDe4X0Rp8P96s2J2FVOM73J9Cxj/Iv86GknjfQk1kEbCoeeUGiA+Okj2Hf/nrqawNVue+sH1PuWlUv8iPf+ALCpRbgL4ahNEOEuA2T4V06yvBjqTtJHRuFjK484x76QOE91sHqCQfZTjwniUYAOSfUCfgKVr6Ls7qVfASE/tb1y9li05xa1+/JvrNNRY2cMbpRLjp8k4PR7S5T2oYJQP8AIaA8Mu1+l/wdaM8XkDR2zeBmaI/92ORCPsNBQi4102i5tOkzm/Dm39x+Ip+4K+wrntm3h6D9x/nTvwGTuin7fHK4rZmNPEd7Sb0KG/ZdDVfgcmQKtHDW8ygg5icf5Tj7RQbgN0oG7Daudhbh3NrdmW+c7yNIkDka9YeNcZzo3PqG4rnPF5zJM0gAUMT3F+auS2w9AxTf+EZlaKJwc6GIOx6ONvh9tJ6jVpHn/mP/ANq6Wxxw00+pj2mV52G/l6XIU0f5wTVw1z10vG3+YKfsY0m8rT+Hpp9u17SxuUG5MLkDxJVSwx7QKxyWDaO4+G9TYp8uy7CnuKLtLeVOuqN1x61IrmnLkvSulcvyjIzQVU41Q6TvGwmcqXAKqfQK2/Cau1pJ5i6n/KR8DVXhC9nNJH0CSOn7DFfuopz6gexVsjMcqt13wQVI+0H2U2Cw7T95i3nSf3Q04DKCBTpav3a5xyxNsKfraUad8VmqRwzaHUneJwiyfBq3fNuh9f3VRtetW+Ifoeo/GvQS40cFsJcMk9f/ADz1DzI34wPqr99bcKFRcy/nH6o++s8fP7MFNsucOf7v+fChUTeUb6x+JojwzwoVD88+s/GihrImJ6h+dsW0vqX7XWhVk/dY+YE/Gid1+ayepf41oTbfk3+qfgaClwPr+CYmacOI2zRTi35sP8UfYjUIsOoorxk/i6/4vwX/AHo6nmIK4U5ZfZfWPHpil7hbZc+um3krg88y60jOhR3pWwkS466nbC+zOa34dyjbRRmSW8kYbAzw2sstpGfM0pxrzsMqNvT0oKcZXn2+SRbuJsZ8s31jTHx+ylW1jcxOE7Ud8qwX5pA3IxuTRnhHDzw8cQfK/KoZ4oWlwG7GGZs9vEGG7N3VBPQMKbOYLhreRJFkmZIryOC5EszTLPBOqlXdWAUAjOwGAac6e9Fh3yFDh3LWkRNNcQRmVFkSMdpNKyuDpISJD5j4+FbcX5PjacpFNKLllDpFPbtAk6xoNXYsxPfAXOGx5qYrK6kghlRyW/ou+jeMYAIgJdNA6bYOd/pDwqTjl4tvdRSzlYFtZJbhYXuYprqVpwMQpHGPJJnxYnAJOauMY3ZGyvYcvWwW17OAyi4h7VZZLrs0BRFeZWEceV06vHzVvx7gFs8euS3tOz+TzMk6XkjMjonkwFZ115YeCnp4Vtyin4lZM8ht1+WS6ZFdFIR4m1aSwIA1jSSRXvOfDIeIR21u16iTr2rojSi8kfCBiC0QCoMJkZ9QqoRjjTB1BS8u2kj24trSzaKe3adZJGvtQ7AKJgwSQZOvVjA6CqPFuW7fRIohiglW1N9DLbmcxyRrs0c0dy2tGz0I9tGuEWsQbhVq8w7ZbSdsRTvE2qUrJAhdMMNQPT19a94pba2vrSKcG5eOKZWll7SUwaNU9k0jZICYDjGNQO9aHoEtQpNyrHFHIxtnEcSp5UXLxvITEkkjIjIVIBZl2PVTS/fckW0k8GRewm6wI5GNtPGTpLDVgq4GkZ3FV+VBJ8iupyT2fZiBcttrd4mwATnOgE9Ohq5+E7jt7Z3kccEzxRmBFCgKVbSuCwDAjxYZHmrHTax3tb7/AEa5p4bX+/WUuH8nHyAF3EHuESSKN0eMsshITDBWQkjBxkEZHnq/xHlq7SBH7OWXs5437oD/AJKRlYhVyfpeG4rb8H3F2+S6iSWsJEmUk5PYTeTniGemAAwHnA81NHF+IfJkWUQ67mOMCCBj3o0BBV5yvzpWPe09Bn31JRxKRE5WcTgE1sY5WX6LsmPVqH3Ub4EhP6I385P86g5xtzHfXCk5xMTn1sT99NPLfLyLHE89yI2mTtIoUhknk0ZIEkmjGhdifE48NqZXUnHdBpNJhrg8LlsdwBtjgHLAgjBz03J/5mlngETHowH6oJ/5nJp2gsmiCuHjljLaRJG2pdQ30sPnI2BnBA6UpcP7s0i/Rdh7ia5OKaUr65G/J2sWeb7FvkMpLs+CrAHGBht8Y9BpJsEYMjqN00v7tJ+IrpnGoTJZzKBkmNsesDI+Fc94cukx5/SjX7Rj4kVq2Wo3TfX4M+0RWNdCK1YCdhHkpqOnfGwJ05B9GK6JyxG5cAqgTpksxbB1A48PH7SK5ranRN7TXSeXZ+lDtk3G1uYWzo59YKVkKYbuMVODj5pIOafuX0fKkKg3zuWJHpGNs5A91KfFk7O/uF8O0Lft4f8A1U28Al6UO01WrNcwqMc7C/zBC6cQl2zllcnOBl1VicelixxRHitlI9lN+TCiMvjDM3c722TgbDrWc7LpvI38HiX3ozA/ZpozwodpEyH9JSvvBFDOs4uL6BKCbkjn3AySQcHb0gA4zinuwhbQNlHtb2dGpA5ck6U/2cvdFTapuM7Iqjmjj9r1qzfndfq/fVa161PffOH1fvNdd8ZxnqEuFVX5jP4wfUKs8J8Kp8fP4w3s+FZoec+jBRf4Z4UHtT3qMcMoNZ9RRU9ZEWgdvT+LP+r/ABChcH5Nvqn4US4ifxZvrL8aGR/km9VDS4O5C/yvwKa5LMmhI4wDLNKwSKMHprY+fwABJ81dBh5agaBOzt/luouUaaVrVJii5cWkantJSAG7zYGx2pB5N5gnspTJBpJZQrI41IwBVhkefIGD4ZNdch/LQRWhhWG6Z721mlUu1u4TE0EK5C9pnUQGIUb9TWiyc0wkUOXFtnht7dY/xS9DmLtGLvaXOko6BsDI1FCMjO+as2kt3eWbRmOJZcf0fIHnlLSyQHU8aIF7KB2UEiRsnJHrpWuOKIrJGkUix2hlJSVgJZJNRaZpOz2RiVC9090DY0Um58tYrq6ntJJrhrkq+jSIbaMro0MQ2ZJJF0jJGkE589BCavL2LjqTPHHLcXV2Z41tJohazwyZWeyf5sAlQA5VZUQCTO+vO+DU/G0BslguGghMsccL3D3KGNkt2UpNCiAvK+nAHT09a563N1zcZiAiggY5aCCNY42IOQW6s++D3mPSq3MIGLfbxc/wVJztVUQuQ8jmi2kN8HSUR3Lx4aMRdo6RJoxI0gOkNpRzpGxz6cqfPPHBd3gYIydlGsOXftHfQWOtjpG/ex+rUVn0oVxA/jUv1zSqdRyckyT0HDg/MEyQpCFgZU1FC8KSOvaHUwBcHAJ9FQc18638Tqsc4QMm4WKFeu36KDG2ao8PFUucI8yE/Rj+LYpNGpLxkmwVqR2/P3E0RUS7cKqhFGE2VRgDOnPSpovwgcTYFGumKspQgrGTpKkEZ05G221KdSQHvD1103oGtTo3KfHJI4ewCxPEX7TRJGrjXp06hncHSMbemo/wiXbTiCVlRdPkQqDSoUKdIAyceNCeAt4UU5oXNrn6Lqftx99ch1JKuo3yOlhTptl3lPjcC2RtHaWIvL2jyLEkqOBp0RuCwcKCuTp60wcx3SXL3bx4ZZIzvgrrIiAJw3zcsDt6BXNeEtvinzgW+B59vftVbTVaaXuv2JQgtRKveH/KbmJEbaeVI1foPKLBg79OrbV0fhuuSe4kh1R9tOnDbZlyrQ29rvPICN17ijzbk1yyecm1icHDRsgBycjaUKfZ2f2U3cO54jkEgnjnhacZlazlCJOWHe7WKUMqlvF0wd+nhXVlZIxK97odzeCVJptJK3lwqQoMZKQ4BlHhqOy587HNb8T4cJ7q5xao8cUnZrLDiG41BFZkCE6LnSCMk4bfateAXKvELtIWJtwYre3jIk7IBWPbTj5xy56gdR0rTjvEba1bsJA7yJEs9ux0kGSTHlkcYkhOoEsrZDBRgDODiik1Jy0+/wAu49t5W+/cjQ8NIjcowkjHdY4KPGW2Cyxtuhzt4j01zXiMWmGzkHjbZPrikkU//TFdGi4zJMqq6oCW7SRkXSZWwAGcDbI36dc9KQ+IMpgt0zvG9zCRgjHlGYDf0TKfbSKGDewe3yNq4rLF7i9xVNM3tz76c+XZulKPG1ysUnnUfZijnLU+y1NqV6aZVF2ka86x6b7V/wBSNG9oGn4KKLcAl3FUfwgpvbSehlJ9RUj4ms4DL0pVXepRY1ZVGE/wgp+ayfXQ+3QR8Gq1y1N0rXnZdVkrfQkQ/tal+8VR5am6UqedKLGaVBW7Ls7mVPoyMP8AMcfZinCxl7gpa5mj0cQl/vaX/aVfvBovYydwUzat5Rl7IVSybRzq061NefPHqHxNQWnWpbz5/sFdl8Zx2F+EDcUP4z+cv6x8BRDgvUUM4sczv6/uFZ6fnPoUgnY7KT6D8DQiy60Tt3AjfffQfgaFWbDI3oqa4iuQa4ofxf8AWX76Hf1Teqr3FpB2A36uPg1Dy47Jtx7/AEihpLd7lm3Duo9lO13zXHHaW0Ulqs0kLyGHWxEAzpOuSJcdrICSBk4wd80jcPYahuPfV7mBhph3+n8Vo22qqLuG5+IyTi4nlOqSRHZjgLklD4DYUt8J8aMWzjsJMEfkm/hNBOGOBqyR0PjSad7T6lxeZnB/nCi3Mn/l/U3xFCeDuNQ3orzId7f6rH7aOfnruHyLNkDihN0c3Mv12+JoxYOMdRQGeQfKJN/02/iNLo5uRJvIY+HjpUXMTb3J8yRr72z/ACqbhrDbcVQ4/MNNyfpTIv7K/wC1KoK9b76oqGoq1tH1HrrWtk611iIZuFZJwDjfrTDxaPVZyjqQgOfqEHP2Ur8KmGobj303x4eKRcjdGHvBri7TeNRP0dzq0VeDQocPY52609cvyEYJ6g59x2rnvDZhldx0FPfBJB56m2qxWzsULu30pdJv5OQqv6kmNv3n2+mqFodkPrHuNH+NIvbXqFgCxZgPH+plz6tKNS1bSDQNxsx+3FdJ70EzIsp2H7ly7cEMMow6MrYYefBG4rObp3a7SWRizOgJY+OCw+AFVOATjbce+rPOBAMDZH6S+7Sf9VcmLaqOPryNyV4XC3BGbqWyPAY6UM4vErLdMx0tDcROoyO+LhIg+xGe72YO3nPmq5wSUYG4oFzTETLcNtgJE2SQOoZdvPuPCps0v/Rr2+UVWW4gjw6xSfg8qYX5RbzrJ1Gto2URN6dKnJ222zQDgUrK2nGd/diiPK8o+V6AR5VJ4fXrQlB+0y+6h6yKs5wRhu8Nx0bettXONrGenqHudV1WaN9CUH2MrD46aEcFuCMYGaOcVw9jMM9FDfssDSxwGWstPOh0Y+eUx742uuwmHmTX+wQ33Us8vXDbaRmm2yXtIJE+lGy/tKRSLy1L0pVPOi/ZjJ8SZa5+TTdRP4PEP8rMD9hWstpjpGBVnn+PMVu/mZl94B/0mhNlN3BTrYqMWKeU2K1n1re8/KH1CtbLrXtyfKH2fCur/uchhrg3UUI4gfLv9ai/CDuKC3LeVc/3j8aRS8yXQpHRuXOKSWtg1zLJI696O1t9bLGzIMySSaSD2akqNIIyT1qhafhQ4iZCxMBU/wBX2KBMegrhx69WalkmZ+DxvGqP8laVJlKKxVZ2VopNxspIZSfOBSlacTbP5OAf9mP+VOV7Mi0OmT8VleXh88E0wgnukilgaRnEbgrriyfnIykEE74JBoBxnn3iCPcBZlASV1XyMOwDkAfM8wozY3TQxcNikSNZLm/jnVOzUFYl0oJMY7pZicHrhaB8b5vdZLj8T4edMrjvWcRJw5GWONz6apcK6lhThXNV3dWM0kjlHt5YQs0YEXaCZirxSBMKxAw4IGRjzGrX4Reeb22vXiheNUV2ABhibABGBkrmlKPm64nMcTLAkKuGWGOCOONWOxcKB87BO585pn/CVzZJDfyRi2snwzYaS1jkf53ixGTVt76+8mWecO5xvZ9CySjBZc6ESMnJAwSig436Vc5y4lNI1zcWU0sYt5ZIbm3VziLQzLHOg/6bhRkfotnw3oLYcYaWRXMUCZaMYjgRF+co2AHWobvmOS24leyLHEwWedHQxqBLGZG1xucZIYD34PhSaUrqV3zJEl5D5gu5Y74yTyMUttSEse63aRjUvmOCR7aW+ZLh1eCRWIdQXDA94MGyDnz53p94dYpGl5cWoRrOe0Lwt2aalIli1wS4G7IfP1BB89c+5lkw8RwDhCcEAj5x8OmPRRT86PcPkdO49zfdQ3PZRuoQRwkZijY5eGNmJJUk5Yk7+ekq9/CFxGQyR9sFXURlIo0fY7YZVDD2U6cd4+8dz2YgtWAjg7z28bucwxndiMnrt5gAK5pe8xtPJqMFqmAR5O3jQHcnJwNzv1qoSvKWZJWsdP47zRdxXkkUcgCL2eB2cZ6xoTuVyckn31QPHbjiEEyJI0F3GZHiaIlUuBDnVG6Z0q+nJDLjOnevOZLki/kGlD+S6oh6xR+jNQcmXBRDeyLGsNv28jP2aLlmV0jiBx89i428wPnoKUn4slfn+SRs7gDmjmS8jt+HslxIpktizkNuzdtMNTec4AHqArzkDmW8lvoo5biR0KykqTkHTDIR7iAfZUHMl4xseHTKkTJ2TwMTEh0yRyuxU7YXKupA8dzU/wCC6Z5b8Hs4gscUruyxINI7NlBzjxZgPTmtzKCfKfH7hLdr66nllQOIIITIwWWYjUzSEEHs0XcgdSwGaNcI54vnbWWiIzumhNGPEd0ah76W+H3TzcKZVjjMlpcmSWPs0OIpFC9qFx+i64JHQEE1c4Hd4GyRD1RoPurn7bNwWTN2zRUtUCOKc4TtcMYJZ4Yy2OyaUvpYfOCnqV1ZxnfFPnJfHZI4WvLiWSRA3ZRxsxOtzgucE7hV9mWHmrnstpcNfG1FvGJZJQEDQKDiQ5Vzlc6dJ1Z8wJro8t/w/WkCvKUtwYlCQQdmWzmSVSTnvMCfN0o6r3cdwILPDYBc5cQuoeISxJcy9k8YliOo40tFIFI/WA9q0r2H4RuIrEyiZTo6F4ombx+cWXJPTrXUeIpb3IRIlLSwKpzJFHkwyuVwmM/MkAJ8yyH2cPg4i3fHZw/Nz+RT1+anQknBNewuUbSz9zr3H+cbmK+lhR41Rez0r2cX6cUTHquT3mPvq7Fx2f5NcyiTUUglkBKq2lxo0kagcY326b9KUebrthxSYaISAId2jUtvBDnfH/NqZLS5/Eb3uptbOfmLg7r1GN6xzk1tCV30NMEnSeRByrxmUQG6nlmkUv2cUetgJHxli2OiKMZA6kgVBxrni9SVipjx2YbQ0SFdnIPgG6EfpVBwSbt7BCqoWtpXMiBF2SYJpkxjoChBI84zVTmG4JY9yM5tpjvGh+Z2bebp1ocbjUUU2W4pwbaLx4tK72V3bzTJFJcxwz25kZhFIQDhSd2icdM7ghhnwE/O17OWe5tJpUSKRobmBXPkWV2RJFH/AE30n1Hb1UOGTmK0ti6or3F5A0admo8lFJjtsY6FnAU+jIqfm3i7WfEJ3SONkZ/KRlF8tFOqtJG5xvkl9/Pg1rbyzM0Vmy/yzxiaa3ux27lhbkqdRJViyAEeY71yzgsu+fPvXYeAWqRLcSwCNrWaHXC4jUHaWMNFLgfPQ90g+bPq4wkOiV1xurMv7JIpCjlKDf3MffSSOm8t3C7DI8P9qQ7LydxIn0ZGXHqYimrlQkfO09dsfHelrmCPRxCcDbLhv2grffWWjFXnD2Hzbwphzml1ewyDkq6n7Qp/ipUs5u6N6bhEWsZ0OCTGSMADde8PgKQotONxTtnUXBxXJi6reJP2Klkd68uD329deWh3rSQ94+uulbeOXzDfC36UGkbvsfSfjV6xkxQ3O/tpVONpSYMRz4DzIlovaJFJ2gXSzCYBXDdVZGiZSpHgcirlrzvZiTtF4Paq/g2s7H6QUqYwfH5uPRSzElqYh2k06k/OC26OB6mNwpP7IryKGxHS4uf/AJWP/wBzTIppMtLIZOJ81xG4iupbeSWZXEgZrnbUhUrkCId3YbDFDbzi1o4kkazfvsXYC58WOTjyW25qneR2R06ri42zjFrH/wC6rxorLR+cXOMj/wArHn/7qhSdkXYtcPv7IOCtnID5/lWf/Spk5j5ztJJhJNwqCSRxqLGWUblm83q+2lSyhs9W1xce21j/APdUSbhtpPdW8PyicNIUjU/Jo9ILuQC34xkDJ8xqnfxEQOTcw2nYl04dHEU0uDHNID3WBA7wIxnHhQGfjVrO0872bhpWeR8XOBlyWbA7LYZJ8aP8Q4Pw1IpY24jJ3e4zCzbYqwB2MgzuKHnlmxWzkuIb+W4jU6JNFsEeLX80sskoJU9ARkZ2pdPFhd/X2JEzlnmuKKGa2itnEM4GtGuNW4x3l8l3WwMZ83swC5gZe3hypKaQSurBI1tldWNjjbOPZTSOVOG2tw8EnFH7VDpZRZPgHGeokIPUVT5n4bwxXRhfzOwUARraEEjLHVqeVQB1261crut2C5DHDzVbzEPJw6Jn0quoyyZIRQq5xgZ0geHhSg/MdhIpUcJijz+mk8oceokEejcGm5eAWUGElvXWTSGaP5PqaPUMgOUkKhsEHSCSM0pXvL1lbvDou5rhZl1RPDboQ2Tp06WnDq2rbSRmho47yv8ABJaDi3Olu2qaTh0DMACWLuSdCgDO2DsAOlAuceZ4pre3WW2YRbskEcwijQkeCrFgnrud9z56u8b5esYIezueINBI+AYvk/ayJnfEgjlKq2PDVmoecuWrVbaOZLmaaBMKzxQITGW+b2qPMrRg+Bxj09Myip4ry9fYuFrO4A4Nzlb2yPElmXhkILwSziSJiPmsVMWVYedSDsKP8uc5QzSx28VkttGzBnWGTSHK/NMhMZd8eA1Y9FK97wGyigt7hrm4K3GsoBbR6l7JtLavxjG56Yor+Dnh9nJfxJFPcaj0128artg7kTk/ZWqfCy4cSIrDj8NtcPLBbypIkjDULnrkkMCDCQVP0TkU58J5wgJ1rw+BH+mp3B+kAU0A/q0spy3YlJrmS+liQ3LwYNprOtRrONEp2w3U46UY4Fw3hpKqvEX3OAWtWUb+c6zj1mse048O78fJqoYefyDuIczx299PMLd2nljKmVrg6gJAAzJ5PuNgEA+AJr3gV5bYGLZx/wB/P/pVJzNy3E3EEttVyZmXQFSCJlOCTq1GcYXG+Ttjerdjwbh0T9mOJNIV2ZktiyA+IDB8N61yKXUxyoq9r9vkKOFVHb5LPE+YIrOa3nW3ZiVkiIMw0FW06lcGPvDfOxG4FJN9PZLdSRm0kyHZCflPXBKnbsvRXSeOcuxM9tD8pfTMXVZFjV43DRuckCUHYpnBGQVG3jSbxbg/CjcGQ8UkUv5TT8ikbPaDtAQdfmYGn7OpeEk9cxdZrxLr2NZeYoLm4eaS1YO2kHTcbdxFQYBi8yjx65pwtuOQxWk5W0WQMmGWSVjqUldS5VRgY36Z2pPsuDWLXKRW93PO8rYAW1EYUnoCZJR6TkDYCnKLhNiUlhF+SCjKZBAdA7pywOvvAdc9Nqz18aqRkrft8jqeGzTv+4tcq8bhik1wwSRtuNp9QweqkNF3h6DmmXivHrbMbtYW5crJp1M3UIScLpKZJC9VxSpFw62guJITPMWRsEiGJlPiGVln3BBB9vhRq9s4HERMsvdZv6lP0o3G/lvPj249YXKU41kvwEoxcG/yAr3mBJHF1NBI8oOoFrgf1YSRAAIQAu3zQABg+ei/Nl7BMsNw8DMZ4NWBNpAMUkisv5M9MjfzY22oG1pbdDNNs+PzdP0jIn9o9I9w8+1y2it2srby02mOWWHJt0ye2SNwCO32AMbnOTksdh1OvE3FmdJKSCHKPM0aRSW6QOIpCNSmfVggjvL5MYOwFI/MCabyb6+f2gG++jXBUtlfHbz7HG9ug/8AyDQ3nNMXQb6Uat7iw+4UiLfjNPSw5pYMvUPcuy9KG89JpvVf6aIfaMr8FFb8uy9Km/CKm9vJ/dZT+qQR/EfdWeirV2vW4550wpwIhkK/SUj3iubKCNj1Gx9nWn/lmXYUl8Tg0zzL5pH9xYkfYRTNkylKIurnFMHRWzjqpqJ4Wz0NeG4f6Te8152zfSPvNdaxzLFqDI8DVcQN5q1ErfSPvNbCVvpH3molYiRK0TFcY+FaxwN5j9lYJT9I++vRM30j76lizeeBjjbw9FetAxXGD9la9u30j769+UN9M+81LEN7SFg3zT7jTLy9Zs3ErJuirLCckMRkSqdOwOD6TgemlgXj/Tb9o0f5KuZWvrbEh0pNHI5aQKoRJELkliB08OtA471y7IcpeTkunuIYryLtHd2CmOYHZyxUZXvHYjA64qknBorewubeGcTTXGgM3ZyJGiREtgZBZnLegAD7R17Z34uJHjc47VnRhcw7d8lCMyeqjHMVvcXESXSOI7ljouLcXEQDMBtcReUwFbHeXOzH05IKLinhLjGIQ5m5WifiNxK14iFnBKGCdivdXbUq6T7KWOZeVWM6mOVZECKNQjmG/eyMaCfEU0c0cCnnu55ob+zEcjalBvApAwBuACBuKFHl64iKvJcW9wgYa4ob1e0Zc97BbAG3jmglCWLEkEoxtqHDZQXYMkrPBcsoDsI5GhchdIkIZVaMkAZAyKEcqciz2VyJ3aKTRBNNC8euRGdUIQ50dVJzpxnIG1S3XKhbvW/EIQp/q7mdYpU9DFSyP61OKtMZ7NbeO3kjuWjleeV+2jETdoqxmBdThmXQDk46tt02kIyi27EcYvmJHGuDyaozJJtqyzMk+5YjJYmPqdzv56YOAkHisUHbIYpozBLHiTvpIp1ZymNiAwORgrVji/KImGq1vII1YgmC5uFV4t8lNSllkUdAR4dd6m4rwQWWqW2MdxeyRdmHWSMRW6sul5FLsC8pXKggYAJ60VOLTV16kdlFpCtzNap/R3Cx20YASffEmG8rvjCZ94FWfwR2qDicJE0bYzsBLnw+kgH21Z4by81zZLZ3LR28kDu9vO0sTRFZMGSGXQxZe8NQfBHUHG1EuUeUhYSGdriC4uCpSKOCVGRC+xlkZio2B2UAkn1U6WgEdSWTlvtLB9U6Ipv5ZVYJLJlWjUAYRSQfHpjpWsPLVvbrFJNeAxyZKmOCdy2k4ZQNGzjzHB3zW6G6HDkjEiiYXJYr28OrR2SgH5+MagR1qfl68ugWguX8hLszieAtC36MyeU3x0YeK5rLKLnlJGmMsOjLvHb5J4b+6gDxv2cUAd45AVilcK+O5qyVQA4G2uufcGaFNjdQj94PilOfCry8t5nV2WeE6on0zwDWmdpIiXGG2DLn24q5LwKUvmPiVqUPQyyIkqjzOoByfUcGhlByhhsWppSvc95V7KWe2CSB9MmQVWTSPJyAnJUDoTQbi34O0cxEX8QKRop8lKc6UVc7DodNMfDZWjvbcJNmFMiWeSWBVdir95U1akUEgb7/AHjV4Dd51fLLDV4t28effpzUpxlTjhiiTlGbu2KdjZyWd1HMJFzE+QXjnVW07b5j6EZ8fGnTh1vw+RgILjs9QwYXDMi52KrKF2HpYCvbSCeGQLNNHJG6ka7aeAtE2Rh2D6dXj3fEE75FTtwy71DTxGzKH9JpFRgPShBOfRmgnCU9YhRmovJigOUbq2l0vGHI69mwI9B7+nIPXIozJZ3WkBYUA2Pfkw22/RVIHQDqepqXmjjsySoqONCRrGrnsyZOzHekwpOjJOwONsUJHMVx9Me5aXOG/ewcZ7uoPuuF3ihtVuWywYGNg4GGQjrg9Q3h41nCYZWguYhDJrWSKeNSuCQjyq4HmbRKPWEPmoiOY7j6Y/ZX+VbDmO4+kv7K0ak0rWQNle9wDHayJKS8boCf0kYfEVnNaamiYK5AVlZtDhR0I7xAHnpiHM9z9Jf2RXv/AInufpL+wKWlaWKwbd1YVeBTAY7w94o1zURPbR9lmUrJvoBcAaW1ZKgjrp2q0/G5GOSkRPnMSE/Cpl5knHTR+wKrDv4yKVlYCcvShNmbB+juW/ZG/wBlB+YYXNxIyRSlWIOTG6/ogHYjptTt/wCKLjzp+yKz/wATXH/w/wBgUUFhm5W1Kk7xtc4/WVsuPHNYcemuqc88ArcJW0L48AfXU3a/3V91QhAVrzFSE1v2g+iPef51CEBFeVI7DzY99bRSIOqZ9OSKhdyAipLW0kkbTGjO2M6UUscefAqV5k8Ix7WY1d4GBqd9Zj0j9FipPnGQc+YVCES8Bu/7LP8Aun/lVufl24WNALeYu3ePkn7o8AduuN/bWnEeLSatMcsy6cgkyudWMb4ztuCfb6KOWHOCkYlikdvpdvKNvAd1gMUMnbMgtHgF3/ZZ/wB0/wDKs/oC7/ss/wC6f+VHOLcddHR4S6A5OlpJJBtsPnMT5z7R5qsw8YaXBIZTscrNN4ehnK49lL8ZWxWyILX9AXf9ln/dP/Kp5uXZ+5oguTlcvqgcaW3yq4zqGMbnHXpVrh3GLhxhpHYdN3cEe1WFacc4jMsiqksijSMgSSHc5Oe8xPmolUWLCUEbP8GvEJbY3KQnZiBEQRIwHVlUjpnb04NCX5evHILwzFmxuyOT6NRxtgY+yiXD+JTBdRmlOBk5kfw9tdGt78GO3imXvPpUvrkB/IrLK5KsDsxYfqj00Eat5MOEceSORy8uXQOBbzH0iKTH8NarwK8BBFtOD4HspBj09K6XacK7YqvbXCPM6Ko7Vio16mZeuRoWOTO/XQc7mgHGOHSRRidLmYxNKUi1SuWdQZAH2ON1VX9GsAUxzQXhsUhy/d/2af8AdP8AyrU8Au/7LP8Aun/lRe2mmbrPN+9f+dVuJXdxHIF+USkEA/lH8SR5/RQRrRcsPMKVGSVyj/QF3/ZZ/wB0/wDKs/oC7/ss/wC6f+VHpZJDAziaUMq5/Kyfe1QcO4jIwGp5D6e2mHweqW0Rabs8ifp5XsCP6Au/7LP+6f8AlWHgF3/ZZ/3T/wAqK8S4vLFIojdx3dwZJGByfS2R06jFEuH3hcDVr/fz/wD9KqW0KMcTTt2LWztu10LR4BdY/Np8/wCE/wDL/ma1/oC7/ss/7p/5Uw8a4kwnMeuZRhMaJXGMovgT9/jV/hVspOWmun9BmKj26dz7xVPaoRipSurk/TTbshIv7GWIgSRvHnpqVlzjxGQM1XjJyB6aMzPrlZJjJJpZlUmQ5ABI21Z81WL6yhiiEkaNqDLjU2odfEACjdaKaXqUqErXF4s3nNbxZIO52/3o/aJBIMtBj6sjj45q5eW0EUJeOEatSqdTs2QdWfNj10D2iKeFp37fkL9PLW4pF2Hifea2kZhjc9POfMKarKzt5MF4M+jtHA/nXnMVrAkkSrCAhT5qsw31HvamyScYHsFUtqg5YbZ9i/00rXuKglb6R95r1pHHUn3mmC7sbaOIyLG5YYwGkBXqOoCgke2stUtpz5RJU/w2Uj2ahmi8eNsVsgPAle1wArOehPvNa9q30j7zTnPwy1hiZ0SVzlR33UYyfDSvX11AvDbN+8yTgn6MsYH2x0K2mm8+QT2aYn1lZWVqMxKlb4rRKkFQhqaytjXlQho9a1uwryoQ1Nb27b+vatDUtqd/Xt78VCHk577+s/GjPJvAzeTmIP2emN5S2hpDiMZICJ3mPoFBJj3m9Z+NNH4LJGHFLPSSMygHBIyDnIOPD0VTKYUveUrd0WX5a/ZqpPaCxutGATk6sYx7fCic/IYtx5W7ABZokK200mohEI+ZnSTrGFO5wcdKN8Blm+RRrGT2/wAjkNusMl0ZT35NJaJV7HHaZBZj5qB8Cvb15bq1uWk+USR9oqyE6luINMsB09ATp07ddQpTSwpEWhDF+D8QMqyXeGeSSNAttNJqMTsp3TOD3S2OuMnwqHjHIqK+ua70apnt0C280upoDoOOzzgnBIXr1psv+KIsUk8Dtp7Ium5yLjijaiF32McKv06avXQHlW6meKIq2t/6XXR2jNpyYpDuRkjPU4q0ljv7FkMfJalJES6OsRFwklpPBlcqhIMmAd3WnviHL8YDxtKxZdaEpbzFlEhK4GkH+rfGfHGegobxR7porX5KZmtyx+UMjXEsIRZVJ79wNRGkPnG2R6qbNUgchdDOEgxrkkjZpBH3BlPpHIOo4yBVJLkMpZJiv/QkvaaFlC64ZDDOqsyl5VIk0IO9qSKFjp8Gm8dsieb+VlYQAXSpbWsL5bsZHIZHijkOF3IGpASOnZtnxwR4zxEo0F4C/YQQPeLJuivJcMUjiAHTSFVcE57+4HiPTiSyhZCo+SywvxCVN+0ARgbqzTP9VLcqjfVLeBq4xWYUpsDwcmMkgzOvYdks7TtG6BRIWEaCM99nYqcKNzVXmzlI41wzGR449bQtDLBIY1LapEEoHaBfEDcDeivJ3GZbkSTTMWd+I2h3JIUFpiFXzKM4AG1E7q4d2jLlmIHFQCzFjgRbYJ6D0eFAqaU72Gubwagubk3ELQLcBrhoO0SHsZF15TWERz3WONtvEYqhZ8lhI2PynMiW3ysx/J5QNBTWAJD3PRnzgjwpu4MDJZwh3ZJTaRdjM2cxzfKJBAxJ6Lq0g+hvNQ/jPF0e1uGQNEwt40mi1bxSG8k7eI77LqZsL00kDpVKmlF5Ec3iWYE43yNGLgxNdt2qICyJZ3MmAScNlAQR4ZG21aS8BWCNJEn7UGRoiDDJCyMiqxBEm/Rh4UzrdvqV2ZdB4XZ9q8ks8bd6XuaWgBkyXKg+uhvO8t0Lhu3Mwtu0PYGYMAe6NWC4DH9bfAoa8UqVrF0ZN1NRD4/+eH1J/AtMXCD0pb5gkBudWdiqEH9UCj3CLlBjfxx7axbRFujHLkjVTaxvqLP/AJiT67fxGiPGvzf9YUMklCzyZ/6jfxGr/E5la3OnwZfvrTNPHB9BMWsDRFwk7CiHGvzf9df9VC+GSgdSBRLi7j5PkHbWv+qlzT8VdQ4vcZJwnoKi5nPl4f8AD/1NWvC7pdt/j4da15lnHbQsM47Pzf33FBGD8fT1LbWA14v+Q9q/GqvBjvUvFLkGHAz1Hh5iKg4Q4p0YtUnf1FtrH2D/ABY/ix+svxqvbnuipOKOPk5wf0l++qlveR6R3v8AnurNCL8PJc2Ok8xTrKysrsnJN0NSg1XrdGqEJa9rTVWaqhD1q0zWOa0JqEPSaktj3l9Y+IqGrFpjUPWPjUIROdz66YOR+PfIrgzaWYGN4+4/ZsO0GNStg4I9VL1WLUVUnkQe7jnK2VDbCG87LToMYvcJhhuNPZ4wcmh3FuZi9219HHoYSRSKhOrBi7PALYGc6B4UsXe8zev4VZutovWw++lN5RXQtaDTc8ehmRIre3MEYme4dS/aFncADB0jSFXUAN/nVDwTm+Jba3t5YZ2MEjyo8dx2Q1OSQ2NB3G4B9JoHw86UY+ZSfcDQ60HeFDF5yZTOv8A5vjknx2dwXeJ4g8twZQqsVLADQNyQu9Hrnm6JZ5ZOyYtqj15mBXuMrrgadgCwHv8ANXPuR7YNMzH9GMj1amTcenumpJ7VZpVQHHaOzMc7aDkknzAJnf8Au1Sk2jRCKw3NvwjcxobKO2RJUa5k+WSB5delSCqKe6MZxqwOmkdc1UsvwgwqYXNvOZYrZbUH5TiPSIxGfJ6NgSNWM9QKUOZeKG5uZJugY4QfRRdkHo7oFDU6itCyQl5sa+TeKCEPHInawyY1x6ijBkyY5Y3G8ciknBHgSPUf5t5uygESS9q6NF200xnaON8dqsQKgKXBALbnGQMZzSbwirPH+kfrP+msjqS8VR5f0bMEcF7DzNzdG8MzCKUSNZtbbzkxhey0g6NPn72M9SaA3PM0dzBOpgZLi4SJZphJlXMJUh9GnZm0jO/UmqNlvEw/un4GgvCjVQqyalnoR04qSyH7i/PMIuDP2V2ssiBSY7woNK9EA7PZc749NDuJcbW6jSOJHjPatM7yy9uztIqKf0BjZaV+N/OT6p+6rnBT0qTqS8K5UKccZV4/GflAXOSFQZxjPdHhRjg1s2VOv04AHhjx/wCdaF8w/nP6qfwijvCD0pFeb8GPQdTisb6itNHmeTcjyjfxGr3EoNMBOpjlhseg9VVG/OJP8Rv4jRHi5/F/1h99OnJ4oLoLilhYMsIGPiPaKJcQiZbbDEfPXGBgDZqrcMO1X+MnyA+uvwahnN+Il7hRisJW4bak475HsFe8xxeViUknEYGfH5z1Pws9Kj5jPl4/8MfxPQRk3W/6E4rAVeJWwEWdTE5GxO3uqpYwknbT7av8VPkR9YVBwynQk/DbFuKxhC9hYQHVpBLruuc7ajvn/nWooLU6R3/sFXeKfkB9cfBqjgPdFZ1N4L+4yUVcT6ysrK6pzDKysrKhD3NZmsrKhDysrKyoQyrvD139WPjWVlQhTFX7BdxWVlLq8IEyNjmVvrH4mrfET3EHnY/YP96ysoHxx+8giRDiF/q/HA++qVgN6ysoY8Mipj7yqdMdy/TuIgPp8oT8Uobd3Oi2uJh86QdgnoU6TIf2dC/9w1lZQ0+XY0ry0I1bJ1FZWVrEBfhXU+urfHvmx/WPwFZWVgl5y+8joLyy3w35h9X3UD4Wd6ysqqf+/YuWsSxxnqnqP3Va4L4VlZVz8kqPGyLmH84H1V+FG+DnpWVlIreTHoMp8b6i3J+cSf4jfxGr/Fj5D9YffWVlaJcUOwpcLK/DDtV7jJ8iPrr8GrKylz81BrhPOGHpUfMJ8vH/AIY/ievKyhj53ZlvhI+K/kR9YVBwyvaymx8p9QHxhXip8gPrj4NWkB7orKys64O7GPU//9k="/>
          <p:cNvSpPr>
            <a:spLocks noChangeAspect="1" noChangeArrowheads="1"/>
          </p:cNvSpPr>
          <p:nvPr/>
        </p:nvSpPr>
        <p:spPr bwMode="auto">
          <a:xfrm>
            <a:off x="866489" y="2037303"/>
            <a:ext cx="3571875" cy="200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CA"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04" y="3669556"/>
            <a:ext cx="2411873" cy="2147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991" y="3911636"/>
            <a:ext cx="2855251" cy="1982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8650" y="6383011"/>
            <a:ext cx="77838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 smtClean="0">
                <a:hlinkClick r:id="rId5"/>
              </a:rPr>
              <a:t>https://scholarworks.iu.edu/journals/index.php/ijdl/article/view/20137/28269</a:t>
            </a:r>
            <a:r>
              <a:rPr lang="en-CA" sz="1600" dirty="0" smtClean="0"/>
              <a:t> 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844192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1. New Forms of Learning</a:t>
            </a:r>
            <a:endParaRPr lang="en-CA" dirty="0"/>
          </a:p>
        </p:txBody>
      </p:sp>
      <p:pic>
        <p:nvPicPr>
          <p:cNvPr id="2050" name="Picture 2" descr="https://upload.wikimedia.org/wikipedia/commons/b/b9/Distributed_Intelligent_Systems_Department_laborato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079070"/>
            <a:ext cx="5029200" cy="335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78474" y="4806242"/>
            <a:ext cx="1803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/>
              <a:t>Image: </a:t>
            </a:r>
            <a:r>
              <a:rPr lang="en-CA" sz="1200" dirty="0">
                <a:hlinkClick r:id="rId3"/>
              </a:rPr>
              <a:t>https://en.wikipedia.org/wiki/Education</a:t>
            </a:r>
            <a:r>
              <a:rPr lang="en-CA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5909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dirty="0" smtClean="0"/>
              <a:t>Assessment and recognition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 smtClean="0"/>
              <a:t>May involve </a:t>
            </a:r>
            <a:r>
              <a:rPr lang="en-CA" dirty="0" err="1" smtClean="0"/>
              <a:t>microcredentials</a:t>
            </a:r>
            <a:r>
              <a:rPr lang="en-CA" dirty="0" smtClean="0"/>
              <a:t>, variety of recognition</a:t>
            </a:r>
          </a:p>
          <a:p>
            <a:pPr lvl="0"/>
            <a:r>
              <a:rPr lang="en-CA" dirty="0" smtClean="0"/>
              <a:t>Based on actual evidence</a:t>
            </a:r>
          </a:p>
          <a:p>
            <a:pPr lvl="0"/>
            <a:r>
              <a:rPr lang="en-CA" dirty="0" smtClean="0"/>
              <a:t>Feed directly into employment or project support tools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90" y="4283322"/>
            <a:ext cx="2485297" cy="148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874" y="3756810"/>
            <a:ext cx="2405126" cy="147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975073" y="5295413"/>
            <a:ext cx="25494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i="1" dirty="0"/>
              <a:t>We recognize this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869190" y="5850234"/>
            <a:ext cx="34457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i="1" dirty="0"/>
              <a:t>By </a:t>
            </a:r>
            <a:r>
              <a:rPr lang="en-US" sz="2400" i="1" dirty="0" smtClean="0"/>
              <a:t>performance </a:t>
            </a:r>
            <a:r>
              <a:rPr lang="en-US" sz="2400" i="1" dirty="0"/>
              <a:t>in this</a:t>
            </a:r>
          </a:p>
        </p:txBody>
      </p:sp>
    </p:spTree>
    <p:extLst>
      <p:ext uri="{BB962C8B-B14F-4D97-AF65-F5344CB8AC3E}">
        <p14:creationId xmlns:p14="http://schemas.microsoft.com/office/powerpoint/2010/main" val="175668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5. The New Role for Faculty</a:t>
            </a:r>
            <a:endParaRPr lang="en-CA" dirty="0"/>
          </a:p>
        </p:txBody>
      </p:sp>
      <p:pic>
        <p:nvPicPr>
          <p:cNvPr id="4" name="Picture 2" descr="http://2lovenhate.files.wordpress.com/2010/12/book-pictures-daniels-lindos-somanile-animals-my-pic-sonnygirl-zeleno-bellas-rain-animacje-animation-animated-critters-rock-gif-s-gif-cats_large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749" y="2125266"/>
            <a:ext cx="5219407" cy="347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703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dirty="0" smtClean="0"/>
              <a:t>The challenges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 smtClean="0"/>
              <a:t>Students don’t need contents any more</a:t>
            </a:r>
          </a:p>
          <a:p>
            <a:pPr lvl="0"/>
            <a:r>
              <a:rPr lang="en-CA" dirty="0" smtClean="0"/>
              <a:t>Students don’t need experts any more</a:t>
            </a:r>
          </a:p>
          <a:p>
            <a:pPr lvl="1"/>
            <a:r>
              <a:rPr lang="en-CA" dirty="0" smtClean="0"/>
              <a:t>We </a:t>
            </a:r>
            <a:r>
              <a:rPr lang="en-CA" i="1" dirty="0" smtClean="0"/>
              <a:t>want</a:t>
            </a:r>
            <a:r>
              <a:rPr lang="en-CA" dirty="0" smtClean="0"/>
              <a:t> them to figure things out, translate, try activities, work with others</a:t>
            </a:r>
          </a:p>
          <a:p>
            <a:pPr lvl="0"/>
            <a:r>
              <a:rPr lang="en-CA" dirty="0"/>
              <a:t>Engaging = Immersive + Wanted</a:t>
            </a:r>
          </a:p>
          <a:p>
            <a:pPr lvl="1"/>
            <a:r>
              <a:rPr lang="en-CA" dirty="0"/>
              <a:t>We have to </a:t>
            </a:r>
            <a:r>
              <a:rPr lang="en-CA" i="1" dirty="0"/>
              <a:t>want</a:t>
            </a:r>
            <a:r>
              <a:rPr lang="en-CA" dirty="0"/>
              <a:t> to be there</a:t>
            </a:r>
          </a:p>
          <a:p>
            <a:pPr lvl="1"/>
            <a:r>
              <a:rPr lang="en-CA" dirty="0"/>
              <a:t>And we have to </a:t>
            </a:r>
            <a:r>
              <a:rPr lang="en-CA" i="1" dirty="0"/>
              <a:t>believe</a:t>
            </a:r>
            <a:r>
              <a:rPr lang="en-CA" dirty="0"/>
              <a:t> that we’re there</a:t>
            </a:r>
          </a:p>
          <a:p>
            <a:pPr lvl="0"/>
            <a:endParaRPr lang="en-CA" dirty="0" smtClean="0"/>
          </a:p>
        </p:txBody>
      </p:sp>
      <p:sp>
        <p:nvSpPr>
          <p:cNvPr id="4" name="Rectangle 3"/>
          <p:cNvSpPr/>
          <p:nvPr/>
        </p:nvSpPr>
        <p:spPr>
          <a:xfrm>
            <a:off x="628650" y="5081335"/>
            <a:ext cx="71986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>
                <a:hlinkClick r:id="rId2"/>
              </a:rPr>
              <a:t>http://www.sciencedirect.com/science/article/pii/S1319157813000372</a:t>
            </a:r>
            <a:r>
              <a:rPr lang="en-CA" sz="1600" dirty="0"/>
              <a:t> </a:t>
            </a:r>
            <a:endParaRPr lang="en-CA" sz="1600" dirty="0"/>
          </a:p>
        </p:txBody>
      </p:sp>
      <p:sp>
        <p:nvSpPr>
          <p:cNvPr id="5" name="Rectangle 4"/>
          <p:cNvSpPr/>
          <p:nvPr/>
        </p:nvSpPr>
        <p:spPr>
          <a:xfrm>
            <a:off x="628650" y="5481444"/>
            <a:ext cx="74180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>
                <a:hlinkClick r:id="rId3"/>
              </a:rPr>
              <a:t>http://</a:t>
            </a:r>
            <a:r>
              <a:rPr lang="en-CA" sz="1600" dirty="0" smtClean="0">
                <a:hlinkClick r:id="rId3"/>
              </a:rPr>
              <a:t>www4.ncsu.edu/unity/lockers/users/f/felder/public/Columns/Active.pdf</a:t>
            </a:r>
            <a:endParaRPr lang="en-CA" sz="1600" dirty="0" smtClean="0"/>
          </a:p>
          <a:p>
            <a:r>
              <a:rPr lang="en-CA" sz="1200" dirty="0" smtClean="0"/>
              <a:t> </a:t>
            </a:r>
            <a:endParaRPr lang="en-CA" sz="1200" dirty="0"/>
          </a:p>
        </p:txBody>
      </p:sp>
      <p:sp>
        <p:nvSpPr>
          <p:cNvPr id="6" name="Rectangle 5"/>
          <p:cNvSpPr/>
          <p:nvPr/>
        </p:nvSpPr>
        <p:spPr>
          <a:xfrm>
            <a:off x="628650" y="6019511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 smtClean="0">
                <a:hlinkClick r:id="rId4"/>
              </a:rPr>
              <a:t>http://www.poynter.org/2016/the-associated-press-will-use-automated-writing-to-cover-the-minor-leagues/419489/</a:t>
            </a:r>
            <a:r>
              <a:rPr lang="en-CA" sz="1600" dirty="0" smtClean="0"/>
              <a:t> 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1650304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dirty="0" smtClean="0"/>
              <a:t>Think about your own learning…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3736086" cy="5032375"/>
          </a:xfrm>
        </p:spPr>
        <p:txBody>
          <a:bodyPr>
            <a:normAutofit/>
          </a:bodyPr>
          <a:lstStyle/>
          <a:p>
            <a:pPr lvl="0"/>
            <a:r>
              <a:rPr lang="en-CA" dirty="0" smtClean="0"/>
              <a:t>You need input that is relevant, usable and interactive</a:t>
            </a:r>
          </a:p>
          <a:p>
            <a:pPr lvl="1"/>
            <a:r>
              <a:rPr lang="en-CA" sz="2800" dirty="0"/>
              <a:t>It’s all about context</a:t>
            </a:r>
          </a:p>
          <a:p>
            <a:pPr lvl="1"/>
            <a:r>
              <a:rPr lang="en-CA" sz="2800" dirty="0"/>
              <a:t>The airplane cockpit is no place for a two week course</a:t>
            </a:r>
          </a:p>
          <a:p>
            <a:pPr lvl="1"/>
            <a:r>
              <a:rPr lang="en-CA" sz="2800" dirty="0"/>
              <a:t>Learning will be like water or electricity – or </a:t>
            </a:r>
            <a:r>
              <a:rPr lang="en-CA" sz="2800" dirty="0" smtClean="0"/>
              <a:t>text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898" y="1977422"/>
            <a:ext cx="4544411" cy="314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24157" y="5407373"/>
            <a:ext cx="38831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 smtClean="0">
                <a:hlinkClick r:id="rId3"/>
              </a:rPr>
              <a:t>http://campustechnology.com/articles/2014/06/09/report-students-expect-future-universities-to-be-flexible-accessible-career-oriented.aspx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1978219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dirty="0" smtClean="0"/>
              <a:t>Think about your own learning…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CA" dirty="0" smtClean="0"/>
              <a:t>To learn is to practise and reflect</a:t>
            </a:r>
          </a:p>
          <a:p>
            <a:pPr lvl="1"/>
            <a:r>
              <a:rPr lang="en-CA" dirty="0" smtClean="0"/>
              <a:t>You need support, sometimes, but mostly you need examples and models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1" y="3283742"/>
            <a:ext cx="5378299" cy="300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9807" y="6311899"/>
            <a:ext cx="64403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 smtClean="0">
                <a:hlinkClick r:id="rId3"/>
              </a:rPr>
              <a:t>http://hackeducation.com/2014/06/18/unfathomable-cetis2014/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99470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dirty="0" smtClean="0"/>
              <a:t>Think about your own learning…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CA" dirty="0" smtClean="0"/>
              <a:t>To teach is to model and demonstrate</a:t>
            </a:r>
          </a:p>
          <a:p>
            <a:pPr lvl="1"/>
            <a:r>
              <a:rPr lang="en-CA" dirty="0" smtClean="0"/>
              <a:t>Showing how to be a practitioner in the field – </a:t>
            </a:r>
            <a:r>
              <a:rPr lang="en-CA" i="1" dirty="0" smtClean="0"/>
              <a:t>be</a:t>
            </a:r>
            <a:r>
              <a:rPr lang="en-CA" dirty="0" smtClean="0"/>
              <a:t> a carpenter, a physicist, etc…</a:t>
            </a:r>
          </a:p>
          <a:p>
            <a:pPr lvl="1"/>
            <a:r>
              <a:rPr lang="en-CA" dirty="0" smtClean="0"/>
              <a:t>Show how you try, fail, learn, </a:t>
            </a:r>
            <a:r>
              <a:rPr lang="en-CA" dirty="0" err="1" smtClean="0"/>
              <a:t>etc</a:t>
            </a:r>
            <a:endParaRPr lang="en-CA" dirty="0" smtClean="0"/>
          </a:p>
        </p:txBody>
      </p:sp>
      <p:pic>
        <p:nvPicPr>
          <p:cNvPr id="4" name="Picture 2" descr="http://1.bp.blogspot.com/_PfUdSffa0kg/SuzT2pksyHI/AAAAAAAAAsE/kLqQQlitoJY/s400/PA13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3557545"/>
            <a:ext cx="2781129" cy="208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32782" y="5820233"/>
            <a:ext cx="3029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>
                <a:hlinkClick r:id="rId3"/>
              </a:rPr>
              <a:t>http://</a:t>
            </a:r>
            <a:r>
              <a:rPr lang="en-CA" sz="1600" dirty="0" smtClean="0">
                <a:hlinkClick r:id="rId3"/>
              </a:rPr>
              <a:t>pertinenciaeducativa09.blogspot.ca/2009/10/educamp-colombia-aprendizaje-en-un.html</a:t>
            </a:r>
            <a:r>
              <a:rPr lang="en-CA" sz="1600" dirty="0" smtClean="0"/>
              <a:t> </a:t>
            </a:r>
            <a:endParaRPr lang="en-CA" sz="1600" dirty="0"/>
          </a:p>
        </p:txBody>
      </p:sp>
      <p:pic>
        <p:nvPicPr>
          <p:cNvPr id="6" name="Picture 4" descr="http://farm4.static.flickr.com/3268/3106848811_34cff9276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906" y="3557545"/>
            <a:ext cx="2367149" cy="177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38906" y="5527845"/>
            <a:ext cx="3713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>
                <a:hlinkClick r:id="rId5"/>
              </a:rPr>
              <a:t>http://www.flickriver.com/photos/qadmon/3106848811</a:t>
            </a:r>
            <a:r>
              <a:rPr lang="en-CA" sz="1600" dirty="0" smtClean="0">
                <a:hlinkClick r:id="rId5"/>
              </a:rPr>
              <a:t>/</a:t>
            </a:r>
            <a:r>
              <a:rPr lang="en-CA" sz="1600" dirty="0" smtClean="0"/>
              <a:t> </a:t>
            </a:r>
            <a:endParaRPr lang="en-CA" sz="1600" dirty="0"/>
          </a:p>
        </p:txBody>
      </p:sp>
      <p:sp>
        <p:nvSpPr>
          <p:cNvPr id="8" name="Rectangle 7"/>
          <p:cNvSpPr/>
          <p:nvPr/>
        </p:nvSpPr>
        <p:spPr>
          <a:xfrm>
            <a:off x="4938906" y="6189565"/>
            <a:ext cx="37745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>
                <a:hlinkClick r:id="rId6"/>
              </a:rPr>
              <a:t>http://</a:t>
            </a:r>
            <a:r>
              <a:rPr lang="en-CA" sz="1600" dirty="0" smtClean="0">
                <a:hlinkClick r:id="rId6"/>
              </a:rPr>
              <a:t>www.irrodl.org/index.php/irrodl/article/view/884/1677</a:t>
            </a:r>
            <a:r>
              <a:rPr lang="en-CA" sz="1600" dirty="0" smtClean="0"/>
              <a:t> 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676298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dirty="0" smtClean="0"/>
              <a:t>The New Institutional Perspective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From Management to Meaning</a:t>
            </a:r>
          </a:p>
          <a:p>
            <a:pPr marL="557213" lvl="1" indent="-214313"/>
            <a:r>
              <a:rPr lang="en-CA" sz="2400" dirty="0"/>
              <a:t>Don’t do things </a:t>
            </a:r>
            <a:r>
              <a:rPr lang="en-CA" sz="2400" i="1" dirty="0"/>
              <a:t>to</a:t>
            </a:r>
            <a:r>
              <a:rPr lang="en-CA" sz="2400" dirty="0"/>
              <a:t> people, do things </a:t>
            </a:r>
            <a:r>
              <a:rPr lang="en-CA" sz="2400" i="1" dirty="0"/>
              <a:t>with</a:t>
            </a:r>
            <a:r>
              <a:rPr lang="en-CA" sz="2400" dirty="0"/>
              <a:t> people, help people </a:t>
            </a:r>
            <a:r>
              <a:rPr lang="en-CA" sz="2400" i="1" dirty="0"/>
              <a:t>do things</a:t>
            </a:r>
            <a:endParaRPr lang="en-CA" sz="2400" dirty="0"/>
          </a:p>
          <a:p>
            <a:pPr marL="557213" lvl="1" indent="-214313"/>
            <a:r>
              <a:rPr lang="en-CA" sz="2400" dirty="0"/>
              <a:t>If we have to ask “how do we motivate people” then we’re taking the wrong approach – Kohn</a:t>
            </a:r>
          </a:p>
          <a:p>
            <a:pPr marL="557213" lvl="1" indent="-214313"/>
            <a:r>
              <a:rPr lang="en-CA" sz="2400" dirty="0"/>
              <a:t>“Knowledge sharing is your job” – </a:t>
            </a:r>
            <a:r>
              <a:rPr lang="en-CA" sz="2400" dirty="0" err="1"/>
              <a:t>Buckman</a:t>
            </a:r>
            <a:endParaRPr lang="en-CA" sz="2400" dirty="0"/>
          </a:p>
          <a:p>
            <a:pPr marL="557213" lvl="1" indent="-214313"/>
            <a:r>
              <a:rPr lang="en-CA" sz="2400" dirty="0"/>
              <a:t> Provide opportunities for autonomy, mastery, purpose – Pink</a:t>
            </a:r>
          </a:p>
        </p:txBody>
      </p:sp>
      <p:sp>
        <p:nvSpPr>
          <p:cNvPr id="4" name="Rectangle 3"/>
          <p:cNvSpPr/>
          <p:nvPr/>
        </p:nvSpPr>
        <p:spPr>
          <a:xfrm>
            <a:off x="768559" y="5351473"/>
            <a:ext cx="30610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350" dirty="0">
                <a:hlinkClick r:id="rId2"/>
              </a:rPr>
              <a:t>http://www.downes.ca/presentation/98</a:t>
            </a:r>
            <a:r>
              <a:rPr lang="en-CA" sz="1350" dirty="0"/>
              <a:t> </a:t>
            </a:r>
            <a:endParaRPr lang="en-CA" sz="1350" dirty="0"/>
          </a:p>
        </p:txBody>
      </p:sp>
    </p:spTree>
    <p:extLst>
      <p:ext uri="{BB962C8B-B14F-4D97-AF65-F5344CB8AC3E}">
        <p14:creationId xmlns:p14="http://schemas.microsoft.com/office/powerpoint/2010/main" val="1733528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dirty="0"/>
              <a:t>The New Model of Work and Learning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CA" dirty="0" smtClean="0"/>
              <a:t>Sharing - create linked documents, data, and objects within a distributed network</a:t>
            </a:r>
          </a:p>
          <a:p>
            <a:pPr lvl="0"/>
            <a:r>
              <a:rPr lang="en-CA" dirty="0" smtClean="0"/>
              <a:t>Contributing - employ social networking applications of the Web to facilitate group communication</a:t>
            </a:r>
          </a:p>
          <a:p>
            <a:pPr lvl="0"/>
            <a:r>
              <a:rPr lang="en-CA" dirty="0" smtClean="0"/>
              <a:t>Co-creating - work through networks that facilitate cooperative group work toward common goals</a:t>
            </a:r>
          </a:p>
        </p:txBody>
      </p:sp>
    </p:spTree>
    <p:extLst>
      <p:ext uri="{BB962C8B-B14F-4D97-AF65-F5344CB8AC3E}">
        <p14:creationId xmlns:p14="http://schemas.microsoft.com/office/powerpoint/2010/main" val="3877485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488" y="4600576"/>
            <a:ext cx="5915025" cy="9274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000" dirty="0">
                <a:latin typeface="+mj-lt"/>
              </a:rPr>
              <a:t>Stephen Downes</a:t>
            </a:r>
          </a:p>
          <a:p>
            <a:pPr marL="0" indent="0">
              <a:buNone/>
            </a:pPr>
            <a:r>
              <a:rPr lang="en-CA" sz="3000" dirty="0">
                <a:latin typeface="+mj-lt"/>
              </a:rPr>
              <a:t>http://www.downes.ca</a:t>
            </a:r>
            <a:endParaRPr lang="en-CA" sz="30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39" y="2397951"/>
            <a:ext cx="3076399" cy="19728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838" y="2426334"/>
            <a:ext cx="3664754" cy="194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0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dirty="0" smtClean="0"/>
              <a:t>We have entered the technological era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226469"/>
            <a:ext cx="3662935" cy="3263504"/>
          </a:xfrm>
        </p:spPr>
        <p:txBody>
          <a:bodyPr>
            <a:noAutofit/>
          </a:bodyPr>
          <a:lstStyle/>
          <a:p>
            <a:pPr lvl="0"/>
            <a:r>
              <a:rPr lang="en-CA" dirty="0" smtClean="0"/>
              <a:t>Tools include learning management systems</a:t>
            </a:r>
          </a:p>
          <a:p>
            <a:pPr lvl="0"/>
            <a:r>
              <a:rPr lang="en-CA" dirty="0" smtClean="0"/>
              <a:t>Digital learning resources and eBooks</a:t>
            </a:r>
          </a:p>
          <a:p>
            <a:pPr lvl="0"/>
            <a:r>
              <a:rPr lang="en-CA" dirty="0" smtClean="0"/>
              <a:t>Online discussions, conferencing, collaborative authoring</a:t>
            </a:r>
          </a:p>
        </p:txBody>
      </p:sp>
      <p:pic>
        <p:nvPicPr>
          <p:cNvPr id="3074" name="Picture 2" descr="https://upload.wikimedia.org/wikipedia/commons/f/f5/FBE_CTU_le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583" y="2226469"/>
            <a:ext cx="4109561" cy="299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76616" y="5586204"/>
            <a:ext cx="4224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/>
              <a:t>Image: </a:t>
            </a:r>
            <a:r>
              <a:rPr lang="en-CA" sz="1600" dirty="0">
                <a:hlinkClick r:id="rId3"/>
              </a:rPr>
              <a:t>https://en.wikipedia.org/wiki/Education</a:t>
            </a:r>
            <a:r>
              <a:rPr lang="en-CA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5386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7/7a/Framework_for_21st_Century_Lear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348" y="2503170"/>
            <a:ext cx="3380721" cy="221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dirty="0" smtClean="0"/>
              <a:t>We have embraced 21</a:t>
            </a:r>
            <a:r>
              <a:rPr lang="en-CA" baseline="30000" dirty="0" smtClean="0"/>
              <a:t>st</a:t>
            </a:r>
            <a:r>
              <a:rPr lang="en-CA" dirty="0" smtClean="0"/>
              <a:t> Century pedagogy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46" y="1841023"/>
            <a:ext cx="6150102" cy="3263504"/>
          </a:xfrm>
        </p:spPr>
        <p:txBody>
          <a:bodyPr>
            <a:noAutofit/>
          </a:bodyPr>
          <a:lstStyle/>
          <a:p>
            <a:pPr lvl="0"/>
            <a:r>
              <a:rPr lang="en-CA" dirty="0" smtClean="0"/>
              <a:t>It’s not just about transmitting content</a:t>
            </a:r>
          </a:p>
          <a:p>
            <a:pPr lvl="0"/>
            <a:r>
              <a:rPr lang="en-CA" dirty="0" smtClean="0"/>
              <a:t>We employ active learning methodologies</a:t>
            </a:r>
          </a:p>
          <a:p>
            <a:pPr lvl="0"/>
            <a:r>
              <a:rPr lang="en-CA" dirty="0" smtClean="0"/>
              <a:t>Project and problem-based learning</a:t>
            </a:r>
          </a:p>
          <a:p>
            <a:pPr lvl="0"/>
            <a:r>
              <a:rPr lang="en-CA" dirty="0" smtClean="0"/>
              <a:t>We create challenges &amp; learners take control, </a:t>
            </a:r>
          </a:p>
          <a:p>
            <a:pPr lvl="1"/>
            <a:r>
              <a:rPr lang="en-CA" dirty="0" err="1" smtClean="0"/>
              <a:t>eg</a:t>
            </a:r>
            <a:r>
              <a:rPr lang="en-CA" dirty="0" smtClean="0"/>
              <a:t>. service learning, entrepreneurship, </a:t>
            </a:r>
            <a:r>
              <a:rPr lang="en-CA" dirty="0" err="1" smtClean="0"/>
              <a:t>etc</a:t>
            </a:r>
            <a:endParaRPr lang="en-CA" dirty="0" smtClean="0"/>
          </a:p>
          <a:p>
            <a:pPr lvl="1"/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628650" y="5439824"/>
            <a:ext cx="43293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dirty="0">
                <a:hlinkClick r:id="rId3"/>
              </a:rPr>
              <a:t>https://en.wikipedia.org/wiki/21st_century_skills</a:t>
            </a:r>
            <a:r>
              <a:rPr lang="en-CA" sz="16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28650" y="5875654"/>
            <a:ext cx="41372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dirty="0">
                <a:hlinkClick r:id="rId4"/>
              </a:rPr>
              <a:t>http://www.p21.org/our-work/p21-framework</a:t>
            </a:r>
            <a:r>
              <a:rPr lang="en-CA" sz="16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28650" y="6279406"/>
            <a:ext cx="3802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dirty="0">
                <a:hlinkClick r:id="rId5"/>
              </a:rPr>
              <a:t>http://www.crlt.umich.edu/tstrategies/tsal</a:t>
            </a:r>
            <a:r>
              <a:rPr lang="en-CA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4532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2. The Changing Shape of Learning</a:t>
            </a:r>
            <a:endParaRPr lang="en-CA" dirty="0"/>
          </a:p>
        </p:txBody>
      </p:sp>
      <p:pic>
        <p:nvPicPr>
          <p:cNvPr id="5122" name="Picture 2" descr="https://i.ytimg.com/vi/3Oqsly9o35M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334" y="3196994"/>
            <a:ext cx="3936272" cy="221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1898" y="5760314"/>
            <a:ext cx="7575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/>
              <a:t>Images: </a:t>
            </a:r>
            <a:r>
              <a:rPr lang="en-CA" sz="1600" dirty="0">
                <a:hlinkClick r:id="rId3"/>
              </a:rPr>
              <a:t>https://www.youtube.com/watch?v=3Oqsly9o35M</a:t>
            </a:r>
            <a:r>
              <a:rPr lang="en-CA" sz="1600" dirty="0"/>
              <a:t> ; </a:t>
            </a:r>
            <a:r>
              <a:rPr lang="en-CA" sz="1600" dirty="0">
                <a:hlinkClick r:id="rId4"/>
              </a:rPr>
              <a:t>https://en.wikipedia.org/wiki/Cultural_identity</a:t>
            </a:r>
            <a:r>
              <a:rPr lang="en-CA" sz="1600" dirty="0"/>
              <a:t> </a:t>
            </a:r>
          </a:p>
        </p:txBody>
      </p:sp>
      <p:pic>
        <p:nvPicPr>
          <p:cNvPr id="5124" name="Picture 4" descr="https://upload.wikimedia.org/wikipedia/commons/2/24/Three_friends_20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125266"/>
            <a:ext cx="3847712" cy="25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12192" y="2071832"/>
            <a:ext cx="376732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100" dirty="0"/>
              <a:t>Our education system still resembles the traditional model, but this is now changing</a:t>
            </a:r>
          </a:p>
        </p:txBody>
      </p:sp>
    </p:spTree>
    <p:extLst>
      <p:ext uri="{BB962C8B-B14F-4D97-AF65-F5344CB8AC3E}">
        <p14:creationId xmlns:p14="http://schemas.microsoft.com/office/powerpoint/2010/main" val="1608029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dirty="0" smtClean="0"/>
              <a:t>We were focused on courses, programs, disciplines, but now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dirty="0" smtClean="0"/>
              <a:t>On the one hand, looking at </a:t>
            </a:r>
            <a:r>
              <a:rPr lang="en-CA" dirty="0" err="1" smtClean="0"/>
              <a:t>microcredentials</a:t>
            </a:r>
            <a:endParaRPr lang="en-CA" dirty="0" smtClean="0"/>
          </a:p>
          <a:p>
            <a:pPr lvl="1"/>
            <a:r>
              <a:rPr lang="en-CA" dirty="0" smtClean="0"/>
              <a:t>On the other hand, looking at overarching competencies like digital literacies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347754" y="4883947"/>
            <a:ext cx="42730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hlinkClick r:id="rId2"/>
              </a:rPr>
              <a:t>https://www.adlnet.gov/introducing-the-next-big-thing-cass/</a:t>
            </a:r>
            <a:r>
              <a:rPr lang="en-CA" sz="12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911859"/>
            <a:ext cx="3402657" cy="28103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754" y="2933342"/>
            <a:ext cx="1121569" cy="478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4783" y="3386526"/>
            <a:ext cx="1107281" cy="4214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47754" y="3830966"/>
            <a:ext cx="18886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500" dirty="0">
                <a:solidFill>
                  <a:srgbClr val="585C5F"/>
                </a:solidFill>
                <a:latin typeface="Lato"/>
              </a:rPr>
              <a:t>Competency and Skills System</a:t>
            </a:r>
          </a:p>
        </p:txBody>
      </p:sp>
    </p:spTree>
    <p:extLst>
      <p:ext uri="{BB962C8B-B14F-4D97-AF65-F5344CB8AC3E}">
        <p14:creationId xmlns:p14="http://schemas.microsoft.com/office/powerpoint/2010/main" val="769529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CA" dirty="0" smtClean="0"/>
              <a:t>We were looking at same standardized package for every student, now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dirty="0" smtClean="0"/>
              <a:t>Want to adapt learning to each individual need</a:t>
            </a:r>
          </a:p>
        </p:txBody>
      </p:sp>
      <p:pic>
        <p:nvPicPr>
          <p:cNvPr id="4" name="Picture 4" descr="http://image.slidesharecdn.com/20151113-downes-guayaquil-151113174842-lva1-app6891/95/personal-learning-in-virtual-environments-19-638.jpg?cb=14474371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31" y="2571074"/>
            <a:ext cx="4929618" cy="277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2231" y="5285485"/>
            <a:ext cx="32011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dirty="0">
                <a:hlinkClick r:id="rId3"/>
              </a:rPr>
              <a:t>http://www.downes.ca/post/65065</a:t>
            </a:r>
            <a:r>
              <a:rPr lang="en-CA" sz="16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712231" y="5597698"/>
            <a:ext cx="72704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>
                <a:hlinkClick r:id="rId4"/>
              </a:rPr>
              <a:t>http://teachweb2.blogspot.com/2010/08/personal-vs-personalized-learning.html</a:t>
            </a:r>
            <a:r>
              <a:rPr lang="en-CA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7127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dirty="0" smtClean="0"/>
              <a:t>The old institutional silos still remain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144" y="1782353"/>
            <a:ext cx="4413504" cy="3967067"/>
          </a:xfrm>
        </p:spPr>
        <p:txBody>
          <a:bodyPr>
            <a:normAutofit fontScale="92500"/>
          </a:bodyPr>
          <a:lstStyle/>
          <a:p>
            <a:pPr lvl="1"/>
            <a:r>
              <a:rPr lang="en-CA" sz="2800" dirty="0" smtClean="0"/>
              <a:t>In Canada, for example, the process of ‘articulation’ remains a challenge</a:t>
            </a:r>
          </a:p>
          <a:p>
            <a:pPr lvl="1"/>
            <a:r>
              <a:rPr lang="en-CA" sz="2800" dirty="0" smtClean="0"/>
              <a:t>Credentials created in one country are not accepted in another country</a:t>
            </a:r>
          </a:p>
          <a:p>
            <a:pPr lvl="1"/>
            <a:r>
              <a:rPr lang="en-CA" sz="2800" dirty="0" smtClean="0"/>
              <a:t>Multinational initiatives like the Bologna process are complex and difficult</a:t>
            </a:r>
          </a:p>
          <a:p>
            <a:pPr lvl="1"/>
            <a:endParaRPr lang="en-CA" dirty="0" smtClean="0"/>
          </a:p>
        </p:txBody>
      </p:sp>
      <p:pic>
        <p:nvPicPr>
          <p:cNvPr id="6146" name="Picture 2" descr="https://upload.wikimedia.org/wikipedia/commons/3/3e/Ucdil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56" y="2090677"/>
            <a:ext cx="4464844" cy="335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50607" y="5841086"/>
            <a:ext cx="3624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>
                <a:hlinkClick r:id="rId3"/>
              </a:rPr>
              <a:t>https://www.linkedin.com/pulse/classic-example-how-difficult-fight-silo-mentality-become-don-capener</a:t>
            </a:r>
            <a:r>
              <a:rPr lang="en-CA" sz="16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705254" y="5548696"/>
            <a:ext cx="3783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>
                <a:hlinkClick r:id="rId4"/>
              </a:rPr>
              <a:t>http://ec.europa.eu/education/policy/higher-education/bologna-process_en.htm</a:t>
            </a:r>
            <a:r>
              <a:rPr lang="en-CA" sz="1600" dirty="0"/>
              <a:t>  </a:t>
            </a:r>
          </a:p>
        </p:txBody>
      </p:sp>
      <p:sp>
        <p:nvSpPr>
          <p:cNvPr id="6" name="Rectangle 5"/>
          <p:cNvSpPr/>
          <p:nvPr/>
        </p:nvSpPr>
        <p:spPr>
          <a:xfrm>
            <a:off x="705254" y="6256584"/>
            <a:ext cx="38393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dirty="0" smtClean="0">
                <a:hlinkClick r:id="rId5"/>
              </a:rPr>
              <a:t>http://opencontent.org/blog/archives/3393</a:t>
            </a:r>
            <a:endParaRPr lang="en-CA" sz="1600" dirty="0" smtClean="0"/>
          </a:p>
        </p:txBody>
      </p:sp>
    </p:spTree>
    <p:extLst>
      <p:ext uri="{BB962C8B-B14F-4D97-AF65-F5344CB8AC3E}">
        <p14:creationId xmlns:p14="http://schemas.microsoft.com/office/powerpoint/2010/main" val="3526245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dirty="0" smtClean="0"/>
              <a:t>We have not advanced significantly in assessment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dirty="0" smtClean="0"/>
              <a:t>Tests and essays are not adequate, looking for genuine learning</a:t>
            </a:r>
          </a:p>
          <a:p>
            <a:pPr lvl="1"/>
            <a:r>
              <a:rPr lang="en-CA" dirty="0" smtClean="0"/>
              <a:t>Issues around recognition of learning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628650" y="5464189"/>
            <a:ext cx="8125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>
                <a:hlinkClick r:id="rId2"/>
              </a:rPr>
              <a:t>http://www.centerforpubliceducation.org/Main-Menu/Instruction/High-stakes-testing-and-effects-on-instruction-At-a-glance/High-stakes-testing-and-effects-on-instruction-Research-review.html</a:t>
            </a:r>
            <a:r>
              <a:rPr lang="en-CA" sz="16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28650" y="6458761"/>
            <a:ext cx="25095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dirty="0">
                <a:hlinkClick r:id="rId3"/>
              </a:rPr>
              <a:t>http://capla.ca/what-is-rpl/</a:t>
            </a:r>
            <a:r>
              <a:rPr lang="en-CA" sz="160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98" y="3172064"/>
            <a:ext cx="4363259" cy="21249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06963" y="6504996"/>
            <a:ext cx="48694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dirty="0"/>
              <a:t>Image: </a:t>
            </a:r>
            <a:r>
              <a:rPr lang="en-CA" sz="1600" dirty="0">
                <a:hlinkClick r:id="rId5"/>
              </a:rPr>
              <a:t>https://en.wikipedia.org/wiki/Test_(assessment)</a:t>
            </a:r>
            <a:r>
              <a:rPr lang="en-CA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9358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</TotalTime>
  <Words>930</Words>
  <Application>Microsoft Office PowerPoint</Application>
  <PresentationFormat>On-screen Show (4:3)</PresentationFormat>
  <Paragraphs>148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ＭＳ Ｐゴシック</vt:lpstr>
      <vt:lpstr>Arial</vt:lpstr>
      <vt:lpstr>Calibri</vt:lpstr>
      <vt:lpstr>Calibri Light</vt:lpstr>
      <vt:lpstr>Lato</vt:lpstr>
      <vt:lpstr>Ubuntu</vt:lpstr>
      <vt:lpstr>Office Theme</vt:lpstr>
      <vt:lpstr>The importance of faculty in the higher education experience</vt:lpstr>
      <vt:lpstr>1. New Forms of Learning</vt:lpstr>
      <vt:lpstr>We have entered the technological era</vt:lpstr>
      <vt:lpstr>We have embraced 21st Century pedagogy</vt:lpstr>
      <vt:lpstr>2. The Changing Shape of Learning</vt:lpstr>
      <vt:lpstr>We were focused on courses, programs, disciplines, but now</vt:lpstr>
      <vt:lpstr>We were looking at same standardized package for every student, now</vt:lpstr>
      <vt:lpstr>The old institutional silos still remain</vt:lpstr>
      <vt:lpstr>We have not advanced significantly in assessment</vt:lpstr>
      <vt:lpstr>3. New Technologies Changing the Landscape</vt:lpstr>
      <vt:lpstr>Machine learning and artificial intelligence</vt:lpstr>
      <vt:lpstr>Handheld and Mobile Computing</vt:lpstr>
      <vt:lpstr>Badges and Blockchain</vt:lpstr>
      <vt:lpstr>Internet of Things</vt:lpstr>
      <vt:lpstr>Games, Sims and Virtual Reality</vt:lpstr>
      <vt:lpstr>Translation and Cooperative Technology</vt:lpstr>
      <vt:lpstr>4. Learning in the Future</vt:lpstr>
      <vt:lpstr>Learning contents</vt:lpstr>
      <vt:lpstr>Learning Environments</vt:lpstr>
      <vt:lpstr>Assessment and recognition</vt:lpstr>
      <vt:lpstr>5. The New Role for Faculty</vt:lpstr>
      <vt:lpstr>The challenges</vt:lpstr>
      <vt:lpstr>Think about your own learning…</vt:lpstr>
      <vt:lpstr>Think about your own learning…</vt:lpstr>
      <vt:lpstr>Think about your own learning…</vt:lpstr>
      <vt:lpstr>The New Institutional Perspective</vt:lpstr>
      <vt:lpstr>The New Model of Work and Learning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importance of faculty in the higher education experience</dc:title>
  <dc:creator>Stephen Downes</dc:creator>
  <cp:lastModifiedBy>Stephen Downes</cp:lastModifiedBy>
  <cp:revision>24</cp:revision>
  <dcterms:created xsi:type="dcterms:W3CDTF">2016-07-04T13:11:32Z</dcterms:created>
  <dcterms:modified xsi:type="dcterms:W3CDTF">2016-07-04T18:13:58Z</dcterms:modified>
</cp:coreProperties>
</file>