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5"/>
  </p:notesMasterIdLst>
  <p:sldIdLst>
    <p:sldId id="256" r:id="rId3"/>
    <p:sldId id="318" r:id="rId4"/>
    <p:sldId id="294" r:id="rId5"/>
    <p:sldId id="295" r:id="rId6"/>
    <p:sldId id="296" r:id="rId7"/>
    <p:sldId id="297" r:id="rId8"/>
    <p:sldId id="298" r:id="rId9"/>
    <p:sldId id="301" r:id="rId10"/>
    <p:sldId id="300"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257" r:id="rId26"/>
    <p:sldId id="317" r:id="rId27"/>
    <p:sldId id="258" r:id="rId28"/>
    <p:sldId id="259" r:id="rId29"/>
    <p:sldId id="277" r:id="rId30"/>
    <p:sldId id="261" r:id="rId31"/>
    <p:sldId id="284" r:id="rId32"/>
    <p:sldId id="285" r:id="rId33"/>
    <p:sldId id="278" r:id="rId34"/>
    <p:sldId id="260" r:id="rId35"/>
    <p:sldId id="292" r:id="rId36"/>
    <p:sldId id="293" r:id="rId37"/>
    <p:sldId id="279" r:id="rId38"/>
    <p:sldId id="281" r:id="rId39"/>
    <p:sldId id="282" r:id="rId40"/>
    <p:sldId id="325" r:id="rId41"/>
    <p:sldId id="262" r:id="rId42"/>
    <p:sldId id="263" r:id="rId43"/>
    <p:sldId id="283" r:id="rId44"/>
    <p:sldId id="264" r:id="rId45"/>
    <p:sldId id="286" r:id="rId46"/>
    <p:sldId id="287" r:id="rId47"/>
    <p:sldId id="291" r:id="rId48"/>
    <p:sldId id="320" r:id="rId49"/>
    <p:sldId id="321" r:id="rId50"/>
    <p:sldId id="329" r:id="rId51"/>
    <p:sldId id="327" r:id="rId52"/>
    <p:sldId id="324" r:id="rId53"/>
    <p:sldId id="27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7" autoAdjust="0"/>
    <p:restoredTop sz="94660"/>
  </p:normalViewPr>
  <p:slideViewPr>
    <p:cSldViewPr snapToGrid="0">
      <p:cViewPr varScale="1">
        <p:scale>
          <a:sx n="67" d="100"/>
          <a:sy n="67" d="100"/>
        </p:scale>
        <p:origin x="62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369CA-E6A7-472E-9D2A-FAD4468BA33E}" type="datetimeFigureOut">
              <a:rPr lang="en-CA" smtClean="0"/>
              <a:t>2016-06-16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82E49-D0D1-41D0-8237-586609F2BB83}" type="slidenum">
              <a:rPr lang="en-CA" smtClean="0"/>
              <a:t>‹#›</a:t>
            </a:fld>
            <a:endParaRPr lang="en-CA"/>
          </a:p>
        </p:txBody>
      </p:sp>
    </p:spTree>
    <p:extLst>
      <p:ext uri="{BB962C8B-B14F-4D97-AF65-F5344CB8AC3E}">
        <p14:creationId xmlns:p14="http://schemas.microsoft.com/office/powerpoint/2010/main" val="261499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dustandards.or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35204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6634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0385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74891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2890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11618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Predictive Analytics - </a:t>
            </a:r>
            <a:r>
              <a:rPr lang="en-CA" dirty="0" err="1" smtClean="0"/>
              <a:t>eg</a:t>
            </a:r>
            <a:r>
              <a:rPr lang="en-CA" dirty="0" smtClean="0"/>
              <a:t>. </a:t>
            </a:r>
            <a:r>
              <a:rPr lang="en-CA" dirty="0" err="1" smtClean="0"/>
              <a:t>SmartKlass</a:t>
            </a:r>
            <a:r>
              <a:rPr lang="en-CA" baseline="0" dirty="0" smtClean="0"/>
              <a:t> https://moodle.org/plugins/local_smart_klass </a:t>
            </a:r>
            <a:endParaRPr lang="en-CA" dirty="0" smtClean="0"/>
          </a:p>
          <a:p>
            <a:r>
              <a:rPr lang="en-CA" dirty="0" smtClean="0"/>
              <a:t>Recognition Tasks – </a:t>
            </a:r>
            <a:r>
              <a:rPr lang="en-CA" dirty="0" err="1" smtClean="0"/>
              <a:t>eg</a:t>
            </a:r>
            <a:r>
              <a:rPr lang="en-CA" dirty="0" smtClean="0"/>
              <a:t>. Learning Analytics enriched</a:t>
            </a:r>
            <a:r>
              <a:rPr lang="en-CA" baseline="0" dirty="0" smtClean="0"/>
              <a:t> rubrics - https://docs.moodle.org/30/en/Learning_Analytics_Enriched_Rubrics</a:t>
            </a:r>
          </a:p>
          <a:p>
            <a:endParaRPr lang="en-CA" baseline="0" dirty="0" smtClean="0"/>
          </a:p>
          <a:p>
            <a:r>
              <a:rPr lang="en-CA" baseline="0" dirty="0" smtClean="0"/>
              <a:t>See also: http://www.vteducation.org/en/articles/learner-data/introduction-learning-analytics</a:t>
            </a:r>
            <a:endParaRPr lang="en-CA" dirty="0"/>
          </a:p>
        </p:txBody>
      </p:sp>
      <p:sp>
        <p:nvSpPr>
          <p:cNvPr id="4" name="Slide Number Placeholder 3"/>
          <p:cNvSpPr>
            <a:spLocks noGrp="1"/>
          </p:cNvSpPr>
          <p:nvPr>
            <p:ph type="sldNum" sz="quarter" idx="10"/>
          </p:nvPr>
        </p:nvSpPr>
        <p:spPr/>
        <p:txBody>
          <a:bodyPr/>
          <a:lstStyle/>
          <a:p>
            <a:fld id="{76713598-85B5-8843-8D76-0BF190BDDBB2}" type="slidenum">
              <a:rPr lang="en-US" smtClean="0"/>
              <a:t>30</a:t>
            </a:fld>
            <a:endParaRPr lang="en-US"/>
          </a:p>
        </p:txBody>
      </p:sp>
    </p:spTree>
    <p:extLst>
      <p:ext uri="{BB962C8B-B14F-4D97-AF65-F5344CB8AC3E}">
        <p14:creationId xmlns:p14="http://schemas.microsoft.com/office/powerpoint/2010/main" val="3505682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rules-based interactions – </a:t>
            </a:r>
            <a:r>
              <a:rPr lang="en-CA" dirty="0" err="1" smtClean="0"/>
              <a:t>eg</a:t>
            </a:r>
            <a:r>
              <a:rPr lang="en-CA" dirty="0" smtClean="0"/>
              <a:t>. Personalized Learning Designer (Blackboard / </a:t>
            </a:r>
            <a:r>
              <a:rPr lang="en-CA" dirty="0" err="1" smtClean="0"/>
              <a:t>Moodlerooms</a:t>
            </a:r>
            <a:r>
              <a:rPr lang="en-CA" dirty="0" smtClean="0"/>
              <a:t>) http://www.moodlerooms.com/3-rules-you-cant-live-without-the-personalized-learning-designer/ </a:t>
            </a:r>
            <a:endParaRPr lang="en-CA" dirty="0"/>
          </a:p>
        </p:txBody>
      </p:sp>
      <p:sp>
        <p:nvSpPr>
          <p:cNvPr id="4" name="Slide Number Placeholder 3"/>
          <p:cNvSpPr>
            <a:spLocks noGrp="1"/>
          </p:cNvSpPr>
          <p:nvPr>
            <p:ph type="sldNum" sz="quarter" idx="10"/>
          </p:nvPr>
        </p:nvSpPr>
        <p:spPr/>
        <p:txBody>
          <a:bodyPr/>
          <a:lstStyle/>
          <a:p>
            <a:fld id="{76713598-85B5-8843-8D76-0BF190BDDBB2}" type="slidenum">
              <a:rPr lang="en-US" smtClean="0"/>
              <a:t>31</a:t>
            </a:fld>
            <a:endParaRPr lang="en-US"/>
          </a:p>
        </p:txBody>
      </p:sp>
    </p:spTree>
    <p:extLst>
      <p:ext uri="{BB962C8B-B14F-4D97-AF65-F5344CB8AC3E}">
        <p14:creationId xmlns:p14="http://schemas.microsoft.com/office/powerpoint/2010/main" val="3920212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Competency Framework added in Moodle 3.1 - https://docs.moodle.org/dev/index.php?title=Competency_Based_Education</a:t>
            </a:r>
          </a:p>
          <a:p>
            <a:r>
              <a:rPr lang="en-CA" dirty="0" smtClean="0"/>
              <a:t>- Define competencies, learning plans, evidence of prior learning</a:t>
            </a:r>
          </a:p>
          <a:p>
            <a:endParaRPr lang="en-CA" dirty="0" smtClean="0"/>
          </a:p>
          <a:p>
            <a:r>
              <a:rPr lang="en-CA" dirty="0" err="1" smtClean="0"/>
              <a:t>Compentencies</a:t>
            </a:r>
            <a:r>
              <a:rPr lang="en-CA" dirty="0" smtClean="0"/>
              <a:t> – </a:t>
            </a:r>
            <a:r>
              <a:rPr lang="en-CA" dirty="0" err="1" smtClean="0"/>
              <a:t>eg</a:t>
            </a:r>
            <a:r>
              <a:rPr lang="en-CA" dirty="0" smtClean="0"/>
              <a:t>. </a:t>
            </a:r>
            <a:r>
              <a:rPr lang="en-CA" dirty="0" err="1" smtClean="0"/>
              <a:t>Compeencies</a:t>
            </a:r>
            <a:r>
              <a:rPr lang="en-CA" dirty="0" smtClean="0"/>
              <a:t> </a:t>
            </a:r>
            <a:r>
              <a:rPr lang="en-CA" dirty="0" err="1" smtClean="0"/>
              <a:t>Exabis</a:t>
            </a:r>
            <a:r>
              <a:rPr lang="en-CA" dirty="0" smtClean="0"/>
              <a:t> - https://moodle.org/plugins/block_exacomp </a:t>
            </a:r>
          </a:p>
          <a:p>
            <a:r>
              <a:rPr lang="en-CA" sz="1200" b="0" i="0" kern="1200" dirty="0" smtClean="0">
                <a:solidFill>
                  <a:schemeClr val="tx1"/>
                </a:solidFill>
                <a:effectLst/>
                <a:latin typeface="+mn-lt"/>
                <a:ea typeface="+mn-ea"/>
                <a:cs typeface="+mn-cs"/>
              </a:rPr>
              <a:t>The goal of this module is to bring competencies that have been provided (generate them at </a:t>
            </a:r>
            <a:r>
              <a:rPr lang="en-CA" sz="1200" b="0" i="0" u="none" strike="noStrike" kern="1200" dirty="0" smtClean="0">
                <a:solidFill>
                  <a:schemeClr val="tx1"/>
                </a:solidFill>
                <a:effectLst/>
                <a:latin typeface="+mn-lt"/>
                <a:ea typeface="+mn-ea"/>
                <a:cs typeface="+mn-cs"/>
                <a:hlinkClick r:id="rId3"/>
              </a:rPr>
              <a:t>www.edustandards.org</a:t>
            </a:r>
            <a:r>
              <a:rPr lang="en-CA" sz="1200" b="0" i="0" kern="1200" dirty="0" smtClean="0">
                <a:solidFill>
                  <a:schemeClr val="tx1"/>
                </a:solidFill>
                <a:effectLst/>
                <a:latin typeface="+mn-lt"/>
                <a:ea typeface="+mn-ea"/>
                <a:cs typeface="+mn-cs"/>
              </a:rPr>
              <a:t>) into Moodle-courses. Competencies from a students' sight can be expressed as "I can”-statements (example: "I can use spreadsheet formulas to solve a mathematical problem”).</a:t>
            </a:r>
            <a:endParaRPr lang="en-CA" dirty="0"/>
          </a:p>
        </p:txBody>
      </p:sp>
      <p:sp>
        <p:nvSpPr>
          <p:cNvPr id="4" name="Slide Number Placeholder 3"/>
          <p:cNvSpPr>
            <a:spLocks noGrp="1"/>
          </p:cNvSpPr>
          <p:nvPr>
            <p:ph type="sldNum" sz="quarter" idx="10"/>
          </p:nvPr>
        </p:nvSpPr>
        <p:spPr/>
        <p:txBody>
          <a:bodyPr/>
          <a:lstStyle/>
          <a:p>
            <a:fld id="{76713598-85B5-8843-8D76-0BF190BDDBB2}" type="slidenum">
              <a:rPr lang="en-US" smtClean="0"/>
              <a:t>34</a:t>
            </a:fld>
            <a:endParaRPr lang="en-US"/>
          </a:p>
        </p:txBody>
      </p:sp>
    </p:spTree>
    <p:extLst>
      <p:ext uri="{BB962C8B-B14F-4D97-AF65-F5344CB8AC3E}">
        <p14:creationId xmlns:p14="http://schemas.microsoft.com/office/powerpoint/2010/main" val="1692808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LTI </a:t>
            </a:r>
            <a:r>
              <a:rPr lang="en-CA" dirty="0" err="1" smtClean="0"/>
              <a:t>Proivider</a:t>
            </a:r>
            <a:r>
              <a:rPr lang="en-CA" dirty="0" smtClean="0"/>
              <a:t> plugin - https://moodle.org/plugins/local_ltiprovider</a:t>
            </a:r>
          </a:p>
          <a:p>
            <a:endParaRPr lang="en-CA" dirty="0" smtClean="0"/>
          </a:p>
          <a:p>
            <a:pPr fontAlgn="base"/>
            <a:r>
              <a:rPr lang="en-CA" sz="1200" b="0" i="0" kern="1200" dirty="0" smtClean="0">
                <a:solidFill>
                  <a:schemeClr val="tx1"/>
                </a:solidFill>
                <a:effectLst/>
                <a:latin typeface="+mn-lt"/>
                <a:ea typeface="+mn-ea"/>
                <a:cs typeface="+mn-cs"/>
              </a:rPr>
              <a:t>The </a:t>
            </a:r>
            <a:r>
              <a:rPr lang="en-CA" sz="1200" b="1" i="0" kern="1200" dirty="0" smtClean="0">
                <a:solidFill>
                  <a:schemeClr val="tx1"/>
                </a:solidFill>
                <a:effectLst/>
                <a:latin typeface="+mn-lt"/>
                <a:ea typeface="+mn-ea"/>
                <a:cs typeface="+mn-cs"/>
              </a:rPr>
              <a:t>LTI Provider </a:t>
            </a:r>
            <a:r>
              <a:rPr lang="en-CA" sz="1200" b="0" i="0" kern="1200" dirty="0" smtClean="0">
                <a:solidFill>
                  <a:schemeClr val="tx1"/>
                </a:solidFill>
                <a:effectLst/>
                <a:latin typeface="+mn-lt"/>
                <a:ea typeface="+mn-ea"/>
                <a:cs typeface="+mn-cs"/>
              </a:rPr>
              <a:t> is an application which provides features that other people want to and can connect to from their own LMS.</a:t>
            </a:r>
          </a:p>
          <a:p>
            <a:r>
              <a:rPr lang="en-CA" sz="1200" b="0" i="0" kern="1200" dirty="0" smtClean="0">
                <a:solidFill>
                  <a:schemeClr val="tx1"/>
                </a:solidFill>
                <a:effectLst/>
                <a:latin typeface="+mn-lt"/>
                <a:ea typeface="+mn-ea"/>
                <a:cs typeface="+mn-cs"/>
              </a:rPr>
              <a:t>Provide access to full courses or single activities.</a:t>
            </a:r>
          </a:p>
          <a:p>
            <a:r>
              <a:rPr lang="en-CA" sz="1200" b="0" i="0" kern="1200" dirty="0" smtClean="0">
                <a:solidFill>
                  <a:schemeClr val="tx1"/>
                </a:solidFill>
                <a:effectLst/>
                <a:latin typeface="+mn-lt"/>
                <a:ea typeface="+mn-ea"/>
                <a:cs typeface="+mn-cs"/>
              </a:rPr>
              <a:t>Single sign on</a:t>
            </a:r>
          </a:p>
          <a:p>
            <a:r>
              <a:rPr lang="en-CA" sz="1200" b="0" i="0" kern="1200" dirty="0" smtClean="0">
                <a:solidFill>
                  <a:schemeClr val="tx1"/>
                </a:solidFill>
                <a:effectLst/>
                <a:latin typeface="+mn-lt"/>
                <a:ea typeface="+mn-ea"/>
                <a:cs typeface="+mn-cs"/>
              </a:rPr>
              <a:t>Change the navigation block of a course or activity for displaying information and links only regarding to your current course.</a:t>
            </a:r>
          </a:p>
          <a:p>
            <a:r>
              <a:rPr lang="en-CA" sz="1200" b="0" i="0" kern="1200" dirty="0" smtClean="0">
                <a:solidFill>
                  <a:schemeClr val="tx1"/>
                </a:solidFill>
                <a:effectLst/>
                <a:latin typeface="+mn-lt"/>
                <a:ea typeface="+mn-ea"/>
                <a:cs typeface="+mn-cs"/>
              </a:rPr>
              <a:t>Send backs course or activity final grades to the LTI consumer tool</a:t>
            </a:r>
          </a:p>
          <a:p>
            <a:r>
              <a:rPr lang="en-CA" sz="1200" b="0" i="0" kern="1200" dirty="0" smtClean="0">
                <a:solidFill>
                  <a:schemeClr val="tx1"/>
                </a:solidFill>
                <a:effectLst/>
                <a:latin typeface="+mn-lt"/>
                <a:ea typeface="+mn-ea"/>
                <a:cs typeface="+mn-cs"/>
              </a:rPr>
              <a:t>Modify the course or activity page for hiding the header, footer and left or right blocks</a:t>
            </a:r>
          </a:p>
          <a:p>
            <a:pPr fontAlgn="base"/>
            <a:endParaRPr lang="en-CA" sz="1200" b="0" i="0" kern="1200" dirty="0" smtClean="0">
              <a:solidFill>
                <a:schemeClr val="tx1"/>
              </a:solidFill>
              <a:effectLst/>
              <a:latin typeface="+mn-lt"/>
              <a:ea typeface="+mn-ea"/>
              <a:cs typeface="+mn-cs"/>
            </a:endParaRPr>
          </a:p>
          <a:p>
            <a:pPr fontAlgn="base"/>
            <a:r>
              <a:rPr lang="en-CA" sz="1200" b="0" i="0" kern="1200" dirty="0" smtClean="0">
                <a:solidFill>
                  <a:schemeClr val="tx1"/>
                </a:solidFill>
                <a:effectLst/>
                <a:latin typeface="+mn-lt"/>
                <a:ea typeface="+mn-ea"/>
                <a:cs typeface="+mn-cs"/>
              </a:rPr>
              <a:t>The </a:t>
            </a:r>
            <a:r>
              <a:rPr lang="en-CA" sz="1200" b="1" i="0" kern="1200" dirty="0" smtClean="0">
                <a:solidFill>
                  <a:schemeClr val="tx1"/>
                </a:solidFill>
                <a:effectLst/>
                <a:latin typeface="+mn-lt"/>
                <a:ea typeface="+mn-ea"/>
                <a:cs typeface="+mn-cs"/>
              </a:rPr>
              <a:t>LTI Consumer</a:t>
            </a:r>
            <a:r>
              <a:rPr lang="en-CA" sz="1200" b="0" i="0" kern="1200" dirty="0" smtClean="0">
                <a:solidFill>
                  <a:schemeClr val="tx1"/>
                </a:solidFill>
                <a:effectLst/>
                <a:latin typeface="+mn-lt"/>
                <a:ea typeface="+mn-ea"/>
                <a:cs typeface="+mn-cs"/>
              </a:rPr>
              <a:t> is an application which can connect to the 3rd party Provider system to avail of the features it has.</a:t>
            </a:r>
          </a:p>
          <a:p>
            <a:r>
              <a:rPr lang="en-CA" dirty="0" err="1" smtClean="0"/>
              <a:t>Eg</a:t>
            </a:r>
            <a:r>
              <a:rPr lang="en-CA" dirty="0" smtClean="0"/>
              <a:t>. http://support.mediacore.com/customer/portal/articles/869178-configuring-a-lti-consumer </a:t>
            </a:r>
            <a:endParaRPr lang="en-CA" dirty="0"/>
          </a:p>
        </p:txBody>
      </p:sp>
      <p:sp>
        <p:nvSpPr>
          <p:cNvPr id="4" name="Slide Number Placeholder 3"/>
          <p:cNvSpPr>
            <a:spLocks noGrp="1"/>
          </p:cNvSpPr>
          <p:nvPr>
            <p:ph type="sldNum" sz="quarter" idx="10"/>
          </p:nvPr>
        </p:nvSpPr>
        <p:spPr/>
        <p:txBody>
          <a:bodyPr/>
          <a:lstStyle/>
          <a:p>
            <a:fld id="{76713598-85B5-8843-8D76-0BF190BDDBB2}" type="slidenum">
              <a:rPr lang="en-US" smtClean="0"/>
              <a:t>44</a:t>
            </a:fld>
            <a:endParaRPr lang="en-US"/>
          </a:p>
        </p:txBody>
      </p:sp>
    </p:spTree>
    <p:extLst>
      <p:ext uri="{BB962C8B-B14F-4D97-AF65-F5344CB8AC3E}">
        <p14:creationId xmlns:p14="http://schemas.microsoft.com/office/powerpoint/2010/main" val="285825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MoodleCoud</a:t>
            </a:r>
            <a:r>
              <a:rPr lang="en-CA" dirty="0" smtClean="0"/>
              <a:t>  - https://moodle.com/cloud/ </a:t>
            </a:r>
          </a:p>
          <a:p>
            <a:r>
              <a:rPr lang="en-CA" dirty="0" smtClean="0"/>
              <a:t>    (includes </a:t>
            </a:r>
            <a:r>
              <a:rPr lang="en-CA" dirty="0" err="1" smtClean="0"/>
              <a:t>BigBlueButton</a:t>
            </a:r>
            <a:r>
              <a:rPr lang="en-CA" dirty="0" smtClean="0"/>
              <a:t>)</a:t>
            </a:r>
          </a:p>
          <a:p>
            <a:r>
              <a:rPr lang="en-CA" dirty="0" smtClean="0"/>
              <a:t>Cloud storage - https://docs.moodle.org/30/en/Working_with_files </a:t>
            </a:r>
            <a:endParaRPr lang="en-CA" dirty="0"/>
          </a:p>
        </p:txBody>
      </p:sp>
      <p:sp>
        <p:nvSpPr>
          <p:cNvPr id="4" name="Slide Number Placeholder 3"/>
          <p:cNvSpPr>
            <a:spLocks noGrp="1"/>
          </p:cNvSpPr>
          <p:nvPr>
            <p:ph type="sldNum" sz="quarter" idx="10"/>
          </p:nvPr>
        </p:nvSpPr>
        <p:spPr/>
        <p:txBody>
          <a:bodyPr/>
          <a:lstStyle/>
          <a:p>
            <a:fld id="{76713598-85B5-8843-8D76-0BF190BDDBB2}" type="slidenum">
              <a:rPr lang="en-US" smtClean="0"/>
              <a:t>45</a:t>
            </a:fld>
            <a:endParaRPr lang="en-US"/>
          </a:p>
        </p:txBody>
      </p:sp>
    </p:spTree>
    <p:extLst>
      <p:ext uri="{BB962C8B-B14F-4D97-AF65-F5344CB8AC3E}">
        <p14:creationId xmlns:p14="http://schemas.microsoft.com/office/powerpoint/2010/main" val="15075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2136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Image: http://www.tomsitpro.com/articles/docker-enterprise-hub-orchestration,1-2375.html </a:t>
            </a:r>
          </a:p>
          <a:p>
            <a:r>
              <a:rPr lang="en-CA" dirty="0" smtClean="0"/>
              <a:t>https://www.youtube.com/watch?v=pgiFwriExYg </a:t>
            </a:r>
            <a:endParaRPr lang="en-CA" dirty="0"/>
          </a:p>
        </p:txBody>
      </p:sp>
      <p:sp>
        <p:nvSpPr>
          <p:cNvPr id="4" name="Slide Number Placeholder 3"/>
          <p:cNvSpPr>
            <a:spLocks noGrp="1"/>
          </p:cNvSpPr>
          <p:nvPr>
            <p:ph type="sldNum" sz="quarter" idx="10"/>
          </p:nvPr>
        </p:nvSpPr>
        <p:spPr/>
        <p:txBody>
          <a:bodyPr/>
          <a:lstStyle/>
          <a:p>
            <a:fld id="{76713598-85B5-8843-8D76-0BF190BDDBB2}" type="slidenum">
              <a:rPr lang="en-US" smtClean="0"/>
              <a:t>46</a:t>
            </a:fld>
            <a:endParaRPr lang="en-US"/>
          </a:p>
        </p:txBody>
      </p:sp>
    </p:spTree>
    <p:extLst>
      <p:ext uri="{BB962C8B-B14F-4D97-AF65-F5344CB8AC3E}">
        <p14:creationId xmlns:p14="http://schemas.microsoft.com/office/powerpoint/2010/main" val="70775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6104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3295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20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04490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7922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523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2260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EAD921-564F-4B93-AC53-011B5B18B3D3}" type="datetimeFigureOut">
              <a:rPr lang="en-CA" smtClean="0"/>
              <a:t>2016-06-16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B96399-7707-458C-9B15-088A48EE6834}" type="slidenum">
              <a:rPr lang="en-CA" smtClean="0"/>
              <a:t>‹#›</a:t>
            </a:fld>
            <a:endParaRPr lang="en-CA"/>
          </a:p>
        </p:txBody>
      </p:sp>
    </p:spTree>
    <p:extLst>
      <p:ext uri="{BB962C8B-B14F-4D97-AF65-F5344CB8AC3E}">
        <p14:creationId xmlns:p14="http://schemas.microsoft.com/office/powerpoint/2010/main" val="4103282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EAD921-564F-4B93-AC53-011B5B18B3D3}" type="datetimeFigureOut">
              <a:rPr lang="en-CA" smtClean="0"/>
              <a:t>2016-06-16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B96399-7707-458C-9B15-088A48EE6834}" type="slidenum">
              <a:rPr lang="en-CA" smtClean="0"/>
              <a:t>‹#›</a:t>
            </a:fld>
            <a:endParaRPr lang="en-CA"/>
          </a:p>
        </p:txBody>
      </p:sp>
    </p:spTree>
    <p:extLst>
      <p:ext uri="{BB962C8B-B14F-4D97-AF65-F5344CB8AC3E}">
        <p14:creationId xmlns:p14="http://schemas.microsoft.com/office/powerpoint/2010/main" val="260037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EAD921-564F-4B93-AC53-011B5B18B3D3}" type="datetimeFigureOut">
              <a:rPr lang="en-CA" smtClean="0"/>
              <a:t>2016-06-16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B96399-7707-458C-9B15-088A48EE6834}" type="slidenum">
              <a:rPr lang="en-CA" smtClean="0"/>
              <a:t>‹#›</a:t>
            </a:fld>
            <a:endParaRPr lang="en-CA"/>
          </a:p>
        </p:txBody>
      </p:sp>
    </p:spTree>
    <p:extLst>
      <p:ext uri="{BB962C8B-B14F-4D97-AF65-F5344CB8AC3E}">
        <p14:creationId xmlns:p14="http://schemas.microsoft.com/office/powerpoint/2010/main" val="286097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70DB0878-B979-4C8F-A0D4-113852C00FE0}" type="datetimeFigureOut">
              <a:rPr lang="en-US">
                <a:solidFill>
                  <a:prstClr val="black">
                    <a:tint val="75000"/>
                  </a:prstClr>
                </a:solidFill>
              </a:rPr>
              <a:pPr>
                <a:defRPr/>
              </a:pPr>
              <a:t>6/16/2016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E646E56-D7D8-4A81-93E5-92EA3389B441}" type="slidenum">
              <a:rPr lang="en-CA"/>
              <a:pPr/>
              <a:t>‹#›</a:t>
            </a:fld>
            <a:endParaRPr lang="en-CA"/>
          </a:p>
        </p:txBody>
      </p:sp>
    </p:spTree>
    <p:extLst>
      <p:ext uri="{BB962C8B-B14F-4D97-AF65-F5344CB8AC3E}">
        <p14:creationId xmlns:p14="http://schemas.microsoft.com/office/powerpoint/2010/main" val="3356600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1135C3B-A04E-45DA-B90F-BA311300BE6E}" type="datetimeFigureOut">
              <a:rPr lang="en-US">
                <a:solidFill>
                  <a:prstClr val="black">
                    <a:tint val="75000"/>
                  </a:prstClr>
                </a:solidFill>
              </a:rPr>
              <a:pPr>
                <a:defRPr/>
              </a:pPr>
              <a:t>6/16/2016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EC0DC5E-E5D8-407A-96ED-75BE05EE8943}" type="slidenum">
              <a:rPr lang="en-CA"/>
              <a:pPr/>
              <a:t>‹#›</a:t>
            </a:fld>
            <a:endParaRPr lang="en-CA"/>
          </a:p>
        </p:txBody>
      </p:sp>
    </p:spTree>
    <p:extLst>
      <p:ext uri="{BB962C8B-B14F-4D97-AF65-F5344CB8AC3E}">
        <p14:creationId xmlns:p14="http://schemas.microsoft.com/office/powerpoint/2010/main" val="1991990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915DAC-4D2E-4E35-BBE4-5146CD4E17B7}" type="datetimeFigureOut">
              <a:rPr lang="en-US">
                <a:solidFill>
                  <a:prstClr val="black">
                    <a:tint val="75000"/>
                  </a:prstClr>
                </a:solidFill>
              </a:rPr>
              <a:pPr>
                <a:defRPr/>
              </a:pPr>
              <a:t>6/16/2016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06DB78-8F67-4C20-ABE7-839DD8E49137}" type="slidenum">
              <a:rPr lang="en-CA"/>
              <a:pPr/>
              <a:t>‹#›</a:t>
            </a:fld>
            <a:endParaRPr lang="en-CA"/>
          </a:p>
        </p:txBody>
      </p:sp>
    </p:spTree>
    <p:extLst>
      <p:ext uri="{BB962C8B-B14F-4D97-AF65-F5344CB8AC3E}">
        <p14:creationId xmlns:p14="http://schemas.microsoft.com/office/powerpoint/2010/main" val="3653202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D94D365-25D5-41C8-A513-07F5AC470CCC}" type="datetimeFigureOut">
              <a:rPr lang="en-US">
                <a:solidFill>
                  <a:prstClr val="black">
                    <a:tint val="75000"/>
                  </a:prstClr>
                </a:solidFill>
              </a:rPr>
              <a:pPr>
                <a:defRPr/>
              </a:pPr>
              <a:t>6/16/2016</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E672951-1510-41D2-8C80-983762E96FEA}" type="slidenum">
              <a:rPr lang="en-CA"/>
              <a:pPr/>
              <a:t>‹#›</a:t>
            </a:fld>
            <a:endParaRPr lang="en-CA"/>
          </a:p>
        </p:txBody>
      </p:sp>
    </p:spTree>
    <p:extLst>
      <p:ext uri="{BB962C8B-B14F-4D97-AF65-F5344CB8AC3E}">
        <p14:creationId xmlns:p14="http://schemas.microsoft.com/office/powerpoint/2010/main" val="105869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7322D679-05D2-4687-A610-E4D3F8BBE1B1}" type="datetimeFigureOut">
              <a:rPr lang="en-US">
                <a:solidFill>
                  <a:prstClr val="black">
                    <a:tint val="75000"/>
                  </a:prstClr>
                </a:solidFill>
              </a:rPr>
              <a:pPr>
                <a:defRPr/>
              </a:pPr>
              <a:t>6/16/2016</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9ADF709-B9E4-47E7-83DD-13B9E927362A}" type="slidenum">
              <a:rPr lang="en-CA"/>
              <a:pPr/>
              <a:t>‹#›</a:t>
            </a:fld>
            <a:endParaRPr lang="en-CA"/>
          </a:p>
        </p:txBody>
      </p:sp>
    </p:spTree>
    <p:extLst>
      <p:ext uri="{BB962C8B-B14F-4D97-AF65-F5344CB8AC3E}">
        <p14:creationId xmlns:p14="http://schemas.microsoft.com/office/powerpoint/2010/main" val="2774886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4B387A59-2BE7-484C-99D1-38D1A703559D}" type="datetimeFigureOut">
              <a:rPr lang="en-US">
                <a:solidFill>
                  <a:prstClr val="black">
                    <a:tint val="75000"/>
                  </a:prstClr>
                </a:solidFill>
              </a:rPr>
              <a:pPr>
                <a:defRPr/>
              </a:pPr>
              <a:t>6/16/2016</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3B201AA-7F9F-473F-963E-E94882CC4E3C}" type="slidenum">
              <a:rPr lang="en-CA"/>
              <a:pPr/>
              <a:t>‹#›</a:t>
            </a:fld>
            <a:endParaRPr lang="en-CA"/>
          </a:p>
        </p:txBody>
      </p:sp>
    </p:spTree>
    <p:extLst>
      <p:ext uri="{BB962C8B-B14F-4D97-AF65-F5344CB8AC3E}">
        <p14:creationId xmlns:p14="http://schemas.microsoft.com/office/powerpoint/2010/main" val="3048983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7197FD-C4ED-4B40-A42B-A94B6D612760}" type="datetimeFigureOut">
              <a:rPr lang="en-US">
                <a:solidFill>
                  <a:prstClr val="black">
                    <a:tint val="75000"/>
                  </a:prstClr>
                </a:solidFill>
              </a:rPr>
              <a:pPr>
                <a:defRPr/>
              </a:pPr>
              <a:t>6/16/2016</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4C6FCC84-70B4-4A73-B5C8-87EA84DEF917}" type="slidenum">
              <a:rPr lang="en-CA"/>
              <a:pPr/>
              <a:t>‹#›</a:t>
            </a:fld>
            <a:endParaRPr lang="en-CA"/>
          </a:p>
        </p:txBody>
      </p:sp>
    </p:spTree>
    <p:extLst>
      <p:ext uri="{BB962C8B-B14F-4D97-AF65-F5344CB8AC3E}">
        <p14:creationId xmlns:p14="http://schemas.microsoft.com/office/powerpoint/2010/main" val="3153508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923A50-D330-4E24-B468-998D44DDB474}" type="datetimeFigureOut">
              <a:rPr lang="en-US">
                <a:solidFill>
                  <a:prstClr val="black">
                    <a:tint val="75000"/>
                  </a:prstClr>
                </a:solidFill>
              </a:rPr>
              <a:pPr>
                <a:defRPr/>
              </a:pPr>
              <a:t>6/16/2016</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30CC4D0-427A-46FF-872F-CF93595E08E2}" type="slidenum">
              <a:rPr lang="en-CA"/>
              <a:pPr/>
              <a:t>‹#›</a:t>
            </a:fld>
            <a:endParaRPr lang="en-CA"/>
          </a:p>
        </p:txBody>
      </p:sp>
    </p:spTree>
    <p:extLst>
      <p:ext uri="{BB962C8B-B14F-4D97-AF65-F5344CB8AC3E}">
        <p14:creationId xmlns:p14="http://schemas.microsoft.com/office/powerpoint/2010/main" val="228439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EAD921-564F-4B93-AC53-011B5B18B3D3}" type="datetimeFigureOut">
              <a:rPr lang="en-CA" smtClean="0"/>
              <a:t>2016-06-16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B96399-7707-458C-9B15-088A48EE6834}" type="slidenum">
              <a:rPr lang="en-CA" smtClean="0"/>
              <a:t>‹#›</a:t>
            </a:fld>
            <a:endParaRPr lang="en-CA"/>
          </a:p>
        </p:txBody>
      </p:sp>
    </p:spTree>
    <p:extLst>
      <p:ext uri="{BB962C8B-B14F-4D97-AF65-F5344CB8AC3E}">
        <p14:creationId xmlns:p14="http://schemas.microsoft.com/office/powerpoint/2010/main" val="524016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D22E7C-6176-4FF4-BA77-B5A4FF1B48CF}" type="datetimeFigureOut">
              <a:rPr lang="en-US">
                <a:solidFill>
                  <a:prstClr val="black">
                    <a:tint val="75000"/>
                  </a:prstClr>
                </a:solidFill>
              </a:rPr>
              <a:pPr>
                <a:defRPr/>
              </a:pPr>
              <a:t>6/16/2016</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E6D88C5-1E6E-46D0-85F8-C142609FAAF7}" type="slidenum">
              <a:rPr lang="en-CA"/>
              <a:pPr/>
              <a:t>‹#›</a:t>
            </a:fld>
            <a:endParaRPr lang="en-CA"/>
          </a:p>
        </p:txBody>
      </p:sp>
    </p:spTree>
    <p:extLst>
      <p:ext uri="{BB962C8B-B14F-4D97-AF65-F5344CB8AC3E}">
        <p14:creationId xmlns:p14="http://schemas.microsoft.com/office/powerpoint/2010/main" val="3752793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E79CB2E-98D5-4D54-905C-9994D94D821C}" type="datetimeFigureOut">
              <a:rPr lang="en-US">
                <a:solidFill>
                  <a:prstClr val="black">
                    <a:tint val="75000"/>
                  </a:prstClr>
                </a:solidFill>
              </a:rPr>
              <a:pPr>
                <a:defRPr/>
              </a:pPr>
              <a:t>6/16/2016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9804B9F-0462-4078-B8E0-B661F54B6D08}" type="slidenum">
              <a:rPr lang="en-CA"/>
              <a:pPr/>
              <a:t>‹#›</a:t>
            </a:fld>
            <a:endParaRPr lang="en-CA"/>
          </a:p>
        </p:txBody>
      </p:sp>
    </p:spTree>
    <p:extLst>
      <p:ext uri="{BB962C8B-B14F-4D97-AF65-F5344CB8AC3E}">
        <p14:creationId xmlns:p14="http://schemas.microsoft.com/office/powerpoint/2010/main" val="3905664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0BE195D-67D2-4650-8164-0781EE962331}" type="datetimeFigureOut">
              <a:rPr lang="en-US">
                <a:solidFill>
                  <a:prstClr val="black">
                    <a:tint val="75000"/>
                  </a:prstClr>
                </a:solidFill>
              </a:rPr>
              <a:pPr>
                <a:defRPr/>
              </a:pPr>
              <a:t>6/16/2016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68B282A-C373-445C-AA57-14A0AE186F89}" type="slidenum">
              <a:rPr lang="en-CA"/>
              <a:pPr/>
              <a:t>‹#›</a:t>
            </a:fld>
            <a:endParaRPr lang="en-CA"/>
          </a:p>
        </p:txBody>
      </p:sp>
    </p:spTree>
    <p:extLst>
      <p:ext uri="{BB962C8B-B14F-4D97-AF65-F5344CB8AC3E}">
        <p14:creationId xmlns:p14="http://schemas.microsoft.com/office/powerpoint/2010/main" val="124095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AD921-564F-4B93-AC53-011B5B18B3D3}" type="datetimeFigureOut">
              <a:rPr lang="en-CA" smtClean="0"/>
              <a:t>2016-06-16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B96399-7707-458C-9B15-088A48EE6834}" type="slidenum">
              <a:rPr lang="en-CA" smtClean="0"/>
              <a:t>‹#›</a:t>
            </a:fld>
            <a:endParaRPr lang="en-CA"/>
          </a:p>
        </p:txBody>
      </p:sp>
    </p:spTree>
    <p:extLst>
      <p:ext uri="{BB962C8B-B14F-4D97-AF65-F5344CB8AC3E}">
        <p14:creationId xmlns:p14="http://schemas.microsoft.com/office/powerpoint/2010/main" val="180369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EAD921-564F-4B93-AC53-011B5B18B3D3}" type="datetimeFigureOut">
              <a:rPr lang="en-CA" smtClean="0"/>
              <a:t>2016-06-16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B96399-7707-458C-9B15-088A48EE6834}" type="slidenum">
              <a:rPr lang="en-CA" smtClean="0"/>
              <a:t>‹#›</a:t>
            </a:fld>
            <a:endParaRPr lang="en-CA"/>
          </a:p>
        </p:txBody>
      </p:sp>
    </p:spTree>
    <p:extLst>
      <p:ext uri="{BB962C8B-B14F-4D97-AF65-F5344CB8AC3E}">
        <p14:creationId xmlns:p14="http://schemas.microsoft.com/office/powerpoint/2010/main" val="141206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EAD921-564F-4B93-AC53-011B5B18B3D3}" type="datetimeFigureOut">
              <a:rPr lang="en-CA" smtClean="0"/>
              <a:t>2016-06-16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2B96399-7707-458C-9B15-088A48EE6834}" type="slidenum">
              <a:rPr lang="en-CA" smtClean="0"/>
              <a:t>‹#›</a:t>
            </a:fld>
            <a:endParaRPr lang="en-CA"/>
          </a:p>
        </p:txBody>
      </p:sp>
    </p:spTree>
    <p:extLst>
      <p:ext uri="{BB962C8B-B14F-4D97-AF65-F5344CB8AC3E}">
        <p14:creationId xmlns:p14="http://schemas.microsoft.com/office/powerpoint/2010/main" val="185788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EAD921-564F-4B93-AC53-011B5B18B3D3}" type="datetimeFigureOut">
              <a:rPr lang="en-CA" smtClean="0"/>
              <a:t>2016-06-16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2B96399-7707-458C-9B15-088A48EE6834}" type="slidenum">
              <a:rPr lang="en-CA" smtClean="0"/>
              <a:t>‹#›</a:t>
            </a:fld>
            <a:endParaRPr lang="en-CA"/>
          </a:p>
        </p:txBody>
      </p:sp>
    </p:spTree>
    <p:extLst>
      <p:ext uri="{BB962C8B-B14F-4D97-AF65-F5344CB8AC3E}">
        <p14:creationId xmlns:p14="http://schemas.microsoft.com/office/powerpoint/2010/main" val="149530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AD921-564F-4B93-AC53-011B5B18B3D3}" type="datetimeFigureOut">
              <a:rPr lang="en-CA" smtClean="0"/>
              <a:t>2016-06-16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2B96399-7707-458C-9B15-088A48EE6834}" type="slidenum">
              <a:rPr lang="en-CA" smtClean="0"/>
              <a:t>‹#›</a:t>
            </a:fld>
            <a:endParaRPr lang="en-CA"/>
          </a:p>
        </p:txBody>
      </p:sp>
    </p:spTree>
    <p:extLst>
      <p:ext uri="{BB962C8B-B14F-4D97-AF65-F5344CB8AC3E}">
        <p14:creationId xmlns:p14="http://schemas.microsoft.com/office/powerpoint/2010/main" val="210598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AD921-564F-4B93-AC53-011B5B18B3D3}" type="datetimeFigureOut">
              <a:rPr lang="en-CA" smtClean="0"/>
              <a:t>2016-06-16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B96399-7707-458C-9B15-088A48EE6834}" type="slidenum">
              <a:rPr lang="en-CA" smtClean="0"/>
              <a:t>‹#›</a:t>
            </a:fld>
            <a:endParaRPr lang="en-CA"/>
          </a:p>
        </p:txBody>
      </p:sp>
    </p:spTree>
    <p:extLst>
      <p:ext uri="{BB962C8B-B14F-4D97-AF65-F5344CB8AC3E}">
        <p14:creationId xmlns:p14="http://schemas.microsoft.com/office/powerpoint/2010/main" val="371629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AD921-564F-4B93-AC53-011B5B18B3D3}" type="datetimeFigureOut">
              <a:rPr lang="en-CA" smtClean="0"/>
              <a:t>2016-06-16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B96399-7707-458C-9B15-088A48EE6834}" type="slidenum">
              <a:rPr lang="en-CA" smtClean="0"/>
              <a:t>‹#›</a:t>
            </a:fld>
            <a:endParaRPr lang="en-CA"/>
          </a:p>
        </p:txBody>
      </p:sp>
    </p:spTree>
    <p:extLst>
      <p:ext uri="{BB962C8B-B14F-4D97-AF65-F5344CB8AC3E}">
        <p14:creationId xmlns:p14="http://schemas.microsoft.com/office/powerpoint/2010/main" val="357084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AD921-564F-4B93-AC53-011B5B18B3D3}" type="datetimeFigureOut">
              <a:rPr lang="en-CA" smtClean="0"/>
              <a:t>2016-06-16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96399-7707-458C-9B15-088A48EE6834}" type="slidenum">
              <a:rPr lang="en-CA" smtClean="0"/>
              <a:t>‹#›</a:t>
            </a:fld>
            <a:endParaRPr lang="en-CA"/>
          </a:p>
        </p:txBody>
      </p:sp>
    </p:spTree>
    <p:extLst>
      <p:ext uri="{BB962C8B-B14F-4D97-AF65-F5344CB8AC3E}">
        <p14:creationId xmlns:p14="http://schemas.microsoft.com/office/powerpoint/2010/main" val="611895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A0E72BA-9581-40BE-A2D7-6E1B88455D88}" type="datetimeFigureOut">
              <a:rPr lang="en-US">
                <a:solidFill>
                  <a:prstClr val="black">
                    <a:tint val="75000"/>
                  </a:prstClr>
                </a:solidFill>
              </a:rPr>
              <a:pPr>
                <a:defRPr/>
              </a:pPr>
              <a:t>6/16/2016</a:t>
            </a:fld>
            <a:endParaRPr lang="en-C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C5E4542A-27E9-4DFC-A087-2293D32D251E}" type="slidenum">
              <a:rPr lang="en-CA" smtClean="0">
                <a:cs typeface="Arial" panose="020B0604020202020204" pitchFamily="34" charset="0"/>
              </a:rPr>
              <a:pPr fontAlgn="base">
                <a:spcBef>
                  <a:spcPct val="0"/>
                </a:spcBef>
                <a:spcAft>
                  <a:spcPct val="0"/>
                </a:spcAft>
              </a:pPr>
              <a:t>‹#›</a:t>
            </a:fld>
            <a:endParaRPr lang="en-CA" smtClean="0">
              <a:cs typeface="Arial" panose="020B0604020202020204" pitchFamily="34" charset="0"/>
            </a:endParaRPr>
          </a:p>
        </p:txBody>
      </p:sp>
    </p:spTree>
    <p:extLst>
      <p:ext uri="{BB962C8B-B14F-4D97-AF65-F5344CB8AC3E}">
        <p14:creationId xmlns:p14="http://schemas.microsoft.com/office/powerpoint/2010/main" val="4163361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downes.ca/post/20"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hyperlink" Target="http://www.informaworld.com/smpp/1925728116-26233474/ftinterface~db=all~content=a788101161~fulltext=713240928"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6.xml"/><Relationship Id="rId5" Type="http://schemas.openxmlformats.org/officeDocument/2006/relationships/hyperlink" Target="http://www.cs.cmu.edu/~tom7/csnotes/fall02/semantics.gif"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hemeOverride" Target="../theme/themeOverride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hemeOverride" Target="../theme/themeOverride8.xml"/><Relationship Id="rId5" Type="http://schemas.openxmlformats.org/officeDocument/2006/relationships/hyperlink" Target="http://www.mkbergman.com/category/description-logics/"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hemeOverride" Target="../theme/themeOverride9.xml"/><Relationship Id="rId6" Type="http://schemas.openxmlformats.org/officeDocument/2006/relationships/hyperlink" Target="http://www.occasionbasedmarketing.com/what-it-is"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hemeOverride" Target="../theme/themeOverride10.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hemeOverride" Target="../theme/themeOverride11.xml"/><Relationship Id="rId5" Type="http://schemas.openxmlformats.org/officeDocument/2006/relationships/hyperlink" Target="http://spotlight.macfound.org/btr/entry/new_media_literacies/"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hemeOverride" Target="../theme/themeOverride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artsedge.kennedy-center.org/content/2343/" TargetMode="External"/><Relationship Id="rId2" Type="http://schemas.openxmlformats.org/officeDocument/2006/relationships/slideLayout" Target="../slideLayouts/slideLayout18.xml"/><Relationship Id="rId1" Type="http://schemas.openxmlformats.org/officeDocument/2006/relationships/themeOverride" Target="../theme/themeOverride13.xml"/><Relationship Id="rId6" Type="http://schemas.openxmlformats.org/officeDocument/2006/relationships/hyperlink" Target="http://www.let.rug.nl/koster/papers/JHP.Koster2.Edit.pdf" TargetMode="External"/><Relationship Id="rId5" Type="http://schemas.openxmlformats.org/officeDocument/2006/relationships/hyperlink" Target="http://en.wikipedia.org/wiki/Stanislavski's_system" TargetMode="External"/><Relationship Id="rId4" Type="http://schemas.openxmlformats.org/officeDocument/2006/relationships/hyperlink" Target="http://filmtvcareers.about.com/od/gettingthejob/a/GJ_Actor_Tips.ht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teachonline.ca/tools-trends/exploring-future-education/2016-look-future-online-learning-part-1" TargetMode="External"/><Relationship Id="rId2" Type="http://schemas.openxmlformats.org/officeDocument/2006/relationships/hyperlink" Target="http://halfanhour.blogspot.com.tr/2016/03/the-2016-look-at-future-of-online.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decademy.co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research.microsoft.com/en-us/um/people/cmbishop/prml/" TargetMode="External"/><Relationship Id="rId2" Type="http://schemas.openxmlformats.org/officeDocument/2006/relationships/hyperlink" Target="http://www.wtec.org/loyola/kb/c1_s1.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quantifiedself.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uardian.com/uk-news/2016/jan/03/like-a-beautiful-painting-image-of-new-years-mayhem-in-manchester-goes-vira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hare.net/kleinerperkins/2016-internet-trends-report?ref=http://www.kpcb.com/internet-trends"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fortune.com/2014/05/27/a-tennis-racquet-that-isnt-just-strung-but-wired/"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downes.ca/search/blockchain" TargetMode="External"/><Relationship Id="rId1" Type="http://schemas.openxmlformats.org/officeDocument/2006/relationships/slideLayout" Target="../slideLayouts/slideLayout2.xml"/><Relationship Id="rId4" Type="http://schemas.openxmlformats.org/officeDocument/2006/relationships/hyperlink" Target="http://dmlcentral.net/blog/doug-belshaw/peering-deep-future-educational-credentialin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bitcoinmagazine.com/articles/ibm-deploys-blockchain-as-a-service-announces-initiatives-to-make-the-blockchain-ready-for-business-1455726071" TargetMode="External"/><Relationship Id="rId2" Type="http://schemas.openxmlformats.org/officeDocument/2006/relationships/hyperlink" Target="http://techcrunch.com/2016/02/22/sony-is-building-an-education-and-testing-platform-powered-by-the-blockchain/"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hackeducation.com/2016/02/25/blockchain-edu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magazine.backfeed.cc/dao-alive-now-let-evolution-begin/" TargetMode="External"/><Relationship Id="rId2" Type="http://schemas.openxmlformats.org/officeDocument/2006/relationships/hyperlink" Target="https://www.ethereum.org/"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www.adlnet.gov/introducing-the-next-big-thing-cass/" TargetMode="Externa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cbc.ca/news/canada/car-tracking-devices-spark-privacy-concerns-1.1366687"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badgeville.com/wiki/Gamificatio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downes.ca/search/oculus" TargetMode="External"/><Relationship Id="rId1" Type="http://schemas.openxmlformats.org/officeDocument/2006/relationships/slideLayout" Target="../slideLayouts/slideLayout2.xml"/><Relationship Id="rId4" Type="http://schemas.openxmlformats.org/officeDocument/2006/relationships/hyperlink" Target="http://donaldclarkplanb.blogspot.ca/2014/11/oculus-rift-freezers-smilers-grippers.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yber.law.harvard.edu/research/cooperation"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jarche.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imsglobal.org/specs/ltiv1p0/implementation-guid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www.tomsitpro.com/articles/docker-enterprise-hub-orchestration,1-2375.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hughesroland/status/682921993331720196/photo/1?ref_src=twsrc%5etfw"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andfonline.com/doi/pdf/10.1080/1468136040020020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4624" y="496062"/>
            <a:ext cx="4025030" cy="2807208"/>
          </a:xfrm>
        </p:spPr>
        <p:txBody>
          <a:bodyPr>
            <a:normAutofit/>
          </a:bodyPr>
          <a:lstStyle/>
          <a:p>
            <a:pPr algn="l"/>
            <a:r>
              <a:rPr lang="en-CA" sz="4800" dirty="0" smtClean="0"/>
              <a:t>Learning,</a:t>
            </a:r>
            <a:br>
              <a:rPr lang="en-CA" sz="4800" dirty="0" smtClean="0"/>
            </a:br>
            <a:r>
              <a:rPr lang="en-CA" sz="4800" dirty="0" smtClean="0"/>
              <a:t>Doing,</a:t>
            </a:r>
            <a:br>
              <a:rPr lang="en-CA" sz="4800" dirty="0" smtClean="0"/>
            </a:br>
            <a:r>
              <a:rPr lang="en-CA" sz="4800" dirty="0" smtClean="0"/>
              <a:t>and the </a:t>
            </a:r>
            <a:br>
              <a:rPr lang="en-CA" sz="4800" dirty="0" smtClean="0"/>
            </a:br>
            <a:r>
              <a:rPr lang="en-CA" sz="4800" dirty="0" smtClean="0"/>
              <a:t>Golden Ratio</a:t>
            </a:r>
            <a:endParaRPr lang="en-CA" sz="4800" dirty="0"/>
          </a:p>
        </p:txBody>
      </p:sp>
      <p:sp>
        <p:nvSpPr>
          <p:cNvPr id="3" name="Subtitle 2"/>
          <p:cNvSpPr>
            <a:spLocks noGrp="1"/>
          </p:cNvSpPr>
          <p:nvPr>
            <p:ph type="subTitle" idx="1"/>
          </p:nvPr>
        </p:nvSpPr>
        <p:spPr>
          <a:xfrm>
            <a:off x="2354866" y="3509010"/>
            <a:ext cx="2964546" cy="1611629"/>
          </a:xfrm>
        </p:spPr>
        <p:txBody>
          <a:bodyPr>
            <a:normAutofit/>
          </a:bodyPr>
          <a:lstStyle/>
          <a:p>
            <a:pPr algn="l"/>
            <a:r>
              <a:rPr lang="en-CA" dirty="0" smtClean="0"/>
              <a:t>Stephen Downes</a:t>
            </a:r>
          </a:p>
          <a:p>
            <a:pPr algn="l"/>
            <a:r>
              <a:rPr lang="en-CA" dirty="0" smtClean="0"/>
              <a:t>June 9, 2016</a:t>
            </a:r>
          </a:p>
          <a:p>
            <a:pPr algn="l"/>
            <a:r>
              <a:rPr lang="en-CA" dirty="0" err="1" smtClean="0"/>
              <a:t>Kapuskasing</a:t>
            </a:r>
            <a:r>
              <a:rPr lang="en-CA" dirty="0" smtClean="0"/>
              <a:t>, Ontario</a:t>
            </a:r>
            <a:endParaRPr lang="en-CA" dirty="0"/>
          </a:p>
        </p:txBody>
      </p:sp>
      <p:sp>
        <p:nvSpPr>
          <p:cNvPr id="7" name="AutoShape 2" descr="Joel Goodman’s stunning image of New Year’s Eve on Wells Street in Manchster, UK, 31 December 2015. The photograph, taken for the Manchester Evening News, has gone viral on social media, lauded as a ‘perfect imag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4" descr="Joel Goodman’s stunning image of New Year’s Eve on Wells Street in Manchster, UK, 31 December 2015. The photograph, taken for the Manchester Evening News, has gone viral on social media, lauded as a ‘perfect imag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Picture 8"/>
          <p:cNvPicPr>
            <a:picLocks noChangeAspect="1"/>
          </p:cNvPicPr>
          <p:nvPr/>
        </p:nvPicPr>
        <p:blipFill>
          <a:blip r:embed="rId2"/>
          <a:stretch>
            <a:fillRect/>
          </a:stretch>
        </p:blipFill>
        <p:spPr>
          <a:xfrm>
            <a:off x="5590222" y="701992"/>
            <a:ext cx="4491038" cy="5796703"/>
          </a:xfrm>
          <a:prstGeom prst="rect">
            <a:avLst/>
          </a:prstGeom>
        </p:spPr>
      </p:pic>
    </p:spTree>
    <p:extLst>
      <p:ext uri="{BB962C8B-B14F-4D97-AF65-F5344CB8AC3E}">
        <p14:creationId xmlns:p14="http://schemas.microsoft.com/office/powerpoint/2010/main" val="854752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133600" y="457201"/>
            <a:ext cx="6858000"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dirty="0" smtClean="0">
                <a:latin typeface="+mj-lt"/>
              </a:rPr>
              <a:t>Inference </a:t>
            </a:r>
            <a:r>
              <a:rPr lang="en-US" sz="4000" dirty="0">
                <a:latin typeface="+mj-lt"/>
              </a:rPr>
              <a:t>and belief</a:t>
            </a:r>
          </a:p>
          <a:p>
            <a:pPr eaLnBrk="1" hangingPunct="1">
              <a:spcBef>
                <a:spcPct val="50000"/>
              </a:spcBef>
            </a:pPr>
            <a:endParaRPr lang="en-US" dirty="0"/>
          </a:p>
        </p:txBody>
      </p:sp>
      <p:sp>
        <p:nvSpPr>
          <p:cNvPr id="24579" name="Text Box 7"/>
          <p:cNvSpPr txBox="1">
            <a:spLocks noChangeArrowheads="1"/>
          </p:cNvSpPr>
          <p:nvPr/>
        </p:nvSpPr>
        <p:spPr bwMode="auto">
          <a:xfrm>
            <a:off x="2209800" y="5942013"/>
            <a:ext cx="693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We understand the future in the same way we understand the past, by studying the signs - S. Downes</a:t>
            </a:r>
          </a:p>
        </p:txBody>
      </p:sp>
      <p:pic>
        <p:nvPicPr>
          <p:cNvPr id="24580" name="Picture 8" descr="297533250_16d1ef2c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87538"/>
            <a:ext cx="523240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9"/>
          <p:cNvSpPr>
            <a:spLocks noChangeArrowheads="1"/>
          </p:cNvSpPr>
          <p:nvPr/>
        </p:nvSpPr>
        <p:spPr bwMode="auto">
          <a:xfrm>
            <a:off x="6400800" y="6248401"/>
            <a:ext cx="3221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atin typeface="Calibri" panose="020F0502020204030204" pitchFamily="34" charset="0"/>
                <a:hlinkClick r:id="rId4"/>
              </a:rPr>
              <a:t>http://www.downes.ca/post/20</a:t>
            </a:r>
            <a:r>
              <a:rPr lang="en-US">
                <a:latin typeface="Calibri" panose="020F0502020204030204" pitchFamily="34" charset="0"/>
              </a:rPr>
              <a:t> </a:t>
            </a:r>
          </a:p>
        </p:txBody>
      </p:sp>
    </p:spTree>
    <p:extLst>
      <p:ext uri="{BB962C8B-B14F-4D97-AF65-F5344CB8AC3E}">
        <p14:creationId xmlns:p14="http://schemas.microsoft.com/office/powerpoint/2010/main" val="453058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33600" y="457200"/>
            <a:ext cx="7391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2800">
                <a:solidFill>
                  <a:srgbClr val="FFFFFF"/>
                </a:solidFill>
              </a:rPr>
              <a:t>Science as language, learning as conversation, knowledge as inference</a:t>
            </a:r>
            <a:endParaRPr lang="en-US" sz="3600">
              <a:solidFill>
                <a:srgbClr val="FFFFFF"/>
              </a:solidFill>
            </a:endParaRPr>
          </a:p>
          <a:p>
            <a:pPr eaLnBrk="1" fontAlgn="base" hangingPunct="1">
              <a:spcBef>
                <a:spcPct val="50000"/>
              </a:spcBef>
              <a:spcAft>
                <a:spcPct val="0"/>
              </a:spcAft>
            </a:pPr>
            <a:endParaRPr lang="en-US">
              <a:solidFill>
                <a:srgbClr val="FFFFFF"/>
              </a:solidFill>
            </a:endParaRPr>
          </a:p>
        </p:txBody>
      </p:sp>
      <p:sp>
        <p:nvSpPr>
          <p:cNvPr id="25603" name="Text Box 3"/>
          <p:cNvSpPr txBox="1">
            <a:spLocks noChangeArrowheads="1"/>
          </p:cNvSpPr>
          <p:nvPr/>
        </p:nvSpPr>
        <p:spPr bwMode="auto">
          <a:xfrm>
            <a:off x="2209800" y="5942013"/>
            <a:ext cx="6934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solidFill>
                  <a:srgbClr val="ACAB8C"/>
                </a:solidFill>
                <a:latin typeface="Calibri" panose="020F0502020204030204" pitchFamily="34" charset="0"/>
              </a:rPr>
              <a:t>“What if…”: The Use of Conceptual Simulations in Scientific Reasoning </a:t>
            </a:r>
          </a:p>
          <a:p>
            <a:pPr eaLnBrk="1" fontAlgn="base" hangingPunct="1">
              <a:spcBef>
                <a:spcPct val="50000"/>
              </a:spcBef>
              <a:spcAft>
                <a:spcPct val="0"/>
              </a:spcAft>
            </a:pPr>
            <a:r>
              <a:rPr lang="en-US" sz="1000">
                <a:solidFill>
                  <a:srgbClr val="000000"/>
                </a:solidFill>
                <a:latin typeface="Calibri" panose="020F0502020204030204" pitchFamily="34" charset="0"/>
                <a:hlinkClick r:id="rId4"/>
              </a:rPr>
              <a:t>http://www.informaworld.com/smpp/1925728116-26233474/ftinterface~db=all~content=a788101161~fulltext=713240928</a:t>
            </a:r>
            <a:r>
              <a:rPr lang="en-US" sz="1000">
                <a:solidFill>
                  <a:srgbClr val="000000"/>
                </a:solidFill>
                <a:latin typeface="Calibri" panose="020F0502020204030204" pitchFamily="34" charset="0"/>
              </a:rPr>
              <a:t> </a:t>
            </a:r>
            <a:endParaRPr lang="en-US">
              <a:solidFill>
                <a:srgbClr val="000000"/>
              </a:solidFill>
              <a:latin typeface="Calibri" panose="020F0502020204030204" pitchFamily="34" charset="0"/>
            </a:endParaRPr>
          </a:p>
        </p:txBody>
      </p:sp>
      <p:pic>
        <p:nvPicPr>
          <p:cNvPr id="25604"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1" y="1600201"/>
            <a:ext cx="6850063"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8243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133600" y="457200"/>
            <a:ext cx="73914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solidFill>
                  <a:srgbClr val="FFFFFF"/>
                </a:solidFill>
              </a:rPr>
              <a:t>The Second Thesis, Part B</a:t>
            </a:r>
            <a:endParaRPr lang="en-US" sz="2800">
              <a:solidFill>
                <a:srgbClr val="FFFFFF"/>
              </a:solidFill>
            </a:endParaRPr>
          </a:p>
          <a:p>
            <a:pPr eaLnBrk="1" fontAlgn="base" hangingPunct="1">
              <a:spcBef>
                <a:spcPct val="0"/>
              </a:spcBef>
              <a:spcAft>
                <a:spcPct val="0"/>
              </a:spcAft>
            </a:pPr>
            <a:r>
              <a:rPr lang="en-US" sz="3200">
                <a:solidFill>
                  <a:srgbClr val="FFFFFF"/>
                </a:solidFill>
              </a:rPr>
              <a:t>This means getting beyond narrow text-based conceptions we have of media</a:t>
            </a:r>
            <a:endParaRPr lang="en-US">
              <a:solidFill>
                <a:srgbClr val="FFFFFF"/>
              </a:solidFill>
            </a:endParaRPr>
          </a:p>
        </p:txBody>
      </p:sp>
      <p:pic>
        <p:nvPicPr>
          <p:cNvPr id="26627" name="Picture 5" descr="fe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2133600"/>
            <a:ext cx="5819775"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497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133600" y="4572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600">
                <a:solidFill>
                  <a:srgbClr val="FFFFFF"/>
                </a:solidFill>
              </a:rPr>
              <a:t>Conceptions Like:</a:t>
            </a:r>
          </a:p>
        </p:txBody>
      </p:sp>
      <p:sp>
        <p:nvSpPr>
          <p:cNvPr id="27651" name="Text Box 4"/>
          <p:cNvSpPr txBox="1">
            <a:spLocks noChangeArrowheads="1"/>
          </p:cNvSpPr>
          <p:nvPr/>
        </p:nvSpPr>
        <p:spPr bwMode="auto">
          <a:xfrm>
            <a:off x="2514600" y="1447801"/>
            <a:ext cx="70866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buFontTx/>
              <a:buChar char="•"/>
            </a:pPr>
            <a:r>
              <a:rPr lang="en-US" sz="2000">
                <a:solidFill>
                  <a:srgbClr val="ACAB8C"/>
                </a:solidFill>
              </a:rPr>
              <a:t> messages have a sender and a receiver</a:t>
            </a:r>
          </a:p>
          <a:p>
            <a:pPr eaLnBrk="1" fontAlgn="base" hangingPunct="1">
              <a:spcBef>
                <a:spcPct val="50000"/>
              </a:spcBef>
              <a:spcAft>
                <a:spcPct val="0"/>
              </a:spcAft>
              <a:buFontTx/>
              <a:buChar char="•"/>
            </a:pPr>
            <a:r>
              <a:rPr lang="en-US" sz="2000">
                <a:solidFill>
                  <a:srgbClr val="ACAB8C"/>
                </a:solidFill>
              </a:rPr>
              <a:t> words get meaning from what they represent</a:t>
            </a:r>
          </a:p>
          <a:p>
            <a:pPr eaLnBrk="1" fontAlgn="base" hangingPunct="1">
              <a:spcBef>
                <a:spcPct val="50000"/>
              </a:spcBef>
              <a:spcAft>
                <a:spcPct val="0"/>
              </a:spcAft>
              <a:buFontTx/>
              <a:buChar char="•"/>
            </a:pPr>
            <a:r>
              <a:rPr lang="en-US" sz="2000">
                <a:solidFill>
                  <a:srgbClr val="ACAB8C"/>
                </a:solidFill>
              </a:rPr>
              <a:t> truth is based on the real world</a:t>
            </a:r>
          </a:p>
          <a:p>
            <a:pPr eaLnBrk="1" fontAlgn="base" hangingPunct="1">
              <a:spcBef>
                <a:spcPct val="50000"/>
              </a:spcBef>
              <a:spcAft>
                <a:spcPct val="0"/>
              </a:spcAft>
              <a:buFontTx/>
              <a:buChar char="•"/>
            </a:pPr>
            <a:r>
              <a:rPr lang="en-US" sz="2000">
                <a:solidFill>
                  <a:srgbClr val="ACAB8C"/>
                </a:solidFill>
              </a:rPr>
              <a:t> events have a cause, and causes can be known</a:t>
            </a:r>
          </a:p>
          <a:p>
            <a:pPr eaLnBrk="1" fontAlgn="base" hangingPunct="1">
              <a:spcBef>
                <a:spcPct val="50000"/>
              </a:spcBef>
              <a:spcAft>
                <a:spcPct val="0"/>
              </a:spcAft>
              <a:buFontTx/>
              <a:buChar char="•"/>
            </a:pPr>
            <a:r>
              <a:rPr lang="en-US" sz="2000">
                <a:solidFill>
                  <a:srgbClr val="ACAB8C"/>
                </a:solidFill>
              </a:rPr>
              <a:t> science is based on forming and testing hypotheses</a:t>
            </a:r>
            <a:endParaRPr lang="en-US">
              <a:solidFill>
                <a:srgbClr val="ACAB8C"/>
              </a:solidFill>
            </a:endParaRPr>
          </a:p>
          <a:p>
            <a:pPr eaLnBrk="1" fontAlgn="base" hangingPunct="1">
              <a:spcBef>
                <a:spcPct val="50000"/>
              </a:spcBef>
              <a:spcAft>
                <a:spcPct val="0"/>
              </a:spcAft>
              <a:buFontTx/>
              <a:buChar char="•"/>
            </a:pPr>
            <a:endParaRPr lang="en-US">
              <a:solidFill>
                <a:srgbClr val="ACAB8C"/>
              </a:solidFill>
            </a:endParaRPr>
          </a:p>
        </p:txBody>
      </p:sp>
      <p:sp>
        <p:nvSpPr>
          <p:cNvPr id="27652" name="Text Box 5"/>
          <p:cNvSpPr txBox="1">
            <a:spLocks noChangeArrowheads="1"/>
          </p:cNvSpPr>
          <p:nvPr/>
        </p:nvSpPr>
        <p:spPr bwMode="auto">
          <a:xfrm>
            <a:off x="2133600" y="4191001"/>
            <a:ext cx="746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sz="2400">
                <a:solidFill>
                  <a:srgbClr val="FFFFFF"/>
                </a:solidFill>
              </a:rPr>
              <a:t>These, taken together, constitute, a static, linear, coherent picture of the world</a:t>
            </a:r>
          </a:p>
          <a:p>
            <a:pPr eaLnBrk="1" fontAlgn="base" hangingPunct="1">
              <a:spcBef>
                <a:spcPct val="50000"/>
              </a:spcBef>
              <a:spcAft>
                <a:spcPct val="0"/>
              </a:spcAft>
            </a:pPr>
            <a:r>
              <a:rPr lang="en-US" sz="2400">
                <a:solidFill>
                  <a:srgbClr val="FFFFFF"/>
                </a:solidFill>
              </a:rPr>
              <a:t>The world, as though it were a book, or a library</a:t>
            </a:r>
            <a:endParaRPr lang="en-US">
              <a:solidFill>
                <a:srgbClr val="FFFFFF"/>
              </a:solidFill>
            </a:endParaRPr>
          </a:p>
        </p:txBody>
      </p:sp>
      <p:sp>
        <p:nvSpPr>
          <p:cNvPr id="27653" name="Text Box 6"/>
          <p:cNvSpPr txBox="1">
            <a:spLocks noChangeArrowheads="1"/>
          </p:cNvSpPr>
          <p:nvPr/>
        </p:nvSpPr>
        <p:spPr bwMode="auto">
          <a:xfrm>
            <a:off x="2514600" y="58674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sz="2400">
                <a:solidFill>
                  <a:srgbClr val="ACAB8C"/>
                </a:solidFill>
              </a:rPr>
              <a:t>Not everyone sees it that way</a:t>
            </a:r>
          </a:p>
        </p:txBody>
      </p:sp>
    </p:spTree>
    <p:extLst>
      <p:ext uri="{BB962C8B-B14F-4D97-AF65-F5344CB8AC3E}">
        <p14:creationId xmlns:p14="http://schemas.microsoft.com/office/powerpoint/2010/main" val="3879861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133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600">
                <a:solidFill>
                  <a:srgbClr val="FFFFFF"/>
                </a:solidFill>
              </a:rPr>
              <a:t>A frame for understanding new media</a:t>
            </a:r>
          </a:p>
        </p:txBody>
      </p:sp>
      <p:sp>
        <p:nvSpPr>
          <p:cNvPr id="28675" name="Rectangle 7"/>
          <p:cNvSpPr>
            <a:spLocks noChangeArrowheads="1"/>
          </p:cNvSpPr>
          <p:nvPr/>
        </p:nvSpPr>
        <p:spPr bwMode="auto">
          <a:xfrm>
            <a:off x="2133600" y="1066800"/>
            <a:ext cx="4859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2400">
                <a:solidFill>
                  <a:srgbClr val="ACAB8C"/>
                </a:solidFill>
              </a:rPr>
              <a:t>Morris, Derrida and a little Lao Tzu</a:t>
            </a:r>
          </a:p>
        </p:txBody>
      </p:sp>
      <p:graphicFrame>
        <p:nvGraphicFramePr>
          <p:cNvPr id="45096" name="Group 40"/>
          <p:cNvGraphicFramePr>
            <a:graphicFrameLocks noGrp="1"/>
          </p:cNvGraphicFramePr>
          <p:nvPr/>
        </p:nvGraphicFramePr>
        <p:xfrm>
          <a:off x="2286000" y="1676401"/>
          <a:ext cx="6858000" cy="4064001"/>
        </p:xfrm>
        <a:graphic>
          <a:graphicData uri="http://schemas.openxmlformats.org/drawingml/2006/table">
            <a:tbl>
              <a:tblPr/>
              <a:tblGrid>
                <a:gridCol w="3429000"/>
                <a:gridCol w="3429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FFFF"/>
                          </a:solidFill>
                          <a:effectLst/>
                          <a:latin typeface="Calibri" pitchFamily="34" charset="0"/>
                        </a:rPr>
                        <a:t>Syntax</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FFFF"/>
                          </a:solidFill>
                          <a:effectLst/>
                          <a:latin typeface="Calibri" pitchFamily="34" charset="0"/>
                        </a:rPr>
                        <a:t>Cognition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FFFF"/>
                          </a:solidFill>
                          <a:effectLst/>
                          <a:latin typeface="Calibri" pitchFamily="34" charset="0"/>
                        </a:rPr>
                        <a:t>Semantics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FFFF"/>
                          </a:solidFill>
                          <a:effectLst/>
                          <a:latin typeface="Calibri" pitchFamily="34" charset="0"/>
                        </a:rPr>
                        <a:t>Context</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FFFF"/>
                          </a:solidFill>
                          <a:effectLst/>
                          <a:latin typeface="Calibri" pitchFamily="34" charset="0"/>
                        </a:rPr>
                        <a:t>Pragmatics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FFFF"/>
                          </a:solidFill>
                          <a:effectLst/>
                          <a:latin typeface="Calibri" pitchFamily="34" charset="0"/>
                        </a:rPr>
                        <a:t>Change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8690" name="Text Box 41"/>
          <p:cNvSpPr txBox="1">
            <a:spLocks noChangeArrowheads="1"/>
          </p:cNvSpPr>
          <p:nvPr/>
        </p:nvSpPr>
        <p:spPr bwMode="auto">
          <a:xfrm>
            <a:off x="2209800" y="6019800"/>
            <a:ext cx="662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solidFill>
                  <a:srgbClr val="ACAB8C"/>
                </a:solidFill>
              </a:rPr>
              <a:t>We need this frame because (as Jukes said) if we aren’t looking for these things, we just won’t see them.</a:t>
            </a:r>
            <a:r>
              <a:rPr lang="en-US">
                <a:solidFill>
                  <a:srgbClr val="FFFFFF"/>
                </a:solidFill>
              </a:rPr>
              <a:t> </a:t>
            </a:r>
          </a:p>
        </p:txBody>
      </p:sp>
    </p:spTree>
    <p:extLst>
      <p:ext uri="{BB962C8B-B14F-4D97-AF65-F5344CB8AC3E}">
        <p14:creationId xmlns:p14="http://schemas.microsoft.com/office/powerpoint/2010/main" val="2292879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133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600" dirty="0">
                <a:solidFill>
                  <a:srgbClr val="FFFFFF"/>
                </a:solidFill>
              </a:rPr>
              <a:t>Syntax</a:t>
            </a:r>
          </a:p>
        </p:txBody>
      </p:sp>
      <p:sp>
        <p:nvSpPr>
          <p:cNvPr id="29699" name="Text Box 18"/>
          <p:cNvSpPr txBox="1">
            <a:spLocks noChangeArrowheads="1"/>
          </p:cNvSpPr>
          <p:nvPr/>
        </p:nvSpPr>
        <p:spPr bwMode="auto">
          <a:xfrm>
            <a:off x="2057400" y="4953000"/>
            <a:ext cx="7391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sz="2400">
                <a:solidFill>
                  <a:srgbClr val="FFFFFF"/>
                </a:solidFill>
                <a:latin typeface="Calibri" panose="020F0502020204030204" pitchFamily="34" charset="0"/>
              </a:rPr>
              <a:t>Forms: archetypes? Platonic ideals?</a:t>
            </a:r>
          </a:p>
          <a:p>
            <a:pPr eaLnBrk="1" fontAlgn="base" hangingPunct="1">
              <a:spcBef>
                <a:spcPct val="0"/>
              </a:spcBef>
              <a:spcAft>
                <a:spcPct val="0"/>
              </a:spcAft>
            </a:pPr>
            <a:r>
              <a:rPr lang="en-US" sz="2400">
                <a:solidFill>
                  <a:srgbClr val="FFFFFF"/>
                </a:solidFill>
                <a:latin typeface="Calibri" panose="020F0502020204030204" pitchFamily="34" charset="0"/>
              </a:rPr>
              <a:t>Rules: grammar = logical syntax</a:t>
            </a:r>
          </a:p>
          <a:p>
            <a:pPr eaLnBrk="1" fontAlgn="base" hangingPunct="1">
              <a:spcBef>
                <a:spcPct val="0"/>
              </a:spcBef>
              <a:spcAft>
                <a:spcPct val="0"/>
              </a:spcAft>
            </a:pPr>
            <a:r>
              <a:rPr lang="en-US" sz="2400">
                <a:solidFill>
                  <a:srgbClr val="FFFFFF"/>
                </a:solidFill>
                <a:latin typeface="Calibri" panose="020F0502020204030204" pitchFamily="34" charset="0"/>
              </a:rPr>
              <a:t>Operations: procedures, motor skills</a:t>
            </a:r>
          </a:p>
          <a:p>
            <a:pPr eaLnBrk="1" fontAlgn="base" hangingPunct="1">
              <a:spcBef>
                <a:spcPct val="0"/>
              </a:spcBef>
              <a:spcAft>
                <a:spcPct val="0"/>
              </a:spcAft>
            </a:pPr>
            <a:r>
              <a:rPr lang="en-US" sz="2400">
                <a:solidFill>
                  <a:srgbClr val="FFFFFF"/>
                </a:solidFill>
                <a:latin typeface="Calibri" panose="020F0502020204030204" pitchFamily="34" charset="0"/>
              </a:rPr>
              <a:t>Patterns: regularities, substitutivity (eggcorns, tropes)</a:t>
            </a:r>
          </a:p>
          <a:p>
            <a:pPr eaLnBrk="1" fontAlgn="base" hangingPunct="1">
              <a:spcBef>
                <a:spcPct val="0"/>
              </a:spcBef>
              <a:spcAft>
                <a:spcPct val="0"/>
              </a:spcAft>
            </a:pPr>
            <a:r>
              <a:rPr lang="en-US" sz="2400">
                <a:solidFill>
                  <a:srgbClr val="FFFFFF"/>
                </a:solidFill>
                <a:latin typeface="Calibri" panose="020F0502020204030204" pitchFamily="34" charset="0"/>
              </a:rPr>
              <a:t>Similarities: Tversky - properties, etc</a:t>
            </a:r>
            <a:endParaRPr lang="en-US">
              <a:solidFill>
                <a:srgbClr val="FFFFFF"/>
              </a:solidFill>
            </a:endParaRPr>
          </a:p>
        </p:txBody>
      </p:sp>
      <p:sp>
        <p:nvSpPr>
          <p:cNvPr id="29700" name="Text Box 19"/>
          <p:cNvSpPr txBox="1">
            <a:spLocks noChangeArrowheads="1"/>
          </p:cNvSpPr>
          <p:nvPr/>
        </p:nvSpPr>
        <p:spPr bwMode="auto">
          <a:xfrm>
            <a:off x="2819400" y="1295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sz="2400">
                <a:solidFill>
                  <a:srgbClr val="ACAB8C"/>
                </a:solidFill>
              </a:rPr>
              <a:t>Not just rules and grammar</a:t>
            </a:r>
            <a:endParaRPr lang="en-US" sz="2400">
              <a:solidFill>
                <a:srgbClr val="000000"/>
              </a:solidFill>
            </a:endParaRPr>
          </a:p>
        </p:txBody>
      </p:sp>
      <p:pic>
        <p:nvPicPr>
          <p:cNvPr id="29701" name="Picture 20" descr="synt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752601"/>
            <a:ext cx="60071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8395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33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600">
                <a:solidFill>
                  <a:srgbClr val="FFFFFF"/>
                </a:solidFill>
              </a:rPr>
              <a:t>Semantics</a:t>
            </a:r>
          </a:p>
        </p:txBody>
      </p:sp>
      <p:sp>
        <p:nvSpPr>
          <p:cNvPr id="30723" name="Text Box 3"/>
          <p:cNvSpPr txBox="1">
            <a:spLocks noChangeArrowheads="1"/>
          </p:cNvSpPr>
          <p:nvPr/>
        </p:nvSpPr>
        <p:spPr bwMode="auto">
          <a:xfrm>
            <a:off x="1828800" y="49530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solidFill>
                  <a:srgbClr val="FFFFFF"/>
                </a:solidFill>
                <a:latin typeface="Calibri" panose="020F0502020204030204" pitchFamily="34" charset="0"/>
              </a:rPr>
              <a:t>- </a:t>
            </a:r>
            <a:r>
              <a:rPr lang="en-US" sz="2400">
                <a:solidFill>
                  <a:srgbClr val="FFFFFF"/>
                </a:solidFill>
                <a:latin typeface="Calibri" panose="020F0502020204030204" pitchFamily="34" charset="0"/>
              </a:rPr>
              <a:t>Sense and reference (connotation and denotation)</a:t>
            </a:r>
          </a:p>
          <a:p>
            <a:pPr eaLnBrk="1" fontAlgn="base" hangingPunct="1">
              <a:spcBef>
                <a:spcPct val="0"/>
              </a:spcBef>
              <a:spcAft>
                <a:spcPct val="0"/>
              </a:spcAft>
            </a:pPr>
            <a:r>
              <a:rPr lang="en-US" sz="2400">
                <a:solidFill>
                  <a:srgbClr val="FFFFFF"/>
                </a:solidFill>
                <a:latin typeface="Calibri" panose="020F0502020204030204" pitchFamily="34" charset="0"/>
              </a:rPr>
              <a:t>- Interpretation (Eg. In probability, Carnap - logical space; Reichenbach - frequency; Ramsey - wagering / strength of belief)</a:t>
            </a:r>
          </a:p>
          <a:p>
            <a:pPr eaLnBrk="1" fontAlgn="base" hangingPunct="1">
              <a:spcBef>
                <a:spcPct val="0"/>
              </a:spcBef>
              <a:spcAft>
                <a:spcPct val="0"/>
              </a:spcAft>
            </a:pPr>
            <a:r>
              <a:rPr lang="en-US" sz="2400">
                <a:solidFill>
                  <a:srgbClr val="FFFFFF"/>
                </a:solidFill>
                <a:latin typeface="Calibri" panose="020F0502020204030204" pitchFamily="34" charset="0"/>
              </a:rPr>
              <a:t>- Forms of association: Hebbian, contiguity, back-prop, Boltzmann </a:t>
            </a:r>
          </a:p>
          <a:p>
            <a:pPr eaLnBrk="1" fontAlgn="base" hangingPunct="1">
              <a:spcBef>
                <a:spcPct val="0"/>
              </a:spcBef>
              <a:spcAft>
                <a:spcPct val="0"/>
              </a:spcAft>
            </a:pPr>
            <a:r>
              <a:rPr lang="en-US" sz="2400">
                <a:solidFill>
                  <a:srgbClr val="FFFFFF"/>
                </a:solidFill>
                <a:latin typeface="Calibri" panose="020F0502020204030204" pitchFamily="34" charset="0"/>
              </a:rPr>
              <a:t>- Decisions and decision theory: voting / consensus / emergence</a:t>
            </a:r>
          </a:p>
        </p:txBody>
      </p:sp>
      <p:sp>
        <p:nvSpPr>
          <p:cNvPr id="30724" name="Text Box 4"/>
          <p:cNvSpPr txBox="1">
            <a:spLocks noChangeArrowheads="1"/>
          </p:cNvSpPr>
          <p:nvPr/>
        </p:nvSpPr>
        <p:spPr bwMode="auto">
          <a:xfrm>
            <a:off x="2667000" y="1219201"/>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sz="2800">
                <a:solidFill>
                  <a:srgbClr val="ACAB8C"/>
                </a:solidFill>
                <a:latin typeface="Calibri" panose="020F0502020204030204" pitchFamily="34" charset="0"/>
              </a:rPr>
              <a:t>theories of truth / meaning / purpose / goal</a:t>
            </a:r>
            <a:endParaRPr lang="en-US" sz="2800">
              <a:solidFill>
                <a:srgbClr val="ACAB8C"/>
              </a:solidFill>
            </a:endParaRPr>
          </a:p>
        </p:txBody>
      </p:sp>
      <p:pic>
        <p:nvPicPr>
          <p:cNvPr id="30725" name="Picture 6" descr="seman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981200"/>
            <a:ext cx="39624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7"/>
          <p:cNvSpPr>
            <a:spLocks noChangeArrowheads="1"/>
          </p:cNvSpPr>
          <p:nvPr/>
        </p:nvSpPr>
        <p:spPr bwMode="auto">
          <a:xfrm>
            <a:off x="4648201" y="4800601"/>
            <a:ext cx="3344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1000">
                <a:solidFill>
                  <a:srgbClr val="000000"/>
                </a:solidFill>
                <a:latin typeface="Calibri" panose="020F0502020204030204" pitchFamily="34" charset="0"/>
                <a:hlinkClick r:id="rId5"/>
              </a:rPr>
              <a:t>http://www.cs.cmu.edu/~tom7/csnotes/fall02/semantics.gif</a:t>
            </a:r>
            <a:r>
              <a:rPr lang="en-US" sz="1000">
                <a:solidFill>
                  <a:srgbClr val="000000"/>
                </a:solidFill>
                <a:latin typeface="Calibri" panose="020F0502020204030204" pitchFamily="34" charset="0"/>
              </a:rPr>
              <a:t> </a:t>
            </a:r>
          </a:p>
        </p:txBody>
      </p:sp>
      <p:sp>
        <p:nvSpPr>
          <p:cNvPr id="30727" name="Rectangle 8"/>
          <p:cNvSpPr>
            <a:spLocks noGrp="1"/>
          </p:cNvSpPr>
          <p:nvPr>
            <p:ph type="title" idx="4294967295"/>
          </p:nvPr>
        </p:nvSpPr>
        <p:spPr/>
        <p:txBody>
          <a:bodyPr/>
          <a:lstStyle/>
          <a:p>
            <a:pPr eaLnBrk="1" hangingPunct="1"/>
            <a:endParaRPr lang="en-US" smtClean="0"/>
          </a:p>
        </p:txBody>
      </p:sp>
    </p:spTree>
    <p:extLst>
      <p:ext uri="{BB962C8B-B14F-4D97-AF65-F5344CB8AC3E}">
        <p14:creationId xmlns:p14="http://schemas.microsoft.com/office/powerpoint/2010/main" val="1687217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133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600">
                <a:solidFill>
                  <a:srgbClr val="FFFFFF"/>
                </a:solidFill>
              </a:rPr>
              <a:t>Pragmatics</a:t>
            </a:r>
          </a:p>
        </p:txBody>
      </p:sp>
      <p:sp>
        <p:nvSpPr>
          <p:cNvPr id="31747" name="Text Box 3"/>
          <p:cNvSpPr txBox="1">
            <a:spLocks noChangeArrowheads="1"/>
          </p:cNvSpPr>
          <p:nvPr/>
        </p:nvSpPr>
        <p:spPr bwMode="auto">
          <a:xfrm>
            <a:off x="2057400" y="4724400"/>
            <a:ext cx="8305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fontAlgn="base" hangingPunct="1">
              <a:spcBef>
                <a:spcPct val="0"/>
              </a:spcBef>
              <a:spcAft>
                <a:spcPct val="0"/>
              </a:spcAft>
            </a:pPr>
            <a:endParaRPr lang="en-US">
              <a:solidFill>
                <a:srgbClr val="FFFFFF"/>
              </a:solidFill>
              <a:latin typeface="Calibri" panose="020F0502020204030204" pitchFamily="34" charset="0"/>
            </a:endParaRPr>
          </a:p>
          <a:p>
            <a:pPr eaLnBrk="1" fontAlgn="base" hangingPunct="1">
              <a:spcBef>
                <a:spcPct val="0"/>
              </a:spcBef>
              <a:spcAft>
                <a:spcPct val="0"/>
              </a:spcAft>
              <a:buFontTx/>
              <a:buChar char="•"/>
            </a:pPr>
            <a:r>
              <a:rPr lang="en-US" sz="2400">
                <a:solidFill>
                  <a:srgbClr val="FFFFFF"/>
                </a:solidFill>
                <a:latin typeface="Calibri" panose="020F0502020204030204" pitchFamily="34" charset="0"/>
              </a:rPr>
              <a:t> Speech acts (J.L. Austin, Searle) </a:t>
            </a:r>
            <a:r>
              <a:rPr lang="en-US" sz="2400">
                <a:solidFill>
                  <a:srgbClr val="ACAB8C"/>
                </a:solidFill>
                <a:latin typeface="Calibri" panose="020F0502020204030204" pitchFamily="34" charset="0"/>
              </a:rPr>
              <a:t>assertives, directives, commissives, expressives, declarations (but also - harmful acts, harassment, etc)</a:t>
            </a:r>
            <a:endParaRPr lang="en-US" sz="2400">
              <a:solidFill>
                <a:srgbClr val="FFFFFF"/>
              </a:solidFill>
              <a:latin typeface="Calibri" panose="020F0502020204030204" pitchFamily="34" charset="0"/>
            </a:endParaRPr>
          </a:p>
          <a:p>
            <a:pPr eaLnBrk="1" fontAlgn="base" hangingPunct="1">
              <a:spcBef>
                <a:spcPct val="0"/>
              </a:spcBef>
              <a:spcAft>
                <a:spcPct val="0"/>
              </a:spcAft>
              <a:buFontTx/>
              <a:buChar char="•"/>
            </a:pPr>
            <a:r>
              <a:rPr lang="en-US" sz="2400">
                <a:solidFill>
                  <a:srgbClr val="FFFFFF"/>
                </a:solidFill>
                <a:latin typeface="Calibri" panose="020F0502020204030204" pitchFamily="34" charset="0"/>
              </a:rPr>
              <a:t> Interrogation (Heidegger) </a:t>
            </a:r>
            <a:r>
              <a:rPr lang="en-US" sz="2400">
                <a:solidFill>
                  <a:srgbClr val="ACAB8C"/>
                </a:solidFill>
                <a:latin typeface="Calibri" panose="020F0502020204030204" pitchFamily="34" charset="0"/>
              </a:rPr>
              <a:t>and presupposition</a:t>
            </a:r>
            <a:endParaRPr lang="en-US" sz="2400">
              <a:solidFill>
                <a:srgbClr val="FFFFFF"/>
              </a:solidFill>
              <a:latin typeface="Calibri" panose="020F0502020204030204" pitchFamily="34" charset="0"/>
            </a:endParaRPr>
          </a:p>
          <a:p>
            <a:pPr eaLnBrk="1" fontAlgn="base" hangingPunct="1">
              <a:spcBef>
                <a:spcPct val="0"/>
              </a:spcBef>
              <a:spcAft>
                <a:spcPct val="0"/>
              </a:spcAft>
              <a:buFontTx/>
              <a:buChar char="•"/>
            </a:pPr>
            <a:r>
              <a:rPr lang="en-US" sz="2400">
                <a:solidFill>
                  <a:srgbClr val="FFFFFF"/>
                </a:solidFill>
                <a:latin typeface="Calibri" panose="020F0502020204030204" pitchFamily="34" charset="0"/>
              </a:rPr>
              <a:t> Meaning (Wittgenstein - meaning is use)</a:t>
            </a:r>
            <a:endParaRPr lang="en-US">
              <a:solidFill>
                <a:srgbClr val="FFFFFF"/>
              </a:solidFill>
              <a:latin typeface="Calibri" panose="020F0502020204030204" pitchFamily="34" charset="0"/>
            </a:endParaRPr>
          </a:p>
          <a:p>
            <a:pPr eaLnBrk="1" fontAlgn="base" hangingPunct="1">
              <a:spcBef>
                <a:spcPct val="0"/>
              </a:spcBef>
              <a:spcAft>
                <a:spcPct val="0"/>
              </a:spcAft>
              <a:buFontTx/>
              <a:buChar char="•"/>
            </a:pPr>
            <a:endParaRPr lang="en-US">
              <a:solidFill>
                <a:srgbClr val="FFFFFF"/>
              </a:solidFill>
              <a:latin typeface="Calibri" panose="020F0502020204030204" pitchFamily="34" charset="0"/>
            </a:endParaRPr>
          </a:p>
        </p:txBody>
      </p:sp>
      <p:sp>
        <p:nvSpPr>
          <p:cNvPr id="31748" name="Text Box 4"/>
          <p:cNvSpPr txBox="1">
            <a:spLocks noChangeArrowheads="1"/>
          </p:cNvSpPr>
          <p:nvPr/>
        </p:nvSpPr>
        <p:spPr bwMode="auto">
          <a:xfrm>
            <a:off x="2743200" y="9906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sz="3600">
                <a:solidFill>
                  <a:srgbClr val="ACAB8C"/>
                </a:solidFill>
                <a:latin typeface="Calibri" panose="020F0502020204030204" pitchFamily="34" charset="0"/>
              </a:rPr>
              <a:t>use, actions, impact</a:t>
            </a:r>
            <a:endParaRPr lang="en-US" sz="3600">
              <a:solidFill>
                <a:srgbClr val="ACAB8C"/>
              </a:solidFill>
            </a:endParaRPr>
          </a:p>
        </p:txBody>
      </p:sp>
      <p:pic>
        <p:nvPicPr>
          <p:cNvPr id="31749" name="Picture 8" descr="chp_lang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1" y="1524001"/>
            <a:ext cx="484981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4266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133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600">
                <a:solidFill>
                  <a:srgbClr val="FFFFFF"/>
                </a:solidFill>
              </a:rPr>
              <a:t>Cognition</a:t>
            </a:r>
          </a:p>
        </p:txBody>
      </p:sp>
      <p:sp>
        <p:nvSpPr>
          <p:cNvPr id="32771" name="Text Box 3"/>
          <p:cNvSpPr txBox="1">
            <a:spLocks noChangeArrowheads="1"/>
          </p:cNvSpPr>
          <p:nvPr/>
        </p:nvSpPr>
        <p:spPr bwMode="auto">
          <a:xfrm>
            <a:off x="1828800" y="4572000"/>
            <a:ext cx="8305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fontAlgn="base" hangingPunct="1">
              <a:spcBef>
                <a:spcPct val="0"/>
              </a:spcBef>
              <a:spcAft>
                <a:spcPct val="0"/>
              </a:spcAft>
              <a:buFontTx/>
              <a:buChar char="•"/>
            </a:pPr>
            <a:r>
              <a:rPr lang="en-US">
                <a:solidFill>
                  <a:srgbClr val="FFFFFF"/>
                </a:solidFill>
                <a:latin typeface="Calibri" panose="020F0502020204030204" pitchFamily="34" charset="0"/>
              </a:rPr>
              <a:t> </a:t>
            </a:r>
            <a:r>
              <a:rPr lang="en-US" sz="2400">
                <a:solidFill>
                  <a:srgbClr val="FFFFFF"/>
                </a:solidFill>
                <a:latin typeface="Calibri" panose="020F0502020204030204" pitchFamily="34" charset="0"/>
              </a:rPr>
              <a:t>description - X</a:t>
            </a:r>
            <a:r>
              <a:rPr lang="en-US">
                <a:solidFill>
                  <a:srgbClr val="FFFFFF"/>
                </a:solidFill>
                <a:latin typeface="Calibri" panose="020F0502020204030204" pitchFamily="34" charset="0"/>
              </a:rPr>
              <a:t> </a:t>
            </a:r>
            <a:r>
              <a:rPr lang="en-US">
                <a:solidFill>
                  <a:srgbClr val="ACAB8C"/>
                </a:solidFill>
                <a:latin typeface="Calibri" panose="020F0502020204030204" pitchFamily="34" charset="0"/>
              </a:rPr>
              <a:t>(definite description, allegory, metaphor)</a:t>
            </a:r>
            <a:endParaRPr lang="en-US">
              <a:solidFill>
                <a:srgbClr val="FFFFFF"/>
              </a:solidFill>
              <a:latin typeface="Calibri" panose="020F0502020204030204" pitchFamily="34" charset="0"/>
            </a:endParaRPr>
          </a:p>
          <a:p>
            <a:pPr lvl="1" eaLnBrk="1" fontAlgn="base" hangingPunct="1">
              <a:spcBef>
                <a:spcPct val="0"/>
              </a:spcBef>
              <a:spcAft>
                <a:spcPct val="0"/>
              </a:spcAft>
              <a:buFontTx/>
              <a:buChar char="•"/>
            </a:pPr>
            <a:r>
              <a:rPr lang="en-US">
                <a:solidFill>
                  <a:srgbClr val="FFFFFF"/>
                </a:solidFill>
                <a:latin typeface="Calibri" panose="020F0502020204030204" pitchFamily="34" charset="0"/>
              </a:rPr>
              <a:t> </a:t>
            </a:r>
            <a:r>
              <a:rPr lang="en-US" sz="2400">
                <a:solidFill>
                  <a:srgbClr val="FFFFFF"/>
                </a:solidFill>
                <a:latin typeface="Calibri" panose="020F0502020204030204" pitchFamily="34" charset="0"/>
              </a:rPr>
              <a:t>definition - X is Y</a:t>
            </a:r>
            <a:r>
              <a:rPr lang="en-US">
                <a:solidFill>
                  <a:srgbClr val="FFFFFF"/>
                </a:solidFill>
                <a:latin typeface="Calibri" panose="020F0502020204030204" pitchFamily="34" charset="0"/>
              </a:rPr>
              <a:t> </a:t>
            </a:r>
            <a:r>
              <a:rPr lang="en-US">
                <a:solidFill>
                  <a:srgbClr val="ACAB8C"/>
                </a:solidFill>
                <a:latin typeface="Calibri" panose="020F0502020204030204" pitchFamily="34" charset="0"/>
              </a:rPr>
              <a:t>(ostensive, lexical, logical (necess. &amp; suff conds), family resemblance - but also, identity, personal identity, etc</a:t>
            </a:r>
            <a:endParaRPr lang="en-US">
              <a:solidFill>
                <a:srgbClr val="FFFFFF"/>
              </a:solidFill>
              <a:latin typeface="Calibri" panose="020F0502020204030204" pitchFamily="34" charset="0"/>
            </a:endParaRPr>
          </a:p>
          <a:p>
            <a:pPr lvl="1" eaLnBrk="1" fontAlgn="base" hangingPunct="1">
              <a:spcBef>
                <a:spcPct val="0"/>
              </a:spcBef>
              <a:spcAft>
                <a:spcPct val="0"/>
              </a:spcAft>
              <a:buFontTx/>
              <a:buChar char="•"/>
            </a:pPr>
            <a:r>
              <a:rPr lang="en-US">
                <a:solidFill>
                  <a:srgbClr val="FFFFFF"/>
                </a:solidFill>
                <a:latin typeface="Calibri" panose="020F0502020204030204" pitchFamily="34" charset="0"/>
              </a:rPr>
              <a:t> </a:t>
            </a:r>
            <a:r>
              <a:rPr lang="en-US" sz="2400">
                <a:solidFill>
                  <a:srgbClr val="FFFFFF"/>
                </a:solidFill>
                <a:latin typeface="Calibri" panose="020F0502020204030204" pitchFamily="34" charset="0"/>
              </a:rPr>
              <a:t>argument - X therefore Y</a:t>
            </a:r>
            <a:r>
              <a:rPr lang="en-US">
                <a:solidFill>
                  <a:srgbClr val="FFFFFF"/>
                </a:solidFill>
                <a:latin typeface="Calibri" panose="020F0502020204030204" pitchFamily="34" charset="0"/>
              </a:rPr>
              <a:t> - </a:t>
            </a:r>
            <a:r>
              <a:rPr lang="en-US">
                <a:solidFill>
                  <a:srgbClr val="ACAB8C"/>
                </a:solidFill>
                <a:latin typeface="Calibri" panose="020F0502020204030204" pitchFamily="34" charset="0"/>
              </a:rPr>
              <a:t>inductive, deductive, abductive (but also: modal, probability (Bayesian), deontic (obligations), doxastic (belief), etc.)</a:t>
            </a:r>
          </a:p>
          <a:p>
            <a:pPr lvl="1" eaLnBrk="1" fontAlgn="base" hangingPunct="1">
              <a:spcBef>
                <a:spcPct val="0"/>
              </a:spcBef>
              <a:spcAft>
                <a:spcPct val="0"/>
              </a:spcAft>
              <a:buFontTx/>
              <a:buChar char="•"/>
            </a:pPr>
            <a:r>
              <a:rPr lang="en-US">
                <a:solidFill>
                  <a:srgbClr val="FFFFFF"/>
                </a:solidFill>
                <a:latin typeface="Calibri" panose="020F0502020204030204" pitchFamily="34" charset="0"/>
              </a:rPr>
              <a:t> </a:t>
            </a:r>
            <a:r>
              <a:rPr lang="en-US" sz="2400">
                <a:solidFill>
                  <a:srgbClr val="FFFFFF"/>
                </a:solidFill>
                <a:latin typeface="Calibri" panose="020F0502020204030204" pitchFamily="34" charset="0"/>
              </a:rPr>
              <a:t>explanation - X because of Y</a:t>
            </a:r>
            <a:r>
              <a:rPr lang="en-US">
                <a:solidFill>
                  <a:srgbClr val="FFFFFF"/>
                </a:solidFill>
                <a:latin typeface="Calibri" panose="020F0502020204030204" pitchFamily="34" charset="0"/>
              </a:rPr>
              <a:t> </a:t>
            </a:r>
            <a:r>
              <a:rPr lang="en-US">
                <a:solidFill>
                  <a:srgbClr val="ACAB8C"/>
                </a:solidFill>
                <a:latin typeface="Calibri" panose="020F0502020204030204" pitchFamily="34" charset="0"/>
              </a:rPr>
              <a:t>(causal, statistical, chaotic/emergent)</a:t>
            </a:r>
          </a:p>
        </p:txBody>
      </p:sp>
      <p:sp>
        <p:nvSpPr>
          <p:cNvPr id="32772" name="Text Box 4"/>
          <p:cNvSpPr txBox="1">
            <a:spLocks noChangeArrowheads="1"/>
          </p:cNvSpPr>
          <p:nvPr/>
        </p:nvSpPr>
        <p:spPr bwMode="auto">
          <a:xfrm>
            <a:off x="2743200" y="9906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sz="3600">
                <a:solidFill>
                  <a:srgbClr val="ACAB8C"/>
                </a:solidFill>
                <a:latin typeface="Calibri" panose="020F0502020204030204" pitchFamily="34" charset="0"/>
              </a:rPr>
              <a:t>reasoning, inference and explanation</a:t>
            </a:r>
            <a:endParaRPr lang="en-US" sz="3600">
              <a:solidFill>
                <a:srgbClr val="ACAB8C"/>
              </a:solidFill>
            </a:endParaRPr>
          </a:p>
        </p:txBody>
      </p:sp>
      <p:pic>
        <p:nvPicPr>
          <p:cNvPr id="32773" name="Picture 6" descr="090212_box_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00201"/>
            <a:ext cx="44958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7"/>
          <p:cNvSpPr>
            <a:spLocks noChangeArrowheads="1"/>
          </p:cNvSpPr>
          <p:nvPr/>
        </p:nvSpPr>
        <p:spPr bwMode="auto">
          <a:xfrm>
            <a:off x="5410200" y="4419600"/>
            <a:ext cx="447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1400">
                <a:solidFill>
                  <a:srgbClr val="000000"/>
                </a:solidFill>
                <a:latin typeface="Calibri" panose="020F0502020204030204" pitchFamily="34" charset="0"/>
                <a:hlinkClick r:id="rId5"/>
              </a:rPr>
              <a:t>http://www.mkbergman.com/category/description-logics/</a:t>
            </a:r>
            <a:r>
              <a:rPr lang="en-US" sz="1400">
                <a:solidFill>
                  <a:srgbClr val="000000"/>
                </a:solidFill>
                <a:latin typeface="Calibri" panose="020F0502020204030204" pitchFamily="34" charset="0"/>
              </a:rPr>
              <a:t> </a:t>
            </a:r>
          </a:p>
        </p:txBody>
      </p:sp>
    </p:spTree>
    <p:extLst>
      <p:ext uri="{BB962C8B-B14F-4D97-AF65-F5344CB8AC3E}">
        <p14:creationId xmlns:p14="http://schemas.microsoft.com/office/powerpoint/2010/main" val="3899578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133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600">
                <a:solidFill>
                  <a:srgbClr val="FFFFFF"/>
                </a:solidFill>
              </a:rPr>
              <a:t>Context</a:t>
            </a:r>
          </a:p>
        </p:txBody>
      </p:sp>
      <p:sp>
        <p:nvSpPr>
          <p:cNvPr id="33795" name="Text Box 3"/>
          <p:cNvSpPr txBox="1">
            <a:spLocks noChangeArrowheads="1"/>
          </p:cNvSpPr>
          <p:nvPr/>
        </p:nvSpPr>
        <p:spPr bwMode="auto">
          <a:xfrm>
            <a:off x="1981200" y="5181600"/>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2400">
                <a:solidFill>
                  <a:srgbClr val="FFFFFF"/>
                </a:solidFill>
                <a:latin typeface="Calibri" panose="020F0502020204030204" pitchFamily="34" charset="0"/>
              </a:rPr>
              <a:t>- explanation (Hanson, van Fraassen, Heidegger)</a:t>
            </a:r>
          </a:p>
          <a:p>
            <a:pPr eaLnBrk="1" fontAlgn="base" hangingPunct="1">
              <a:spcBef>
                <a:spcPct val="0"/>
              </a:spcBef>
              <a:spcAft>
                <a:spcPct val="0"/>
              </a:spcAft>
            </a:pPr>
            <a:r>
              <a:rPr lang="en-US" sz="2400">
                <a:solidFill>
                  <a:srgbClr val="FFFFFF"/>
                </a:solidFill>
                <a:latin typeface="Calibri" panose="020F0502020204030204" pitchFamily="34" charset="0"/>
              </a:rPr>
              <a:t>- meaning (Quine);  tense - range of possibilities</a:t>
            </a:r>
          </a:p>
          <a:p>
            <a:pPr eaLnBrk="1" fontAlgn="base" hangingPunct="1">
              <a:spcBef>
                <a:spcPct val="0"/>
              </a:spcBef>
              <a:spcAft>
                <a:spcPct val="0"/>
              </a:spcAft>
            </a:pPr>
            <a:r>
              <a:rPr lang="en-US" sz="2400">
                <a:solidFill>
                  <a:srgbClr val="FFFFFF"/>
                </a:solidFill>
                <a:latin typeface="Calibri" panose="020F0502020204030204" pitchFamily="34" charset="0"/>
              </a:rPr>
              <a:t>- vocabulary (Derrida); ontologies, logical space</a:t>
            </a:r>
          </a:p>
          <a:p>
            <a:pPr eaLnBrk="1" fontAlgn="base" hangingPunct="1">
              <a:spcBef>
                <a:spcPct val="0"/>
              </a:spcBef>
              <a:spcAft>
                <a:spcPct val="0"/>
              </a:spcAft>
              <a:buFontTx/>
              <a:buChar char="-"/>
            </a:pPr>
            <a:r>
              <a:rPr lang="en-US" sz="2400">
                <a:solidFill>
                  <a:srgbClr val="FFFFFF"/>
                </a:solidFill>
                <a:latin typeface="Calibri" panose="020F0502020204030204" pitchFamily="34" charset="0"/>
              </a:rPr>
              <a:t> Frames (Lakoff) and worldviews</a:t>
            </a:r>
            <a:endParaRPr lang="en-US">
              <a:solidFill>
                <a:srgbClr val="000000"/>
              </a:solidFill>
              <a:latin typeface="Calibri" panose="020F0502020204030204" pitchFamily="34" charset="0"/>
            </a:endParaRPr>
          </a:p>
        </p:txBody>
      </p:sp>
      <p:sp>
        <p:nvSpPr>
          <p:cNvPr id="33796" name="Text Box 4"/>
          <p:cNvSpPr txBox="1">
            <a:spLocks noChangeArrowheads="1"/>
          </p:cNvSpPr>
          <p:nvPr/>
        </p:nvSpPr>
        <p:spPr bwMode="auto">
          <a:xfrm>
            <a:off x="2743200" y="9906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sz="3600">
                <a:solidFill>
                  <a:srgbClr val="ACAB8C"/>
                </a:solidFill>
              </a:rPr>
              <a:t>placement, environment</a:t>
            </a:r>
          </a:p>
        </p:txBody>
      </p:sp>
      <p:pic>
        <p:nvPicPr>
          <p:cNvPr id="33797" name="Picture 6" descr="culture-of-food-chart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600201"/>
            <a:ext cx="23749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7" descr="zones-of-qua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752601"/>
            <a:ext cx="5272088"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8"/>
          <p:cNvSpPr>
            <a:spLocks noChangeArrowheads="1"/>
          </p:cNvSpPr>
          <p:nvPr/>
        </p:nvSpPr>
        <p:spPr bwMode="auto">
          <a:xfrm>
            <a:off x="3733800" y="4852989"/>
            <a:ext cx="5697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2000">
                <a:solidFill>
                  <a:srgbClr val="000000"/>
                </a:solidFill>
                <a:latin typeface="Calibri" panose="020F0502020204030204" pitchFamily="34" charset="0"/>
                <a:hlinkClick r:id="rId6"/>
              </a:rPr>
              <a:t>http://www.occasionbasedmarketing.com/what-it-is</a:t>
            </a:r>
            <a:r>
              <a:rPr lang="en-US" sz="2000">
                <a:solidFill>
                  <a:srgbClr val="000000"/>
                </a:solidFill>
                <a:latin typeface="Calibri" panose="020F0502020204030204" pitchFamily="34" charset="0"/>
              </a:rPr>
              <a:t> </a:t>
            </a:r>
          </a:p>
        </p:txBody>
      </p:sp>
    </p:spTree>
    <p:extLst>
      <p:ext uri="{BB962C8B-B14F-4D97-AF65-F5344CB8AC3E}">
        <p14:creationId xmlns:p14="http://schemas.microsoft.com/office/powerpoint/2010/main" val="28252896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365125"/>
            <a:ext cx="9124950" cy="1325563"/>
          </a:xfrm>
        </p:spPr>
        <p:txBody>
          <a:bodyPr/>
          <a:lstStyle/>
          <a:p>
            <a:r>
              <a:rPr lang="en-CA" dirty="0" smtClean="0"/>
              <a:t>Our objective for today</a:t>
            </a:r>
            <a:endParaRPr lang="en-CA" dirty="0"/>
          </a:p>
        </p:txBody>
      </p:sp>
      <p:sp>
        <p:nvSpPr>
          <p:cNvPr id="3" name="Content Placeholder 2"/>
          <p:cNvSpPr>
            <a:spLocks noGrp="1"/>
          </p:cNvSpPr>
          <p:nvPr>
            <p:ph idx="1"/>
          </p:nvPr>
        </p:nvSpPr>
        <p:spPr>
          <a:xfrm>
            <a:off x="2320290" y="1825625"/>
            <a:ext cx="9033510" cy="4351338"/>
          </a:xfrm>
        </p:spPr>
        <p:txBody>
          <a:bodyPr>
            <a:normAutofit/>
          </a:bodyPr>
          <a:lstStyle/>
          <a:p>
            <a:pPr marL="0" indent="0">
              <a:buNone/>
            </a:pPr>
            <a:r>
              <a:rPr lang="en-CA" sz="3600" dirty="0" smtClean="0"/>
              <a:t>We will create a 6-sentence essay on the future of learning</a:t>
            </a:r>
            <a:endParaRPr lang="en-CA" sz="3600" dirty="0"/>
          </a:p>
        </p:txBody>
      </p:sp>
    </p:spTree>
    <p:extLst>
      <p:ext uri="{BB962C8B-B14F-4D97-AF65-F5344CB8AC3E}">
        <p14:creationId xmlns:p14="http://schemas.microsoft.com/office/powerpoint/2010/main" val="2379162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133600" y="3048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600">
                <a:solidFill>
                  <a:srgbClr val="FFFFFF"/>
                </a:solidFill>
              </a:rPr>
              <a:t>Change</a:t>
            </a:r>
          </a:p>
        </p:txBody>
      </p:sp>
      <p:sp>
        <p:nvSpPr>
          <p:cNvPr id="34819" name="Text Box 3"/>
          <p:cNvSpPr txBox="1">
            <a:spLocks noChangeArrowheads="1"/>
          </p:cNvSpPr>
          <p:nvPr/>
        </p:nvSpPr>
        <p:spPr bwMode="auto">
          <a:xfrm>
            <a:off x="1828800" y="4575175"/>
            <a:ext cx="8305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buFontTx/>
              <a:buChar char="-"/>
            </a:pPr>
            <a:r>
              <a:rPr lang="en-US" sz="2400">
                <a:solidFill>
                  <a:srgbClr val="FFFFFF"/>
                </a:solidFill>
                <a:latin typeface="Calibri" panose="020F0502020204030204" pitchFamily="34" charset="0"/>
              </a:rPr>
              <a:t> relation and connection: I Ching,  logical relation</a:t>
            </a:r>
          </a:p>
          <a:p>
            <a:pPr eaLnBrk="1" fontAlgn="base" hangingPunct="1">
              <a:spcBef>
                <a:spcPct val="0"/>
              </a:spcBef>
              <a:spcAft>
                <a:spcPct val="0"/>
              </a:spcAft>
              <a:buFontTx/>
              <a:buChar char="-"/>
            </a:pPr>
            <a:r>
              <a:rPr lang="en-US" sz="2400">
                <a:solidFill>
                  <a:srgbClr val="FFFFFF"/>
                </a:solidFill>
                <a:latin typeface="Calibri" panose="020F0502020204030204" pitchFamily="34" charset="0"/>
              </a:rPr>
              <a:t> flow:  Hegel - historicity, directionality; McLuhan - 4 things</a:t>
            </a:r>
          </a:p>
          <a:p>
            <a:pPr eaLnBrk="1" fontAlgn="base" hangingPunct="1">
              <a:spcBef>
                <a:spcPct val="0"/>
              </a:spcBef>
              <a:spcAft>
                <a:spcPct val="0"/>
              </a:spcAft>
            </a:pPr>
            <a:r>
              <a:rPr lang="en-US" sz="2400">
                <a:solidFill>
                  <a:srgbClr val="FFFFFF"/>
                </a:solidFill>
                <a:latin typeface="Calibri" panose="020F0502020204030204" pitchFamily="34" charset="0"/>
              </a:rPr>
              <a:t>- progression / logic -- games, for example: quiz&amp;points, branch-and-tree, database</a:t>
            </a:r>
          </a:p>
          <a:p>
            <a:pPr eaLnBrk="1" fontAlgn="base" hangingPunct="1">
              <a:spcBef>
                <a:spcPct val="0"/>
              </a:spcBef>
              <a:spcAft>
                <a:spcPct val="0"/>
              </a:spcAft>
            </a:pPr>
            <a:r>
              <a:rPr lang="en-US" sz="2400">
                <a:solidFill>
                  <a:srgbClr val="FFFFFF"/>
                </a:solidFill>
                <a:latin typeface="Calibri" panose="020F0502020204030204" pitchFamily="34" charset="0"/>
              </a:rPr>
              <a:t>- scheduling - timetabling - events; activity theory / LaaN</a:t>
            </a:r>
            <a:endParaRPr lang="en-US">
              <a:solidFill>
                <a:srgbClr val="000000"/>
              </a:solidFill>
              <a:latin typeface="Calibri" panose="020F0502020204030204" pitchFamily="34" charset="0"/>
            </a:endParaRPr>
          </a:p>
        </p:txBody>
      </p:sp>
      <p:pic>
        <p:nvPicPr>
          <p:cNvPr id="34820" name="Picture 9" descr="Activity+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990601"/>
            <a:ext cx="70104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4638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133600" y="3048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600">
                <a:solidFill>
                  <a:srgbClr val="FFFFFF"/>
                </a:solidFill>
              </a:rPr>
              <a:t>21</a:t>
            </a:r>
            <a:r>
              <a:rPr lang="en-US" sz="3600" baseline="30000">
                <a:solidFill>
                  <a:srgbClr val="FFFFFF"/>
                </a:solidFill>
              </a:rPr>
              <a:t>st</a:t>
            </a:r>
            <a:r>
              <a:rPr lang="en-US" sz="3600">
                <a:solidFill>
                  <a:srgbClr val="FFFFFF"/>
                </a:solidFill>
              </a:rPr>
              <a:t> Century Skills Languages</a:t>
            </a:r>
          </a:p>
        </p:txBody>
      </p:sp>
      <p:pic>
        <p:nvPicPr>
          <p:cNvPr id="358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1071564"/>
            <a:ext cx="43942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5"/>
          <p:cNvSpPr txBox="1">
            <a:spLocks noChangeArrowheads="1"/>
          </p:cNvSpPr>
          <p:nvPr/>
        </p:nvSpPr>
        <p:spPr bwMode="auto">
          <a:xfrm>
            <a:off x="2166939" y="4500563"/>
            <a:ext cx="7572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CA" sz="2800">
                <a:solidFill>
                  <a:srgbClr val="EEECE1"/>
                </a:solidFill>
              </a:rPr>
              <a:t>The ‘skills’ described by Jenkins – </a:t>
            </a:r>
            <a:r>
              <a:rPr lang="en-CA" sz="2800" i="1">
                <a:solidFill>
                  <a:srgbClr val="92D050"/>
                </a:solidFill>
              </a:rPr>
              <a:t>performance, simulation, appropriation, etc</a:t>
            </a:r>
            <a:r>
              <a:rPr lang="en-CA" sz="2800">
                <a:solidFill>
                  <a:srgbClr val="92D050"/>
                </a:solidFill>
              </a:rPr>
              <a:t> </a:t>
            </a:r>
            <a:r>
              <a:rPr lang="en-CA" sz="2800">
                <a:solidFill>
                  <a:srgbClr val="EEECE1"/>
                </a:solidFill>
              </a:rPr>
              <a:t>- are actually </a:t>
            </a:r>
            <a:r>
              <a:rPr lang="en-CA" sz="2800" i="1">
                <a:solidFill>
                  <a:srgbClr val="00B0F0"/>
                </a:solidFill>
              </a:rPr>
              <a:t>languages</a:t>
            </a:r>
            <a:r>
              <a:rPr lang="en-CA" sz="2800">
                <a:solidFill>
                  <a:srgbClr val="EEECE1"/>
                </a:solidFill>
              </a:rPr>
              <a:t> and should be understood in terms of these six dimensions</a:t>
            </a:r>
          </a:p>
        </p:txBody>
      </p:sp>
      <p:cxnSp>
        <p:nvCxnSpPr>
          <p:cNvPr id="8" name="Straight Connector 7"/>
          <p:cNvCxnSpPr/>
          <p:nvPr/>
        </p:nvCxnSpPr>
        <p:spPr>
          <a:xfrm>
            <a:off x="4738688" y="428626"/>
            <a:ext cx="1143000" cy="428625"/>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Straight Connector 13"/>
          <p:cNvCxnSpPr/>
          <p:nvPr/>
        </p:nvCxnSpPr>
        <p:spPr>
          <a:xfrm flipV="1">
            <a:off x="4738688" y="428626"/>
            <a:ext cx="1071562" cy="500063"/>
          </a:xfrm>
          <a:prstGeom prst="line">
            <a:avLst/>
          </a:prstGeom>
        </p:spPr>
        <p:style>
          <a:lnRef idx="2">
            <a:schemeClr val="accent1"/>
          </a:lnRef>
          <a:fillRef idx="0">
            <a:schemeClr val="accent1"/>
          </a:fillRef>
          <a:effectRef idx="1">
            <a:schemeClr val="accent1"/>
          </a:effectRef>
          <a:fontRef idx="minor">
            <a:schemeClr val="tx1"/>
          </a:fontRef>
        </p:style>
      </p:cxnSp>
      <p:sp>
        <p:nvSpPr>
          <p:cNvPr id="35847" name="Rectangle 15"/>
          <p:cNvSpPr>
            <a:spLocks noChangeArrowheads="1"/>
          </p:cNvSpPr>
          <p:nvPr/>
        </p:nvSpPr>
        <p:spPr bwMode="auto">
          <a:xfrm>
            <a:off x="2166939" y="4000501"/>
            <a:ext cx="671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CA" sz="1400">
                <a:solidFill>
                  <a:srgbClr val="000000"/>
                </a:solidFill>
                <a:hlinkClick r:id="rId5"/>
              </a:rPr>
              <a:t>http://spotlight.macfound.org/btr/entry/new_media_literacies/</a:t>
            </a:r>
            <a:r>
              <a:rPr lang="en-CA" sz="1400">
                <a:solidFill>
                  <a:srgbClr val="000000"/>
                </a:solidFill>
              </a:rPr>
              <a:t> </a:t>
            </a:r>
          </a:p>
        </p:txBody>
      </p:sp>
    </p:spTree>
    <p:extLst>
      <p:ext uri="{BB962C8B-B14F-4D97-AF65-F5344CB8AC3E}">
        <p14:creationId xmlns:p14="http://schemas.microsoft.com/office/powerpoint/2010/main" val="36993803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133600" y="3048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600">
                <a:solidFill>
                  <a:srgbClr val="FFFFFF"/>
                </a:solidFill>
              </a:rPr>
              <a:t>21</a:t>
            </a:r>
            <a:r>
              <a:rPr lang="en-US" sz="3600" baseline="30000">
                <a:solidFill>
                  <a:srgbClr val="FFFFFF"/>
                </a:solidFill>
              </a:rPr>
              <a:t>st</a:t>
            </a:r>
            <a:r>
              <a:rPr lang="en-US" sz="3600">
                <a:solidFill>
                  <a:srgbClr val="FFFFFF"/>
                </a:solidFill>
              </a:rPr>
              <a:t> Century Languages</a:t>
            </a:r>
          </a:p>
        </p:txBody>
      </p:sp>
      <p:graphicFrame>
        <p:nvGraphicFramePr>
          <p:cNvPr id="9" name="Table 8"/>
          <p:cNvGraphicFramePr>
            <a:graphicFrameLocks noGrp="1"/>
          </p:cNvGraphicFramePr>
          <p:nvPr/>
        </p:nvGraphicFramePr>
        <p:xfrm>
          <a:off x="2166939" y="1285876"/>
          <a:ext cx="7786688" cy="4894304"/>
        </p:xfrm>
        <a:graphic>
          <a:graphicData uri="http://schemas.openxmlformats.org/drawingml/2006/table">
            <a:tbl>
              <a:tblPr firstRow="1" bandRow="1">
                <a:tableStyleId>{7DF18680-E054-41AD-8BC1-D1AEF772440D}</a:tableStyleId>
              </a:tblPr>
              <a:tblGrid>
                <a:gridCol w="1946672"/>
                <a:gridCol w="1946672"/>
                <a:gridCol w="1946672"/>
                <a:gridCol w="1946672"/>
              </a:tblGrid>
              <a:tr h="914352">
                <a:tc>
                  <a:txBody>
                    <a:bodyPr/>
                    <a:lstStyle/>
                    <a:p>
                      <a:r>
                        <a:rPr lang="en-CA" sz="1800" dirty="0" smtClean="0"/>
                        <a:t>             Languages</a:t>
                      </a:r>
                    </a:p>
                    <a:p>
                      <a:endParaRPr lang="en-CA" sz="1800" dirty="0" smtClean="0"/>
                    </a:p>
                    <a:p>
                      <a:r>
                        <a:rPr lang="en-CA" sz="1800" dirty="0" smtClean="0"/>
                        <a:t>Elements</a:t>
                      </a:r>
                      <a:endParaRPr lang="en-CA" sz="1800" dirty="0"/>
                    </a:p>
                  </a:txBody>
                  <a:tcPr marL="91439" marR="91439" marT="45718" marB="45718"/>
                </a:tc>
                <a:tc>
                  <a:txBody>
                    <a:bodyPr/>
                    <a:lstStyle/>
                    <a:p>
                      <a:r>
                        <a:rPr lang="en-CA" sz="1800" dirty="0" smtClean="0"/>
                        <a:t>Performance</a:t>
                      </a:r>
                      <a:endParaRPr lang="en-CA" sz="1800" dirty="0"/>
                    </a:p>
                  </a:txBody>
                  <a:tcPr marL="91439" marR="91439" marT="45718" marB="45718"/>
                </a:tc>
                <a:tc>
                  <a:txBody>
                    <a:bodyPr/>
                    <a:lstStyle/>
                    <a:p>
                      <a:r>
                        <a:rPr lang="en-CA" sz="1800" dirty="0" smtClean="0"/>
                        <a:t>Simulation</a:t>
                      </a:r>
                      <a:endParaRPr lang="en-CA" sz="1800" dirty="0"/>
                    </a:p>
                  </a:txBody>
                  <a:tcPr marL="91439" marR="91439" marT="45718" marB="45718"/>
                </a:tc>
                <a:tc>
                  <a:txBody>
                    <a:bodyPr/>
                    <a:lstStyle/>
                    <a:p>
                      <a:r>
                        <a:rPr lang="en-CA" sz="1800" dirty="0" smtClean="0"/>
                        <a:t>Appropriation</a:t>
                      </a:r>
                      <a:endParaRPr lang="en-CA" sz="1800" dirty="0"/>
                    </a:p>
                  </a:txBody>
                  <a:tcPr marL="91439" marR="91439" marT="45718" marB="45718"/>
                </a:tc>
              </a:tr>
              <a:tr h="663318">
                <a:tc>
                  <a:txBody>
                    <a:bodyPr/>
                    <a:lstStyle/>
                    <a:p>
                      <a:r>
                        <a:rPr lang="en-CA" sz="1800" dirty="0" smtClean="0"/>
                        <a:t>Syntax</a:t>
                      </a:r>
                      <a:endParaRPr lang="en-CA" sz="1800" dirty="0"/>
                    </a:p>
                  </a:txBody>
                  <a:tcPr marL="91439" marR="91439" marT="45718" marB="45718"/>
                </a:tc>
                <a:tc>
                  <a:txBody>
                    <a:bodyPr/>
                    <a:lstStyle/>
                    <a:p>
                      <a:endParaRPr lang="en-CA" sz="1800" dirty="0"/>
                    </a:p>
                  </a:txBody>
                  <a:tcPr marL="91439" marR="91439" marT="45718" marB="45718"/>
                </a:tc>
                <a:tc>
                  <a:txBody>
                    <a:bodyPr/>
                    <a:lstStyle/>
                    <a:p>
                      <a:endParaRPr lang="en-CA" sz="1800"/>
                    </a:p>
                  </a:txBody>
                  <a:tcPr marL="91439" marR="91439" marT="45718" marB="45718"/>
                </a:tc>
                <a:tc>
                  <a:txBody>
                    <a:bodyPr/>
                    <a:lstStyle/>
                    <a:p>
                      <a:endParaRPr lang="en-CA" sz="1800"/>
                    </a:p>
                  </a:txBody>
                  <a:tcPr marL="91439" marR="91439" marT="45718" marB="45718"/>
                </a:tc>
              </a:tr>
              <a:tr h="663318">
                <a:tc>
                  <a:txBody>
                    <a:bodyPr/>
                    <a:lstStyle/>
                    <a:p>
                      <a:r>
                        <a:rPr lang="en-CA" sz="1800" dirty="0" smtClean="0"/>
                        <a:t>Semantics</a:t>
                      </a:r>
                      <a:endParaRPr lang="en-CA" sz="1800" dirty="0"/>
                    </a:p>
                  </a:txBody>
                  <a:tcPr marL="91439" marR="91439" marT="45718" marB="45718"/>
                </a:tc>
                <a:tc>
                  <a:txBody>
                    <a:bodyPr/>
                    <a:lstStyle/>
                    <a:p>
                      <a:endParaRPr lang="en-CA" sz="1800" dirty="0"/>
                    </a:p>
                  </a:txBody>
                  <a:tcPr marL="91439" marR="91439" marT="45718" marB="45718"/>
                </a:tc>
                <a:tc>
                  <a:txBody>
                    <a:bodyPr/>
                    <a:lstStyle/>
                    <a:p>
                      <a:endParaRPr lang="en-CA" sz="1800" dirty="0"/>
                    </a:p>
                  </a:txBody>
                  <a:tcPr marL="91439" marR="91439" marT="45718" marB="45718"/>
                </a:tc>
                <a:tc>
                  <a:txBody>
                    <a:bodyPr/>
                    <a:lstStyle/>
                    <a:p>
                      <a:endParaRPr lang="en-CA" sz="1800"/>
                    </a:p>
                  </a:txBody>
                  <a:tcPr marL="91439" marR="91439" marT="45718" marB="45718"/>
                </a:tc>
              </a:tr>
              <a:tr h="663318">
                <a:tc>
                  <a:txBody>
                    <a:bodyPr/>
                    <a:lstStyle/>
                    <a:p>
                      <a:r>
                        <a:rPr lang="en-CA" sz="1800" dirty="0" smtClean="0"/>
                        <a:t>Pragmatics</a:t>
                      </a:r>
                      <a:endParaRPr lang="en-CA" sz="1800" dirty="0"/>
                    </a:p>
                  </a:txBody>
                  <a:tcPr marL="91439" marR="91439" marT="45718" marB="45718"/>
                </a:tc>
                <a:tc>
                  <a:txBody>
                    <a:bodyPr/>
                    <a:lstStyle/>
                    <a:p>
                      <a:endParaRPr lang="en-CA" sz="1800" dirty="0"/>
                    </a:p>
                  </a:txBody>
                  <a:tcPr marL="91439" marR="91439" marT="45718" marB="45718"/>
                </a:tc>
                <a:tc>
                  <a:txBody>
                    <a:bodyPr/>
                    <a:lstStyle/>
                    <a:p>
                      <a:endParaRPr lang="en-CA" sz="1800"/>
                    </a:p>
                  </a:txBody>
                  <a:tcPr marL="91439" marR="91439" marT="45718" marB="45718"/>
                </a:tc>
                <a:tc>
                  <a:txBody>
                    <a:bodyPr/>
                    <a:lstStyle/>
                    <a:p>
                      <a:endParaRPr lang="en-CA" sz="1800"/>
                    </a:p>
                  </a:txBody>
                  <a:tcPr marL="91439" marR="91439" marT="45718" marB="45718"/>
                </a:tc>
              </a:tr>
              <a:tr h="663318">
                <a:tc>
                  <a:txBody>
                    <a:bodyPr/>
                    <a:lstStyle/>
                    <a:p>
                      <a:r>
                        <a:rPr lang="en-CA" sz="1800" dirty="0" smtClean="0"/>
                        <a:t>Cognition</a:t>
                      </a:r>
                      <a:endParaRPr lang="en-CA" sz="1800" dirty="0"/>
                    </a:p>
                  </a:txBody>
                  <a:tcPr marL="91439" marR="91439" marT="45718" marB="45718"/>
                </a:tc>
                <a:tc>
                  <a:txBody>
                    <a:bodyPr/>
                    <a:lstStyle/>
                    <a:p>
                      <a:endParaRPr lang="en-CA" sz="1800" dirty="0"/>
                    </a:p>
                  </a:txBody>
                  <a:tcPr marL="91439" marR="91439" marT="45718" marB="45718"/>
                </a:tc>
                <a:tc>
                  <a:txBody>
                    <a:bodyPr/>
                    <a:lstStyle/>
                    <a:p>
                      <a:endParaRPr lang="en-CA" sz="1800" dirty="0"/>
                    </a:p>
                  </a:txBody>
                  <a:tcPr marL="91439" marR="91439" marT="45718" marB="45718"/>
                </a:tc>
                <a:tc>
                  <a:txBody>
                    <a:bodyPr/>
                    <a:lstStyle/>
                    <a:p>
                      <a:endParaRPr lang="en-CA" sz="1800"/>
                    </a:p>
                  </a:txBody>
                  <a:tcPr marL="91439" marR="91439" marT="45718" marB="45718"/>
                </a:tc>
              </a:tr>
              <a:tr h="663318">
                <a:tc>
                  <a:txBody>
                    <a:bodyPr/>
                    <a:lstStyle/>
                    <a:p>
                      <a:r>
                        <a:rPr lang="en-CA" sz="1800" dirty="0" smtClean="0"/>
                        <a:t>Context</a:t>
                      </a:r>
                      <a:endParaRPr lang="en-CA" sz="1800" dirty="0"/>
                    </a:p>
                  </a:txBody>
                  <a:tcPr marL="91439" marR="91439" marT="45718" marB="45718"/>
                </a:tc>
                <a:tc>
                  <a:txBody>
                    <a:bodyPr/>
                    <a:lstStyle/>
                    <a:p>
                      <a:endParaRPr lang="en-CA" sz="1800" dirty="0"/>
                    </a:p>
                  </a:txBody>
                  <a:tcPr marL="91439" marR="91439" marT="45718" marB="45718"/>
                </a:tc>
                <a:tc>
                  <a:txBody>
                    <a:bodyPr/>
                    <a:lstStyle/>
                    <a:p>
                      <a:endParaRPr lang="en-CA" sz="1800"/>
                    </a:p>
                  </a:txBody>
                  <a:tcPr marL="91439" marR="91439" marT="45718" marB="45718"/>
                </a:tc>
                <a:tc>
                  <a:txBody>
                    <a:bodyPr/>
                    <a:lstStyle/>
                    <a:p>
                      <a:endParaRPr lang="en-CA" sz="1800"/>
                    </a:p>
                  </a:txBody>
                  <a:tcPr marL="91439" marR="91439" marT="45718" marB="45718"/>
                </a:tc>
              </a:tr>
              <a:tr h="663318">
                <a:tc>
                  <a:txBody>
                    <a:bodyPr/>
                    <a:lstStyle/>
                    <a:p>
                      <a:r>
                        <a:rPr lang="en-CA" sz="1800" dirty="0" smtClean="0"/>
                        <a:t>Change</a:t>
                      </a:r>
                      <a:endParaRPr lang="en-CA" sz="1800" dirty="0"/>
                    </a:p>
                  </a:txBody>
                  <a:tcPr marL="91439" marR="91439" marT="45718" marB="45718"/>
                </a:tc>
                <a:tc>
                  <a:txBody>
                    <a:bodyPr/>
                    <a:lstStyle/>
                    <a:p>
                      <a:endParaRPr lang="en-CA" sz="1800" dirty="0"/>
                    </a:p>
                  </a:txBody>
                  <a:tcPr marL="91439" marR="91439" marT="45718" marB="45718"/>
                </a:tc>
                <a:tc>
                  <a:txBody>
                    <a:bodyPr/>
                    <a:lstStyle/>
                    <a:p>
                      <a:endParaRPr lang="en-CA" sz="1800" dirty="0"/>
                    </a:p>
                  </a:txBody>
                  <a:tcPr marL="91439" marR="91439" marT="45718" marB="45718"/>
                </a:tc>
                <a:tc>
                  <a:txBody>
                    <a:bodyPr/>
                    <a:lstStyle/>
                    <a:p>
                      <a:endParaRPr lang="en-CA" sz="1800" dirty="0"/>
                    </a:p>
                  </a:txBody>
                  <a:tcPr marL="91439" marR="91439" marT="45718" marB="45718"/>
                </a:tc>
              </a:tr>
            </a:tbl>
          </a:graphicData>
        </a:graphic>
      </p:graphicFrame>
      <p:cxnSp>
        <p:nvCxnSpPr>
          <p:cNvPr id="11" name="Straight Connector 10"/>
          <p:cNvCxnSpPr/>
          <p:nvPr/>
        </p:nvCxnSpPr>
        <p:spPr>
          <a:xfrm>
            <a:off x="2166938" y="1285875"/>
            <a:ext cx="2000250" cy="9286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98621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133600" y="3048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600">
                <a:solidFill>
                  <a:srgbClr val="FFFFFF"/>
                </a:solidFill>
              </a:rPr>
              <a:t>Example: Performance - Syntax</a:t>
            </a:r>
          </a:p>
        </p:txBody>
      </p:sp>
      <p:cxnSp>
        <p:nvCxnSpPr>
          <p:cNvPr id="11" name="Straight Connector 10"/>
          <p:cNvCxnSpPr/>
          <p:nvPr/>
        </p:nvCxnSpPr>
        <p:spPr>
          <a:xfrm>
            <a:off x="2166938" y="1285875"/>
            <a:ext cx="2000250" cy="928688"/>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Table 4"/>
          <p:cNvGraphicFramePr>
            <a:graphicFrameLocks noGrp="1"/>
          </p:cNvGraphicFramePr>
          <p:nvPr/>
        </p:nvGraphicFramePr>
        <p:xfrm>
          <a:off x="2166938" y="1143001"/>
          <a:ext cx="8001000" cy="5121432"/>
        </p:xfrm>
        <a:graphic>
          <a:graphicData uri="http://schemas.openxmlformats.org/drawingml/2006/table">
            <a:tbl>
              <a:tblPr firstRow="1" bandRow="1">
                <a:tableStyleId>{5C22544A-7EE6-4342-B048-85BDC9FD1C3A}</a:tableStyleId>
              </a:tblPr>
              <a:tblGrid>
                <a:gridCol w="2113471"/>
                <a:gridCol w="5887529"/>
              </a:tblGrid>
              <a:tr h="1188549">
                <a:tc>
                  <a:txBody>
                    <a:bodyPr/>
                    <a:lstStyle/>
                    <a:p>
                      <a:r>
                        <a:rPr lang="en-CA" sz="1800" dirty="0" smtClean="0"/>
                        <a:t>             Languages</a:t>
                      </a:r>
                    </a:p>
                    <a:p>
                      <a:endParaRPr lang="en-CA" sz="1800" dirty="0" smtClean="0"/>
                    </a:p>
                    <a:p>
                      <a:endParaRPr lang="en-CA" sz="1800" dirty="0" smtClean="0"/>
                    </a:p>
                    <a:p>
                      <a:r>
                        <a:rPr lang="en-CA" sz="1800" dirty="0" smtClean="0"/>
                        <a:t>Elements</a:t>
                      </a:r>
                      <a:endParaRPr lang="en-CA" sz="1800" dirty="0"/>
                    </a:p>
                  </a:txBody>
                  <a:tcPr marL="91439" marR="91439" marT="45713" marB="45713"/>
                </a:tc>
                <a:tc>
                  <a:txBody>
                    <a:bodyPr/>
                    <a:lstStyle/>
                    <a:p>
                      <a:r>
                        <a:rPr lang="en-CA" sz="3200" dirty="0" smtClean="0"/>
                        <a:t>Performance </a:t>
                      </a:r>
                      <a:r>
                        <a:rPr lang="en-CA" sz="1400" b="1" kern="1200" baseline="0" dirty="0" smtClean="0">
                          <a:solidFill>
                            <a:schemeClr val="tx2">
                              <a:lumMod val="20000"/>
                              <a:lumOff val="80000"/>
                            </a:schemeClr>
                          </a:solidFill>
                          <a:latin typeface="+mn-lt"/>
                          <a:ea typeface="+mn-ea"/>
                          <a:cs typeface="+mn-cs"/>
                        </a:rPr>
                        <a:t>(the ability to adopt alternative identities for the purpose of improvisation and discovery)</a:t>
                      </a:r>
                      <a:r>
                        <a:rPr lang="en-CA" sz="2000" dirty="0" smtClean="0"/>
                        <a:t>(subcategories?)</a:t>
                      </a:r>
                      <a:endParaRPr lang="en-CA" sz="2800" dirty="0"/>
                    </a:p>
                  </a:txBody>
                  <a:tcPr marL="91439" marR="91439" marT="45713" marB="45713"/>
                </a:tc>
              </a:tr>
              <a:tr h="3932726">
                <a:tc>
                  <a:txBody>
                    <a:bodyPr/>
                    <a:lstStyle/>
                    <a:p>
                      <a:r>
                        <a:rPr lang="en-CA" sz="3600" dirty="0" smtClean="0"/>
                        <a:t>Syntax:</a:t>
                      </a:r>
                    </a:p>
                    <a:p>
                      <a:r>
                        <a:rPr lang="en-US" sz="2400" dirty="0" smtClean="0">
                          <a:solidFill>
                            <a:srgbClr val="0070C0"/>
                          </a:solidFill>
                          <a:latin typeface="Arial" pitchFamily="34" charset="0"/>
                          <a:cs typeface="Arial" pitchFamily="34" charset="0"/>
                        </a:rPr>
                        <a:t>- Forms</a:t>
                      </a:r>
                    </a:p>
                    <a:p>
                      <a:r>
                        <a:rPr lang="en-US" sz="2400" dirty="0" smtClean="0">
                          <a:solidFill>
                            <a:srgbClr val="0070C0"/>
                          </a:solidFill>
                          <a:latin typeface="Arial" pitchFamily="34" charset="0"/>
                          <a:cs typeface="Arial" pitchFamily="34" charset="0"/>
                        </a:rPr>
                        <a:t>- Rules</a:t>
                      </a:r>
                    </a:p>
                    <a:p>
                      <a:r>
                        <a:rPr lang="en-US" sz="2400" dirty="0" smtClean="0">
                          <a:solidFill>
                            <a:srgbClr val="0070C0"/>
                          </a:solidFill>
                          <a:latin typeface="Arial" pitchFamily="34" charset="0"/>
                          <a:cs typeface="Arial" pitchFamily="34" charset="0"/>
                        </a:rPr>
                        <a:t>- Operations</a:t>
                      </a:r>
                    </a:p>
                    <a:p>
                      <a:r>
                        <a:rPr lang="en-US" sz="2400" dirty="0" smtClean="0">
                          <a:solidFill>
                            <a:srgbClr val="0070C0"/>
                          </a:solidFill>
                          <a:latin typeface="Arial" pitchFamily="34" charset="0"/>
                          <a:cs typeface="Arial" pitchFamily="34" charset="0"/>
                        </a:rPr>
                        <a:t>- Patterns</a:t>
                      </a:r>
                    </a:p>
                    <a:p>
                      <a:r>
                        <a:rPr lang="en-US" sz="2400" dirty="0" smtClean="0">
                          <a:solidFill>
                            <a:srgbClr val="0070C0"/>
                          </a:solidFill>
                          <a:latin typeface="Arial" pitchFamily="34" charset="0"/>
                          <a:cs typeface="Arial" pitchFamily="34" charset="0"/>
                        </a:rPr>
                        <a:t>- Similarities</a:t>
                      </a:r>
                    </a:p>
                    <a:p>
                      <a:endParaRPr lang="en-CA" sz="3600" dirty="0"/>
                    </a:p>
                  </a:txBody>
                  <a:tcPr marL="91439" marR="91439" marT="45713" marB="45713"/>
                </a:tc>
                <a:tc>
                  <a:txBody>
                    <a:bodyPr/>
                    <a:lstStyle/>
                    <a:p>
                      <a:endParaRPr lang="en-CA" sz="1800" dirty="0" smtClean="0"/>
                    </a:p>
                    <a:p>
                      <a:r>
                        <a:rPr lang="en-CA" sz="2400" dirty="0" smtClean="0">
                          <a:latin typeface="Arial" pitchFamily="34" charset="0"/>
                          <a:cs typeface="Arial" pitchFamily="34" charset="0"/>
                        </a:rPr>
                        <a:t>- Presentation acting, method acting</a:t>
                      </a:r>
                    </a:p>
                    <a:p>
                      <a:r>
                        <a:rPr lang="en-CA" sz="2400" dirty="0" smtClean="0">
                          <a:latin typeface="Arial" pitchFamily="34" charset="0"/>
                          <a:cs typeface="Arial" pitchFamily="34" charset="0"/>
                        </a:rPr>
                        <a:t>- “Know your lines” etc </a:t>
                      </a:r>
                      <a:r>
                        <a:rPr lang="en-CA" sz="1100" dirty="0" smtClean="0">
                          <a:latin typeface="Arial" pitchFamily="34" charset="0"/>
                          <a:cs typeface="Arial" pitchFamily="34" charset="0"/>
                          <a:hlinkClick r:id="rId4"/>
                        </a:rPr>
                        <a:t>http://filmtvcareers.about.com/od/gettingthejob/a/GJ_Actor_Tips.htm</a:t>
                      </a:r>
                      <a:r>
                        <a:rPr lang="en-CA" sz="1100" dirty="0" smtClean="0">
                          <a:latin typeface="Arial" pitchFamily="34" charset="0"/>
                          <a:cs typeface="Arial" pitchFamily="34" charset="0"/>
                        </a:rPr>
                        <a:t> </a:t>
                      </a:r>
                      <a:endParaRPr lang="en-CA" sz="2400" dirty="0" smtClean="0">
                        <a:latin typeface="Arial" pitchFamily="34" charset="0"/>
                        <a:cs typeface="Arial" pitchFamily="34" charset="0"/>
                      </a:endParaRPr>
                    </a:p>
                    <a:p>
                      <a:r>
                        <a:rPr lang="en-CA" sz="2400" dirty="0" smtClean="0">
                          <a:latin typeface="Arial" pitchFamily="34" charset="0"/>
                          <a:cs typeface="Arial" pitchFamily="34" charset="0"/>
                        </a:rPr>
                        <a:t>- </a:t>
                      </a:r>
                      <a:r>
                        <a:rPr lang="en-CA" sz="2400" dirty="0" err="1" smtClean="0">
                          <a:latin typeface="Arial" pitchFamily="34" charset="0"/>
                          <a:cs typeface="Arial" pitchFamily="34" charset="0"/>
                        </a:rPr>
                        <a:t>Stanislavski’s</a:t>
                      </a:r>
                      <a:r>
                        <a:rPr lang="en-CA" sz="2400" dirty="0" smtClean="0">
                          <a:latin typeface="Arial" pitchFamily="34" charset="0"/>
                          <a:cs typeface="Arial" pitchFamily="34" charset="0"/>
                        </a:rPr>
                        <a:t> system (etc…) </a:t>
                      </a:r>
                      <a:r>
                        <a:rPr lang="en-CA" sz="1200" dirty="0" smtClean="0">
                          <a:latin typeface="Arial" pitchFamily="34" charset="0"/>
                          <a:cs typeface="Arial" pitchFamily="34" charset="0"/>
                          <a:hlinkClick r:id="rId5"/>
                        </a:rPr>
                        <a:t>http://en.wikipedia.org/wiki/Stanislavski%27s_system</a:t>
                      </a:r>
                      <a:r>
                        <a:rPr lang="en-CA" sz="1200" dirty="0" smtClean="0">
                          <a:latin typeface="Arial" pitchFamily="34" charset="0"/>
                          <a:cs typeface="Arial" pitchFamily="34" charset="0"/>
                        </a:rPr>
                        <a:t> </a:t>
                      </a:r>
                      <a:endParaRPr lang="en-CA" sz="2400" dirty="0" smtClean="0">
                        <a:latin typeface="Arial" pitchFamily="34" charset="0"/>
                        <a:cs typeface="Arial" pitchFamily="34" charset="0"/>
                      </a:endParaRPr>
                    </a:p>
                    <a:p>
                      <a:r>
                        <a:rPr lang="en-CA" sz="2400" dirty="0" smtClean="0">
                          <a:latin typeface="Arial" pitchFamily="34" charset="0"/>
                          <a:cs typeface="Arial" pitchFamily="34" charset="0"/>
                        </a:rPr>
                        <a:t>- Ritual Performance</a:t>
                      </a:r>
                      <a:r>
                        <a:rPr lang="en-CA" sz="2400" baseline="0" dirty="0" smtClean="0">
                          <a:latin typeface="Arial" pitchFamily="34" charset="0"/>
                          <a:cs typeface="Arial" pitchFamily="34" charset="0"/>
                        </a:rPr>
                        <a:t> (etc.) </a:t>
                      </a:r>
                      <a:r>
                        <a:rPr lang="en-CA" sz="1200" baseline="0" dirty="0" smtClean="0">
                          <a:latin typeface="Arial" pitchFamily="34" charset="0"/>
                          <a:cs typeface="Arial" pitchFamily="34" charset="0"/>
                          <a:hlinkClick r:id="rId6"/>
                        </a:rPr>
                        <a:t>http://www.let.rug.nl/koster/papers/JHP.Koster2.Edit.pdf</a:t>
                      </a:r>
                      <a:r>
                        <a:rPr lang="en-CA" sz="1200" baseline="0" dirty="0" smtClean="0">
                          <a:latin typeface="Arial" pitchFamily="34" charset="0"/>
                          <a:cs typeface="Arial" pitchFamily="34" charset="0"/>
                        </a:rPr>
                        <a:t> </a:t>
                      </a:r>
                      <a:endParaRPr lang="en-CA" sz="2400" baseline="0" dirty="0" smtClean="0">
                        <a:latin typeface="Arial" pitchFamily="34" charset="0"/>
                        <a:cs typeface="Arial" pitchFamily="34" charset="0"/>
                      </a:endParaRPr>
                    </a:p>
                    <a:p>
                      <a:r>
                        <a:rPr lang="en-CA" sz="2400" dirty="0" smtClean="0">
                          <a:latin typeface="Arial" pitchFamily="34" charset="0"/>
                          <a:cs typeface="Arial" pitchFamily="34" charset="0"/>
                        </a:rPr>
                        <a:t>- Comparing Tales (etc.) </a:t>
                      </a:r>
                    </a:p>
                    <a:p>
                      <a:r>
                        <a:rPr lang="en-CA" sz="1200" dirty="0" smtClean="0">
                          <a:latin typeface="Arial" pitchFamily="34" charset="0"/>
                          <a:cs typeface="Arial" pitchFamily="34" charset="0"/>
                          <a:hlinkClick r:id="rId7"/>
                        </a:rPr>
                        <a:t>http://artsedge.kennedy-center.org/content/2343/</a:t>
                      </a:r>
                      <a:r>
                        <a:rPr lang="en-CA" sz="1200" dirty="0" smtClean="0">
                          <a:latin typeface="Arial" pitchFamily="34" charset="0"/>
                          <a:cs typeface="Arial" pitchFamily="34" charset="0"/>
                        </a:rPr>
                        <a:t> </a:t>
                      </a:r>
                      <a:endParaRPr lang="en-CA" sz="2400" dirty="0">
                        <a:latin typeface="Arial" pitchFamily="34" charset="0"/>
                        <a:cs typeface="Arial" pitchFamily="34" charset="0"/>
                      </a:endParaRPr>
                    </a:p>
                  </a:txBody>
                  <a:tcPr marL="91439" marR="91439" marT="45713" marB="45713"/>
                </a:tc>
              </a:tr>
            </a:tbl>
          </a:graphicData>
        </a:graphic>
      </p:graphicFrame>
      <p:cxnSp>
        <p:nvCxnSpPr>
          <p:cNvPr id="7" name="Straight Connector 6"/>
          <p:cNvCxnSpPr/>
          <p:nvPr/>
        </p:nvCxnSpPr>
        <p:spPr>
          <a:xfrm>
            <a:off x="2166939" y="1143000"/>
            <a:ext cx="3786187" cy="1214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66939" y="1143000"/>
            <a:ext cx="2071687" cy="1143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98765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696" y="365125"/>
            <a:ext cx="9575104" cy="1325563"/>
          </a:xfrm>
        </p:spPr>
        <p:txBody>
          <a:bodyPr/>
          <a:lstStyle/>
          <a:p>
            <a:r>
              <a:rPr lang="en-CA" dirty="0" smtClean="0"/>
              <a:t>The Inflexible Law of Learning</a:t>
            </a:r>
            <a:endParaRPr lang="en-CA" dirty="0"/>
          </a:p>
        </p:txBody>
      </p:sp>
      <p:sp>
        <p:nvSpPr>
          <p:cNvPr id="3" name="Content Placeholder 2"/>
          <p:cNvSpPr>
            <a:spLocks noGrp="1"/>
          </p:cNvSpPr>
          <p:nvPr>
            <p:ph idx="1"/>
          </p:nvPr>
        </p:nvSpPr>
        <p:spPr>
          <a:xfrm>
            <a:off x="1778696" y="1825625"/>
            <a:ext cx="9018740" cy="4351338"/>
          </a:xfrm>
        </p:spPr>
        <p:txBody>
          <a:bodyPr>
            <a:normAutofit/>
          </a:bodyPr>
          <a:lstStyle/>
          <a:p>
            <a:pPr marL="0" indent="0">
              <a:buNone/>
            </a:pPr>
            <a:r>
              <a:rPr lang="en-CA" sz="4400" dirty="0">
                <a:latin typeface="+mj-lt"/>
              </a:rPr>
              <a:t>It's when we do stuff that we learn, not when stuff does something for us.</a:t>
            </a:r>
          </a:p>
        </p:txBody>
      </p:sp>
      <p:pic>
        <p:nvPicPr>
          <p:cNvPr id="4" name="Picture 3"/>
          <p:cNvPicPr>
            <a:picLocks noChangeAspect="1"/>
          </p:cNvPicPr>
          <p:nvPr/>
        </p:nvPicPr>
        <p:blipFill>
          <a:blip r:embed="rId2"/>
          <a:stretch>
            <a:fillRect/>
          </a:stretch>
        </p:blipFill>
        <p:spPr>
          <a:xfrm>
            <a:off x="1878904" y="3501278"/>
            <a:ext cx="6167046" cy="2810622"/>
          </a:xfrm>
          <a:prstGeom prst="rect">
            <a:avLst/>
          </a:prstGeom>
        </p:spPr>
      </p:pic>
    </p:spTree>
    <p:extLst>
      <p:ext uri="{BB962C8B-B14F-4D97-AF65-F5344CB8AC3E}">
        <p14:creationId xmlns:p14="http://schemas.microsoft.com/office/powerpoint/2010/main" val="3564695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4400" dirty="0" smtClean="0"/>
              <a:t>6 groups</a:t>
            </a:r>
          </a:p>
          <a:p>
            <a:r>
              <a:rPr lang="en-CA" sz="4400" dirty="0" smtClean="0"/>
              <a:t>One for each critical literacy</a:t>
            </a:r>
            <a:endParaRPr lang="en-CA" sz="4400" dirty="0"/>
          </a:p>
        </p:txBody>
      </p:sp>
    </p:spTree>
    <p:extLst>
      <p:ext uri="{BB962C8B-B14F-4D97-AF65-F5344CB8AC3E}">
        <p14:creationId xmlns:p14="http://schemas.microsoft.com/office/powerpoint/2010/main" val="2836697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696" y="365125"/>
            <a:ext cx="9575104" cy="1325563"/>
          </a:xfrm>
        </p:spPr>
        <p:txBody>
          <a:bodyPr/>
          <a:lstStyle/>
          <a:p>
            <a:r>
              <a:rPr lang="en-CA" dirty="0" smtClean="0"/>
              <a:t>The Future in 2016</a:t>
            </a:r>
            <a:endParaRPr lang="en-CA" dirty="0"/>
          </a:p>
        </p:txBody>
      </p:sp>
      <p:sp>
        <p:nvSpPr>
          <p:cNvPr id="3" name="Content Placeholder 2"/>
          <p:cNvSpPr>
            <a:spLocks noGrp="1"/>
          </p:cNvSpPr>
          <p:nvPr>
            <p:ph idx="1"/>
          </p:nvPr>
        </p:nvSpPr>
        <p:spPr>
          <a:xfrm>
            <a:off x="1778696" y="1825625"/>
            <a:ext cx="9018740" cy="4351338"/>
          </a:xfrm>
        </p:spPr>
        <p:txBody>
          <a:bodyPr>
            <a:normAutofit/>
          </a:bodyPr>
          <a:lstStyle/>
          <a:p>
            <a:pPr marL="742950" indent="-742950">
              <a:buFont typeface="+mj-lt"/>
              <a:buAutoNum type="arabicPeriod"/>
            </a:pPr>
            <a:r>
              <a:rPr lang="en-CA" sz="3600" dirty="0" smtClean="0">
                <a:latin typeface="+mj-lt"/>
              </a:rPr>
              <a:t>Machine </a:t>
            </a:r>
            <a:r>
              <a:rPr lang="en-CA" sz="3600" dirty="0">
                <a:latin typeface="+mj-lt"/>
              </a:rPr>
              <a:t>learning and artificial </a:t>
            </a:r>
            <a:r>
              <a:rPr lang="en-CA" sz="3600" dirty="0" smtClean="0">
                <a:latin typeface="+mj-lt"/>
              </a:rPr>
              <a:t>intelligence</a:t>
            </a:r>
          </a:p>
          <a:p>
            <a:pPr marL="742950" indent="-742950">
              <a:buFont typeface="+mj-lt"/>
              <a:buAutoNum type="arabicPeriod"/>
            </a:pPr>
            <a:r>
              <a:rPr lang="en-CA" sz="3600" dirty="0" smtClean="0">
                <a:latin typeface="+mj-lt"/>
              </a:rPr>
              <a:t>Handheld and Mobile Computing</a:t>
            </a:r>
          </a:p>
          <a:p>
            <a:pPr marL="742950" indent="-742950">
              <a:buFont typeface="+mj-lt"/>
              <a:buAutoNum type="arabicPeriod"/>
            </a:pPr>
            <a:r>
              <a:rPr lang="en-CA" sz="3600" dirty="0" smtClean="0">
                <a:latin typeface="+mj-lt"/>
              </a:rPr>
              <a:t>Outcomes </a:t>
            </a:r>
            <a:r>
              <a:rPr lang="en-CA" sz="3600" dirty="0">
                <a:latin typeface="+mj-lt"/>
              </a:rPr>
              <a:t>and </a:t>
            </a:r>
            <a:r>
              <a:rPr lang="en-CA" sz="3600" dirty="0" smtClean="0">
                <a:latin typeface="+mj-lt"/>
              </a:rPr>
              <a:t>Competencies</a:t>
            </a:r>
          </a:p>
          <a:p>
            <a:pPr marL="742950" indent="-742950">
              <a:buFont typeface="+mj-lt"/>
              <a:buAutoNum type="arabicPeriod"/>
            </a:pPr>
            <a:r>
              <a:rPr lang="en-CA" sz="3600" dirty="0" smtClean="0">
                <a:latin typeface="+mj-lt"/>
              </a:rPr>
              <a:t>Internet of Things</a:t>
            </a:r>
          </a:p>
          <a:p>
            <a:pPr marL="742950" indent="-742950">
              <a:buFont typeface="+mj-lt"/>
              <a:buAutoNum type="arabicPeriod"/>
            </a:pPr>
            <a:r>
              <a:rPr lang="en-CA" sz="3600" dirty="0" smtClean="0">
                <a:latin typeface="+mj-lt"/>
              </a:rPr>
              <a:t>Games, Sims and Virtual Reality</a:t>
            </a:r>
          </a:p>
          <a:p>
            <a:pPr marL="742950" indent="-742950">
              <a:buFont typeface="+mj-lt"/>
              <a:buAutoNum type="arabicPeriod"/>
            </a:pPr>
            <a:r>
              <a:rPr lang="en-CA" sz="3600" dirty="0" smtClean="0">
                <a:latin typeface="+mj-lt"/>
              </a:rPr>
              <a:t>Translation and Collaborative Technology</a:t>
            </a:r>
            <a:endParaRPr lang="en-CA" sz="3600" dirty="0">
              <a:latin typeface="+mj-lt"/>
            </a:endParaRPr>
          </a:p>
        </p:txBody>
      </p:sp>
      <p:sp>
        <p:nvSpPr>
          <p:cNvPr id="5" name="Rectangle 4"/>
          <p:cNvSpPr/>
          <p:nvPr/>
        </p:nvSpPr>
        <p:spPr>
          <a:xfrm>
            <a:off x="1778696" y="6176963"/>
            <a:ext cx="8175321" cy="369332"/>
          </a:xfrm>
          <a:prstGeom prst="rect">
            <a:avLst/>
          </a:prstGeom>
        </p:spPr>
        <p:txBody>
          <a:bodyPr wrap="square">
            <a:spAutoFit/>
          </a:bodyPr>
          <a:lstStyle/>
          <a:p>
            <a:r>
              <a:rPr lang="en-CA" dirty="0" smtClean="0">
                <a:hlinkClick r:id="rId2"/>
              </a:rPr>
              <a:t>http://halfanhour.blogspot.com.tr/2016/03/the-2016-look-at-future-of-online.html</a:t>
            </a:r>
            <a:r>
              <a:rPr lang="en-CA" dirty="0" smtClean="0"/>
              <a:t> </a:t>
            </a:r>
            <a:endParaRPr lang="en-CA" dirty="0"/>
          </a:p>
        </p:txBody>
      </p:sp>
      <p:sp>
        <p:nvSpPr>
          <p:cNvPr id="6" name="Rectangle 5"/>
          <p:cNvSpPr/>
          <p:nvPr/>
        </p:nvSpPr>
        <p:spPr>
          <a:xfrm>
            <a:off x="1778696" y="5807631"/>
            <a:ext cx="10354849" cy="369332"/>
          </a:xfrm>
          <a:prstGeom prst="rect">
            <a:avLst/>
          </a:prstGeom>
        </p:spPr>
        <p:txBody>
          <a:bodyPr wrap="square">
            <a:spAutoFit/>
          </a:bodyPr>
          <a:lstStyle/>
          <a:p>
            <a:r>
              <a:rPr lang="en-CA" dirty="0" smtClean="0">
                <a:hlinkClick r:id="rId3"/>
              </a:rPr>
              <a:t>http://teachonline.ca/tools-trends/exploring-future-education/2016-look-future-online-learning-part-1</a:t>
            </a:r>
            <a:r>
              <a:rPr lang="en-CA" dirty="0" smtClean="0"/>
              <a:t> </a:t>
            </a:r>
            <a:endParaRPr lang="en-CA" dirty="0"/>
          </a:p>
        </p:txBody>
      </p:sp>
    </p:spTree>
    <p:extLst>
      <p:ext uri="{BB962C8B-B14F-4D97-AF65-F5344CB8AC3E}">
        <p14:creationId xmlns:p14="http://schemas.microsoft.com/office/powerpoint/2010/main" val="1795362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696" y="365125"/>
            <a:ext cx="9575104" cy="1325563"/>
          </a:xfrm>
        </p:spPr>
        <p:txBody>
          <a:bodyPr/>
          <a:lstStyle/>
          <a:p>
            <a:r>
              <a:rPr lang="en-CA" dirty="0" smtClean="0"/>
              <a:t>1. Machine </a:t>
            </a:r>
            <a:r>
              <a:rPr lang="en-CA" dirty="0"/>
              <a:t>learning and </a:t>
            </a:r>
            <a:r>
              <a:rPr lang="en-CA" dirty="0" smtClean="0"/>
              <a:t>AI</a:t>
            </a:r>
            <a:endParaRPr lang="en-CA" dirty="0"/>
          </a:p>
        </p:txBody>
      </p:sp>
      <p:sp>
        <p:nvSpPr>
          <p:cNvPr id="3" name="Content Placeholder 2"/>
          <p:cNvSpPr>
            <a:spLocks noGrp="1"/>
          </p:cNvSpPr>
          <p:nvPr>
            <p:ph idx="1"/>
          </p:nvPr>
        </p:nvSpPr>
        <p:spPr>
          <a:xfrm>
            <a:off x="1778696" y="1825625"/>
            <a:ext cx="9018740" cy="4351338"/>
          </a:xfrm>
        </p:spPr>
        <p:txBody>
          <a:bodyPr>
            <a:normAutofit/>
          </a:bodyPr>
          <a:lstStyle/>
          <a:p>
            <a:r>
              <a:rPr lang="en-CA" sz="3600" dirty="0" smtClean="0">
                <a:latin typeface="+mj-lt"/>
              </a:rPr>
              <a:t>Not simply for adaptive learning</a:t>
            </a:r>
          </a:p>
          <a:p>
            <a:r>
              <a:rPr lang="en-CA" sz="3600" dirty="0" smtClean="0">
                <a:latin typeface="+mj-lt"/>
              </a:rPr>
              <a:t>The idea is to create an </a:t>
            </a:r>
            <a:r>
              <a:rPr lang="en-CA" sz="3600" i="1" dirty="0" smtClean="0">
                <a:latin typeface="+mj-lt"/>
              </a:rPr>
              <a:t>environment</a:t>
            </a:r>
            <a:endParaRPr lang="en-CA" sz="3600" dirty="0">
              <a:latin typeface="+mj-lt"/>
            </a:endParaRPr>
          </a:p>
        </p:txBody>
      </p:sp>
      <p:pic>
        <p:nvPicPr>
          <p:cNvPr id="4" name="Picture 3"/>
          <p:cNvPicPr>
            <a:picLocks noChangeAspect="1"/>
          </p:cNvPicPr>
          <p:nvPr/>
        </p:nvPicPr>
        <p:blipFill>
          <a:blip r:embed="rId2"/>
          <a:stretch>
            <a:fillRect/>
          </a:stretch>
        </p:blipFill>
        <p:spPr>
          <a:xfrm>
            <a:off x="1878904" y="3248477"/>
            <a:ext cx="8151638" cy="2928486"/>
          </a:xfrm>
          <a:prstGeom prst="rect">
            <a:avLst/>
          </a:prstGeom>
        </p:spPr>
      </p:pic>
      <p:sp>
        <p:nvSpPr>
          <p:cNvPr id="7" name="Rectangle 6"/>
          <p:cNvSpPr/>
          <p:nvPr/>
        </p:nvSpPr>
        <p:spPr>
          <a:xfrm>
            <a:off x="1878904" y="6311900"/>
            <a:ext cx="3217676" cy="369332"/>
          </a:xfrm>
          <a:prstGeom prst="rect">
            <a:avLst/>
          </a:prstGeom>
        </p:spPr>
        <p:txBody>
          <a:bodyPr wrap="none">
            <a:spAutoFit/>
          </a:bodyPr>
          <a:lstStyle/>
          <a:p>
            <a:r>
              <a:rPr lang="en-CA" dirty="0" smtClean="0">
                <a:hlinkClick r:id="rId3"/>
              </a:rPr>
              <a:t>https://www.codecademy.com/</a:t>
            </a:r>
            <a:r>
              <a:rPr lang="en-CA" dirty="0" smtClean="0"/>
              <a:t> </a:t>
            </a:r>
            <a:endParaRPr lang="en-CA" dirty="0"/>
          </a:p>
        </p:txBody>
      </p:sp>
    </p:spTree>
    <p:extLst>
      <p:ext uri="{BB962C8B-B14F-4D97-AF65-F5344CB8AC3E}">
        <p14:creationId xmlns:p14="http://schemas.microsoft.com/office/powerpoint/2010/main" val="786131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696" y="365125"/>
            <a:ext cx="9575104" cy="1325563"/>
          </a:xfrm>
        </p:spPr>
        <p:txBody>
          <a:bodyPr/>
          <a:lstStyle/>
          <a:p>
            <a:r>
              <a:rPr lang="en-CA" dirty="0" smtClean="0"/>
              <a:t>Three Types of AI</a:t>
            </a:r>
            <a:endParaRPr lang="en-CA" dirty="0"/>
          </a:p>
        </p:txBody>
      </p:sp>
      <p:sp>
        <p:nvSpPr>
          <p:cNvPr id="3" name="Content Placeholder 2"/>
          <p:cNvSpPr>
            <a:spLocks noGrp="1"/>
          </p:cNvSpPr>
          <p:nvPr>
            <p:ph idx="1"/>
          </p:nvPr>
        </p:nvSpPr>
        <p:spPr>
          <a:xfrm>
            <a:off x="1778696" y="1825625"/>
            <a:ext cx="8743167" cy="4351338"/>
          </a:xfrm>
        </p:spPr>
        <p:txBody>
          <a:bodyPr>
            <a:normAutofit/>
          </a:bodyPr>
          <a:lstStyle/>
          <a:p>
            <a:r>
              <a:rPr lang="en-CA" sz="3600" b="1" dirty="0" smtClean="0">
                <a:latin typeface="+mj-lt"/>
              </a:rPr>
              <a:t>decision </a:t>
            </a:r>
            <a:r>
              <a:rPr lang="en-CA" sz="3600" b="1" dirty="0">
                <a:latin typeface="+mj-lt"/>
              </a:rPr>
              <a:t>engines </a:t>
            </a:r>
            <a:r>
              <a:rPr lang="en-CA" sz="3600" dirty="0">
                <a:latin typeface="+mj-lt"/>
              </a:rPr>
              <a:t>- these are expert systems that are based on rule-driven </a:t>
            </a:r>
            <a:r>
              <a:rPr lang="en-CA" sz="3600" dirty="0" smtClean="0">
                <a:latin typeface="+mj-lt"/>
              </a:rPr>
              <a:t>strategies</a:t>
            </a:r>
          </a:p>
          <a:p>
            <a:r>
              <a:rPr lang="en-CA" sz="3600" b="1" dirty="0" smtClean="0">
                <a:latin typeface="+mj-lt"/>
              </a:rPr>
              <a:t>pattern recognition </a:t>
            </a:r>
            <a:r>
              <a:rPr lang="en-CA" sz="3600" dirty="0" smtClean="0">
                <a:latin typeface="+mj-lt"/>
              </a:rPr>
              <a:t>- perceptual </a:t>
            </a:r>
            <a:r>
              <a:rPr lang="en-CA" sz="3600" dirty="0">
                <a:latin typeface="+mj-lt"/>
              </a:rPr>
              <a:t>systems that identify patterns from partial or disorganized </a:t>
            </a:r>
            <a:r>
              <a:rPr lang="en-CA" sz="3600" dirty="0" smtClean="0">
                <a:latin typeface="+mj-lt"/>
              </a:rPr>
              <a:t>data</a:t>
            </a:r>
            <a:endParaRPr lang="en-CA" sz="3600" dirty="0">
              <a:latin typeface="+mj-lt"/>
            </a:endParaRPr>
          </a:p>
          <a:p>
            <a:r>
              <a:rPr lang="en-CA" sz="3600" b="1" dirty="0" smtClean="0">
                <a:latin typeface="+mj-lt"/>
              </a:rPr>
              <a:t>cluster </a:t>
            </a:r>
            <a:r>
              <a:rPr lang="en-CA" sz="3600" b="1" dirty="0">
                <a:latin typeface="+mj-lt"/>
              </a:rPr>
              <a:t>detection </a:t>
            </a:r>
            <a:r>
              <a:rPr lang="en-CA" sz="3600" dirty="0">
                <a:latin typeface="+mj-lt"/>
              </a:rPr>
              <a:t>- </a:t>
            </a:r>
            <a:r>
              <a:rPr lang="en-CA" sz="3600" dirty="0" smtClean="0">
                <a:latin typeface="+mj-lt"/>
              </a:rPr>
              <a:t>detecting </a:t>
            </a:r>
            <a:r>
              <a:rPr lang="en-CA" sz="3600" dirty="0">
                <a:latin typeface="+mj-lt"/>
              </a:rPr>
              <a:t>nearest neighbours and categories of things</a:t>
            </a:r>
          </a:p>
        </p:txBody>
      </p:sp>
      <p:sp>
        <p:nvSpPr>
          <p:cNvPr id="5" name="Rectangle 4"/>
          <p:cNvSpPr/>
          <p:nvPr/>
        </p:nvSpPr>
        <p:spPr>
          <a:xfrm>
            <a:off x="1891934" y="5942568"/>
            <a:ext cx="4258345" cy="369332"/>
          </a:xfrm>
          <a:prstGeom prst="rect">
            <a:avLst/>
          </a:prstGeom>
        </p:spPr>
        <p:txBody>
          <a:bodyPr wrap="none">
            <a:spAutoFit/>
          </a:bodyPr>
          <a:lstStyle/>
          <a:p>
            <a:r>
              <a:rPr lang="en-CA" dirty="0" smtClean="0">
                <a:hlinkClick r:id="rId2"/>
              </a:rPr>
              <a:t>http://www.wtec.org/loyola/kb/c1_s1.htm</a:t>
            </a:r>
            <a:r>
              <a:rPr lang="en-CA" dirty="0" smtClean="0"/>
              <a:t> </a:t>
            </a:r>
            <a:endParaRPr lang="en-CA" dirty="0"/>
          </a:p>
        </p:txBody>
      </p:sp>
      <p:sp>
        <p:nvSpPr>
          <p:cNvPr id="6" name="Rectangle 5"/>
          <p:cNvSpPr/>
          <p:nvPr/>
        </p:nvSpPr>
        <p:spPr>
          <a:xfrm>
            <a:off x="1891934" y="6311900"/>
            <a:ext cx="6772405" cy="369332"/>
          </a:xfrm>
          <a:prstGeom prst="rect">
            <a:avLst/>
          </a:prstGeom>
        </p:spPr>
        <p:txBody>
          <a:bodyPr wrap="square">
            <a:spAutoFit/>
          </a:bodyPr>
          <a:lstStyle/>
          <a:p>
            <a:r>
              <a:rPr lang="en-CA" dirty="0" smtClean="0">
                <a:hlinkClick r:id="rId3"/>
              </a:rPr>
              <a:t>http://research.microsoft.com/en-us/um/people/cmbishop/prml/</a:t>
            </a:r>
            <a:r>
              <a:rPr lang="en-CA" dirty="0" smtClean="0"/>
              <a:t> </a:t>
            </a:r>
            <a:endParaRPr lang="en-CA" dirty="0"/>
          </a:p>
        </p:txBody>
      </p:sp>
    </p:spTree>
    <p:extLst>
      <p:ext uri="{BB962C8B-B14F-4D97-AF65-F5344CB8AC3E}">
        <p14:creationId xmlns:p14="http://schemas.microsoft.com/office/powerpoint/2010/main" val="1654973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696" y="365125"/>
            <a:ext cx="9575104" cy="1325563"/>
          </a:xfrm>
        </p:spPr>
        <p:txBody>
          <a:bodyPr/>
          <a:lstStyle/>
          <a:p>
            <a:r>
              <a:rPr lang="en-CA" dirty="0"/>
              <a:t>Learning Analytics</a:t>
            </a:r>
          </a:p>
        </p:txBody>
      </p:sp>
      <p:sp>
        <p:nvSpPr>
          <p:cNvPr id="3" name="Content Placeholder 2"/>
          <p:cNvSpPr>
            <a:spLocks noGrp="1"/>
          </p:cNvSpPr>
          <p:nvPr>
            <p:ph idx="1"/>
          </p:nvPr>
        </p:nvSpPr>
        <p:spPr>
          <a:xfrm>
            <a:off x="1778696" y="1825625"/>
            <a:ext cx="4233797" cy="4351338"/>
          </a:xfrm>
        </p:spPr>
        <p:txBody>
          <a:bodyPr>
            <a:normAutofit/>
          </a:bodyPr>
          <a:lstStyle/>
          <a:p>
            <a:r>
              <a:rPr lang="en-CA" sz="3600" dirty="0" smtClean="0">
                <a:latin typeface="+mj-lt"/>
              </a:rPr>
              <a:t>We talk about predictive analytics as though finishing a course is the problem</a:t>
            </a:r>
          </a:p>
          <a:p>
            <a:r>
              <a:rPr lang="en-CA" sz="3600" dirty="0" smtClean="0">
                <a:latin typeface="+mj-lt"/>
              </a:rPr>
              <a:t>The real future is in the quantified self</a:t>
            </a:r>
            <a:endParaRPr lang="en-CA" sz="3600" dirty="0">
              <a:latin typeface="+mj-lt"/>
            </a:endParaRPr>
          </a:p>
        </p:txBody>
      </p:sp>
      <p:sp>
        <p:nvSpPr>
          <p:cNvPr id="5" name="Rectangle 4"/>
          <p:cNvSpPr/>
          <p:nvPr/>
        </p:nvSpPr>
        <p:spPr>
          <a:xfrm>
            <a:off x="1803748" y="6127234"/>
            <a:ext cx="8417490" cy="369332"/>
          </a:xfrm>
          <a:prstGeom prst="rect">
            <a:avLst/>
          </a:prstGeom>
        </p:spPr>
        <p:txBody>
          <a:bodyPr wrap="square">
            <a:spAutoFit/>
          </a:bodyPr>
          <a:lstStyle/>
          <a:p>
            <a:r>
              <a:rPr lang="en-CA" dirty="0" smtClean="0">
                <a:hlinkClick r:id="rId2"/>
              </a:rPr>
              <a:t>http://quantifiedself.com/</a:t>
            </a:r>
            <a:r>
              <a:rPr lang="en-CA" dirty="0" smtClean="0"/>
              <a:t> </a:t>
            </a:r>
            <a:endParaRPr lang="en-CA" dirty="0"/>
          </a:p>
        </p:txBody>
      </p:sp>
      <p:pic>
        <p:nvPicPr>
          <p:cNvPr id="4" name="Picture 3"/>
          <p:cNvPicPr>
            <a:picLocks noChangeAspect="1"/>
          </p:cNvPicPr>
          <p:nvPr/>
        </p:nvPicPr>
        <p:blipFill>
          <a:blip r:embed="rId3"/>
          <a:stretch>
            <a:fillRect/>
          </a:stretch>
        </p:blipFill>
        <p:spPr>
          <a:xfrm>
            <a:off x="6162806" y="1825625"/>
            <a:ext cx="4948889" cy="3161365"/>
          </a:xfrm>
          <a:prstGeom prst="rect">
            <a:avLst/>
          </a:prstGeom>
        </p:spPr>
      </p:pic>
    </p:spTree>
    <p:extLst>
      <p:ext uri="{BB962C8B-B14F-4D97-AF65-F5344CB8AC3E}">
        <p14:creationId xmlns:p14="http://schemas.microsoft.com/office/powerpoint/2010/main" val="1259333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1033462" y="365125"/>
            <a:ext cx="9733598" cy="5836952"/>
          </a:xfrm>
          <a:prstGeom prst="rect">
            <a:avLst/>
          </a:prstGeom>
        </p:spPr>
      </p:pic>
      <p:sp>
        <p:nvSpPr>
          <p:cNvPr id="5" name="Rectangle 4"/>
          <p:cNvSpPr/>
          <p:nvPr/>
        </p:nvSpPr>
        <p:spPr>
          <a:xfrm>
            <a:off x="967740" y="6337014"/>
            <a:ext cx="10256520" cy="307777"/>
          </a:xfrm>
          <a:prstGeom prst="rect">
            <a:avLst/>
          </a:prstGeom>
        </p:spPr>
        <p:txBody>
          <a:bodyPr wrap="square">
            <a:spAutoFit/>
          </a:bodyPr>
          <a:lstStyle/>
          <a:p>
            <a:r>
              <a:rPr lang="en-CA" sz="1400" dirty="0">
                <a:hlinkClick r:id="rId3"/>
              </a:rPr>
              <a:t>https://</a:t>
            </a:r>
            <a:r>
              <a:rPr lang="en-CA" sz="1400" dirty="0" smtClean="0">
                <a:hlinkClick r:id="rId3"/>
              </a:rPr>
              <a:t>www.theguardian.com/uk-news/2016/jan/03/like-a-beautiful-painting-image-of-new-years-mayhem-in-manchester-goes-viral</a:t>
            </a:r>
            <a:r>
              <a:rPr lang="en-CA" sz="1400" dirty="0" smtClean="0"/>
              <a:t> </a:t>
            </a:r>
            <a:endParaRPr lang="en-CA" sz="1400" dirty="0"/>
          </a:p>
        </p:txBody>
      </p:sp>
    </p:spTree>
    <p:extLst>
      <p:ext uri="{BB962C8B-B14F-4D97-AF65-F5344CB8AC3E}">
        <p14:creationId xmlns:p14="http://schemas.microsoft.com/office/powerpoint/2010/main" val="3156806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3110" y="1825625"/>
            <a:ext cx="9330690" cy="4351338"/>
          </a:xfrm>
        </p:spPr>
        <p:txBody>
          <a:bodyPr>
            <a:normAutofit/>
          </a:bodyPr>
          <a:lstStyle/>
          <a:p>
            <a:r>
              <a:rPr lang="en-CA" sz="3600" dirty="0" smtClean="0">
                <a:latin typeface="+mj-lt"/>
              </a:rPr>
              <a:t>Predictive Analytics </a:t>
            </a:r>
          </a:p>
          <a:p>
            <a:r>
              <a:rPr lang="en-CA" sz="3600" dirty="0" smtClean="0">
                <a:latin typeface="+mj-lt"/>
              </a:rPr>
              <a:t>Recognition Tasks</a:t>
            </a:r>
            <a:endParaRPr lang="en-CA" sz="3600" dirty="0">
              <a:latin typeface="+mj-lt"/>
            </a:endParaRPr>
          </a:p>
        </p:txBody>
      </p:sp>
      <p:pic>
        <p:nvPicPr>
          <p:cNvPr id="4" name="Picture 3"/>
          <p:cNvPicPr>
            <a:picLocks noChangeAspect="1"/>
          </p:cNvPicPr>
          <p:nvPr/>
        </p:nvPicPr>
        <p:blipFill>
          <a:blip r:embed="rId3"/>
          <a:stretch>
            <a:fillRect/>
          </a:stretch>
        </p:blipFill>
        <p:spPr>
          <a:xfrm>
            <a:off x="7721600" y="2571618"/>
            <a:ext cx="1448934" cy="927043"/>
          </a:xfrm>
          <a:prstGeom prst="rect">
            <a:avLst/>
          </a:prstGeom>
        </p:spPr>
      </p:pic>
      <p:pic>
        <p:nvPicPr>
          <p:cNvPr id="1026" name="Picture 2" descr="File:gradingfrom-learning-analytics-e-rubric-criterion-enrichment-explain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060" y="3681222"/>
            <a:ext cx="6848475" cy="2838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293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230" y="365125"/>
            <a:ext cx="9513570" cy="1325563"/>
          </a:xfrm>
        </p:spPr>
        <p:txBody>
          <a:bodyPr/>
          <a:lstStyle/>
          <a:p>
            <a:r>
              <a:rPr lang="en-CA" dirty="0" smtClean="0"/>
              <a:t>Personalized Learning</a:t>
            </a:r>
            <a:endParaRPr lang="en-CA" dirty="0"/>
          </a:p>
        </p:txBody>
      </p:sp>
      <p:sp>
        <p:nvSpPr>
          <p:cNvPr id="3" name="Content Placeholder 2"/>
          <p:cNvSpPr>
            <a:spLocks noGrp="1"/>
          </p:cNvSpPr>
          <p:nvPr>
            <p:ph idx="1"/>
          </p:nvPr>
        </p:nvSpPr>
        <p:spPr>
          <a:xfrm>
            <a:off x="1703070" y="1825625"/>
            <a:ext cx="9650730" cy="4351338"/>
          </a:xfrm>
        </p:spPr>
        <p:txBody>
          <a:bodyPr/>
          <a:lstStyle/>
          <a:p>
            <a:r>
              <a:rPr lang="en-CA" dirty="0" smtClean="0"/>
              <a:t>Rules-Based Events (like notifications)</a:t>
            </a:r>
          </a:p>
          <a:p>
            <a:r>
              <a:rPr lang="en-CA" dirty="0" smtClean="0"/>
              <a:t>User Models </a:t>
            </a:r>
          </a:p>
          <a:p>
            <a:r>
              <a:rPr lang="en-CA" dirty="0" smtClean="0"/>
              <a:t>Adaptive Learning</a:t>
            </a:r>
          </a:p>
          <a:p>
            <a:endParaRPr lang="en-CA" dirty="0"/>
          </a:p>
          <a:p>
            <a:endParaRPr lang="en-CA" dirty="0"/>
          </a:p>
        </p:txBody>
      </p:sp>
      <p:pic>
        <p:nvPicPr>
          <p:cNvPr id="4" name="Picture 3"/>
          <p:cNvPicPr>
            <a:picLocks noChangeAspect="1"/>
          </p:cNvPicPr>
          <p:nvPr/>
        </p:nvPicPr>
        <p:blipFill>
          <a:blip r:embed="rId3"/>
          <a:stretch>
            <a:fillRect/>
          </a:stretch>
        </p:blipFill>
        <p:spPr>
          <a:xfrm>
            <a:off x="2157413" y="3429000"/>
            <a:ext cx="6393131" cy="3160487"/>
          </a:xfrm>
          <a:prstGeom prst="rect">
            <a:avLst/>
          </a:prstGeom>
        </p:spPr>
      </p:pic>
    </p:spTree>
    <p:extLst>
      <p:ext uri="{BB962C8B-B14F-4D97-AF65-F5344CB8AC3E}">
        <p14:creationId xmlns:p14="http://schemas.microsoft.com/office/powerpoint/2010/main" val="3183482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1585912" y="1582380"/>
            <a:ext cx="7683818" cy="4594583"/>
          </a:xfrm>
          <a:prstGeom prst="rect">
            <a:avLst/>
          </a:prstGeom>
        </p:spPr>
      </p:pic>
      <p:sp>
        <p:nvSpPr>
          <p:cNvPr id="5" name="Rectangle 4"/>
          <p:cNvSpPr/>
          <p:nvPr/>
        </p:nvSpPr>
        <p:spPr>
          <a:xfrm>
            <a:off x="990600" y="6176963"/>
            <a:ext cx="9627870" cy="276999"/>
          </a:xfrm>
          <a:prstGeom prst="rect">
            <a:avLst/>
          </a:prstGeom>
        </p:spPr>
        <p:txBody>
          <a:bodyPr wrap="square">
            <a:spAutoFit/>
          </a:bodyPr>
          <a:lstStyle/>
          <a:p>
            <a:r>
              <a:rPr lang="en-CA" sz="1200" dirty="0" smtClean="0"/>
              <a:t>Mary Meeker </a:t>
            </a:r>
            <a:r>
              <a:rPr lang="en-CA" sz="1200" dirty="0" smtClean="0">
                <a:hlinkClick r:id="rId3"/>
              </a:rPr>
              <a:t>http</a:t>
            </a:r>
            <a:r>
              <a:rPr lang="en-CA" sz="1200" dirty="0">
                <a:hlinkClick r:id="rId3"/>
              </a:rPr>
              <a:t>://www.slideshare.net/kleinerperkins/2016-internet-trends-report?ref=http://</a:t>
            </a:r>
            <a:r>
              <a:rPr lang="en-CA" sz="1200" dirty="0" smtClean="0">
                <a:hlinkClick r:id="rId3"/>
              </a:rPr>
              <a:t>www.kpcb.com/internet-trends</a:t>
            </a:r>
            <a:r>
              <a:rPr lang="en-CA" sz="1200" dirty="0" smtClean="0"/>
              <a:t> </a:t>
            </a:r>
            <a:endParaRPr lang="en-CA" sz="1200" dirty="0"/>
          </a:p>
        </p:txBody>
      </p:sp>
      <p:sp>
        <p:nvSpPr>
          <p:cNvPr id="6" name="Title 1"/>
          <p:cNvSpPr>
            <a:spLocks noGrp="1"/>
          </p:cNvSpPr>
          <p:nvPr>
            <p:ph type="title"/>
          </p:nvPr>
        </p:nvSpPr>
        <p:spPr>
          <a:xfrm>
            <a:off x="1778696" y="365125"/>
            <a:ext cx="9575104" cy="1325563"/>
          </a:xfrm>
        </p:spPr>
        <p:txBody>
          <a:bodyPr/>
          <a:lstStyle/>
          <a:p>
            <a:r>
              <a:rPr lang="en-CA" dirty="0" smtClean="0"/>
              <a:t>2. Handheld </a:t>
            </a:r>
            <a:r>
              <a:rPr lang="en-CA" dirty="0"/>
              <a:t>and Mobile Computing</a:t>
            </a:r>
          </a:p>
        </p:txBody>
      </p:sp>
    </p:spTree>
    <p:extLst>
      <p:ext uri="{BB962C8B-B14F-4D97-AF65-F5344CB8AC3E}">
        <p14:creationId xmlns:p14="http://schemas.microsoft.com/office/powerpoint/2010/main" val="3941699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ortunedotcom.files.wordpress.com/2014/05/140525193150-babolat-play-pure-drive-tennis-racquet-620xa.jpg?quality=80&amp;w=550&amp;h=348&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456" y="1950885"/>
            <a:ext cx="523875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78696" y="365125"/>
            <a:ext cx="9575104" cy="1325563"/>
          </a:xfrm>
        </p:spPr>
        <p:txBody>
          <a:bodyPr/>
          <a:lstStyle/>
          <a:p>
            <a:r>
              <a:rPr lang="en-CA" dirty="0" smtClean="0"/>
              <a:t>Performance Support</a:t>
            </a:r>
            <a:endParaRPr lang="en-CA" dirty="0"/>
          </a:p>
        </p:txBody>
      </p:sp>
      <p:sp>
        <p:nvSpPr>
          <p:cNvPr id="3" name="Content Placeholder 2"/>
          <p:cNvSpPr>
            <a:spLocks noGrp="1"/>
          </p:cNvSpPr>
          <p:nvPr>
            <p:ph idx="1"/>
          </p:nvPr>
        </p:nvSpPr>
        <p:spPr>
          <a:xfrm>
            <a:off x="1778696" y="1825625"/>
            <a:ext cx="4233797" cy="4351338"/>
          </a:xfrm>
        </p:spPr>
        <p:txBody>
          <a:bodyPr>
            <a:normAutofit/>
          </a:bodyPr>
          <a:lstStyle/>
          <a:p>
            <a:r>
              <a:rPr lang="en-CA" sz="3600" dirty="0" smtClean="0">
                <a:latin typeface="+mj-lt"/>
              </a:rPr>
              <a:t>The future of learning isn’t the mobile phone</a:t>
            </a:r>
          </a:p>
          <a:p>
            <a:r>
              <a:rPr lang="en-CA" sz="3600" dirty="0" smtClean="0">
                <a:latin typeface="+mj-lt"/>
              </a:rPr>
              <a:t>It’s in the </a:t>
            </a:r>
            <a:r>
              <a:rPr lang="en-CA" sz="3600" i="1" dirty="0" smtClean="0">
                <a:latin typeface="+mj-lt"/>
              </a:rPr>
              <a:t>integrated</a:t>
            </a:r>
            <a:r>
              <a:rPr lang="en-CA" sz="3600" dirty="0" smtClean="0">
                <a:latin typeface="+mj-lt"/>
              </a:rPr>
              <a:t> performance support system</a:t>
            </a:r>
            <a:endParaRPr lang="en-CA" sz="3600" dirty="0">
              <a:latin typeface="+mj-lt"/>
            </a:endParaRPr>
          </a:p>
        </p:txBody>
      </p:sp>
      <p:sp>
        <p:nvSpPr>
          <p:cNvPr id="5" name="Rectangle 4"/>
          <p:cNvSpPr/>
          <p:nvPr/>
        </p:nvSpPr>
        <p:spPr>
          <a:xfrm>
            <a:off x="1803748" y="6127234"/>
            <a:ext cx="8417490" cy="369332"/>
          </a:xfrm>
          <a:prstGeom prst="rect">
            <a:avLst/>
          </a:prstGeom>
        </p:spPr>
        <p:txBody>
          <a:bodyPr wrap="square">
            <a:spAutoFit/>
          </a:bodyPr>
          <a:lstStyle/>
          <a:p>
            <a:r>
              <a:rPr lang="en-CA" dirty="0" smtClean="0">
                <a:hlinkClick r:id="rId3"/>
              </a:rPr>
              <a:t>http://fortune.com/2014/05/27/a-tennis-racquet-that-isnt-just-strung-but-wired/</a:t>
            </a:r>
            <a:r>
              <a:rPr lang="en-CA" dirty="0" smtClean="0"/>
              <a:t> </a:t>
            </a:r>
            <a:endParaRPr lang="en-CA" dirty="0"/>
          </a:p>
        </p:txBody>
      </p:sp>
    </p:spTree>
    <p:extLst>
      <p:ext uri="{BB962C8B-B14F-4D97-AF65-F5344CB8AC3E}">
        <p14:creationId xmlns:p14="http://schemas.microsoft.com/office/powerpoint/2010/main" val="882809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0" y="387349"/>
            <a:ext cx="8020050" cy="1325563"/>
          </a:xfrm>
        </p:spPr>
        <p:txBody>
          <a:bodyPr/>
          <a:lstStyle/>
          <a:p>
            <a:r>
              <a:rPr lang="en-CA" dirty="0" smtClean="0"/>
              <a:t>3. Outcomes and Competencies</a:t>
            </a:r>
            <a:endParaRPr lang="en-CA" dirty="0"/>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3"/>
          <a:stretch>
            <a:fillRect/>
          </a:stretch>
        </p:blipFill>
        <p:spPr>
          <a:xfrm>
            <a:off x="2221293" y="2011681"/>
            <a:ext cx="6682677" cy="3547176"/>
          </a:xfrm>
          <a:prstGeom prst="rect">
            <a:avLst/>
          </a:prstGeom>
          <a:ln w="3175">
            <a:solidFill>
              <a:schemeClr val="tx1"/>
            </a:solidFill>
          </a:ln>
        </p:spPr>
      </p:pic>
    </p:spTree>
    <p:extLst>
      <p:ext uri="{BB962C8B-B14F-4D97-AF65-F5344CB8AC3E}">
        <p14:creationId xmlns:p14="http://schemas.microsoft.com/office/powerpoint/2010/main" val="1638975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710" y="365125"/>
            <a:ext cx="9102090" cy="1325563"/>
          </a:xfrm>
        </p:spPr>
        <p:txBody>
          <a:bodyPr/>
          <a:lstStyle/>
          <a:p>
            <a:r>
              <a:rPr lang="en-CA" dirty="0" smtClean="0"/>
              <a:t>Personal Learning Records</a:t>
            </a:r>
            <a:endParaRPr lang="en-CA" dirty="0"/>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2514827" y="1434307"/>
            <a:ext cx="7556146" cy="4429465"/>
          </a:xfrm>
          <a:prstGeom prst="rect">
            <a:avLst/>
          </a:prstGeom>
        </p:spPr>
      </p:pic>
    </p:spTree>
    <p:extLst>
      <p:ext uri="{BB962C8B-B14F-4D97-AF65-F5344CB8AC3E}">
        <p14:creationId xmlns:p14="http://schemas.microsoft.com/office/powerpoint/2010/main" val="761505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78696" y="365125"/>
            <a:ext cx="9575104" cy="1325563"/>
          </a:xfrm>
        </p:spPr>
        <p:txBody>
          <a:bodyPr/>
          <a:lstStyle/>
          <a:p>
            <a:r>
              <a:rPr lang="en-CA" dirty="0" smtClean="0"/>
              <a:t>Badges and </a:t>
            </a:r>
            <a:r>
              <a:rPr lang="en-CA" dirty="0" err="1" smtClean="0"/>
              <a:t>Blockchain</a:t>
            </a:r>
            <a:endParaRPr lang="en-CA" dirty="0"/>
          </a:p>
        </p:txBody>
      </p:sp>
      <p:sp>
        <p:nvSpPr>
          <p:cNvPr id="6" name="Rectangle 5"/>
          <p:cNvSpPr/>
          <p:nvPr/>
        </p:nvSpPr>
        <p:spPr>
          <a:xfrm>
            <a:off x="1900918" y="6303010"/>
            <a:ext cx="4391010" cy="369332"/>
          </a:xfrm>
          <a:prstGeom prst="rect">
            <a:avLst/>
          </a:prstGeom>
        </p:spPr>
        <p:txBody>
          <a:bodyPr wrap="none">
            <a:spAutoFit/>
          </a:bodyPr>
          <a:lstStyle/>
          <a:p>
            <a:r>
              <a:rPr lang="en-CA" dirty="0">
                <a:solidFill>
                  <a:srgbClr val="A85038"/>
                </a:solidFill>
                <a:latin typeface="Ubuntu"/>
                <a:hlinkClick r:id="rId2"/>
              </a:rPr>
              <a:t>http://</a:t>
            </a:r>
            <a:r>
              <a:rPr lang="en-CA" dirty="0" smtClean="0">
                <a:solidFill>
                  <a:srgbClr val="A85038"/>
                </a:solidFill>
                <a:latin typeface="Ubuntu"/>
                <a:hlinkClick r:id="rId2"/>
              </a:rPr>
              <a:t>www.downes.ca/search/blockchain</a:t>
            </a:r>
            <a:r>
              <a:rPr lang="en-CA" dirty="0" smtClean="0">
                <a:solidFill>
                  <a:srgbClr val="A85038"/>
                </a:solidFill>
                <a:latin typeface="Ubuntu"/>
              </a:rPr>
              <a:t> </a:t>
            </a:r>
            <a:endParaRPr lang="en-CA" dirty="0"/>
          </a:p>
        </p:txBody>
      </p:sp>
      <p:pic>
        <p:nvPicPr>
          <p:cNvPr id="1026" name="Picture 2" descr="files/images/750px-Cryptographic_Hash_Func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696" y="1459230"/>
            <a:ext cx="5715000" cy="4133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15250" y="1777276"/>
            <a:ext cx="3177540" cy="4154984"/>
          </a:xfrm>
          <a:prstGeom prst="rect">
            <a:avLst/>
          </a:prstGeom>
        </p:spPr>
        <p:txBody>
          <a:bodyPr wrap="square">
            <a:spAutoFit/>
          </a:bodyPr>
          <a:lstStyle/>
          <a:p>
            <a:r>
              <a:rPr lang="en-CA" sz="2400" dirty="0" smtClean="0">
                <a:solidFill>
                  <a:srgbClr val="666666"/>
                </a:solidFill>
                <a:latin typeface="Ubuntu"/>
              </a:rPr>
              <a:t>Doug Belshaw:</a:t>
            </a:r>
          </a:p>
          <a:p>
            <a:endParaRPr lang="en-CA" sz="2400" dirty="0">
              <a:solidFill>
                <a:srgbClr val="666666"/>
              </a:solidFill>
              <a:latin typeface="Ubuntu"/>
            </a:endParaRPr>
          </a:p>
          <a:p>
            <a:r>
              <a:rPr lang="en-CA" sz="2400" dirty="0" smtClean="0">
                <a:solidFill>
                  <a:srgbClr val="666666"/>
                </a:solidFill>
                <a:latin typeface="Ubuntu"/>
              </a:rPr>
              <a:t>"If </a:t>
            </a:r>
            <a:r>
              <a:rPr lang="en-CA" sz="2400" dirty="0">
                <a:solidFill>
                  <a:srgbClr val="666666"/>
                </a:solidFill>
                <a:latin typeface="Ubuntu"/>
              </a:rPr>
              <a:t>we used the </a:t>
            </a:r>
            <a:r>
              <a:rPr lang="en-CA" sz="2400" dirty="0" err="1">
                <a:solidFill>
                  <a:srgbClr val="666666"/>
                </a:solidFill>
                <a:latin typeface="Ubuntu"/>
              </a:rPr>
              <a:t>blockchain</a:t>
            </a:r>
            <a:r>
              <a:rPr lang="en-CA" sz="2400" dirty="0">
                <a:solidFill>
                  <a:srgbClr val="666666"/>
                </a:solidFill>
                <a:latin typeface="Ubuntu"/>
              </a:rPr>
              <a:t> for Open Badges," he writes, "then we could prove beyond reasonable doubt that the person receiving badge Y is the same person who created evidence X.</a:t>
            </a:r>
            <a:endParaRPr lang="en-CA" sz="2400" dirty="0"/>
          </a:p>
        </p:txBody>
      </p:sp>
      <p:sp>
        <p:nvSpPr>
          <p:cNvPr id="9" name="Rectangle 8"/>
          <p:cNvSpPr/>
          <p:nvPr/>
        </p:nvSpPr>
        <p:spPr>
          <a:xfrm>
            <a:off x="1839384" y="5656679"/>
            <a:ext cx="6096000" cy="523220"/>
          </a:xfrm>
          <a:prstGeom prst="rect">
            <a:avLst/>
          </a:prstGeom>
        </p:spPr>
        <p:txBody>
          <a:bodyPr>
            <a:spAutoFit/>
          </a:bodyPr>
          <a:lstStyle/>
          <a:p>
            <a:r>
              <a:rPr lang="en-CA" sz="1400" dirty="0">
                <a:hlinkClick r:id="rId4"/>
              </a:rPr>
              <a:t>http://</a:t>
            </a:r>
            <a:r>
              <a:rPr lang="en-CA" sz="1400" dirty="0" smtClean="0">
                <a:hlinkClick r:id="rId4"/>
              </a:rPr>
              <a:t>dmlcentral.net/blog/doug-belshaw/peering-deep-future-educational-credentialing</a:t>
            </a:r>
            <a:r>
              <a:rPr lang="en-CA" sz="1400" dirty="0" smtClean="0"/>
              <a:t> </a:t>
            </a:r>
            <a:endParaRPr lang="en-CA" sz="1400" dirty="0"/>
          </a:p>
        </p:txBody>
      </p:sp>
    </p:spTree>
    <p:extLst>
      <p:ext uri="{BB962C8B-B14F-4D97-AF65-F5344CB8AC3E}">
        <p14:creationId xmlns:p14="http://schemas.microsoft.com/office/powerpoint/2010/main" val="4291893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78696" y="365125"/>
            <a:ext cx="9575104" cy="1325563"/>
          </a:xfrm>
        </p:spPr>
        <p:txBody>
          <a:bodyPr/>
          <a:lstStyle/>
          <a:p>
            <a:r>
              <a:rPr lang="en-CA" dirty="0" smtClean="0"/>
              <a:t>Credentials</a:t>
            </a:r>
            <a:endParaRPr lang="en-CA" dirty="0"/>
          </a:p>
        </p:txBody>
      </p:sp>
      <p:sp>
        <p:nvSpPr>
          <p:cNvPr id="8" name="Rectangle 7"/>
          <p:cNvSpPr/>
          <p:nvPr/>
        </p:nvSpPr>
        <p:spPr>
          <a:xfrm>
            <a:off x="1778696" y="1525816"/>
            <a:ext cx="4000500" cy="3970318"/>
          </a:xfrm>
          <a:prstGeom prst="rect">
            <a:avLst/>
          </a:prstGeom>
        </p:spPr>
        <p:txBody>
          <a:bodyPr wrap="square">
            <a:spAutoFit/>
          </a:bodyPr>
          <a:lstStyle/>
          <a:p>
            <a:r>
              <a:rPr lang="en-CA" sz="3600" dirty="0" smtClean="0">
                <a:hlinkClick r:id="rId2"/>
              </a:rPr>
              <a:t>Sony </a:t>
            </a:r>
            <a:r>
              <a:rPr lang="en-CA" sz="3600" dirty="0">
                <a:hlinkClick r:id="rId2"/>
              </a:rPr>
              <a:t>plans to launch</a:t>
            </a:r>
            <a:r>
              <a:rPr lang="en-CA" sz="3600" dirty="0"/>
              <a:t> a testing platform powered by </a:t>
            </a:r>
            <a:r>
              <a:rPr lang="en-CA" sz="3600" dirty="0" err="1"/>
              <a:t>blockchain</a:t>
            </a:r>
            <a:r>
              <a:rPr lang="en-CA" sz="3600" dirty="0"/>
              <a:t> and that IBM plans to offer '</a:t>
            </a:r>
            <a:r>
              <a:rPr lang="en-CA" sz="3600" dirty="0" err="1">
                <a:hlinkClick r:id="rId3"/>
              </a:rPr>
              <a:t>blockchain</a:t>
            </a:r>
            <a:r>
              <a:rPr lang="en-CA" sz="3600" dirty="0">
                <a:hlinkClick r:id="rId3"/>
              </a:rPr>
              <a:t>-as-a-service</a:t>
            </a:r>
            <a:r>
              <a:rPr lang="en-CA" sz="3600" dirty="0"/>
              <a:t>,'"</a:t>
            </a:r>
          </a:p>
        </p:txBody>
      </p:sp>
      <p:sp>
        <p:nvSpPr>
          <p:cNvPr id="9" name="Rectangle 8"/>
          <p:cNvSpPr/>
          <p:nvPr/>
        </p:nvSpPr>
        <p:spPr>
          <a:xfrm>
            <a:off x="1839384" y="5656679"/>
            <a:ext cx="6096000" cy="523220"/>
          </a:xfrm>
          <a:prstGeom prst="rect">
            <a:avLst/>
          </a:prstGeom>
        </p:spPr>
        <p:txBody>
          <a:bodyPr>
            <a:spAutoFit/>
          </a:bodyPr>
          <a:lstStyle/>
          <a:p>
            <a:r>
              <a:rPr lang="en-CA" sz="1400" dirty="0" smtClean="0">
                <a:hlinkClick r:id="rId4"/>
              </a:rPr>
              <a:t>Audrey Watters</a:t>
            </a:r>
          </a:p>
          <a:p>
            <a:r>
              <a:rPr lang="en-CA" sz="1400" dirty="0" smtClean="0">
                <a:hlinkClick r:id="rId4"/>
              </a:rPr>
              <a:t>http</a:t>
            </a:r>
            <a:r>
              <a:rPr lang="en-CA" sz="1400" dirty="0">
                <a:hlinkClick r:id="rId4"/>
              </a:rPr>
              <a:t>://</a:t>
            </a:r>
            <a:r>
              <a:rPr lang="en-CA" sz="1400" dirty="0" smtClean="0">
                <a:hlinkClick r:id="rId4"/>
              </a:rPr>
              <a:t>hackeducation.com/2016/02/25/blockchain-edu1</a:t>
            </a:r>
            <a:r>
              <a:rPr lang="en-CA" sz="1400" dirty="0" smtClean="0"/>
              <a:t> </a:t>
            </a:r>
            <a:endParaRPr lang="en-CA" sz="1400" dirty="0"/>
          </a:p>
        </p:txBody>
      </p:sp>
      <p:pic>
        <p:nvPicPr>
          <p:cNvPr id="2050" name="Picture 2" descr="The Badge and the Blockch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9154" y="1634549"/>
            <a:ext cx="4797971" cy="402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533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78696" y="365125"/>
            <a:ext cx="9575104" cy="1325563"/>
          </a:xfrm>
        </p:spPr>
        <p:txBody>
          <a:bodyPr/>
          <a:lstStyle/>
          <a:p>
            <a:r>
              <a:rPr lang="en-CA" dirty="0" smtClean="0"/>
              <a:t>The Dao</a:t>
            </a:r>
            <a:endParaRPr lang="en-CA" dirty="0"/>
          </a:p>
        </p:txBody>
      </p:sp>
      <p:sp>
        <p:nvSpPr>
          <p:cNvPr id="8" name="Rectangle 7"/>
          <p:cNvSpPr/>
          <p:nvPr/>
        </p:nvSpPr>
        <p:spPr>
          <a:xfrm>
            <a:off x="1778696" y="1525816"/>
            <a:ext cx="7811074" cy="2985433"/>
          </a:xfrm>
          <a:prstGeom prst="rect">
            <a:avLst/>
          </a:prstGeom>
        </p:spPr>
        <p:txBody>
          <a:bodyPr wrap="square">
            <a:spAutoFit/>
          </a:bodyPr>
          <a:lstStyle/>
          <a:p>
            <a:pPr marL="457200" indent="-457200">
              <a:buFont typeface="Arial" panose="020B0604020202020204" pitchFamily="34" charset="0"/>
              <a:buChar char="•"/>
            </a:pPr>
            <a:r>
              <a:rPr lang="en-CA" sz="2800" dirty="0" err="1"/>
              <a:t>Ethereum</a:t>
            </a:r>
            <a:r>
              <a:rPr lang="en-CA" sz="2800" dirty="0"/>
              <a:t> is a decentralized platform that runs smart contracts </a:t>
            </a:r>
            <a:r>
              <a:rPr lang="en-CA" dirty="0">
                <a:hlinkClick r:id="rId2"/>
              </a:rPr>
              <a:t>https://www.ethereum.org</a:t>
            </a:r>
            <a:r>
              <a:rPr lang="en-CA" dirty="0" smtClean="0">
                <a:hlinkClick r:id="rId2"/>
              </a:rPr>
              <a:t>/</a:t>
            </a:r>
            <a:r>
              <a:rPr lang="en-CA" sz="2800" dirty="0" smtClean="0"/>
              <a:t> </a:t>
            </a:r>
          </a:p>
          <a:p>
            <a:pPr marL="457200" indent="-457200">
              <a:buFont typeface="Arial" panose="020B0604020202020204" pitchFamily="34" charset="0"/>
              <a:buChar char="•"/>
            </a:pPr>
            <a:r>
              <a:rPr lang="en-CA" sz="2800" dirty="0" smtClean="0"/>
              <a:t>The Dao is </a:t>
            </a:r>
            <a:r>
              <a:rPr lang="en-CA" sz="2800" dirty="0"/>
              <a:t>a 'distributed corporation' that receives investments, chooses projects, and pays for their development; some of these projects return revenue to Dao and others don't. </a:t>
            </a:r>
            <a:r>
              <a:rPr lang="en-CA" dirty="0">
                <a:hlinkClick r:id="rId3"/>
              </a:rPr>
              <a:t>https://magazine.backfeed.cc/dao-alive-now-let-evolution-begin</a:t>
            </a:r>
            <a:r>
              <a:rPr lang="en-CA" dirty="0" smtClean="0">
                <a:hlinkClick r:id="rId3"/>
              </a:rPr>
              <a:t>/</a:t>
            </a:r>
            <a:r>
              <a:rPr lang="en-CA" dirty="0" smtClean="0"/>
              <a:t> </a:t>
            </a:r>
            <a:endParaRPr lang="en-CA" dirty="0"/>
          </a:p>
        </p:txBody>
      </p:sp>
      <p:pic>
        <p:nvPicPr>
          <p:cNvPr id="2" name="Picture 1"/>
          <p:cNvPicPr>
            <a:picLocks noChangeAspect="1"/>
          </p:cNvPicPr>
          <p:nvPr/>
        </p:nvPicPr>
        <p:blipFill>
          <a:blip r:embed="rId4"/>
          <a:stretch>
            <a:fillRect/>
          </a:stretch>
        </p:blipFill>
        <p:spPr>
          <a:xfrm>
            <a:off x="2338387" y="4616767"/>
            <a:ext cx="6679883" cy="1647825"/>
          </a:xfrm>
          <a:prstGeom prst="rect">
            <a:avLst/>
          </a:prstGeom>
        </p:spPr>
      </p:pic>
    </p:spTree>
    <p:extLst>
      <p:ext uri="{BB962C8B-B14F-4D97-AF65-F5344CB8AC3E}">
        <p14:creationId xmlns:p14="http://schemas.microsoft.com/office/powerpoint/2010/main" val="395094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170" y="365125"/>
            <a:ext cx="8850630" cy="1325563"/>
          </a:xfrm>
        </p:spPr>
        <p:txBody>
          <a:bodyPr/>
          <a:lstStyle/>
          <a:p>
            <a:r>
              <a:rPr lang="en-CA" dirty="0" smtClean="0"/>
              <a:t>CASS</a:t>
            </a:r>
            <a:endParaRPr lang="en-CA" dirty="0"/>
          </a:p>
        </p:txBody>
      </p:sp>
      <p:pic>
        <p:nvPicPr>
          <p:cNvPr id="6" name="Content Placeholder 5"/>
          <p:cNvPicPr>
            <a:picLocks noGrp="1" noChangeAspect="1"/>
          </p:cNvPicPr>
          <p:nvPr>
            <p:ph idx="1"/>
          </p:nvPr>
        </p:nvPicPr>
        <p:blipFill>
          <a:blip r:embed="rId2"/>
          <a:stretch>
            <a:fillRect/>
          </a:stretch>
        </p:blipFill>
        <p:spPr>
          <a:xfrm>
            <a:off x="5357813" y="3582195"/>
            <a:ext cx="1476375" cy="561975"/>
          </a:xfrm>
          <a:prstGeom prst="rect">
            <a:avLst/>
          </a:prstGeom>
        </p:spPr>
      </p:pic>
      <p:pic>
        <p:nvPicPr>
          <p:cNvPr id="4" name="Picture 3"/>
          <p:cNvPicPr>
            <a:picLocks noChangeAspect="1"/>
          </p:cNvPicPr>
          <p:nvPr/>
        </p:nvPicPr>
        <p:blipFill>
          <a:blip r:embed="rId3"/>
          <a:stretch>
            <a:fillRect/>
          </a:stretch>
        </p:blipFill>
        <p:spPr>
          <a:xfrm>
            <a:off x="2095274" y="1537608"/>
            <a:ext cx="5479913" cy="4525963"/>
          </a:xfrm>
          <a:prstGeom prst="rect">
            <a:avLst/>
          </a:prstGeom>
        </p:spPr>
      </p:pic>
      <p:pic>
        <p:nvPicPr>
          <p:cNvPr id="5" name="Picture 4"/>
          <p:cNvPicPr>
            <a:picLocks noChangeAspect="1"/>
          </p:cNvPicPr>
          <p:nvPr/>
        </p:nvPicPr>
        <p:blipFill>
          <a:blip r:embed="rId4"/>
          <a:stretch>
            <a:fillRect/>
          </a:stretch>
        </p:blipFill>
        <p:spPr>
          <a:xfrm>
            <a:off x="7979544" y="1716541"/>
            <a:ext cx="1495425" cy="638175"/>
          </a:xfrm>
          <a:prstGeom prst="rect">
            <a:avLst/>
          </a:prstGeom>
        </p:spPr>
      </p:pic>
      <p:pic>
        <p:nvPicPr>
          <p:cNvPr id="7" name="Picture 6"/>
          <p:cNvPicPr>
            <a:picLocks noChangeAspect="1"/>
          </p:cNvPicPr>
          <p:nvPr/>
        </p:nvPicPr>
        <p:blipFill>
          <a:blip r:embed="rId2"/>
          <a:stretch>
            <a:fillRect/>
          </a:stretch>
        </p:blipFill>
        <p:spPr>
          <a:xfrm>
            <a:off x="8046306" y="2384653"/>
            <a:ext cx="1476375" cy="561975"/>
          </a:xfrm>
          <a:prstGeom prst="rect">
            <a:avLst/>
          </a:prstGeom>
        </p:spPr>
      </p:pic>
      <p:sp>
        <p:nvSpPr>
          <p:cNvPr id="8" name="Rectangle 7"/>
          <p:cNvSpPr/>
          <p:nvPr/>
        </p:nvSpPr>
        <p:spPr>
          <a:xfrm>
            <a:off x="7692570" y="3244334"/>
            <a:ext cx="2518230" cy="1569660"/>
          </a:xfrm>
          <a:prstGeom prst="rect">
            <a:avLst/>
          </a:prstGeom>
        </p:spPr>
        <p:txBody>
          <a:bodyPr wrap="square">
            <a:spAutoFit/>
          </a:bodyPr>
          <a:lstStyle/>
          <a:p>
            <a:r>
              <a:rPr lang="en-CA" sz="3200" dirty="0">
                <a:solidFill>
                  <a:srgbClr val="585C5F"/>
                </a:solidFill>
                <a:latin typeface="Lato"/>
              </a:rPr>
              <a:t>Competency and Skills System</a:t>
            </a:r>
          </a:p>
        </p:txBody>
      </p:sp>
      <p:sp>
        <p:nvSpPr>
          <p:cNvPr id="9" name="Rectangle 8"/>
          <p:cNvSpPr/>
          <p:nvPr/>
        </p:nvSpPr>
        <p:spPr>
          <a:xfrm>
            <a:off x="2300514" y="6271136"/>
            <a:ext cx="6858000" cy="369332"/>
          </a:xfrm>
          <a:prstGeom prst="rect">
            <a:avLst/>
          </a:prstGeom>
        </p:spPr>
        <p:txBody>
          <a:bodyPr wrap="square">
            <a:spAutoFit/>
          </a:bodyPr>
          <a:lstStyle/>
          <a:p>
            <a:r>
              <a:rPr lang="en-CA" dirty="0">
                <a:hlinkClick r:id="rId5"/>
              </a:rPr>
              <a:t>https://www.adlnet.gov/introducing-the-next-big-thing-cass/</a:t>
            </a:r>
            <a:r>
              <a:rPr lang="en-CA" dirty="0"/>
              <a:t> </a:t>
            </a:r>
          </a:p>
        </p:txBody>
      </p:sp>
    </p:spTree>
    <p:extLst>
      <p:ext uri="{BB962C8B-B14F-4D97-AF65-F5344CB8AC3E}">
        <p14:creationId xmlns:p14="http://schemas.microsoft.com/office/powerpoint/2010/main" val="3380869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940" y="365125"/>
            <a:ext cx="9547860" cy="1325563"/>
          </a:xfrm>
        </p:spPr>
        <p:txBody>
          <a:bodyPr/>
          <a:lstStyle/>
          <a:p>
            <a:r>
              <a:rPr lang="en-CA" dirty="0" smtClean="0"/>
              <a:t>Questions and Topics</a:t>
            </a:r>
            <a:endParaRPr lang="en-CA" dirty="0"/>
          </a:p>
        </p:txBody>
      </p:sp>
      <p:sp>
        <p:nvSpPr>
          <p:cNvPr id="3" name="Content Placeholder 2"/>
          <p:cNvSpPr>
            <a:spLocks noGrp="1"/>
          </p:cNvSpPr>
          <p:nvPr>
            <p:ph idx="1"/>
          </p:nvPr>
        </p:nvSpPr>
        <p:spPr>
          <a:xfrm>
            <a:off x="1805940" y="1825625"/>
            <a:ext cx="9547860" cy="4351338"/>
          </a:xfrm>
        </p:spPr>
        <p:txBody>
          <a:bodyPr/>
          <a:lstStyle/>
          <a:p>
            <a:r>
              <a:rPr lang="en-CA" dirty="0"/>
              <a:t>The new roles of </a:t>
            </a:r>
            <a:r>
              <a:rPr lang="en-CA" dirty="0" smtClean="0"/>
              <a:t>professor…</a:t>
            </a:r>
            <a:endParaRPr lang="en-CA" dirty="0"/>
          </a:p>
          <a:p>
            <a:r>
              <a:rPr lang="en-CA" dirty="0"/>
              <a:t>learning is doing…</a:t>
            </a:r>
          </a:p>
          <a:p>
            <a:r>
              <a:rPr lang="en-CA" dirty="0"/>
              <a:t>personalized </a:t>
            </a:r>
            <a:r>
              <a:rPr lang="en-CA" dirty="0" err="1"/>
              <a:t>vs</a:t>
            </a:r>
            <a:r>
              <a:rPr lang="en-CA" dirty="0"/>
              <a:t> personal learning…</a:t>
            </a:r>
          </a:p>
          <a:p>
            <a:r>
              <a:rPr lang="en-CA" dirty="0"/>
              <a:t>evaluation in the new era… </a:t>
            </a:r>
            <a:endParaRPr lang="en-CA" dirty="0" smtClean="0"/>
          </a:p>
          <a:p>
            <a:r>
              <a:rPr lang="en-CA" dirty="0" smtClean="0"/>
              <a:t>the </a:t>
            </a:r>
            <a:r>
              <a:rPr lang="en-CA" dirty="0"/>
              <a:t>main challenges in education in the 21st century…</a:t>
            </a:r>
          </a:p>
          <a:p>
            <a:endParaRPr lang="en-CA" dirty="0"/>
          </a:p>
        </p:txBody>
      </p:sp>
    </p:spTree>
    <p:extLst>
      <p:ext uri="{BB962C8B-B14F-4D97-AF65-F5344CB8AC3E}">
        <p14:creationId xmlns:p14="http://schemas.microsoft.com/office/powerpoint/2010/main" val="3219178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696" y="365125"/>
            <a:ext cx="9575104" cy="1325563"/>
          </a:xfrm>
        </p:spPr>
        <p:txBody>
          <a:bodyPr/>
          <a:lstStyle/>
          <a:p>
            <a:r>
              <a:rPr lang="en-CA" dirty="0" smtClean="0"/>
              <a:t>4. Internet </a:t>
            </a:r>
            <a:r>
              <a:rPr lang="en-CA" dirty="0"/>
              <a:t>of Things</a:t>
            </a:r>
          </a:p>
        </p:txBody>
      </p:sp>
      <p:sp>
        <p:nvSpPr>
          <p:cNvPr id="5" name="Rectangle 4"/>
          <p:cNvSpPr/>
          <p:nvPr/>
        </p:nvSpPr>
        <p:spPr>
          <a:xfrm>
            <a:off x="1803748" y="6127234"/>
            <a:ext cx="9043792" cy="369332"/>
          </a:xfrm>
          <a:prstGeom prst="rect">
            <a:avLst/>
          </a:prstGeom>
        </p:spPr>
        <p:txBody>
          <a:bodyPr wrap="square">
            <a:spAutoFit/>
          </a:bodyPr>
          <a:lstStyle/>
          <a:p>
            <a:r>
              <a:rPr lang="en-CA" dirty="0" smtClean="0">
                <a:hlinkClick r:id="rId2"/>
              </a:rPr>
              <a:t>http://www.cbc.ca/news/canada/car-tracking-devices-spark-privacy-concerns-1.1366687</a:t>
            </a:r>
            <a:r>
              <a:rPr lang="en-CA" dirty="0" smtClean="0"/>
              <a:t> </a:t>
            </a:r>
            <a:endParaRPr lang="en-CA" dirty="0"/>
          </a:p>
        </p:txBody>
      </p:sp>
      <p:pic>
        <p:nvPicPr>
          <p:cNvPr id="3074" name="Picture 2" descr="Some motorists, hoping for insurance savings, are opting to install telematic devices that are able to record the number of kilometres driven annually, the number of times a driver brakes hard or accelerates quickly and the time of day that a car is dri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219" y="1476613"/>
            <a:ext cx="5905500" cy="332422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1778696" y="4972833"/>
            <a:ext cx="9068844" cy="1204130"/>
          </a:xfrm>
        </p:spPr>
        <p:txBody>
          <a:bodyPr>
            <a:normAutofit/>
          </a:bodyPr>
          <a:lstStyle/>
          <a:p>
            <a:pPr marL="0" indent="0">
              <a:buNone/>
            </a:pPr>
            <a:r>
              <a:rPr lang="en-CA" sz="3600" dirty="0" smtClean="0">
                <a:latin typeface="+mj-lt"/>
              </a:rPr>
              <a:t>What happens when companies know the state of all your devices?</a:t>
            </a:r>
            <a:endParaRPr lang="en-CA" sz="3600" dirty="0">
              <a:latin typeface="+mj-lt"/>
            </a:endParaRPr>
          </a:p>
        </p:txBody>
      </p:sp>
    </p:spTree>
    <p:extLst>
      <p:ext uri="{BB962C8B-B14F-4D97-AF65-F5344CB8AC3E}">
        <p14:creationId xmlns:p14="http://schemas.microsoft.com/office/powerpoint/2010/main" val="4118981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696" y="365125"/>
            <a:ext cx="9575104" cy="1325563"/>
          </a:xfrm>
        </p:spPr>
        <p:txBody>
          <a:bodyPr/>
          <a:lstStyle/>
          <a:p>
            <a:r>
              <a:rPr lang="en-CA" dirty="0" smtClean="0"/>
              <a:t>5. Games</a:t>
            </a:r>
            <a:r>
              <a:rPr lang="en-CA" dirty="0"/>
              <a:t>, Sims and Virtual Reality</a:t>
            </a:r>
          </a:p>
        </p:txBody>
      </p:sp>
      <p:sp>
        <p:nvSpPr>
          <p:cNvPr id="3" name="Content Placeholder 2"/>
          <p:cNvSpPr>
            <a:spLocks noGrp="1"/>
          </p:cNvSpPr>
          <p:nvPr>
            <p:ph idx="1"/>
          </p:nvPr>
        </p:nvSpPr>
        <p:spPr>
          <a:xfrm>
            <a:off x="1778697" y="1825625"/>
            <a:ext cx="4058432" cy="4351338"/>
          </a:xfrm>
        </p:spPr>
        <p:txBody>
          <a:bodyPr>
            <a:normAutofit/>
          </a:bodyPr>
          <a:lstStyle/>
          <a:p>
            <a:pPr marL="0" indent="0">
              <a:buNone/>
            </a:pPr>
            <a:r>
              <a:rPr lang="en-CA" sz="3600" dirty="0" smtClean="0">
                <a:latin typeface="+mj-lt"/>
              </a:rPr>
              <a:t>‘</a:t>
            </a:r>
            <a:r>
              <a:rPr lang="en-CA" sz="3600" dirty="0" err="1" smtClean="0">
                <a:latin typeface="+mj-lt"/>
              </a:rPr>
              <a:t>Gamification</a:t>
            </a:r>
            <a:r>
              <a:rPr lang="en-CA" sz="3600" dirty="0" smtClean="0">
                <a:latin typeface="+mj-lt"/>
              </a:rPr>
              <a:t>’ – adds game elements to learning</a:t>
            </a:r>
          </a:p>
          <a:p>
            <a:pPr marL="0" indent="0">
              <a:buNone/>
            </a:pPr>
            <a:r>
              <a:rPr lang="en-CA" sz="3600" dirty="0" smtClean="0">
                <a:latin typeface="+mj-lt"/>
              </a:rPr>
              <a:t>‘Serious Games’ – employs a game to facilitate learning</a:t>
            </a:r>
            <a:endParaRPr lang="en-CA" sz="3600" dirty="0">
              <a:latin typeface="+mj-lt"/>
            </a:endParaRPr>
          </a:p>
        </p:txBody>
      </p:sp>
      <p:sp>
        <p:nvSpPr>
          <p:cNvPr id="5" name="Rectangle 4"/>
          <p:cNvSpPr/>
          <p:nvPr/>
        </p:nvSpPr>
        <p:spPr>
          <a:xfrm>
            <a:off x="1803748" y="6127234"/>
            <a:ext cx="8417490" cy="369332"/>
          </a:xfrm>
          <a:prstGeom prst="rect">
            <a:avLst/>
          </a:prstGeom>
        </p:spPr>
        <p:txBody>
          <a:bodyPr wrap="square">
            <a:spAutoFit/>
          </a:bodyPr>
          <a:lstStyle/>
          <a:p>
            <a:r>
              <a:rPr lang="en-CA" dirty="0" smtClean="0">
                <a:hlinkClick r:id="rId2"/>
              </a:rPr>
              <a:t>https://badgeville.com/wiki/Gamification</a:t>
            </a:r>
            <a:r>
              <a:rPr lang="en-CA" dirty="0" smtClean="0"/>
              <a:t> </a:t>
            </a:r>
            <a:endParaRPr lang="en-CA" dirty="0"/>
          </a:p>
        </p:txBody>
      </p:sp>
      <p:pic>
        <p:nvPicPr>
          <p:cNvPr id="6" name="Picture 5"/>
          <p:cNvPicPr>
            <a:picLocks noChangeAspect="1"/>
          </p:cNvPicPr>
          <p:nvPr/>
        </p:nvPicPr>
        <p:blipFill>
          <a:blip r:embed="rId3"/>
          <a:stretch>
            <a:fillRect/>
          </a:stretch>
        </p:blipFill>
        <p:spPr>
          <a:xfrm>
            <a:off x="6413325" y="1755325"/>
            <a:ext cx="5202477" cy="3455409"/>
          </a:xfrm>
          <a:prstGeom prst="rect">
            <a:avLst/>
          </a:prstGeom>
        </p:spPr>
      </p:pic>
    </p:spTree>
    <p:extLst>
      <p:ext uri="{BB962C8B-B14F-4D97-AF65-F5344CB8AC3E}">
        <p14:creationId xmlns:p14="http://schemas.microsoft.com/office/powerpoint/2010/main" val="14402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696" y="365125"/>
            <a:ext cx="9575104" cy="1325563"/>
          </a:xfrm>
        </p:spPr>
        <p:txBody>
          <a:bodyPr/>
          <a:lstStyle/>
          <a:p>
            <a:r>
              <a:rPr lang="en-CA" dirty="0" smtClean="0"/>
              <a:t>Oculus Rift</a:t>
            </a:r>
            <a:endParaRPr lang="en-CA" dirty="0"/>
          </a:p>
        </p:txBody>
      </p:sp>
      <p:sp>
        <p:nvSpPr>
          <p:cNvPr id="5" name="Rectangle 4"/>
          <p:cNvSpPr/>
          <p:nvPr/>
        </p:nvSpPr>
        <p:spPr>
          <a:xfrm>
            <a:off x="1803748" y="6127234"/>
            <a:ext cx="8417490" cy="369332"/>
          </a:xfrm>
          <a:prstGeom prst="rect">
            <a:avLst/>
          </a:prstGeom>
        </p:spPr>
        <p:txBody>
          <a:bodyPr wrap="square">
            <a:spAutoFit/>
          </a:bodyPr>
          <a:lstStyle/>
          <a:p>
            <a:r>
              <a:rPr lang="en-CA" dirty="0">
                <a:hlinkClick r:id="rId2"/>
              </a:rPr>
              <a:t>http://</a:t>
            </a:r>
            <a:r>
              <a:rPr lang="en-CA" dirty="0" smtClean="0">
                <a:hlinkClick r:id="rId2"/>
              </a:rPr>
              <a:t>www.downes.ca/search/oculus</a:t>
            </a:r>
            <a:r>
              <a:rPr lang="en-CA" dirty="0" smtClean="0"/>
              <a:t> </a:t>
            </a:r>
            <a:endParaRPr lang="en-CA" dirty="0"/>
          </a:p>
        </p:txBody>
      </p:sp>
      <p:pic>
        <p:nvPicPr>
          <p:cNvPr id="3076" name="Picture 4" descr="files/images/_MG_27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493" y="1690688"/>
            <a:ext cx="4053504" cy="35007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noChangeArrowheads="1"/>
          </p:cNvSpPr>
          <p:nvPr>
            <p:ph idx="1"/>
          </p:nvPr>
        </p:nvSpPr>
        <p:spPr bwMode="auto">
          <a:xfrm>
            <a:off x="2817383" y="1903644"/>
            <a:ext cx="2156424" cy="30748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1902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u="none" strike="noStrike" cap="none" normalizeH="0" baseline="0" dirty="0" smtClean="0">
                <a:ln>
                  <a:noFill/>
                </a:ln>
                <a:solidFill>
                  <a:srgbClr val="333333"/>
                </a:solidFill>
                <a:effectLst/>
                <a:latin typeface="+mj-lt"/>
              </a:rPr>
              <a:t>1. Freezers</a:t>
            </a:r>
            <a:r>
              <a:rPr kumimoji="0" lang="en-US" sz="3200" b="0" u="none" strike="noStrike" cap="none" normalizeH="0" baseline="0" dirty="0" smtClean="0">
                <a:ln>
                  <a:noFill/>
                </a:ln>
                <a:solidFill>
                  <a:srgbClr val="333333"/>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u="none" strike="noStrike" cap="none" normalizeH="0" baseline="0" dirty="0" smtClean="0">
                <a:ln>
                  <a:noFill/>
                </a:ln>
                <a:solidFill>
                  <a:srgbClr val="333333"/>
                </a:solidFill>
                <a:effectLst/>
                <a:latin typeface="+mj-lt"/>
              </a:rPr>
              <a:t>2. </a:t>
            </a:r>
            <a:r>
              <a:rPr kumimoji="0" lang="en-US" sz="3200" b="1" u="none" strike="noStrike" cap="none" normalizeH="0" baseline="0" dirty="0" err="1" smtClean="0">
                <a:ln>
                  <a:noFill/>
                </a:ln>
                <a:solidFill>
                  <a:srgbClr val="333333"/>
                </a:solidFill>
                <a:effectLst/>
                <a:latin typeface="+mj-lt"/>
              </a:rPr>
              <a:t>Smilers</a:t>
            </a:r>
            <a:r>
              <a:rPr kumimoji="0" lang="en-US" sz="3200" b="0" u="none" strike="noStrike" cap="none" normalizeH="0" baseline="0" dirty="0" smtClean="0">
                <a:ln>
                  <a:noFill/>
                </a:ln>
                <a:solidFill>
                  <a:srgbClr val="333333"/>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u="none" strike="noStrike" cap="none" normalizeH="0" baseline="0" dirty="0" smtClean="0">
                <a:ln>
                  <a:noFill/>
                </a:ln>
                <a:solidFill>
                  <a:srgbClr val="333333"/>
                </a:solidFill>
                <a:effectLst/>
                <a:latin typeface="+mj-lt"/>
              </a:rPr>
              <a:t>3. Grippers</a:t>
            </a:r>
            <a:r>
              <a:rPr kumimoji="0" lang="en-US" sz="3200" b="0" u="none" strike="noStrike" cap="none" normalizeH="0" baseline="0" dirty="0" smtClean="0">
                <a:ln>
                  <a:noFill/>
                </a:ln>
                <a:solidFill>
                  <a:srgbClr val="333333"/>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u="none" strike="noStrike" cap="none" normalizeH="0" baseline="0" dirty="0" smtClean="0">
                <a:ln>
                  <a:noFill/>
                </a:ln>
                <a:solidFill>
                  <a:srgbClr val="333333"/>
                </a:solidFill>
                <a:effectLst/>
                <a:latin typeface="+mj-lt"/>
              </a:rPr>
              <a:t>4. </a:t>
            </a:r>
            <a:r>
              <a:rPr kumimoji="0" lang="en-US" sz="3200" b="1" u="none" strike="noStrike" cap="none" normalizeH="0" baseline="0" dirty="0" err="1" smtClean="0">
                <a:ln>
                  <a:noFill/>
                </a:ln>
                <a:solidFill>
                  <a:srgbClr val="333333"/>
                </a:solidFill>
                <a:effectLst/>
                <a:latin typeface="+mj-lt"/>
              </a:rPr>
              <a:t>Swayers</a:t>
            </a:r>
            <a:r>
              <a:rPr kumimoji="0" lang="en-US" sz="3200" b="0" u="none" strike="noStrike" cap="none" normalizeH="0" baseline="0" dirty="0" smtClean="0">
                <a:ln>
                  <a:noFill/>
                </a:ln>
                <a:solidFill>
                  <a:srgbClr val="333333"/>
                </a:solidFill>
                <a:effectLst/>
                <a:latin typeface="+mj-lt"/>
              </a:rPr>
              <a:t> </a:t>
            </a:r>
            <a:endParaRPr kumimoji="0" lang="en-US" sz="3200" b="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u="none" strike="noStrike" cap="none" normalizeH="0" baseline="0" dirty="0" smtClean="0">
                <a:ln>
                  <a:noFill/>
                </a:ln>
                <a:solidFill>
                  <a:srgbClr val="333333"/>
                </a:solidFill>
                <a:effectLst/>
                <a:latin typeface="+mj-lt"/>
              </a:rPr>
              <a:t>5. Screamers</a:t>
            </a:r>
            <a:endParaRPr kumimoji="0" lang="en-US" sz="3200" b="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u="none" strike="noStrike" cap="none" normalizeH="0" baseline="0" dirty="0" smtClean="0">
                <a:ln>
                  <a:noFill/>
                </a:ln>
                <a:solidFill>
                  <a:srgbClr val="333333"/>
                </a:solidFill>
                <a:effectLst/>
                <a:latin typeface="+mj-lt"/>
              </a:rPr>
              <a:t>6. Freak-outs</a:t>
            </a:r>
            <a:r>
              <a:rPr kumimoji="0" lang="en-US" sz="1800" b="0" i="0" u="none" strike="noStrike" cap="none" normalizeH="0" baseline="0" dirty="0" smtClean="0">
                <a:ln>
                  <a:noFill/>
                </a:ln>
                <a:solidFill>
                  <a:srgbClr val="333333"/>
                </a:solidFill>
                <a:effectLst/>
                <a:latin typeface="Georgia" panose="02040502050405020303" pitchFamily="18" charset="0"/>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1778696" y="5404399"/>
            <a:ext cx="6096000" cy="646331"/>
          </a:xfrm>
          <a:prstGeom prst="rect">
            <a:avLst/>
          </a:prstGeom>
        </p:spPr>
        <p:txBody>
          <a:bodyPr>
            <a:spAutoFit/>
          </a:bodyPr>
          <a:lstStyle/>
          <a:p>
            <a:r>
              <a:rPr lang="en-CA" dirty="0">
                <a:hlinkClick r:id="rId4"/>
              </a:rPr>
              <a:t>http://</a:t>
            </a:r>
            <a:r>
              <a:rPr lang="en-CA" dirty="0" smtClean="0">
                <a:hlinkClick r:id="rId4"/>
              </a:rPr>
              <a:t>donaldclarkplanb.blogspot.ca/2014/11/oculus-rift-freezers-smilers-grippers.html</a:t>
            </a:r>
            <a:r>
              <a:rPr lang="en-CA" dirty="0" smtClean="0"/>
              <a:t> </a:t>
            </a:r>
            <a:endParaRPr lang="en-CA" dirty="0"/>
          </a:p>
        </p:txBody>
      </p:sp>
    </p:spTree>
    <p:extLst>
      <p:ext uri="{BB962C8B-B14F-4D97-AF65-F5344CB8AC3E}">
        <p14:creationId xmlns:p14="http://schemas.microsoft.com/office/powerpoint/2010/main" val="12935132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jarche.com/wp-content/uploads/2014/03/cooperation-and-collabo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172" y="1506022"/>
            <a:ext cx="5962650" cy="4476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78696" y="365125"/>
            <a:ext cx="9575104" cy="1325563"/>
          </a:xfrm>
        </p:spPr>
        <p:txBody>
          <a:bodyPr/>
          <a:lstStyle/>
          <a:p>
            <a:r>
              <a:rPr lang="en-CA" dirty="0" smtClean="0"/>
              <a:t>6. Translation </a:t>
            </a:r>
            <a:r>
              <a:rPr lang="en-CA" dirty="0"/>
              <a:t>and Collaborative Technology</a:t>
            </a:r>
          </a:p>
        </p:txBody>
      </p:sp>
      <p:sp>
        <p:nvSpPr>
          <p:cNvPr id="3" name="Content Placeholder 2"/>
          <p:cNvSpPr>
            <a:spLocks noGrp="1"/>
          </p:cNvSpPr>
          <p:nvPr>
            <p:ph idx="1"/>
          </p:nvPr>
        </p:nvSpPr>
        <p:spPr>
          <a:xfrm>
            <a:off x="1778697" y="1825625"/>
            <a:ext cx="4609578" cy="4351338"/>
          </a:xfrm>
        </p:spPr>
        <p:txBody>
          <a:bodyPr>
            <a:normAutofit/>
          </a:bodyPr>
          <a:lstStyle/>
          <a:p>
            <a:r>
              <a:rPr lang="en-CA" sz="3600" dirty="0" smtClean="0">
                <a:latin typeface="+mj-lt"/>
              </a:rPr>
              <a:t>Communication is and will be everywhere</a:t>
            </a:r>
          </a:p>
          <a:p>
            <a:r>
              <a:rPr lang="en-CA" sz="3600" dirty="0" smtClean="0">
                <a:latin typeface="+mj-lt"/>
              </a:rPr>
              <a:t>But the future lies in cooperation, not collaboration</a:t>
            </a:r>
            <a:endParaRPr lang="en-CA" sz="3600" dirty="0">
              <a:latin typeface="+mj-lt"/>
            </a:endParaRPr>
          </a:p>
        </p:txBody>
      </p:sp>
      <p:sp>
        <p:nvSpPr>
          <p:cNvPr id="5" name="Rectangle 4"/>
          <p:cNvSpPr/>
          <p:nvPr/>
        </p:nvSpPr>
        <p:spPr>
          <a:xfrm>
            <a:off x="1803748" y="6127234"/>
            <a:ext cx="8417490" cy="646331"/>
          </a:xfrm>
          <a:prstGeom prst="rect">
            <a:avLst/>
          </a:prstGeom>
        </p:spPr>
        <p:txBody>
          <a:bodyPr wrap="square">
            <a:spAutoFit/>
          </a:bodyPr>
          <a:lstStyle/>
          <a:p>
            <a:r>
              <a:rPr lang="en-CA" dirty="0" smtClean="0">
                <a:hlinkClick r:id="rId3"/>
              </a:rPr>
              <a:t>https://cyber.law.harvard.edu/research/cooperation</a:t>
            </a:r>
            <a:endParaRPr lang="en-CA" dirty="0" smtClean="0"/>
          </a:p>
          <a:p>
            <a:r>
              <a:rPr lang="en-CA" dirty="0" smtClean="0"/>
              <a:t>Image: </a:t>
            </a:r>
            <a:r>
              <a:rPr lang="en-CA" dirty="0" smtClean="0">
                <a:hlinkClick r:id="rId4"/>
              </a:rPr>
              <a:t>http://Jarche.com</a:t>
            </a:r>
            <a:r>
              <a:rPr lang="en-CA" dirty="0" smtClean="0"/>
              <a:t>  </a:t>
            </a:r>
            <a:endParaRPr lang="en-CA" dirty="0"/>
          </a:p>
        </p:txBody>
      </p:sp>
    </p:spTree>
    <p:extLst>
      <p:ext uri="{BB962C8B-B14F-4D97-AF65-F5344CB8AC3E}">
        <p14:creationId xmlns:p14="http://schemas.microsoft.com/office/powerpoint/2010/main" val="2787748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790" y="365125"/>
            <a:ext cx="9605010" cy="1325563"/>
          </a:xfrm>
        </p:spPr>
        <p:txBody>
          <a:bodyPr/>
          <a:lstStyle/>
          <a:p>
            <a:r>
              <a:rPr lang="en-CA" dirty="0" smtClean="0"/>
              <a:t>Learning Tools</a:t>
            </a:r>
            <a:endParaRPr lang="en-CA" dirty="0"/>
          </a:p>
        </p:txBody>
      </p:sp>
      <p:sp>
        <p:nvSpPr>
          <p:cNvPr id="3" name="Content Placeholder 2"/>
          <p:cNvSpPr>
            <a:spLocks noGrp="1"/>
          </p:cNvSpPr>
          <p:nvPr>
            <p:ph idx="1"/>
          </p:nvPr>
        </p:nvSpPr>
        <p:spPr>
          <a:xfrm>
            <a:off x="1931670" y="1825625"/>
            <a:ext cx="9422130" cy="4351338"/>
          </a:xfrm>
        </p:spPr>
        <p:txBody>
          <a:bodyPr/>
          <a:lstStyle/>
          <a:p>
            <a:r>
              <a:rPr lang="en-CA" dirty="0" smtClean="0"/>
              <a:t>LTI Producer – provides features </a:t>
            </a:r>
          </a:p>
          <a:p>
            <a:r>
              <a:rPr lang="en-CA" dirty="0" smtClean="0"/>
              <a:t>LTI Consumer – connects to features</a:t>
            </a:r>
            <a:endParaRPr lang="en-CA" dirty="0"/>
          </a:p>
        </p:txBody>
      </p:sp>
      <p:pic>
        <p:nvPicPr>
          <p:cNvPr id="3074" name="Picture 2" descr="https://www.imsglobal.org/sites/default/files/lti/blti/bltiv1p0/images/ltiBLTIimgv1p0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003" y="2836409"/>
            <a:ext cx="6005860" cy="34723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15003" y="6308503"/>
            <a:ext cx="6741886" cy="369332"/>
          </a:xfrm>
          <a:prstGeom prst="rect">
            <a:avLst/>
          </a:prstGeom>
        </p:spPr>
        <p:txBody>
          <a:bodyPr wrap="square">
            <a:spAutoFit/>
          </a:bodyPr>
          <a:lstStyle/>
          <a:p>
            <a:r>
              <a:rPr lang="en-CA" dirty="0">
                <a:hlinkClick r:id="rId4"/>
              </a:rPr>
              <a:t>https://www.imsglobal.org/specs/ltiv1p0/implementation-guide</a:t>
            </a:r>
            <a:r>
              <a:rPr lang="en-CA" dirty="0"/>
              <a:t> </a:t>
            </a:r>
          </a:p>
        </p:txBody>
      </p:sp>
    </p:spTree>
    <p:extLst>
      <p:ext uri="{BB962C8B-B14F-4D97-AF65-F5344CB8AC3E}">
        <p14:creationId xmlns:p14="http://schemas.microsoft.com/office/powerpoint/2010/main" val="523150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550" y="365125"/>
            <a:ext cx="9239250" cy="1325563"/>
          </a:xfrm>
        </p:spPr>
        <p:txBody>
          <a:bodyPr/>
          <a:lstStyle/>
          <a:p>
            <a:r>
              <a:rPr lang="en-CA" dirty="0" smtClean="0"/>
              <a:t>Cloud Storage</a:t>
            </a:r>
            <a:endParaRPr lang="en-CA" dirty="0"/>
          </a:p>
        </p:txBody>
      </p:sp>
      <p:sp>
        <p:nvSpPr>
          <p:cNvPr id="3" name="Content Placeholder 2"/>
          <p:cNvSpPr>
            <a:spLocks noGrp="1"/>
          </p:cNvSpPr>
          <p:nvPr>
            <p:ph idx="1"/>
          </p:nvPr>
        </p:nvSpPr>
        <p:spPr>
          <a:xfrm>
            <a:off x="1981200" y="1825625"/>
            <a:ext cx="9372600" cy="4351338"/>
          </a:xfrm>
        </p:spPr>
        <p:txBody>
          <a:bodyPr/>
          <a:lstStyle/>
          <a:p>
            <a:r>
              <a:rPr lang="en-CA" dirty="0" smtClean="0"/>
              <a:t>Cloud hosting of </a:t>
            </a:r>
            <a:r>
              <a:rPr lang="en-CA" dirty="0"/>
              <a:t>M</a:t>
            </a:r>
            <a:r>
              <a:rPr lang="en-CA" dirty="0" smtClean="0"/>
              <a:t>oodle</a:t>
            </a:r>
          </a:p>
          <a:p>
            <a:r>
              <a:rPr lang="en-CA" dirty="0" smtClean="0"/>
              <a:t>File management</a:t>
            </a:r>
            <a:endParaRPr lang="en-CA" dirty="0"/>
          </a:p>
        </p:txBody>
      </p:sp>
      <p:pic>
        <p:nvPicPr>
          <p:cNvPr id="4" name="Picture 3"/>
          <p:cNvPicPr>
            <a:picLocks noChangeAspect="1"/>
          </p:cNvPicPr>
          <p:nvPr/>
        </p:nvPicPr>
        <p:blipFill>
          <a:blip r:embed="rId3"/>
          <a:stretch>
            <a:fillRect/>
          </a:stretch>
        </p:blipFill>
        <p:spPr>
          <a:xfrm>
            <a:off x="2255520" y="2975217"/>
            <a:ext cx="5258026" cy="3336683"/>
          </a:xfrm>
          <a:prstGeom prst="rect">
            <a:avLst/>
          </a:prstGeom>
        </p:spPr>
      </p:pic>
    </p:spTree>
    <p:extLst>
      <p:ext uri="{BB962C8B-B14F-4D97-AF65-F5344CB8AC3E}">
        <p14:creationId xmlns:p14="http://schemas.microsoft.com/office/powerpoint/2010/main" val="988819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430" y="365125"/>
            <a:ext cx="9056370" cy="1325563"/>
          </a:xfrm>
        </p:spPr>
        <p:txBody>
          <a:bodyPr/>
          <a:lstStyle/>
          <a:p>
            <a:r>
              <a:rPr lang="en-CA" dirty="0" err="1" smtClean="0"/>
              <a:t>Docker</a:t>
            </a:r>
            <a:endParaRPr lang="en-CA" dirty="0"/>
          </a:p>
        </p:txBody>
      </p:sp>
      <p:pic>
        <p:nvPicPr>
          <p:cNvPr id="4" name="Content Placeholder 3"/>
          <p:cNvPicPr>
            <a:picLocks noGrp="1" noChangeAspect="1"/>
          </p:cNvPicPr>
          <p:nvPr>
            <p:ph idx="1"/>
          </p:nvPr>
        </p:nvPicPr>
        <p:blipFill>
          <a:blip r:embed="rId3"/>
          <a:stretch>
            <a:fillRect/>
          </a:stretch>
        </p:blipFill>
        <p:spPr>
          <a:xfrm>
            <a:off x="7639614" y="700995"/>
            <a:ext cx="2515331" cy="1712686"/>
          </a:xfrm>
          <a:prstGeom prst="rect">
            <a:avLst/>
          </a:prstGeom>
        </p:spPr>
      </p:pic>
      <p:sp>
        <p:nvSpPr>
          <p:cNvPr id="5" name="Rectangle 4"/>
          <p:cNvSpPr/>
          <p:nvPr/>
        </p:nvSpPr>
        <p:spPr>
          <a:xfrm>
            <a:off x="1778000" y="6082283"/>
            <a:ext cx="8432800" cy="369332"/>
          </a:xfrm>
          <a:prstGeom prst="rect">
            <a:avLst/>
          </a:prstGeom>
        </p:spPr>
        <p:txBody>
          <a:bodyPr wrap="square">
            <a:spAutoFit/>
          </a:bodyPr>
          <a:lstStyle/>
          <a:p>
            <a:r>
              <a:rPr lang="en-CA" dirty="0">
                <a:hlinkClick r:id="rId4"/>
              </a:rPr>
              <a:t>http://www.tomsitpro.com/articles/docker-enterprise-hub-orchestration,1-2375.html</a:t>
            </a:r>
            <a:r>
              <a:rPr lang="en-CA" dirty="0"/>
              <a:t> </a:t>
            </a:r>
          </a:p>
        </p:txBody>
      </p:sp>
      <p:pic>
        <p:nvPicPr>
          <p:cNvPr id="6" name="Picture 5"/>
          <p:cNvPicPr>
            <a:picLocks noChangeAspect="1"/>
          </p:cNvPicPr>
          <p:nvPr/>
        </p:nvPicPr>
        <p:blipFill>
          <a:blip r:embed="rId5"/>
          <a:stretch>
            <a:fillRect/>
          </a:stretch>
        </p:blipFill>
        <p:spPr>
          <a:xfrm>
            <a:off x="2408520" y="2558825"/>
            <a:ext cx="7647005" cy="2820533"/>
          </a:xfrm>
          <a:prstGeom prst="rect">
            <a:avLst/>
          </a:prstGeom>
        </p:spPr>
      </p:pic>
    </p:spTree>
    <p:extLst>
      <p:ext uri="{BB962C8B-B14F-4D97-AF65-F5344CB8AC3E}">
        <p14:creationId xmlns:p14="http://schemas.microsoft.com/office/powerpoint/2010/main" val="1959075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4400" dirty="0" smtClean="0"/>
              <a:t>6 groups</a:t>
            </a:r>
          </a:p>
          <a:p>
            <a:r>
              <a:rPr lang="en-CA" sz="4400" dirty="0" smtClean="0"/>
              <a:t>One for each emerging technology</a:t>
            </a:r>
            <a:endParaRPr lang="en-CA" sz="4400" dirty="0"/>
          </a:p>
        </p:txBody>
      </p:sp>
    </p:spTree>
    <p:extLst>
      <p:ext uri="{BB962C8B-B14F-4D97-AF65-F5344CB8AC3E}">
        <p14:creationId xmlns:p14="http://schemas.microsoft.com/office/powerpoint/2010/main" val="26454837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Each person</a:t>
            </a:r>
            <a:endParaRPr lang="en-CA" dirty="0"/>
          </a:p>
        </p:txBody>
      </p:sp>
      <p:sp>
        <p:nvSpPr>
          <p:cNvPr id="3" name="Content Placeholder 2"/>
          <p:cNvSpPr>
            <a:spLocks noGrp="1"/>
          </p:cNvSpPr>
          <p:nvPr>
            <p:ph idx="1"/>
          </p:nvPr>
        </p:nvSpPr>
        <p:spPr/>
        <p:txBody>
          <a:bodyPr>
            <a:normAutofit/>
          </a:bodyPr>
          <a:lstStyle/>
          <a:p>
            <a:r>
              <a:rPr lang="en-CA" sz="4000" dirty="0" smtClean="0"/>
              <a:t>Create your sentence:</a:t>
            </a:r>
          </a:p>
          <a:p>
            <a:pPr lvl="1"/>
            <a:r>
              <a:rPr lang="en-CA" sz="3600" dirty="0" smtClean="0"/>
              <a:t>From the perspective of your critical literacy</a:t>
            </a:r>
          </a:p>
          <a:p>
            <a:pPr lvl="1"/>
            <a:r>
              <a:rPr lang="en-CA" sz="3600" dirty="0" smtClean="0"/>
              <a:t>About the emerging technology</a:t>
            </a:r>
            <a:endParaRPr lang="en-CA" sz="3600" dirty="0"/>
          </a:p>
        </p:txBody>
      </p:sp>
    </p:spTree>
    <p:extLst>
      <p:ext uri="{BB962C8B-B14F-4D97-AF65-F5344CB8AC3E}">
        <p14:creationId xmlns:p14="http://schemas.microsoft.com/office/powerpoint/2010/main" val="31143470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4400" dirty="0" smtClean="0"/>
              <a:t>6 groups</a:t>
            </a:r>
          </a:p>
          <a:p>
            <a:r>
              <a:rPr lang="en-CA" sz="4400" dirty="0" smtClean="0"/>
              <a:t>Randomized</a:t>
            </a:r>
          </a:p>
          <a:p>
            <a:r>
              <a:rPr lang="en-CA" sz="4400" dirty="0" smtClean="0"/>
              <a:t>Using whatever method you deem appropriate, select one of the members’ sentences</a:t>
            </a:r>
            <a:endParaRPr lang="en-CA" sz="4400" dirty="0"/>
          </a:p>
        </p:txBody>
      </p:sp>
    </p:spTree>
    <p:extLst>
      <p:ext uri="{BB962C8B-B14F-4D97-AF65-F5344CB8AC3E}">
        <p14:creationId xmlns:p14="http://schemas.microsoft.com/office/powerpoint/2010/main" val="372770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6146" name="Picture 2" descr="https://pbs.twimg.com/media/CXo57HFWEAAhR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835" y="365125"/>
            <a:ext cx="9045575" cy="60355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6400680"/>
            <a:ext cx="7981950" cy="307777"/>
          </a:xfrm>
          <a:prstGeom prst="rect">
            <a:avLst/>
          </a:prstGeom>
        </p:spPr>
        <p:txBody>
          <a:bodyPr wrap="square">
            <a:spAutoFit/>
          </a:bodyPr>
          <a:lstStyle/>
          <a:p>
            <a:r>
              <a:rPr lang="en-CA" sz="1400" dirty="0">
                <a:hlinkClick r:id="rId3"/>
              </a:rPr>
              <a:t>https://</a:t>
            </a:r>
            <a:r>
              <a:rPr lang="en-CA" sz="1400" dirty="0" smtClean="0">
                <a:hlinkClick r:id="rId3"/>
              </a:rPr>
              <a:t>twitter.com/hughesroland/status/682921993331720196/photo/1?ref_src=twsrc%5Etfw</a:t>
            </a:r>
            <a:r>
              <a:rPr lang="en-CA" sz="1400" dirty="0" smtClean="0"/>
              <a:t> </a:t>
            </a:r>
            <a:endParaRPr lang="en-CA" sz="1400" dirty="0"/>
          </a:p>
        </p:txBody>
      </p:sp>
    </p:spTree>
    <p:extLst>
      <p:ext uri="{BB962C8B-B14F-4D97-AF65-F5344CB8AC3E}">
        <p14:creationId xmlns:p14="http://schemas.microsoft.com/office/powerpoint/2010/main" val="3921922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a:pPr>
            <a:r>
              <a:rPr lang="en-CA" dirty="0" smtClean="0"/>
              <a:t>Results</a:t>
            </a:r>
            <a:endParaRPr lang="en-CA" dirty="0"/>
          </a:p>
        </p:txBody>
      </p:sp>
      <p:sp>
        <p:nvSpPr>
          <p:cNvPr id="3" name="Content Placeholder 2"/>
          <p:cNvSpPr>
            <a:spLocks noGrp="1"/>
          </p:cNvSpPr>
          <p:nvPr>
            <p:ph idx="1"/>
          </p:nvPr>
        </p:nvSpPr>
        <p:spPr>
          <a:xfrm>
            <a:off x="975360" y="1848485"/>
            <a:ext cx="10515600" cy="4351338"/>
          </a:xfrm>
        </p:spPr>
        <p:txBody>
          <a:bodyPr>
            <a:normAutofit fontScale="92500" lnSpcReduction="10000"/>
          </a:bodyPr>
          <a:lstStyle/>
          <a:p>
            <a:pPr marL="514350" indent="-514350">
              <a:buFont typeface="+mj-lt"/>
              <a:buAutoNum type="arabicPeriod"/>
            </a:pPr>
            <a:r>
              <a:rPr lang="en-CA" dirty="0" smtClean="0"/>
              <a:t>Artificial intelligence will challenge our perspective of change in society.</a:t>
            </a:r>
          </a:p>
          <a:p>
            <a:pPr marL="514350" indent="-514350">
              <a:buFont typeface="+mj-lt"/>
              <a:buAutoNum type="arabicPeriod"/>
            </a:pPr>
            <a:r>
              <a:rPr lang="en-CA" dirty="0" smtClean="0"/>
              <a:t>Handheld and mobile computing are tools that will become assistants of life.</a:t>
            </a:r>
          </a:p>
          <a:p>
            <a:pPr marL="514350" indent="-514350">
              <a:buFont typeface="+mj-lt"/>
              <a:buAutoNum type="arabicPeriod"/>
            </a:pPr>
            <a:r>
              <a:rPr lang="en-CA" dirty="0" err="1" smtClean="0"/>
              <a:t>Blockchains</a:t>
            </a:r>
            <a:r>
              <a:rPr lang="en-CA" dirty="0" smtClean="0"/>
              <a:t> make human beings measurable but don’t take into account the subjects’ dreams, fears, desires, </a:t>
            </a:r>
            <a:r>
              <a:rPr lang="en-CA" dirty="0" err="1" smtClean="0"/>
              <a:t>ie</a:t>
            </a:r>
            <a:r>
              <a:rPr lang="en-CA" dirty="0" smtClean="0"/>
              <a:t>, their actual humanity.</a:t>
            </a:r>
          </a:p>
          <a:p>
            <a:pPr marL="514350" indent="-514350">
              <a:buFont typeface="+mj-lt"/>
              <a:buAutoNum type="arabicPeriod"/>
            </a:pPr>
            <a:r>
              <a:rPr lang="en-CA" dirty="0" smtClean="0"/>
              <a:t>Cognition is left to machines so the only cognitive effort left to mankind is to remember where our iPhones are.</a:t>
            </a:r>
          </a:p>
          <a:p>
            <a:pPr marL="514350" indent="-514350">
              <a:buFont typeface="+mj-lt"/>
              <a:buAutoNum type="arabicPeriod"/>
            </a:pPr>
            <a:r>
              <a:rPr lang="en-CA" dirty="0" smtClean="0"/>
              <a:t>Games, </a:t>
            </a:r>
            <a:r>
              <a:rPr lang="en-CA" dirty="0" err="1" smtClean="0"/>
              <a:t>sims</a:t>
            </a:r>
            <a:r>
              <a:rPr lang="en-CA" dirty="0" smtClean="0"/>
              <a:t> and virtual reality: we could see it coming. Change was coming and it came. And we don’t know where it will go from here. </a:t>
            </a:r>
          </a:p>
          <a:p>
            <a:pPr marL="514350" indent="-514350">
              <a:buFont typeface="+mj-lt"/>
              <a:buAutoNum type="arabicPeriod"/>
            </a:pPr>
            <a:r>
              <a:rPr lang="en-CA" dirty="0" smtClean="0"/>
              <a:t>Collaborative technologies increase the number of interactions but diminish their quality.</a:t>
            </a:r>
            <a:endParaRPr lang="en-CA" dirty="0"/>
          </a:p>
        </p:txBody>
      </p:sp>
    </p:spTree>
    <p:extLst>
      <p:ext uri="{BB962C8B-B14F-4D97-AF65-F5344CB8AC3E}">
        <p14:creationId xmlns:p14="http://schemas.microsoft.com/office/powerpoint/2010/main" val="241548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Reflections….</a:t>
            </a:r>
            <a:endParaRPr lang="en-CA" dirty="0"/>
          </a:p>
        </p:txBody>
      </p:sp>
      <p:sp>
        <p:nvSpPr>
          <p:cNvPr id="3" name="Content Placeholder 2"/>
          <p:cNvSpPr>
            <a:spLocks noGrp="1"/>
          </p:cNvSpPr>
          <p:nvPr>
            <p:ph idx="1"/>
          </p:nvPr>
        </p:nvSpPr>
        <p:spPr/>
        <p:txBody>
          <a:bodyPr/>
          <a:lstStyle/>
          <a:p>
            <a:r>
              <a:rPr lang="en-CA" dirty="0" smtClean="0"/>
              <a:t>Autonomy</a:t>
            </a:r>
          </a:p>
          <a:p>
            <a:r>
              <a:rPr lang="en-CA" dirty="0" smtClean="0"/>
              <a:t>Diversity</a:t>
            </a:r>
          </a:p>
          <a:p>
            <a:r>
              <a:rPr lang="en-CA" dirty="0" smtClean="0"/>
              <a:t>Openness</a:t>
            </a:r>
          </a:p>
          <a:p>
            <a:r>
              <a:rPr lang="en-CA" dirty="0" smtClean="0"/>
              <a:t>Interactivity</a:t>
            </a:r>
            <a:endParaRPr lang="en-CA" dirty="0"/>
          </a:p>
        </p:txBody>
      </p:sp>
    </p:spTree>
    <p:extLst>
      <p:ext uri="{BB962C8B-B14F-4D97-AF65-F5344CB8AC3E}">
        <p14:creationId xmlns:p14="http://schemas.microsoft.com/office/powerpoint/2010/main" val="711938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7833" y="746363"/>
            <a:ext cx="6350000" cy="4762500"/>
          </a:xfrm>
          <a:prstGeom prst="rect">
            <a:avLst/>
          </a:prstGeom>
        </p:spPr>
      </p:pic>
      <p:sp>
        <p:nvSpPr>
          <p:cNvPr id="5" name="TextBox 4"/>
          <p:cNvSpPr txBox="1"/>
          <p:nvPr/>
        </p:nvSpPr>
        <p:spPr>
          <a:xfrm>
            <a:off x="2407834" y="5508864"/>
            <a:ext cx="4551095" cy="646331"/>
          </a:xfrm>
          <a:prstGeom prst="rect">
            <a:avLst/>
          </a:prstGeom>
          <a:solidFill>
            <a:srgbClr val="BFBFBF"/>
          </a:solidFill>
          <a:ln>
            <a:solidFill>
              <a:srgbClr val="4F81BD"/>
            </a:solidFill>
          </a:ln>
        </p:spPr>
        <p:txBody>
          <a:bodyPr wrap="none" rtlCol="0">
            <a:spAutoFit/>
          </a:bodyPr>
          <a:lstStyle/>
          <a:p>
            <a:r>
              <a:rPr lang="en-US" sz="3600" dirty="0"/>
              <a:t>http://</a:t>
            </a:r>
            <a:r>
              <a:rPr lang="en-US" sz="3600" dirty="0" err="1"/>
              <a:t>www.downes.ca</a:t>
            </a:r>
            <a:endParaRPr lang="en-US" sz="3600" dirty="0"/>
          </a:p>
        </p:txBody>
      </p:sp>
    </p:spTree>
    <p:extLst>
      <p:ext uri="{BB962C8B-B14F-4D97-AF65-F5344CB8AC3E}">
        <p14:creationId xmlns:p14="http://schemas.microsoft.com/office/powerpoint/2010/main" val="887591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1407794" y="365125"/>
            <a:ext cx="8913495" cy="5884176"/>
          </a:xfrm>
          <a:prstGeom prst="rect">
            <a:avLst/>
          </a:prstGeom>
        </p:spPr>
      </p:pic>
    </p:spTree>
    <p:extLst>
      <p:ext uri="{BB962C8B-B14F-4D97-AF65-F5344CB8AC3E}">
        <p14:creationId xmlns:p14="http://schemas.microsoft.com/office/powerpoint/2010/main" val="3467046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365125"/>
            <a:ext cx="9216390" cy="1325563"/>
          </a:xfrm>
        </p:spPr>
        <p:txBody>
          <a:bodyPr/>
          <a:lstStyle/>
          <a:p>
            <a:r>
              <a:rPr lang="en-CA" dirty="0" smtClean="0"/>
              <a:t>Today’s Imperatives</a:t>
            </a:r>
            <a:endParaRPr lang="en-CA" dirty="0"/>
          </a:p>
        </p:txBody>
      </p:sp>
      <p:sp>
        <p:nvSpPr>
          <p:cNvPr id="3" name="Content Placeholder 2"/>
          <p:cNvSpPr>
            <a:spLocks noGrp="1"/>
          </p:cNvSpPr>
          <p:nvPr>
            <p:ph idx="1"/>
          </p:nvPr>
        </p:nvSpPr>
        <p:spPr>
          <a:xfrm>
            <a:off x="2137410" y="1825625"/>
            <a:ext cx="9216390" cy="4351338"/>
          </a:xfrm>
        </p:spPr>
        <p:txBody>
          <a:bodyPr/>
          <a:lstStyle/>
          <a:p>
            <a:r>
              <a:rPr lang="en-CA" dirty="0" smtClean="0"/>
              <a:t>critical </a:t>
            </a:r>
            <a:r>
              <a:rPr lang="en-CA" dirty="0"/>
              <a:t>thinking</a:t>
            </a:r>
          </a:p>
          <a:p>
            <a:r>
              <a:rPr lang="en-CA" dirty="0" smtClean="0"/>
              <a:t>innovation </a:t>
            </a:r>
            <a:r>
              <a:rPr lang="en-CA" dirty="0"/>
              <a:t>&amp; creativity</a:t>
            </a:r>
          </a:p>
          <a:p>
            <a:r>
              <a:rPr lang="en-CA" dirty="0" smtClean="0"/>
              <a:t>learning </a:t>
            </a:r>
            <a:r>
              <a:rPr lang="en-CA" dirty="0"/>
              <a:t>to learn</a:t>
            </a:r>
          </a:p>
          <a:p>
            <a:r>
              <a:rPr lang="en-CA" dirty="0" smtClean="0"/>
              <a:t>collaboration</a:t>
            </a:r>
            <a:endParaRPr lang="en-CA" dirty="0"/>
          </a:p>
          <a:p>
            <a:r>
              <a:rPr lang="en-CA" dirty="0" smtClean="0"/>
              <a:t>communication</a:t>
            </a:r>
            <a:endParaRPr lang="en-CA" dirty="0"/>
          </a:p>
          <a:p>
            <a:r>
              <a:rPr lang="en-CA" dirty="0" smtClean="0"/>
              <a:t>global </a:t>
            </a:r>
            <a:r>
              <a:rPr lang="en-CA" dirty="0"/>
              <a:t>citizenship</a:t>
            </a:r>
          </a:p>
        </p:txBody>
      </p:sp>
      <p:sp>
        <p:nvSpPr>
          <p:cNvPr id="4" name="TextBox 3"/>
          <p:cNvSpPr txBox="1"/>
          <p:nvPr/>
        </p:nvSpPr>
        <p:spPr>
          <a:xfrm>
            <a:off x="2960370" y="5314950"/>
            <a:ext cx="5920740" cy="369332"/>
          </a:xfrm>
          <a:prstGeom prst="rect">
            <a:avLst/>
          </a:prstGeom>
          <a:noFill/>
        </p:spPr>
        <p:txBody>
          <a:bodyPr wrap="square" rtlCol="0">
            <a:spAutoFit/>
          </a:bodyPr>
          <a:lstStyle/>
          <a:p>
            <a:r>
              <a:rPr lang="en-CA" dirty="0" smtClean="0"/>
              <a:t>From this morning’s presentation</a:t>
            </a:r>
            <a:endParaRPr lang="en-CA" dirty="0"/>
          </a:p>
        </p:txBody>
      </p:sp>
    </p:spTree>
    <p:extLst>
      <p:ext uri="{BB962C8B-B14F-4D97-AF65-F5344CB8AC3E}">
        <p14:creationId xmlns:p14="http://schemas.microsoft.com/office/powerpoint/2010/main" val="2647356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Design              </a:t>
            </a:r>
            <a:r>
              <a:rPr lang="en-CA" dirty="0" err="1" smtClean="0"/>
              <a:t>vs</a:t>
            </a:r>
            <a:r>
              <a:rPr lang="en-CA" dirty="0" smtClean="0"/>
              <a:t>             Environment</a:t>
            </a:r>
            <a:endParaRPr lang="en-CA" dirty="0"/>
          </a:p>
        </p:txBody>
      </p:sp>
      <p:graphicFrame>
        <p:nvGraphicFramePr>
          <p:cNvPr id="4" name="Content Placeholder 3"/>
          <p:cNvGraphicFramePr>
            <a:graphicFrameLocks noGrp="1"/>
          </p:cNvGraphicFramePr>
          <p:nvPr>
            <p:ph idx="1"/>
            <p:extLst/>
          </p:nvPr>
        </p:nvGraphicFramePr>
        <p:xfrm>
          <a:off x="934933" y="1429431"/>
          <a:ext cx="10635642" cy="3964417"/>
        </p:xfrm>
        <a:graphic>
          <a:graphicData uri="http://schemas.openxmlformats.org/drawingml/2006/table">
            <a:tbl>
              <a:tblPr firstRow="1" firstCol="1" bandRow="1">
                <a:tableStyleId>{5940675A-B579-460E-94D1-54222C63F5DA}</a:tableStyleId>
              </a:tblPr>
              <a:tblGrid>
                <a:gridCol w="5317821"/>
                <a:gridCol w="5317821"/>
              </a:tblGrid>
              <a:tr h="491067">
                <a:tc>
                  <a:txBody>
                    <a:bodyPr/>
                    <a:lstStyle/>
                    <a:p>
                      <a:pPr>
                        <a:lnSpc>
                          <a:spcPct val="107000"/>
                        </a:lnSpc>
                        <a:spcAft>
                          <a:spcPts val="0"/>
                        </a:spcAft>
                      </a:pPr>
                      <a:r>
                        <a:rPr lang="en-CA" sz="2400" dirty="0">
                          <a:effectLst/>
                        </a:rPr>
                        <a:t>Path</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2400" dirty="0" smtClean="0">
                          <a:effectLst/>
                        </a:rPr>
                        <a:t>Field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1067">
                <a:tc>
                  <a:txBody>
                    <a:bodyPr/>
                    <a:lstStyle/>
                    <a:p>
                      <a:pPr>
                        <a:lnSpc>
                          <a:spcPct val="107000"/>
                        </a:lnSpc>
                        <a:spcAft>
                          <a:spcPts val="0"/>
                        </a:spcAft>
                      </a:pPr>
                      <a:r>
                        <a:rPr lang="en-CA" sz="2400" dirty="0">
                          <a:effectLst/>
                        </a:rPr>
                        <a:t>Course</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2400" dirty="0">
                          <a:effectLst/>
                        </a:rPr>
                        <a:t>Curriculum (as in ‘</a:t>
                      </a:r>
                      <a:r>
                        <a:rPr lang="en-CA" sz="2400" dirty="0" smtClean="0">
                          <a:effectLst/>
                        </a:rPr>
                        <a:t>mapping’)</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1067">
                <a:tc>
                  <a:txBody>
                    <a:bodyPr/>
                    <a:lstStyle/>
                    <a:p>
                      <a:pPr>
                        <a:lnSpc>
                          <a:spcPct val="107000"/>
                        </a:lnSpc>
                        <a:spcAft>
                          <a:spcPts val="0"/>
                        </a:spcAft>
                      </a:pPr>
                      <a:r>
                        <a:rPr lang="en-CA" sz="2400" dirty="0">
                          <a:effectLst/>
                        </a:rPr>
                        <a:t>Sequence / </a:t>
                      </a:r>
                      <a:r>
                        <a:rPr lang="en-CA" sz="2400" dirty="0" err="1">
                          <a:effectLst/>
                        </a:rPr>
                        <a:t>Prequisite</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2400">
                          <a:effectLst/>
                        </a:rPr>
                        <a:t>Core / periphery / foundation</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1067">
                <a:tc>
                  <a:txBody>
                    <a:bodyPr/>
                    <a:lstStyle/>
                    <a:p>
                      <a:pPr>
                        <a:lnSpc>
                          <a:spcPct val="107000"/>
                        </a:lnSpc>
                        <a:spcAft>
                          <a:spcPts val="0"/>
                        </a:spcAft>
                      </a:pPr>
                      <a:r>
                        <a:rPr lang="en-CA" sz="2400" dirty="0">
                          <a:effectLst/>
                        </a:rPr>
                        <a:t>Movement / covered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2400" dirty="0" smtClean="0">
                          <a:effectLst/>
                        </a:rPr>
                        <a:t>Inquiry / Discovery </a:t>
                      </a:r>
                      <a:r>
                        <a:rPr lang="en-CA" sz="2400" dirty="0">
                          <a:effectLst/>
                        </a:rPr>
                        <a:t>/ Gaps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1067">
                <a:tc>
                  <a:txBody>
                    <a:bodyPr/>
                    <a:lstStyle/>
                    <a:p>
                      <a:pPr>
                        <a:lnSpc>
                          <a:spcPct val="107000"/>
                        </a:lnSpc>
                        <a:spcAft>
                          <a:spcPts val="0"/>
                        </a:spcAft>
                      </a:pPr>
                      <a:r>
                        <a:rPr lang="en-CA" sz="2400" dirty="0" smtClean="0">
                          <a:effectLst/>
                        </a:rPr>
                        <a:t>Threshold </a:t>
                      </a:r>
                      <a:r>
                        <a:rPr lang="en-CA" sz="2400" dirty="0">
                          <a:effectLst/>
                        </a:rPr>
                        <a:t>/ </a:t>
                      </a:r>
                      <a:r>
                        <a:rPr lang="en-CA" sz="2400" dirty="0" smtClean="0">
                          <a:effectLst/>
                        </a:rPr>
                        <a:t>Levels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2400" dirty="0" smtClean="0">
                          <a:effectLst/>
                        </a:rPr>
                        <a:t>Coverage /</a:t>
                      </a:r>
                      <a:r>
                        <a:rPr lang="en-CA" sz="2400" baseline="0" dirty="0" smtClean="0">
                          <a:effectLst/>
                        </a:rPr>
                        <a:t> </a:t>
                      </a:r>
                      <a:r>
                        <a:rPr lang="en-CA" sz="2400" dirty="0" smtClean="0">
                          <a:effectLst/>
                        </a:rPr>
                        <a:t>Construction</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6948">
                <a:tc>
                  <a:txBody>
                    <a:bodyPr/>
                    <a:lstStyle/>
                    <a:p>
                      <a:pPr>
                        <a:lnSpc>
                          <a:spcPct val="107000"/>
                        </a:lnSpc>
                        <a:spcAft>
                          <a:spcPts val="0"/>
                        </a:spcAft>
                      </a:pPr>
                      <a:r>
                        <a:rPr lang="en-CA" sz="2400" kern="1200" dirty="0">
                          <a:solidFill>
                            <a:schemeClr val="tx1"/>
                          </a:solidFill>
                          <a:effectLst/>
                          <a:latin typeface="+mn-lt"/>
                          <a:ea typeface="+mn-ea"/>
                          <a:cs typeface="+mn-cs"/>
                        </a:rPr>
                        <a:t>Positioning</a:t>
                      </a:r>
                      <a:r>
                        <a:rPr lang="en-CA" sz="2400" dirty="0">
                          <a:effectLst/>
                        </a:rPr>
                        <a:t> – first / last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2400" kern="1200" dirty="0">
                          <a:solidFill>
                            <a:schemeClr val="tx1"/>
                          </a:solidFill>
                          <a:effectLst/>
                          <a:latin typeface="+mn-lt"/>
                          <a:ea typeface="+mn-ea"/>
                          <a:cs typeface="+mn-cs"/>
                        </a:rPr>
                        <a:t>Grouping</a:t>
                      </a:r>
                      <a:r>
                        <a:rPr lang="en-CA" sz="2400" dirty="0">
                          <a:effectLst/>
                        </a:rPr>
                        <a:t> / </a:t>
                      </a:r>
                      <a:r>
                        <a:rPr lang="en-CA" sz="2400" dirty="0" smtClean="0">
                          <a:effectLst/>
                        </a:rPr>
                        <a:t>Clustering</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1067">
                <a:tc>
                  <a:txBody>
                    <a:bodyPr/>
                    <a:lstStyle/>
                    <a:p>
                      <a:pPr>
                        <a:lnSpc>
                          <a:spcPct val="107000"/>
                        </a:lnSpc>
                        <a:spcAft>
                          <a:spcPts val="0"/>
                        </a:spcAft>
                      </a:pPr>
                      <a:r>
                        <a:rPr lang="en-CA" sz="2400" dirty="0">
                          <a:effectLst/>
                        </a:rPr>
                        <a:t>Objective / target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2400" dirty="0">
                          <a:effectLst/>
                        </a:rPr>
                        <a:t>Serendipity / emergence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1067">
                <a:tc>
                  <a:txBody>
                    <a:bodyPr/>
                    <a:lstStyle/>
                    <a:p>
                      <a:pPr>
                        <a:lnSpc>
                          <a:spcPct val="107000"/>
                        </a:lnSpc>
                        <a:spcAft>
                          <a:spcPts val="0"/>
                        </a:spcAft>
                      </a:pPr>
                      <a:r>
                        <a:rPr lang="en-CA" sz="2400">
                          <a:effectLst/>
                        </a:rPr>
                        <a:t>Leading / Led</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2400" dirty="0">
                          <a:effectLst/>
                        </a:rPr>
                        <a:t>Centred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838200" y="5834720"/>
            <a:ext cx="7167154" cy="646331"/>
          </a:xfrm>
          <a:prstGeom prst="rect">
            <a:avLst/>
          </a:prstGeom>
        </p:spPr>
        <p:txBody>
          <a:bodyPr wrap="square">
            <a:spAutoFit/>
          </a:bodyPr>
          <a:lstStyle/>
          <a:p>
            <a:r>
              <a:rPr lang="en-CA" dirty="0" smtClean="0"/>
              <a:t>Carrie </a:t>
            </a:r>
            <a:r>
              <a:rPr lang="en-CA" dirty="0" err="1" smtClean="0"/>
              <a:t>Paechter</a:t>
            </a:r>
            <a:r>
              <a:rPr lang="en-CA" dirty="0" smtClean="0"/>
              <a:t>, Metaphors of Space in Educational Theory and Practice  </a:t>
            </a:r>
            <a:r>
              <a:rPr lang="en-CA" dirty="0" smtClean="0">
                <a:hlinkClick r:id="rId2"/>
              </a:rPr>
              <a:t>http://www.tandfonline.com/doi/pdf/10.1080/14681360400200202</a:t>
            </a:r>
            <a:r>
              <a:rPr lang="en-CA" dirty="0" smtClean="0"/>
              <a:t> </a:t>
            </a:r>
            <a:endParaRPr lang="en-CA" dirty="0"/>
          </a:p>
        </p:txBody>
      </p:sp>
    </p:spTree>
    <p:extLst>
      <p:ext uri="{BB962C8B-B14F-4D97-AF65-F5344CB8AC3E}">
        <p14:creationId xmlns:p14="http://schemas.microsoft.com/office/powerpoint/2010/main" val="1442531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09800" y="365125"/>
            <a:ext cx="9144000" cy="1325563"/>
          </a:xfrm>
        </p:spPr>
        <p:txBody>
          <a:bodyPr/>
          <a:lstStyle/>
          <a:p>
            <a:r>
              <a:rPr lang="en-US" dirty="0" smtClean="0"/>
              <a:t>Learning Outcomes</a:t>
            </a:r>
            <a:endParaRPr lang="en-US" dirty="0"/>
          </a:p>
        </p:txBody>
      </p:sp>
      <p:sp>
        <p:nvSpPr>
          <p:cNvPr id="32771" name="Content Placeholder 2"/>
          <p:cNvSpPr>
            <a:spLocks noGrp="1"/>
          </p:cNvSpPr>
          <p:nvPr>
            <p:ph idx="1"/>
          </p:nvPr>
        </p:nvSpPr>
        <p:spPr>
          <a:xfrm>
            <a:off x="1981200" y="5410200"/>
            <a:ext cx="8229600" cy="1295400"/>
          </a:xfrm>
        </p:spPr>
        <p:txBody>
          <a:bodyPr/>
          <a:lstStyle/>
          <a:p>
            <a:pPr>
              <a:buFont typeface="Arial" charset="0"/>
              <a:buNone/>
            </a:pPr>
            <a:r>
              <a:rPr lang="en-US" dirty="0">
                <a:solidFill>
                  <a:srgbClr val="AB0000"/>
                </a:solidFill>
                <a:latin typeface="Calibri" charset="0"/>
              </a:rPr>
              <a:t>	</a:t>
            </a:r>
            <a:r>
              <a:rPr lang="en-US" dirty="0">
                <a:latin typeface="+mj-lt"/>
              </a:rPr>
              <a:t>Personal knowledge consists of </a:t>
            </a:r>
            <a:r>
              <a:rPr lang="en-US" i="1" dirty="0">
                <a:latin typeface="+mj-lt"/>
              </a:rPr>
              <a:t>neural</a:t>
            </a:r>
            <a:r>
              <a:rPr lang="en-US" dirty="0">
                <a:latin typeface="+mj-lt"/>
              </a:rPr>
              <a:t> connections, not </a:t>
            </a:r>
            <a:r>
              <a:rPr lang="en-US" dirty="0" smtClean="0">
                <a:latin typeface="+mj-lt"/>
              </a:rPr>
              <a:t>facts and data</a:t>
            </a:r>
            <a:endParaRPr lang="en-US" dirty="0">
              <a:latin typeface="+mj-lt"/>
            </a:endParaRPr>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3937000"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362200"/>
            <a:ext cx="3810000" cy="233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4" name="TextBox 6"/>
          <p:cNvSpPr txBox="1">
            <a:spLocks noChangeArrowheads="1"/>
          </p:cNvSpPr>
          <p:nvPr/>
        </p:nvSpPr>
        <p:spPr bwMode="auto">
          <a:xfrm>
            <a:off x="2209800" y="3962400"/>
            <a:ext cx="4038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t>We are using one of these</a:t>
            </a:r>
          </a:p>
        </p:txBody>
      </p:sp>
      <p:sp>
        <p:nvSpPr>
          <p:cNvPr id="32775" name="TextBox 8"/>
          <p:cNvSpPr txBox="1">
            <a:spLocks noChangeArrowheads="1"/>
          </p:cNvSpPr>
          <p:nvPr/>
        </p:nvSpPr>
        <p:spPr bwMode="auto">
          <a:xfrm>
            <a:off x="6248400" y="4724400"/>
            <a:ext cx="3200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t>To create one of these</a:t>
            </a:r>
          </a:p>
        </p:txBody>
      </p:sp>
    </p:spTree>
    <p:extLst>
      <p:ext uri="{BB962C8B-B14F-4D97-AF65-F5344CB8AC3E}">
        <p14:creationId xmlns:p14="http://schemas.microsoft.com/office/powerpoint/2010/main" val="794060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11.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12.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13.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
    <a:dk1>
      <a:srgbClr val="000000"/>
    </a:dk1>
    <a:lt1>
      <a:srgbClr val="000000"/>
    </a:lt1>
    <a:dk2>
      <a:srgbClr val="1F497D"/>
    </a:dk2>
    <a:lt2>
      <a:srgbClr val="EEECE1"/>
    </a:lt2>
    <a:accent1>
      <a:srgbClr val="4F81BD"/>
    </a:accent1>
    <a:accent2>
      <a:srgbClr val="C0504D"/>
    </a:accent2>
    <a:accent3>
      <a:srgbClr val="AAAAAA"/>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3349</TotalTime>
  <Words>1604</Words>
  <Application>Microsoft Office PowerPoint</Application>
  <PresentationFormat>Widescreen</PresentationFormat>
  <Paragraphs>285</Paragraphs>
  <Slides>52</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ＭＳ Ｐゴシック</vt:lpstr>
      <vt:lpstr>Arial</vt:lpstr>
      <vt:lpstr>Calibri</vt:lpstr>
      <vt:lpstr>Calibri Light</vt:lpstr>
      <vt:lpstr>Georgia</vt:lpstr>
      <vt:lpstr>Lato</vt:lpstr>
      <vt:lpstr>Times New Roman</vt:lpstr>
      <vt:lpstr>Ubuntu</vt:lpstr>
      <vt:lpstr>Office Theme</vt:lpstr>
      <vt:lpstr>1_Office Theme</vt:lpstr>
      <vt:lpstr>Learning, Doing, and the  Golden Ratio</vt:lpstr>
      <vt:lpstr>Our objective for today</vt:lpstr>
      <vt:lpstr>PowerPoint Presentation</vt:lpstr>
      <vt:lpstr>Questions and Topics</vt:lpstr>
      <vt:lpstr>PowerPoint Presentation</vt:lpstr>
      <vt:lpstr>PowerPoint Presentation</vt:lpstr>
      <vt:lpstr>Today’s Imperatives</vt:lpstr>
      <vt:lpstr>Design              vs             Environment</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Inflexible Law of Learning</vt:lpstr>
      <vt:lpstr>PowerPoint Presentation</vt:lpstr>
      <vt:lpstr>The Future in 2016</vt:lpstr>
      <vt:lpstr>1. Machine learning and AI</vt:lpstr>
      <vt:lpstr>Three Types of AI</vt:lpstr>
      <vt:lpstr>Learning Analytics</vt:lpstr>
      <vt:lpstr>PowerPoint Presentation</vt:lpstr>
      <vt:lpstr>Personalized Learning</vt:lpstr>
      <vt:lpstr>2. Handheld and Mobile Computing</vt:lpstr>
      <vt:lpstr>Performance Support</vt:lpstr>
      <vt:lpstr>3. Outcomes and Competencies</vt:lpstr>
      <vt:lpstr>Personal Learning Records</vt:lpstr>
      <vt:lpstr>Badges and Blockchain</vt:lpstr>
      <vt:lpstr>Credentials</vt:lpstr>
      <vt:lpstr>The Dao</vt:lpstr>
      <vt:lpstr>CASS</vt:lpstr>
      <vt:lpstr>4. Internet of Things</vt:lpstr>
      <vt:lpstr>5. Games, Sims and Virtual Reality</vt:lpstr>
      <vt:lpstr>Oculus Rift</vt:lpstr>
      <vt:lpstr>6. Translation and Collaborative Technology</vt:lpstr>
      <vt:lpstr>Learning Tools</vt:lpstr>
      <vt:lpstr>Cloud Storage</vt:lpstr>
      <vt:lpstr>Docker</vt:lpstr>
      <vt:lpstr>PowerPoint Presentation</vt:lpstr>
      <vt:lpstr>Each person</vt:lpstr>
      <vt:lpstr>PowerPoint Presentation</vt:lpstr>
      <vt:lpstr>Results</vt:lpstr>
      <vt:lpstr>Reflections….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Educational Media</dc:title>
  <dc:creator>Stephen Downes</dc:creator>
  <cp:lastModifiedBy>Stephen Downes</cp:lastModifiedBy>
  <cp:revision>31</cp:revision>
  <dcterms:created xsi:type="dcterms:W3CDTF">2016-03-05T03:25:05Z</dcterms:created>
  <dcterms:modified xsi:type="dcterms:W3CDTF">2016-06-16T17:15:05Z</dcterms:modified>
</cp:coreProperties>
</file>