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9" r:id="rId3"/>
    <p:sldId id="312" r:id="rId4"/>
    <p:sldId id="365" r:id="rId5"/>
    <p:sldId id="318" r:id="rId6"/>
    <p:sldId id="367" r:id="rId7"/>
    <p:sldId id="324" r:id="rId8"/>
    <p:sldId id="366" r:id="rId9"/>
    <p:sldId id="332" r:id="rId10"/>
    <p:sldId id="333" r:id="rId11"/>
    <p:sldId id="334" r:id="rId12"/>
    <p:sldId id="335" r:id="rId13"/>
    <p:sldId id="336" r:id="rId14"/>
    <p:sldId id="349" r:id="rId15"/>
    <p:sldId id="320" r:id="rId16"/>
    <p:sldId id="343" r:id="rId17"/>
    <p:sldId id="340" r:id="rId18"/>
    <p:sldId id="353" r:id="rId19"/>
    <p:sldId id="337" r:id="rId20"/>
    <p:sldId id="339" r:id="rId21"/>
    <p:sldId id="368" r:id="rId22"/>
    <p:sldId id="338" r:id="rId23"/>
    <p:sldId id="342" r:id="rId24"/>
    <p:sldId id="321" r:id="rId25"/>
    <p:sldId id="294" r:id="rId26"/>
    <p:sldId id="297" r:id="rId27"/>
    <p:sldId id="298" r:id="rId28"/>
    <p:sldId id="292" r:id="rId29"/>
    <p:sldId id="307" r:id="rId30"/>
    <p:sldId id="308" r:id="rId31"/>
    <p:sldId id="322" r:id="rId32"/>
    <p:sldId id="262" r:id="rId33"/>
    <p:sldId id="261" r:id="rId34"/>
    <p:sldId id="282" r:id="rId35"/>
    <p:sldId id="351" r:id="rId36"/>
    <p:sldId id="263" r:id="rId37"/>
    <p:sldId id="264" r:id="rId38"/>
    <p:sldId id="355" r:id="rId39"/>
    <p:sldId id="350" r:id="rId40"/>
    <p:sldId id="291" r:id="rId41"/>
    <p:sldId id="36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>
        <p:scale>
          <a:sx n="86" d="100"/>
          <a:sy n="86" d="100"/>
        </p:scale>
        <p:origin x="-66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24/03/2016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thaninsandiego/11106714545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dionics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20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1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gif"/><Relationship Id="rId2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pbellcollaboration.org/" TargetMode="External"/><Relationship Id="rId2" Type="http://schemas.openxmlformats.org/officeDocument/2006/relationships/hyperlink" Target="http://www.cihr-irsc.gc.ca/e/39033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www.edtechpost.ca/ple_diagrams/index.php/mind-map-3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2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.png"/><Relationship Id="rId4" Type="http://schemas.openxmlformats.org/officeDocument/2006/relationships/image" Target="../media/image61.pn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after-moodle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itakop/kopfourniercanadianinstitutedistanceeducationresearchpl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fivethirtyeight.com/features/science-isnt-broken/#part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ost/65131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ackathon.io/even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ertinenciaeducativa09.blogspot.ca/2009/10/educamp-colombia-aprendizaje-en-un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rrodl.org/index.php/irrodl/article/view/884/1677" TargetMode="External"/><Relationship Id="rId5" Type="http://schemas.openxmlformats.org/officeDocument/2006/relationships/hyperlink" Target="http://www.flickriver.com/photos/qadmon/3106848811/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788" y="-225468"/>
            <a:ext cx="12774788" cy="8546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7446" y="245542"/>
            <a:ext cx="10567792" cy="1921462"/>
          </a:xfrm>
        </p:spPr>
        <p:txBody>
          <a:bodyPr>
            <a:normAutofit fontScale="90000"/>
          </a:bodyPr>
          <a:lstStyle/>
          <a:p>
            <a:pPr algn="r"/>
            <a:r>
              <a:rPr lang="en-CA" sz="67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From Individual to Community</a:t>
            </a:r>
            <a: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:</a:t>
            </a:r>
            <a:b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</a:br>
            <a:r>
              <a:rPr lang="en-CA" sz="67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 </a:t>
            </a:r>
            <a:r>
              <a:rPr lang="en-CA" sz="67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The Learning Is in the Doing</a:t>
            </a:r>
            <a:endParaRPr lang="en-CA" sz="8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6032" y="3018404"/>
            <a:ext cx="3878893" cy="1655762"/>
          </a:xfrm>
        </p:spPr>
        <p:txBody>
          <a:bodyPr>
            <a:normAutofit/>
          </a:bodyPr>
          <a:lstStyle/>
          <a:p>
            <a:pPr algn="r"/>
            <a:r>
              <a:rPr lang="en-C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Stephen Downes</a:t>
            </a:r>
          </a:p>
          <a:p>
            <a:pPr algn="r"/>
            <a:r>
              <a:rPr lang="en-CA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March 19, 2016</a:t>
            </a:r>
            <a:endParaRPr lang="en-CA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050" name="Picture 2" descr="https://www.conferenceharvester.com/uploads/harvester/images/banner1920(25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27" y="5924811"/>
            <a:ext cx="6423174" cy="9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7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vs. Personalized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Compare between:</a:t>
            </a:r>
          </a:p>
          <a:p>
            <a:pPr lvl="1"/>
            <a:r>
              <a:rPr lang="en-CA" sz="3600" dirty="0" smtClean="0">
                <a:latin typeface="+mj-lt"/>
              </a:rPr>
              <a:t>Personalized health care (something the National Health Service or Health Management Organization provides)</a:t>
            </a:r>
          </a:p>
          <a:p>
            <a:pPr lvl="1"/>
            <a:r>
              <a:rPr lang="en-CA" sz="3600" dirty="0" smtClean="0">
                <a:latin typeface="+mj-lt"/>
              </a:rPr>
              <a:t>Personal health care (something you do for yourself)</a:t>
            </a:r>
          </a:p>
          <a:p>
            <a:r>
              <a:rPr lang="en-CA" sz="3600" dirty="0" smtClean="0">
                <a:latin typeface="+mj-lt"/>
              </a:rPr>
              <a:t>Personal goals versus institutional goals</a:t>
            </a:r>
          </a:p>
          <a:p>
            <a:r>
              <a:rPr lang="en-CA" sz="3600" dirty="0" smtClean="0">
                <a:latin typeface="+mj-lt"/>
              </a:rPr>
              <a:t>Practice versus content</a:t>
            </a:r>
          </a:p>
        </p:txBody>
      </p:sp>
    </p:spTree>
    <p:extLst>
      <p:ext uri="{BB962C8B-B14F-4D97-AF65-F5344CB8AC3E}">
        <p14:creationId xmlns:p14="http://schemas.microsoft.com/office/powerpoint/2010/main" val="83755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Learning Through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048" y="1473303"/>
            <a:ext cx="7064680" cy="50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64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Medical Simulations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277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Flight Simulators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565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MINT - Mobile </a:t>
            </a:r>
            <a:r>
              <a:rPr lang="en-CA" dirty="0" err="1" smtClean="0"/>
              <a:t>INteractive</a:t>
            </a:r>
            <a:r>
              <a:rPr lang="en-CA" dirty="0" smtClean="0"/>
              <a:t> Trainer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5196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NeuroTouch</a:t>
            </a:r>
            <a:r>
              <a:rPr lang="en-CA" dirty="0" smtClean="0"/>
              <a:t> Simulator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1690688"/>
            <a:ext cx="4300538" cy="3829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2" y="2234195"/>
            <a:ext cx="5091113" cy="3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85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Learning is Personal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416" y="1415116"/>
            <a:ext cx="8743167" cy="4783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4416" y="6211669"/>
            <a:ext cx="937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Alejandro </a:t>
            </a:r>
            <a:r>
              <a:rPr lang="en-CA" dirty="0" err="1" smtClean="0"/>
              <a:t>Jadad</a:t>
            </a:r>
            <a:r>
              <a:rPr lang="en-CA" dirty="0" smtClean="0"/>
              <a:t>, </a:t>
            </a:r>
            <a:r>
              <a:rPr lang="en-CA" dirty="0"/>
              <a:t>yesterday. </a:t>
            </a:r>
            <a:r>
              <a:rPr lang="en-CA" dirty="0" smtClean="0"/>
              <a:t>Cover hummingbird photo: </a:t>
            </a:r>
            <a:r>
              <a:rPr lang="en-CA" dirty="0"/>
              <a:t>Nathan Rupert, </a:t>
            </a:r>
            <a:r>
              <a:rPr lang="en-CA" dirty="0">
                <a:hlinkClick r:id="rId3"/>
              </a:rPr>
              <a:t>https://www.flickr.com/photos/nathaninsandiego/11106714545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9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Sim-Welding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690688"/>
            <a:ext cx="5145530" cy="3681412"/>
          </a:xfrm>
          <a:prstGeom prst="rect">
            <a:avLst/>
          </a:prstGeom>
        </p:spPr>
      </p:pic>
      <p:pic>
        <p:nvPicPr>
          <p:cNvPr id="5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683989" y="2011375"/>
            <a:ext cx="5345336" cy="397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4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Auscultation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729" y="1690688"/>
            <a:ext cx="6037546" cy="4484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672" y="5990456"/>
            <a:ext cx="518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hlinkClick r:id="rId3"/>
              </a:rPr>
              <a:t>http://www.cardionics.com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AutoShape 2" descr="https://encrypted-tbn1.gstatic.com/images?q=tbn:ANd9GcQpv1z6c2L8clwrXo-J4NW9ru7MSzd-4Oq3sKOeVV5yClsQnn2yVw"/>
          <p:cNvSpPr>
            <a:spLocks noChangeAspect="1" noChangeArrowheads="1"/>
          </p:cNvSpPr>
          <p:nvPr/>
        </p:nvSpPr>
        <p:spPr bwMode="auto">
          <a:xfrm>
            <a:off x="155575" y="-2011363"/>
            <a:ext cx="45624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30" y="1655741"/>
            <a:ext cx="45815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3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– The Concept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62736" y="1940964"/>
            <a:ext cx="2333625" cy="212407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7624201" y="3239529"/>
            <a:ext cx="3707441" cy="2988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42839" y="4592840"/>
            <a:ext cx="1925536" cy="1741389"/>
          </a:xfrm>
          <a:prstGeom prst="rect">
            <a:avLst/>
          </a:prstGeom>
        </p:spPr>
      </p:pic>
      <p:pic>
        <p:nvPicPr>
          <p:cNvPr id="32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94" y="981491"/>
            <a:ext cx="2126566" cy="15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3501497" y="4389278"/>
            <a:ext cx="3090019" cy="21227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528142" y="1940964"/>
            <a:ext cx="776614" cy="3796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56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place for all learning experiences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Learning Communities - the </a:t>
            </a:r>
            <a:r>
              <a:rPr lang="en-CA" dirty="0" err="1" smtClean="0"/>
              <a:t>cMOOC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63" y="1690688"/>
            <a:ext cx="8252629" cy="464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40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6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12890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5805264"/>
            <a:ext cx="353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use social networks.</a:t>
            </a:r>
            <a:r>
              <a:rPr lang="fr-CA" dirty="0"/>
              <a:t>..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326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… to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personal</a:t>
            </a:r>
            <a:r>
              <a:rPr lang="fr-CA" dirty="0"/>
              <a:t> </a:t>
            </a:r>
            <a:r>
              <a:rPr lang="fr-CA" dirty="0" err="1"/>
              <a:t>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Evaluate</a:t>
            </a:r>
            <a:r>
              <a:rPr lang="fr-CA" sz="4800" dirty="0" smtClean="0"/>
              <a:t>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Learning is not possession of a collection of facts, it’s the expression of a capacity</a:t>
            </a:r>
          </a:p>
          <a:p>
            <a:r>
              <a:rPr lang="en-CA" sz="3200" dirty="0" smtClean="0">
                <a:latin typeface="+mj-lt"/>
              </a:rPr>
              <a:t>Learning is recognized by a community of experts in a network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15" y="3717033"/>
            <a:ext cx="3593976" cy="21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8" y="3968514"/>
            <a:ext cx="3768576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1545" y="6057518"/>
            <a:ext cx="3479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understandings</a:t>
            </a:r>
            <a:r>
              <a:rPr lang="fr-FR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91944" y="6420778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…by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social network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72536">
            <a:off x="5562067" y="4660993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017" y="3861048"/>
            <a:ext cx="186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Learning </a:t>
            </a:r>
            <a:r>
              <a:rPr lang="fr-FR" dirty="0" err="1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Knowledge Translation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CIHR – “CIHR, </a:t>
            </a:r>
            <a:r>
              <a:rPr lang="en-CA" sz="4000" b="1" dirty="0" smtClean="0">
                <a:latin typeface="+mj-lt"/>
              </a:rPr>
              <a:t>knowledge translation</a:t>
            </a:r>
            <a:r>
              <a:rPr lang="en-CA" sz="4000" dirty="0" smtClean="0">
                <a:latin typeface="+mj-lt"/>
              </a:rPr>
              <a:t> (KT) is defined as a dynamic and iterative process that includes synthesis, dissemination, exchange and ethically-sound application of </a:t>
            </a:r>
            <a:r>
              <a:rPr lang="en-CA" sz="4000" b="1" dirty="0" smtClean="0">
                <a:latin typeface="+mj-lt"/>
              </a:rPr>
              <a:t>knowledge</a:t>
            </a:r>
            <a:r>
              <a:rPr lang="en-CA" sz="4000" dirty="0" smtClean="0">
                <a:latin typeface="+mj-lt"/>
              </a:rPr>
              <a:t> to improve the health of Canadians.”</a:t>
            </a:r>
          </a:p>
          <a:p>
            <a:pPr marL="0" indent="0">
              <a:buNone/>
            </a:pPr>
            <a:endParaRPr lang="en-CA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4801394"/>
            <a:ext cx="461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CIHR, </a:t>
            </a:r>
            <a:r>
              <a:rPr lang="en-CA" dirty="0" smtClean="0">
                <a:hlinkClick r:id="rId2"/>
              </a:rPr>
              <a:t>http://www.cihr-irsc.gc.ca/e/39033.html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838200" y="6019356"/>
            <a:ext cx="386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www.campbellcollaboration.org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838200" y="5319901"/>
            <a:ext cx="11415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latin typeface="+mj-lt"/>
              </a:rPr>
              <a:t>Campbell Collaboration - knowledge base for decisions</a:t>
            </a:r>
          </a:p>
        </p:txBody>
      </p:sp>
    </p:spTree>
    <p:extLst>
      <p:ext uri="{BB962C8B-B14F-4D97-AF65-F5344CB8AC3E}">
        <p14:creationId xmlns:p14="http://schemas.microsoft.com/office/powerpoint/2010/main" val="42841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Personal Learning Environments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1690688"/>
            <a:ext cx="7358062" cy="48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  <p:pic>
        <p:nvPicPr>
          <p:cNvPr id="33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2736163" y="2257605"/>
            <a:ext cx="929062" cy="691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5516" y="4349417"/>
            <a:ext cx="791510" cy="16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920321"/>
            <a:ext cx="1004135" cy="7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1375" y="4724401"/>
            <a:ext cx="948462" cy="8577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631" y="1530373"/>
            <a:ext cx="854001" cy="808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1" y="1643527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43527"/>
            <a:ext cx="4933950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3902" y="6186952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27638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4787900" y="4533900"/>
            <a:ext cx="30099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64878" y="3549651"/>
            <a:ext cx="156210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930900" y="2540000"/>
            <a:ext cx="361950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228156" y="4268003"/>
            <a:ext cx="353745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3878" y="2905341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7500" y="1816101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8800" y="2698056"/>
            <a:ext cx="317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81900" y="1491786"/>
            <a:ext cx="1333500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9400" y="1168620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798478" y="4896535"/>
            <a:ext cx="178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8918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Plearn</a:t>
            </a:r>
            <a:r>
              <a:rPr lang="en-CA" dirty="0" smtClean="0"/>
              <a:t> – Importance of the Graph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690690"/>
            <a:ext cx="6819900" cy="4251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606891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http://www.slideshare.net/Downes/after-moodle</a:t>
            </a:r>
            <a:endParaRPr lang="en-CA" sz="1400" dirty="0"/>
          </a:p>
          <a:p>
            <a:r>
              <a:rPr lang="en-CA" sz="1400" dirty="0">
                <a:hlinkClick r:id="rId4"/>
              </a:rPr>
              <a:t>http://www.slideshare.net/Ritakop/kopfourniercanadianinstitutedistanceeducationresearchple</a:t>
            </a:r>
            <a:r>
              <a:rPr lang="en-CA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9090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Graph 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00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Reasonable Doubts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3818" y="1825625"/>
            <a:ext cx="38329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>
                <a:latin typeface="+mj-lt"/>
              </a:rPr>
              <a:t>The crisis can't be wished away, nor can the basic lack of reproducibility be whitewashed.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49" y="1803129"/>
            <a:ext cx="6421481" cy="43738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53818" y="5530632"/>
            <a:ext cx="316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http://fivethirtyeight.com/features/science-isnt-broken/#</a:t>
            </a:r>
            <a:r>
              <a:rPr lang="en-CA" dirty="0" smtClean="0">
                <a:hlinkClick r:id="rId3"/>
              </a:rPr>
              <a:t>part2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7853818" y="5026363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www.downes.ca/post/65131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518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/>
              <a:t>Future </a:t>
            </a:r>
            <a:r>
              <a:rPr lang="en-CA" sz="4000" dirty="0"/>
              <a:t>Projects…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200" dirty="0">
                <a:latin typeface="+mj-lt"/>
              </a:rPr>
              <a:t>OERs, Repositories, Marketplaces</a:t>
            </a:r>
          </a:p>
          <a:p>
            <a:r>
              <a:rPr lang="en-CA" sz="3200" dirty="0" smtClean="0">
                <a:latin typeface="+mj-lt"/>
              </a:rPr>
              <a:t>Badges</a:t>
            </a:r>
            <a:r>
              <a:rPr lang="en-CA" sz="3200" dirty="0">
                <a:latin typeface="+mj-lt"/>
              </a:rPr>
              <a:t>, Credentials, Recognition</a:t>
            </a:r>
          </a:p>
          <a:p>
            <a:r>
              <a:rPr lang="en-CA" sz="3200" dirty="0" smtClean="0">
                <a:latin typeface="+mj-lt"/>
              </a:rPr>
              <a:t>Simulations </a:t>
            </a:r>
            <a:r>
              <a:rPr lang="en-CA" sz="3200" dirty="0">
                <a:latin typeface="+mj-lt"/>
              </a:rPr>
              <a:t>&amp; Workplace Support</a:t>
            </a:r>
          </a:p>
          <a:p>
            <a:r>
              <a:rPr lang="en-CA" sz="3200" dirty="0" smtClean="0">
                <a:latin typeface="+mj-lt"/>
              </a:rPr>
              <a:t>Matching </a:t>
            </a:r>
            <a:r>
              <a:rPr lang="en-CA" sz="3200" dirty="0">
                <a:latin typeface="+mj-lt"/>
              </a:rPr>
              <a:t>People to </a:t>
            </a:r>
            <a:r>
              <a:rPr lang="en-CA" sz="3200" dirty="0" smtClean="0">
                <a:latin typeface="+mj-lt"/>
              </a:rPr>
              <a:t>Opportunities</a:t>
            </a:r>
            <a:endParaRPr lang="en-CA" sz="3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2054268"/>
            <a:ext cx="4101865" cy="2630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450" y="2092112"/>
            <a:ext cx="4886339" cy="25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Exploring, not Following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671" y="1690688"/>
            <a:ext cx="6067098" cy="402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75" y="1841000"/>
            <a:ext cx="4849725" cy="4591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778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Hackathon</a:t>
            </a:r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 descr="Embedded image perma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3" y="1825625"/>
            <a:ext cx="5368207" cy="30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bs.twimg.com/media/COO45UzWwAAbu1P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93" y="2074862"/>
            <a:ext cx="4731620" cy="35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8443" y="5807631"/>
            <a:ext cx="3329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www.hackathon.io/events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9490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</a:t>
            </a:r>
            <a:r>
              <a:rPr lang="en-CA" dirty="0" err="1" smtClean="0"/>
              <a:t>EduCamp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279" y="1800572"/>
            <a:ext cx="10515600" cy="4351338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1026" name="Picture 2" descr="http://1.bp.blogspot.com/_PfUdSffa0kg/SuzT2pksyHI/AAAAAAAAAsE/kLqQQlitoJY/s400/PA13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64" y="1690687"/>
            <a:ext cx="5595393" cy="41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4044" y="602216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>
                <a:hlinkClick r:id="rId3"/>
              </a:rPr>
              <a:t>http://</a:t>
            </a:r>
            <a:r>
              <a:rPr lang="en-CA" sz="1400" dirty="0" smtClean="0">
                <a:hlinkClick r:id="rId3"/>
              </a:rPr>
              <a:t>pertinenciaeducativa09.blogspot.ca/2009/10/educamp-colombia-aprendizaje-en-un.html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pic>
        <p:nvPicPr>
          <p:cNvPr id="1028" name="Picture 4" descr="http://farm4.static.flickr.com/3268/3106848811_34cff927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179012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3257" y="4750887"/>
            <a:ext cx="46396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5"/>
              </a:rPr>
              <a:t>http://www.flickriver.com/photos/qadmon/3106848811</a:t>
            </a:r>
            <a:r>
              <a:rPr lang="en-CA" sz="1400" dirty="0" smtClean="0">
                <a:hlinkClick r:id="rId5"/>
              </a:rPr>
              <a:t>/</a:t>
            </a:r>
            <a:r>
              <a:rPr lang="en-CA" sz="1400" dirty="0" smtClean="0"/>
              <a:t> </a:t>
            </a:r>
            <a:endParaRPr lang="en-CA" sz="1400" dirty="0"/>
          </a:p>
        </p:txBody>
      </p:sp>
      <p:sp>
        <p:nvSpPr>
          <p:cNvPr id="6" name="Rectangle 5"/>
          <p:cNvSpPr/>
          <p:nvPr/>
        </p:nvSpPr>
        <p:spPr>
          <a:xfrm>
            <a:off x="7240044" y="5505579"/>
            <a:ext cx="4333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6"/>
              </a:rPr>
              <a:t>http://</a:t>
            </a:r>
            <a:r>
              <a:rPr lang="en-CA" dirty="0" smtClean="0">
                <a:hlinkClick r:id="rId6"/>
              </a:rPr>
              <a:t>www.irrodl.org/index.php/irrodl/article/view/884/1677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338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867</Words>
  <Application>Microsoft Office PowerPoint</Application>
  <PresentationFormat>Custom</PresentationFormat>
  <Paragraphs>241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From Individual to Community:  The Learning Is in the Doing</vt:lpstr>
      <vt:lpstr>1. Learning is Personal</vt:lpstr>
      <vt:lpstr>Knowledge Translation</vt:lpstr>
      <vt:lpstr>Reasonable Doubts</vt:lpstr>
      <vt:lpstr>Criticisms…</vt:lpstr>
      <vt:lpstr>Exploring, not Following</vt:lpstr>
      <vt:lpstr>The Hackathon…</vt:lpstr>
      <vt:lpstr>The EduCamp</vt:lpstr>
      <vt:lpstr>2. 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Personal vs. Personalized</vt:lpstr>
      <vt:lpstr>3. Learning Through Practice</vt:lpstr>
      <vt:lpstr>Medical Simulations</vt:lpstr>
      <vt:lpstr>Flight Simulators</vt:lpstr>
      <vt:lpstr>MINT - Mobile INteractive Trainer</vt:lpstr>
      <vt:lpstr>NeuroTouch Simulator</vt:lpstr>
      <vt:lpstr>Sim-Welding</vt:lpstr>
      <vt:lpstr>Auscultation</vt:lpstr>
      <vt:lpstr>Personal Learning – The Concept</vt:lpstr>
      <vt:lpstr>Combining Experiences</vt:lpstr>
      <vt:lpstr>4. Learning Communities - the cMOOC</vt:lpstr>
      <vt:lpstr>MOOC Design</vt:lpstr>
      <vt:lpstr>gRSShopper</vt:lpstr>
      <vt:lpstr>How to Learn in a cMOOC</vt:lpstr>
      <vt:lpstr>How to Create a Learning</vt:lpstr>
      <vt:lpstr>How to Evaluate Learning</vt:lpstr>
      <vt:lpstr>xLearning vs cLearning</vt:lpstr>
      <vt:lpstr>5. Personal Learning Environments</vt:lpstr>
      <vt:lpstr>The design is based on putting the learner at the centre</vt:lpstr>
      <vt:lpstr>The Student’s Perspective</vt:lpstr>
      <vt:lpstr>Personal Learning Record</vt:lpstr>
      <vt:lpstr>Personal Learning Record</vt:lpstr>
      <vt:lpstr>PowerPoint Presentation</vt:lpstr>
      <vt:lpstr>PowerPoint Presentation</vt:lpstr>
      <vt:lpstr>Plearn – Importance of the Graph</vt:lpstr>
      <vt:lpstr>Graph Aggregation and Storage</vt:lpstr>
      <vt:lpstr>Future Projects…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Downes, Stephen</cp:lastModifiedBy>
  <cp:revision>33</cp:revision>
  <dcterms:created xsi:type="dcterms:W3CDTF">2015-09-06T17:27:05Z</dcterms:created>
  <dcterms:modified xsi:type="dcterms:W3CDTF">2016-03-24T19:17:07Z</dcterms:modified>
</cp:coreProperties>
</file>