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74120" autoAdjust="0"/>
  </p:normalViewPr>
  <p:slideViewPr>
    <p:cSldViewPr snapToGrid="0">
      <p:cViewPr varScale="1">
        <p:scale>
          <a:sx n="53" d="100"/>
          <a:sy n="53" d="100"/>
        </p:scale>
        <p:origin x="21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00FF6-D848-4DDA-AF94-CB74B83113EC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1141-717F-466C-A5F0-BE63795962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44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90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real world applications for this technology describing a variety of learning scenarios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remotely located collaborators to view the same rich, multimedia content together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conduct replays of completed sessions for debriefing participants or performing after action reviews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presence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http://www.brainline.org/content/2008/07/analysis-assets-virtual-reality-applications-neuropsychology_pageall.html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3D interactions between virtual world and real-life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66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- the background and infrastructure needed to support such a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Point-click-type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Touch-swipe-talk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Gesture-mood-gaze</a:t>
            </a:r>
          </a:p>
          <a:p>
            <a:r>
              <a:rPr lang="en-CA" dirty="0"/>
              <a:t>- Drones, robots and such and such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7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role of educators and content publishers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Informal learning – support, </a:t>
            </a:r>
            <a:r>
              <a:rPr lang="en-CA" dirty="0" err="1"/>
              <a:t>scafford</a:t>
            </a: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Immersive learning – create scenarios, environments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70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need for institutions to provide learning support and scaffolding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- Infrastructure</a:t>
            </a:r>
            <a:r>
              <a:rPr lang="en-CA" baseline="0" dirty="0"/>
              <a:t> and platforms – AGOCG - 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Advisory Group on Computer Graphics (AGOCG)  (1999!) </a:t>
            </a:r>
            <a:r>
              <a:rPr lang="en-CA" baseline="0" dirty="0"/>
              <a:t>- </a:t>
            </a:r>
            <a:r>
              <a:rPr lang="en-CA" dirty="0"/>
              <a:t>Exploiting Virtual Reality Techniques in Education and Training: Technological Issues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91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to draw out the benefits of what might be called virtual worlds on the go.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55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Social networking and learning communities are essential support systems for online learning.</a:t>
            </a:r>
          </a:p>
          <a:p>
            <a:pPr marL="0" indent="0">
              <a:buFontTx/>
              <a:buNone/>
            </a:pPr>
            <a:endParaRPr lang="en-CA" dirty="0"/>
          </a:p>
          <a:p>
            <a:pPr marL="171450" indent="-171450">
              <a:buFontTx/>
              <a:buChar char="-"/>
            </a:pPr>
            <a:r>
              <a:rPr lang="en-CA" dirty="0"/>
              <a:t>Social learning theories (Dewey, Vygotsky)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Situated learning - learning is situated in the particular physical and social contexts in which it takes place (Brown, Collins &amp;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Duguid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1989; 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Lave &amp; Wenger; 1990</a:t>
            </a:r>
          </a:p>
          <a:p>
            <a:pPr marL="171450" indent="-171450">
              <a:buFontTx/>
              <a:buChar char="-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 Cognition - </a:t>
            </a:r>
            <a:r>
              <a:rPr lang="en-CA" dirty="0" err="1"/>
              <a:t>Gavriel</a:t>
            </a:r>
            <a:r>
              <a:rPr lang="en-CA" dirty="0"/>
              <a:t> Salomon</a:t>
            </a:r>
          </a:p>
          <a:p>
            <a:pPr marL="171450" indent="-171450">
              <a:buFontTx/>
              <a:buChar char="-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11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But is conversation enough?</a:t>
            </a:r>
          </a:p>
          <a:p>
            <a:endParaRPr lang="en-CA" dirty="0"/>
          </a:p>
          <a:p>
            <a:r>
              <a:rPr lang="en-CA" dirty="0"/>
              <a:t>David V. Day - The Difficulties of Learning From Experience and the Need for Deliberate Practice</a:t>
            </a:r>
          </a:p>
          <a:p>
            <a:r>
              <a:rPr lang="en-CA" dirty="0"/>
              <a:t>“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who are overconfident in their abilities no longer believe there is anything to learn whether it is from other people or the experience itself</a:t>
            </a:r>
          </a:p>
          <a:p>
            <a:r>
              <a:rPr lang="en-CA" dirty="0"/>
              <a:t>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68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One of the promises of online learning is that it can take education out of the classroom and into authentic environments.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3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This is also one of the advantages of online virtual worlds and simulation systems.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Oblinger</a:t>
            </a:r>
            <a:r>
              <a:rPr lang="en-CA" dirty="0"/>
              <a:t> - Learning-by-doing is generally considered the most effective way to learn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- Relevance – ill defined problem – sustained investigation</a:t>
            </a:r>
            <a:r>
              <a:rPr lang="en-CA" baseline="0" dirty="0"/>
              <a:t> – multiple sources and perspectives – interdisciplinary – integrated assessment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79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Students are increasingly leaving their desktop and laptop computers behind and taking to mobile devices.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World Bank: “Impacting the teaching and learning process inside and outside of schools in positive ways, fuelling the aspirations of a new generation of Kenyan students (and their families), sustaining positive momentum and results over time”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20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What does the learning ecosystem look like in such a world?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Mobile learning affordances:</a:t>
            </a:r>
          </a:p>
          <a:p>
            <a:pPr marL="171450" indent="-171450">
              <a:buFontTx/>
              <a:buChar char="-"/>
            </a:pPr>
            <a:r>
              <a:rPr lang="en-CA" dirty="0"/>
              <a:t>content transmission and retrieval</a:t>
            </a:r>
          </a:p>
          <a:p>
            <a:pPr marL="171450" indent="-171450">
              <a:buFontTx/>
              <a:buChar char="-"/>
            </a:pPr>
            <a:r>
              <a:rPr lang="en-CA" dirty="0"/>
              <a:t>Capturing data</a:t>
            </a:r>
          </a:p>
          <a:p>
            <a:pPr marL="171450" indent="-171450">
              <a:buFontTx/>
              <a:buChar char="-"/>
            </a:pPr>
            <a:r>
              <a:rPr lang="en-CA" dirty="0"/>
              <a:t>Communicating, interacting with others</a:t>
            </a:r>
          </a:p>
          <a:p>
            <a:pPr marL="171450" indent="-171450">
              <a:buFontTx/>
              <a:buChar char="-"/>
            </a:pPr>
            <a:r>
              <a:rPr lang="en-CA" dirty="0"/>
              <a:t>Computing algorithms</a:t>
            </a:r>
          </a:p>
          <a:p>
            <a:pPr marL="171450" indent="-171450">
              <a:buFontTx/>
              <a:buChar char="-"/>
            </a:pPr>
            <a:r>
              <a:rPr lang="en-CA" dirty="0"/>
              <a:t>Contextual enquiry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41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587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David Metcalfe:</a:t>
            </a:r>
            <a:r>
              <a:rPr lang="en-CA" baseline="0" dirty="0"/>
              <a:t> </a:t>
            </a:r>
            <a:r>
              <a:rPr lang="en-CA" dirty="0"/>
              <a:t>I think people will start to see the promise of mobile as part of the alternate reality games, as the use of point-and-shoot learning becomes more prolific, with the camera phone being so easy to use and access, and also the location-based learning. That whole notion of context is really becoming important. And I think those trends are going to happen in 2009 in big ways. </a:t>
            </a:r>
          </a:p>
          <a:p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cap="all" dirty="0">
                <a:effectLst/>
                <a:latin typeface="+mj-lt"/>
              </a:rPr>
              <a:t>avatars in real-world performance support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cap="all" dirty="0">
                <a:effectLst/>
                <a:latin typeface="+mj-lt"/>
              </a:rPr>
              <a:t>Anthropomorphic virtual agents implemented as social models </a:t>
            </a:r>
            <a:r>
              <a:rPr lang="en-CA" b="1" cap="all" dirty="0">
                <a:effectLst/>
              </a:rPr>
              <a:t>- </a:t>
            </a:r>
            <a:r>
              <a:rPr lang="en-CA" dirty="0"/>
              <a:t>One of the key attributes for a social model is </a:t>
            </a:r>
            <a:r>
              <a:rPr lang="en-CA" i="1" dirty="0"/>
              <a:t>appearance</a:t>
            </a:r>
            <a:r>
              <a:rPr lang="en-CA" dirty="0"/>
              <a:t>; how he/she looks influences the observer in making important assumptions regarding factors such as age, status, attractiveness and credibility.</a:t>
            </a:r>
            <a:endParaRPr lang="en-CA" b="1" cap="all" dirty="0"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11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610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75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02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44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95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99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7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64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93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65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4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ientperformance.com/sectors_securityandsafety.html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n.com/2009/TECH/04/07/second.life.singer/" TargetMode="External"/><Relationship Id="rId5" Type="http://schemas.openxmlformats.org/officeDocument/2006/relationships/hyperlink" Target="http://www.hindawi.com/journals/ahci/2011/684202/" TargetMode="External"/><Relationship Id="rId4" Type="http://schemas.openxmlformats.org/officeDocument/2006/relationships/hyperlink" Target="http://www.brainline.org/content/2008/07/analysis-assets-virtual-reality-applications-neuropsychology_pageal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nsights.com/research-frontier-tech-repor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dupress.com/articles/augmented-and-virtual-realit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7.102&amp;rep=rep1&amp;type=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techcrunch.com/2016/01/23/when-virtual-reality-meets-educa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about/offices/list/ocr/transitionguid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ucsdnews.ucsd.edu/pressrelease/actual_reality_beckons_at_conference_on_future_of_virtual_reality" TargetMode="External"/><Relationship Id="rId4" Type="http://schemas.openxmlformats.org/officeDocument/2006/relationships/hyperlink" Target="http://www.agocg.ac.uk/reports/virtual/vrtech/toc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tificamerican.com/article/living-in-an-imaginary-worl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et.org/research/publications/chapter_1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success.students.gsu.edu/first-year-programs/freshman-learning-communiti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29807474_The_Difficulties_of_Learning_From_Experience_and_the_Need_for_Deliberate_Practi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xpertenough.com/1423/deliberate-practi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educause.edu/ir/library/pdf/eli300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XFErkYapA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worldbank.org/edutech/big-educational-laptop-and-tablet-projects-ten-countries" TargetMode="External"/><Relationship Id="rId4" Type="http://schemas.openxmlformats.org/officeDocument/2006/relationships/hyperlink" Target="http://www.wired.com/2015/02/smartphone-only-comput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nOecJu4BjQ" TargetMode="External"/><Relationship Id="rId4" Type="http://schemas.openxmlformats.org/officeDocument/2006/relationships/hyperlink" Target="https://www.td.org/Publications/Newsletters/Links/2015/12/The-Mobile-Learning-Ecosyste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rodl.org/index.php/irrodl/article/view/791/16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iisit.org/Vol10/IISITv10p501-523Stanton0091.pdf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.org/Publications/Newsletters/Learning-Circuits/Learning-Circuits-Archives/2008/12/E-Learning-200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ncbi.nlm.nih.gov/pmc/articles/PMC278188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855" y="0"/>
            <a:ext cx="98314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968" y="838199"/>
            <a:ext cx="7772400" cy="1046163"/>
          </a:xfrm>
          <a:solidFill>
            <a:schemeClr val="tx1"/>
          </a:solidFill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Virtual Worlds on the 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3168" y="3858070"/>
            <a:ext cx="3630168" cy="165576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Stephen Downes</a:t>
            </a:r>
          </a:p>
          <a:p>
            <a:r>
              <a:rPr lang="en-CA" dirty="0">
                <a:solidFill>
                  <a:schemeClr val="bg1"/>
                </a:solidFill>
              </a:rPr>
              <a:t>March 10, 2016</a:t>
            </a:r>
          </a:p>
        </p:txBody>
      </p:sp>
    </p:spTree>
    <p:extLst>
      <p:ext uri="{BB962C8B-B14F-4D97-AF65-F5344CB8AC3E}">
        <p14:creationId xmlns:p14="http://schemas.microsoft.com/office/powerpoint/2010/main" val="344656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 world applications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000" y="4562102"/>
            <a:ext cx="863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Ambient performance - </a:t>
            </a:r>
            <a:r>
              <a:rPr lang="en-CA" dirty="0">
                <a:hlinkClick r:id="rId3"/>
              </a:rPr>
              <a:t>http://www.ambientperformance.com/sectors_securityandsafety.html</a:t>
            </a:r>
            <a:r>
              <a:rPr lang="en-CA" dirty="0"/>
              <a:t> </a:t>
            </a:r>
          </a:p>
          <a:p>
            <a:r>
              <a:rPr lang="en-CA" dirty="0" err="1"/>
              <a:t>BrainLine</a:t>
            </a:r>
            <a:r>
              <a:rPr lang="en-CA" dirty="0"/>
              <a:t> - </a:t>
            </a:r>
            <a:r>
              <a:rPr lang="en-CA" dirty="0">
                <a:hlinkClick r:id="rId4"/>
              </a:rPr>
              <a:t>http://www.brainline.org/content/2008/07/analysis-assets-virtual-reality-applications-neuropsychology_pageall.html</a:t>
            </a:r>
            <a:r>
              <a:rPr lang="en-CA" dirty="0"/>
              <a:t> </a:t>
            </a:r>
          </a:p>
          <a:p>
            <a:r>
              <a:rPr lang="en-CA" dirty="0"/>
              <a:t>3D Interactions - </a:t>
            </a:r>
            <a:r>
              <a:rPr lang="en-CA" dirty="0">
                <a:hlinkClick r:id="rId5"/>
              </a:rPr>
              <a:t>http://www.hindawi.com/journals/ahci/2011/684202/</a:t>
            </a:r>
            <a:r>
              <a:rPr lang="en-CA" dirty="0"/>
              <a:t> </a:t>
            </a:r>
          </a:p>
          <a:p>
            <a:r>
              <a:rPr lang="en-CA" dirty="0"/>
              <a:t>Image: </a:t>
            </a:r>
            <a:r>
              <a:rPr lang="en-CA" dirty="0">
                <a:hlinkClick r:id="rId6"/>
              </a:rPr>
              <a:t>http://www.cnn.com/2009/TECH/04/07/second.life.singer/</a:t>
            </a:r>
            <a:r>
              <a:rPr lang="en-CA" dirty="0"/>
              <a:t> </a:t>
            </a:r>
          </a:p>
        </p:txBody>
      </p:sp>
      <p:pic>
        <p:nvPicPr>
          <p:cNvPr id="5122" name="Picture 2" descr="An avatar named Cylindrian Rutabaga earns tips at a 9 a.m. show in a virtual bar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5195"/>
            <a:ext cx="4095251" cy="30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6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734607"/>
          </a:xfrm>
        </p:spPr>
        <p:txBody>
          <a:bodyPr>
            <a:normAutofit/>
          </a:bodyPr>
          <a:lstStyle/>
          <a:p>
            <a:r>
              <a:rPr lang="en-CA" dirty="0"/>
              <a:t>A mobile virtual worlds performance support infrastructure?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5781302"/>
            <a:ext cx="7044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Drones: </a:t>
            </a:r>
            <a:r>
              <a:rPr lang="en-CA" dirty="0">
                <a:hlinkClick r:id="rId3"/>
              </a:rPr>
              <a:t>https://www.cbinsights.com/research-frontier-tech-report</a:t>
            </a:r>
            <a:r>
              <a:rPr lang="en-CA" dirty="0"/>
              <a:t> </a:t>
            </a:r>
          </a:p>
          <a:p>
            <a:r>
              <a:rPr lang="en-CA" dirty="0"/>
              <a:t>Image: </a:t>
            </a:r>
            <a:r>
              <a:rPr lang="en-CA" dirty="0">
                <a:hlinkClick r:id="rId4"/>
              </a:rPr>
              <a:t>http://dupress.com/articles/augmented-and-virtual-reality/</a:t>
            </a:r>
            <a:r>
              <a:rPr lang="en-CA" dirty="0"/>
              <a:t> </a:t>
            </a:r>
          </a:p>
        </p:txBody>
      </p:sp>
      <p:pic>
        <p:nvPicPr>
          <p:cNvPr id="6146" name="Picture 2" descr="http://d27n205l7rookf.cloudfront.net/wp-content/uploads/2016/02/DUP3036_TT16ARVR_Fig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9" y="2099733"/>
            <a:ext cx="437184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7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will the educator’s job be?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1" y="5417921"/>
            <a:ext cx="8261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Maria </a:t>
            </a:r>
            <a:r>
              <a:rPr lang="en-CA" dirty="0" err="1"/>
              <a:t>Roussou</a:t>
            </a:r>
            <a:r>
              <a:rPr lang="en-CA" dirty="0"/>
              <a:t> - </a:t>
            </a:r>
            <a:r>
              <a:rPr lang="en-CA" dirty="0">
                <a:hlinkClick r:id="rId3"/>
              </a:rPr>
              <a:t>http://citeseerx.ist.psu.edu/viewdoc/download?doi=10.1.1.7.102&amp;rep=rep1&amp;type=pdf</a:t>
            </a:r>
            <a:r>
              <a:rPr lang="en-CA" dirty="0"/>
              <a:t> </a:t>
            </a:r>
          </a:p>
          <a:p>
            <a:r>
              <a:rPr lang="en-CA" dirty="0"/>
              <a:t>Image: </a:t>
            </a:r>
            <a:r>
              <a:rPr lang="en-CA" dirty="0">
                <a:hlinkClick r:id="rId4"/>
              </a:rPr>
              <a:t>http://techcrunch.com/2016/01/23/when-virtual-reality-meets-education/</a:t>
            </a:r>
            <a:r>
              <a:rPr lang="en-CA" dirty="0"/>
              <a:t> </a:t>
            </a:r>
          </a:p>
        </p:txBody>
      </p:sp>
      <p:pic>
        <p:nvPicPr>
          <p:cNvPr id="7170" name="Picture 2" descr="https://tctechcrunch2011.files.wordpress.com/2016/01/vrapple-e1454091355259.jpg?w=1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9" y="1690688"/>
            <a:ext cx="4509860" cy="3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6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CA" dirty="0"/>
              <a:t>The new supportive learning agency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4934635"/>
            <a:ext cx="6957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US Guide for High School Educators - </a:t>
            </a:r>
            <a:r>
              <a:rPr lang="en-CA" dirty="0">
                <a:hlinkClick r:id="rId3"/>
              </a:rPr>
              <a:t>http://www2.ed.gov/about/offices/list/ocr/transitionguide.html</a:t>
            </a:r>
            <a:r>
              <a:rPr lang="en-CA" dirty="0"/>
              <a:t> </a:t>
            </a:r>
          </a:p>
          <a:p>
            <a:r>
              <a:rPr lang="en-CA" dirty="0"/>
              <a:t>AGOCG - </a:t>
            </a:r>
            <a:r>
              <a:rPr lang="en-CA" dirty="0">
                <a:hlinkClick r:id="rId4"/>
              </a:rPr>
              <a:t>http://www.agocg.ac.uk/reports/virtual/vrtech/toc.htm</a:t>
            </a:r>
            <a:r>
              <a:rPr lang="en-CA" dirty="0"/>
              <a:t> </a:t>
            </a:r>
          </a:p>
          <a:p>
            <a:r>
              <a:rPr lang="en-CA" dirty="0"/>
              <a:t>Image: </a:t>
            </a:r>
            <a:r>
              <a:rPr lang="en-CA" dirty="0">
                <a:hlinkClick r:id="rId5"/>
              </a:rPr>
              <a:t>http://ucsdnews.ucsd.edu/pressrelease/actual_reality_beckons_at_conference_on_future_of_virtual_reality</a:t>
            </a:r>
            <a:r>
              <a:rPr lang="en-CA" dirty="0"/>
              <a:t> </a:t>
            </a:r>
          </a:p>
        </p:txBody>
      </p:sp>
      <p:pic>
        <p:nvPicPr>
          <p:cNvPr id="8194" name="Picture 2" descr="http://ucsdnews.ucsd.edu/news_uploads/panel-151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9801"/>
            <a:ext cx="7431617" cy="34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9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Virtual worlds on the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5544235"/>
            <a:ext cx="7095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Living in an imaginary world - </a:t>
            </a:r>
            <a:r>
              <a:rPr lang="en-CA" dirty="0">
                <a:hlinkClick r:id="rId3"/>
              </a:rPr>
              <a:t>http://www.scientificamerican.com/article/living-in-an-imaginary-world/</a:t>
            </a:r>
            <a:r>
              <a:rPr lang="en-CA" dirty="0"/>
              <a:t> </a:t>
            </a:r>
          </a:p>
        </p:txBody>
      </p:sp>
      <p:pic>
        <p:nvPicPr>
          <p:cNvPr id="9218" name="Picture 2" descr="http://www.scientificamerican.com/sciam/cache/file/2A778020-7246-4B46-B03FAB8B2201F909.jpg?w=280&amp;h=1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52033"/>
            <a:ext cx="6310553" cy="39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76799"/>
            <a:ext cx="7886700" cy="130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Stephen Downes</a:t>
            </a:r>
          </a:p>
          <a:p>
            <a:pPr marL="0" indent="0">
              <a:buNone/>
            </a:pPr>
            <a:r>
              <a:rPr lang="en-CA" dirty="0"/>
              <a:t>http://www.downes.ca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42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networking and learning communities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5401869"/>
            <a:ext cx="68481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350" dirty="0" err="1"/>
              <a:t>Gavriel</a:t>
            </a:r>
            <a:r>
              <a:rPr lang="en-CA" sz="1350" dirty="0"/>
              <a:t> Salomon - </a:t>
            </a:r>
            <a:r>
              <a:rPr lang="en-CA" sz="1350" dirty="0">
                <a:hlinkClick r:id="rId3"/>
              </a:rPr>
              <a:t>http://garfield.library.upenn.edu/classics1988/A1988Q406800001.pdf</a:t>
            </a:r>
          </a:p>
          <a:p>
            <a:r>
              <a:rPr lang="en-CA" sz="1350" dirty="0"/>
              <a:t>Swan &amp; Shea - </a:t>
            </a:r>
            <a:r>
              <a:rPr lang="en-CA" sz="1350" dirty="0">
                <a:hlinkClick r:id="rId3"/>
              </a:rPr>
              <a:t>http://www.rcet.org/research/publications/chapter_11.pdf</a:t>
            </a:r>
            <a:r>
              <a:rPr lang="en-CA" sz="1350" dirty="0"/>
              <a:t> </a:t>
            </a:r>
          </a:p>
          <a:p>
            <a:r>
              <a:rPr lang="en-CA" sz="1350" dirty="0"/>
              <a:t>Image:  </a:t>
            </a:r>
            <a:r>
              <a:rPr lang="en-CA" sz="1350" dirty="0">
                <a:hlinkClick r:id="rId4"/>
              </a:rPr>
              <a:t>http://success.students.gsu.edu/first-year-programs/freshman-learning-communities/</a:t>
            </a:r>
            <a:r>
              <a:rPr lang="en-CA" sz="1350" dirty="0"/>
              <a:t> </a:t>
            </a:r>
          </a:p>
          <a:p>
            <a:endParaRPr lang="en-CA" sz="1350" dirty="0"/>
          </a:p>
        </p:txBody>
      </p:sp>
      <p:pic>
        <p:nvPicPr>
          <p:cNvPr id="1026" name="Picture 2" descr="http://success.students.gsu.edu/files/2015/09/2015-04-16-13.02.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5352142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8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need for deliberate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5434269"/>
            <a:ext cx="8125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David V. Day </a:t>
            </a:r>
            <a:r>
              <a:rPr lang="en-CA" dirty="0">
                <a:hlinkClick r:id="rId3"/>
              </a:rPr>
              <a:t>https://www.researchgate.net/publication/229807474_The_Difficulties_of_Learning_From_Experience_and_the_Need_for_Deliberate_Practice</a:t>
            </a:r>
            <a:r>
              <a:rPr lang="en-CA" dirty="0"/>
              <a:t> </a:t>
            </a:r>
          </a:p>
          <a:p>
            <a:r>
              <a:rPr lang="en-CA" dirty="0"/>
              <a:t>Image: </a:t>
            </a:r>
            <a:r>
              <a:rPr lang="en-CA" dirty="0">
                <a:hlinkClick r:id="rId4"/>
              </a:rPr>
              <a:t>http://expertenough.com/1423/deliberate-practice</a:t>
            </a:r>
            <a:r>
              <a:rPr lang="en-CA" dirty="0"/>
              <a:t> </a:t>
            </a:r>
          </a:p>
        </p:txBody>
      </p:sp>
      <p:pic>
        <p:nvPicPr>
          <p:cNvPr id="2050" name="Picture 2" descr="http://expertenough.com/wp-content/uploads/2012/02/383051932_2dcc357b4f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69092"/>
            <a:ext cx="5348817" cy="37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3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From virtual to reality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6021400"/>
            <a:ext cx="4019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http://www.downes.ca/presentation/18</a:t>
            </a:r>
            <a:r>
              <a:rPr lang="en-CA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484911"/>
            <a:ext cx="5873631" cy="43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9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 world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5665568"/>
            <a:ext cx="755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Diana </a:t>
            </a:r>
            <a:r>
              <a:rPr lang="en-CA" dirty="0" err="1"/>
              <a:t>Oblinger</a:t>
            </a:r>
            <a:r>
              <a:rPr lang="en-CA" dirty="0"/>
              <a:t> - </a:t>
            </a:r>
            <a:r>
              <a:rPr lang="en-CA" dirty="0">
                <a:hlinkClick r:id="rId3"/>
              </a:rPr>
              <a:t>https://net.educause.edu/ir/library/pdf/eli3009.pdf</a:t>
            </a:r>
            <a:r>
              <a:rPr lang="en-CA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5296236"/>
            <a:ext cx="667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Neurotouch</a:t>
            </a:r>
            <a:r>
              <a:rPr lang="en-CA" dirty="0"/>
              <a:t> - </a:t>
            </a:r>
            <a:r>
              <a:rPr lang="en-CA" dirty="0">
                <a:hlinkClick r:id="rId4"/>
              </a:rPr>
              <a:t>https://www.youtube.com/watch?v=XFErkYapAAA</a:t>
            </a:r>
            <a:r>
              <a:rPr lang="en-CA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18" y="1447220"/>
            <a:ext cx="6409796" cy="37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4-09-23-iphone6-gallery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6" y="1165645"/>
            <a:ext cx="5883275" cy="44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move to mobile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5578102"/>
            <a:ext cx="836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Bonnington</a:t>
            </a:r>
            <a:r>
              <a:rPr lang="en-CA" dirty="0"/>
              <a:t>, Wired - </a:t>
            </a:r>
            <a:r>
              <a:rPr lang="en-CA" dirty="0">
                <a:hlinkClick r:id="rId4"/>
              </a:rPr>
              <a:t>http://www.wired.com/2015/02/smartphone-only-computer/</a:t>
            </a:r>
            <a:r>
              <a:rPr lang="en-CA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5947434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World Bank: </a:t>
            </a:r>
            <a:r>
              <a:rPr lang="en-CA" dirty="0">
                <a:hlinkClick r:id="rId5"/>
              </a:rPr>
              <a:t>http://blogs.worldbank.org/edutech/big-educational-laptop-and-tablet-projects-ten-countries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61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27907"/>
            <a:ext cx="7019925" cy="40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421467" y="1027907"/>
            <a:ext cx="5384800" cy="662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628650" y="5236401"/>
            <a:ext cx="802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ASTD: </a:t>
            </a:r>
            <a:r>
              <a:rPr lang="en-CA" dirty="0">
                <a:hlinkClick r:id="rId4"/>
              </a:rPr>
              <a:t>https://www.td.org/Publications/Newsletters/Links/2015/12/The-Mobile-Learning-Ecosystem</a:t>
            </a:r>
            <a:r>
              <a:rPr lang="en-CA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mobile learning ecosystem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5882732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Image: </a:t>
            </a:r>
            <a:r>
              <a:rPr lang="en-CA" dirty="0">
                <a:hlinkClick r:id="rId5"/>
              </a:rPr>
              <a:t>https://www.youtube.com/watch?v=KnOecJu4BjQ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78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Pedagogical affordances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49" y="5819400"/>
            <a:ext cx="7719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Yeonjeong</a:t>
            </a:r>
            <a:r>
              <a:rPr lang="en-CA" dirty="0"/>
              <a:t> Park - </a:t>
            </a:r>
            <a:r>
              <a:rPr lang="en-CA" dirty="0">
                <a:hlinkClick r:id="rId3"/>
              </a:rPr>
              <a:t>http://www.irrodl.org/index.php/irrodl/article/view/791/1699</a:t>
            </a:r>
            <a:r>
              <a:rPr lang="en-CA" dirty="0"/>
              <a:t> </a:t>
            </a:r>
          </a:p>
        </p:txBody>
      </p:sp>
      <p:pic>
        <p:nvPicPr>
          <p:cNvPr id="4098" name="Picture 2" descr="Fig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571094"/>
            <a:ext cx="6553896" cy="40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8649" y="6235467"/>
            <a:ext cx="988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Stanton &amp; </a:t>
            </a:r>
            <a:r>
              <a:rPr lang="en-CA" dirty="0" err="1"/>
              <a:t>Ophoff</a:t>
            </a:r>
            <a:r>
              <a:rPr lang="en-CA" dirty="0"/>
              <a:t> - </a:t>
            </a:r>
            <a:r>
              <a:rPr lang="en-CA" dirty="0">
                <a:hlinkClick r:id="rId5"/>
              </a:rPr>
              <a:t>http://iisit.org/Vol10/IISITv10p501-523Stanton0091.pdf</a:t>
            </a:r>
            <a:r>
              <a:rPr lang="en-CA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24" y="1524359"/>
            <a:ext cx="2411177" cy="32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4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20874"/>
          </a:xfrm>
        </p:spPr>
        <p:txBody>
          <a:bodyPr/>
          <a:lstStyle/>
          <a:p>
            <a:r>
              <a:rPr lang="en-CA" dirty="0"/>
              <a:t>Mobile performance support…</a:t>
            </a:r>
            <a:br>
              <a:rPr lang="en-CA" dirty="0"/>
            </a:br>
            <a:r>
              <a:rPr lang="en-CA" dirty="0"/>
              <a:t>         … with virtual worlds?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585023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ATD: </a:t>
            </a:r>
            <a:r>
              <a:rPr lang="en-CA" dirty="0">
                <a:hlinkClick r:id="rId3"/>
              </a:rPr>
              <a:t>https://www.td.org/Publications/Newsletters/Learning-Circuits/Learning-Circuits-Archives/2008/12/E-Learning-2009</a:t>
            </a:r>
            <a:r>
              <a:rPr lang="en-CA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6488668"/>
            <a:ext cx="748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NIH: </a:t>
            </a:r>
            <a:r>
              <a:rPr lang="en-CA" dirty="0">
                <a:hlinkClick r:id="rId4"/>
              </a:rPr>
              <a:t>http://www.ncbi.nlm.nih.gov/pmc/articles/PMC2781889/</a:t>
            </a:r>
            <a:r>
              <a:rPr lang="en-CA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922823"/>
            <a:ext cx="4583112" cy="37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795</Words>
  <Application>Microsoft Office PowerPoint</Application>
  <PresentationFormat>On-screen Show (4:3)</PresentationFormat>
  <Paragraphs>108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Virtual Worlds on the Go</vt:lpstr>
      <vt:lpstr>Social networking and learning communities </vt:lpstr>
      <vt:lpstr>The need for deliberate practice</vt:lpstr>
      <vt:lpstr>From virtual to reality</vt:lpstr>
      <vt:lpstr>Real world practice</vt:lpstr>
      <vt:lpstr>The move to mobile</vt:lpstr>
      <vt:lpstr>A mobile learning ecosystem</vt:lpstr>
      <vt:lpstr>Pedagogical affordances</vt:lpstr>
      <vt:lpstr>Mobile performance support…          … with virtual worlds?</vt:lpstr>
      <vt:lpstr>Real world applications</vt:lpstr>
      <vt:lpstr>A mobile virtual worlds performance support infrastructure?</vt:lpstr>
      <vt:lpstr>What will the educator’s job be?</vt:lpstr>
      <vt:lpstr>The new supportive learning agency</vt:lpstr>
      <vt:lpstr>Virtual worlds on the 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Worlds on the Go</dc:title>
  <dc:creator>Stephen Downes</dc:creator>
  <cp:lastModifiedBy>Stephen Downes</cp:lastModifiedBy>
  <cp:revision>12</cp:revision>
  <dcterms:created xsi:type="dcterms:W3CDTF">2016-03-10T22:41:58Z</dcterms:created>
  <dcterms:modified xsi:type="dcterms:W3CDTF">2016-03-11T00:31:14Z</dcterms:modified>
</cp:coreProperties>
</file>