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4" r:id="rId18"/>
    <p:sldId id="275" r:id="rId19"/>
    <p:sldId id="276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28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37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9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0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69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06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8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9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2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84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D921-564F-4B93-AC53-011B5B18B3D3}" type="datetimeFigureOut">
              <a:rPr lang="en-CA" smtClean="0"/>
              <a:t>2016-03-04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8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law.harvard.edu/research/cooperation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rche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1915781300037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4.ncsu.edu/unity/lockers/users/f/felder/public/Columns/Active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98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resentation/9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online.ca/tools-trends/exploring-future-education/2016-look-future-online-learning-part-1" TargetMode="External"/><Relationship Id="rId2" Type="http://schemas.openxmlformats.org/officeDocument/2006/relationships/hyperlink" Target="http://halfanhour.blogspot.com.tr/2016/03/the-2016-look-at-future-of-online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cmbishop/prml/" TargetMode="External"/><Relationship Id="rId2" Type="http://schemas.openxmlformats.org/officeDocument/2006/relationships/hyperlink" Target="http://www.wtec.org/loyola/kb/c1_s1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2014/05/27/a-tennis-racquet-that-isnt-just-strung-but-wired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quantifiedself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cbc.ca/news/canada/car-tracking-devices-spark-privacy-concerns-1.13666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badgeville.com/wiki/Gamificatio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624" y="496062"/>
            <a:ext cx="4025030" cy="2387600"/>
          </a:xfrm>
        </p:spPr>
        <p:txBody>
          <a:bodyPr>
            <a:normAutofit/>
          </a:bodyPr>
          <a:lstStyle/>
          <a:p>
            <a:pPr algn="l"/>
            <a:r>
              <a:rPr lang="en-CA" sz="4800" dirty="0"/>
              <a:t>The Future of Educational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624" y="3151101"/>
            <a:ext cx="2697271" cy="1655762"/>
          </a:xfrm>
        </p:spPr>
        <p:txBody>
          <a:bodyPr/>
          <a:lstStyle/>
          <a:p>
            <a:pPr algn="l"/>
            <a:r>
              <a:rPr lang="en-CA" dirty="0" smtClean="0"/>
              <a:t>Stephen Downes</a:t>
            </a:r>
          </a:p>
          <a:p>
            <a:pPr algn="l"/>
            <a:r>
              <a:rPr lang="en-CA" dirty="0" smtClean="0"/>
              <a:t>March 5, 2016</a:t>
            </a:r>
          </a:p>
          <a:p>
            <a:pPr algn="l"/>
            <a:r>
              <a:rPr lang="en-CA" dirty="0" smtClean="0"/>
              <a:t>Istanbul, Turkey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654" y="854445"/>
            <a:ext cx="3640438" cy="552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483" y="4600370"/>
            <a:ext cx="1778696" cy="94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jarche.com/wp-content/uploads/2014/03/cooperation-and-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72" y="1506022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Translation and Collaborative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7" y="1825625"/>
            <a:ext cx="4609578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Communication is and will be everywhere</a:t>
            </a:r>
          </a:p>
          <a:p>
            <a:r>
              <a:rPr lang="en-CA" sz="3600" dirty="0" smtClean="0">
                <a:latin typeface="+mj-lt"/>
              </a:rPr>
              <a:t>But the future lies in cooperation, not collaboration</a:t>
            </a:r>
            <a:endParaRPr lang="en-CA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https://cyber.law.harvard.edu/research/cooperation</a:t>
            </a:r>
            <a:endParaRPr lang="en-CA" dirty="0" smtClean="0"/>
          </a:p>
          <a:p>
            <a:r>
              <a:rPr lang="en-CA" dirty="0" smtClean="0"/>
              <a:t>Image: </a:t>
            </a:r>
            <a:r>
              <a:rPr lang="en-CA" dirty="0" smtClean="0">
                <a:hlinkClick r:id="rId4"/>
              </a:rPr>
              <a:t>http://Jarche.com</a:t>
            </a:r>
            <a:r>
              <a:rPr lang="en-CA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77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What Does Learning </a:t>
            </a:r>
            <a:r>
              <a:rPr lang="en-CA" dirty="0"/>
              <a:t>B</a:t>
            </a:r>
            <a:r>
              <a:rPr lang="en-CA" dirty="0" smtClean="0"/>
              <a:t>ecome?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7" y="1825625"/>
            <a:ext cx="6087648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Context-Sensitive</a:t>
            </a:r>
          </a:p>
          <a:p>
            <a:r>
              <a:rPr lang="en-CA" sz="3600" dirty="0" smtClean="0">
                <a:latin typeface="+mj-lt"/>
              </a:rPr>
              <a:t>Engaging</a:t>
            </a:r>
          </a:p>
          <a:p>
            <a:r>
              <a:rPr lang="en-CA" sz="3600" dirty="0" smtClean="0">
                <a:latin typeface="+mj-lt"/>
              </a:rPr>
              <a:t>Personal</a:t>
            </a:r>
            <a:endParaRPr lang="en-CA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8331">
            <a:off x="6009821" y="1767827"/>
            <a:ext cx="3312218" cy="42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Any Time / Any Place?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17" y="1868261"/>
            <a:ext cx="4559473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It’s all about context</a:t>
            </a:r>
          </a:p>
          <a:p>
            <a:r>
              <a:rPr lang="en-CA" sz="3600" dirty="0" smtClean="0">
                <a:latin typeface="+mj-lt"/>
              </a:rPr>
              <a:t>The airplane cockpit is no place for a two week course</a:t>
            </a:r>
          </a:p>
          <a:p>
            <a:r>
              <a:rPr lang="en-CA" sz="3600" dirty="0" smtClean="0">
                <a:latin typeface="+mj-lt"/>
              </a:rPr>
              <a:t>Learning will be like water or electricity – or text</a:t>
            </a:r>
            <a:endParaRPr lang="en-CA" sz="36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08" y="1868261"/>
            <a:ext cx="2862416" cy="4057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0554" y="6212506"/>
            <a:ext cx="774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http://www.sciencedirect.com/science/article/pii/S1319157813000372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743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Engaging = Immersive + Wanted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690688"/>
            <a:ext cx="7816242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Just because it’s interactive doesn’t make it engaging</a:t>
            </a:r>
          </a:p>
          <a:p>
            <a:r>
              <a:rPr lang="en-CA" sz="3600" dirty="0" smtClean="0">
                <a:latin typeface="+mj-lt"/>
              </a:rPr>
              <a:t>We have to </a:t>
            </a:r>
            <a:r>
              <a:rPr lang="en-CA" sz="3600" i="1" dirty="0" smtClean="0">
                <a:latin typeface="+mj-lt"/>
              </a:rPr>
              <a:t>want</a:t>
            </a:r>
            <a:r>
              <a:rPr lang="en-CA" sz="3600" dirty="0" smtClean="0">
                <a:latin typeface="+mj-lt"/>
              </a:rPr>
              <a:t> to be there</a:t>
            </a:r>
          </a:p>
          <a:p>
            <a:r>
              <a:rPr lang="en-CA" sz="3600" dirty="0" smtClean="0">
                <a:latin typeface="+mj-lt"/>
              </a:rPr>
              <a:t>And we have to </a:t>
            </a:r>
            <a:r>
              <a:rPr lang="en-CA" sz="3600" i="1" dirty="0" smtClean="0">
                <a:latin typeface="+mj-lt"/>
              </a:rPr>
              <a:t>believe</a:t>
            </a:r>
            <a:r>
              <a:rPr lang="en-CA" sz="3600" dirty="0" smtClean="0">
                <a:latin typeface="+mj-lt"/>
              </a:rPr>
              <a:t> that we’re there</a:t>
            </a:r>
            <a:endParaRPr lang="en-CA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http://www4.ncsu.edu/unity/lockers/users/f/felder/public/Columns/Active.pdf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48" y="4221075"/>
            <a:ext cx="7239391" cy="18209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532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Learning is Personal</a:t>
            </a:r>
            <a:endParaRPr lang="en-CA" dirty="0"/>
          </a:p>
        </p:txBody>
      </p:sp>
      <p:pic>
        <p:nvPicPr>
          <p:cNvPr id="7172" name="Picture 4" descr="http://image.slidesharecdn.com/20151113-downes-guayaquil-151113174842-lva1-app6891/95/personal-learning-in-virtual-environments-19-638.jpg?cb=1447437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1690688"/>
            <a:ext cx="8192531" cy="46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A Personal Learning Architecture</a:t>
            </a:r>
            <a:endParaRPr lang="en-CA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1690688"/>
            <a:ext cx="7848600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3113" y="6421813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http://www.downes.ca/presentation/98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7498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The New Institutional Perspective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683113" y="6421813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http://www.downes.ca/presentation/98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778696" y="1690688"/>
            <a:ext cx="86429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 smtClean="0">
                <a:latin typeface="+mj-lt"/>
              </a:rPr>
              <a:t>From Management to Meaning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+mj-lt"/>
              </a:rPr>
              <a:t>Don’t do things </a:t>
            </a:r>
            <a:r>
              <a:rPr lang="en-CA" sz="3200" i="1" dirty="0" smtClean="0">
                <a:latin typeface="+mj-lt"/>
              </a:rPr>
              <a:t>to</a:t>
            </a:r>
            <a:r>
              <a:rPr lang="en-CA" sz="3200" dirty="0" smtClean="0">
                <a:latin typeface="+mj-lt"/>
              </a:rPr>
              <a:t> people, do things </a:t>
            </a:r>
            <a:r>
              <a:rPr lang="en-CA" sz="3200" i="1" dirty="0" smtClean="0">
                <a:latin typeface="+mj-lt"/>
              </a:rPr>
              <a:t>with</a:t>
            </a:r>
            <a:r>
              <a:rPr lang="en-CA" sz="3200" dirty="0" smtClean="0">
                <a:latin typeface="+mj-lt"/>
              </a:rPr>
              <a:t> people, help people </a:t>
            </a:r>
            <a:r>
              <a:rPr lang="en-CA" sz="3200" i="1" dirty="0" smtClean="0">
                <a:latin typeface="+mj-lt"/>
              </a:rPr>
              <a:t>do things</a:t>
            </a:r>
            <a:endParaRPr lang="en-CA" sz="32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+mj-lt"/>
              </a:rPr>
              <a:t>If we have to ask “how do we motivate people” then we’re taking the wrong approach – Kohn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+mj-lt"/>
              </a:rPr>
              <a:t>“Knowledge sharing is your job” – </a:t>
            </a:r>
            <a:r>
              <a:rPr lang="en-CA" sz="3200" dirty="0" err="1" smtClean="0">
                <a:latin typeface="+mj-lt"/>
              </a:rPr>
              <a:t>Buckman</a:t>
            </a:r>
            <a:endParaRPr lang="en-CA" sz="3200" dirty="0" smtClean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+mj-lt"/>
              </a:rPr>
              <a:t> Provide opportunities for autonomy, mastery, purpose – Pink</a:t>
            </a:r>
            <a:endParaRPr lang="en-CA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16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5410200"/>
            <a:ext cx="8229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AB0000"/>
                </a:solidFill>
                <a:latin typeface="Calibri" charset="0"/>
              </a:rPr>
              <a:t>	</a:t>
            </a:r>
            <a:r>
              <a:rPr lang="en-US" dirty="0">
                <a:latin typeface="+mj-lt"/>
              </a:rPr>
              <a:t>Personal knowledge consists of </a:t>
            </a:r>
            <a:r>
              <a:rPr lang="en-US" i="1" dirty="0">
                <a:latin typeface="+mj-lt"/>
              </a:rPr>
              <a:t>neural</a:t>
            </a:r>
            <a:r>
              <a:rPr lang="en-US" dirty="0">
                <a:latin typeface="+mj-lt"/>
              </a:rPr>
              <a:t> connections, not </a:t>
            </a:r>
            <a:r>
              <a:rPr lang="en-US" dirty="0" smtClean="0">
                <a:latin typeface="+mj-lt"/>
              </a:rPr>
              <a:t>facts and data</a:t>
            </a:r>
            <a:endParaRPr lang="en-US" dirty="0">
              <a:latin typeface="+mj-lt"/>
            </a:endParaRP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209800" y="3962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We are using one of these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248400" y="47244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To create one of these</a:t>
            </a:r>
          </a:p>
        </p:txBody>
      </p:sp>
    </p:spTree>
    <p:extLst>
      <p:ext uri="{BB962C8B-B14F-4D97-AF65-F5344CB8AC3E}">
        <p14:creationId xmlns:p14="http://schemas.microsoft.com/office/powerpoint/2010/main" val="26695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04580" y="365125"/>
            <a:ext cx="9149219" cy="1325563"/>
          </a:xfrm>
        </p:spPr>
        <p:txBody>
          <a:bodyPr/>
          <a:lstStyle/>
          <a:p>
            <a:r>
              <a:rPr lang="en-US" dirty="0">
                <a:solidFill>
                  <a:srgbClr val="10253F"/>
                </a:solidFill>
              </a:rPr>
              <a:t>Learning </a:t>
            </a:r>
            <a:r>
              <a:rPr lang="en-US" dirty="0" smtClean="0">
                <a:solidFill>
                  <a:srgbClr val="10253F"/>
                </a:solidFill>
              </a:rPr>
              <a:t>Outcomes</a:t>
            </a:r>
            <a:endParaRPr lang="en-US" dirty="0">
              <a:solidFill>
                <a:srgbClr val="10253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580" y="1825625"/>
            <a:ext cx="8116867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Learning a discipline is a 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total state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 and not a collection of specific states</a:t>
            </a: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254061"/>
                </a:solidFill>
                <a:latin typeface="+mj-lt"/>
              </a:rPr>
              <a:t>It is obtained through </a:t>
            </a:r>
            <a:r>
              <a:rPr lang="en-US" sz="3200" i="1" dirty="0">
                <a:solidFill>
                  <a:srgbClr val="254061"/>
                </a:solidFill>
                <a:latin typeface="+mj-lt"/>
              </a:rPr>
              <a:t>immersion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 in an environment rather than acquisition of particular entities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254061"/>
                </a:solidFill>
                <a:latin typeface="+mj-lt"/>
              </a:rPr>
              <a:t>It is expressed functionally (can you perform 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‘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as a geographer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?) rather than cognitively (can you state 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‘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geography facts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 or do 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‘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geography tasks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887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04582" y="365125"/>
            <a:ext cx="9149218" cy="1325563"/>
          </a:xfrm>
        </p:spPr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81200" y="5410200"/>
            <a:ext cx="8229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AB0000"/>
                </a:solidFill>
                <a:latin typeface="Calibri" charset="0"/>
              </a:rPr>
              <a:t>	</a:t>
            </a:r>
            <a:r>
              <a:rPr lang="en-US" dirty="0">
                <a:latin typeface="+mj-lt"/>
              </a:rPr>
              <a:t>There are not specific bits of knowledge or competencies, but rather, personal capacities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057400" y="3962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We recognize this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6248400" y="47244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By </a:t>
            </a:r>
            <a:r>
              <a:rPr lang="en-US" sz="2400" dirty="0" err="1"/>
              <a:t>perfomance</a:t>
            </a:r>
            <a:r>
              <a:rPr lang="en-US" sz="2400" dirty="0"/>
              <a:t> in this</a:t>
            </a:r>
          </a:p>
        </p:txBody>
      </p:sp>
    </p:spTree>
    <p:extLst>
      <p:ext uri="{BB962C8B-B14F-4D97-AF65-F5344CB8AC3E}">
        <p14:creationId xmlns:p14="http://schemas.microsoft.com/office/powerpoint/2010/main" val="151923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The Inflexible Law of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>
                <a:latin typeface="+mj-lt"/>
              </a:rPr>
              <a:t>It's when we do stuff that we learn, not when stuff does something for 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3501278"/>
            <a:ext cx="6167046" cy="28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New Model of Work and Learning</a:t>
            </a:r>
            <a:endParaRPr lang="en-CA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499948"/>
            <a:ext cx="9558403" cy="4351338"/>
          </a:xfrm>
        </p:spPr>
        <p:txBody>
          <a:bodyPr/>
          <a:lstStyle/>
          <a:p>
            <a:pPr>
              <a:defRPr/>
            </a:pPr>
            <a:r>
              <a:rPr lang="en-CA" sz="3200" dirty="0" smtClean="0">
                <a:latin typeface="+mj-lt"/>
              </a:rPr>
              <a:t>Sharing - create </a:t>
            </a:r>
            <a:r>
              <a:rPr lang="en-CA" sz="3200" dirty="0">
                <a:latin typeface="+mj-lt"/>
              </a:rPr>
              <a:t>linked documents, data, and objects within a distributed </a:t>
            </a:r>
            <a:r>
              <a:rPr lang="en-CA" sz="3200" dirty="0" smtClean="0">
                <a:latin typeface="+mj-lt"/>
              </a:rPr>
              <a:t>network</a:t>
            </a:r>
            <a:endParaRPr lang="en-CA" dirty="0" smtClean="0">
              <a:latin typeface="+mj-lt"/>
            </a:endParaRPr>
          </a:p>
          <a:p>
            <a:pPr>
              <a:defRPr/>
            </a:pPr>
            <a:r>
              <a:rPr lang="en-CA" sz="3200" dirty="0" smtClean="0">
                <a:latin typeface="+mj-lt"/>
              </a:rPr>
              <a:t>Contributing - employ </a:t>
            </a:r>
            <a:r>
              <a:rPr lang="en-CA" sz="3200" dirty="0">
                <a:latin typeface="+mj-lt"/>
              </a:rPr>
              <a:t>social networking applications of the Web to facilitate group </a:t>
            </a:r>
            <a:r>
              <a:rPr lang="en-CA" sz="3200" dirty="0" smtClean="0">
                <a:latin typeface="+mj-lt"/>
              </a:rPr>
              <a:t>communication</a:t>
            </a:r>
            <a:endParaRPr lang="en-CA" dirty="0" smtClean="0">
              <a:latin typeface="+mj-lt"/>
            </a:endParaRPr>
          </a:p>
          <a:p>
            <a:pPr>
              <a:defRPr/>
            </a:pPr>
            <a:r>
              <a:rPr lang="en-CA" sz="3200" dirty="0" smtClean="0">
                <a:latin typeface="+mj-lt"/>
              </a:rPr>
              <a:t>Co-creating - work</a:t>
            </a:r>
            <a:r>
              <a:rPr lang="en-CA" dirty="0" smtClean="0">
                <a:latin typeface="+mj-lt"/>
              </a:rPr>
              <a:t> </a:t>
            </a:r>
            <a:r>
              <a:rPr lang="en-CA" sz="3200" dirty="0">
                <a:latin typeface="+mj-lt"/>
              </a:rPr>
              <a:t>through networks that facilitate cooperative group work toward </a:t>
            </a:r>
            <a:r>
              <a:rPr lang="en-CA" sz="3200" dirty="0" smtClean="0">
                <a:latin typeface="+mj-lt"/>
              </a:rPr>
              <a:t>common goals</a:t>
            </a:r>
            <a:endParaRPr lang="en-CA" sz="6600" dirty="0">
              <a:latin typeface="+mj-lt"/>
            </a:endParaRPr>
          </a:p>
          <a:p>
            <a:pPr lvl="1">
              <a:buNone/>
              <a:defRPr/>
            </a:pPr>
            <a:r>
              <a:rPr lang="en-CA" sz="1700" dirty="0" smtClean="0"/>
              <a:t>             (</a:t>
            </a:r>
            <a:r>
              <a:rPr lang="en-CA" sz="1700" dirty="0"/>
              <a:t>Dutton, p. 12)</a:t>
            </a:r>
          </a:p>
          <a:p>
            <a:pPr lvl="1"/>
            <a:endParaRPr lang="en-CA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4" y="5017848"/>
            <a:ext cx="82962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7834" y="5508864"/>
            <a:ext cx="4551095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www.downes.ca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75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The Future in 2016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Machine </a:t>
            </a:r>
            <a:r>
              <a:rPr lang="en-CA" sz="3600" dirty="0">
                <a:latin typeface="+mj-lt"/>
              </a:rPr>
              <a:t>learning and artificial </a:t>
            </a:r>
            <a:r>
              <a:rPr lang="en-CA" sz="3600" dirty="0" smtClean="0">
                <a:latin typeface="+mj-lt"/>
              </a:rPr>
              <a:t>intelligence</a:t>
            </a:r>
          </a:p>
          <a:p>
            <a:r>
              <a:rPr lang="en-CA" sz="3600" dirty="0" smtClean="0">
                <a:latin typeface="+mj-lt"/>
              </a:rPr>
              <a:t>Handheld and Mobile Computing</a:t>
            </a:r>
          </a:p>
          <a:p>
            <a:r>
              <a:rPr lang="en-CA" sz="3600" dirty="0" smtClean="0">
                <a:latin typeface="+mj-lt"/>
              </a:rPr>
              <a:t>Learning Analytics</a:t>
            </a:r>
          </a:p>
          <a:p>
            <a:r>
              <a:rPr lang="en-CA" sz="3600" dirty="0" smtClean="0">
                <a:latin typeface="+mj-lt"/>
              </a:rPr>
              <a:t>Internet of Things</a:t>
            </a:r>
          </a:p>
          <a:p>
            <a:r>
              <a:rPr lang="en-CA" sz="3600" dirty="0" smtClean="0">
                <a:latin typeface="+mj-lt"/>
              </a:rPr>
              <a:t>Games, Sims and Virtual Reality</a:t>
            </a:r>
          </a:p>
          <a:p>
            <a:r>
              <a:rPr lang="en-CA" sz="3600" dirty="0" smtClean="0">
                <a:latin typeface="+mj-lt"/>
              </a:rPr>
              <a:t>Translation and Collaborative Technology</a:t>
            </a:r>
            <a:endParaRPr lang="en-CA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78696" y="6176963"/>
            <a:ext cx="817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http://halfanhour.blogspot.com.tr/2016/03/the-2016-look-at-future-of-online.html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778696" y="5807631"/>
            <a:ext cx="1035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http://teachonline.ca/tools-trends/exploring-future-education/2016-look-future-online-learning-part-1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53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Machine learning and </a:t>
            </a:r>
            <a:r>
              <a:rPr lang="en-CA" dirty="0" smtClean="0"/>
              <a:t>AI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Not simply for adaptive learning</a:t>
            </a:r>
          </a:p>
          <a:p>
            <a:r>
              <a:rPr lang="en-CA" sz="3600" dirty="0" smtClean="0">
                <a:latin typeface="+mj-lt"/>
              </a:rPr>
              <a:t>The idea is to create an </a:t>
            </a:r>
            <a:r>
              <a:rPr lang="en-CA" sz="3600" i="1" dirty="0" smtClean="0">
                <a:latin typeface="+mj-lt"/>
              </a:rPr>
              <a:t>environment</a:t>
            </a:r>
            <a:endParaRPr lang="en-CA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3248477"/>
            <a:ext cx="8151638" cy="2928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8904" y="6311900"/>
            <a:ext cx="321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3"/>
              </a:rPr>
              <a:t>https://www.codecademy.com/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61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 smtClean="0"/>
              <a:t>Three Types of AI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8743167" cy="4351338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latin typeface="+mj-lt"/>
              </a:rPr>
              <a:t>decision </a:t>
            </a:r>
            <a:r>
              <a:rPr lang="en-CA" sz="3600" b="1" dirty="0">
                <a:latin typeface="+mj-lt"/>
              </a:rPr>
              <a:t>engines </a:t>
            </a:r>
            <a:r>
              <a:rPr lang="en-CA" sz="3600" dirty="0">
                <a:latin typeface="+mj-lt"/>
              </a:rPr>
              <a:t>- these are expert systems that are based on rule-driven </a:t>
            </a:r>
            <a:r>
              <a:rPr lang="en-CA" sz="3600" dirty="0" smtClean="0">
                <a:latin typeface="+mj-lt"/>
              </a:rPr>
              <a:t>strategies</a:t>
            </a:r>
          </a:p>
          <a:p>
            <a:r>
              <a:rPr lang="en-CA" sz="3600" b="1" dirty="0" smtClean="0">
                <a:latin typeface="+mj-lt"/>
              </a:rPr>
              <a:t>pattern recognition </a:t>
            </a:r>
            <a:r>
              <a:rPr lang="en-CA" sz="3600" dirty="0" smtClean="0">
                <a:latin typeface="+mj-lt"/>
              </a:rPr>
              <a:t>- perceptual </a:t>
            </a:r>
            <a:r>
              <a:rPr lang="en-CA" sz="3600" dirty="0">
                <a:latin typeface="+mj-lt"/>
              </a:rPr>
              <a:t>systems that identify patterns from partial or disorganized </a:t>
            </a:r>
            <a:r>
              <a:rPr lang="en-CA" sz="3600" dirty="0" smtClean="0">
                <a:latin typeface="+mj-lt"/>
              </a:rPr>
              <a:t>data</a:t>
            </a:r>
            <a:endParaRPr lang="en-CA" sz="3600" dirty="0">
              <a:latin typeface="+mj-lt"/>
            </a:endParaRPr>
          </a:p>
          <a:p>
            <a:r>
              <a:rPr lang="en-CA" sz="3600" b="1" dirty="0" smtClean="0">
                <a:latin typeface="+mj-lt"/>
              </a:rPr>
              <a:t>cluster </a:t>
            </a:r>
            <a:r>
              <a:rPr lang="en-CA" sz="3600" b="1" dirty="0">
                <a:latin typeface="+mj-lt"/>
              </a:rPr>
              <a:t>detection </a:t>
            </a:r>
            <a:r>
              <a:rPr lang="en-CA" sz="3600" dirty="0">
                <a:latin typeface="+mj-lt"/>
              </a:rPr>
              <a:t>- </a:t>
            </a:r>
            <a:r>
              <a:rPr lang="en-CA" sz="3600" dirty="0" smtClean="0">
                <a:latin typeface="+mj-lt"/>
              </a:rPr>
              <a:t>detecting </a:t>
            </a:r>
            <a:r>
              <a:rPr lang="en-CA" sz="3600" dirty="0">
                <a:latin typeface="+mj-lt"/>
              </a:rPr>
              <a:t>nearest neighbours and categories of things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1934" y="5942568"/>
            <a:ext cx="425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http://www.wtec.org/loyola/kb/c1_s1.htm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891934" y="6311900"/>
            <a:ext cx="6772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http://research.microsoft.com/en-us/um/people/cmbishop/prml/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497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tunedotcom.files.wordpress.com/2014/05/140525193150-babolat-play-pure-drive-tennis-racquet-620xa.jpg?quality=80&amp;w=550&amp;h=348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56" y="1950885"/>
            <a:ext cx="5238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Handheld and Mobile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4233797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The future of learning isn’t the mobile phone</a:t>
            </a:r>
          </a:p>
          <a:p>
            <a:r>
              <a:rPr lang="en-CA" sz="3600" dirty="0" smtClean="0">
                <a:latin typeface="+mj-lt"/>
              </a:rPr>
              <a:t>It’s in the </a:t>
            </a:r>
            <a:r>
              <a:rPr lang="en-CA" sz="3600" i="1" dirty="0" smtClean="0">
                <a:latin typeface="+mj-lt"/>
              </a:rPr>
              <a:t>integrated</a:t>
            </a:r>
            <a:r>
              <a:rPr lang="en-CA" sz="3600" dirty="0" smtClean="0">
                <a:latin typeface="+mj-lt"/>
              </a:rPr>
              <a:t> performance support system</a:t>
            </a:r>
            <a:endParaRPr lang="en-CA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3"/>
              </a:rPr>
              <a:t>http://fortune.com/2014/05/27/a-tennis-racquet-that-isnt-just-strung-but-wired/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28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Learning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4233797" cy="4351338"/>
          </a:xfrm>
        </p:spPr>
        <p:txBody>
          <a:bodyPr>
            <a:normAutofit/>
          </a:bodyPr>
          <a:lstStyle/>
          <a:p>
            <a:r>
              <a:rPr lang="en-CA" sz="3600" dirty="0" smtClean="0">
                <a:latin typeface="+mj-lt"/>
              </a:rPr>
              <a:t>We talk about predictive analytics as though finishing a course is the problem</a:t>
            </a:r>
          </a:p>
          <a:p>
            <a:r>
              <a:rPr lang="en-CA" sz="3600" dirty="0" smtClean="0">
                <a:latin typeface="+mj-lt"/>
              </a:rPr>
              <a:t>The real future is in the quantified self</a:t>
            </a:r>
            <a:endParaRPr lang="en-CA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http://quantifiedself.com/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06" y="1825625"/>
            <a:ext cx="4948889" cy="31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Internet of Things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904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http://www.cbc.ca/news/canada/car-tracking-devices-spark-privacy-concerns-1.1366687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3074" name="Picture 2" descr="Some motorists, hoping for insurance savings, are opting to install telematic devices that are able to record the number of kilometres driven annually, the number of times a driver brakes hard or accelerates quickly and the time of day that a car is driv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19" y="147661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78696" y="4972833"/>
            <a:ext cx="9068844" cy="1204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latin typeface="+mj-lt"/>
              </a:rPr>
              <a:t>What happens when companies know the state of all your devices?</a:t>
            </a:r>
            <a:endParaRPr lang="en-C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89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Games, Sims and Virtual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7" y="1825625"/>
            <a:ext cx="40584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 smtClean="0">
                <a:latin typeface="+mj-lt"/>
              </a:rPr>
              <a:t>‘</a:t>
            </a:r>
            <a:r>
              <a:rPr lang="en-CA" sz="3600" dirty="0" err="1" smtClean="0">
                <a:latin typeface="+mj-lt"/>
              </a:rPr>
              <a:t>Gamification</a:t>
            </a:r>
            <a:r>
              <a:rPr lang="en-CA" sz="3600" dirty="0" smtClean="0">
                <a:latin typeface="+mj-lt"/>
              </a:rPr>
              <a:t>’ – adds game elements to learning</a:t>
            </a:r>
          </a:p>
          <a:p>
            <a:pPr marL="0" indent="0">
              <a:buNone/>
            </a:pPr>
            <a:r>
              <a:rPr lang="en-CA" sz="3600" dirty="0" smtClean="0">
                <a:latin typeface="+mj-lt"/>
              </a:rPr>
              <a:t>‘Serious Games’ – employs a game to facilitate learning</a:t>
            </a:r>
            <a:endParaRPr lang="en-CA" sz="36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>
                <a:hlinkClick r:id="rId2"/>
              </a:rPr>
              <a:t>https://badgeville.com/wiki/Gamification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25" y="1755325"/>
            <a:ext cx="5202477" cy="34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</TotalTime>
  <Words>552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Office Theme</vt:lpstr>
      <vt:lpstr>The Future of Educational Media</vt:lpstr>
      <vt:lpstr>The Inflexible Law of Learning</vt:lpstr>
      <vt:lpstr>The Future in 2016</vt:lpstr>
      <vt:lpstr>Machine learning and AI</vt:lpstr>
      <vt:lpstr>Three Types of AI</vt:lpstr>
      <vt:lpstr>Handheld and Mobile Computing</vt:lpstr>
      <vt:lpstr>Learning Analytics</vt:lpstr>
      <vt:lpstr>Internet of Things</vt:lpstr>
      <vt:lpstr>Games, Sims and Virtual Reality</vt:lpstr>
      <vt:lpstr>Translation and Collaborative Technology</vt:lpstr>
      <vt:lpstr>What Does Learning Become?</vt:lpstr>
      <vt:lpstr>Any Time / Any Place?</vt:lpstr>
      <vt:lpstr>Engaging = Immersive + Wanted</vt:lpstr>
      <vt:lpstr>Learning is Personal</vt:lpstr>
      <vt:lpstr>A Personal Learning Architecture</vt:lpstr>
      <vt:lpstr>The New Institutional Perspective</vt:lpstr>
      <vt:lpstr>Learning Outcomes</vt:lpstr>
      <vt:lpstr>Learning Outcomes</vt:lpstr>
      <vt:lpstr>Learning Outcomes</vt:lpstr>
      <vt:lpstr>The New Model of Work and Learning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Educational Media</dc:title>
  <dc:creator>Stephen Downes</dc:creator>
  <cp:lastModifiedBy>Stephen Downes</cp:lastModifiedBy>
  <cp:revision>13</cp:revision>
  <dcterms:created xsi:type="dcterms:W3CDTF">2016-03-05T03:25:05Z</dcterms:created>
  <dcterms:modified xsi:type="dcterms:W3CDTF">2016-03-05T06:54:12Z</dcterms:modified>
</cp:coreProperties>
</file>