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3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66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6348" autoAdjust="0"/>
  </p:normalViewPr>
  <p:slideViewPr>
    <p:cSldViewPr snapToGrid="0">
      <p:cViewPr varScale="1">
        <p:scale>
          <a:sx n="47" d="100"/>
          <a:sy n="47" d="100"/>
        </p:scale>
        <p:origin x="117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695A7-E545-48FA-851F-5A47F3FC3FBD}" type="datetimeFigureOut">
              <a:rPr lang="en-CA" smtClean="0"/>
              <a:t>2015-10-30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E3BC-D774-495B-BB86-90ADBA43CD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07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From Wikipedia: https://en.wikipedia.org/wiki/Lolcat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15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48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781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745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5975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9719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915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image is a hidden </a:t>
            </a:r>
            <a:r>
              <a:rPr lang="en-CA" dirty="0" err="1" smtClean="0"/>
              <a:t>markov</a:t>
            </a:r>
            <a:r>
              <a:rPr lang="en-CA" dirty="0" smtClean="0"/>
              <a:t> model - https://en.wikipedia.org/wiki/Hidden_Markov_model</a:t>
            </a:r>
          </a:p>
          <a:p>
            <a:r>
              <a:rPr lang="en-CA" dirty="0" smtClean="0"/>
              <a:t>The idea that the brain is a network of connections and we learn</a:t>
            </a:r>
            <a:r>
              <a:rPr lang="en-CA" baseline="0" dirty="0" smtClean="0"/>
              <a:t> by forming connections</a:t>
            </a:r>
          </a:p>
          <a:p>
            <a:r>
              <a:rPr lang="en-CA" baseline="0" dirty="0" smtClean="0"/>
              <a:t>The contents of our mind do not ‘stand for’ or ‘represent’ phenomena in the work</a:t>
            </a:r>
          </a:p>
          <a:p>
            <a:r>
              <a:rPr lang="en-CA" baseline="0" dirty="0" smtClean="0"/>
              <a:t>Think of direct perception – JJ Gibson - http://ione.psy.uconn.edu/~cespaweb/docs/MC.pdf or http://ione.psy.uconn.edu/~cespaweb/docs/MC.pdf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054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LPSS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350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3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This is an image of a fish in a cave in </a:t>
            </a:r>
            <a:r>
              <a:rPr lang="en-CA" dirty="0" err="1" smtClean="0"/>
              <a:t>Kakado</a:t>
            </a:r>
            <a:endParaRPr lang="en-CA" dirty="0" smtClean="0"/>
          </a:p>
          <a:p>
            <a:pPr marL="171450" indent="-171450">
              <a:buFontTx/>
              <a:buChar char="-"/>
            </a:pPr>
            <a:r>
              <a:rPr lang="en-CA" dirty="0" smtClean="0"/>
              <a:t>It teaches people what parts to each, what parts to avoid – it is an anatomy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Understanding</a:t>
            </a:r>
            <a:r>
              <a:rPr lang="en-CA" baseline="0" dirty="0" smtClean="0"/>
              <a:t> what the picture means is a matter of recognizing what sort of thing this is, rather than a dictionary definition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9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 have always (well, since the 1600s) thought of knowledge and learning as accumulations of facts, data.. Think of things like libraries, encyclopedias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Learning was therefore a matter of accumulating those fact… getting the basics, learning your ABCs… collecting subjects, courses, competencies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Our learning is structured this way – organized by topic, subject, program, class</a:t>
            </a:r>
          </a:p>
          <a:p>
            <a:endParaRPr lang="en-CA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Things are changing – gradually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One way to look at – knowledge is gradually shifting from knowledge of a domain to knowledge of a function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For example – you don’t study geology – you study how to be a geologist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Kuhn (</a:t>
            </a:r>
            <a:r>
              <a:rPr lang="en-US" b="0" i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Structure of Scientific Revolutions</a:t>
            </a: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 – learning a subject is learning how to solve the problems at the end of the chapter</a:t>
            </a:r>
          </a:p>
          <a:p>
            <a:endParaRPr lang="en-CA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Another way to look at it…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Knowledge was thought of as having a bunch of sentences in the brain, that you could recall as needed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Today, knowledge is thought of more along the lines of a skill – Gilbert Ryle – a disposition to behave (</a:t>
            </a:r>
            <a:r>
              <a:rPr lang="en-US" b="0" i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Concept of Mind</a:t>
            </a: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 – Michael Polanyi – tacit knowledge (</a:t>
            </a:r>
            <a:r>
              <a:rPr lang="en-US" b="0" i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Personal Knowledge</a:t>
            </a:r>
            <a:r>
              <a:rPr lang="en-US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12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71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Lack of preparation - </a:t>
            </a:r>
            <a:r>
              <a:rPr lang="en-CA" dirty="0" err="1" smtClean="0"/>
              <a:t>Eg</a:t>
            </a:r>
            <a:r>
              <a:rPr lang="en-CA" dirty="0" smtClean="0"/>
              <a:t>. The Chronicle – “Why Delusions</a:t>
            </a:r>
            <a:r>
              <a:rPr lang="en-CA" baseline="0" dirty="0" smtClean="0"/>
              <a:t> to Educate the world are absurd” - http://chronicle.com/blogs/worldwise/a-mooc-delusion-why-visions-to-educate-the-world-are-absurd/32599 – “</a:t>
            </a:r>
            <a:r>
              <a:rPr lang="en-CA" dirty="0" smtClean="0"/>
              <a:t>lack the willingness to consider seriously what happens when thousands of students constituting a vast spectrum of proficiency levels and academic backgrounds try to catch up “</a:t>
            </a:r>
            <a:endParaRPr lang="en-CA" baseline="0" dirty="0" smtClean="0"/>
          </a:p>
          <a:p>
            <a:pPr marL="171450" indent="-171450">
              <a:buFontTx/>
              <a:buChar char="-"/>
            </a:pPr>
            <a:r>
              <a:rPr lang="en-CA" dirty="0" smtClean="0"/>
              <a:t>Bad pedagogy</a:t>
            </a:r>
            <a:r>
              <a:rPr lang="en-CA" baseline="0" dirty="0" smtClean="0"/>
              <a:t> – EDUCAUSE, Five Myths about MOOCs - </a:t>
            </a:r>
            <a:r>
              <a:rPr lang="en-CA" baseline="0" dirty="0" err="1" smtClean="0"/>
              <a:t>eg</a:t>
            </a:r>
            <a:r>
              <a:rPr lang="en-CA" baseline="0" dirty="0" smtClean="0"/>
              <a:t>. http://er.educause.edu/articles/2013/10/five-myths-about-moocs 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Failure to engage, mechanistic – ibid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Bad technology – </a:t>
            </a:r>
            <a:r>
              <a:rPr lang="en-CA" baseline="0" dirty="0" err="1" smtClean="0"/>
              <a:t>HuffPost</a:t>
            </a:r>
            <a:r>
              <a:rPr lang="en-CA" baseline="0" dirty="0" smtClean="0"/>
              <a:t> – The MOOC Backlash - http://www.huffingtonpost.com/jonathan-haber/the-mooc-backlash-udacity_b_4339487.html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Dropouts - http://edf.stanford.edu/readings/coursera-takes-nuanced-view-mooc-dropout-rates or https://campustechnology.com/articles/2015/07/01/mit-researchers-develop-model-to-predict-mooc-dropouts.aspx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30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What is it to ‘complete’ a course of learning?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The</a:t>
            </a:r>
            <a:r>
              <a:rPr lang="en-CA" baseline="0" dirty="0" smtClean="0"/>
              <a:t> presumption that there is a linear order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The presumption that there are ‘foundational’ things to learn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The case of ‘addition’ and ‘multiplication’ in Common Core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The case of ‘to be’ in language “Me Grog. Me hungry.” or “I have six years.”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072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Go beyond traditional conceptions, conceptions</a:t>
            </a:r>
            <a:r>
              <a:rPr lang="en-CA" baseline="0" dirty="0" smtClean="0"/>
              <a:t> like:</a:t>
            </a:r>
            <a:endParaRPr lang="en-CA" dirty="0" smtClean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ACAB8C"/>
                </a:solidFill>
              </a:rPr>
              <a:t> messages have a sender and a receiver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ACAB8C"/>
                </a:solidFill>
              </a:rPr>
              <a:t> words get meaning from what they represent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ACAB8C"/>
                </a:solidFill>
              </a:rPr>
              <a:t> truth is based on the real world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ACAB8C"/>
                </a:solidFill>
              </a:rPr>
              <a:t> events have a cause, and causes can be known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rgbClr val="ACAB8C"/>
                </a:solidFill>
              </a:rPr>
              <a:t> science is based on forming and testing hypotheses</a:t>
            </a:r>
            <a:endParaRPr lang="en-US" dirty="0" smtClean="0">
              <a:solidFill>
                <a:srgbClr val="ACAB8C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These, taken together, constitute, a static, linear, coherent picture of the world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Thinks we think of as ‘skills’ -</a:t>
            </a:r>
            <a:r>
              <a:rPr lang="en-CA" baseline="0" dirty="0" smtClean="0"/>
              <a:t> </a:t>
            </a:r>
            <a:r>
              <a:rPr lang="en-CA" sz="1200" i="1" dirty="0" smtClean="0">
                <a:solidFill>
                  <a:srgbClr val="92D050"/>
                </a:solidFill>
              </a:rPr>
              <a:t>performance, simulation, appropriation, </a:t>
            </a:r>
            <a:r>
              <a:rPr lang="en-CA" sz="1200" i="1" dirty="0" err="1" smtClean="0">
                <a:solidFill>
                  <a:srgbClr val="92D050"/>
                </a:solidFill>
              </a:rPr>
              <a:t>etc</a:t>
            </a:r>
            <a:r>
              <a:rPr lang="en-CA" sz="1200" dirty="0" smtClean="0">
                <a:solidFill>
                  <a:srgbClr val="92D050"/>
                </a:solidFill>
              </a:rPr>
              <a:t> </a:t>
            </a:r>
            <a:r>
              <a:rPr lang="en-CA" sz="1200" dirty="0" smtClean="0">
                <a:solidFill>
                  <a:schemeClr val="bg2"/>
                </a:solidFill>
              </a:rPr>
              <a:t>- are actually </a:t>
            </a:r>
            <a:r>
              <a:rPr lang="en-CA" sz="1200" i="1" dirty="0" smtClean="0">
                <a:solidFill>
                  <a:srgbClr val="00B0F0"/>
                </a:solidFill>
              </a:rPr>
              <a:t>languages</a:t>
            </a:r>
            <a:r>
              <a:rPr lang="en-CA" sz="1200" dirty="0" smtClean="0">
                <a:solidFill>
                  <a:schemeClr val="bg2"/>
                </a:solidFill>
              </a:rPr>
              <a:t> and should be understood in terms of these six dimensions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14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Tarski</a:t>
            </a:r>
            <a:r>
              <a:rPr lang="en-CA" dirty="0" smtClean="0"/>
              <a:t> semantics – ‘snow is white’ is true </a:t>
            </a:r>
            <a:r>
              <a:rPr lang="en-CA" dirty="0" err="1" smtClean="0"/>
              <a:t>iff</a:t>
            </a:r>
            <a:r>
              <a:rPr lang="en-CA" dirty="0" smtClean="0"/>
              <a:t> snow is white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Meaning as ‘standing for’ - http://emojipedia.org/</a:t>
            </a:r>
          </a:p>
          <a:p>
            <a:pPr marL="171450" indent="-171450">
              <a:buFontTx/>
              <a:buChar char="-"/>
            </a:pPr>
            <a:r>
              <a:rPr lang="en-CA" dirty="0" err="1" smtClean="0"/>
              <a:t>Representationalism</a:t>
            </a:r>
            <a:r>
              <a:rPr lang="en-CA" dirty="0" smtClean="0"/>
              <a:t> / models / coherence / community-agreement</a:t>
            </a:r>
          </a:p>
          <a:p>
            <a:pPr marL="171450" indent="-171450">
              <a:buFontTx/>
              <a:buChar char="-"/>
            </a:pPr>
            <a:r>
              <a:rPr lang="en-CA" dirty="0" smtClean="0"/>
              <a:t>Meaning – </a:t>
            </a:r>
            <a:r>
              <a:rPr lang="en-CA" dirty="0" err="1" smtClean="0"/>
              <a:t>vs</a:t>
            </a:r>
            <a:r>
              <a:rPr lang="en-CA" dirty="0" smtClean="0"/>
              <a:t> what it’s *not* - Derrida - difference</a:t>
            </a:r>
          </a:p>
          <a:p>
            <a:r>
              <a:rPr lang="en-CA" dirty="0" smtClean="0"/>
              <a:t>Meaning as </a:t>
            </a:r>
            <a:r>
              <a:rPr lang="en-CA" dirty="0" err="1" smtClean="0"/>
              <a:t>performative</a:t>
            </a:r>
            <a:r>
              <a:rPr lang="en-CA" dirty="0" smtClean="0"/>
              <a:t> - J.L.</a:t>
            </a:r>
            <a:r>
              <a:rPr lang="en-CA" baseline="0" dirty="0" smtClean="0"/>
              <a:t> Austin – how to do things with words</a:t>
            </a:r>
          </a:p>
          <a:p>
            <a:r>
              <a:rPr lang="en-CA" dirty="0" smtClean="0"/>
              <a:t>Wittgenstein</a:t>
            </a:r>
            <a:r>
              <a:rPr lang="en-CA" baseline="0" dirty="0" smtClean="0"/>
              <a:t> – meaning as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22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Syntax, semantics, pragmatics from Morris, foundation</a:t>
            </a:r>
            <a:r>
              <a:rPr lang="en-CA" baseline="0" dirty="0" smtClean="0"/>
              <a:t> for a theory of signs</a:t>
            </a:r>
          </a:p>
          <a:p>
            <a:endParaRPr lang="en-CA" baseline="0" dirty="0" smtClean="0"/>
          </a:p>
          <a:p>
            <a:r>
              <a:rPr lang="en-CA" baseline="0" dirty="0" smtClean="0"/>
              <a:t>Syntax: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Forms: archetypes? Platonic ideals?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Rules: grammar = logical syntax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Operations: procedures, motor skills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Patterns: regularities,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substitutivity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(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eggcorns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 tropes)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Similarities: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Tversky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- properties,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etc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CA" dirty="0" smtClean="0"/>
          </a:p>
          <a:p>
            <a:r>
              <a:rPr lang="en-CA" dirty="0" smtClean="0"/>
              <a:t>Semantics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Sense and reference (connotation and denotation)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- Interpretation (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Eg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 In probability,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Carnap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- logical space;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Reichenbach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- frequency; Ramsey - wagering / strength of belief)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- Forms of association: </a:t>
            </a:r>
            <a:r>
              <a:rPr lang="en-US" sz="12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Hebbian</a:t>
            </a:r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 contiguity, back-prop, Boltzmann </a:t>
            </a:r>
          </a:p>
          <a:p>
            <a:pPr eaLnBrk="1" hangingPunct="1"/>
            <a:r>
              <a:rPr lang="en-US" sz="1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- Decisions and decision theory: voting / consensus / emergence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E3BC-D774-495B-BB86-90ADBA43CDD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88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70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89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9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57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3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20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62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57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03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23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4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11F9-3780-419E-A5CE-96249D038BC8}" type="datetimeFigureOut">
              <a:rPr lang="en-CA" smtClean="0"/>
              <a:t>2015-10-29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7434-8FB3-47EC-99C2-17714AA900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cmu.edu/~tom7/csnotes/fall02/semantics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kbergman.com/category/description-logic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ccasionbasedmarketing.com/what-it-is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57" y="-100615"/>
            <a:ext cx="12338957" cy="7076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11217729" cy="1914751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Critical Literacies and the Challenge of Online Learning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97781"/>
            <a:ext cx="9144000" cy="1655762"/>
          </a:xfrm>
        </p:spPr>
        <p:txBody>
          <a:bodyPr/>
          <a:lstStyle/>
          <a:p>
            <a:pPr algn="l"/>
            <a:r>
              <a:rPr lang="en-CA" dirty="0" smtClean="0"/>
              <a:t>Stephen Downes, National Research Council Canada</a:t>
            </a:r>
          </a:p>
          <a:p>
            <a:pPr algn="l"/>
            <a:r>
              <a:rPr lang="en-CA" dirty="0"/>
              <a:t>t</a:t>
            </a:r>
            <a:r>
              <a:rPr lang="en-CA" dirty="0" smtClean="0"/>
              <a:t>o TESL Canada 2015, lake Louise, Alberta</a:t>
            </a:r>
          </a:p>
          <a:p>
            <a:pPr algn="l"/>
            <a:r>
              <a:rPr lang="en-CA" dirty="0" smtClean="0"/>
              <a:t>October 30, 2015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459185" y="6333032"/>
            <a:ext cx="636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http://www.downes.ca/presentation/369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The Critical Literacies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02" y="1172255"/>
            <a:ext cx="6657251" cy="397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53547" y="996043"/>
            <a:ext cx="3007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This is a frame for understanding new media – and for understanding what it is to know, learn, and understand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0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/>
              <a:t>Syntax</a:t>
            </a:r>
          </a:p>
        </p:txBody>
      </p:sp>
      <p:sp>
        <p:nvSpPr>
          <p:cNvPr id="29699" name="Text Box 18"/>
          <p:cNvSpPr txBox="1">
            <a:spLocks noChangeArrowheads="1"/>
          </p:cNvSpPr>
          <p:nvPr/>
        </p:nvSpPr>
        <p:spPr bwMode="auto">
          <a:xfrm>
            <a:off x="2057400" y="4953000"/>
            <a:ext cx="7391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</a:rPr>
              <a:t>Forms: archetypes? Platonic ideals?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Rules: grammar = logical syntax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Operations: procedures, motor skills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Patterns: regularities, </a:t>
            </a:r>
            <a:r>
              <a:rPr lang="en-US" sz="2400" dirty="0" err="1">
                <a:latin typeface="Calibri" panose="020F0502020204030204" pitchFamily="34" charset="0"/>
              </a:rPr>
              <a:t>substitutivity</a:t>
            </a:r>
            <a:r>
              <a:rPr lang="en-US" sz="2400" dirty="0">
                <a:latin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</a:rPr>
              <a:t>eggcorns</a:t>
            </a:r>
            <a:r>
              <a:rPr lang="en-US" sz="2400" dirty="0">
                <a:latin typeface="Calibri" panose="020F0502020204030204" pitchFamily="34" charset="0"/>
              </a:rPr>
              <a:t>, tropes)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Similarities: </a:t>
            </a:r>
            <a:r>
              <a:rPr lang="en-US" sz="2400" dirty="0" err="1">
                <a:latin typeface="Calibri" panose="020F0502020204030204" pitchFamily="34" charset="0"/>
              </a:rPr>
              <a:t>Tversky</a:t>
            </a:r>
            <a:r>
              <a:rPr lang="en-US" sz="2400" dirty="0">
                <a:latin typeface="Calibri" panose="020F0502020204030204" pitchFamily="34" charset="0"/>
              </a:rPr>
              <a:t> - properties, </a:t>
            </a:r>
            <a:r>
              <a:rPr lang="en-US" sz="2400" dirty="0" err="1">
                <a:latin typeface="Calibri" panose="020F0502020204030204" pitchFamily="34" charset="0"/>
              </a:rPr>
              <a:t>etc</a:t>
            </a:r>
            <a:endParaRPr lang="en-US" dirty="0"/>
          </a:p>
        </p:txBody>
      </p:sp>
      <p:sp>
        <p:nvSpPr>
          <p:cNvPr id="29700" name="Text Box 19"/>
          <p:cNvSpPr txBox="1">
            <a:spLocks noChangeArrowheads="1"/>
          </p:cNvSpPr>
          <p:nvPr/>
        </p:nvSpPr>
        <p:spPr bwMode="auto">
          <a:xfrm>
            <a:off x="2819400" y="1295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Not just rules and grammar</a:t>
            </a:r>
          </a:p>
        </p:txBody>
      </p:sp>
      <p:pic>
        <p:nvPicPr>
          <p:cNvPr id="29701" name="Picture 20" descr="syn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1"/>
            <a:ext cx="60071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</a:rPr>
              <a:t>Semantics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28800" y="4953000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sz="2400" dirty="0">
                <a:latin typeface="Calibri" panose="020F0502020204030204" pitchFamily="34" charset="0"/>
              </a:rPr>
              <a:t>Sense and reference (connotation and denotation)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- Interpretation (</a:t>
            </a:r>
            <a:r>
              <a:rPr lang="en-US" sz="2400" dirty="0" err="1">
                <a:latin typeface="Calibri" panose="020F0502020204030204" pitchFamily="34" charset="0"/>
              </a:rPr>
              <a:t>Eg</a:t>
            </a:r>
            <a:r>
              <a:rPr lang="en-US" sz="2400" dirty="0">
                <a:latin typeface="Calibri" panose="020F0502020204030204" pitchFamily="34" charset="0"/>
              </a:rPr>
              <a:t>. In probability, </a:t>
            </a:r>
            <a:r>
              <a:rPr lang="en-US" sz="2400" dirty="0" err="1">
                <a:latin typeface="Calibri" panose="020F0502020204030204" pitchFamily="34" charset="0"/>
              </a:rPr>
              <a:t>Carnap</a:t>
            </a:r>
            <a:r>
              <a:rPr lang="en-US" sz="2400" dirty="0">
                <a:latin typeface="Calibri" panose="020F0502020204030204" pitchFamily="34" charset="0"/>
              </a:rPr>
              <a:t> - logical space; </a:t>
            </a:r>
            <a:r>
              <a:rPr lang="en-US" sz="2400" dirty="0" err="1">
                <a:latin typeface="Calibri" panose="020F0502020204030204" pitchFamily="34" charset="0"/>
              </a:rPr>
              <a:t>Reichenbach</a:t>
            </a:r>
            <a:r>
              <a:rPr lang="en-US" sz="2400" dirty="0">
                <a:latin typeface="Calibri" panose="020F0502020204030204" pitchFamily="34" charset="0"/>
              </a:rPr>
              <a:t> - frequency; Ramsey - wagering / strength of belief)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- Forms of association: </a:t>
            </a:r>
            <a:r>
              <a:rPr lang="en-US" sz="2400" dirty="0" err="1">
                <a:latin typeface="Calibri" panose="020F0502020204030204" pitchFamily="34" charset="0"/>
              </a:rPr>
              <a:t>Hebbian</a:t>
            </a:r>
            <a:r>
              <a:rPr lang="en-US" sz="2400" dirty="0">
                <a:latin typeface="Calibri" panose="020F0502020204030204" pitchFamily="34" charset="0"/>
              </a:rPr>
              <a:t>, contiguity, back-prop, Boltzmann 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- Decisions and decision theory: voting / consensus / emergence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67000" y="1219201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</a:rPr>
              <a:t>theories of truth / meaning / purpose / goal</a:t>
            </a:r>
            <a:endParaRPr lang="en-US" sz="2800" dirty="0"/>
          </a:p>
        </p:txBody>
      </p:sp>
      <p:pic>
        <p:nvPicPr>
          <p:cNvPr id="30725" name="Picture 6" descr="seman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3750129" cy="26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648201" y="4800601"/>
            <a:ext cx="3344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Calibri" panose="020F0502020204030204" pitchFamily="34" charset="0"/>
                <a:hlinkClick r:id="rId4"/>
              </a:rPr>
              <a:t>http://www.cs.cmu.edu/~tom7/csnotes/fall02/semantics.gif</a:t>
            </a:r>
            <a:r>
              <a:rPr lang="en-US" sz="10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727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Semantics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4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Pragmatics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057400" y="4724400"/>
            <a:ext cx="8305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en-US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Speech acts (J.L. Austin, Searle) </a:t>
            </a:r>
            <a:r>
              <a:rPr lang="en-US" sz="2400" dirty="0" err="1">
                <a:latin typeface="Calibri" panose="020F0502020204030204" pitchFamily="34" charset="0"/>
              </a:rPr>
              <a:t>assertives</a:t>
            </a:r>
            <a:r>
              <a:rPr lang="en-US" sz="2400" dirty="0">
                <a:latin typeface="Calibri" panose="020F0502020204030204" pitchFamily="34" charset="0"/>
              </a:rPr>
              <a:t>, directives, </a:t>
            </a:r>
            <a:r>
              <a:rPr lang="en-US" sz="2400" dirty="0" err="1">
                <a:latin typeface="Calibri" panose="020F0502020204030204" pitchFamily="34" charset="0"/>
              </a:rPr>
              <a:t>commissives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expressives</a:t>
            </a:r>
            <a:r>
              <a:rPr lang="en-US" sz="2400" dirty="0">
                <a:latin typeface="Calibri" panose="020F0502020204030204" pitchFamily="34" charset="0"/>
              </a:rPr>
              <a:t>, declarations (but also - harmful acts, harassment, </a:t>
            </a:r>
            <a:r>
              <a:rPr lang="en-US" sz="2400" dirty="0" err="1">
                <a:latin typeface="Calibri" panose="020F0502020204030204" pitchFamily="34" charset="0"/>
              </a:rPr>
              <a:t>etc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Interrogation (Heidegger) and presupposition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Meaning (Wittgenstein - meaning is use)</a:t>
            </a:r>
            <a:endParaRPr lang="en-US" dirty="0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43200" y="9906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Calibri" panose="020F0502020204030204" pitchFamily="34" charset="0"/>
              </a:rPr>
              <a:t>use, actions, impact</a:t>
            </a:r>
            <a:endParaRPr lang="en-US" sz="3600" dirty="0"/>
          </a:p>
        </p:txBody>
      </p:sp>
      <p:pic>
        <p:nvPicPr>
          <p:cNvPr id="31749" name="Picture 8" descr="chp_lang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31950"/>
            <a:ext cx="4359728" cy="310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Cognition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8800" y="4572000"/>
            <a:ext cx="8305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</a:rPr>
              <a:t>description - X</a:t>
            </a:r>
            <a:r>
              <a:rPr lang="en-US">
                <a:latin typeface="Calibri" panose="020F0502020204030204" pitchFamily="34" charset="0"/>
              </a:rPr>
              <a:t> (definite description, allegory, metaphor)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</a:rPr>
              <a:t>definition - X is Y</a:t>
            </a:r>
            <a:r>
              <a:rPr lang="en-US">
                <a:latin typeface="Calibri" panose="020F0502020204030204" pitchFamily="34" charset="0"/>
              </a:rPr>
              <a:t> (ostensive, lexical, logical (necess. &amp; suff conds), family resemblance - but also, identity, personal identity, etc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</a:rPr>
              <a:t>argument - X therefore Y</a:t>
            </a:r>
            <a:r>
              <a:rPr lang="en-US">
                <a:latin typeface="Calibri" panose="020F0502020204030204" pitchFamily="34" charset="0"/>
              </a:rPr>
              <a:t> - inductive, deductive, abductive (but also: modal, probability (Bayesian), deontic (obligations), doxastic (belief), etc.)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</a:rPr>
              <a:t>explanation - X because of Y</a:t>
            </a:r>
            <a:r>
              <a:rPr lang="en-US">
                <a:latin typeface="Calibri" panose="020F0502020204030204" pitchFamily="34" charset="0"/>
              </a:rPr>
              <a:t> (causal, statistical, chaotic/emergent)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743200" y="990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alibri" panose="020F0502020204030204" pitchFamily="34" charset="0"/>
              </a:rPr>
              <a:t>reasoning, inference and explanation</a:t>
            </a:r>
            <a:endParaRPr lang="en-US" sz="3600"/>
          </a:p>
        </p:txBody>
      </p:sp>
      <p:pic>
        <p:nvPicPr>
          <p:cNvPr id="32773" name="Picture 6" descr="090212_box_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1"/>
            <a:ext cx="4495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5410200" y="4419600"/>
            <a:ext cx="447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Calibri" panose="020F0502020204030204" pitchFamily="34" charset="0"/>
                <a:hlinkClick r:id="rId4"/>
              </a:rPr>
              <a:t>http://www.mkbergman.com/category/description-logics/</a:t>
            </a:r>
            <a:r>
              <a:rPr lang="en-US" sz="140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6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Context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81200" y="51816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 panose="020F0502020204030204" pitchFamily="34" charset="0"/>
              </a:rPr>
              <a:t>- explanation (Hanson, van Fraassen, Heidegger)</a:t>
            </a:r>
          </a:p>
          <a:p>
            <a:pPr eaLnBrk="1" hangingPunct="1"/>
            <a:r>
              <a:rPr lang="en-US" sz="2400">
                <a:latin typeface="Calibri" panose="020F0502020204030204" pitchFamily="34" charset="0"/>
              </a:rPr>
              <a:t>- meaning (Quine);  tense - range of possibilities</a:t>
            </a:r>
          </a:p>
          <a:p>
            <a:pPr eaLnBrk="1" hangingPunct="1"/>
            <a:r>
              <a:rPr lang="en-US" sz="2400">
                <a:latin typeface="Calibri" panose="020F0502020204030204" pitchFamily="34" charset="0"/>
              </a:rPr>
              <a:t>- vocabulary (Derrida); ontologies, logical space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Calibri" panose="020F0502020204030204" pitchFamily="34" charset="0"/>
              </a:rPr>
              <a:t> Frames (Lakoff) and worldviews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43200" y="990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placement, environment</a:t>
            </a:r>
          </a:p>
        </p:txBody>
      </p:sp>
      <p:pic>
        <p:nvPicPr>
          <p:cNvPr id="33797" name="Picture 6" descr="culture-of-food-cha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1"/>
            <a:ext cx="23749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zones-of-qua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01270"/>
            <a:ext cx="5190445" cy="308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3733800" y="4852989"/>
            <a:ext cx="5697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 panose="020F0502020204030204" pitchFamily="34" charset="0"/>
                <a:hlinkClick r:id="rId5"/>
              </a:rPr>
              <a:t>http://www.occasionbasedmarketing.com/what-it-is</a:t>
            </a:r>
            <a:r>
              <a:rPr lang="en-US" sz="200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2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Change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28800" y="4575175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>
                <a:latin typeface="Calibri" panose="020F0502020204030204" pitchFamily="34" charset="0"/>
              </a:rPr>
              <a:t> relation and connection: I Ching,  logical relation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Calibri" panose="020F0502020204030204" pitchFamily="34" charset="0"/>
              </a:rPr>
              <a:t> flow:  Hegel - historicity, directionality; McLuhan - 4 things</a:t>
            </a:r>
          </a:p>
          <a:p>
            <a:pPr eaLnBrk="1" hangingPunct="1"/>
            <a:r>
              <a:rPr lang="en-US" sz="2400">
                <a:latin typeface="Calibri" panose="020F0502020204030204" pitchFamily="34" charset="0"/>
              </a:rPr>
              <a:t>- progression / logic -- games, for example: quiz&amp;points, branch-and-tree, database</a:t>
            </a:r>
          </a:p>
          <a:p>
            <a:pPr eaLnBrk="1" hangingPunct="1"/>
            <a:r>
              <a:rPr lang="en-US" sz="2400">
                <a:latin typeface="Calibri" panose="020F0502020204030204" pitchFamily="34" charset="0"/>
              </a:rPr>
              <a:t>- scheduling - timetabling - events; activity theory / LaaN</a:t>
            </a: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34820" name="Picture 9" descr="Activity+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1"/>
            <a:ext cx="70104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Knowledge as Recognition</a:t>
            </a:r>
            <a:endParaRPr lang="en-CA" dirty="0"/>
          </a:p>
        </p:txBody>
      </p:sp>
      <p:pic>
        <p:nvPicPr>
          <p:cNvPr id="7170" name="Picture 2" descr="https://upload.wikimedia.org/wikipedia/commons/thumb/8/8a/HiddenMarkovModel.svg/2000px-HiddenMarkovMode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86" y="595312"/>
            <a:ext cx="6338377" cy="50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3547" y="996043"/>
            <a:ext cx="3007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Our conception o knowledge itself is insufficient to account for these various dimensions of literacy.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302" y="6361707"/>
            <a:ext cx="596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Image: https://en.wikipedia.org/wiki/How_to_Create_a_Mind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447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Learning Environment as a Place to Grow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8553547" y="996043"/>
            <a:ext cx="30070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Our work at NRC is devoted to creating a linked interconnected </a:t>
            </a:r>
            <a:r>
              <a:rPr lang="en-CA" sz="2800" b="0" i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environment</a:t>
            </a:r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where people can experience and grow.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" y="1614488"/>
            <a:ext cx="7364714" cy="3606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5302" y="6361707"/>
            <a:ext cx="8127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Image: http://taftportfolio.blogspot.ca/p/personal-learning-environment-ple.html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444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66938" y="857250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latin typeface="Calibri" panose="020F0502020204030204" pitchFamily="34" charset="0"/>
              </a:rPr>
              <a:t>Stephen Downes</a:t>
            </a:r>
            <a:endParaRPr lang="en-US" sz="2800">
              <a:latin typeface="Calibri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97114" y="6172201"/>
            <a:ext cx="837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66939" y="5143500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http://www.downes.ca</a:t>
            </a:r>
            <a:endParaRPr lang="en-US" sz="3600">
              <a:latin typeface="Calibri" panose="020F0502020204030204" pitchFamily="34" charset="0"/>
            </a:endParaRP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4306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1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Why is this funny?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302" y="816429"/>
            <a:ext cx="5735470" cy="4376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96942" y="816429"/>
            <a:ext cx="32657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“</a:t>
            </a:r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An image macro of one or more cats. The image's text is often idiosyncratic and grammatically incorrect.</a:t>
            </a:r>
            <a:r>
              <a:rPr lang="en-CA" sz="2800" dirty="0" smtClean="0"/>
              <a:t>”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7598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How do we know anything at all?</a:t>
            </a:r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301" y="996043"/>
            <a:ext cx="6133185" cy="4409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3547" y="996043"/>
            <a:ext cx="3007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 can, as we understand the prehistoric, understand the future, by reading the artifacts.</a:t>
            </a:r>
            <a:r>
              <a:rPr lang="en-CA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Science, knowledge are like language</a:t>
            </a:r>
            <a:endParaRPr lang="en-CA" dirty="0"/>
          </a:p>
        </p:txBody>
      </p:sp>
      <p:pic>
        <p:nvPicPr>
          <p:cNvPr id="1026" name="Picture 2" descr="http://images.atelier.net/sites/default/files/imagecache/scale_crop_587_310/articles/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2" y="1047976"/>
            <a:ext cx="7384043" cy="389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3547" y="996043"/>
            <a:ext cx="3007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They are not an accumulation of facts, they are a system or form of organization, a way of seeing the world.</a:t>
            </a:r>
            <a:r>
              <a:rPr lang="en-CA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301" y="6407873"/>
            <a:ext cx="983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Image: http://www.atelier.net/en/trends/articles/wolfram-alpha-plugging-vast-electronic-brain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526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Their MOOCs, our MOOCs</a:t>
            </a:r>
            <a:endParaRPr lang="en-CA" dirty="0"/>
          </a:p>
        </p:txBody>
      </p:sp>
      <p:pic>
        <p:nvPicPr>
          <p:cNvPr id="3074" name="Picture 2" descr="https://upload.wikimedia.org/wikipedia/commons/c/cb/MOOC_poster_mathplou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61" y="775645"/>
            <a:ext cx="7528985" cy="46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3547" y="996043"/>
            <a:ext cx="30070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‘MOOC’ stands for “Massive Open Online Course” and were developed in 2008. </a:t>
            </a:r>
            <a:r>
              <a:rPr lang="en-CA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Examples include Coursera, </a:t>
            </a:r>
            <a:r>
              <a:rPr lang="en-CA" sz="2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FutureLearn</a:t>
            </a:r>
            <a:r>
              <a:rPr lang="en-CA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en-CA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649" y="6361707"/>
            <a:ext cx="644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Image: https://en.wikipedia.org/wiki/Massive_open_online_course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24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Criticisms of the MOOCs</a:t>
            </a:r>
            <a:endParaRPr lang="en-CA" dirty="0"/>
          </a:p>
        </p:txBody>
      </p:sp>
      <p:pic>
        <p:nvPicPr>
          <p:cNvPr id="4098" name="Picture 2" descr="http://mfeldstein.com/wp-content/uploads/2013/03/studentPatternsInMoocs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74" y="726628"/>
            <a:ext cx="6438984" cy="46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3547" y="996043"/>
            <a:ext cx="30070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MOOC</a:t>
            </a:r>
            <a:r>
              <a:rPr lang="en-CA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s have face a storm of criticism – unprepared students, bad pedagogy, lack of educational standards, a failure to engage, and ultimately, dropouts.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7690" y="6361707"/>
            <a:ext cx="959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Image: http://mfeldstein.com/emerging-student-patterns-in-moocs-a-revised-graphical-view/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555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A Wider Conception of Learning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8553547" y="996043"/>
            <a:ext cx="3007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What does it mean to ‘complete’ a newspaper? What is the proper foundation for a buffet?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1" y="864812"/>
            <a:ext cx="6732133" cy="4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9450077" cy="1325563"/>
          </a:xfrm>
        </p:spPr>
        <p:txBody>
          <a:bodyPr/>
          <a:lstStyle/>
          <a:p>
            <a:r>
              <a:rPr lang="en-CA" dirty="0" smtClean="0"/>
              <a:t>What does it mean to be literate?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76" y="595351"/>
            <a:ext cx="69246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2" y="5405476"/>
            <a:ext cx="10003636" cy="1325563"/>
          </a:xfrm>
        </p:spPr>
        <p:txBody>
          <a:bodyPr/>
          <a:lstStyle/>
          <a:p>
            <a:r>
              <a:rPr lang="en-CA" dirty="0" smtClean="0"/>
              <a:t>Meaning – it’s not just semantics any more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8553547" y="996043"/>
            <a:ext cx="3007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This brings us back to language – what is the ‘core’ of a language? What are the foundations? </a:t>
            </a: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146" name="Picture 2" descr="http://www.alegoo.com/images05/art/tattoos-2/029/tattoos-with-meaning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1" y="724234"/>
            <a:ext cx="6899275" cy="42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5302" y="6361707"/>
            <a:ext cx="963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Image: http://www.alegoo.com/pictures7/art-tattoos-2/tattoos-with-meaning-029/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25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1472</Words>
  <Application>Microsoft Office PowerPoint</Application>
  <PresentationFormat>Widescreen</PresentationFormat>
  <Paragraphs>145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Critical Literacies and the Challenge of Online Learning</vt:lpstr>
      <vt:lpstr>Why is this funny?</vt:lpstr>
      <vt:lpstr>How do we know anything at all?</vt:lpstr>
      <vt:lpstr>Science, knowledge are like language</vt:lpstr>
      <vt:lpstr>Their MOOCs, our MOOCs</vt:lpstr>
      <vt:lpstr>Criticisms of the MOOCs</vt:lpstr>
      <vt:lpstr>A Wider Conception of Learning</vt:lpstr>
      <vt:lpstr>What does it mean to be literate?</vt:lpstr>
      <vt:lpstr>Meaning – it’s not just semantics any more</vt:lpstr>
      <vt:lpstr>The Critical Literacies</vt:lpstr>
      <vt:lpstr>PowerPoint Presentation</vt:lpstr>
      <vt:lpstr>Semantics</vt:lpstr>
      <vt:lpstr>PowerPoint Presentation</vt:lpstr>
      <vt:lpstr>PowerPoint Presentation</vt:lpstr>
      <vt:lpstr>PowerPoint Presentation</vt:lpstr>
      <vt:lpstr>PowerPoint Presentation</vt:lpstr>
      <vt:lpstr>Knowledge as Recognition</vt:lpstr>
      <vt:lpstr>Learning Environment as a Place to Grow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Literacies and the Challenge of Online Learning</dc:title>
  <dc:creator>Stephen Downes</dc:creator>
  <cp:lastModifiedBy>Stephen Downes</cp:lastModifiedBy>
  <cp:revision>15</cp:revision>
  <dcterms:created xsi:type="dcterms:W3CDTF">2015-10-29T20:34:57Z</dcterms:created>
  <dcterms:modified xsi:type="dcterms:W3CDTF">2015-10-30T17:54:42Z</dcterms:modified>
</cp:coreProperties>
</file>