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7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8" r:id="rId12"/>
    <p:sldId id="267" r:id="rId13"/>
    <p:sldId id="269" r:id="rId14"/>
    <p:sldId id="266" r:id="rId15"/>
    <p:sldId id="270" r:id="rId16"/>
    <p:sldId id="271" r:id="rId17"/>
    <p:sldId id="265" r:id="rId18"/>
    <p:sldId id="272" r:id="rId19"/>
    <p:sldId id="273" r:id="rId20"/>
    <p:sldId id="274" r:id="rId21"/>
    <p:sldId id="275" r:id="rId22"/>
    <p:sldId id="276" r:id="rId23"/>
    <p:sldId id="277" r:id="rId24"/>
    <p:sldId id="284" r:id="rId25"/>
    <p:sldId id="279" r:id="rId26"/>
    <p:sldId id="281" r:id="rId27"/>
    <p:sldId id="280" r:id="rId28"/>
    <p:sldId id="282" r:id="rId29"/>
    <p:sldId id="283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5" autoAdjust="0"/>
    <p:restoredTop sz="72968" autoAdjust="0"/>
  </p:normalViewPr>
  <p:slideViewPr>
    <p:cSldViewPr snapToGrid="0">
      <p:cViewPr varScale="1">
        <p:scale>
          <a:sx n="41" d="100"/>
          <a:sy n="41" d="100"/>
        </p:scale>
        <p:origin x="105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1902D-3C7A-41E3-8679-559293F08B44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FE438-27E5-4961-9E86-0EEE3C2CA8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5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Stanford AI course</a:t>
            </a:r>
          </a:p>
          <a:p>
            <a:r>
              <a:rPr lang="en-CA" baseline="0" dirty="0" smtClean="0"/>
              <a:t>        - under the impact of large numbers</a:t>
            </a:r>
          </a:p>
          <a:p>
            <a:r>
              <a:rPr lang="en-CA" baseline="0" dirty="0" smtClean="0"/>
              <a:t>	- video format</a:t>
            </a:r>
          </a:p>
          <a:p>
            <a:r>
              <a:rPr lang="en-CA" baseline="0" dirty="0" smtClean="0"/>
              <a:t>	- automated grading</a:t>
            </a:r>
          </a:p>
          <a:p>
            <a:r>
              <a:rPr lang="en-CA" baseline="0" dirty="0" smtClean="0"/>
              <a:t>	- little interaction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1861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Usually organized around a scientific</a:t>
            </a:r>
            <a:r>
              <a:rPr lang="en-CA" baseline="0" dirty="0" smtClean="0"/>
              <a:t> community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Maybe a corporate intranet?</a:t>
            </a:r>
            <a:endParaRPr lang="en-CA" dirty="0" smtClean="0"/>
          </a:p>
          <a:p>
            <a:pPr marL="171450" indent="-171450">
              <a:buFontTx/>
              <a:buChar char="-"/>
            </a:pPr>
            <a:r>
              <a:rPr lang="en-CA" baseline="0" dirty="0" smtClean="0"/>
              <a:t>Technologies used to connect: RSS / JSON / </a:t>
            </a:r>
            <a:r>
              <a:rPr lang="en-CA" baseline="0" dirty="0" err="1" smtClean="0"/>
              <a:t>ePub</a:t>
            </a:r>
            <a:r>
              <a:rPr lang="en-CA" baseline="0" dirty="0" smtClean="0"/>
              <a:t> / </a:t>
            </a:r>
            <a:r>
              <a:rPr lang="en-CA" baseline="0" dirty="0" err="1" smtClean="0"/>
              <a:t>RDFa</a:t>
            </a:r>
            <a:endParaRPr lang="en-CA" baseline="0" dirty="0" smtClean="0"/>
          </a:p>
          <a:p>
            <a:pPr marL="171450" indent="-171450">
              <a:buFontTx/>
              <a:buChar char="-"/>
            </a:pPr>
            <a:r>
              <a:rPr lang="en-CA" baseline="0" dirty="0" smtClean="0"/>
              <a:t>Systems: </a:t>
            </a:r>
            <a:r>
              <a:rPr lang="en-CA" baseline="0" dirty="0" err="1" smtClean="0"/>
              <a:t>Django</a:t>
            </a:r>
            <a:r>
              <a:rPr lang="en-CA" baseline="0" dirty="0" smtClean="0"/>
              <a:t>, </a:t>
            </a:r>
            <a:r>
              <a:rPr lang="en-CA" baseline="0" dirty="0" err="1" smtClean="0"/>
              <a:t>Dspace</a:t>
            </a:r>
            <a:r>
              <a:rPr lang="en-CA" baseline="0" dirty="0" smtClean="0"/>
              <a:t>, Portfolios, Widgets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Disciplinary skills – what counts as a problem, vocabulary, jargon, world views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 smtClean="0"/>
              <a:t>	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3746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Online / Offline – talk, debate, panel, show</a:t>
            </a:r>
          </a:p>
          <a:p>
            <a:pPr marL="171450" indent="-171450">
              <a:buFontTx/>
              <a:buChar char="-"/>
            </a:pPr>
            <a:r>
              <a:rPr lang="en-CA" dirty="0" smtClean="0"/>
              <a:t>Technologies: Adobe Connect, Big Blue Button, Collaborate, WebEx</a:t>
            </a:r>
          </a:p>
          <a:p>
            <a:pPr marL="171450" indent="-171450">
              <a:buFontTx/>
              <a:buChar char="-"/>
            </a:pPr>
            <a:r>
              <a:rPr lang="en-CA" dirty="0" err="1" smtClean="0"/>
              <a:t>Megacourse</a:t>
            </a:r>
            <a:endParaRPr lang="en-CA" dirty="0" smtClean="0"/>
          </a:p>
          <a:p>
            <a:pPr marL="171450" indent="-171450">
              <a:buFontTx/>
              <a:buChar char="-"/>
            </a:pPr>
            <a:endParaRPr lang="en-CA" dirty="0" smtClean="0"/>
          </a:p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9839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Dunbar’s Number – the limit for community-based two-way communication</a:t>
            </a:r>
          </a:p>
          <a:p>
            <a:pPr marL="628650" lvl="1" indent="-171450">
              <a:buFontTx/>
              <a:buChar char="-"/>
            </a:pPr>
            <a:r>
              <a:rPr lang="en-CA" dirty="0" smtClean="0"/>
              <a:t>The extent of the effectiveness of groups / collaboration</a:t>
            </a:r>
          </a:p>
          <a:p>
            <a:pPr marL="628650" lvl="1" indent="-171450">
              <a:buFontTx/>
              <a:buChar char="-"/>
            </a:pPr>
            <a:r>
              <a:rPr lang="en-CA" dirty="0" smtClean="0"/>
              <a:t>After this </a:t>
            </a:r>
            <a:r>
              <a:rPr lang="en-CA" dirty="0" err="1" smtClean="0"/>
              <a:t>befomes</a:t>
            </a:r>
            <a:r>
              <a:rPr lang="en-CA" dirty="0" smtClean="0"/>
              <a:t> hierarchy / conformity / authority</a:t>
            </a:r>
          </a:p>
          <a:p>
            <a:pPr marL="171450" lvl="0" indent="-171450">
              <a:buFontTx/>
              <a:buChar char="-"/>
            </a:pPr>
            <a:r>
              <a:rPr lang="en-CA" dirty="0" smtClean="0"/>
              <a:t>Practical implications – the MOOC as a community of communities</a:t>
            </a:r>
          </a:p>
          <a:p>
            <a:pPr marL="628650" lvl="1" indent="-171450">
              <a:buFontTx/>
              <a:buChar char="-"/>
            </a:pPr>
            <a:r>
              <a:rPr lang="en-CA" dirty="0" smtClean="0"/>
              <a:t>Distributed networks –</a:t>
            </a:r>
            <a:r>
              <a:rPr lang="en-CA" baseline="0" dirty="0" smtClean="0"/>
              <a:t> each community in their own space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‘Bridges’</a:t>
            </a:r>
            <a:endParaRPr lang="en-CA" dirty="0" smtClean="0"/>
          </a:p>
          <a:p>
            <a:pPr marL="171450" lvl="0" indent="-171450">
              <a:buFontTx/>
              <a:buChar char="-"/>
            </a:pPr>
            <a:r>
              <a:rPr lang="en-CA" dirty="0" smtClean="0"/>
              <a:t>The size of the course</a:t>
            </a:r>
          </a:p>
          <a:p>
            <a:pPr marL="171450" indent="-171450">
              <a:buFontTx/>
              <a:buChar char="-"/>
            </a:pPr>
            <a:endParaRPr lang="en-CA" dirty="0" smtClean="0"/>
          </a:p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1872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The old world of RDF and the semantic web</a:t>
            </a:r>
          </a:p>
          <a:p>
            <a:pPr marL="628650" lvl="1" indent="-171450">
              <a:buFontTx/>
              <a:buChar char="-"/>
            </a:pPr>
            <a:r>
              <a:rPr lang="en-CA" dirty="0" smtClean="0"/>
              <a:t>Schemas, ontologies</a:t>
            </a:r>
          </a:p>
          <a:p>
            <a:pPr marL="171450" lvl="0" indent="-171450">
              <a:buFontTx/>
              <a:buChar char="-"/>
            </a:pPr>
            <a:r>
              <a:rPr lang="en-CA" dirty="0" smtClean="0"/>
              <a:t>The new world of loosely typed data</a:t>
            </a:r>
          </a:p>
          <a:p>
            <a:pPr marL="628650" lvl="1" indent="-171450">
              <a:buFontTx/>
              <a:buChar char="-"/>
            </a:pPr>
            <a:r>
              <a:rPr lang="en-CA" dirty="0" smtClean="0"/>
              <a:t>A proliferation of objects</a:t>
            </a:r>
          </a:p>
          <a:p>
            <a:pPr marL="628650" lvl="1" indent="-171450">
              <a:buFontTx/>
              <a:buChar char="-"/>
            </a:pPr>
            <a:r>
              <a:rPr lang="en-CA" dirty="0" smtClean="0"/>
              <a:t>No-SQL and Graph databases (</a:t>
            </a:r>
            <a:r>
              <a:rPr lang="en-CA" dirty="0" err="1" smtClean="0"/>
              <a:t>eg</a:t>
            </a:r>
            <a:r>
              <a:rPr lang="en-CA" dirty="0" smtClean="0"/>
              <a:t>. Neo4J)</a:t>
            </a:r>
          </a:p>
          <a:p>
            <a:pPr marL="171450" lvl="0" indent="-171450">
              <a:buFontTx/>
              <a:buChar char="-"/>
            </a:pPr>
            <a:r>
              <a:rPr lang="en-CA" dirty="0" smtClean="0"/>
              <a:t>Competencies, skills, traits, </a:t>
            </a:r>
            <a:r>
              <a:rPr lang="en-CA" dirty="0" err="1" smtClean="0"/>
              <a:t>etc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7172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Personal</a:t>
            </a:r>
            <a:r>
              <a:rPr lang="en-CA" baseline="0" dirty="0" smtClean="0"/>
              <a:t> Learning (</a:t>
            </a:r>
            <a:r>
              <a:rPr lang="en-CA" baseline="0" dirty="0" err="1" smtClean="0"/>
              <a:t>vs</a:t>
            </a:r>
            <a:r>
              <a:rPr lang="en-CA" baseline="0" dirty="0" smtClean="0"/>
              <a:t> Personalized Learning) – </a:t>
            </a:r>
            <a:r>
              <a:rPr lang="en-CA" baseline="0" dirty="0" err="1" smtClean="0"/>
              <a:t>eg</a:t>
            </a:r>
            <a:r>
              <a:rPr lang="en-CA" baseline="0" dirty="0" smtClean="0"/>
              <a:t>. custom </a:t>
            </a:r>
            <a:r>
              <a:rPr lang="en-CA" baseline="0" dirty="0" err="1" smtClean="0"/>
              <a:t>vs</a:t>
            </a:r>
            <a:r>
              <a:rPr lang="en-CA" baseline="0" dirty="0" smtClean="0"/>
              <a:t> customized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Personal Learning Network (PLN)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- communication technologies / social networks /groups and communities</a:t>
            </a:r>
          </a:p>
          <a:p>
            <a:pPr marL="628650" lvl="1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6270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Design Patterns</a:t>
            </a:r>
            <a:r>
              <a:rPr lang="en-CA" baseline="0" dirty="0" smtClean="0"/>
              <a:t> (</a:t>
            </a:r>
            <a:r>
              <a:rPr lang="en-CA" baseline="0" dirty="0" err="1" smtClean="0"/>
              <a:t>vs</a:t>
            </a:r>
            <a:r>
              <a:rPr lang="en-CA" baseline="0" dirty="0" smtClean="0"/>
              <a:t> Learning Design)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Open-ended </a:t>
            </a:r>
            <a:r>
              <a:rPr lang="en-CA" baseline="0" dirty="0" err="1" smtClean="0"/>
              <a:t>vs</a:t>
            </a:r>
            <a:r>
              <a:rPr lang="en-CA" baseline="0" dirty="0" smtClean="0"/>
              <a:t> ‘programmed’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Usability, design elements, tropes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Interactivity – type, mouse, gestures, thought?</a:t>
            </a:r>
          </a:p>
          <a:p>
            <a:pPr marL="171450" lvl="0" indent="-171450">
              <a:buFontTx/>
              <a:buChar char="-"/>
            </a:pPr>
            <a:r>
              <a:rPr lang="en-CA" baseline="0" dirty="0" smtClean="0"/>
              <a:t>Modalities: dashboard / HUD, simulation, text &amp; graphics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Interface Types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Web / Mobile / Wearable / Instrument</a:t>
            </a:r>
          </a:p>
          <a:p>
            <a:pPr marL="628650" lvl="1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8251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Multi-languages</a:t>
            </a:r>
            <a:r>
              <a:rPr lang="en-CA" baseline="0" dirty="0" smtClean="0"/>
              <a:t> – language of graphics, </a:t>
            </a:r>
            <a:r>
              <a:rPr lang="en-CA" baseline="0" dirty="0" err="1" smtClean="0"/>
              <a:t>etc</a:t>
            </a:r>
            <a:r>
              <a:rPr lang="en-CA" baseline="0" dirty="0" smtClean="0"/>
              <a:t> / </a:t>
            </a:r>
            <a:r>
              <a:rPr lang="en-CA" baseline="0" dirty="0" err="1" smtClean="0"/>
              <a:t>LOLCats</a:t>
            </a:r>
            <a:endParaRPr lang="en-CA" baseline="0" dirty="0" smtClean="0"/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Language as a tool for </a:t>
            </a:r>
            <a:r>
              <a:rPr lang="en-CA" i="1" baseline="0" dirty="0" smtClean="0"/>
              <a:t>representation </a:t>
            </a:r>
            <a:r>
              <a:rPr lang="en-CA" i="0" baseline="0" dirty="0" err="1" smtClean="0"/>
              <a:t>vs</a:t>
            </a:r>
            <a:r>
              <a:rPr lang="en-CA" i="0" baseline="0" dirty="0" smtClean="0"/>
              <a:t> language as a tool for use / function</a:t>
            </a:r>
          </a:p>
          <a:p>
            <a:pPr marL="1085850" lvl="2" indent="-171450">
              <a:buFontTx/>
              <a:buChar char="-"/>
            </a:pPr>
            <a:r>
              <a:rPr lang="en-CA" i="0" baseline="0" dirty="0" smtClean="0"/>
              <a:t>- </a:t>
            </a:r>
            <a:r>
              <a:rPr lang="en-CA" i="1" baseline="0" dirty="0" smtClean="0"/>
              <a:t>meaning</a:t>
            </a:r>
            <a:r>
              <a:rPr lang="en-CA" i="0" baseline="0" dirty="0" smtClean="0"/>
              <a:t>, if it operates at all, operates at this level</a:t>
            </a:r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4998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Haptic interfaces – extending learning to tools and devices</a:t>
            </a:r>
          </a:p>
          <a:p>
            <a:pPr marL="628650" lvl="1" indent="-171450">
              <a:buFontTx/>
              <a:buChar char="-"/>
            </a:pPr>
            <a:r>
              <a:rPr lang="en-CA" i="0" baseline="0" dirty="0" smtClean="0"/>
              <a:t>The MOOC as an immersive experience – practice, not retention</a:t>
            </a:r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704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err="1" smtClean="0"/>
              <a:t>Connectivism</a:t>
            </a:r>
            <a:r>
              <a:rPr lang="en-CA" baseline="0" dirty="0" smtClean="0"/>
              <a:t> – the idea that knowledge (in a person, in a society) is the system of connections in a network</a:t>
            </a:r>
          </a:p>
          <a:p>
            <a:pPr marL="1085850" lvl="2" indent="-171450">
              <a:buFontTx/>
              <a:buChar char="-"/>
            </a:pPr>
            <a:r>
              <a:rPr lang="en-CA" baseline="0" dirty="0" smtClean="0"/>
              <a:t>Learning – to grow and traverse those networks</a:t>
            </a:r>
          </a:p>
          <a:p>
            <a:pPr marL="1085850" lvl="2" indent="-171450">
              <a:buFontTx/>
              <a:buChar char="-"/>
            </a:pPr>
            <a:endParaRPr lang="en-CA" dirty="0" smtClean="0"/>
          </a:p>
          <a:p>
            <a:pPr marL="628650" lvl="1" indent="-171450">
              <a:buFontTx/>
              <a:buChar char="-"/>
            </a:pPr>
            <a:endParaRPr lang="en-CA" i="0" baseline="0" dirty="0" smtClean="0"/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1320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Learning theories – </a:t>
            </a:r>
            <a:r>
              <a:rPr lang="en-CA" dirty="0" err="1" smtClean="0"/>
              <a:t>associationism</a:t>
            </a:r>
            <a:r>
              <a:rPr lang="en-CA" dirty="0" smtClean="0"/>
              <a:t> – </a:t>
            </a:r>
            <a:r>
              <a:rPr lang="en-CA" dirty="0" err="1" smtClean="0"/>
              <a:t>Hebbian</a:t>
            </a:r>
            <a:r>
              <a:rPr lang="en-CA" dirty="0" smtClean="0"/>
              <a:t> / Back Propagation / </a:t>
            </a:r>
            <a:r>
              <a:rPr lang="en-CA" dirty="0" err="1" smtClean="0"/>
              <a:t>Boltzman</a:t>
            </a:r>
            <a:endParaRPr lang="en-CA" baseline="0" dirty="0" smtClean="0"/>
          </a:p>
          <a:p>
            <a:pPr marL="1085850" lvl="2" indent="-171450">
              <a:buFontTx/>
              <a:buChar char="-"/>
            </a:pPr>
            <a:endParaRPr lang="en-CA" dirty="0" smtClean="0"/>
          </a:p>
          <a:p>
            <a:pPr marL="628650" lvl="1" indent="-171450">
              <a:buFontTx/>
              <a:buChar char="-"/>
            </a:pPr>
            <a:endParaRPr lang="en-CA" i="0" baseline="0" dirty="0" smtClean="0"/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4209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Multitude</a:t>
            </a:r>
            <a:r>
              <a:rPr lang="en-CA" baseline="0" dirty="0" smtClean="0"/>
              <a:t> of MOOC providers</a:t>
            </a:r>
          </a:p>
          <a:p>
            <a:r>
              <a:rPr lang="en-CA" baseline="0" dirty="0" smtClean="0"/>
              <a:t>	- challenge to traditional LMSs – the opening of learning</a:t>
            </a:r>
          </a:p>
          <a:p>
            <a:r>
              <a:rPr lang="en-CA" baseline="0" dirty="0" smtClean="0"/>
              <a:t>MOOC aggregation - EMMA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7648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Propagation of signals, activation levels, weights, strength of connection</a:t>
            </a:r>
            <a:endParaRPr lang="en-CA" baseline="0" dirty="0" smtClean="0"/>
          </a:p>
          <a:p>
            <a:pPr marL="1085850" lvl="2" indent="-171450">
              <a:buFontTx/>
              <a:buChar char="-"/>
            </a:pPr>
            <a:endParaRPr lang="en-CA" dirty="0" smtClean="0"/>
          </a:p>
          <a:p>
            <a:pPr marL="628650" lvl="1" indent="-171450">
              <a:buFontTx/>
              <a:buChar char="-"/>
            </a:pPr>
            <a:endParaRPr lang="en-CA" i="0" baseline="0" dirty="0" smtClean="0"/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6182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Zooming in and out </a:t>
            </a:r>
            <a:endParaRPr lang="en-CA" baseline="0" dirty="0" smtClean="0"/>
          </a:p>
          <a:p>
            <a:pPr marL="1085850" lvl="2" indent="-171450">
              <a:buFontTx/>
              <a:buChar char="-"/>
            </a:pPr>
            <a:endParaRPr lang="en-CA" dirty="0" smtClean="0"/>
          </a:p>
          <a:p>
            <a:pPr marL="628650" lvl="1" indent="-171450">
              <a:buFontTx/>
              <a:buChar char="-"/>
            </a:pPr>
            <a:endParaRPr lang="en-CA" i="0" baseline="0" dirty="0" smtClean="0"/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8994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Zooming in and out is not a simple change of scale – concepts that apply at one level do not apply at another level</a:t>
            </a:r>
          </a:p>
          <a:p>
            <a:pPr marL="1085850" lvl="2" indent="-171450">
              <a:buFontTx/>
              <a:buChar char="-"/>
            </a:pPr>
            <a:r>
              <a:rPr lang="en-CA" baseline="0" dirty="0" smtClean="0"/>
              <a:t>Not just rhetorically true – physically true as well</a:t>
            </a:r>
          </a:p>
          <a:p>
            <a:pPr marL="1543050" lvl="3" indent="-171450">
              <a:buFontTx/>
              <a:buChar char="-"/>
            </a:pPr>
            <a:r>
              <a:rPr lang="en-CA" baseline="0" dirty="0" err="1" smtClean="0"/>
              <a:t>Eg</a:t>
            </a:r>
            <a:r>
              <a:rPr lang="en-CA" baseline="0" dirty="0" smtClean="0"/>
              <a:t>. subatomic physics obeys rules of its own</a:t>
            </a:r>
          </a:p>
          <a:p>
            <a:pPr marL="1085850" lvl="2" indent="-171450">
              <a:buFontTx/>
              <a:buChar char="-"/>
            </a:pPr>
            <a:r>
              <a:rPr lang="en-CA" baseline="0" dirty="0" smtClean="0"/>
              <a:t>Applies equally to folk-psychology</a:t>
            </a:r>
          </a:p>
          <a:p>
            <a:pPr marL="1543050" lvl="3" indent="-171450">
              <a:buFontTx/>
              <a:buChar char="-"/>
            </a:pPr>
            <a:r>
              <a:rPr lang="en-CA" baseline="0" dirty="0" smtClean="0"/>
              <a:t>Laws of nature do not apply to language (</a:t>
            </a:r>
            <a:r>
              <a:rPr lang="en-CA" baseline="0" dirty="0" err="1" smtClean="0"/>
              <a:t>Fodor</a:t>
            </a:r>
            <a:r>
              <a:rPr lang="en-CA" baseline="0" dirty="0" smtClean="0"/>
              <a:t>: objective pull)</a:t>
            </a:r>
          </a:p>
          <a:p>
            <a:pPr marL="1543050" lvl="3" indent="-171450">
              <a:buFontTx/>
              <a:buChar char="-"/>
            </a:pPr>
            <a:r>
              <a:rPr lang="en-CA" dirty="0" smtClean="0"/>
              <a:t>Meanings don’t apply to nature (constructivist pull)</a:t>
            </a:r>
          </a:p>
          <a:p>
            <a:pPr marL="628650" lvl="1" indent="-171450">
              <a:buFontTx/>
              <a:buChar char="-"/>
            </a:pPr>
            <a:endParaRPr lang="en-CA" i="0" baseline="0" dirty="0" smtClean="0"/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74775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err="1" smtClean="0"/>
              <a:t>Quine</a:t>
            </a:r>
            <a:endParaRPr lang="en-CA" dirty="0" smtClean="0"/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One level is not ‘composed’ of another</a:t>
            </a:r>
          </a:p>
          <a:p>
            <a:pPr marL="1085850" lvl="2" indent="-171450">
              <a:buFontTx/>
              <a:buChar char="-"/>
            </a:pPr>
            <a:r>
              <a:rPr lang="en-CA" baseline="0" dirty="0" smtClean="0"/>
              <a:t>‘knowledge’ is not composed of ‘competencies’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One level does not ‘represent’ another</a:t>
            </a:r>
          </a:p>
          <a:p>
            <a:pPr marL="1085850" lvl="2" indent="-171450">
              <a:buFontTx/>
              <a:buChar char="-"/>
            </a:pPr>
            <a:r>
              <a:rPr lang="en-CA" baseline="0" dirty="0" smtClean="0"/>
              <a:t>‘models’ in one level not analytic at another level</a:t>
            </a:r>
          </a:p>
          <a:p>
            <a:pPr marL="1085850" lvl="2" indent="-171450">
              <a:buFontTx/>
              <a:buChar char="-"/>
            </a:pPr>
            <a:endParaRPr lang="en-CA" dirty="0" smtClean="0"/>
          </a:p>
          <a:p>
            <a:pPr marL="628650" lvl="1" indent="-171450">
              <a:buFontTx/>
              <a:buChar char="-"/>
            </a:pPr>
            <a:endParaRPr lang="en-CA" i="0" baseline="0" dirty="0" smtClean="0"/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0063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Instead of representation and reduction – emergence and recognition</a:t>
            </a:r>
            <a:endParaRPr lang="en-CA" baseline="0" dirty="0" smtClean="0"/>
          </a:p>
          <a:p>
            <a:pPr marL="1085850" lvl="2" indent="-171450">
              <a:buFontTx/>
              <a:buChar char="-"/>
            </a:pPr>
            <a:endParaRPr lang="en-CA" dirty="0" smtClean="0"/>
          </a:p>
          <a:p>
            <a:pPr marL="628650" lvl="1" indent="-171450">
              <a:buFontTx/>
              <a:buChar char="-"/>
            </a:pPr>
            <a:endParaRPr lang="en-CA" i="0" baseline="0" dirty="0" smtClean="0"/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9996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No</a:t>
            </a:r>
            <a:r>
              <a:rPr lang="en-CA" baseline="0" dirty="0" smtClean="0"/>
              <a:t> clearly identifiable levels –networks intermingle</a:t>
            </a:r>
            <a:endParaRPr lang="en-CA" dirty="0" smtClean="0"/>
          </a:p>
          <a:p>
            <a:pPr marL="628650" lvl="1" indent="-171450">
              <a:buFontTx/>
              <a:buChar char="-"/>
            </a:pPr>
            <a:endParaRPr lang="en-CA" i="0" baseline="0" dirty="0" smtClean="0"/>
          </a:p>
          <a:p>
            <a:pPr marL="628650" lvl="1" indent="-171450">
              <a:buFontTx/>
              <a:buChar char="-"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6773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62681-DC17-4D42-B40A-4611356E6408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8984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National MOOC strategy – </a:t>
            </a:r>
            <a:r>
              <a:rPr lang="en-CA" dirty="0" err="1" smtClean="0"/>
              <a:t>eg</a:t>
            </a:r>
            <a:r>
              <a:rPr lang="en-CA" dirty="0" smtClean="0"/>
              <a:t>. US</a:t>
            </a:r>
            <a:r>
              <a:rPr lang="en-CA" baseline="0" dirty="0" smtClean="0"/>
              <a:t> National College MOOC program</a:t>
            </a:r>
          </a:p>
          <a:p>
            <a:r>
              <a:rPr lang="en-CA" baseline="0" dirty="0" smtClean="0"/>
              <a:t>         - first focus – national Access policy</a:t>
            </a:r>
          </a:p>
          <a:p>
            <a:r>
              <a:rPr lang="en-CA" baseline="0" dirty="0" smtClean="0"/>
              <a:t>         - accreditation</a:t>
            </a:r>
          </a:p>
          <a:p>
            <a:r>
              <a:rPr lang="en-CA" baseline="0" dirty="0" smtClean="0"/>
              <a:t>         - national MOOC standards?</a:t>
            </a:r>
          </a:p>
          <a:p>
            <a:r>
              <a:rPr lang="en-CA" baseline="0" dirty="0" smtClean="0"/>
              <a:t>         - state participation in the creation of MOOC / OER content</a:t>
            </a:r>
          </a:p>
          <a:p>
            <a:r>
              <a:rPr lang="en-CA" baseline="0" dirty="0" smtClean="0"/>
              <a:t>	- </a:t>
            </a:r>
            <a:r>
              <a:rPr lang="en-CA" baseline="0" dirty="0" err="1" smtClean="0"/>
              <a:t>OERu</a:t>
            </a:r>
            <a:endParaRPr lang="en-CA" baseline="0" dirty="0" smtClean="0"/>
          </a:p>
          <a:p>
            <a:r>
              <a:rPr lang="en-CA" baseline="0" dirty="0" smtClean="0"/>
              <a:t> </a:t>
            </a:r>
          </a:p>
          <a:p>
            <a:r>
              <a:rPr lang="en-CA" baseline="0" dirty="0" smtClean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2681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Language and MOOCs – OIF,</a:t>
            </a:r>
            <a:r>
              <a:rPr lang="en-CA" baseline="0" dirty="0" smtClean="0"/>
              <a:t> Clare and the use of MOOCs to preserve and promote culture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One method – to create MOOCs in a language – </a:t>
            </a:r>
            <a:r>
              <a:rPr lang="en-CA" baseline="0" dirty="0" err="1" smtClean="0"/>
              <a:t>eg</a:t>
            </a:r>
            <a:r>
              <a:rPr lang="en-CA" baseline="0" dirty="0" smtClean="0"/>
              <a:t>. ALECSO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Second method – promotion of culture within MOOCs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7338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CA" dirty="0" smtClean="0"/>
              <a:t>Lifelong learning</a:t>
            </a:r>
          </a:p>
          <a:p>
            <a:pPr marL="628650" lvl="1" indent="-171450">
              <a:buFontTx/>
              <a:buChar char="-"/>
            </a:pPr>
            <a:r>
              <a:rPr lang="en-CA" dirty="0" smtClean="0"/>
              <a:t>MOOCs / free learning as ubiquitous</a:t>
            </a:r>
          </a:p>
          <a:p>
            <a:pPr marL="1085850" lvl="2" indent="-171450">
              <a:buFontTx/>
              <a:buChar char="-"/>
            </a:pPr>
            <a:r>
              <a:rPr lang="en-CA" dirty="0" smtClean="0"/>
              <a:t>A network of knowledge</a:t>
            </a:r>
          </a:p>
          <a:p>
            <a:pPr marL="628650" lvl="1" indent="-171450">
              <a:buFontTx/>
              <a:buChar char="-"/>
            </a:pPr>
            <a:endParaRPr lang="en-CA" dirty="0" smtClean="0"/>
          </a:p>
          <a:p>
            <a:pPr marL="628650" lvl="1" indent="-171450">
              <a:buFontTx/>
              <a:buChar char="-"/>
            </a:pPr>
            <a:r>
              <a:rPr lang="en-CA" dirty="0" smtClean="0"/>
              <a:t>Turning</a:t>
            </a:r>
            <a:r>
              <a:rPr lang="en-CA" baseline="0" dirty="0" smtClean="0"/>
              <a:t> point – the idea of a single platform, single provider makes little sense</a:t>
            </a:r>
            <a:endParaRPr lang="en-CA" dirty="0" smtClean="0"/>
          </a:p>
          <a:p>
            <a:pPr marL="1085850" lvl="2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4990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The world of OERs</a:t>
            </a:r>
            <a:endParaRPr lang="en-CA" baseline="0" dirty="0" smtClean="0"/>
          </a:p>
          <a:p>
            <a:pPr lvl="1"/>
            <a:r>
              <a:rPr lang="en-CA" dirty="0" smtClean="0"/>
              <a:t>- resources organized by topic, linked accordingly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Challenges: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Discoverability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Assessment / evaluation / quality controls</a:t>
            </a:r>
          </a:p>
          <a:p>
            <a:pPr marL="1085850" lvl="2" indent="-171450">
              <a:buFontTx/>
              <a:buChar char="-"/>
            </a:pPr>
            <a:r>
              <a:rPr lang="en-CA" baseline="0" dirty="0" smtClean="0"/>
              <a:t>Peer or post-publication review?</a:t>
            </a:r>
          </a:p>
          <a:p>
            <a:pPr marL="628650" lvl="1" indent="-171450">
              <a:buFontTx/>
              <a:buChar char="-"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7780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National Resource Repositories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elements: authentication &amp; ID provider (national? Corporate?) Sakai / Moodle / Drupal / OSP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Search &amp; Retrieve systems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Deposit systems (</a:t>
            </a:r>
            <a:r>
              <a:rPr lang="en-CA" baseline="0" dirty="0" err="1" smtClean="0"/>
              <a:t>eg</a:t>
            </a:r>
            <a:r>
              <a:rPr lang="en-CA" baseline="0" dirty="0" smtClean="0"/>
              <a:t>. SWORD)</a:t>
            </a:r>
          </a:p>
          <a:p>
            <a:pPr marL="628650" lvl="1" indent="-171450">
              <a:buFontTx/>
              <a:buChar char="-"/>
            </a:pPr>
            <a:endParaRPr lang="en-CA" baseline="0" dirty="0" smtClean="0"/>
          </a:p>
          <a:p>
            <a:pPr marL="628650" lvl="1" indent="-171450">
              <a:buFontTx/>
              <a:buChar char="-"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4001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Elements (</a:t>
            </a:r>
            <a:r>
              <a:rPr lang="en-CA" dirty="0" err="1" smtClean="0"/>
              <a:t>ie</a:t>
            </a:r>
            <a:r>
              <a:rPr lang="en-CA" dirty="0" smtClean="0"/>
              <a:t>., son of the Learning M&lt;</a:t>
            </a:r>
            <a:r>
              <a:rPr lang="en-CA" dirty="0" err="1" smtClean="0"/>
              <a:t>anagement</a:t>
            </a:r>
            <a:r>
              <a:rPr lang="en-CA" dirty="0" smtClean="0"/>
              <a:t> System)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Learning activities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Learning Record Store (LRS)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Student Information System (SIS)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Communication system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Analytics</a:t>
            </a:r>
          </a:p>
          <a:p>
            <a:pPr marL="628650" lvl="1" indent="-171450">
              <a:buFontTx/>
              <a:buChar char="-"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0991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Elements: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Dashboard (usage, successes, </a:t>
            </a:r>
            <a:r>
              <a:rPr lang="en-CA" baseline="0" dirty="0" err="1" smtClean="0"/>
              <a:t>etc</a:t>
            </a:r>
            <a:r>
              <a:rPr lang="en-CA" baseline="0" dirty="0" smtClean="0"/>
              <a:t>)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Adaptation engine – customizes for delivery (language, disability, </a:t>
            </a:r>
            <a:r>
              <a:rPr lang="en-CA" baseline="0" dirty="0" err="1" smtClean="0"/>
              <a:t>etc</a:t>
            </a:r>
            <a:r>
              <a:rPr lang="en-CA" baseline="0" dirty="0" smtClean="0"/>
              <a:t>)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Intervention Engine – direct faculty intervention</a:t>
            </a:r>
          </a:p>
          <a:p>
            <a:pPr marL="171450" lvl="0" indent="-171450">
              <a:buFontTx/>
              <a:buChar char="-"/>
            </a:pPr>
            <a:r>
              <a:rPr lang="en-CA" baseline="0" dirty="0" smtClean="0"/>
              <a:t>Methods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Text analysis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Clustering and collaborative filtering</a:t>
            </a:r>
          </a:p>
          <a:p>
            <a:pPr marL="171450" lvl="0" indent="-171450">
              <a:buFontTx/>
              <a:buChar char="-"/>
            </a:pPr>
            <a:r>
              <a:rPr lang="en-CA" baseline="0" dirty="0" smtClean="0"/>
              <a:t>Mass </a:t>
            </a:r>
            <a:r>
              <a:rPr lang="en-CA" baseline="0" dirty="0" err="1" smtClean="0"/>
              <a:t>phenomenta</a:t>
            </a:r>
            <a:endParaRPr lang="en-CA" baseline="0" dirty="0" smtClean="0"/>
          </a:p>
          <a:p>
            <a:pPr marL="628650" lvl="1" indent="-171450">
              <a:buFontTx/>
              <a:buChar char="-"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FE438-27E5-4961-9E86-0EEE3C2CA895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8809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041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147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850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3351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450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978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979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9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186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5635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769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2CDF7-8B05-4595-B64A-95BDC7C923CA}" type="datetimeFigureOut">
              <a:rPr lang="en-CA" smtClean="0"/>
              <a:t>2015-09-05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44602-248E-48E2-8DAB-D9AC7032F6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70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hyperlink" Target="http://www.infotoday.com/online/may12/Belter-Visualizing-Networks-of-Scientific-Research.s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ssentmagazine.org/online_articles/the-new-mooc-strategy-rise-of-the-higher-ed-empire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she.hawksey.info/2012/10/jisc-oer-rapid-innovation-finding-the-technologystandards-theme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ingtimes.com/what-we-do/online-learning-services/cstp-level1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ingtimes.com/what-we-do/online-learning-services/cstp-level1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mesoffice.com/the-work/powers-of-te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brain.oxfordjournals.org/content/124/4/647" TargetMode="Externa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hyperlink" Target="http://www.slideshare.net/jamiehworkman/nervous-system-3-3253883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rain.oxfordjournals.org/content/124/4/647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lideshare.net/apolaine/design-to-the-power-of-ten" TargetMode="Externa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hyperlink" Target="http://www.slideshare.net/apolaine/design-to-the-power-of-ten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apolaine/design-to-the-power-of-ten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ssentmagazine.org/online_articles/the-new-mooc-strategy-rise-of-the-higher-ed-empir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ulture-communication.fr/en/what-is-the-point-of-a-mooc-for-an-arts-organization/" TargetMode="Externa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blog.physicsworld.com/2009/03/12/the-atlas-of-science/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338" y="-689040"/>
            <a:ext cx="12400675" cy="8398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003" y="4918529"/>
            <a:ext cx="11457992" cy="1564853"/>
          </a:xfrm>
        </p:spPr>
        <p:txBody>
          <a:bodyPr>
            <a:noAutofit/>
          </a:bodyPr>
          <a:lstStyle/>
          <a:p>
            <a:r>
              <a:rPr lang="en-CA" sz="8800" b="1" dirty="0" smtClean="0">
                <a:solidFill>
                  <a:schemeClr val="bg1">
                    <a:lumMod val="95000"/>
                  </a:schemeClr>
                </a:solidFill>
              </a:rPr>
              <a:t>The MOOC Ecosystem</a:t>
            </a:r>
            <a:endParaRPr lang="en-CA" sz="8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5999" y="2865063"/>
            <a:ext cx="4827036" cy="2360079"/>
          </a:xfrm>
        </p:spPr>
        <p:txBody>
          <a:bodyPr>
            <a:noAutofit/>
          </a:bodyPr>
          <a:lstStyle/>
          <a:p>
            <a:pPr algn="r"/>
            <a:r>
              <a:rPr lang="en-CA" sz="3200" dirty="0" smtClean="0">
                <a:solidFill>
                  <a:schemeClr val="bg1">
                    <a:lumMod val="95000"/>
                  </a:schemeClr>
                </a:solidFill>
              </a:rPr>
              <a:t>Stephen Downes</a:t>
            </a:r>
          </a:p>
          <a:p>
            <a:pPr algn="r"/>
            <a:r>
              <a:rPr lang="en-CA" sz="3200" dirty="0" smtClean="0">
                <a:solidFill>
                  <a:schemeClr val="bg1">
                    <a:lumMod val="95000"/>
                  </a:schemeClr>
                </a:solidFill>
              </a:rPr>
              <a:t>AMEE 2015</a:t>
            </a:r>
          </a:p>
          <a:p>
            <a:pPr algn="r"/>
            <a:r>
              <a:rPr lang="en-CA" sz="3200" dirty="0" smtClean="0">
                <a:solidFill>
                  <a:schemeClr val="bg1">
                    <a:lumMod val="95000"/>
                  </a:schemeClr>
                </a:solidFill>
              </a:rPr>
              <a:t>Glasgow, Scotland</a:t>
            </a:r>
          </a:p>
          <a:p>
            <a:pPr algn="r"/>
            <a:r>
              <a:rPr lang="en-CA" sz="3200" dirty="0" smtClean="0">
                <a:solidFill>
                  <a:schemeClr val="bg1">
                    <a:lumMod val="95000"/>
                  </a:schemeClr>
                </a:solidFill>
              </a:rPr>
              <a:t>September 6, 2015</a:t>
            </a:r>
            <a:endParaRPr lang="en-CA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200,000,000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Open Resource Network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2" y="712694"/>
            <a:ext cx="1982939" cy="35093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23447" y="4208931"/>
            <a:ext cx="83685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/>
              <a:t>Image: </a:t>
            </a:r>
            <a:r>
              <a:rPr lang="en-CA" sz="1400" dirty="0" smtClean="0">
                <a:hlinkClick r:id="rId4"/>
              </a:rPr>
              <a:t>http://www.infotoday.com/online/may12/Belter-Visualizing-Networks-of-Scientific-Research.shtml</a:t>
            </a:r>
            <a:r>
              <a:rPr lang="en-CA" sz="1400" dirty="0" smtClean="0"/>
              <a:t> </a:t>
            </a:r>
            <a:endParaRPr lang="en-CA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778338"/>
            <a:ext cx="6102153" cy="336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89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20,000,000</a:t>
            </a:r>
            <a:endParaRPr lang="en-CA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National Repositories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5211" y="3947321"/>
            <a:ext cx="6970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smtClean="0"/>
              <a:t>Image: </a:t>
            </a:r>
            <a:r>
              <a:rPr lang="en-CA" sz="1100" dirty="0" smtClean="0">
                <a:hlinkClick r:id="rId3"/>
              </a:rPr>
              <a:t>https://www.dissentmagazine.org/online_articles/the-new-mooc-strategy-rise-of-the-higher-ed-empires</a:t>
            </a:r>
            <a:r>
              <a:rPr lang="en-CA" sz="1100" dirty="0" smtClean="0"/>
              <a:t> </a:t>
            </a:r>
            <a:endParaRPr lang="en-CA" sz="11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11" y="712693"/>
            <a:ext cx="2126713" cy="3496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149" y="738187"/>
            <a:ext cx="4383086" cy="30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6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2,000,000</a:t>
            </a: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Collections and Systems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5211" y="3947321"/>
            <a:ext cx="6970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err="1" smtClean="0"/>
              <a:t>Image:https</a:t>
            </a:r>
            <a:r>
              <a:rPr lang="en-CA" sz="1100" dirty="0" smtClean="0"/>
              <a:t>://confluence.sakaiproject.org/pages/</a:t>
            </a:r>
            <a:r>
              <a:rPr lang="en-CA" sz="1100" dirty="0" err="1" smtClean="0"/>
              <a:t>viewpage.action?pageId</a:t>
            </a:r>
            <a:r>
              <a:rPr lang="en-CA" sz="1100" dirty="0" smtClean="0"/>
              <a:t>=92176618 </a:t>
            </a:r>
            <a:endParaRPr lang="en-CA" sz="11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23" y="712694"/>
            <a:ext cx="2211324" cy="34769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088" y="569038"/>
            <a:ext cx="4388206" cy="33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0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2012" y="5230906"/>
            <a:ext cx="2420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200,000</a:t>
            </a: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Learning Analytics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2" y="712694"/>
            <a:ext cx="1976779" cy="3228974"/>
          </a:xfrm>
          <a:prstGeom prst="rect">
            <a:avLst/>
          </a:prstGeom>
        </p:spPr>
      </p:pic>
      <p:pic>
        <p:nvPicPr>
          <p:cNvPr id="10242" name="Picture 2" descr="http://edtechtimes.com/wp-content/uploads/2012/09/learninganalytics-880x4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33311"/>
            <a:ext cx="6951238" cy="34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589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20,000</a:t>
            </a:r>
            <a:endParaRPr lang="en-CA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Community of Practice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3447" y="4208931"/>
            <a:ext cx="83685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/>
              <a:t>Image: </a:t>
            </a:r>
            <a:r>
              <a:rPr lang="en-CA" sz="1200" dirty="0" smtClean="0">
                <a:hlinkClick r:id="rId3"/>
              </a:rPr>
              <a:t>https://mashe.hawksey.info/2012/10/jisc-oer-rapid-innovation-finding-the-technologystandards-themes/</a:t>
            </a:r>
            <a:r>
              <a:rPr lang="en-CA" sz="1200" dirty="0" smtClean="0"/>
              <a:t>  </a:t>
            </a:r>
            <a:endParaRPr lang="en-CA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447" y="814387"/>
            <a:ext cx="7268374" cy="3407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11" y="712694"/>
            <a:ext cx="2247095" cy="349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30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2,000</a:t>
            </a:r>
            <a:endParaRPr lang="en-CA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Synchronous Event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3447" y="4208931"/>
            <a:ext cx="83685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/>
              <a:t>Image: </a:t>
            </a:r>
            <a:r>
              <a:rPr lang="en-CA" sz="1200" dirty="0" smtClean="0">
                <a:hlinkClick r:id="rId3"/>
              </a:rPr>
              <a:t>http://www.learningtimes.com/what-we-do/online-learning-services/cstp-level1/</a:t>
            </a:r>
            <a:r>
              <a:rPr lang="en-CA" sz="1200" dirty="0" smtClean="0"/>
              <a:t>   </a:t>
            </a:r>
            <a:endParaRPr lang="en-CA" sz="1200" dirty="0"/>
          </a:p>
        </p:txBody>
      </p:sp>
      <p:pic>
        <p:nvPicPr>
          <p:cNvPr id="14338" name="Picture 2" descr="LearningTimes Synchronous Certified Training Professional Pro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085" y="568557"/>
            <a:ext cx="6008238" cy="343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12" y="652407"/>
            <a:ext cx="204787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39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200</a:t>
            </a:r>
            <a:endParaRPr lang="en-CA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Dunbar’s Number(</a:t>
            </a:r>
            <a:r>
              <a:rPr lang="en-CA" sz="4800" dirty="0" err="1" smtClean="0">
                <a:solidFill>
                  <a:schemeClr val="accent5">
                    <a:lumMod val="75000"/>
                  </a:schemeClr>
                </a:solidFill>
              </a:rPr>
              <a:t>ish</a:t>
            </a:r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3447" y="4208931"/>
            <a:ext cx="83685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/>
              <a:t>Image: </a:t>
            </a:r>
            <a:r>
              <a:rPr lang="en-CA" sz="1200" dirty="0" smtClean="0">
                <a:hlinkClick r:id="rId3"/>
              </a:rPr>
              <a:t>http://www.learningtimes.com/what-we-do/online-learning-services/cstp-level1/</a:t>
            </a:r>
            <a:r>
              <a:rPr lang="en-CA" sz="1200" dirty="0" smtClean="0"/>
              <a:t>   </a:t>
            </a:r>
            <a:endParaRPr lang="en-CA" sz="1200" dirty="0"/>
          </a:p>
        </p:txBody>
      </p:sp>
      <p:pic>
        <p:nvPicPr>
          <p:cNvPr id="15362" name="Picture 2" descr="Dunbar's Number proves that you can't realistically follow more than 150 friends on Twi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18375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12" y="712694"/>
            <a:ext cx="2254168" cy="35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41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Linked Data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170" name="Picture 2" descr="http://commonplace.net/wp-content/uploads/2012/01/lodfrb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07652"/>
            <a:ext cx="59340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12" y="707652"/>
            <a:ext cx="2066504" cy="350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53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You (and a Friend)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07" y="707652"/>
            <a:ext cx="2139809" cy="3604317"/>
          </a:xfrm>
          <a:prstGeom prst="rect">
            <a:avLst/>
          </a:prstGeom>
        </p:spPr>
      </p:pic>
      <p:pic>
        <p:nvPicPr>
          <p:cNvPr id="16386" name="Picture 2" descr="Personal Learning Net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208" y="669954"/>
            <a:ext cx="5351530" cy="36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337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0.2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Interfaces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23" y="712694"/>
            <a:ext cx="2179216" cy="3452913"/>
          </a:xfrm>
          <a:prstGeom prst="rect">
            <a:avLst/>
          </a:prstGeom>
        </p:spPr>
      </p:pic>
      <p:pic>
        <p:nvPicPr>
          <p:cNvPr id="17410" name="Picture 2" descr="patternBrows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712693"/>
            <a:ext cx="6402745" cy="349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096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170" y="373225"/>
            <a:ext cx="6999121" cy="47027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9831" y="5595648"/>
            <a:ext cx="839845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Ray Eames, 1977</a:t>
            </a:r>
          </a:p>
          <a:p>
            <a:r>
              <a:rPr lang="en-CA" sz="2800" dirty="0" smtClean="0">
                <a:hlinkClick r:id="rId3"/>
              </a:rPr>
              <a:t>http://www.eamesoffice.com/the-work/powers-of-ten</a:t>
            </a:r>
            <a:r>
              <a:rPr lang="en-CA" sz="2800" dirty="0" smtClean="0"/>
              <a:t> /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764578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0.02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Language and Text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2" y="732305"/>
            <a:ext cx="2066925" cy="3476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712694"/>
            <a:ext cx="5689447" cy="349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31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0.002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Touch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2" y="712695"/>
            <a:ext cx="2154565" cy="34962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556" y="712694"/>
            <a:ext cx="7371639" cy="352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65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0.0002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Neural Network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23" y="755635"/>
            <a:ext cx="2160555" cy="3476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741639"/>
            <a:ext cx="7105019" cy="349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99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0.00002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Synapse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56" y="741638"/>
            <a:ext cx="2066150" cy="3405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801443"/>
            <a:ext cx="5781675" cy="32861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41265" y="4087568"/>
            <a:ext cx="573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Image: </a:t>
            </a:r>
            <a:r>
              <a:rPr lang="en-CA" dirty="0" smtClean="0">
                <a:hlinkClick r:id="rId5"/>
              </a:rPr>
              <a:t>http://brain.oxfordjournals.org/content/124/4/647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292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nature.com/nrn/journal/v15/n3/images/nrn3667-f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420" y="707652"/>
            <a:ext cx="7381874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0.000002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Bit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41265" y="4087568"/>
            <a:ext cx="7740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Image: </a:t>
            </a:r>
            <a:r>
              <a:rPr lang="en-CA" dirty="0" smtClean="0">
                <a:hlinkClick r:id="rId4"/>
              </a:rPr>
              <a:t>http://www.slideshare.net/jamiehworkman/nervous-system-3-32538833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12" y="712694"/>
            <a:ext cx="2155215" cy="349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02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Levels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41265" y="4087568"/>
            <a:ext cx="573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Image: </a:t>
            </a:r>
            <a:r>
              <a:rPr lang="en-CA" dirty="0" smtClean="0">
                <a:hlinkClick r:id="rId3"/>
              </a:rPr>
              <a:t>http://brain.oxfordjournals.org/content/124/4/647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658906" y="643811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/>
              <a:t>Lessons</a:t>
            </a:r>
            <a:endParaRPr lang="en-CA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497" y="781160"/>
            <a:ext cx="7686675" cy="54006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6259" y="6301769"/>
            <a:ext cx="8180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Andy </a:t>
            </a:r>
            <a:r>
              <a:rPr lang="en-CA" dirty="0" err="1" smtClean="0"/>
              <a:t>Polaine</a:t>
            </a:r>
            <a:r>
              <a:rPr lang="en-CA" dirty="0" smtClean="0"/>
              <a:t>: </a:t>
            </a:r>
            <a:r>
              <a:rPr lang="en-CA" dirty="0" smtClean="0">
                <a:hlinkClick r:id="rId5"/>
              </a:rPr>
              <a:t>http://www.slideshare.net/apolaine/design-to-the-power-of-ten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790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632012" y="4665306"/>
            <a:ext cx="2017882" cy="27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Levels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906" y="643811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/>
              <a:t>Levels</a:t>
            </a:r>
            <a:endParaRPr lang="en-CA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498" y="781160"/>
            <a:ext cx="4601862" cy="54006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6259" y="6301769"/>
            <a:ext cx="8180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Andy </a:t>
            </a:r>
            <a:r>
              <a:rPr lang="en-CA" dirty="0" err="1" smtClean="0"/>
              <a:t>Polaine</a:t>
            </a:r>
            <a:r>
              <a:rPr lang="en-CA" dirty="0" smtClean="0"/>
              <a:t>: </a:t>
            </a:r>
            <a:r>
              <a:rPr lang="en-CA" dirty="0" smtClean="0">
                <a:hlinkClick r:id="rId4"/>
              </a:rPr>
              <a:t>http://www.slideshare.net/apolaine/design-to-the-power-of-ten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376" y="616685"/>
            <a:ext cx="3134829" cy="22463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96" y="3221058"/>
            <a:ext cx="1640138" cy="11752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68" y="5089315"/>
            <a:ext cx="895628" cy="641774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8798736" y="1739838"/>
            <a:ext cx="270682" cy="17416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9293290" y="1716834"/>
            <a:ext cx="522513" cy="1764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8901468" y="3555983"/>
            <a:ext cx="354499" cy="1554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9554548" y="3697573"/>
            <a:ext cx="261255" cy="1413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09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2241817" cy="28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8906" y="643811"/>
            <a:ext cx="105693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err="1" smtClean="0"/>
              <a:t>Quine’s</a:t>
            </a:r>
            <a:r>
              <a:rPr lang="en-CA" sz="4400" dirty="0" smtClean="0"/>
              <a:t>         Two Dogmas of Empiricism</a:t>
            </a:r>
          </a:p>
          <a:p>
            <a:r>
              <a:rPr lang="en-CA" sz="4400" dirty="0" err="1" smtClean="0"/>
              <a:t>Downes’s</a:t>
            </a:r>
            <a:r>
              <a:rPr lang="en-CA" sz="4400" dirty="0" smtClean="0"/>
              <a:t>                                  </a:t>
            </a:r>
            <a:r>
              <a:rPr lang="en-CA" sz="4400" dirty="0" err="1" smtClean="0"/>
              <a:t>Educationism</a:t>
            </a:r>
            <a:endParaRPr lang="en-CA" sz="4400" dirty="0" smtClean="0"/>
          </a:p>
          <a:p>
            <a:endParaRPr lang="en-CA" sz="1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85192" y="989044"/>
            <a:ext cx="2239347" cy="108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26406" y="943265"/>
            <a:ext cx="2564043" cy="15377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57599" y="2967135"/>
            <a:ext cx="80616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+mj-lt"/>
              <a:buAutoNum type="arabicPeriod"/>
            </a:pPr>
            <a:r>
              <a:rPr lang="en-CA" sz="6000" dirty="0" smtClean="0">
                <a:solidFill>
                  <a:schemeClr val="accent1">
                    <a:lumMod val="75000"/>
                  </a:schemeClr>
                </a:solidFill>
              </a:rPr>
              <a:t>Reductionism is False</a:t>
            </a:r>
          </a:p>
          <a:p>
            <a:pPr marL="1143000" indent="-1143000">
              <a:buFont typeface="+mj-lt"/>
              <a:buAutoNum type="arabicPeriod"/>
            </a:pPr>
            <a:r>
              <a:rPr lang="en-CA" sz="6000" dirty="0" smtClean="0">
                <a:solidFill>
                  <a:schemeClr val="accent1">
                    <a:lumMod val="75000"/>
                  </a:schemeClr>
                </a:solidFill>
              </a:rPr>
              <a:t>No Analytic-Synthetic Distinction</a:t>
            </a:r>
            <a:endParaRPr lang="en-CA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3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632012" y="4665306"/>
            <a:ext cx="2017882" cy="27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481964" y="4213445"/>
            <a:ext cx="8019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Emergence             Recognition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906" y="643811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/>
              <a:t>Cognition</a:t>
            </a:r>
            <a:endParaRPr lang="en-CA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853" y="755019"/>
            <a:ext cx="4226502" cy="30285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09" y="4693024"/>
            <a:ext cx="1640138" cy="117526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4651154" y="2579273"/>
            <a:ext cx="0" cy="163417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877656" y="2579273"/>
            <a:ext cx="37323" cy="163417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485809" y="2269297"/>
            <a:ext cx="470295" cy="2601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7114179" y="2269297"/>
            <a:ext cx="853809" cy="24237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6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632012" y="4665306"/>
            <a:ext cx="2017882" cy="27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Levels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906" y="643811"/>
            <a:ext cx="242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/>
              <a:t>Complex</a:t>
            </a:r>
            <a:endParaRPr lang="en-CA" sz="1400" dirty="0"/>
          </a:p>
        </p:txBody>
      </p:sp>
      <p:sp>
        <p:nvSpPr>
          <p:cNvPr id="8" name="Rectangle 7"/>
          <p:cNvSpPr/>
          <p:nvPr/>
        </p:nvSpPr>
        <p:spPr>
          <a:xfrm>
            <a:off x="3236259" y="6301769"/>
            <a:ext cx="8180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Andy </a:t>
            </a:r>
            <a:r>
              <a:rPr lang="en-CA" dirty="0" err="1" smtClean="0"/>
              <a:t>Polaine</a:t>
            </a:r>
            <a:r>
              <a:rPr lang="en-CA" dirty="0" smtClean="0"/>
              <a:t>: </a:t>
            </a:r>
            <a:r>
              <a:rPr lang="en-CA" dirty="0" smtClean="0">
                <a:hlinkClick r:id="rId3"/>
              </a:rPr>
              <a:t>http://www.slideshare.net/apolaine/design-to-the-power-of-ten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259" y="724010"/>
            <a:ext cx="78009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4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2012" y="5230906"/>
            <a:ext cx="2178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2,000</a:t>
            </a: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2178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MOOC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https://upload.wikimedia.org/wikipedia/commons/2/29/Connectivism_and_Connective_Knowledge_%28CCK08%29_course_netwo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91098"/>
            <a:ext cx="6791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2" y="652407"/>
            <a:ext cx="204787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2254" y="508518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 smtClean="0"/>
              <a:t>Stephen Downes</a:t>
            </a:r>
            <a:br>
              <a:rPr lang="en-CA" dirty="0" smtClean="0"/>
            </a:br>
            <a:r>
              <a:rPr lang="en-CA" dirty="0" smtClean="0">
                <a:hlinkClick r:id="rId3"/>
              </a:rPr>
              <a:t>http://www.downes.ca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254" y="548680"/>
            <a:ext cx="6623844" cy="424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29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2012" y="5230906"/>
            <a:ext cx="2178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CA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0</a:t>
            </a:r>
            <a:r>
              <a:rPr lang="en-CA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,000</a:t>
            </a: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Series of MOOCs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11" y="712694"/>
            <a:ext cx="2247095" cy="3496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712694"/>
            <a:ext cx="3176588" cy="18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188" y="2460812"/>
            <a:ext cx="2728318" cy="1751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230" y="656928"/>
            <a:ext cx="4555472" cy="1776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487" y="2446222"/>
            <a:ext cx="3655778" cy="18473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7966" y="2486573"/>
            <a:ext cx="2281242" cy="176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70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2012" y="5230906"/>
            <a:ext cx="2420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200,000</a:t>
            </a: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err="1" smtClean="0">
                <a:solidFill>
                  <a:schemeClr val="accent5">
                    <a:lumMod val="75000"/>
                  </a:schemeClr>
                </a:solidFill>
              </a:rPr>
              <a:t>xMOOC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2" y="712694"/>
            <a:ext cx="1976779" cy="3228974"/>
          </a:xfrm>
          <a:prstGeom prst="rect">
            <a:avLst/>
          </a:prstGeom>
        </p:spPr>
      </p:pic>
      <p:pic>
        <p:nvPicPr>
          <p:cNvPr id="3074" name="Picture 2" descr="http://3.bp.blogspot.com/-pyG18iTfM00/UZkEiHn9pqI/AAAAAAAAAMg/i5xj4bswbCQ/s1600/2011-10-22-Stanford-AI-Class-Qui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9" y="712694"/>
            <a:ext cx="5537731" cy="322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207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2,000,000</a:t>
            </a: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The Early </a:t>
            </a:r>
            <a:r>
              <a:rPr lang="en-CA" sz="4800" dirty="0" err="1" smtClean="0">
                <a:solidFill>
                  <a:schemeClr val="accent5">
                    <a:lumMod val="75000"/>
                  </a:schemeClr>
                </a:solidFill>
              </a:rPr>
              <a:t>MOOCisphere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 descr="http://www.rimwe.com/_Media/moocs_platform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94" y="712694"/>
            <a:ext cx="6307332" cy="349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23" y="712694"/>
            <a:ext cx="2211324" cy="347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96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20,000,000</a:t>
            </a:r>
            <a:endParaRPr lang="en-CA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National MOOC Strategy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5211" y="3947321"/>
            <a:ext cx="6970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smtClean="0"/>
              <a:t>Image: </a:t>
            </a:r>
            <a:r>
              <a:rPr lang="en-CA" sz="1100" dirty="0" smtClean="0">
                <a:hlinkClick r:id="rId3"/>
              </a:rPr>
              <a:t>https://www.dissentmagazine.org/online_articles/the-new-mooc-strategy-rise-of-the-higher-ed-empires</a:t>
            </a:r>
            <a:r>
              <a:rPr lang="en-CA" sz="1100" dirty="0" smtClean="0"/>
              <a:t> </a:t>
            </a:r>
            <a:endParaRPr lang="en-CA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211" y="712694"/>
            <a:ext cx="7260571" cy="3126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11" y="712693"/>
            <a:ext cx="2126713" cy="349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57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5323" y="5292460"/>
            <a:ext cx="2420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200,000,000</a:t>
            </a:r>
            <a:endParaRPr lang="en-CA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MOOC and Culture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2" y="712694"/>
            <a:ext cx="1982939" cy="3509325"/>
          </a:xfrm>
          <a:prstGeom prst="rect">
            <a:avLst/>
          </a:prstGeom>
        </p:spPr>
      </p:pic>
      <p:pic>
        <p:nvPicPr>
          <p:cNvPr id="6146" name="Picture 2" descr="http://culture-communication.fr/candc/wp-content/uploads/2015/03/mooc-orange-accuei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12694"/>
            <a:ext cx="5747788" cy="34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23447" y="4208931"/>
            <a:ext cx="83685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/>
              <a:t>Image: </a:t>
            </a:r>
            <a:r>
              <a:rPr lang="en-CA" sz="1400" dirty="0" smtClean="0">
                <a:hlinkClick r:id="rId5"/>
              </a:rPr>
              <a:t>http://culture-communication.fr/en/what-is-the-point-of-a-mooc-for-an-arts-organization/</a:t>
            </a:r>
            <a:r>
              <a:rPr lang="en-CA" sz="1400" dirty="0" smtClean="0"/>
              <a:t>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012441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32012" y="4693024"/>
            <a:ext cx="10596282" cy="53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052482" y="712694"/>
            <a:ext cx="26894" cy="5755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86200" y="523090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5">
                    <a:lumMod val="75000"/>
                  </a:schemeClr>
                </a:solidFill>
              </a:rPr>
              <a:t>MOOC World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012" y="5230906"/>
            <a:ext cx="2178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 billion</a:t>
            </a: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2" y="712694"/>
            <a:ext cx="2076347" cy="3369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712694"/>
            <a:ext cx="6372193" cy="33698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86200" y="4101023"/>
            <a:ext cx="8876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/>
              <a:t>Image: </a:t>
            </a:r>
            <a:r>
              <a:rPr lang="en-CA" sz="1400" dirty="0" smtClean="0">
                <a:hlinkClick r:id="rId5"/>
              </a:rPr>
              <a:t>http://blog.physicsworld.com/2009/03/12/the-atlas-of-science/</a:t>
            </a:r>
            <a:r>
              <a:rPr lang="en-CA" sz="1400" dirty="0" smtClean="0"/>
              <a:t>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363252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950</Words>
  <Application>Microsoft Office PowerPoint</Application>
  <PresentationFormat>Widescreen</PresentationFormat>
  <Paragraphs>214</Paragraphs>
  <Slides>30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The MOOC Ecosystem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Stephen Downes http://www.downes.ca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Downes</dc:creator>
  <cp:lastModifiedBy>Stephen Downes</cp:lastModifiedBy>
  <cp:revision>27</cp:revision>
  <dcterms:created xsi:type="dcterms:W3CDTF">2015-09-05T18:05:31Z</dcterms:created>
  <dcterms:modified xsi:type="dcterms:W3CDTF">2015-09-06T06:56:49Z</dcterms:modified>
</cp:coreProperties>
</file>