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19" r:id="rId3"/>
    <p:sldId id="312" r:id="rId4"/>
    <p:sldId id="318" r:id="rId5"/>
    <p:sldId id="324" r:id="rId6"/>
    <p:sldId id="332" r:id="rId7"/>
    <p:sldId id="333" r:id="rId8"/>
    <p:sldId id="334" r:id="rId9"/>
    <p:sldId id="335" r:id="rId10"/>
    <p:sldId id="336" r:id="rId11"/>
    <p:sldId id="349" r:id="rId12"/>
    <p:sldId id="320" r:id="rId13"/>
    <p:sldId id="343" r:id="rId14"/>
    <p:sldId id="340" r:id="rId15"/>
    <p:sldId id="353" r:id="rId16"/>
    <p:sldId id="337" r:id="rId17"/>
    <p:sldId id="339" r:id="rId18"/>
    <p:sldId id="338" r:id="rId19"/>
    <p:sldId id="342" r:id="rId20"/>
    <p:sldId id="32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7" r:id="rId30"/>
    <p:sldId id="308" r:id="rId31"/>
    <p:sldId id="341" r:id="rId32"/>
    <p:sldId id="322" r:id="rId33"/>
    <p:sldId id="258" r:id="rId34"/>
    <p:sldId id="259" r:id="rId35"/>
    <p:sldId id="260" r:id="rId36"/>
    <p:sldId id="261" r:id="rId37"/>
    <p:sldId id="262" r:id="rId38"/>
    <p:sldId id="360" r:id="rId39"/>
    <p:sldId id="263" r:id="rId40"/>
    <p:sldId id="264" r:id="rId41"/>
    <p:sldId id="270" r:id="rId42"/>
    <p:sldId id="273" r:id="rId43"/>
    <p:sldId id="274" r:id="rId44"/>
    <p:sldId id="350" r:id="rId45"/>
    <p:sldId id="275" r:id="rId46"/>
    <p:sldId id="276" r:id="rId47"/>
    <p:sldId id="277" r:id="rId48"/>
    <p:sldId id="278" r:id="rId49"/>
    <p:sldId id="352" r:id="rId50"/>
    <p:sldId id="280" r:id="rId51"/>
    <p:sldId id="281" r:id="rId52"/>
    <p:sldId id="282" r:id="rId53"/>
    <p:sldId id="351" r:id="rId54"/>
    <p:sldId id="283" r:id="rId55"/>
    <p:sldId id="361" r:id="rId56"/>
    <p:sldId id="355" r:id="rId57"/>
    <p:sldId id="356" r:id="rId58"/>
    <p:sldId id="357" r:id="rId59"/>
    <p:sldId id="358" r:id="rId60"/>
    <p:sldId id="359" r:id="rId61"/>
    <p:sldId id="354" r:id="rId62"/>
    <p:sldId id="289" r:id="rId63"/>
    <p:sldId id="290" r:id="rId64"/>
    <p:sldId id="291" r:id="rId65"/>
    <p:sldId id="362" r:id="rId66"/>
    <p:sldId id="363" r:id="rId67"/>
    <p:sldId id="348" r:id="rId68"/>
    <p:sldId id="344" r:id="rId69"/>
    <p:sldId id="345" r:id="rId70"/>
    <p:sldId id="346" r:id="rId71"/>
    <p:sldId id="347" r:id="rId72"/>
    <p:sldId id="330" r:id="rId73"/>
    <p:sldId id="325" r:id="rId74"/>
    <p:sldId id="326" r:id="rId75"/>
    <p:sldId id="327" r:id="rId76"/>
    <p:sldId id="328" r:id="rId77"/>
    <p:sldId id="329" r:id="rId78"/>
    <p:sldId id="331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2AB6-8D70-4858-A883-06F29B1B89D5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9FB8-44E1-414B-B3BA-AC5F07CA36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9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iyubook.com/2011/07/now-available-for-free-download-the-edupunks-guide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mlcentral.net/blog/howard-rheingold/shelly-terrell-global-netweaver-curator-pln-builder" TargetMode="External"/><Relationship Id="rId4" Type="http://schemas.openxmlformats.org/officeDocument/2006/relationships/hyperlink" Target="http://dmlcentral.net/blog/howard-rheingold/toward-peeragog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Howard Rheingold searches for the new in Anya </a:t>
            </a:r>
            <a:r>
              <a:rPr lang="en-US" dirty="0" err="1" smtClean="0"/>
              <a:t>Kamenetz's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Edupunk's Guide</a:t>
            </a:r>
            <a:r>
              <a:rPr lang="en-US" dirty="0" smtClean="0"/>
              <a:t>, suggesting that what has been added is the idea of the personal learning plan to the personal learning network. "Making a public commitment to something is going to increase your accountability," says </a:t>
            </a:r>
            <a:r>
              <a:rPr lang="en-US" dirty="0" err="1" smtClean="0"/>
              <a:t>Kamenetz</a:t>
            </a:r>
            <a:r>
              <a:rPr lang="en-US" dirty="0" smtClean="0"/>
              <a:t>. Rheingold writes, "Her work serves as a bridge between blended learning and </a:t>
            </a:r>
            <a:r>
              <a:rPr lang="en-US" dirty="0" smtClean="0">
                <a:hlinkClick r:id="rId4"/>
              </a:rPr>
              <a:t>peeragogy</a:t>
            </a:r>
            <a:r>
              <a:rPr lang="en-US" dirty="0" smtClean="0"/>
              <a:t>. I previously wrote about </a:t>
            </a:r>
            <a:r>
              <a:rPr lang="en-US" dirty="0" smtClean="0">
                <a:hlinkClick r:id="rId5"/>
              </a:rPr>
              <a:t>Shelly Terrell</a:t>
            </a:r>
            <a:r>
              <a:rPr lang="en-US" dirty="0" smtClean="0"/>
              <a:t> and personal learning networks" and asks here what it takes for a group to self-organize. </a:t>
            </a:r>
            <a:r>
              <a:rPr lang="en-US" dirty="0" err="1" smtClean="0"/>
              <a:t>Kamanetz</a:t>
            </a:r>
            <a:r>
              <a:rPr lang="en-US" dirty="0" smtClean="0"/>
              <a:t> responds that there needs to be a common understanding of the goal - of course, this would be the </a:t>
            </a:r>
            <a:r>
              <a:rPr lang="en-US" i="1" dirty="0" smtClean="0"/>
              <a:t>outcome</a:t>
            </a:r>
            <a:r>
              <a:rPr lang="en-US" dirty="0" smtClean="0"/>
              <a:t> of self-organization, not what makes it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9076F-C1BF-804E-A802-86AF8A32B4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5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6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14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2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0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0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77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89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3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4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52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83ED-DA89-44FE-827B-0B405A62824C}" type="datetimeFigureOut">
              <a:rPr lang="en-CA" smtClean="0"/>
              <a:t>2015-09-06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1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y.mil/article/127148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83degreesmedia.com/features/camls011012.aspx" TargetMode="Externa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ac.ca/canada-aerospace-industry/success-stories/cae-nh90-helicopter-simulator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e.com/World-s-first-AW189-full-flight-simulator-ready-for-training/" TargetMode="Externa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5987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14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ates.ca/2012/03/03/more-reflections-on-moocs-and-mitx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hr-irsc.gc.ca/e/39033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estandards.org/" TargetMode="External"/><Relationship Id="rId5" Type="http://schemas.openxmlformats.org/officeDocument/2006/relationships/hyperlink" Target="http://www.magnet.edu/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ownes.ca/post/58150" TargetMode="External"/><Relationship Id="rId4" Type="http://schemas.openxmlformats.org/officeDocument/2006/relationships/hyperlink" Target="http://dmlcentral.net/blog/howard-rheingold/diy-u-interview-anya-kamenetz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hyperlink" Target="http://www.edtechpost.ca/ple_diagrams/index.php/mind-map-3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jrs.sagepub.com/content/104/12/501.ful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phen_downes/15710336207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rc-cnrc.gc.ca/eng/rd/medica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wnes/after-moodle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Ritakop/kopfourniercanadianinstitutedistanceeducationresearchpl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rel2014.mooc.ca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63738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www.journal.forces.gc.ca/vol14/no2/page70-eng.as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resentation/337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ierge.portal.gc.ca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leadershipmanifesto.com/manifesto/making-subject-object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itforum.coe.uga.edu/paper92/paper92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hr-irsc.gc.ca/e/39033.html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jrs.sagepub.com/content/104/12/501.ful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875"/>
            <a:ext cx="12192000" cy="7501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8000" dirty="0" smtClean="0">
                <a:solidFill>
                  <a:schemeClr val="bg1"/>
                </a:solidFill>
              </a:rPr>
              <a:t>Personal Learning in the Workplace</a:t>
            </a:r>
            <a:endParaRPr lang="en-CA" sz="8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57371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Stephen Downes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AMEE 2015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Glasgow, Scotland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September 7, 2015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01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7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vs. Personalized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Compare between:</a:t>
            </a:r>
          </a:p>
          <a:p>
            <a:pPr lvl="1"/>
            <a:r>
              <a:rPr lang="en-CA" sz="3600" dirty="0" smtClean="0">
                <a:latin typeface="+mj-lt"/>
              </a:rPr>
              <a:t>Personalized health care (something the National Health Service provides)</a:t>
            </a:r>
          </a:p>
          <a:p>
            <a:pPr lvl="1"/>
            <a:r>
              <a:rPr lang="en-CA" sz="3600" dirty="0" smtClean="0">
                <a:latin typeface="+mj-lt"/>
              </a:rPr>
              <a:t>Personal health care (something you do for yourself)</a:t>
            </a:r>
            <a:endParaRPr lang="en-CA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755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Learning Through Practice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8" y="1804988"/>
            <a:ext cx="7439024" cy="476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6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Medical Simulations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54200"/>
            <a:ext cx="53816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2825" y="5836206"/>
            <a:ext cx="37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http://www.army.mil/article/127148/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3076" name="Picture 4" descr="http://www.83degreesmedia.com/galleries/Features/Issue_105/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44221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5685" y="6011624"/>
            <a:ext cx="603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http://www.83degreesmedia.com/features/camls011012.aspx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2772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Flight Simulators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4" name="Picture 6" descr="http://www.aiac.ca/uploadedImages/helicopter-simulator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361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0000" y="8877254"/>
            <a:ext cx="80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6" name="Picture 8" descr="http://www.cae.com/uploadedImages/Content/BusinessUnit/Corporate/News/2014/images/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25625"/>
            <a:ext cx="4962525" cy="3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212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23875" y="5266232"/>
            <a:ext cx="4995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http://www.cae.com/World-s-first-AW189-full-flight-simulator-ready-for-training/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565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MINT - Mobile </a:t>
            </a:r>
            <a:r>
              <a:rPr lang="en-CA" dirty="0" err="1" smtClean="0"/>
              <a:t>INteractive</a:t>
            </a:r>
            <a:r>
              <a:rPr lang="en-CA" dirty="0" smtClean="0"/>
              <a:t> Trainer</a:t>
            </a:r>
            <a:endParaRPr lang="en-CA" dirty="0"/>
          </a:p>
        </p:txBody>
      </p:sp>
      <p:pic>
        <p:nvPicPr>
          <p:cNvPr id="24578" name="Picture 2" descr="files/images/MI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1" y="1671018"/>
            <a:ext cx="6680588" cy="43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60637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http://www.downes.ca/post/59876</a:t>
            </a:r>
            <a:r>
              <a:rPr lang="en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519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NeuroTouch</a:t>
            </a:r>
            <a:r>
              <a:rPr lang="en-CA" dirty="0" smtClean="0"/>
              <a:t> Simulator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4" y="1690688"/>
            <a:ext cx="4300538" cy="3829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62" y="2234195"/>
            <a:ext cx="5091113" cy="3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8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Sim-Welding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1690688"/>
            <a:ext cx="5145530" cy="3681412"/>
          </a:xfrm>
          <a:prstGeom prst="rect">
            <a:avLst/>
          </a:prstGeom>
        </p:spPr>
      </p:pic>
      <p:pic>
        <p:nvPicPr>
          <p:cNvPr id="5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683989" y="2011375"/>
            <a:ext cx="5345336" cy="397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48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LPSS-Sim Project Overview</a:t>
            </a:r>
            <a:endParaRPr lang="en-CA" dirty="0"/>
          </a:p>
        </p:txBody>
      </p:sp>
      <p:sp>
        <p:nvSpPr>
          <p:cNvPr id="4" name="Cloud 3"/>
          <p:cNvSpPr/>
          <p:nvPr/>
        </p:nvSpPr>
        <p:spPr>
          <a:xfrm>
            <a:off x="4473055" y="1788467"/>
            <a:ext cx="2931150" cy="170749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901" y="3494010"/>
            <a:ext cx="1319757" cy="282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1737" y="2068668"/>
            <a:ext cx="1811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Simulation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Learning Space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(SLS)</a:t>
            </a:r>
            <a:endParaRPr lang="en-CA" sz="2000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71653" y="3334646"/>
            <a:ext cx="1036627" cy="91220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09801" y="3366167"/>
            <a:ext cx="914400" cy="985637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34" y="5223654"/>
            <a:ext cx="1665816" cy="9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6773"/>
          <a:stretch/>
        </p:blipFill>
        <p:spPr bwMode="auto">
          <a:xfrm>
            <a:off x="7759804" y="3568511"/>
            <a:ext cx="2491473" cy="155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40662" y="4572601"/>
            <a:ext cx="2790156" cy="1845821"/>
            <a:chOff x="2794026" y="3551124"/>
            <a:chExt cx="3441886" cy="240507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530" y="3551124"/>
              <a:ext cx="378265" cy="41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994" y="4001397"/>
              <a:ext cx="844421" cy="41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03" y="4126724"/>
              <a:ext cx="666857" cy="62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617" y="4640525"/>
              <a:ext cx="999450" cy="19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536" y="4775501"/>
              <a:ext cx="414697" cy="38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198" y="3643337"/>
              <a:ext cx="1442995" cy="23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09" y="4969548"/>
              <a:ext cx="840815" cy="288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763" y="4173687"/>
              <a:ext cx="613040" cy="35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https://www.tickets.umn.edu/Online/branding/images/logo_uofm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58338" y="5211750"/>
              <a:ext cx="1377574" cy="266906"/>
            </a:xfrm>
            <a:prstGeom prst="rect">
              <a:avLst/>
            </a:prstGeom>
            <a:noFill/>
          </p:spPr>
        </p:pic>
        <p:pic>
          <p:nvPicPr>
            <p:cNvPr id="21" name="Picture 10" descr="http://www.ismh.org/en/sys/wp-content/uploads/2010/04/Uni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73" b="32632"/>
            <a:stretch>
              <a:fillRect/>
            </a:stretch>
          </p:blipFill>
          <p:spPr bwMode="auto">
            <a:xfrm>
              <a:off x="2794026" y="5210331"/>
              <a:ext cx="990455" cy="375330"/>
            </a:xfrm>
            <a:prstGeom prst="rect">
              <a:avLst/>
            </a:prstGeom>
            <a:noFill/>
          </p:spPr>
        </p:pic>
        <p:grpSp>
          <p:nvGrpSpPr>
            <p:cNvPr id="22" name="Group 27"/>
            <p:cNvGrpSpPr/>
            <p:nvPr/>
          </p:nvGrpSpPr>
          <p:grpSpPr>
            <a:xfrm>
              <a:off x="3769597" y="5539288"/>
              <a:ext cx="1094745" cy="416906"/>
              <a:chOff x="573972" y="5105400"/>
              <a:chExt cx="1940628" cy="769620"/>
            </a:xfrm>
          </p:grpSpPr>
          <p:pic>
            <p:nvPicPr>
              <p:cNvPr id="27" name="Picture 12" descr="http://www.gulftalent.com/images1/logos/LE459-3518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5152072"/>
                <a:ext cx="1143000" cy="676276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http://nt-me.com/Data/HTMLEditor/Images/NewsLetters/kingfahadmedcity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972" y="5105400"/>
                <a:ext cx="855133" cy="769620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041" y="5564570"/>
              <a:ext cx="1025147" cy="3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4524439"/>
              <a:ext cx="585914" cy="61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3814907"/>
              <a:ext cx="717046" cy="39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27" y="4173687"/>
              <a:ext cx="438679" cy="4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1850451" y="1690688"/>
            <a:ext cx="2016716" cy="150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3942117" y="2124722"/>
            <a:ext cx="530938" cy="19589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56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Combining Experiences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1675" y="1690688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latin typeface="Calibri" panose="020F0502020204030204" pitchFamily="34" charset="0"/>
              </a:rPr>
              <a:t>One </a:t>
            </a:r>
            <a:r>
              <a:rPr lang="en-CA" dirty="0" smtClean="0">
                <a:latin typeface="Calibri" panose="020F0502020204030204" pitchFamily="34" charset="0"/>
              </a:rPr>
              <a:t>place for all simulation experience</a:t>
            </a:r>
            <a:endParaRPr lang="en-CA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08" y="2297038"/>
            <a:ext cx="5173133" cy="323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2522933"/>
            <a:ext cx="1824566" cy="368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781681">
            <a:off x="4218389" y="3063671"/>
            <a:ext cx="887136" cy="438543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4884208" y="5720994"/>
            <a:ext cx="503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alibri" panose="020F0502020204030204" pitchFamily="34" charset="0"/>
              </a:rPr>
              <a:t>All performance results no matter where and when </a:t>
            </a:r>
          </a:p>
          <a:p>
            <a:r>
              <a:rPr lang="en-CA" dirty="0">
                <a:latin typeface="Calibri" panose="020F0502020204030204" pitchFamily="34" charset="0"/>
              </a:rPr>
              <a:t>t</a:t>
            </a:r>
            <a:r>
              <a:rPr lang="en-CA" dirty="0" smtClean="0">
                <a:latin typeface="Calibri" panose="020F0502020204030204" pitchFamily="34" charset="0"/>
              </a:rPr>
              <a:t>hey were carried out</a:t>
            </a:r>
            <a:endParaRPr lang="en-C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05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Knowledge Translation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3" y="1541910"/>
            <a:ext cx="7543799" cy="48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48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3. The Case of the </a:t>
            </a:r>
            <a:r>
              <a:rPr lang="en-CA" dirty="0" err="1" smtClean="0"/>
              <a:t>cMOOC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8" y="1690688"/>
            <a:ext cx="7629524" cy="49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Create</a:t>
            </a:r>
            <a:r>
              <a:rPr lang="fr-CA" sz="4800" dirty="0" smtClean="0"/>
              <a:t>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dirty="0" err="1" smtClean="0">
                <a:latin typeface="+mj-lt"/>
              </a:rPr>
              <a:t>It’s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like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creating</a:t>
            </a:r>
            <a:r>
              <a:rPr lang="fr-CA" sz="3200" dirty="0" smtClean="0">
                <a:latin typeface="+mj-lt"/>
              </a:rPr>
              <a:t> a network</a:t>
            </a:r>
          </a:p>
          <a:p>
            <a:r>
              <a:rPr lang="fr-FR" sz="3200" dirty="0" err="1" smtClean="0">
                <a:latin typeface="+mj-lt"/>
              </a:rPr>
              <a:t>Don’t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centralize</a:t>
            </a:r>
            <a:endParaRPr lang="fr-FR" sz="3200" dirty="0" smtClean="0">
              <a:latin typeface="+mj-lt"/>
            </a:endParaRPr>
          </a:p>
          <a:p>
            <a:r>
              <a:rPr lang="fr-FR" sz="3200" dirty="0" err="1" smtClean="0">
                <a:latin typeface="+mj-lt"/>
              </a:rPr>
              <a:t>Concentrate</a:t>
            </a:r>
            <a:r>
              <a:rPr lang="fr-FR" sz="3200" dirty="0" smtClean="0">
                <a:latin typeface="+mj-lt"/>
              </a:rPr>
              <a:t> on the </a:t>
            </a:r>
            <a:r>
              <a:rPr lang="fr-FR" sz="3200" dirty="0" err="1" smtClean="0">
                <a:latin typeface="+mj-lt"/>
              </a:rPr>
              <a:t>creation</a:t>
            </a:r>
            <a:r>
              <a:rPr lang="fr-FR" sz="3200" dirty="0" smtClean="0">
                <a:latin typeface="+mj-lt"/>
              </a:rPr>
              <a:t> of links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6992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8904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440093">
            <a:off x="5807394" y="4302045"/>
            <a:ext cx="78825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5805264"/>
            <a:ext cx="353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use social networks.</a:t>
            </a:r>
            <a:r>
              <a:rPr lang="fr-CA" dirty="0"/>
              <a:t>..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4400" y="6237312"/>
            <a:ext cx="326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… to </a:t>
            </a:r>
            <a:r>
              <a:rPr lang="fr-CA" dirty="0" err="1"/>
              <a:t>create</a:t>
            </a:r>
            <a:r>
              <a:rPr lang="fr-CA" dirty="0"/>
              <a:t> </a:t>
            </a:r>
            <a:r>
              <a:rPr lang="fr-CA" dirty="0" err="1"/>
              <a:t>personal</a:t>
            </a:r>
            <a:r>
              <a:rPr lang="fr-CA" dirty="0"/>
              <a:t> </a:t>
            </a:r>
            <a:r>
              <a:rPr lang="fr-CA" dirty="0" err="1"/>
              <a:t>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Primary Course Components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CA" sz="3600" dirty="0" smtClean="0">
                <a:latin typeface="+mj-lt"/>
              </a:rPr>
              <a:t>Wiki – to assist in planning, topics, guests, </a:t>
            </a:r>
            <a:r>
              <a:rPr lang="en-CA" sz="3600" dirty="0" err="1" smtClean="0">
                <a:latin typeface="+mj-lt"/>
              </a:rPr>
              <a:t>etc</a:t>
            </a:r>
            <a:endParaRPr lang="en-CA" sz="3600" dirty="0" smtClean="0">
              <a:latin typeface="+mj-lt"/>
            </a:endParaRPr>
          </a:p>
          <a:p>
            <a:pPr lvl="1"/>
            <a:r>
              <a:rPr lang="en-CA" sz="3600" dirty="0" smtClean="0">
                <a:latin typeface="+mj-lt"/>
              </a:rPr>
              <a:t>Email list – for announcements and mass communications</a:t>
            </a:r>
          </a:p>
          <a:p>
            <a:pPr lvl="1"/>
            <a:r>
              <a:rPr lang="en-CA" sz="3600" dirty="0" smtClean="0">
                <a:latin typeface="+mj-lt"/>
              </a:rPr>
              <a:t>Course Blog – for daily posts</a:t>
            </a:r>
          </a:p>
          <a:p>
            <a:pPr lvl="1"/>
            <a:r>
              <a:rPr lang="en-CA" sz="3600" dirty="0" smtClean="0">
                <a:latin typeface="+mj-lt"/>
              </a:rPr>
              <a:t>Synchronous Communications + Video</a:t>
            </a:r>
          </a:p>
          <a:p>
            <a:pPr lvl="1"/>
            <a:endParaRPr lang="en-CA" sz="3600" dirty="0" smtClean="0">
              <a:latin typeface="+mj-lt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053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MOOC Design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 smtClean="0">
                <a:latin typeface="+mj-lt"/>
              </a:rPr>
              <a:t>Course structure – a series of topics</a:t>
            </a:r>
          </a:p>
          <a:p>
            <a:pPr lvl="1"/>
            <a:r>
              <a:rPr lang="en-CA" sz="3200" dirty="0" smtClean="0">
                <a:latin typeface="+mj-lt"/>
              </a:rPr>
              <a:t>The instructors will not ‘teach’ the topics, they ‘investigate’ or ‘work through’ the topics (model and demonstrate)</a:t>
            </a:r>
          </a:p>
          <a:p>
            <a:pPr lvl="2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3912890"/>
            <a:ext cx="5640018" cy="27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</a:t>
            </a:r>
            <a:r>
              <a:rPr lang="en-CA" sz="4800" dirty="0" smtClean="0"/>
              <a:t>dditional Course Components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For Students – </a:t>
            </a:r>
            <a:r>
              <a:rPr lang="en-CA" sz="3600" i="1" dirty="0" smtClean="0">
                <a:latin typeface="+mj-lt"/>
              </a:rPr>
              <a:t>any</a:t>
            </a:r>
            <a:r>
              <a:rPr lang="en-CA" sz="3600" dirty="0" smtClean="0">
                <a:latin typeface="+mj-lt"/>
              </a:rPr>
              <a:t> online communications system, including</a:t>
            </a:r>
          </a:p>
          <a:p>
            <a:pPr lvl="1"/>
            <a:r>
              <a:rPr lang="en-CA" sz="3200" dirty="0" smtClean="0">
                <a:latin typeface="+mj-lt"/>
              </a:rPr>
              <a:t>Blogs – Blogger, WordPress, </a:t>
            </a:r>
            <a:r>
              <a:rPr lang="en-CA" sz="3200" dirty="0" err="1" smtClean="0">
                <a:latin typeface="+mj-lt"/>
              </a:rPr>
              <a:t>Tumblr</a:t>
            </a:r>
            <a:endParaRPr lang="en-CA" sz="3200" dirty="0" smtClean="0">
              <a:latin typeface="+mj-lt"/>
            </a:endParaRPr>
          </a:p>
          <a:p>
            <a:pPr lvl="1"/>
            <a:r>
              <a:rPr lang="en-CA" sz="3200" dirty="0" smtClean="0">
                <a:latin typeface="+mj-lt"/>
              </a:rPr>
              <a:t>Social Network – Facebook, Twitter, Google+</a:t>
            </a:r>
          </a:p>
          <a:p>
            <a:pPr lvl="1"/>
            <a:r>
              <a:rPr lang="en-CA" sz="3200" dirty="0" smtClean="0">
                <a:latin typeface="+mj-lt"/>
              </a:rPr>
              <a:t>Content site – Google Docs, Flickr, </a:t>
            </a:r>
            <a:r>
              <a:rPr lang="en-CA" sz="3200" dirty="0" err="1" smtClean="0">
                <a:latin typeface="+mj-lt"/>
              </a:rPr>
              <a:t>Instragram</a:t>
            </a:r>
            <a:endParaRPr lang="en-CA" sz="3200" dirty="0" smtClean="0">
              <a:latin typeface="+mj-lt"/>
            </a:endParaRPr>
          </a:p>
          <a:p>
            <a:pPr lvl="1"/>
            <a:r>
              <a:rPr lang="en-CA" sz="3200" dirty="0" smtClean="0">
                <a:latin typeface="+mj-lt"/>
              </a:rPr>
              <a:t>Aggregator – </a:t>
            </a:r>
            <a:r>
              <a:rPr lang="en-CA" sz="3200" dirty="0" err="1" smtClean="0">
                <a:latin typeface="+mj-lt"/>
              </a:rPr>
              <a:t>Feedly</a:t>
            </a:r>
            <a:r>
              <a:rPr lang="en-CA" sz="3200" dirty="0" smtClean="0">
                <a:latin typeface="+mj-lt"/>
              </a:rPr>
              <a:t>, </a:t>
            </a:r>
            <a:r>
              <a:rPr lang="en-CA" sz="3200" dirty="0" err="1" smtClean="0">
                <a:latin typeface="+mj-lt"/>
              </a:rPr>
              <a:t>OldReader</a:t>
            </a:r>
            <a:r>
              <a:rPr lang="en-CA" sz="3200" dirty="0" smtClean="0">
                <a:latin typeface="+mj-lt"/>
              </a:rPr>
              <a:t>, (new) </a:t>
            </a:r>
            <a:r>
              <a:rPr lang="en-CA" sz="3200" dirty="0" err="1" smtClean="0">
                <a:latin typeface="+mj-lt"/>
              </a:rPr>
              <a:t>Bli</a:t>
            </a:r>
            <a:r>
              <a:rPr lang="en-CA" sz="3200" dirty="0" smtClean="0">
                <a:latin typeface="+mj-lt"/>
              </a:rPr>
              <a:t> RSS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50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 smtClean="0"/>
              <a:t>Process</a:t>
            </a:r>
            <a:endParaRPr lang="en-C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Each Week</a:t>
            </a:r>
          </a:p>
          <a:p>
            <a:pPr lvl="1"/>
            <a:r>
              <a:rPr lang="en-CA" sz="3200" dirty="0" smtClean="0">
                <a:latin typeface="+mj-lt"/>
              </a:rPr>
              <a:t>Conversation </a:t>
            </a:r>
            <a:r>
              <a:rPr lang="en-CA" sz="3200" dirty="0" smtClean="0">
                <a:latin typeface="+mj-lt"/>
              </a:rPr>
              <a:t>or activity with guest</a:t>
            </a:r>
          </a:p>
          <a:p>
            <a:pPr lvl="1"/>
            <a:r>
              <a:rPr lang="en-CA" sz="3200" dirty="0" smtClean="0">
                <a:latin typeface="+mj-lt"/>
              </a:rPr>
              <a:t>Discussion and reflection</a:t>
            </a:r>
          </a:p>
          <a:p>
            <a:r>
              <a:rPr lang="en-CA" sz="3600" dirty="0" smtClean="0">
                <a:latin typeface="+mj-lt"/>
              </a:rPr>
              <a:t>Each </a:t>
            </a:r>
            <a:r>
              <a:rPr lang="en-CA" sz="3600" i="1" dirty="0" smtClean="0">
                <a:latin typeface="+mj-lt"/>
              </a:rPr>
              <a:t>Day</a:t>
            </a:r>
          </a:p>
          <a:p>
            <a:pPr lvl="1"/>
            <a:r>
              <a:rPr lang="en-CA" sz="3200" dirty="0" smtClean="0">
                <a:latin typeface="+mj-lt"/>
              </a:rPr>
              <a:t>Aggregate student content</a:t>
            </a:r>
          </a:p>
          <a:p>
            <a:pPr lvl="1"/>
            <a:r>
              <a:rPr lang="en-CA" sz="3200" dirty="0" smtClean="0">
                <a:latin typeface="+mj-lt"/>
              </a:rPr>
              <a:t>Share via web site &amp; newsletter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25" y="720909"/>
            <a:ext cx="34575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6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Learn</a:t>
            </a:r>
            <a:r>
              <a:rPr lang="fr-CA" sz="4800" dirty="0" smtClean="0"/>
              <a:t> in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pic>
        <p:nvPicPr>
          <p:cNvPr id="4" name="Picture 3" descr="Screen shot 2012-03-11 at 11.5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5" y="1525189"/>
            <a:ext cx="5624529" cy="34789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4" y="6309320"/>
            <a:ext cx="31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http://www.tonybates.ca/2012/03/03/more-reflections-on-moocs-and-mitx/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5165610"/>
            <a:ext cx="100856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+mj-lt"/>
              </a:rPr>
              <a:t>Learning </a:t>
            </a:r>
            <a:r>
              <a:rPr lang="fr-FR" sz="3600" dirty="0" err="1" smtClean="0">
                <a:latin typeface="+mj-lt"/>
              </a:rPr>
              <a:t>is</a:t>
            </a:r>
            <a:r>
              <a:rPr lang="fr-FR" sz="3600" dirty="0" smtClean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process</a:t>
            </a:r>
            <a:r>
              <a:rPr lang="fr-FR" sz="3600" dirty="0">
                <a:latin typeface="+mj-lt"/>
              </a:rPr>
              <a:t> of immersion </a:t>
            </a:r>
            <a:r>
              <a:rPr lang="fr-FR" sz="3600" dirty="0" err="1">
                <a:latin typeface="+mj-lt"/>
              </a:rPr>
              <a:t>into</a:t>
            </a:r>
            <a:r>
              <a:rPr lang="fr-FR" sz="3600" dirty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knowing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+mj-lt"/>
              </a:rPr>
              <a:t>community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80074"/>
            <a:ext cx="10515600" cy="1158396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latin typeface="+mj-lt"/>
              </a:rPr>
              <a:t>Learning is a process of </a:t>
            </a:r>
            <a:r>
              <a:rPr lang="en-CA" i="1" dirty="0" smtClean="0">
                <a:latin typeface="+mj-lt"/>
              </a:rPr>
              <a:t>recognizing</a:t>
            </a:r>
            <a:r>
              <a:rPr lang="en-CA" dirty="0" smtClean="0">
                <a:latin typeface="+mj-lt"/>
              </a:rPr>
              <a:t> and </a:t>
            </a:r>
            <a:r>
              <a:rPr lang="en-CA" i="1" dirty="0" smtClean="0">
                <a:latin typeface="+mj-lt"/>
              </a:rPr>
              <a:t>growing into</a:t>
            </a:r>
            <a:r>
              <a:rPr lang="en-CA" dirty="0" smtClean="0">
                <a:latin typeface="+mj-lt"/>
              </a:rPr>
              <a:t> or </a:t>
            </a:r>
            <a:r>
              <a:rPr lang="en-CA" i="1" dirty="0" smtClean="0">
                <a:latin typeface="+mj-lt"/>
              </a:rPr>
              <a:t>becoming</a:t>
            </a:r>
            <a:r>
              <a:rPr lang="en-CA" dirty="0" smtClean="0">
                <a:latin typeface="+mj-lt"/>
              </a:rPr>
              <a:t> an instantiation of those values…</a:t>
            </a:r>
            <a:endParaRPr lang="en-CA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5" y="365125"/>
            <a:ext cx="67056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4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Evaluate</a:t>
            </a:r>
            <a:r>
              <a:rPr lang="fr-CA" sz="4800" dirty="0" smtClean="0"/>
              <a:t> 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j-lt"/>
              </a:rPr>
              <a:t>Learning is not possession of a collection of facts, it’s the expression of a capacity</a:t>
            </a:r>
          </a:p>
          <a:p>
            <a:r>
              <a:rPr lang="en-CA" sz="3200" dirty="0" smtClean="0">
                <a:latin typeface="+mj-lt"/>
              </a:rPr>
              <a:t>Learning is recognized by a community of experts in a network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15" y="3717033"/>
            <a:ext cx="3593976" cy="21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48" y="3968514"/>
            <a:ext cx="3768576" cy="22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1545" y="6057518"/>
            <a:ext cx="3479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recognize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understandings</a:t>
            </a:r>
            <a:r>
              <a:rPr lang="fr-FR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91944" y="6420778"/>
            <a:ext cx="464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…by the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them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social network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672536">
            <a:off x="5562067" y="4660993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40017" y="3861048"/>
            <a:ext cx="186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Learning </a:t>
            </a:r>
            <a:r>
              <a:rPr lang="fr-FR" dirty="0" err="1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Knowledge Translation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CIHR – “CIHR, </a:t>
            </a:r>
            <a:r>
              <a:rPr lang="en-CA" sz="4000" b="1" dirty="0" smtClean="0">
                <a:latin typeface="+mj-lt"/>
              </a:rPr>
              <a:t>knowledge translation</a:t>
            </a:r>
            <a:r>
              <a:rPr lang="en-CA" sz="4000" dirty="0" smtClean="0">
                <a:latin typeface="+mj-lt"/>
              </a:rPr>
              <a:t> (KT) is defined as a dynamic and iterative process that includes synthesis, dissemination, exchange and ethically-sound application of </a:t>
            </a:r>
            <a:r>
              <a:rPr lang="en-CA" sz="4000" b="1" dirty="0" smtClean="0">
                <a:latin typeface="+mj-lt"/>
              </a:rPr>
              <a:t>knowledge</a:t>
            </a:r>
            <a:r>
              <a:rPr lang="en-CA" sz="4000" dirty="0" smtClean="0">
                <a:latin typeface="+mj-lt"/>
              </a:rPr>
              <a:t> to improve the health of Canadians.”</a:t>
            </a:r>
          </a:p>
          <a:p>
            <a:pPr marL="0" indent="0">
              <a:buNone/>
            </a:pPr>
            <a:endParaRPr lang="en-CA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4801394"/>
            <a:ext cx="46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CIHR, </a:t>
            </a:r>
            <a:r>
              <a:rPr lang="en-CA" dirty="0" smtClean="0">
                <a:hlinkClick r:id="rId2"/>
              </a:rPr>
              <a:t>http://www.cihr-irsc.gc.ca/e/39033.html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4178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x</a:t>
            </a:r>
            <a:r>
              <a:rPr lang="en-US" sz="4800" dirty="0" err="1" smtClean="0"/>
              <a:t>Learning</a:t>
            </a:r>
            <a:r>
              <a:rPr lang="en-US" sz="4800" dirty="0" smtClean="0"/>
              <a:t> </a:t>
            </a:r>
            <a:r>
              <a:rPr lang="en-US" sz="4800" dirty="0" err="1" smtClean="0"/>
              <a:t>vs</a:t>
            </a:r>
            <a:r>
              <a:rPr lang="en-US" sz="4800" dirty="0" smtClean="0"/>
              <a:t> </a:t>
            </a:r>
            <a:r>
              <a:rPr lang="en-US" sz="4800" dirty="0" err="1"/>
              <a:t>c</a:t>
            </a:r>
            <a:r>
              <a:rPr lang="en-US" sz="4800" dirty="0" err="1" smtClean="0"/>
              <a:t>Learning</a:t>
            </a:r>
            <a:endParaRPr lang="en-US" sz="4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95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23592" y="191487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</a:t>
            </a:r>
            <a:r>
              <a:rPr lang="fr-FR" sz="2400" dirty="0" smtClean="0"/>
              <a:t>ontents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255" y="1911747"/>
            <a:ext cx="15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27171" y="191174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engagement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8683" y="6237313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http://lisahistory.net/wordpress/2012/08/three-kinds-of-moocs/</a:t>
            </a:r>
            <a:r>
              <a:rPr lang="en-US" sz="1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7" y="2452579"/>
            <a:ext cx="2981325" cy="104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31" y="4085371"/>
            <a:ext cx="2327338" cy="1427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1931" y="5512512"/>
            <a:ext cx="263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http://www.magnet.edu/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988604" y="3545236"/>
            <a:ext cx="320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6"/>
              </a:rPr>
              <a:t>http://www.corestandards.org/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026" name="Picture 2" descr="https://encrypted-tbn1.gstatic.com/images?q=tbn:ANd9GcQ3K7F46rUyLbjbTmcovGafCV-I15XMXAkuR3eumZmHhrATOjZcX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2678784"/>
            <a:ext cx="2017922" cy="15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SRytrg5KdDVsmdbXdn5x2hZG_rIKHgUY54RX0SDvWNB6aKbTQp9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4428165"/>
            <a:ext cx="2154448" cy="14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682" y="2976454"/>
            <a:ext cx="2677517" cy="18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2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Personal Learning Environments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1690688"/>
            <a:ext cx="7358062" cy="48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88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Personal </a:t>
            </a:r>
            <a:r>
              <a:rPr lang="en-US" sz="3600" dirty="0" smtClean="0">
                <a:latin typeface="Calibri" panose="020F0502020204030204" pitchFamily="34" charset="0"/>
              </a:rPr>
              <a:t>Learning Environments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897" r="1897"/>
          <a:stretch>
            <a:fillRect/>
          </a:stretch>
        </p:blipFill>
        <p:spPr>
          <a:xfrm>
            <a:off x="3215640" y="1580950"/>
            <a:ext cx="5966460" cy="4069080"/>
          </a:xfrm>
        </p:spPr>
      </p:pic>
      <p:sp>
        <p:nvSpPr>
          <p:cNvPr id="5" name="Rectangle 4"/>
          <p:cNvSpPr/>
          <p:nvPr/>
        </p:nvSpPr>
        <p:spPr>
          <a:xfrm>
            <a:off x="2874248" y="582027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4"/>
              </a:rPr>
              <a:t>http://dmlcentral.net/blog/howard-rheingold/diy-u-interview-anya-kamenetz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98872" y="5820276"/>
            <a:ext cx="362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http://www.downes.ca/post/58150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Underlying MOOC Support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23219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2266072" y="3259121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8458200" y="3198223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62600" y="23622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76600" y="2664824"/>
            <a:ext cx="2133600" cy="687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96446" y="2588623"/>
            <a:ext cx="1905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352800" y="3716322"/>
            <a:ext cx="4800600" cy="36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miley Face 12"/>
          <p:cNvSpPr/>
          <p:nvPr/>
        </p:nvSpPr>
        <p:spPr>
          <a:xfrm>
            <a:off x="5105400" y="4953000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6600" y="4092298"/>
            <a:ext cx="1676400" cy="1013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057400" y="2145268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First student creates resource and sends info to course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901374" y="2334679"/>
            <a:ext cx="2852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2. Second student sees resource info in newsletter and RSS feed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69194" y="3250191"/>
            <a:ext cx="221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3. Second student accesses the resource directly 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396446" y="5029201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4. Second student finds link to third student’s resource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04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Course Provider Perspective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00" y="36576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133600"/>
            <a:ext cx="583474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5" y="2869340"/>
            <a:ext cx="408312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46" y="2904528"/>
            <a:ext cx="482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39" y="2214125"/>
            <a:ext cx="532965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4" y="5413399"/>
            <a:ext cx="393700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47" y="4816200"/>
            <a:ext cx="4476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38" y="4781518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24" y="5358004"/>
            <a:ext cx="4762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7543800" y="2115797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8382000" y="2145043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852853" y="2971801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8763000" y="2869340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62400" y="41148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8600" y="2971801"/>
            <a:ext cx="99060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943600" y="2869340"/>
            <a:ext cx="160020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482" y="4391191"/>
            <a:ext cx="485775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5727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13" y="5089009"/>
            <a:ext cx="502586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8763000" y="3810000"/>
            <a:ext cx="13247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467600" y="4953001"/>
            <a:ext cx="7620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715000" y="4343401"/>
            <a:ext cx="53340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513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4234896" y="3240060"/>
            <a:ext cx="241934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321456" y="2223009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Student</a:t>
            </a:r>
          </a:p>
          <a:p>
            <a:r>
              <a:rPr lang="en-US" dirty="0"/>
              <a:t>content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079609" y="5098130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Course</a:t>
            </a:r>
          </a:p>
          <a:p>
            <a:r>
              <a:rPr lang="en-US" dirty="0"/>
              <a:t>content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032980" y="1930511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Subscribed</a:t>
            </a:r>
          </a:p>
          <a:p>
            <a:r>
              <a:rPr lang="en-US" dirty="0"/>
              <a:t>students</a:t>
            </a:r>
            <a:endParaRPr lang="en-US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94" y="3038852"/>
            <a:ext cx="38100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9050397" y="5577080"/>
            <a:ext cx="1284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Live online events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107612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Event recordings</a:t>
            </a:r>
            <a:endParaRPr lang="en-US" dirty="0"/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85" y="4381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95" y="3315592"/>
            <a:ext cx="257175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70" y="4523585"/>
            <a:ext cx="249230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58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Student’s Perspective</a:t>
            </a:r>
            <a:endParaRPr lang="en-US" sz="3600" dirty="0"/>
          </a:p>
        </p:txBody>
      </p:sp>
      <p:sp>
        <p:nvSpPr>
          <p:cNvPr id="4" name="Smiley Face 3"/>
          <p:cNvSpPr/>
          <p:nvPr/>
        </p:nvSpPr>
        <p:spPr>
          <a:xfrm>
            <a:off x="5787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16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4301490" y="27515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301490" y="41231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5070440" y="1797985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5273040" y="47327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842216" y="4625969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7201194" y="313904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455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73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16066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58890" y="3818312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21469" y="3894512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8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815840" y="3009472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87640" y="3397000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559040" y="1989512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273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93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729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15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729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81" y="4990671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4199311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1075112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0" y="571500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3406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435" y="983244"/>
            <a:ext cx="8382000" cy="653163"/>
          </a:xfrm>
        </p:spPr>
        <p:txBody>
          <a:bodyPr>
            <a:no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The design is based on putting the learner at the centre</a:t>
            </a:r>
            <a:endParaRPr lang="en-CA" sz="36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7339" y="5398222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</a:t>
            </a:r>
            <a:r>
              <a:rPr lang="en-CA" dirty="0"/>
              <a:t>Tim Hand (right</a:t>
            </a:r>
            <a:r>
              <a:rPr lang="en-CA" dirty="0"/>
              <a:t>) </a:t>
            </a:r>
            <a:r>
              <a:rPr lang="en-CA" dirty="0"/>
              <a:t> </a:t>
            </a:r>
          </a:p>
          <a:p>
            <a:r>
              <a:rPr lang="en-CA" dirty="0">
                <a:hlinkClick r:id="rId3"/>
              </a:rPr>
              <a:t>https</a:t>
            </a:r>
            <a:r>
              <a:rPr lang="en-CA" dirty="0">
                <a:hlinkClick r:id="rId3"/>
              </a:rPr>
              <a:t>://</a:t>
            </a:r>
            <a:r>
              <a:rPr lang="en-CA" dirty="0">
                <a:hlinkClick r:id="rId3"/>
              </a:rPr>
              <a:t>www.google.com/search?q=ple+diagrams</a:t>
            </a:r>
            <a:endParaRPr lang="en-CA" dirty="0"/>
          </a:p>
          <a:p>
            <a:r>
              <a:rPr lang="en-CA" dirty="0">
                <a:hlinkClick r:id="rId4"/>
              </a:rPr>
              <a:t>http://</a:t>
            </a:r>
            <a:r>
              <a:rPr lang="en-CA" dirty="0">
                <a:hlinkClick r:id="rId4"/>
              </a:rPr>
              <a:t>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38528"/>
            <a:ext cx="4731385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938529"/>
            <a:ext cx="4191000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4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5. Learning and Performance Support Systems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1690689"/>
            <a:ext cx="7891463" cy="46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30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1" y="2751000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2827" y="4862173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  <a:endParaRPr lang="en-CA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we call it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  <a:endParaRPr lang="en-CA" sz="3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6120" y="2492897"/>
            <a:ext cx="501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663"/>
            <a:ext cx="11353800" cy="4351338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+mj-lt"/>
              </a:rPr>
              <a:t>“research should move beyond a narrow focus on the ‘know–do gap’ to cover a richer agenda…”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situation-specific</a:t>
            </a:r>
            <a:r>
              <a:rPr lang="en-CA" sz="4000" dirty="0" smtClean="0">
                <a:latin typeface="+mj-lt"/>
              </a:rPr>
              <a:t> practical wisdom (</a:t>
            </a:r>
            <a:r>
              <a:rPr lang="en-CA" sz="4000" dirty="0" err="1" smtClean="0">
                <a:latin typeface="+mj-lt"/>
              </a:rPr>
              <a:t>phronesis</a:t>
            </a:r>
            <a:r>
              <a:rPr lang="en-CA" sz="4000" dirty="0" smtClean="0">
                <a:latin typeface="+mj-lt"/>
              </a:rPr>
              <a:t>)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tacit</a:t>
            </a:r>
            <a:r>
              <a:rPr lang="en-CA" sz="4000" dirty="0" smtClean="0">
                <a:latin typeface="+mj-lt"/>
              </a:rPr>
              <a:t> knowledge shared among practitioners (‘</a:t>
            </a:r>
            <a:r>
              <a:rPr lang="en-CA" sz="4000" dirty="0" err="1" smtClean="0">
                <a:latin typeface="+mj-lt"/>
              </a:rPr>
              <a:t>mindlines</a:t>
            </a:r>
            <a:r>
              <a:rPr lang="en-CA" sz="4000" dirty="0" smtClean="0">
                <a:latin typeface="+mj-lt"/>
              </a:rPr>
              <a:t>’)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complex </a:t>
            </a:r>
            <a:r>
              <a:rPr lang="en-CA" sz="4000" dirty="0" smtClean="0">
                <a:latin typeface="+mj-lt"/>
              </a:rPr>
              <a:t>links between power and knowledge; and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dirty="0" smtClean="0">
                <a:latin typeface="+mj-lt"/>
              </a:rPr>
              <a:t>macro-level knowledge </a:t>
            </a:r>
            <a:r>
              <a:rPr lang="en-CA" sz="4000" b="1" dirty="0" smtClean="0">
                <a:latin typeface="+mj-lt"/>
              </a:rPr>
              <a:t>partnerships</a:t>
            </a:r>
            <a:endParaRPr lang="en-CA" sz="40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340" y="6039362"/>
            <a:ext cx="720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 smtClean="0"/>
              <a:t>Greenhalgh</a:t>
            </a:r>
            <a:r>
              <a:rPr lang="en-CA" dirty="0" smtClean="0"/>
              <a:t> and </a:t>
            </a:r>
            <a:r>
              <a:rPr lang="en-CA" dirty="0" err="1" smtClean="0"/>
              <a:t>Weiringa</a:t>
            </a:r>
            <a:r>
              <a:rPr lang="en-CA" dirty="0" smtClean="0"/>
              <a:t>, </a:t>
            </a:r>
            <a:r>
              <a:rPr lang="en-CA" dirty="0" smtClean="0">
                <a:hlinkClick r:id="rId2"/>
              </a:rPr>
              <a:t>http://jrs.sagepub.com/content/104/12/501.full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8180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00049" y="546626"/>
            <a:ext cx="10887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1000126" y="208738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  <a:endParaRPr lang="en-CA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  <a:endParaRPr lang="en-CA" sz="3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  <a:endParaRPr lang="en-CA" sz="11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  <a:endParaRPr lang="en-CA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  <a:endParaRPr lang="en-CA" sz="10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  <a:endParaRPr lang="en-CA" sz="1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119117" y="2489808"/>
            <a:ext cx="1749935" cy="173436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65983" y="2879939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151784" y="192583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41728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16080" y="194224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16080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55850" y="1268760"/>
            <a:ext cx="4916414" cy="43924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>
            <a:stCxn id="9" idx="5"/>
          </p:cNvCxnSpPr>
          <p:nvPr/>
        </p:nvCxnSpPr>
        <p:spPr>
          <a:xfrm>
            <a:off x="5053310" y="2740214"/>
            <a:ext cx="466627" cy="400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7"/>
          </p:cNvCxnSpPr>
          <p:nvPr/>
        </p:nvCxnSpPr>
        <p:spPr>
          <a:xfrm flipV="1">
            <a:off x="5043254" y="3618603"/>
            <a:ext cx="476683" cy="355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5"/>
          </p:cNvCxnSpPr>
          <p:nvPr/>
        </p:nvCxnSpPr>
        <p:spPr>
          <a:xfrm>
            <a:off x="6367509" y="3694320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7"/>
          </p:cNvCxnSpPr>
          <p:nvPr/>
        </p:nvCxnSpPr>
        <p:spPr>
          <a:xfrm flipV="1">
            <a:off x="6367509" y="2636913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21246" y="3095383"/>
            <a:ext cx="112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PLR</a:t>
            </a:r>
            <a:endParaRPr lang="en-CA" sz="36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87692" y="2141277"/>
            <a:ext cx="1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RRN</a:t>
            </a:r>
            <a:endParaRPr lang="en-CA" sz="40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77019" y="4073655"/>
            <a:ext cx="78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PC</a:t>
            </a:r>
            <a:endParaRPr lang="en-CA" sz="36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51371" y="2157687"/>
            <a:ext cx="144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PLA</a:t>
            </a:r>
            <a:endParaRPr lang="en-CA" sz="40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58106" y="4049489"/>
            <a:ext cx="162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ACDR</a:t>
            </a:r>
            <a:endParaRPr lang="en-CA" sz="36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36565" y="2047193"/>
            <a:ext cx="78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CF</a:t>
            </a:r>
            <a:endParaRPr lang="en-CA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55592" y="2993729"/>
            <a:ext cx="3505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Standards/Communication protocols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696632" y="3226420"/>
            <a:ext cx="178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Security Protocols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74573" y="3464654"/>
            <a:ext cx="2340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Distributed Architecture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010374" y="2123677"/>
            <a:ext cx="2041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Representation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119944" y="2462651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Prototype Repository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845599" y="1327460"/>
            <a:ext cx="3294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  <a:latin typeface="+mj-lt"/>
              </a:rPr>
              <a:t>D</a:t>
            </a:r>
            <a:r>
              <a:rPr lang="en-CA" b="1" i="1" dirty="0">
                <a:solidFill>
                  <a:srgbClr val="0070C0"/>
                </a:solidFill>
                <a:latin typeface="+mj-lt"/>
              </a:rPr>
              <a:t>ata, Information </a:t>
            </a:r>
            <a:r>
              <a:rPr lang="en-CA" b="1" i="1" dirty="0">
                <a:solidFill>
                  <a:srgbClr val="0070C0"/>
                </a:solidFill>
                <a:latin typeface="+mj-lt"/>
              </a:rPr>
              <a:t>Retrieval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57432" y="1683441"/>
            <a:ext cx="3288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Cleansing/Filtering/Profiling/Processing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79660" y="4869161"/>
            <a:ext cx="342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Personal Access to Network Storage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92732" y="4586163"/>
            <a:ext cx="2094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synchronization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179159" y="5159614"/>
            <a:ext cx="3129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Cloud Storage and Management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605108" y="3002469"/>
            <a:ext cx="1395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Capture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05108" y="3218493"/>
            <a:ext cx="178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Security Protocols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605109" y="3417320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Personal Learning Record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394059" y="1237523"/>
            <a:ext cx="1955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Management Layer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736991" y="1597505"/>
            <a:ext cx="3009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Search/Recommendation Layer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732873" y="1901677"/>
            <a:ext cx="3676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Learning activity sequencing/modeling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736991" y="5025921"/>
            <a:ext cx="2944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Performance Trends Algorithm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85440" y="5298113"/>
            <a:ext cx="2556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Competence Development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758015" y="5639747"/>
            <a:ext cx="2308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Automated Assessment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602" y="165447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LPSS </a:t>
            </a:r>
            <a:r>
              <a:rPr lang="en-CA" sz="4000" dirty="0"/>
              <a:t>Details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596619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Resource Repository </a:t>
            </a:r>
            <a:r>
              <a:rPr lang="en-CA" sz="4000" dirty="0" smtClean="0"/>
              <a:t>Network (RRN)</a:t>
            </a:r>
            <a:endParaRPr lang="en-CA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52600" y="5791200"/>
            <a:ext cx="8229600" cy="914400"/>
          </a:xfrm>
        </p:spPr>
        <p:txBody>
          <a:bodyPr/>
          <a:lstStyle/>
          <a:p>
            <a:r>
              <a:rPr lang="en-CA" dirty="0" smtClean="0"/>
              <a:t>Assemble resources from multiple locations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512840"/>
            <a:ext cx="6910387" cy="39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125" y="1825626"/>
            <a:ext cx="6286500" cy="4746624"/>
          </a:xfrm>
        </p:spPr>
        <p:txBody>
          <a:bodyPr>
            <a:normAutofit lnSpcReduction="10000"/>
          </a:bodyPr>
          <a:lstStyle/>
          <a:p>
            <a:r>
              <a:rPr lang="en-CA" sz="3900" dirty="0" smtClean="0">
                <a:latin typeface="+mj-lt"/>
              </a:rPr>
              <a:t>Manage </a:t>
            </a:r>
            <a:r>
              <a:rPr lang="en-CA" sz="3900" dirty="0">
                <a:latin typeface="+mj-lt"/>
              </a:rPr>
              <a:t>and discover list of sources and resources</a:t>
            </a:r>
          </a:p>
          <a:p>
            <a:r>
              <a:rPr lang="en-CA" sz="3900" dirty="0" smtClean="0">
                <a:latin typeface="+mj-lt"/>
              </a:rPr>
              <a:t>Maintain </a:t>
            </a:r>
            <a:r>
              <a:rPr lang="en-CA" sz="3900" dirty="0">
                <a:latin typeface="+mj-lt"/>
              </a:rPr>
              <a:t>authentication and credentials </a:t>
            </a:r>
          </a:p>
          <a:p>
            <a:r>
              <a:rPr lang="en-CA" sz="3900" dirty="0" smtClean="0">
                <a:latin typeface="+mj-lt"/>
              </a:rPr>
              <a:t>Support </a:t>
            </a:r>
            <a:r>
              <a:rPr lang="en-CA" sz="3900" dirty="0">
                <a:latin typeface="+mj-lt"/>
              </a:rPr>
              <a:t>APIs and metadata standards</a:t>
            </a:r>
          </a:p>
          <a:p>
            <a:r>
              <a:rPr lang="en-CA" sz="3900" dirty="0" smtClean="0">
                <a:latin typeface="+mj-lt"/>
              </a:rPr>
              <a:t>Gather</a:t>
            </a:r>
            <a:r>
              <a:rPr lang="en-CA" sz="3900" dirty="0">
                <a:latin typeface="+mj-lt"/>
              </a:rPr>
              <a:t>, analyze and sort resources and/or metadata 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495" y="1825626"/>
            <a:ext cx="3224946" cy="300240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Resource Repository Network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26376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4813300" y="2827313"/>
            <a:ext cx="1689100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8172452" y="1832113"/>
            <a:ext cx="2238375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854598" y="1758951"/>
            <a:ext cx="2051447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4673997" y="1690689"/>
            <a:ext cx="1714500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RRN Aggregation and Storage</a:t>
            </a:r>
            <a:endParaRPr lang="en-CA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3352800" y="2476500"/>
            <a:ext cx="1435100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454400" y="3340100"/>
            <a:ext cx="12700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352800" y="3911600"/>
            <a:ext cx="134620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352800" y="4229100"/>
            <a:ext cx="1435100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352800" y="4508500"/>
            <a:ext cx="1435100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52800" y="5422900"/>
            <a:ext cx="134620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6502400" y="2324100"/>
            <a:ext cx="1435100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6540500" y="3708400"/>
            <a:ext cx="1231900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6502400" y="3048000"/>
            <a:ext cx="1435100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540500" y="4102100"/>
            <a:ext cx="139700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6540500" y="4419600"/>
            <a:ext cx="139700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2150" y="2144286"/>
            <a:ext cx="21272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26025" y="3249881"/>
            <a:ext cx="130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77225" y="1837472"/>
            <a:ext cx="198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  <a:endParaRPr lang="en-CA" sz="2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76900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8556" y="5972097"/>
            <a:ext cx="15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  <a:endParaRPr lang="en-CA" sz="2400" dirty="0"/>
          </a:p>
        </p:txBody>
      </p:sp>
      <p:sp>
        <p:nvSpPr>
          <p:cNvPr id="36" name="Arc 35"/>
          <p:cNvSpPr/>
          <p:nvPr/>
        </p:nvSpPr>
        <p:spPr>
          <a:xfrm>
            <a:off x="6540501" y="4699001"/>
            <a:ext cx="276225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6838948" y="4673314"/>
            <a:ext cx="1225552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7451724" y="6400226"/>
            <a:ext cx="612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6540500" y="4699000"/>
            <a:ext cx="13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00" y="62377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  <a:endParaRPr lang="en-CA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67800" y="5930901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15706" y="1800363"/>
            <a:ext cx="197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  <a:endParaRPr lang="en-CA" sz="20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49900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00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9430" y="1600200"/>
            <a:ext cx="4928570" cy="36598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dirty="0"/>
              <a:t>Synchronized cloud data services (including </a:t>
            </a:r>
            <a:r>
              <a:rPr lang="en-CA" dirty="0" err="1"/>
              <a:t>Owncloud</a:t>
            </a:r>
            <a:r>
              <a:rPr lang="en-CA" dirty="0"/>
              <a:t>) to support data portability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97" y="3351943"/>
            <a:ext cx="4344044" cy="32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521" y="2177899"/>
            <a:ext cx="3759428" cy="439544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Cloud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8854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682750"/>
            <a:ext cx="6467475" cy="4351338"/>
          </a:xfrm>
        </p:spPr>
        <p:txBody>
          <a:bodyPr>
            <a:noAutofit/>
          </a:bodyPr>
          <a:lstStyle/>
          <a:p>
            <a:r>
              <a:rPr lang="en-CA" sz="3600" dirty="0" smtClean="0">
                <a:latin typeface="+mj-lt"/>
              </a:rPr>
              <a:t>Manage </a:t>
            </a:r>
            <a:r>
              <a:rPr lang="en-CA" sz="3600" dirty="0">
                <a:latin typeface="+mj-lt"/>
              </a:rPr>
              <a:t>list </a:t>
            </a:r>
            <a:r>
              <a:rPr lang="en-CA" sz="3600" dirty="0">
                <a:latin typeface="+mj-lt"/>
              </a:rPr>
              <a:t>of </a:t>
            </a:r>
            <a:r>
              <a:rPr lang="en-CA" sz="3600" dirty="0">
                <a:latin typeface="+mj-lt"/>
              </a:rPr>
              <a:t>local and remote storage systems</a:t>
            </a:r>
            <a:endParaRPr lang="en-CA" sz="3600" dirty="0">
              <a:latin typeface="+mj-lt"/>
            </a:endParaRPr>
          </a:p>
          <a:p>
            <a:r>
              <a:rPr lang="en-CA" sz="3600" dirty="0" smtClean="0">
                <a:latin typeface="+mj-lt"/>
              </a:rPr>
              <a:t>Maintain </a:t>
            </a:r>
            <a:r>
              <a:rPr lang="en-CA" sz="3600" dirty="0">
                <a:latin typeface="+mj-lt"/>
              </a:rPr>
              <a:t>security, encryption, </a:t>
            </a:r>
            <a:r>
              <a:rPr lang="en-CA" sz="3600" dirty="0">
                <a:latin typeface="+mj-lt"/>
              </a:rPr>
              <a:t>authentication and credentials </a:t>
            </a:r>
          </a:p>
          <a:p>
            <a:r>
              <a:rPr lang="en-CA" sz="3600" dirty="0" smtClean="0">
                <a:latin typeface="+mj-lt"/>
              </a:rPr>
              <a:t>Include </a:t>
            </a:r>
            <a:r>
              <a:rPr lang="en-CA" sz="3600" dirty="0">
                <a:latin typeface="+mj-lt"/>
              </a:rPr>
              <a:t>local or personal device storage</a:t>
            </a:r>
            <a:endParaRPr lang="en-CA" sz="3600" dirty="0">
              <a:latin typeface="+mj-lt"/>
            </a:endParaRPr>
          </a:p>
          <a:p>
            <a:r>
              <a:rPr lang="en-CA" sz="3600" dirty="0" smtClean="0">
                <a:latin typeface="+mj-lt"/>
              </a:rPr>
              <a:t>Manage </a:t>
            </a:r>
            <a:r>
              <a:rPr lang="en-CA" sz="3600" dirty="0">
                <a:latin typeface="+mj-lt"/>
              </a:rPr>
              <a:t>and synchronize resource sets and data</a:t>
            </a:r>
            <a:endParaRPr lang="en-CA" sz="3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69" y="1825625"/>
            <a:ext cx="2599686" cy="22807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Cloud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74828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8500" y="1905919"/>
            <a:ext cx="6052525" cy="1412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Projection of learning services into multiple platforms</a:t>
            </a:r>
            <a:endParaRPr lang="en-CA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2" y="3237875"/>
            <a:ext cx="5599763" cy="342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437" y="1905920"/>
            <a:ext cx="2412479" cy="47529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Assistant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38969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834640"/>
            <a:ext cx="5324475" cy="4794632"/>
          </a:xfrm>
        </p:spPr>
        <p:txBody>
          <a:bodyPr>
            <a:normAutofit lnSpcReduction="10000"/>
          </a:bodyPr>
          <a:lstStyle/>
          <a:p>
            <a:r>
              <a:rPr lang="en-CA" sz="3500" dirty="0" smtClean="0">
                <a:latin typeface="+mj-lt"/>
              </a:rPr>
              <a:t>Collect </a:t>
            </a:r>
            <a:r>
              <a:rPr lang="en-CA" sz="3500" dirty="0">
                <a:latin typeface="+mj-lt"/>
              </a:rPr>
              <a:t>contextual information for system</a:t>
            </a:r>
          </a:p>
          <a:p>
            <a:r>
              <a:rPr lang="en-CA" sz="3500" dirty="0" smtClean="0">
                <a:latin typeface="+mj-lt"/>
              </a:rPr>
              <a:t>Display </a:t>
            </a:r>
            <a:r>
              <a:rPr lang="en-CA" sz="3500" dirty="0">
                <a:latin typeface="+mj-lt"/>
              </a:rPr>
              <a:t>resources of various formats, including SCORM, LTI, etc.</a:t>
            </a:r>
          </a:p>
          <a:p>
            <a:r>
              <a:rPr lang="en-CA" sz="3500" dirty="0" smtClean="0">
                <a:latin typeface="+mj-lt"/>
              </a:rPr>
              <a:t>Support </a:t>
            </a:r>
            <a:r>
              <a:rPr lang="en-CA" sz="3500" dirty="0">
                <a:latin typeface="+mj-lt"/>
              </a:rPr>
              <a:t>(</a:t>
            </a:r>
            <a:r>
              <a:rPr lang="en-CA" sz="3500" dirty="0" err="1">
                <a:latin typeface="+mj-lt"/>
              </a:rPr>
              <a:t>scaffolded</a:t>
            </a:r>
            <a:r>
              <a:rPr lang="en-CA" sz="3500" dirty="0">
                <a:latin typeface="+mj-lt"/>
              </a:rPr>
              <a:t>) authoring environments</a:t>
            </a:r>
          </a:p>
          <a:p>
            <a:r>
              <a:rPr lang="en-CA" sz="3500" dirty="0" smtClean="0">
                <a:latin typeface="+mj-lt"/>
              </a:rPr>
              <a:t>Project </a:t>
            </a:r>
            <a:r>
              <a:rPr lang="en-CA" sz="3500" dirty="0">
                <a:latin typeface="+mj-lt"/>
              </a:rPr>
              <a:t>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192" y="1690687"/>
            <a:ext cx="3912108" cy="372861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Assistant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21506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PLA: Collecting </a:t>
            </a:r>
            <a:r>
              <a:rPr lang="en-CA" dirty="0" err="1" smtClean="0"/>
              <a:t>xAPI</a:t>
            </a:r>
            <a:r>
              <a:rPr lang="en-CA" dirty="0" smtClean="0"/>
              <a:t> from Med Sims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1686441"/>
            <a:ext cx="6907239" cy="3854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5607735"/>
            <a:ext cx="722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https://www.flickr.com/photos/stephen_downes/15710336207/</a:t>
            </a:r>
            <a:r>
              <a:rPr lang="en-CA" dirty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2152651" y="5977067"/>
            <a:ext cx="434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http://www.nrc-cnrc.gc.ca/eng/rd/medical/</a:t>
            </a:r>
            <a:r>
              <a:rPr lang="en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2824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Hackathon</a:t>
            </a:r>
            <a:r>
              <a:rPr lang="en-CA" dirty="0" smtClean="0"/>
              <a:t>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Embedded image perma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3" y="1825625"/>
            <a:ext cx="5368207" cy="30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COO45UzWwAAbu1P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93" y="2074862"/>
            <a:ext cx="4731620" cy="35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90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80" y="1607273"/>
            <a:ext cx="3057994" cy="2061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772" y="3633409"/>
            <a:ext cx="3363418" cy="273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074" y="1689684"/>
            <a:ext cx="3641673" cy="205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332" y="3744927"/>
            <a:ext cx="2643842" cy="27387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9413" y="598286"/>
            <a:ext cx="11467811" cy="868362"/>
          </a:xfrm>
        </p:spPr>
        <p:txBody>
          <a:bodyPr>
            <a:noAutofit/>
          </a:bodyPr>
          <a:lstStyle/>
          <a:p>
            <a:r>
              <a:rPr lang="en-CA" sz="4000" dirty="0"/>
              <a:t>Automated Competency Recognition and Development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80273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4000" dirty="0"/>
              <a:t>Automated Competency Recognition and Development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574" y="1825626"/>
            <a:ext cx="5800725" cy="4575175"/>
          </a:xfrm>
        </p:spPr>
        <p:txBody>
          <a:bodyPr>
            <a:normAutofit/>
          </a:bodyPr>
          <a:lstStyle/>
          <a:p>
            <a:r>
              <a:rPr lang="en-CA" sz="3600" dirty="0" smtClean="0">
                <a:latin typeface="Calibri" panose="020F0502020204030204" pitchFamily="34" charset="0"/>
              </a:rPr>
              <a:t>Import </a:t>
            </a:r>
            <a:r>
              <a:rPr lang="en-CA" sz="3600" dirty="0">
                <a:latin typeface="Calibri" panose="020F0502020204030204" pitchFamily="34" charset="0"/>
              </a:rPr>
              <a:t>or create competency definitions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Analyze </a:t>
            </a:r>
            <a:r>
              <a:rPr lang="en-CA" sz="3600" dirty="0">
                <a:latin typeface="Calibri" panose="020F0502020204030204" pitchFamily="34" charset="0"/>
              </a:rPr>
              <a:t>interactions for skills and learning gaps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Support </a:t>
            </a:r>
            <a:r>
              <a:rPr lang="en-CA" sz="3600" dirty="0">
                <a:latin typeface="Calibri" panose="020F0502020204030204" pitchFamily="34" charset="0"/>
              </a:rPr>
              <a:t>development of learning plans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Provide </a:t>
            </a:r>
            <a:r>
              <a:rPr lang="en-CA" sz="3600" dirty="0">
                <a:latin typeface="Calibri" panose="020F0502020204030204" pitchFamily="34" charset="0"/>
              </a:rPr>
              <a:t>resource and service  </a:t>
            </a:r>
            <a:r>
              <a:rPr lang="en-CA" sz="3600" dirty="0" smtClean="0">
                <a:latin typeface="Calibri" panose="020F0502020204030204" pitchFamily="34" charset="0"/>
              </a:rPr>
              <a:t>recommendations</a:t>
            </a:r>
            <a:endParaRPr lang="en-CA"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825626"/>
            <a:ext cx="3603812" cy="36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6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61" y="1643527"/>
            <a:ext cx="3724275" cy="4543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1643527"/>
            <a:ext cx="4933950" cy="3233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The Personal Learning Record – data owned by the individual, shared only with permissions</a:t>
            </a:r>
            <a:endParaRPr lang="en-CA" sz="3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3902" y="6186952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http://halfanhour.blogspot.de/2014/12/eportfolios-and-badges-workshop-oeb14.html</a:t>
            </a:r>
            <a:r>
              <a:rPr lang="en-CA" sz="1400" dirty="0"/>
              <a:t> </a:t>
            </a:r>
            <a:endParaRPr lang="en-CA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76384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</a:t>
            </a:r>
            <a:r>
              <a:rPr lang="en-CA" dirty="0"/>
              <a:t>L</a:t>
            </a:r>
            <a:r>
              <a:rPr lang="en-CA" dirty="0" smtClean="0"/>
              <a:t>earning Record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4787900" y="4533900"/>
            <a:ext cx="30099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664878" y="3549651"/>
            <a:ext cx="156210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5930900" y="2540000"/>
            <a:ext cx="361950" cy="199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228156" y="4268003"/>
            <a:ext cx="353745" cy="430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3878" y="2905341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00000"/>
                </a:solidFill>
              </a:rPr>
              <a:t>Activity Record - LRS</a:t>
            </a:r>
            <a:endParaRPr lang="en-CA" sz="28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7500" y="1816101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Portfolio, artifacts and evidence</a:t>
            </a:r>
            <a:endParaRPr lang="en-CA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8800" y="2698056"/>
            <a:ext cx="317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Badges, certificates, credentials, competencies</a:t>
            </a:r>
            <a:endParaRPr lang="en-CA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81900" y="1491786"/>
            <a:ext cx="1333500" cy="46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9400" y="1168620"/>
            <a:ext cx="14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OERs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5798478" y="4896535"/>
            <a:ext cx="178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PLR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89184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4863" y="1825625"/>
            <a:ext cx="7307961" cy="4699719"/>
          </a:xfrm>
        </p:spPr>
        <p:txBody>
          <a:bodyPr>
            <a:normAutofit/>
          </a:bodyPr>
          <a:lstStyle/>
          <a:p>
            <a:r>
              <a:rPr lang="en-CA" sz="3200" dirty="0" smtClean="0">
                <a:latin typeface="+mj-lt"/>
              </a:rPr>
              <a:t>Collect </a:t>
            </a:r>
            <a:r>
              <a:rPr lang="en-CA" sz="3200" dirty="0">
                <a:latin typeface="+mj-lt"/>
              </a:rPr>
              <a:t>full record of interactions with all resources, external systems </a:t>
            </a:r>
          </a:p>
          <a:p>
            <a:r>
              <a:rPr lang="en-CA" sz="3200" dirty="0" smtClean="0">
                <a:latin typeface="+mj-lt"/>
              </a:rPr>
              <a:t>Support </a:t>
            </a:r>
            <a:r>
              <a:rPr lang="en-CA" sz="3200" dirty="0">
                <a:latin typeface="+mj-lt"/>
              </a:rPr>
              <a:t>learning activity data exchange formats (</a:t>
            </a:r>
            <a:r>
              <a:rPr lang="en-CA" sz="3200" dirty="0" err="1">
                <a:latin typeface="+mj-lt"/>
              </a:rPr>
              <a:t>eg</a:t>
            </a:r>
            <a:r>
              <a:rPr lang="en-CA" sz="3200" dirty="0">
                <a:latin typeface="+mj-lt"/>
              </a:rPr>
              <a:t>. </a:t>
            </a:r>
            <a:r>
              <a:rPr lang="en-CA" sz="3200" dirty="0" err="1">
                <a:latin typeface="+mj-lt"/>
              </a:rPr>
              <a:t>xAPI</a:t>
            </a:r>
            <a:r>
              <a:rPr lang="en-CA" sz="3200" dirty="0">
                <a:latin typeface="+mj-lt"/>
              </a:rPr>
              <a:t>)</a:t>
            </a:r>
          </a:p>
          <a:p>
            <a:r>
              <a:rPr lang="en-CA" sz="3200" dirty="0" smtClean="0">
                <a:latin typeface="+mj-lt"/>
              </a:rPr>
              <a:t>Collect </a:t>
            </a:r>
            <a:r>
              <a:rPr lang="en-CA" sz="3200" dirty="0">
                <a:latin typeface="+mj-lt"/>
              </a:rPr>
              <a:t>and present a person’s personal portfolio</a:t>
            </a:r>
          </a:p>
          <a:p>
            <a:r>
              <a:rPr lang="en-CA" sz="3200" dirty="0" smtClean="0">
                <a:latin typeface="+mj-lt"/>
              </a:rPr>
              <a:t>Display </a:t>
            </a:r>
            <a:r>
              <a:rPr lang="en-CA" sz="3200" dirty="0">
                <a:latin typeface="+mj-lt"/>
              </a:rPr>
              <a:t>certifications and credentials (</a:t>
            </a:r>
            <a:r>
              <a:rPr lang="en-CA" sz="3200" dirty="0" err="1">
                <a:latin typeface="+mj-lt"/>
              </a:rPr>
              <a:t>eg</a:t>
            </a:r>
            <a:r>
              <a:rPr lang="en-CA" sz="3200" dirty="0">
                <a:latin typeface="+mj-lt"/>
              </a:rPr>
              <a:t>. badges)</a:t>
            </a:r>
          </a:p>
          <a:p>
            <a:r>
              <a:rPr lang="en-CA" sz="3200" dirty="0" smtClean="0">
                <a:latin typeface="+mj-lt"/>
              </a:rPr>
              <a:t>Maintain </a:t>
            </a:r>
            <a:r>
              <a:rPr lang="en-CA" sz="3200" dirty="0">
                <a:latin typeface="+mj-lt"/>
              </a:rPr>
              <a:t>3</a:t>
            </a:r>
            <a:r>
              <a:rPr lang="en-CA" sz="3200" baseline="30000" dirty="0">
                <a:latin typeface="+mj-lt"/>
              </a:rPr>
              <a:t>rd</a:t>
            </a:r>
            <a:r>
              <a:rPr lang="en-CA" sz="3200" dirty="0">
                <a:latin typeface="+mj-lt"/>
              </a:rPr>
              <a:t> party certification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1981011"/>
            <a:ext cx="1399413" cy="39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6. Expanding LPSS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63" y="1690688"/>
            <a:ext cx="8448674" cy="48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9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Plearn</a:t>
            </a:r>
            <a:r>
              <a:rPr lang="en-CA" dirty="0" smtClean="0"/>
              <a:t> – Importance of the Graph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690690"/>
            <a:ext cx="6819900" cy="4251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606891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http://www.slideshare.net/Downes/after-moodle</a:t>
            </a:r>
            <a:endParaRPr lang="en-CA" sz="1400" dirty="0"/>
          </a:p>
          <a:p>
            <a:r>
              <a:rPr lang="en-CA" sz="1400" dirty="0">
                <a:hlinkClick r:id="rId4"/>
              </a:rPr>
              <a:t>http://www.slideshare.net/Ritakop/kopfourniercanadianinstitutedistanceeducationresearchple</a:t>
            </a:r>
            <a:r>
              <a:rPr lang="en-CA" sz="1400" dirty="0"/>
              <a:t> 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799090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OIF – MOOC-REL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690689"/>
            <a:ext cx="7645580" cy="3957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5936734"/>
            <a:ext cx="252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http://rel2014.mooc.ca/</a:t>
            </a:r>
            <a:r>
              <a:rPr lang="en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0554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PCO Badges for Learning</a:t>
            </a:r>
            <a:endParaRPr lang="en-CA" dirty="0"/>
          </a:p>
        </p:txBody>
      </p:sp>
      <p:pic>
        <p:nvPicPr>
          <p:cNvPr id="22530" name="Picture 2" descr="files/images/Badges-napkin-sketch-2013-infographic-websi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690690"/>
            <a:ext cx="7436085" cy="34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55049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http://www.downes.ca/post/63738</a:t>
            </a:r>
            <a:r>
              <a:rPr lang="en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5772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ONGARDE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152650" y="617696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http://www.journal.forces.gc.ca/vol14/no2/page70-eng.asp</a:t>
            </a:r>
            <a:r>
              <a:rPr lang="en-CA" dirty="0"/>
              <a:t> </a:t>
            </a:r>
            <a:endParaRPr lang="en-CA" dirty="0"/>
          </a:p>
        </p:txBody>
      </p:sp>
      <p:pic>
        <p:nvPicPr>
          <p:cNvPr id="23554" name="Picture 2" descr="(DART Team, Operation 'Renaissance'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639889"/>
            <a:ext cx="6105525" cy="391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3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19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ALECSO – Capacity Building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5602" name="Picture 2" descr="https://farm4.staticflickr.com/3740/13420886794_02c91f6da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6" y="1575276"/>
            <a:ext cx="67341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863" y="3470751"/>
            <a:ext cx="2955925" cy="2269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6176963"/>
            <a:ext cx="413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http://www.downes.ca/presentation/337</a:t>
            </a:r>
            <a:r>
              <a:rPr lang="en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500883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Concierge OMS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468203"/>
            <a:ext cx="7288212" cy="47547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9110" y="6330434"/>
            <a:ext cx="3100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https://concierge.portal.gc.ca/</a:t>
            </a:r>
            <a:r>
              <a:rPr lang="en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1076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Implementation Projects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0" y="1825625"/>
            <a:ext cx="2571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latin typeface="+mj-lt"/>
              </a:rPr>
              <a:t>Ultimately, the objective is to support individual learning in a network</a:t>
            </a:r>
            <a:endParaRPr lang="en-CA" sz="3200" dirty="0">
              <a:latin typeface="+mj-lt"/>
            </a:endParaRPr>
          </a:p>
        </p:txBody>
      </p:sp>
      <p:pic>
        <p:nvPicPr>
          <p:cNvPr id="4098" name="Picture 2" descr="http://integralleadershipmanifesto.com/wp-content/uploads/double-learning-loop-120px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385" y="1593152"/>
            <a:ext cx="4144424" cy="40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01385" y="5864211"/>
            <a:ext cx="588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http://integralleadershipmanifesto.com/manifesto/making-subject-object</a:t>
            </a:r>
            <a:r>
              <a:rPr lang="en-CA" dirty="0">
                <a:hlinkClick r:id="rId3"/>
              </a:rPr>
              <a:t>/</a:t>
            </a:r>
            <a:r>
              <a:rPr lang="en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795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Expanding LPSS</a:t>
            </a:r>
            <a:endParaRPr lang="en-CA" sz="3600" dirty="0">
              <a:latin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38600" y="2224079"/>
            <a:ext cx="1828800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ysClr val="windowText" lastClr="000000"/>
                </a:solidFill>
              </a:rPr>
              <a:t>NRC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781800" y="3505200"/>
            <a:ext cx="21336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Funder</a:t>
            </a:r>
            <a:endParaRPr lang="en-CA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581400" y="4419600"/>
            <a:ext cx="19812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ysClr val="windowText" lastClr="000000"/>
                </a:solidFill>
              </a:rPr>
              <a:t>Partner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529" y="1323959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$20 Million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NRC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Environment</a:t>
            </a:r>
            <a:endParaRPr lang="en-C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96845" y="5229533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Agency</a:t>
            </a:r>
            <a:endParaRPr lang="en-CA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782232" y="5143501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UNESCO / 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Corporate Partner</a:t>
            </a:r>
            <a:endParaRPr lang="en-CA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19812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$x + $y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1038" y="565133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$x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3277" y="418876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$y</a:t>
            </a:r>
            <a:endParaRPr lang="en-CA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>
            <a:stCxn id="5" idx="4"/>
            <a:endCxn id="7" idx="0"/>
          </p:cNvCxnSpPr>
          <p:nvPr/>
        </p:nvCxnSpPr>
        <p:spPr>
          <a:xfrm flipH="1">
            <a:off x="4572000" y="3519480"/>
            <a:ext cx="381000" cy="900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6" idx="1"/>
          </p:cNvCxnSpPr>
          <p:nvPr/>
        </p:nvCxnSpPr>
        <p:spPr>
          <a:xfrm>
            <a:off x="5895774" y="2947745"/>
            <a:ext cx="1198485" cy="76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6"/>
            <a:endCxn id="6" idx="3"/>
          </p:cNvCxnSpPr>
          <p:nvPr/>
        </p:nvCxnSpPr>
        <p:spPr>
          <a:xfrm flipV="1">
            <a:off x="5562600" y="4740976"/>
            <a:ext cx="1531658" cy="402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513872" y="2212032"/>
            <a:ext cx="1791929" cy="112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66471" y="189506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Project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309851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Possible Projects…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1600201"/>
            <a:ext cx="7515225" cy="4457699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+mj-lt"/>
              </a:rPr>
              <a:t>OERs, Repositories, Marketplaces</a:t>
            </a:r>
          </a:p>
          <a:p>
            <a:r>
              <a:rPr lang="en-CA" sz="3200" dirty="0" smtClean="0">
                <a:latin typeface="+mj-lt"/>
              </a:rPr>
              <a:t>Badges</a:t>
            </a:r>
            <a:r>
              <a:rPr lang="en-CA" sz="3200" dirty="0">
                <a:latin typeface="+mj-lt"/>
              </a:rPr>
              <a:t>, Credentials, Recognition</a:t>
            </a:r>
          </a:p>
          <a:p>
            <a:r>
              <a:rPr lang="en-CA" sz="3200" dirty="0" smtClean="0">
                <a:latin typeface="+mj-lt"/>
              </a:rPr>
              <a:t>Simulations </a:t>
            </a:r>
            <a:r>
              <a:rPr lang="en-CA" sz="3200" dirty="0">
                <a:latin typeface="+mj-lt"/>
              </a:rPr>
              <a:t>&amp; Workplace Support</a:t>
            </a:r>
          </a:p>
          <a:p>
            <a:r>
              <a:rPr lang="en-CA" sz="3200" dirty="0" smtClean="0">
                <a:latin typeface="+mj-lt"/>
              </a:rPr>
              <a:t>Matching </a:t>
            </a:r>
            <a:r>
              <a:rPr lang="en-CA" sz="3200" dirty="0">
                <a:latin typeface="+mj-lt"/>
              </a:rPr>
              <a:t>People to </a:t>
            </a:r>
            <a:r>
              <a:rPr lang="en-CA" sz="3200" dirty="0" smtClean="0">
                <a:latin typeface="+mj-lt"/>
              </a:rPr>
              <a:t>Opportunities</a:t>
            </a:r>
            <a:endParaRPr lang="en-CA" sz="3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96" y="1400175"/>
            <a:ext cx="2800207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991100"/>
            <a:ext cx="7886700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 smtClean="0">
                <a:latin typeface="+mj-lt"/>
              </a:rPr>
              <a:t>http://www.downes.ca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1" y="769360"/>
            <a:ext cx="6105525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24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374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Success Factors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783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CA" dirty="0" smtClean="0">
                <a:ea typeface="+mj-ea"/>
              </a:rPr>
              <a:t>Success Factors (The Wealth of Nations)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What sort of decentralized network will best support learning-as-growth?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2928938"/>
            <a:ext cx="49339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The </a:t>
            </a:r>
            <a:r>
              <a:rPr lang="fr-CA" dirty="0" err="1" smtClean="0"/>
              <a:t>Semantic</a:t>
            </a:r>
            <a:r>
              <a:rPr lang="fr-CA" dirty="0" smtClean="0"/>
              <a:t> Condition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16343" cy="4351338"/>
          </a:xfrm>
        </p:spPr>
        <p:txBody>
          <a:bodyPr>
            <a:normAutofit/>
          </a:bodyPr>
          <a:lstStyle/>
          <a:p>
            <a:r>
              <a:rPr lang="fr-FR" sz="3200" dirty="0" err="1" smtClean="0">
                <a:latin typeface="+mj-lt"/>
              </a:rPr>
              <a:t>Autonomy</a:t>
            </a:r>
            <a:r>
              <a:rPr lang="fr-FR" sz="3200" dirty="0" smtClean="0">
                <a:latin typeface="+mj-lt"/>
              </a:rPr>
              <a:t>, </a:t>
            </a:r>
            <a:r>
              <a:rPr lang="fr-FR" sz="3200" dirty="0" err="1" smtClean="0">
                <a:latin typeface="+mj-lt"/>
              </a:rPr>
              <a:t>diversity</a:t>
            </a:r>
            <a:r>
              <a:rPr lang="fr-FR" sz="3200" dirty="0" smtClean="0">
                <a:latin typeface="+mj-lt"/>
              </a:rPr>
              <a:t>, </a:t>
            </a:r>
            <a:r>
              <a:rPr lang="fr-FR" sz="3200" dirty="0" err="1" smtClean="0">
                <a:latin typeface="+mj-lt"/>
              </a:rPr>
              <a:t>openness</a:t>
            </a:r>
            <a:r>
              <a:rPr lang="fr-FR" sz="3200" dirty="0" smtClean="0">
                <a:latin typeface="+mj-lt"/>
              </a:rPr>
              <a:t>, </a:t>
            </a:r>
            <a:r>
              <a:rPr lang="fr-FR" sz="3200" dirty="0" err="1" smtClean="0">
                <a:latin typeface="+mj-lt"/>
              </a:rPr>
              <a:t>interactivity</a:t>
            </a:r>
            <a:endParaRPr lang="fr-FR" sz="3200" dirty="0" smtClean="0">
              <a:latin typeface="+mj-lt"/>
            </a:endParaRPr>
          </a:p>
          <a:p>
            <a:r>
              <a:rPr lang="fr-FR" sz="3200" dirty="0" err="1" smtClean="0">
                <a:latin typeface="+mj-lt"/>
              </a:rPr>
              <a:t>These</a:t>
            </a:r>
            <a:r>
              <a:rPr lang="fr-FR" sz="3200" dirty="0" smtClean="0">
                <a:latin typeface="+mj-lt"/>
              </a:rPr>
              <a:t> conditions are the conditions for a constructive dialogue…</a:t>
            </a:r>
          </a:p>
          <a:p>
            <a:r>
              <a:rPr lang="fr-FR" sz="3200" dirty="0" smtClean="0">
                <a:latin typeface="+mj-lt"/>
              </a:rPr>
              <a:t>And are </a:t>
            </a:r>
            <a:r>
              <a:rPr lang="fr-FR" sz="3200" dirty="0" err="1" smtClean="0">
                <a:latin typeface="+mj-lt"/>
              </a:rPr>
              <a:t>thus</a:t>
            </a:r>
            <a:r>
              <a:rPr lang="fr-FR" sz="3200" dirty="0" smtClean="0">
                <a:latin typeface="+mj-lt"/>
              </a:rPr>
              <a:t> the design </a:t>
            </a:r>
            <a:r>
              <a:rPr lang="fr-FR" sz="3200" dirty="0" err="1" smtClean="0">
                <a:latin typeface="+mj-lt"/>
              </a:rPr>
              <a:t>principles</a:t>
            </a:r>
            <a:r>
              <a:rPr lang="fr-FR" sz="3200" dirty="0" smtClean="0">
                <a:latin typeface="+mj-lt"/>
              </a:rPr>
              <a:t> for a MOOC</a:t>
            </a: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7808" y="6237312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http://itforum.coe.uga.edu/paper92/paper92.html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V="1">
            <a:off x="4169153" y="3787622"/>
            <a:ext cx="3277631" cy="16149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flipV="1">
            <a:off x="6456040" y="4437113"/>
            <a:ext cx="2844004" cy="1551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flipV="1">
            <a:off x="2567609" y="4742085"/>
            <a:ext cx="2232248" cy="1412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57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70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The Objective of Learning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Learning is not acquisition, it is growth</a:t>
            </a:r>
          </a:p>
          <a:p>
            <a:r>
              <a:rPr lang="en-CA" sz="3600" dirty="0" smtClean="0">
                <a:latin typeface="+mj-lt"/>
              </a:rPr>
              <a:t>It is about the personal development of each person</a:t>
            </a:r>
          </a:p>
          <a:p>
            <a:pPr lvl="1"/>
            <a:r>
              <a:rPr lang="en-CA" sz="3200" dirty="0" smtClean="0">
                <a:latin typeface="+mj-lt"/>
              </a:rPr>
              <a:t>Not just what the person ‘knows’</a:t>
            </a:r>
          </a:p>
          <a:p>
            <a:pPr lvl="1"/>
            <a:r>
              <a:rPr lang="en-CA" sz="3200" dirty="0" smtClean="0">
                <a:latin typeface="+mj-lt"/>
              </a:rPr>
              <a:t>Equally important is a person’s sense of value and place in society</a:t>
            </a:r>
          </a:p>
          <a:p>
            <a:pPr lvl="1"/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84953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Knowledge Translation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17580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Knowledge Translation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 smtClean="0">
                <a:latin typeface="+mj-lt"/>
              </a:rPr>
              <a:t>CIHR – “CIHR, </a:t>
            </a:r>
            <a:r>
              <a:rPr lang="en-CA" sz="3600" b="1" dirty="0" smtClean="0">
                <a:latin typeface="+mj-lt"/>
              </a:rPr>
              <a:t>knowledge translation</a:t>
            </a:r>
            <a:r>
              <a:rPr lang="en-CA" sz="3600" dirty="0" smtClean="0">
                <a:latin typeface="+mj-lt"/>
              </a:rPr>
              <a:t> (KT) is defined as a dynamic and iterative process that includes synthesis, dissemination, exchange and ethically-sound application of </a:t>
            </a:r>
            <a:r>
              <a:rPr lang="en-CA" sz="3600" b="1" dirty="0" smtClean="0">
                <a:latin typeface="+mj-lt"/>
              </a:rPr>
              <a:t>knowledge</a:t>
            </a:r>
            <a:r>
              <a:rPr lang="en-CA" sz="3600" dirty="0" smtClean="0">
                <a:latin typeface="+mj-lt"/>
              </a:rPr>
              <a:t> to improve the health of Canadians.”</a:t>
            </a:r>
          </a:p>
          <a:p>
            <a:pPr marL="0" indent="0">
              <a:buNone/>
            </a:pPr>
            <a:endParaRPr lang="en-CA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743755" y="4001294"/>
            <a:ext cx="46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CIHR, </a:t>
            </a:r>
            <a:r>
              <a:rPr lang="en-CA" dirty="0" smtClean="0">
                <a:hlinkClick r:id="rId2"/>
              </a:rPr>
              <a:t>http://www.cihr-irsc.gc.ca/e/39033.html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20366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Synthesis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the contextualization and integration of research findings of individual research studies within the larger body of knowledge on the topic. </a:t>
            </a:r>
          </a:p>
          <a:p>
            <a:r>
              <a:rPr lang="en-CA" sz="3600" dirty="0" smtClean="0">
                <a:latin typeface="+mj-lt"/>
              </a:rPr>
              <a:t>a systematic review, follow the methods developed by the Cochrane Collaboration, result from a consensus conference or expert panel or synthesize qualitative or quantitative results. </a:t>
            </a:r>
            <a:endParaRPr lang="en-CA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38410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Dissemination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“…summaries for / briefings to stakeholders, educational sessions with patients, practitioners and/or policy makers, engaging knowledge users in developing and executing dissemination / implementation plan.”</a:t>
            </a:r>
            <a:endParaRPr lang="en-CA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9912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Exchange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“interaction between the knowledge user (decision maker) and the researcher…”</a:t>
            </a:r>
          </a:p>
          <a:p>
            <a:r>
              <a:rPr lang="en-CA" sz="3600" dirty="0" smtClean="0">
                <a:latin typeface="+mj-lt"/>
              </a:rPr>
              <a:t>“results in mutual learning through the process of planning, producing, disseminating, and applying existing or new research in decision-making…”</a:t>
            </a:r>
            <a:endParaRPr lang="en-CA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2619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Application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 smtClean="0">
                <a:latin typeface="+mj-lt"/>
              </a:rPr>
              <a:t>“the iterative process by which knowledge is put into practice...”</a:t>
            </a:r>
          </a:p>
          <a:p>
            <a:r>
              <a:rPr lang="en-CA" sz="3600" dirty="0" smtClean="0">
                <a:latin typeface="+mj-lt"/>
              </a:rPr>
              <a:t>“…while keeping in mind that principles, values and laws can compete among and between each other at any given point in time.”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40418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+mj-lt"/>
              </a:rPr>
              <a:t>The ‘knowledge translation model implies a set of facts that can be ‘known’ and applied to practice</a:t>
            </a:r>
          </a:p>
          <a:p>
            <a:r>
              <a:rPr lang="en-CA" sz="4000" dirty="0" smtClean="0">
                <a:latin typeface="+mj-lt"/>
              </a:rPr>
              <a:t>In practice, knowledge is often contextual and ‘constructed’ after the fact</a:t>
            </a:r>
          </a:p>
          <a:p>
            <a:pPr lvl="1"/>
            <a:r>
              <a:rPr lang="en-CA" sz="3200" dirty="0" smtClean="0">
                <a:latin typeface="+mj-lt"/>
              </a:rPr>
              <a:t>Consider, for example, the case of recognizing your mother at the train station</a:t>
            </a:r>
          </a:p>
          <a:p>
            <a:pPr lvl="1"/>
            <a:r>
              <a:rPr lang="en-CA" sz="3200" dirty="0" smtClean="0">
                <a:latin typeface="+mj-lt"/>
              </a:rPr>
              <a:t>Consider, for example, the practice of riding a bicycle (</a:t>
            </a:r>
            <a:r>
              <a:rPr lang="en-CA" sz="3200" dirty="0" err="1" smtClean="0">
                <a:latin typeface="+mj-lt"/>
              </a:rPr>
              <a:t>cf</a:t>
            </a:r>
            <a:r>
              <a:rPr lang="en-CA" sz="3200" dirty="0" smtClean="0">
                <a:latin typeface="+mj-lt"/>
              </a:rPr>
              <a:t> Polanyi)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4052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663"/>
            <a:ext cx="11353800" cy="4351338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+mj-lt"/>
              </a:rPr>
              <a:t>“research should move beyond a narrow focus on the ‘know–do gap’ to cover a richer agenda…”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situation-specific</a:t>
            </a:r>
            <a:r>
              <a:rPr lang="en-CA" sz="4000" dirty="0" smtClean="0">
                <a:latin typeface="+mj-lt"/>
              </a:rPr>
              <a:t> practical wisdom (</a:t>
            </a:r>
            <a:r>
              <a:rPr lang="en-CA" sz="4000" dirty="0" err="1" smtClean="0">
                <a:latin typeface="+mj-lt"/>
              </a:rPr>
              <a:t>phronesis</a:t>
            </a:r>
            <a:r>
              <a:rPr lang="en-CA" sz="4000" dirty="0" smtClean="0">
                <a:latin typeface="+mj-lt"/>
              </a:rPr>
              <a:t>)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tacit</a:t>
            </a:r>
            <a:r>
              <a:rPr lang="en-CA" sz="4000" dirty="0" smtClean="0">
                <a:latin typeface="+mj-lt"/>
              </a:rPr>
              <a:t> knowledge shared among practitioners (‘</a:t>
            </a:r>
            <a:r>
              <a:rPr lang="en-CA" sz="4000" dirty="0" err="1" smtClean="0">
                <a:latin typeface="+mj-lt"/>
              </a:rPr>
              <a:t>mindlines</a:t>
            </a:r>
            <a:r>
              <a:rPr lang="en-CA" sz="4000" dirty="0" smtClean="0">
                <a:latin typeface="+mj-lt"/>
              </a:rPr>
              <a:t>’)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complex </a:t>
            </a:r>
            <a:r>
              <a:rPr lang="en-CA" sz="4000" dirty="0" smtClean="0">
                <a:latin typeface="+mj-lt"/>
              </a:rPr>
              <a:t>links between power and knowledge; and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dirty="0" smtClean="0">
                <a:latin typeface="+mj-lt"/>
              </a:rPr>
              <a:t>macro-level knowledge </a:t>
            </a:r>
            <a:r>
              <a:rPr lang="en-CA" sz="4000" b="1" dirty="0" smtClean="0">
                <a:latin typeface="+mj-lt"/>
              </a:rPr>
              <a:t>partnerships</a:t>
            </a:r>
            <a:endParaRPr lang="en-CA" sz="40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340" y="6039362"/>
            <a:ext cx="720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 smtClean="0"/>
              <a:t>Greenhalgh</a:t>
            </a:r>
            <a:r>
              <a:rPr lang="en-CA" dirty="0" smtClean="0"/>
              <a:t> and </a:t>
            </a:r>
            <a:r>
              <a:rPr lang="en-CA" dirty="0" err="1" smtClean="0"/>
              <a:t>Weiringa</a:t>
            </a:r>
            <a:r>
              <a:rPr lang="en-CA" dirty="0" smtClean="0"/>
              <a:t>, </a:t>
            </a:r>
            <a:r>
              <a:rPr lang="en-CA" dirty="0" smtClean="0">
                <a:hlinkClick r:id="rId2"/>
              </a:rPr>
              <a:t>http://jrs.sagepub.com/content/104/12/501.full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167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7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Library                                              Environment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1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1892</Words>
  <Application>Microsoft Office PowerPoint</Application>
  <PresentationFormat>Widescreen</PresentationFormat>
  <Paragraphs>417</Paragraphs>
  <Slides>78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Office Theme</vt:lpstr>
      <vt:lpstr>Personal Learning in the Workplace</vt:lpstr>
      <vt:lpstr>1. Knowledge Translation</vt:lpstr>
      <vt:lpstr>Knowledge Translation</vt:lpstr>
      <vt:lpstr>Criticisms…</vt:lpstr>
      <vt:lpstr>The Hackathon…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Personal vs. Personalized</vt:lpstr>
      <vt:lpstr>2. Learning Through Practice</vt:lpstr>
      <vt:lpstr>Medical Simulations</vt:lpstr>
      <vt:lpstr>Flight Simulators</vt:lpstr>
      <vt:lpstr>MINT - Mobile INteractive Trainer</vt:lpstr>
      <vt:lpstr>NeuroTouch Simulator</vt:lpstr>
      <vt:lpstr>Sim-Welding</vt:lpstr>
      <vt:lpstr>LPSS-Sim Project Overview</vt:lpstr>
      <vt:lpstr>Combining Experiences</vt:lpstr>
      <vt:lpstr>3. The Case of the cMOOC</vt:lpstr>
      <vt:lpstr>How to Create a cMOOC</vt:lpstr>
      <vt:lpstr>Primary Course Components</vt:lpstr>
      <vt:lpstr>MOOC Design</vt:lpstr>
      <vt:lpstr>Additional Course Components</vt:lpstr>
      <vt:lpstr>Process</vt:lpstr>
      <vt:lpstr>gRSShopper</vt:lpstr>
      <vt:lpstr>How to Learn in a cMOOC</vt:lpstr>
      <vt:lpstr>PowerPoint Presentation</vt:lpstr>
      <vt:lpstr>How to Evaluate Learning</vt:lpstr>
      <vt:lpstr>xLearning vs cLearning</vt:lpstr>
      <vt:lpstr>Personalized                                   Personal            We do for you                                               You do for yourself</vt:lpstr>
      <vt:lpstr>4. Personal Learning Environments</vt:lpstr>
      <vt:lpstr>Personal Learning Environments</vt:lpstr>
      <vt:lpstr>Underlying MOOC Support</vt:lpstr>
      <vt:lpstr>Course Provider Perspective</vt:lpstr>
      <vt:lpstr>The Student’s Perspective</vt:lpstr>
      <vt:lpstr>The design is based on putting the learner at the centre</vt:lpstr>
      <vt:lpstr>5. Learning and Performance Support Systems</vt:lpstr>
      <vt:lpstr>PowerPoint Presentation</vt:lpstr>
      <vt:lpstr>PowerPoint Presentation</vt:lpstr>
      <vt:lpstr>LPSS Details</vt:lpstr>
      <vt:lpstr>Resource Repository Network (RRN)</vt:lpstr>
      <vt:lpstr>Resource Repository Network</vt:lpstr>
      <vt:lpstr>RRN Aggregation and Storage</vt:lpstr>
      <vt:lpstr>Personal Cloud</vt:lpstr>
      <vt:lpstr>Personal Cloud</vt:lpstr>
      <vt:lpstr>Personal Learning Assistant</vt:lpstr>
      <vt:lpstr>Personal Learning Assistant</vt:lpstr>
      <vt:lpstr>PLA: Collecting xAPI from Med Sims</vt:lpstr>
      <vt:lpstr>Automated Competency Recognition and Development</vt:lpstr>
      <vt:lpstr>Automated Competency Recognition and Development</vt:lpstr>
      <vt:lpstr>Personal Learning Record</vt:lpstr>
      <vt:lpstr>Personal Learning Record</vt:lpstr>
      <vt:lpstr>Personal Learning Record</vt:lpstr>
      <vt:lpstr>6. Expanding LPSS</vt:lpstr>
      <vt:lpstr>Plearn – Importance of the Graph</vt:lpstr>
      <vt:lpstr>OIF – MOOC-REL</vt:lpstr>
      <vt:lpstr>PCO Badges for Learning</vt:lpstr>
      <vt:lpstr>ONGARDE</vt:lpstr>
      <vt:lpstr>ALECSO – Capacity Building</vt:lpstr>
      <vt:lpstr>Concierge OMS</vt:lpstr>
      <vt:lpstr>Implementation Projects</vt:lpstr>
      <vt:lpstr>Expanding LPSS</vt:lpstr>
      <vt:lpstr>Possible Projects…</vt:lpstr>
      <vt:lpstr>PowerPoint Presentation</vt:lpstr>
      <vt:lpstr>PowerPoint Presentation</vt:lpstr>
      <vt:lpstr>Success Factors</vt:lpstr>
      <vt:lpstr>Success Factors (The Wealth of Nations)</vt:lpstr>
      <vt:lpstr>The Semantic Condition</vt:lpstr>
      <vt:lpstr>The Objective of Learning</vt:lpstr>
      <vt:lpstr>Knowledge Translation</vt:lpstr>
      <vt:lpstr>Knowledge Translation</vt:lpstr>
      <vt:lpstr>Synthesis</vt:lpstr>
      <vt:lpstr>Dissemination</vt:lpstr>
      <vt:lpstr>Exchange</vt:lpstr>
      <vt:lpstr>Application</vt:lpstr>
      <vt:lpstr>Criticisms…</vt:lpstr>
      <vt:lpstr>Criticisms…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Learning in the Workplace</dc:title>
  <dc:creator>Stephen Downes</dc:creator>
  <cp:lastModifiedBy>Stephen Downes</cp:lastModifiedBy>
  <cp:revision>21</cp:revision>
  <dcterms:created xsi:type="dcterms:W3CDTF">2015-09-06T17:27:05Z</dcterms:created>
  <dcterms:modified xsi:type="dcterms:W3CDTF">2015-09-07T06:33:56Z</dcterms:modified>
</cp:coreProperties>
</file>