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0" r:id="rId37"/>
    <p:sldId id="291" r:id="rId38"/>
    <p:sldId id="295" r:id="rId39"/>
    <p:sldId id="293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5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26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93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80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32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53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21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2015-04-22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0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2015-04-22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65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2015-04-22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35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947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2015-04-22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27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13CD-723D-4370-B29C-256B59D7DFA5}" type="datetimeFigureOut">
              <a:rPr lang="en-CA" smtClean="0"/>
              <a:t>2015-04-22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848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nguage-theory.pl/language629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shes.com/anil/2007/04/cats-can-has-gr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tecture.com/how-to-get-conversations-going-on-social-media-2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2013/08/20/introverts-signs-am-i-introverted_n_3721431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webster.edu/~corbetre/philosophy/education/freire/freire-2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attitudes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o4j.com/developer/graph-databas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educationalresources.pbworks.com/w/page/24838164/Quality%20consideration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anacademy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nitiveadvisors.com/resources/mobile-performance-support-design-principle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ohnstepper.com/2014/01/04/the-5-elements-of-working-out-loud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amonregan/regan-tla-infrastructureforfutureoflearningsintice2013" TargetMode="External"/><Relationship Id="rId2" Type="http://schemas.openxmlformats.org/officeDocument/2006/relationships/hyperlink" Target="http://www.adlnet.org/adl-initiative-baa-new-submission-window-open-for-personal-assistant-for-learning-pal-proposals-2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erworkshop.pbworks.com/w/page/33932297/OER%20Worksho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themoocguide/3-cck08---the-distributed-cours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ownes/after-moodl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Ritakop/kopfourniercanadianinstitutedistanceeducationresearchpl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el2014.mooc.ca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63738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journal.forces.gc.ca/vol14/no2/page70-eng.as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wnes.ca/presentation/337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59876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ephen_downes/15710336207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rc-cnrc.gc.ca/eng/rd/medical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ierge.portal.gc.ca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-cnrc.gc.ca/eng/solutions/collaborative/lpss.html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portfolios.org/balance/index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itt.ufl.edu/tools/gagnes-9-events-of-instruc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ie.ac.at/constructivism/pub/fos/pdf/scott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onr.net/ir/8-1/paper142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nesco.org/new/en/communication-and-information/access-to-knowledge/open-educational-resources/what-are-open-educational-resources-oer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2679" y="-88900"/>
            <a:ext cx="10925979" cy="694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-492124"/>
            <a:ext cx="7772400" cy="2943224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Open Education and</a:t>
            </a:r>
            <a:br>
              <a:rPr lang="en-CA" dirty="0" smtClean="0"/>
            </a:br>
            <a:r>
              <a:rPr lang="en-CA" dirty="0" smtClean="0"/>
              <a:t>Personal Learning</a:t>
            </a:r>
            <a:r>
              <a:rPr lang="en-CA" dirty="0"/>
              <a:t/>
            </a:r>
            <a:br>
              <a:rPr lang="en-CA" dirty="0"/>
            </a:br>
            <a:r>
              <a:rPr lang="en-CA" sz="2800" dirty="0" smtClean="0"/>
              <a:t>http://www.downes.ca/presentation/360</a:t>
            </a:r>
            <a:endParaRPr lang="en-C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3386138"/>
            <a:ext cx="6858000" cy="1655762"/>
          </a:xfrm>
        </p:spPr>
        <p:txBody>
          <a:bodyPr/>
          <a:lstStyle/>
          <a:p>
            <a:pPr algn="r"/>
            <a:r>
              <a:rPr lang="en-CA" dirty="0" smtClean="0">
                <a:solidFill>
                  <a:schemeClr val="bg1"/>
                </a:solidFill>
              </a:rPr>
              <a:t>Stephen Downes</a:t>
            </a:r>
          </a:p>
          <a:p>
            <a:pPr algn="r"/>
            <a:r>
              <a:rPr lang="en-CA" dirty="0" smtClean="0">
                <a:solidFill>
                  <a:schemeClr val="bg1"/>
                </a:solidFill>
              </a:rPr>
              <a:t>OE Global, Banff, Alberta</a:t>
            </a:r>
          </a:p>
          <a:p>
            <a:pPr algn="r"/>
            <a:r>
              <a:rPr lang="en-CA" dirty="0" smtClean="0">
                <a:solidFill>
                  <a:schemeClr val="bg1"/>
                </a:solidFill>
              </a:rPr>
              <a:t>April 23, 2015</a:t>
            </a:r>
          </a:p>
        </p:txBody>
      </p:sp>
    </p:spTree>
    <p:extLst>
      <p:ext uri="{BB962C8B-B14F-4D97-AF65-F5344CB8AC3E}">
        <p14:creationId xmlns:p14="http://schemas.microsoft.com/office/powerpoint/2010/main" val="366631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Deconstructing Sentences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simple sentence has subject-object-verb</a:t>
            </a:r>
          </a:p>
          <a:p>
            <a:r>
              <a:rPr lang="en-CA" dirty="0" smtClean="0"/>
              <a:t>A complex sentence can have much more</a:t>
            </a:r>
          </a:p>
          <a:p>
            <a:endParaRPr lang="en-CA" dirty="0"/>
          </a:p>
        </p:txBody>
      </p:sp>
      <p:pic>
        <p:nvPicPr>
          <p:cNvPr id="1026" name="Picture 2" descr="http://language-theory.pl/Theoryoflanguage_files/Theoryoflanguage-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084333"/>
            <a:ext cx="4394200" cy="358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6311899"/>
            <a:ext cx="4412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http://language-theory.pl/language629.html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321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Anatomy of a Tweet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 descr="https://c2.staticflickr.com/6/5537/12525356184_c3298f0fe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4" y="1674766"/>
            <a:ext cx="6788297" cy="50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9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Understanding </a:t>
            </a:r>
            <a:r>
              <a:rPr lang="en-CA" dirty="0" err="1" smtClean="0"/>
              <a:t>LOLcats</a:t>
            </a:r>
            <a:r>
              <a:rPr lang="en-CA" dirty="0"/>
              <a:t> </a:t>
            </a:r>
            <a:r>
              <a:rPr lang="en-CA" dirty="0" smtClean="0"/>
              <a:t>&amp; Memes</a:t>
            </a:r>
            <a:endParaRPr lang="en-CA" dirty="0"/>
          </a:p>
        </p:txBody>
      </p:sp>
      <p:pic>
        <p:nvPicPr>
          <p:cNvPr id="3074" name="Picture 2" descr="https://stancarey.files.wordpress.com/2011/12/lolcats-i-has-idiosyncratic-conjug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7338"/>
            <a:ext cx="61595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6176963"/>
            <a:ext cx="593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http://dashes.com/anil/2007/04/cats-can-has-gr.html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170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Conversations Happen</a:t>
            </a:r>
            <a:endParaRPr lang="en-CA" dirty="0"/>
          </a:p>
        </p:txBody>
      </p:sp>
      <p:pic>
        <p:nvPicPr>
          <p:cNvPr id="4098" name="Picture 2" descr="1530456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4" y="1690689"/>
            <a:ext cx="5432425" cy="39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8350" y="5937935"/>
            <a:ext cx="774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http://profitecture.com/how-to-get-conversations-going-on-social-media-2/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355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Conversations Contain</a:t>
            </a:r>
            <a:endParaRPr lang="en-CA" dirty="0"/>
          </a:p>
        </p:txBody>
      </p:sp>
      <p:pic>
        <p:nvPicPr>
          <p:cNvPr id="5122" name="Picture 2" descr="book nietzs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549400"/>
            <a:ext cx="54292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6103719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http://www.huffingtonpost.com/2013/08/20/introverts-signs-am-i-introverted_n_3721431.html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701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3289300" y="2827312"/>
            <a:ext cx="1689100" cy="2549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6648451" y="1832113"/>
            <a:ext cx="2238375" cy="4186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330597" y="1758950"/>
            <a:ext cx="2051447" cy="4805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3149997" y="1690689"/>
            <a:ext cx="1714500" cy="9144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RRN Aggregation and Storage</a:t>
            </a:r>
            <a:endParaRPr lang="en-CA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1828800" y="2476500"/>
            <a:ext cx="1435100" cy="952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1930400" y="3340100"/>
            <a:ext cx="1270000" cy="368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1828800" y="3911600"/>
            <a:ext cx="1346200" cy="279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1828800" y="4229100"/>
            <a:ext cx="1435100" cy="469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1828800" y="4508500"/>
            <a:ext cx="1435100" cy="825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1828800" y="5422900"/>
            <a:ext cx="1346200" cy="508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4978400" y="2324100"/>
            <a:ext cx="1435100" cy="1104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5016500" y="3708400"/>
            <a:ext cx="1231900" cy="203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V="1">
            <a:off x="4978400" y="3048000"/>
            <a:ext cx="1435100" cy="863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5016500" y="4102100"/>
            <a:ext cx="1397000" cy="596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5016500" y="4419600"/>
            <a:ext cx="1397000" cy="1003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8150" y="2144286"/>
            <a:ext cx="21272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Email</a:t>
            </a:r>
          </a:p>
          <a:p>
            <a:r>
              <a:rPr lang="en-CA" sz="2000" dirty="0" smtClean="0"/>
              <a:t>RSS</a:t>
            </a:r>
          </a:p>
          <a:p>
            <a:r>
              <a:rPr lang="en-CA" sz="2000" dirty="0" smtClean="0"/>
              <a:t>OAI</a:t>
            </a:r>
          </a:p>
          <a:p>
            <a:r>
              <a:rPr lang="en-CA" sz="2000" dirty="0" err="1" smtClean="0"/>
              <a:t>Sharepoint</a:t>
            </a:r>
            <a:endParaRPr lang="en-CA" sz="2000" dirty="0" smtClean="0"/>
          </a:p>
          <a:p>
            <a:r>
              <a:rPr lang="en-CA" sz="2000" dirty="0" smtClean="0"/>
              <a:t>Facebook</a:t>
            </a:r>
          </a:p>
          <a:p>
            <a:r>
              <a:rPr lang="en-CA" sz="2000" dirty="0" smtClean="0"/>
              <a:t>Twitter</a:t>
            </a:r>
          </a:p>
          <a:p>
            <a:r>
              <a:rPr lang="en-CA" sz="2000" dirty="0" smtClean="0"/>
              <a:t>Monster</a:t>
            </a:r>
          </a:p>
          <a:p>
            <a:r>
              <a:rPr lang="en-CA" sz="2000" dirty="0" smtClean="0"/>
              <a:t>Government</a:t>
            </a:r>
          </a:p>
          <a:p>
            <a:r>
              <a:rPr lang="en-CA" sz="2000" dirty="0" smtClean="0"/>
              <a:t>Repositories</a:t>
            </a:r>
          </a:p>
          <a:p>
            <a:r>
              <a:rPr lang="en-CA" sz="2000" dirty="0" smtClean="0"/>
              <a:t>Desire2Learn</a:t>
            </a:r>
          </a:p>
          <a:p>
            <a:r>
              <a:rPr lang="en-CA" sz="2000" dirty="0" smtClean="0"/>
              <a:t>Coursera</a:t>
            </a:r>
          </a:p>
          <a:p>
            <a:r>
              <a:rPr lang="en-CA" sz="2000" dirty="0" smtClean="0"/>
              <a:t>EdX</a:t>
            </a:r>
          </a:p>
          <a:p>
            <a:r>
              <a:rPr lang="en-CA" sz="2000" dirty="0" err="1" smtClean="0"/>
              <a:t>etc</a:t>
            </a:r>
            <a:endParaRPr lang="en-CA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502025" y="3249880"/>
            <a:ext cx="130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Parsing</a:t>
            </a:r>
          </a:p>
          <a:p>
            <a:r>
              <a:rPr lang="en-CA" sz="2000" dirty="0" smtClean="0"/>
              <a:t>Scraping</a:t>
            </a:r>
          </a:p>
          <a:p>
            <a:r>
              <a:rPr lang="en-CA" sz="2000" dirty="0" smtClean="0"/>
              <a:t>Analytics</a:t>
            </a:r>
          </a:p>
          <a:p>
            <a:r>
              <a:rPr lang="en-CA" sz="2000" dirty="0" err="1" smtClean="0"/>
              <a:t>etc</a:t>
            </a:r>
            <a:endParaRPr lang="en-CA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753225" y="1837472"/>
            <a:ext cx="1981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Article</a:t>
            </a:r>
          </a:p>
          <a:p>
            <a:r>
              <a:rPr lang="en-CA" sz="2000" dirty="0" smtClean="0"/>
              <a:t>Photograph</a:t>
            </a:r>
          </a:p>
          <a:p>
            <a:r>
              <a:rPr lang="en-CA" sz="2000" dirty="0" smtClean="0"/>
              <a:t>Video</a:t>
            </a:r>
          </a:p>
          <a:p>
            <a:r>
              <a:rPr lang="en-CA" sz="2000" dirty="0" smtClean="0"/>
              <a:t>Person</a:t>
            </a:r>
          </a:p>
          <a:p>
            <a:r>
              <a:rPr lang="en-CA" sz="2000" dirty="0" smtClean="0"/>
              <a:t>Author</a:t>
            </a:r>
          </a:p>
          <a:p>
            <a:r>
              <a:rPr lang="en-CA" sz="2000" dirty="0" smtClean="0"/>
              <a:t>Publisher</a:t>
            </a:r>
          </a:p>
          <a:p>
            <a:r>
              <a:rPr lang="en-CA" sz="2000" dirty="0" smtClean="0"/>
              <a:t>Organization</a:t>
            </a:r>
          </a:p>
          <a:p>
            <a:r>
              <a:rPr lang="en-CA" sz="2000" dirty="0" smtClean="0"/>
              <a:t>Job Opportunity</a:t>
            </a:r>
          </a:p>
          <a:p>
            <a:r>
              <a:rPr lang="en-CA" sz="2000" dirty="0" smtClean="0"/>
              <a:t>Competency</a:t>
            </a:r>
          </a:p>
          <a:p>
            <a:r>
              <a:rPr lang="en-CA" sz="2000" dirty="0" err="1" smtClean="0"/>
              <a:t>Cetrificate</a:t>
            </a:r>
            <a:endParaRPr lang="en-CA" sz="2000" dirty="0" smtClean="0"/>
          </a:p>
          <a:p>
            <a:r>
              <a:rPr lang="en-CA" sz="2000" dirty="0" smtClean="0"/>
              <a:t>Event</a:t>
            </a:r>
          </a:p>
          <a:p>
            <a:r>
              <a:rPr lang="en-CA" sz="2000" dirty="0" smtClean="0"/>
              <a:t>Location / Place</a:t>
            </a:r>
          </a:p>
          <a:p>
            <a:r>
              <a:rPr lang="en-CA" sz="2000" dirty="0" smtClean="0"/>
              <a:t>Time / Date</a:t>
            </a:r>
            <a:endParaRPr lang="en-CA" sz="20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152900" y="4699000"/>
            <a:ext cx="0" cy="12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34556" y="5972096"/>
            <a:ext cx="150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Storage</a:t>
            </a:r>
            <a:endParaRPr lang="en-CA" sz="2400" dirty="0"/>
          </a:p>
        </p:txBody>
      </p:sp>
      <p:sp>
        <p:nvSpPr>
          <p:cNvPr id="36" name="Arc 35"/>
          <p:cNvSpPr/>
          <p:nvPr/>
        </p:nvSpPr>
        <p:spPr>
          <a:xfrm>
            <a:off x="5016500" y="4699000"/>
            <a:ext cx="276225" cy="17269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Arc 36"/>
          <p:cNvSpPr/>
          <p:nvPr/>
        </p:nvSpPr>
        <p:spPr>
          <a:xfrm flipH="1" flipV="1">
            <a:off x="5314948" y="4673314"/>
            <a:ext cx="1225552" cy="1726912"/>
          </a:xfrm>
          <a:prstGeom prst="arc">
            <a:avLst>
              <a:gd name="adj1" fmla="val 16200000"/>
              <a:gd name="adj2" fmla="val 213264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9" name="Straight Arrow Connector 38"/>
          <p:cNvCxnSpPr>
            <a:stCxn id="37" idx="0"/>
          </p:cNvCxnSpPr>
          <p:nvPr/>
        </p:nvCxnSpPr>
        <p:spPr>
          <a:xfrm>
            <a:off x="5927724" y="6400226"/>
            <a:ext cx="6127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6" idx="0"/>
          </p:cNvCxnSpPr>
          <p:nvPr/>
        </p:nvCxnSpPr>
        <p:spPr>
          <a:xfrm>
            <a:off x="5016500" y="4699000"/>
            <a:ext cx="13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32600" y="623771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RELATIONS</a:t>
            </a:r>
            <a:endParaRPr lang="en-CA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7543800" y="5930900"/>
            <a:ext cx="0" cy="379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91706" y="1800363"/>
            <a:ext cx="197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Personal</a:t>
            </a:r>
          </a:p>
          <a:p>
            <a:r>
              <a:rPr lang="en-CA" sz="2000" dirty="0" smtClean="0"/>
              <a:t>Context</a:t>
            </a:r>
            <a:endParaRPr lang="en-CA" sz="20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025900" y="2616200"/>
            <a:ext cx="0" cy="63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2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Understanding Knowledge</a:t>
            </a:r>
            <a:endParaRPr lang="en-CA" dirty="0"/>
          </a:p>
        </p:txBody>
      </p:sp>
      <p:pic>
        <p:nvPicPr>
          <p:cNvPr id="6146" name="Picture 2" descr="https://encrypted-tbn3.gstatic.com/images?q=tbn:ANd9GcRwVr8mfT5wYbJdH_a-rpQGGJLfXtSviswbFtGrBCKh3qpz0TE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90674"/>
            <a:ext cx="6404174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6331635"/>
            <a:ext cx="8242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http://www2.webster.edu/~corbetre/philosophy/education/freire/freire-2.html</a:t>
            </a:r>
            <a:r>
              <a:rPr lang="en-C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066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Knowing a Pile of Facts?</a:t>
            </a:r>
            <a:endParaRPr lang="en-CA" dirty="0"/>
          </a:p>
        </p:txBody>
      </p:sp>
      <p:pic>
        <p:nvPicPr>
          <p:cNvPr id="7170" name="Picture 2" descr="How to Read a Pile of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524000"/>
            <a:ext cx="5927725" cy="444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0575" y="6165334"/>
            <a:ext cx="3978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Image: </a:t>
            </a:r>
            <a:r>
              <a:rPr lang="en-CA" dirty="0" smtClean="0">
                <a:hlinkClick r:id="rId3"/>
              </a:rPr>
              <a:t>http://www.rightattitudes.com/</a:t>
            </a:r>
            <a:r>
              <a:rPr lang="en-CA" dirty="0" smtClean="0"/>
              <a:t>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6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Graph Database</a:t>
            </a:r>
            <a:endParaRPr lang="en-CA" dirty="0"/>
          </a:p>
        </p:txBody>
      </p:sp>
      <p:pic>
        <p:nvPicPr>
          <p:cNvPr id="8194" name="Picture 2" descr="graphdb g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577975"/>
            <a:ext cx="2695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operty graph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250618"/>
            <a:ext cx="4606925" cy="29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9475" y="5623538"/>
            <a:ext cx="453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4"/>
              </a:rPr>
              <a:t>http://neo4j.com/developer/graph-database/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008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Quality &amp; Narrative</a:t>
            </a:r>
            <a:endParaRPr lang="en-CA" dirty="0"/>
          </a:p>
        </p:txBody>
      </p:sp>
      <p:pic>
        <p:nvPicPr>
          <p:cNvPr id="9218" name="Picture 2" descr="https://openeducationalresources.pbworks.com/f/1275991693/oer_quality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856154"/>
            <a:ext cx="4819650" cy="25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5950" y="1690688"/>
            <a:ext cx="35623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Accuracy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Reputation of author/institution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Standard of technical production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Accessibility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Fitness for purpose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5395583"/>
            <a:ext cx="618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 smtClean="0"/>
              <a:t>Really? These?</a:t>
            </a:r>
            <a:endParaRPr lang="en-CA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628650" y="5980102"/>
            <a:ext cx="7677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https://openeducationalresources.pbworks.com/w/page/24838164/Quality%20considerations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057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Think of OERs as words in a conversation</a:t>
            </a:r>
            <a:endParaRPr lang="en-CA" dirty="0"/>
          </a:p>
        </p:txBody>
      </p:sp>
      <p:pic>
        <p:nvPicPr>
          <p:cNvPr id="13314" name="Picture 2" descr="Magnetic Po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7" y="2176461"/>
            <a:ext cx="6918325" cy="42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219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in Context</a:t>
            </a:r>
            <a:endParaRPr lang="en-CA" dirty="0"/>
          </a:p>
        </p:txBody>
      </p:sp>
      <p:pic>
        <p:nvPicPr>
          <p:cNvPr id="10242" name="Picture 2" descr="InformalLearningOppsViaExtended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690689"/>
            <a:ext cx="5013767" cy="38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050" y="5499100"/>
            <a:ext cx="6826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Task-Focused</a:t>
            </a:r>
          </a:p>
          <a:p>
            <a:r>
              <a:rPr lang="en-CA" sz="2800" dirty="0" smtClean="0"/>
              <a:t>Network-based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8627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OERs (Really) Begin</a:t>
            </a:r>
            <a:endParaRPr lang="en-CA" dirty="0"/>
          </a:p>
        </p:txBody>
      </p:sp>
      <p:pic>
        <p:nvPicPr>
          <p:cNvPr id="11266" name="Picture 2" descr="http://freeclassdirectory.com/wp-content/uploads/2012/07/Home-Pag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6867935" cy="402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7344" y="6038334"/>
            <a:ext cx="3157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http://www.khanacademy.org/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6147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Support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37" y="1576389"/>
            <a:ext cx="6486525" cy="4514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" y="6306235"/>
            <a:ext cx="9232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http://www.cognitiveadvisors.com/resources/mobile-performance-support-design-principles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340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User-Generated OERs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0765" y="1990090"/>
            <a:ext cx="6604635" cy="41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28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Working Out Loud</a:t>
            </a:r>
            <a:endParaRPr lang="en-CA" dirty="0"/>
          </a:p>
        </p:txBody>
      </p:sp>
      <p:pic>
        <p:nvPicPr>
          <p:cNvPr id="12290" name="Picture 2" descr="Working Out 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570037"/>
            <a:ext cx="6080125" cy="40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0575" y="6081212"/>
            <a:ext cx="786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http://johnstepper.com/2014/01/04/the-5-elements-of-working-out-loud/</a:t>
            </a:r>
            <a:r>
              <a:rPr lang="en-C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0118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Assistant for Learning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57200" y="5722033"/>
            <a:ext cx="889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>
                <a:hlinkClick r:id="rId2"/>
              </a:rPr>
              <a:t>http://www.adlnet.org/adl-initiative-baa-new-submission-window-open-for-personal-assistant-for-learning-pal-proposals-2/index.html</a:t>
            </a:r>
            <a:r>
              <a:rPr lang="en-CA" sz="1600" dirty="0" smtClean="0"/>
              <a:t> </a:t>
            </a:r>
          </a:p>
          <a:p>
            <a:r>
              <a:rPr lang="en-CA" sz="1600" dirty="0" smtClean="0">
                <a:hlinkClick r:id="rId3"/>
              </a:rPr>
              <a:t>http://www.slideshare.net/damonregan/regan-tla-infrastructureforfutureoflearningsintice2013</a:t>
            </a:r>
            <a:r>
              <a:rPr lang="en-CA" sz="1600" dirty="0" smtClean="0"/>
              <a:t> </a:t>
            </a:r>
            <a:endParaRPr lang="en-C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17" y="1690689"/>
            <a:ext cx="6927383" cy="39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33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</a:t>
            </a:r>
            <a:r>
              <a:rPr lang="en-CA" dirty="0"/>
              <a:t>L</a:t>
            </a:r>
            <a:r>
              <a:rPr lang="en-CA" dirty="0" smtClean="0"/>
              <a:t>earning Record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3263900" y="4533900"/>
            <a:ext cx="30099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40878" y="3549651"/>
            <a:ext cx="1562100" cy="12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4406900" y="2540000"/>
            <a:ext cx="361950" cy="199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04155" y="4268003"/>
            <a:ext cx="353745" cy="430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878" y="2905341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C00000"/>
                </a:solidFill>
              </a:rPr>
              <a:t>Activity Record - LRS</a:t>
            </a:r>
            <a:endParaRPr lang="en-CA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3500" y="1816100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5">
                    <a:lumMod val="75000"/>
                  </a:schemeClr>
                </a:solidFill>
              </a:rPr>
              <a:t>Portfolio, artifacts and evidence</a:t>
            </a:r>
            <a:endParaRPr lang="en-CA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4800" y="2698055"/>
            <a:ext cx="3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6">
                    <a:lumMod val="75000"/>
                  </a:schemeClr>
                </a:solidFill>
              </a:rPr>
              <a:t>Badges, certificates, credentials, competencies</a:t>
            </a:r>
            <a:endParaRPr lang="en-C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057900" y="1491785"/>
            <a:ext cx="1333500" cy="46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45400" y="1168619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OERs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4274478" y="4896534"/>
            <a:ext cx="178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PLR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695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Informal OER Ecosystem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2" y="1938337"/>
            <a:ext cx="2695575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099" y="3151980"/>
            <a:ext cx="215265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387" y="4543423"/>
            <a:ext cx="4467225" cy="1247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031" y="4157659"/>
            <a:ext cx="2228856" cy="771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825" y="2126456"/>
            <a:ext cx="32480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04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Live OERs</a:t>
            </a:r>
            <a:endParaRPr lang="en-CA" dirty="0"/>
          </a:p>
        </p:txBody>
      </p:sp>
      <p:pic>
        <p:nvPicPr>
          <p:cNvPr id="19458" name="Picture 2" descr="http://www.propublica.org/images/ngen/gypsy_image_630/20150102-ny-med-handout-inset-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1649414"/>
            <a:ext cx="6590317" cy="43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07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LPSS: Some Case Studies </a:t>
            </a:r>
            <a:endParaRPr lang="en-CA" dirty="0"/>
          </a:p>
        </p:txBody>
      </p:sp>
      <p:pic>
        <p:nvPicPr>
          <p:cNvPr id="20482" name="Picture 2" descr="http://denisewakeman.com/wp-content/uploads/2012/10/case-studies-word-cl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44" y="1977566"/>
            <a:ext cx="7386912" cy="377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50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It forces </a:t>
            </a:r>
            <a:r>
              <a:rPr lang="en-CA" dirty="0"/>
              <a:t>us to think about how they can be used.</a:t>
            </a:r>
          </a:p>
        </p:txBody>
      </p:sp>
      <p:pic>
        <p:nvPicPr>
          <p:cNvPr id="14338" name="Picture 2" descr="http://oerworkshop.pbworks.com/f/1292560539/Open%20Wor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9" y="1611315"/>
            <a:ext cx="7064375" cy="418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6090334"/>
            <a:ext cx="7461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http://oerworkshop.pbworks.com/w/page/33932297/OER%20Workshop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4103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MOOC – CCK08</a:t>
            </a:r>
            <a:endParaRPr lang="en-CA" dirty="0"/>
          </a:p>
        </p:txBody>
      </p:sp>
      <p:pic>
        <p:nvPicPr>
          <p:cNvPr id="21508" name="Picture 4" descr="https://sites.google.com/site/themoocguide/_/rsrc/1315273767651/3-cck08---the-distributed-course/Screen%20shot%202011-09-05%20at%2010.49.05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70834"/>
            <a:ext cx="52863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47c88746-a-62cb3a1a-s-sites.googlegroups.com/site/themoocguide/3-cck08---the-distributed-course/network.png?attachauth=ANoY7cpGO0ZuErDThRbauG8k6YJM9thu2IWY-XSAhSiiNqTyw09L4kEsnmvq9O_TrMbbTo5SclelszfCPLuvGFXWgnUPLXvCOQ6YMfZV7XEulJc6ySBtN5ty0dXlRekqBzK3kNKzzBLdKt_yikBgOHOv_XSVMzjbwGAVk0EPWKjVBfBCX0NGDF7cg_XsgKY5Vibde2e7JxLKfOxPKLSEdVpkJkhHsQIJIqB20HGgaagyrRlyoWKqYdympb77CH8_vYj4B2r1fJzd&amp;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433417"/>
            <a:ext cx="3986898" cy="21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6750" y="6203856"/>
            <a:ext cx="770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4"/>
              </a:rPr>
              <a:t>https://sites.google.com/site/themoocguide/3-cck08---the-distributed-course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4262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Plearn</a:t>
            </a:r>
            <a:r>
              <a:rPr lang="en-CA" dirty="0" smtClean="0"/>
              <a:t> – Importance of the Graph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690689"/>
            <a:ext cx="6819900" cy="4251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300" y="606891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hlinkClick r:id="rId3"/>
              </a:rPr>
              <a:t>http://www.slideshare.net/Downes/after-moodle</a:t>
            </a:r>
            <a:endParaRPr lang="en-CA" sz="1400" dirty="0" smtClean="0"/>
          </a:p>
          <a:p>
            <a:r>
              <a:rPr lang="en-CA" sz="1400" dirty="0" smtClean="0">
                <a:hlinkClick r:id="rId4"/>
              </a:rPr>
              <a:t>http://www.slideshare.net/Ritakop/kopfourniercanadianinstitutedistanceeducationresearchple</a:t>
            </a:r>
            <a:r>
              <a:rPr lang="en-CA" sz="1400" dirty="0" smtClean="0"/>
              <a:t> 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248628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OIF – MOOC-REL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7645580" cy="3957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5936734"/>
            <a:ext cx="2522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http://rel2014.mooc.ca/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5518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PCO Badges for Learning</a:t>
            </a:r>
            <a:endParaRPr lang="en-CA" dirty="0"/>
          </a:p>
        </p:txBody>
      </p:sp>
      <p:pic>
        <p:nvPicPr>
          <p:cNvPr id="22530" name="Picture 2" descr="files/images/Badges-napkin-sketch-2013-infographic-websit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1690689"/>
            <a:ext cx="7436085" cy="340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5504934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http://www.downes.ca/post/63738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1418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ONGARDE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28650" y="61769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http://www.journal.forces.gc.ca/vol14/no2/page70-eng.asp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23554" name="Picture 2" descr="(DART Team, Operation 'Renaissance'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4" y="1639889"/>
            <a:ext cx="6105525" cy="39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74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ALECSO – Capacity Building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5602" name="Picture 2" descr="https://farm4.staticflickr.com/3740/13420886794_02c91f6da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75276"/>
            <a:ext cx="67341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862" y="3470751"/>
            <a:ext cx="2955925" cy="2269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6176963"/>
            <a:ext cx="413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4"/>
              </a:rPr>
              <a:t>http://www.downes.ca/presentation/337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6746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MINT - Mobile </a:t>
            </a:r>
            <a:r>
              <a:rPr lang="en-CA" dirty="0" err="1" smtClean="0"/>
              <a:t>INteractive</a:t>
            </a:r>
            <a:r>
              <a:rPr lang="en-CA" dirty="0" smtClean="0"/>
              <a:t> Trainer</a:t>
            </a:r>
            <a:endParaRPr lang="en-CA" dirty="0"/>
          </a:p>
        </p:txBody>
      </p:sp>
      <p:pic>
        <p:nvPicPr>
          <p:cNvPr id="24578" name="Picture 2" descr="files/images/MI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17308"/>
            <a:ext cx="6680588" cy="43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6063734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http://www.downes.ca/post/59876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559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Collecting </a:t>
            </a:r>
            <a:r>
              <a:rPr lang="en-CA" dirty="0" err="1" smtClean="0"/>
              <a:t>xAPI</a:t>
            </a:r>
            <a:r>
              <a:rPr lang="en-CA" dirty="0" smtClean="0"/>
              <a:t> from Med Sims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86441"/>
            <a:ext cx="6907239" cy="3854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5607735"/>
            <a:ext cx="722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https://www.flickr.com/photos/stephen_downes/15710336207/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28650" y="5977067"/>
            <a:ext cx="4344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4"/>
              </a:rPr>
              <a:t>http://www.nrc-cnrc.gc.ca/eng/rd/medical/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2549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Concierge OMS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68202"/>
            <a:ext cx="7288212" cy="4754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109" y="6330434"/>
            <a:ext cx="3100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https://concierge.portal.gc.ca/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4794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Engage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96" y="1690689"/>
            <a:ext cx="6903603" cy="3951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5951835"/>
            <a:ext cx="6724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http://www.nrc-cnrc.gc.ca/eng/solutions/collaborative/lpss.html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904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87474"/>
          </a:xfrm>
        </p:spPr>
        <p:txBody>
          <a:bodyPr>
            <a:normAutofit/>
          </a:bodyPr>
          <a:lstStyle/>
          <a:p>
            <a:r>
              <a:rPr lang="en-CA" dirty="0"/>
              <a:t>Consider how words </a:t>
            </a:r>
            <a:r>
              <a:rPr lang="en-CA" dirty="0" smtClean="0"/>
              <a:t>are </a:t>
            </a:r>
            <a:r>
              <a:rPr lang="en-CA" dirty="0"/>
              <a:t>used in education. </a:t>
            </a:r>
          </a:p>
        </p:txBody>
      </p:sp>
      <p:pic>
        <p:nvPicPr>
          <p:cNvPr id="15362" name="Picture 2" descr="http://electronicportfolios.org/balance/Balan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90500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5500" y="6242735"/>
            <a:ext cx="6229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http://electronicportfolios.org/balance/index.html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0392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991099"/>
            <a:ext cx="7886700" cy="12366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Stephen Downes</a:t>
            </a:r>
          </a:p>
          <a:p>
            <a:pPr marL="0" indent="0">
              <a:buNone/>
            </a:pPr>
            <a:r>
              <a:rPr lang="en-CA" dirty="0" smtClean="0"/>
              <a:t>http://www.downes.ca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769359"/>
            <a:ext cx="6105525" cy="39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8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 are constrained in so many ways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Limited to objectives and </a:t>
            </a:r>
            <a:r>
              <a:rPr lang="en-CA" dirty="0"/>
              <a:t>educational purpose</a:t>
            </a:r>
          </a:p>
          <a:p>
            <a:pPr lvl="0"/>
            <a:r>
              <a:rPr lang="en-CA" dirty="0"/>
              <a:t>The words have to contain educational </a:t>
            </a:r>
            <a:r>
              <a:rPr lang="en-CA" i="1" dirty="0" smtClean="0"/>
              <a:t>content</a:t>
            </a:r>
          </a:p>
          <a:p>
            <a:pPr lvl="0"/>
            <a:r>
              <a:rPr lang="en-CA" dirty="0" smtClean="0"/>
              <a:t>They must perform </a:t>
            </a:r>
            <a:r>
              <a:rPr lang="en-CA" dirty="0"/>
              <a:t>(say) one of Gagne’s </a:t>
            </a:r>
            <a:r>
              <a:rPr lang="en-CA" dirty="0" smtClean="0"/>
              <a:t>tasks</a:t>
            </a:r>
          </a:p>
          <a:p>
            <a:pPr lvl="0"/>
            <a:r>
              <a:rPr lang="en-CA" dirty="0"/>
              <a:t>That pedagogy is limited to one of knowledge </a:t>
            </a:r>
            <a:r>
              <a:rPr lang="en-CA" i="1" dirty="0"/>
              <a:t>transfer</a:t>
            </a:r>
            <a:endParaRPr lang="en-CA" dirty="0"/>
          </a:p>
          <a:p>
            <a:pPr lvl="0"/>
            <a:r>
              <a:rPr lang="en-CA" dirty="0" smtClean="0"/>
              <a:t>Students are rendered essentially mute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23900" y="5942567"/>
            <a:ext cx="704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http://citt.ufl.edu/tools/gagnes-9-events-of-instruction/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780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Pask</a:t>
            </a:r>
            <a:r>
              <a:rPr lang="en-CA" dirty="0" smtClean="0"/>
              <a:t>: Conversational Theory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578126"/>
            <a:ext cx="6126134" cy="47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334" y="6375399"/>
            <a:ext cx="637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https://www.univie.ac.at/constructivism/pub/fos/pdf/scott.pdf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014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047874"/>
          </a:xfrm>
        </p:spPr>
        <p:txBody>
          <a:bodyPr>
            <a:normAutofit/>
          </a:bodyPr>
          <a:lstStyle/>
          <a:p>
            <a:r>
              <a:rPr lang="en-CA" dirty="0"/>
              <a:t>K</a:t>
            </a:r>
            <a:r>
              <a:rPr lang="en-CA" dirty="0" smtClean="0"/>
              <a:t>nowledge </a:t>
            </a:r>
            <a:r>
              <a:rPr lang="en-CA" dirty="0"/>
              <a:t>is reified by, and is the product of, not only an individual, but of the wider community.</a:t>
            </a:r>
          </a:p>
        </p:txBody>
      </p:sp>
      <p:pic>
        <p:nvPicPr>
          <p:cNvPr id="16386" name="Picture 2" descr="http://www.informationr.net/ir/8-1/p142fig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" y="2413000"/>
            <a:ext cx="7524423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6298168"/>
            <a:ext cx="768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http://www.informationr.net/ir/8-1/paper142.html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350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OERs?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“OERs </a:t>
            </a:r>
            <a:r>
              <a:rPr lang="en-CA" sz="3200" dirty="0"/>
              <a:t>range from textbooks to curricula, syllabi, lecture notes, assignments, tests, projects, audio, video and animation</a:t>
            </a:r>
            <a:r>
              <a:rPr lang="en-CA" sz="3200" dirty="0" smtClean="0"/>
              <a:t>.”</a:t>
            </a:r>
            <a:endParaRPr lang="en-CA" sz="3200" dirty="0"/>
          </a:p>
        </p:txBody>
      </p:sp>
      <p:sp>
        <p:nvSpPr>
          <p:cNvPr id="4" name="Rectangle 3"/>
          <p:cNvSpPr/>
          <p:nvPr/>
        </p:nvSpPr>
        <p:spPr>
          <a:xfrm>
            <a:off x="628650" y="5622836"/>
            <a:ext cx="7683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http://www.unesco.org/new/en/communication-and-information/access-to-knowledge/open-educational-resources/what-are-open-educational-resources-oers/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7410" name="Picture 2" descr="OER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553595"/>
            <a:ext cx="4679950" cy="18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2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 what follows?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Deconstructing OERs</a:t>
            </a:r>
          </a:p>
          <a:p>
            <a:r>
              <a:rPr lang="en-CA" dirty="0" smtClean="0"/>
              <a:t>Representing knowledge and understanding</a:t>
            </a:r>
          </a:p>
          <a:p>
            <a:r>
              <a:rPr lang="en-CA" dirty="0" smtClean="0"/>
              <a:t>Students as authors of OERs</a:t>
            </a:r>
            <a:endParaRPr lang="en-CA" dirty="0"/>
          </a:p>
        </p:txBody>
      </p:sp>
      <p:pic>
        <p:nvPicPr>
          <p:cNvPr id="18434" name="Picture 2" descr="http://www.digilitleic.com/wp-content/uploads/2014/10/OER-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11575"/>
            <a:ext cx="84391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</TotalTime>
  <Words>459</Words>
  <Application>Microsoft Office PowerPoint</Application>
  <PresentationFormat>On-screen Show (4:3)</PresentationFormat>
  <Paragraphs>133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Office Theme</vt:lpstr>
      <vt:lpstr>Open Education and Personal Learning http://www.downes.ca/presentation/360</vt:lpstr>
      <vt:lpstr>Think of OERs as words in a conversation</vt:lpstr>
      <vt:lpstr>It forces us to think about how they can be used.</vt:lpstr>
      <vt:lpstr>Consider how words are used in education. </vt:lpstr>
      <vt:lpstr>We are constrained in so many ways</vt:lpstr>
      <vt:lpstr>Pask: Conversational Theory</vt:lpstr>
      <vt:lpstr>Knowledge is reified by, and is the product of, not only an individual, but of the wider community.</vt:lpstr>
      <vt:lpstr>What are OERs?</vt:lpstr>
      <vt:lpstr>So what follows?</vt:lpstr>
      <vt:lpstr>Deconstructing Sentences</vt:lpstr>
      <vt:lpstr>Anatomy of a Tweet</vt:lpstr>
      <vt:lpstr>Understanding LOLcats &amp; Memes</vt:lpstr>
      <vt:lpstr>Where Conversations Happen</vt:lpstr>
      <vt:lpstr>What Conversations Contain</vt:lpstr>
      <vt:lpstr>RRN Aggregation and Storage</vt:lpstr>
      <vt:lpstr>Understanding Knowledge</vt:lpstr>
      <vt:lpstr>Knowing a Pile of Facts?</vt:lpstr>
      <vt:lpstr>The Graph Database</vt:lpstr>
      <vt:lpstr>Quality &amp; Narrative</vt:lpstr>
      <vt:lpstr>Learning in Context</vt:lpstr>
      <vt:lpstr>How OERs (Really) Begin</vt:lpstr>
      <vt:lpstr>Performance Support</vt:lpstr>
      <vt:lpstr>User-Generated OERs</vt:lpstr>
      <vt:lpstr>Working Out Loud</vt:lpstr>
      <vt:lpstr>Personal Assistant for Learning</vt:lpstr>
      <vt:lpstr>Personal Learning Record</vt:lpstr>
      <vt:lpstr>Informal OER Ecosystem</vt:lpstr>
      <vt:lpstr>Creating Live OERs</vt:lpstr>
      <vt:lpstr>LPSS: Some Case Studies </vt:lpstr>
      <vt:lpstr>MOOC – CCK08</vt:lpstr>
      <vt:lpstr>Plearn – Importance of the Graph</vt:lpstr>
      <vt:lpstr>OIF – MOOC-REL</vt:lpstr>
      <vt:lpstr>PCO Badges for Learning</vt:lpstr>
      <vt:lpstr>ONGARDE</vt:lpstr>
      <vt:lpstr>ALECSO – Capacity Building</vt:lpstr>
      <vt:lpstr>MINT - Mobile INteractive Trainer</vt:lpstr>
      <vt:lpstr>Collecting xAPI from Med Sims</vt:lpstr>
      <vt:lpstr>Concierge OMS</vt:lpstr>
      <vt:lpstr>How to Engage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Education and Personal Learning</dc:title>
  <dc:creator>Stephen Downes</dc:creator>
  <cp:lastModifiedBy>Stephen Downes</cp:lastModifiedBy>
  <cp:revision>33</cp:revision>
  <dcterms:created xsi:type="dcterms:W3CDTF">2015-04-23T00:22:02Z</dcterms:created>
  <dcterms:modified xsi:type="dcterms:W3CDTF">2015-04-23T16:40:58Z</dcterms:modified>
</cp:coreProperties>
</file>