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theme/theme6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8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  <p:sldMasterId id="2147483699" r:id="rId3"/>
    <p:sldMasterId id="2147483665" r:id="rId4"/>
    <p:sldMasterId id="2147483657" r:id="rId5"/>
    <p:sldMasterId id="2147483709" r:id="rId6"/>
    <p:sldMasterId id="2147483711" r:id="rId7"/>
    <p:sldMasterId id="2147483716" r:id="rId8"/>
    <p:sldMasterId id="2147483721" r:id="rId9"/>
  </p:sldMasterIdLst>
  <p:notesMasterIdLst>
    <p:notesMasterId r:id="rId56"/>
  </p:notesMasterIdLst>
  <p:handoutMasterIdLst>
    <p:handoutMasterId r:id="rId57"/>
  </p:handoutMasterIdLst>
  <p:sldIdLst>
    <p:sldId id="256" r:id="rId10"/>
    <p:sldId id="353" r:id="rId11"/>
    <p:sldId id="348" r:id="rId12"/>
    <p:sldId id="370" r:id="rId13"/>
    <p:sldId id="373" r:id="rId14"/>
    <p:sldId id="369" r:id="rId15"/>
    <p:sldId id="387" r:id="rId16"/>
    <p:sldId id="388" r:id="rId17"/>
    <p:sldId id="389" r:id="rId18"/>
    <p:sldId id="390" r:id="rId19"/>
    <p:sldId id="391" r:id="rId20"/>
    <p:sldId id="395" r:id="rId21"/>
    <p:sldId id="396" r:id="rId22"/>
    <p:sldId id="399" r:id="rId23"/>
    <p:sldId id="400" r:id="rId24"/>
    <p:sldId id="393" r:id="rId25"/>
    <p:sldId id="397" r:id="rId26"/>
    <p:sldId id="398" r:id="rId27"/>
    <p:sldId id="394" r:id="rId28"/>
    <p:sldId id="392" r:id="rId29"/>
    <p:sldId id="372" r:id="rId30"/>
    <p:sldId id="349" r:id="rId31"/>
    <p:sldId id="340" r:id="rId32"/>
    <p:sldId id="366" r:id="rId33"/>
    <p:sldId id="367" r:id="rId34"/>
    <p:sldId id="368" r:id="rId35"/>
    <p:sldId id="364" r:id="rId36"/>
    <p:sldId id="343" r:id="rId37"/>
    <p:sldId id="374" r:id="rId38"/>
    <p:sldId id="375" r:id="rId39"/>
    <p:sldId id="376" r:id="rId40"/>
    <p:sldId id="377" r:id="rId41"/>
    <p:sldId id="378" r:id="rId42"/>
    <p:sldId id="379" r:id="rId43"/>
    <p:sldId id="380" r:id="rId44"/>
    <p:sldId id="381" r:id="rId45"/>
    <p:sldId id="382" r:id="rId46"/>
    <p:sldId id="383" r:id="rId47"/>
    <p:sldId id="384" r:id="rId48"/>
    <p:sldId id="385" r:id="rId49"/>
    <p:sldId id="386" r:id="rId50"/>
    <p:sldId id="358" r:id="rId51"/>
    <p:sldId id="361" r:id="rId52"/>
    <p:sldId id="363" r:id="rId53"/>
    <p:sldId id="371" r:id="rId54"/>
    <p:sldId id="319" r:id="rId5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">
          <p15:clr>
            <a:srgbClr val="A4A3A4"/>
          </p15:clr>
        </p15:guide>
        <p15:guide id="2" pos="55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rseneauln" initials="NJ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E507A"/>
    <a:srgbClr val="FF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03" autoAdjust="0"/>
    <p:restoredTop sz="86382" autoAdjust="0"/>
  </p:normalViewPr>
  <p:slideViewPr>
    <p:cSldViewPr>
      <p:cViewPr varScale="1">
        <p:scale>
          <a:sx n="52" d="100"/>
          <a:sy n="52" d="100"/>
        </p:scale>
        <p:origin x="917" y="29"/>
      </p:cViewPr>
      <p:guideLst>
        <p:guide orient="horz" pos="192"/>
        <p:guide pos="5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2904" y="-8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handoutMaster" Target="handoutMasters/handoutMaster1.xml"/><Relationship Id="rId61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7A064B-FA59-4167-8691-1C6CB3A0726E}" type="doc">
      <dgm:prSet loTypeId="urn:microsoft.com/office/officeart/2005/8/layout/cycle4#1" loCatId="relationship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4917724-761E-43CB-9D5E-00B81605F32D}">
      <dgm:prSet phldrT="[Text]" custT="1"/>
      <dgm:spPr/>
      <dgm:t>
        <a:bodyPr/>
        <a:lstStyle/>
        <a:p>
          <a:r>
            <a:rPr lang="en-US" sz="1050" dirty="0" smtClean="0"/>
            <a:t>Resource Network</a:t>
          </a:r>
        </a:p>
      </dgm:t>
    </dgm:pt>
    <dgm:pt modelId="{F9C37A85-AE26-4CD0-8966-57E217FEF7E6}" type="parTrans" cxnId="{8CF06DF6-E018-4326-945A-AB2363AFFA5B}">
      <dgm:prSet/>
      <dgm:spPr/>
      <dgm:t>
        <a:bodyPr/>
        <a:lstStyle/>
        <a:p>
          <a:endParaRPr lang="en-US" sz="2800"/>
        </a:p>
      </dgm:t>
    </dgm:pt>
    <dgm:pt modelId="{63805B21-E5BA-4D69-8D69-F7BB5BC8CC3D}" type="sibTrans" cxnId="{8CF06DF6-E018-4326-945A-AB2363AFFA5B}">
      <dgm:prSet/>
      <dgm:spPr/>
      <dgm:t>
        <a:bodyPr/>
        <a:lstStyle/>
        <a:p>
          <a:endParaRPr lang="en-US" sz="2800"/>
        </a:p>
      </dgm:t>
    </dgm:pt>
    <dgm:pt modelId="{CE9C28C3-C634-41AA-A0E7-1E5DC160A54F}">
      <dgm:prSet phldrT="[Text]" custT="1"/>
      <dgm:spPr/>
      <dgm:t>
        <a:bodyPr/>
        <a:lstStyle/>
        <a:p>
          <a:r>
            <a:rPr lang="en-US" sz="1050" dirty="0" smtClean="0"/>
            <a:t>Learning Assistant</a:t>
          </a:r>
        </a:p>
      </dgm:t>
    </dgm:pt>
    <dgm:pt modelId="{3F950904-19A8-432B-A57F-94368B0F407E}" type="parTrans" cxnId="{3DC70AE9-717A-478C-9301-916F7E58A37B}">
      <dgm:prSet/>
      <dgm:spPr/>
      <dgm:t>
        <a:bodyPr/>
        <a:lstStyle/>
        <a:p>
          <a:endParaRPr lang="en-US" sz="2800"/>
        </a:p>
      </dgm:t>
    </dgm:pt>
    <dgm:pt modelId="{10C8222D-3C12-4288-92F1-7E20E97BB61B}" type="sibTrans" cxnId="{3DC70AE9-717A-478C-9301-916F7E58A37B}">
      <dgm:prSet/>
      <dgm:spPr/>
      <dgm:t>
        <a:bodyPr/>
        <a:lstStyle/>
        <a:p>
          <a:endParaRPr lang="en-US" sz="2800"/>
        </a:p>
      </dgm:t>
    </dgm:pt>
    <dgm:pt modelId="{626B0365-3251-475F-BDB9-A7F3A74540CC}">
      <dgm:prSet phldrT="[Text]" custT="1"/>
      <dgm:spPr/>
      <dgm:t>
        <a:bodyPr/>
        <a:lstStyle/>
        <a:p>
          <a:r>
            <a:rPr lang="en-US" sz="1000" dirty="0" smtClean="0"/>
            <a:t>Automate Skills Dev.</a:t>
          </a:r>
          <a:endParaRPr lang="en-US" sz="1000" dirty="0"/>
        </a:p>
      </dgm:t>
    </dgm:pt>
    <dgm:pt modelId="{288EEAC8-597E-404A-8519-04FFBCCDD3A8}" type="parTrans" cxnId="{AC803204-52EE-4FF8-AF86-3B777ED12C14}">
      <dgm:prSet/>
      <dgm:spPr/>
      <dgm:t>
        <a:bodyPr/>
        <a:lstStyle/>
        <a:p>
          <a:endParaRPr lang="en-US" sz="2800"/>
        </a:p>
      </dgm:t>
    </dgm:pt>
    <dgm:pt modelId="{FEB74A5C-D437-43A0-8030-52BD16D726A8}" type="sibTrans" cxnId="{AC803204-52EE-4FF8-AF86-3B777ED12C14}">
      <dgm:prSet/>
      <dgm:spPr/>
      <dgm:t>
        <a:bodyPr/>
        <a:lstStyle/>
        <a:p>
          <a:endParaRPr lang="en-US" sz="2800"/>
        </a:p>
      </dgm:t>
    </dgm:pt>
    <dgm:pt modelId="{DB0658BB-052B-4FF6-A990-75DB2B57DDA3}">
      <dgm:prSet phldrT="[Text]" custT="1"/>
      <dgm:spPr/>
      <dgm:t>
        <a:bodyPr/>
        <a:lstStyle/>
        <a:p>
          <a:r>
            <a:rPr lang="en-US" sz="1000" dirty="0" smtClean="0"/>
            <a:t>Personal Learning Records</a:t>
          </a:r>
          <a:endParaRPr lang="en-US" sz="1000" dirty="0"/>
        </a:p>
      </dgm:t>
    </dgm:pt>
    <dgm:pt modelId="{F639A419-DBFA-4954-9E83-0956F69B32FC}" type="parTrans" cxnId="{63DDD65F-C5B5-4F0D-A16F-53DC5ED50F75}">
      <dgm:prSet/>
      <dgm:spPr/>
      <dgm:t>
        <a:bodyPr/>
        <a:lstStyle/>
        <a:p>
          <a:endParaRPr lang="en-US"/>
        </a:p>
      </dgm:t>
    </dgm:pt>
    <dgm:pt modelId="{2C64986C-3866-4029-B153-707EF00F6B7C}" type="sibTrans" cxnId="{63DDD65F-C5B5-4F0D-A16F-53DC5ED50F75}">
      <dgm:prSet/>
      <dgm:spPr/>
      <dgm:t>
        <a:bodyPr/>
        <a:lstStyle/>
        <a:p>
          <a:endParaRPr lang="en-US"/>
        </a:p>
      </dgm:t>
    </dgm:pt>
    <dgm:pt modelId="{8FDF5E2C-3FD5-4AC6-8BF3-72400377FF23}" type="pres">
      <dgm:prSet presAssocID="{A97A064B-FA59-4167-8691-1C6CB3A0726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68A5A2-F7A1-4D37-A780-CCFADE04F046}" type="pres">
      <dgm:prSet presAssocID="{A97A064B-FA59-4167-8691-1C6CB3A0726E}" presName="children" presStyleCnt="0"/>
      <dgm:spPr/>
      <dgm:t>
        <a:bodyPr/>
        <a:lstStyle/>
        <a:p>
          <a:endParaRPr lang="en-US"/>
        </a:p>
      </dgm:t>
    </dgm:pt>
    <dgm:pt modelId="{E1DF9EEF-13ED-4547-9363-91956409649E}" type="pres">
      <dgm:prSet presAssocID="{A97A064B-FA59-4167-8691-1C6CB3A0726E}" presName="childPlaceholder" presStyleCnt="0"/>
      <dgm:spPr/>
      <dgm:t>
        <a:bodyPr/>
        <a:lstStyle/>
        <a:p>
          <a:endParaRPr lang="en-US"/>
        </a:p>
      </dgm:t>
    </dgm:pt>
    <dgm:pt modelId="{87C4FB9A-7944-44F9-ADB8-21A4CC239583}" type="pres">
      <dgm:prSet presAssocID="{A97A064B-FA59-4167-8691-1C6CB3A0726E}" presName="circle" presStyleCnt="0"/>
      <dgm:spPr/>
      <dgm:t>
        <a:bodyPr/>
        <a:lstStyle/>
        <a:p>
          <a:endParaRPr lang="en-US"/>
        </a:p>
      </dgm:t>
    </dgm:pt>
    <dgm:pt modelId="{4057FE0C-D157-4473-B98F-67FDE465A781}" type="pres">
      <dgm:prSet presAssocID="{A97A064B-FA59-4167-8691-1C6CB3A0726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2784F9-DAA7-4D83-904C-E2518DA25024}" type="pres">
      <dgm:prSet presAssocID="{A97A064B-FA59-4167-8691-1C6CB3A0726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FBD4E5-D527-46F9-86A7-A21E78F66641}" type="pres">
      <dgm:prSet presAssocID="{A97A064B-FA59-4167-8691-1C6CB3A0726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73823A-BF7E-4A9A-8E5F-1322B2F57BE2}" type="pres">
      <dgm:prSet presAssocID="{A97A064B-FA59-4167-8691-1C6CB3A0726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4C1F47-A3F8-466F-903A-54AF12133C6A}" type="pres">
      <dgm:prSet presAssocID="{A97A064B-FA59-4167-8691-1C6CB3A0726E}" presName="quadrantPlaceholder" presStyleCnt="0"/>
      <dgm:spPr/>
      <dgm:t>
        <a:bodyPr/>
        <a:lstStyle/>
        <a:p>
          <a:endParaRPr lang="en-US"/>
        </a:p>
      </dgm:t>
    </dgm:pt>
    <dgm:pt modelId="{7BD13B4D-85E1-4DCB-95FD-490A7D78696C}" type="pres">
      <dgm:prSet presAssocID="{A97A064B-FA59-4167-8691-1C6CB3A0726E}" presName="center1" presStyleLbl="fgShp" presStyleIdx="0" presStyleCnt="2" custScaleX="828222" custScaleY="1017382" custLinFactNeighborY="7222"/>
      <dgm:spPr/>
      <dgm:t>
        <a:bodyPr/>
        <a:lstStyle/>
        <a:p>
          <a:endParaRPr lang="en-US"/>
        </a:p>
      </dgm:t>
    </dgm:pt>
    <dgm:pt modelId="{2D7A17E6-0339-4BDB-966A-532FFD983C75}" type="pres">
      <dgm:prSet presAssocID="{A97A064B-FA59-4167-8691-1C6CB3A0726E}" presName="center2" presStyleLbl="fgShp" presStyleIdx="1" presStyleCnt="2" custScaleX="825467" custScaleY="905928" custLinFactNeighborX="-1998" custLinFactNeighborY="-14154"/>
      <dgm:spPr/>
      <dgm:t>
        <a:bodyPr/>
        <a:lstStyle/>
        <a:p>
          <a:endParaRPr lang="en-US"/>
        </a:p>
      </dgm:t>
    </dgm:pt>
  </dgm:ptLst>
  <dgm:cxnLst>
    <dgm:cxn modelId="{5F8AB6E4-5F66-4321-99B3-11F85BB119DC}" type="presOf" srcId="{A97A064B-FA59-4167-8691-1C6CB3A0726E}" destId="{8FDF5E2C-3FD5-4AC6-8BF3-72400377FF23}" srcOrd="0" destOrd="0" presId="urn:microsoft.com/office/officeart/2005/8/layout/cycle4#1"/>
    <dgm:cxn modelId="{2B2A8B48-BC7B-4220-96A4-77EEDB30C554}" type="presOf" srcId="{DB0658BB-052B-4FF6-A990-75DB2B57DDA3}" destId="{1673823A-BF7E-4A9A-8E5F-1322B2F57BE2}" srcOrd="0" destOrd="0" presId="urn:microsoft.com/office/officeart/2005/8/layout/cycle4#1"/>
    <dgm:cxn modelId="{3DC70AE9-717A-478C-9301-916F7E58A37B}" srcId="{A97A064B-FA59-4167-8691-1C6CB3A0726E}" destId="{CE9C28C3-C634-41AA-A0E7-1E5DC160A54F}" srcOrd="1" destOrd="0" parTransId="{3F950904-19A8-432B-A57F-94368B0F407E}" sibTransId="{10C8222D-3C12-4288-92F1-7E20E97BB61B}"/>
    <dgm:cxn modelId="{63DDD65F-C5B5-4F0D-A16F-53DC5ED50F75}" srcId="{A97A064B-FA59-4167-8691-1C6CB3A0726E}" destId="{DB0658BB-052B-4FF6-A990-75DB2B57DDA3}" srcOrd="3" destOrd="0" parTransId="{F639A419-DBFA-4954-9E83-0956F69B32FC}" sibTransId="{2C64986C-3866-4029-B153-707EF00F6B7C}"/>
    <dgm:cxn modelId="{CA95A178-925B-4D30-87B1-4DF58C1FA4FB}" type="presOf" srcId="{64917724-761E-43CB-9D5E-00B81605F32D}" destId="{4057FE0C-D157-4473-B98F-67FDE465A781}" srcOrd="0" destOrd="0" presId="urn:microsoft.com/office/officeart/2005/8/layout/cycle4#1"/>
    <dgm:cxn modelId="{AC803204-52EE-4FF8-AF86-3B777ED12C14}" srcId="{A97A064B-FA59-4167-8691-1C6CB3A0726E}" destId="{626B0365-3251-475F-BDB9-A7F3A74540CC}" srcOrd="2" destOrd="0" parTransId="{288EEAC8-597E-404A-8519-04FFBCCDD3A8}" sibTransId="{FEB74A5C-D437-43A0-8030-52BD16D726A8}"/>
    <dgm:cxn modelId="{8CF06DF6-E018-4326-945A-AB2363AFFA5B}" srcId="{A97A064B-FA59-4167-8691-1C6CB3A0726E}" destId="{64917724-761E-43CB-9D5E-00B81605F32D}" srcOrd="0" destOrd="0" parTransId="{F9C37A85-AE26-4CD0-8966-57E217FEF7E6}" sibTransId="{63805B21-E5BA-4D69-8D69-F7BB5BC8CC3D}"/>
    <dgm:cxn modelId="{4447231B-6C25-4BBA-9755-D91676286CE3}" type="presOf" srcId="{CE9C28C3-C634-41AA-A0E7-1E5DC160A54F}" destId="{932784F9-DAA7-4D83-904C-E2518DA25024}" srcOrd="0" destOrd="0" presId="urn:microsoft.com/office/officeart/2005/8/layout/cycle4#1"/>
    <dgm:cxn modelId="{5EE2B4F9-6AD6-44D7-8EE6-C5EB110E1376}" type="presOf" srcId="{626B0365-3251-475F-BDB9-A7F3A74540CC}" destId="{41FBD4E5-D527-46F9-86A7-A21E78F66641}" srcOrd="0" destOrd="0" presId="urn:microsoft.com/office/officeart/2005/8/layout/cycle4#1"/>
    <dgm:cxn modelId="{B3F1102E-E7A5-497F-AACC-3D2E673CA88F}" type="presParOf" srcId="{8FDF5E2C-3FD5-4AC6-8BF3-72400377FF23}" destId="{9B68A5A2-F7A1-4D37-A780-CCFADE04F046}" srcOrd="0" destOrd="0" presId="urn:microsoft.com/office/officeart/2005/8/layout/cycle4#1"/>
    <dgm:cxn modelId="{ABB8C0FA-E2A7-43C4-B693-FD5DCFE22DC3}" type="presParOf" srcId="{9B68A5A2-F7A1-4D37-A780-CCFADE04F046}" destId="{E1DF9EEF-13ED-4547-9363-91956409649E}" srcOrd="0" destOrd="0" presId="urn:microsoft.com/office/officeart/2005/8/layout/cycle4#1"/>
    <dgm:cxn modelId="{A3E91715-01E9-4E67-9223-9E7F22D4C5C1}" type="presParOf" srcId="{8FDF5E2C-3FD5-4AC6-8BF3-72400377FF23}" destId="{87C4FB9A-7944-44F9-ADB8-21A4CC239583}" srcOrd="1" destOrd="0" presId="urn:microsoft.com/office/officeart/2005/8/layout/cycle4#1"/>
    <dgm:cxn modelId="{75F3F88E-CCE8-4D96-978C-A2B3AAE3F059}" type="presParOf" srcId="{87C4FB9A-7944-44F9-ADB8-21A4CC239583}" destId="{4057FE0C-D157-4473-B98F-67FDE465A781}" srcOrd="0" destOrd="0" presId="urn:microsoft.com/office/officeart/2005/8/layout/cycle4#1"/>
    <dgm:cxn modelId="{2217C181-F839-42BD-86AF-FC71AA5A02A9}" type="presParOf" srcId="{87C4FB9A-7944-44F9-ADB8-21A4CC239583}" destId="{932784F9-DAA7-4D83-904C-E2518DA25024}" srcOrd="1" destOrd="0" presId="urn:microsoft.com/office/officeart/2005/8/layout/cycle4#1"/>
    <dgm:cxn modelId="{D1838EA3-94E9-461B-9A34-05B93F64C2EC}" type="presParOf" srcId="{87C4FB9A-7944-44F9-ADB8-21A4CC239583}" destId="{41FBD4E5-D527-46F9-86A7-A21E78F66641}" srcOrd="2" destOrd="0" presId="urn:microsoft.com/office/officeart/2005/8/layout/cycle4#1"/>
    <dgm:cxn modelId="{7F94E9FD-8A91-4464-BA71-E2E4CC3930DC}" type="presParOf" srcId="{87C4FB9A-7944-44F9-ADB8-21A4CC239583}" destId="{1673823A-BF7E-4A9A-8E5F-1322B2F57BE2}" srcOrd="3" destOrd="0" presId="urn:microsoft.com/office/officeart/2005/8/layout/cycle4#1"/>
    <dgm:cxn modelId="{E3F69907-31D2-4CEB-9512-13012779614F}" type="presParOf" srcId="{87C4FB9A-7944-44F9-ADB8-21A4CC239583}" destId="{1B4C1F47-A3F8-466F-903A-54AF12133C6A}" srcOrd="4" destOrd="0" presId="urn:microsoft.com/office/officeart/2005/8/layout/cycle4#1"/>
    <dgm:cxn modelId="{1D262371-F19A-4B5A-97C9-6CDD5C3B2945}" type="presParOf" srcId="{8FDF5E2C-3FD5-4AC6-8BF3-72400377FF23}" destId="{7BD13B4D-85E1-4DCB-95FD-490A7D78696C}" srcOrd="2" destOrd="0" presId="urn:microsoft.com/office/officeart/2005/8/layout/cycle4#1"/>
    <dgm:cxn modelId="{EC1CE735-B270-4DCE-9010-C231ACBB3425}" type="presParOf" srcId="{8FDF5E2C-3FD5-4AC6-8BF3-72400377FF23}" destId="{2D7A17E6-0339-4BDB-966A-532FFD983C75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7FE0C-D157-4473-B98F-67FDE465A781}">
      <dsp:nvSpPr>
        <dsp:cNvPr id="0" name=""/>
        <dsp:cNvSpPr/>
      </dsp:nvSpPr>
      <dsp:spPr>
        <a:xfrm>
          <a:off x="510411" y="584596"/>
          <a:ext cx="1067671" cy="1067671"/>
        </a:xfrm>
        <a:prstGeom prst="pieWedg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/>
            <a:t>Resource Network</a:t>
          </a:r>
        </a:p>
      </dsp:txBody>
      <dsp:txXfrm>
        <a:off x="823125" y="897310"/>
        <a:ext cx="754957" cy="754957"/>
      </dsp:txXfrm>
    </dsp:sp>
    <dsp:sp modelId="{932784F9-DAA7-4D83-904C-E2518DA25024}">
      <dsp:nvSpPr>
        <dsp:cNvPr id="0" name=""/>
        <dsp:cNvSpPr/>
      </dsp:nvSpPr>
      <dsp:spPr>
        <a:xfrm rot="5400000">
          <a:off x="1627397" y="584596"/>
          <a:ext cx="1067671" cy="1067671"/>
        </a:xfrm>
        <a:prstGeom prst="pieWedg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3333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-13333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3333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/>
            <a:t>Learning Assistant</a:t>
          </a:r>
        </a:p>
      </dsp:txBody>
      <dsp:txXfrm rot="-5400000">
        <a:off x="1627397" y="897310"/>
        <a:ext cx="754957" cy="754957"/>
      </dsp:txXfrm>
    </dsp:sp>
    <dsp:sp modelId="{41FBD4E5-D527-46F9-86A7-A21E78F66641}">
      <dsp:nvSpPr>
        <dsp:cNvPr id="0" name=""/>
        <dsp:cNvSpPr/>
      </dsp:nvSpPr>
      <dsp:spPr>
        <a:xfrm rot="10800000">
          <a:off x="1627397" y="1701582"/>
          <a:ext cx="1067671" cy="1067671"/>
        </a:xfrm>
        <a:prstGeom prst="pieWedg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6667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-26667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6667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Automate Skills Dev.</a:t>
          </a:r>
          <a:endParaRPr lang="en-US" sz="1000" kern="1200" dirty="0"/>
        </a:p>
      </dsp:txBody>
      <dsp:txXfrm rot="10800000">
        <a:off x="1627397" y="1701582"/>
        <a:ext cx="754957" cy="754957"/>
      </dsp:txXfrm>
    </dsp:sp>
    <dsp:sp modelId="{1673823A-BF7E-4A9A-8E5F-1322B2F57BE2}">
      <dsp:nvSpPr>
        <dsp:cNvPr id="0" name=""/>
        <dsp:cNvSpPr/>
      </dsp:nvSpPr>
      <dsp:spPr>
        <a:xfrm rot="16200000">
          <a:off x="510411" y="1701582"/>
          <a:ext cx="1067671" cy="1067671"/>
        </a:xfrm>
        <a:prstGeom prst="pieWedg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1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Personal Learning Records</a:t>
          </a:r>
          <a:endParaRPr lang="en-US" sz="1000" kern="1200" dirty="0"/>
        </a:p>
      </dsp:txBody>
      <dsp:txXfrm rot="5400000">
        <a:off x="823125" y="1701582"/>
        <a:ext cx="754957" cy="754957"/>
      </dsp:txXfrm>
    </dsp:sp>
    <dsp:sp modelId="{7BD13B4D-85E1-4DCB-95FD-490A7D78696C}">
      <dsp:nvSpPr>
        <dsp:cNvPr id="0" name=""/>
        <dsp:cNvSpPr/>
      </dsp:nvSpPr>
      <dsp:spPr>
        <a:xfrm>
          <a:off x="76201" y="7832"/>
          <a:ext cx="3053076" cy="3261197"/>
        </a:xfrm>
        <a:prstGeom prst="circular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4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2D7A17E6-0339-4BDB-966A-532FFD983C75}">
      <dsp:nvSpPr>
        <dsp:cNvPr id="0" name=""/>
        <dsp:cNvSpPr/>
      </dsp:nvSpPr>
      <dsp:spPr>
        <a:xfrm rot="10800000">
          <a:off x="73914" y="241231"/>
          <a:ext cx="3042920" cy="2903934"/>
        </a:xfrm>
        <a:prstGeom prst="circular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4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77356-4BB8-456A-AA9C-A14E2594534F}" type="datetimeFigureOut">
              <a:rPr lang="en-US" smtClean="0"/>
              <a:pPr/>
              <a:t>3/6/2015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707AE-B8CD-43A9-BB20-D007654EF5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838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C2E9206-2468-4F0C-B908-169CE8B6EF2C}" type="datetimeFigureOut">
              <a:rPr lang="en-US" smtClean="0"/>
              <a:pPr/>
              <a:t>3/6/2015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0BDCAC9-656E-44D4-A4E0-697FA80202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915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iyubook.com/2011/07/now-available-for-free-download-the-edupunks-guide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dmlcentral.net/blog/howard-rheingold/shelly-terrell-global-netweaver-curator-pln-builder" TargetMode="External"/><Relationship Id="rId4" Type="http://schemas.openxmlformats.org/officeDocument/2006/relationships/hyperlink" Target="http://dmlcentral.net/blog/howard-rheingold/toward-peeragogy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314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dirty="0" smtClean="0">
                <a:solidFill>
                  <a:schemeClr val="tx1"/>
                </a:solidFill>
              </a:rPr>
              <a:t>Overall opportunity cost</a:t>
            </a: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dirty="0" smtClean="0">
                <a:solidFill>
                  <a:schemeClr val="tx1"/>
                </a:solidFill>
              </a:rPr>
              <a:t>25 job groups representing 21% of employment in Canada </a:t>
            </a: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CA" dirty="0" smtClean="0">
              <a:solidFill>
                <a:schemeClr val="tx1"/>
              </a:solidFill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200" dirty="0" smtClean="0">
                <a:solidFill>
                  <a:schemeClr val="tx1"/>
                </a:solidFill>
                <a:effectLst/>
                <a:latin typeface="+mn-lt"/>
                <a:ea typeface="Calibri"/>
                <a:cs typeface="Times New Roman"/>
              </a:rPr>
              <a:t>F</a:t>
            </a: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ormal modes of education and training can’t keep pace with the changing environment: </a:t>
            </a:r>
          </a:p>
          <a:p>
            <a:pPr marL="1600200" marR="0" lvl="3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200" dirty="0" smtClean="0">
                <a:solidFill>
                  <a:schemeClr val="tx1"/>
                </a:solidFill>
                <a:effectLst/>
                <a:latin typeface="+mn-lt"/>
                <a:ea typeface="Calibri"/>
                <a:cs typeface="Times New Roman"/>
              </a:rPr>
              <a:t>$3000 course over a weekend to Houston – too little,</a:t>
            </a:r>
            <a:r>
              <a:rPr lang="en-CA" sz="1200" baseline="0" dirty="0" smtClean="0">
                <a:solidFill>
                  <a:schemeClr val="tx1"/>
                </a:solidFill>
                <a:effectLst/>
                <a:latin typeface="+mn-lt"/>
                <a:ea typeface="Calibri"/>
                <a:cs typeface="Times New Roman"/>
              </a:rPr>
              <a:t> too expensive, too late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600200" marR="0" lvl="3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Traditional platforms focus on the organizations using them.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600200" marR="0" lvl="3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And they are based on the one size fits all mentality (just like traditional education)</a:t>
            </a:r>
          </a:p>
          <a:p>
            <a:pPr marL="1600200" marR="0" lvl="3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CA" sz="1200" dirty="0" smtClean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967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Emphasize that it’s personal and you carry it with you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Note</a:t>
            </a:r>
            <a:r>
              <a:rPr lang="en-US" baseline="0" dirty="0" smtClean="0"/>
              <a:t> that it’s a network – we don’t put everything in one package, but develop an infrastructure that links relevant resources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Different types of things, not just courses: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Access to learning resources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Calling cards and communication tools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Credentials, permits and licenses</a:t>
            </a:r>
          </a:p>
          <a:p>
            <a:pPr marL="628650" lvl="1" indent="-171450">
              <a:buFontTx/>
              <a:buChar char="-"/>
            </a:pPr>
            <a:endParaRPr lang="en-US" dirty="0" smtClean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2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NRC owns existing component technologies that de-risk solution development and reduce time to market: TRL range from 3 to 9.</a:t>
            </a:r>
          </a:p>
          <a:p>
            <a:pPr marL="1600200" marR="0" lvl="3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These are not technologies owned or likely to be developed by either O&amp;G or learning technology industries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Expertise. NRC is a globally recognized leader in emerging learning technologies with a proven track record of forecasting where technology will be years in advance of the field.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Because we aren’t in the business of selling oil, software or content, we can provide a crucial horizontal link between the enterprises that do.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romanLcPeriod"/>
            </a:pPr>
            <a:r>
              <a:rPr lang="en-CA" sz="1200" dirty="0" smtClean="0">
                <a:effectLst/>
                <a:latin typeface="+mn-lt"/>
                <a:ea typeface="Calibri"/>
                <a:cs typeface="Times New Roman"/>
              </a:rPr>
              <a:t>NRC has successfully developed, transferred and licensed learning technologies to solution providers, such as with Desire2Learn Inc.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37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A lot of movement and interest in the sector 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D2L - </a:t>
            </a:r>
            <a:r>
              <a:rPr lang="en-US" dirty="0" smtClean="0"/>
              <a:t>$80-million from</a:t>
            </a:r>
            <a:r>
              <a:rPr lang="en-US" baseline="0" dirty="0" smtClean="0"/>
              <a:t> </a:t>
            </a:r>
            <a:r>
              <a:rPr lang="en-US" dirty="0" smtClean="0"/>
              <a:t> OMERS Ventures, the venture capital arm of the $55-billion pension giant, and New Enterprise Associates, a U.S.-based VC firm with about $11-billion in committed capital that has funded more than 650 companies.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dirty="0" smtClean="0"/>
              <a:t>Blackboard – taken private by Providence Equity Partners for about $1.64-billion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We fit in the Management Systems box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but work with providers and distributors</a:t>
            </a:r>
            <a:r>
              <a:rPr lang="en-US" sz="1200" baseline="0" dirty="0" smtClean="0">
                <a:effectLst/>
                <a:latin typeface="+mn-lt"/>
                <a:ea typeface="Calibri"/>
                <a:cs typeface="Times New Roman"/>
              </a:rPr>
              <a:t> to develop services, understand client needs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200" baseline="0" dirty="0" smtClean="0">
                <a:effectLst/>
                <a:latin typeface="+mn-lt"/>
                <a:ea typeface="Calibri"/>
                <a:cs typeface="Times New Roman"/>
              </a:rPr>
              <a:t>LMS – a lot of players, difficult to be first mover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200" baseline="0" dirty="0" smtClean="0">
                <a:effectLst/>
                <a:latin typeface="+mn-lt"/>
                <a:ea typeface="Calibri"/>
                <a:cs typeface="Times New Roman"/>
              </a:rPr>
              <a:t>very dependent on end-user needs but bound by legacy systems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endParaRPr lang="en-US" sz="1200" baseline="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baseline="0" dirty="0" smtClean="0">
                <a:effectLst/>
                <a:latin typeface="+mn-lt"/>
                <a:ea typeface="Calibri"/>
                <a:cs typeface="Times New Roman"/>
              </a:rPr>
              <a:t> w</a:t>
            </a: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e’ll work mostly with the Oil &amp; Gas end users (to satisfy their needs)</a:t>
            </a:r>
          </a:p>
          <a:p>
            <a:pPr marL="1200150" marR="0" lvl="2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but will help partners expand beyond to other verticals </a:t>
            </a: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200" dirty="0" smtClean="0">
                <a:effectLst/>
                <a:latin typeface="+mn-lt"/>
                <a:ea typeface="Calibri"/>
                <a:cs typeface="Times New Roman"/>
              </a:rPr>
              <a:t>partners within these two boxes will be chosen on their ability to invest and deliver.</a:t>
            </a:r>
          </a:p>
          <a:p>
            <a:pPr marL="0" marR="0" algn="just">
              <a:spcBef>
                <a:spcPts val="0"/>
              </a:spcBef>
              <a:spcAft>
                <a:spcPts val="1200"/>
              </a:spcAft>
            </a:pPr>
            <a:endParaRPr lang="en-CA" sz="1200" dirty="0" smtClean="0">
              <a:effectLst/>
              <a:latin typeface="+mn-lt"/>
              <a:ea typeface="Times New Roman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438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F6A2DE-5163-45B6-B72C-CCB0301DF40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914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Howard Rheingold searches for the new in Anya </a:t>
            </a:r>
            <a:r>
              <a:rPr lang="en-US" dirty="0" err="1" smtClean="0"/>
              <a:t>Kamenetz's</a:t>
            </a:r>
            <a:r>
              <a:rPr lang="en-US" dirty="0" smtClean="0"/>
              <a:t> </a:t>
            </a:r>
            <a:r>
              <a:rPr lang="en-US" dirty="0" smtClean="0">
                <a:hlinkClick r:id="rId3"/>
              </a:rPr>
              <a:t>Edupunk's Guide</a:t>
            </a:r>
            <a:r>
              <a:rPr lang="en-US" dirty="0" smtClean="0"/>
              <a:t>, suggesting that what has been added is the idea of the personal learning plan to the personal learning network. "Making a public commitment to something is going to increase your accountability," says </a:t>
            </a:r>
            <a:r>
              <a:rPr lang="en-US" dirty="0" err="1" smtClean="0"/>
              <a:t>Kamenetz</a:t>
            </a:r>
            <a:r>
              <a:rPr lang="en-US" dirty="0" smtClean="0"/>
              <a:t>. Rheingold writes, "Her work serves as a bridge between blended learning and </a:t>
            </a:r>
            <a:r>
              <a:rPr lang="en-US" dirty="0" smtClean="0">
                <a:hlinkClick r:id="rId4"/>
              </a:rPr>
              <a:t>peeragogy</a:t>
            </a:r>
            <a:r>
              <a:rPr lang="en-US" dirty="0" smtClean="0"/>
              <a:t>. I previously wrote about </a:t>
            </a:r>
            <a:r>
              <a:rPr lang="en-US" dirty="0" smtClean="0">
                <a:hlinkClick r:id="rId5"/>
              </a:rPr>
              <a:t>Shelly Terrell</a:t>
            </a:r>
            <a:r>
              <a:rPr lang="en-US" dirty="0" smtClean="0"/>
              <a:t> and personal learning networks" and asks here what it takes for a group to self-organize. </a:t>
            </a:r>
            <a:r>
              <a:rPr lang="en-US" dirty="0" err="1" smtClean="0"/>
              <a:t>Kamanetz</a:t>
            </a:r>
            <a:r>
              <a:rPr lang="en-US" dirty="0" smtClean="0"/>
              <a:t> responds that there needs to be a common understanding of the goal - of course, this would be the </a:t>
            </a:r>
            <a:r>
              <a:rPr lang="en-US" i="1" dirty="0" smtClean="0"/>
              <a:t>outcome</a:t>
            </a:r>
            <a:r>
              <a:rPr lang="en-US" dirty="0" smtClean="0"/>
              <a:t> of self-organization, not what makes it possible.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9076F-C1BF-804E-A802-86AF8A32B4F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47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2950" marR="0" lvl="1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b="0" dirty="0" smtClean="0">
                <a:effectLst/>
                <a:latin typeface="+mn-lt"/>
                <a:ea typeface="Calibri"/>
                <a:cs typeface="Times New Roman"/>
              </a:rPr>
              <a:t>the solution would consist of the main components as shown on the slide</a:t>
            </a:r>
          </a:p>
          <a:p>
            <a:pPr marL="1143000" marR="0" lvl="2" indent="-2286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lang="en-CA" sz="1200" b="0" dirty="0" smtClean="0">
                <a:effectLst/>
                <a:latin typeface="+mn-lt"/>
                <a:ea typeface="Calibri"/>
                <a:cs typeface="Times New Roman"/>
              </a:rPr>
              <a:t>Resource Repository Network – will create a resource graph from multiple sources and multiple formats including live and dynamic data such as oilfield data, refinery instrumentation, or Oil and Gas market information.</a:t>
            </a:r>
            <a:endParaRPr lang="en-US" sz="1200" b="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lang="en-CA" sz="1200" b="0" dirty="0" smtClean="0">
                <a:effectLst/>
                <a:latin typeface="+mn-lt"/>
                <a:ea typeface="Calibri"/>
                <a:cs typeface="Times New Roman"/>
              </a:rPr>
              <a:t>Automated Competence Development And Recognition – whereas existing recommender systems depend on manually defined metrics, this system will detect new and emerging competences and automatically assess employee performance.</a:t>
            </a:r>
            <a:endParaRPr lang="en-US" sz="1200" b="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CA" sz="1200" b="0" dirty="0" smtClean="0">
                <a:effectLst/>
                <a:latin typeface="+mn-lt"/>
                <a:ea typeface="Calibri"/>
                <a:cs typeface="Times New Roman"/>
              </a:rPr>
              <a:t>Personal Learning Record - this project will define how we represent, capture, and leverage user activity, including ratings, test results, performance measures, and the like, in a distributed learning and work environment.</a:t>
            </a:r>
            <a:endParaRPr lang="en-US" sz="1200" b="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romanLcPeriod"/>
            </a:pPr>
            <a:r>
              <a:rPr lang="en-CA" sz="1200" b="0" dirty="0" smtClean="0">
                <a:effectLst/>
                <a:latin typeface="+mn-lt"/>
                <a:ea typeface="Calibri"/>
                <a:cs typeface="Times New Roman"/>
              </a:rPr>
              <a:t>Personal Learning Assistant – this project will develop an integrated learning appliance, a mechanism for looking up or finding references or resources inside other programs or environments.</a:t>
            </a:r>
          </a:p>
          <a:p>
            <a:pPr marL="1143000" marR="0" lvl="2" indent="-2286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romanLcPeriod"/>
            </a:pPr>
            <a:r>
              <a:rPr lang="en-CA" sz="1200" b="0" dirty="0" smtClean="0">
                <a:effectLst/>
                <a:latin typeface="+mn-lt"/>
                <a:ea typeface="Calibri"/>
                <a:cs typeface="Times New Roman"/>
              </a:rPr>
              <a:t>Learning as a Cloud Service - will create a distributed learning layer, which is mechanism for working with data no matter where it is stored, through desktop, mobile and other devices.</a:t>
            </a:r>
            <a:endParaRPr lang="en-US" sz="1200" b="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90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93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the two</a:t>
            </a:r>
            <a:r>
              <a:rPr lang="en-US" baseline="0" dirty="0" smtClean="0"/>
              <a:t> phases mentioned earlier are overlapping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4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DCAC9-656E-44D4-A4E0-697FA80202FB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68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2 column with bold hea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- blank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9144000" cy="647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blue gradient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9144000" cy="6477000"/>
          </a:xfrm>
          <a:prstGeom prst="rect">
            <a:avLst/>
          </a:prstGeom>
          <a:gradFill>
            <a:gsLst>
              <a:gs pos="0">
                <a:srgbClr val="89DAFF"/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Introdu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1676401"/>
            <a:ext cx="6096000" cy="26860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648200"/>
            <a:ext cx="5410200" cy="144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Name, Title</a:t>
            </a:r>
            <a:br>
              <a:rPr lang="en-US" dirty="0" smtClean="0"/>
            </a:br>
            <a:r>
              <a:rPr lang="en-US" dirty="0" smtClean="0"/>
              <a:t>Date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two column with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two column with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with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NRC CONFIDENTIAL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with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with two column and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with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First and Last Name</a:t>
            </a:r>
            <a:br>
              <a:rPr lang="en-US" dirty="0" smtClean="0"/>
            </a:br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Tel: 000-000-0000</a:t>
            </a:r>
            <a:br>
              <a:rPr lang="en-US" dirty="0" smtClean="0"/>
            </a:br>
            <a:r>
              <a:rPr lang="en-US" dirty="0" smtClean="0"/>
              <a:t>first.last@nrc-cnrc.gc.ca</a:t>
            </a:r>
            <a:br>
              <a:rPr lang="en-US" dirty="0" smtClean="0"/>
            </a:br>
            <a:r>
              <a:rPr lang="en-US" dirty="0" smtClean="0"/>
              <a:t>www.nrc-cnrc.gc.ca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764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7765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two column with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9185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502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624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9324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two column with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4767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0069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spcBef>
                <a:spcPts val="600"/>
              </a:spcBef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904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and 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4000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itle and two column with bold head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2549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with blank cen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313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2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2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8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NRC CONFIDENTIAL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schemeClr val="bg1"/>
                </a:solidFill>
              </a:rPr>
              <a:pPr/>
              <a:t>‹#›</a:t>
            </a:fld>
            <a:endParaRPr lang="en-US" sz="10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78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-bkgrnd2.png"/>
          <p:cNvPicPr>
            <a:picLocks noChangeAspect="1"/>
          </p:cNvPicPr>
          <p:nvPr userDrawn="1"/>
        </p:nvPicPr>
        <p:blipFill>
          <a:blip r:embed="rId3" cstate="print"/>
          <a:srcRect l="16913" t="24375" r="44464" b="44375"/>
          <a:stretch>
            <a:fillRect/>
          </a:stretch>
        </p:blipFill>
        <p:spPr bwMode="invGray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invGray"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457200"/>
            <a:ext cx="9144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nrc-logotype-e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7162800" y="108662"/>
            <a:ext cx="1549457" cy="243668"/>
          </a:xfrm>
          <a:prstGeom prst="rect">
            <a:avLst/>
          </a:prstGeom>
        </p:spPr>
      </p:pic>
      <p:pic>
        <p:nvPicPr>
          <p:cNvPr id="12" name="Picture 11" descr="FIP-8x11_1-2in_110_e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457200" y="6324600"/>
            <a:ext cx="8253250" cy="3658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9661"/>
            <a:ext cx="9144000" cy="4837339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990600"/>
            <a:ext cx="9144000" cy="58674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8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NRC CONFIDENTIAL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schemeClr val="bg1"/>
                </a:solidFill>
              </a:rPr>
              <a:pPr/>
              <a:t>‹#›</a:t>
            </a:fld>
            <a:endParaRPr lang="en-US" sz="10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6"/>
          <a:stretch>
            <a:fillRect/>
          </a:stretch>
        </p:blipFill>
        <p:spPr>
          <a:xfrm flipV="1">
            <a:off x="2183340" y="1242468"/>
            <a:ext cx="6967538" cy="5240836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1242468"/>
            <a:ext cx="9144000" cy="371053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7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NRC CONFIDENTIAL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schemeClr val="bg1"/>
                </a:solidFill>
              </a:rPr>
              <a:pPr/>
              <a:t>‹#›</a:t>
            </a:fld>
            <a:endParaRPr lang="en-US" sz="10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ver-bkgrnd2.png"/>
          <p:cNvPicPr>
            <a:picLocks noChangeAspect="1"/>
          </p:cNvPicPr>
          <p:nvPr userDrawn="1"/>
        </p:nvPicPr>
        <p:blipFill>
          <a:blip r:embed="rId7" cstate="screen"/>
          <a:srcRect/>
          <a:stretch>
            <a:fillRect/>
          </a:stretch>
        </p:blipFill>
        <p:spPr bwMode="invGray">
          <a:xfrm>
            <a:off x="0" y="0"/>
            <a:ext cx="9144000" cy="6826974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schemeClr val="bg1"/>
                </a:solidFill>
              </a:rPr>
              <a:pPr/>
              <a:t>‹#›</a:t>
            </a:fld>
            <a:endParaRPr lang="en-US" sz="1000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0" y="6477000"/>
            <a:ext cx="9144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77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-bkgrnd2.png"/>
          <p:cNvPicPr>
            <a:picLocks noChangeAspect="1"/>
          </p:cNvPicPr>
          <p:nvPr userDrawn="1"/>
        </p:nvPicPr>
        <p:blipFill>
          <a:blip r:embed="rId3" cstate="print"/>
          <a:srcRect l="16913" t="24375" r="44464" b="44375"/>
          <a:stretch>
            <a:fillRect/>
          </a:stretch>
        </p:blipFill>
        <p:spPr bwMode="invGray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438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733800"/>
            <a:ext cx="8229600" cy="2392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First and Last name</a:t>
            </a:r>
            <a:br>
              <a:rPr lang="en-US" dirty="0" smtClean="0"/>
            </a:br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Tel: 000-000-0000</a:t>
            </a:r>
            <a:br>
              <a:rPr lang="en-US" dirty="0" smtClean="0"/>
            </a:br>
            <a:r>
              <a:rPr lang="en-US" dirty="0" smtClean="0"/>
              <a:t>first.last@nrc-cnrc.gc.ca</a:t>
            </a:r>
            <a:br>
              <a:rPr lang="en-US" dirty="0" smtClean="0"/>
            </a:br>
            <a:r>
              <a:rPr lang="en-US" dirty="0" smtClean="0"/>
              <a:t>www.nrc-cnrc.gc.ca</a:t>
            </a:r>
          </a:p>
        </p:txBody>
      </p:sp>
      <p:sp>
        <p:nvSpPr>
          <p:cNvPr id="15" name="Rectangle 14"/>
          <p:cNvSpPr/>
          <p:nvPr userDrawn="1"/>
        </p:nvSpPr>
        <p:spPr bwMode="invGray">
          <a:xfrm>
            <a:off x="0" y="0"/>
            <a:ext cx="9144000" cy="457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0" y="457200"/>
            <a:ext cx="9144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nrc-logotype-e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7162800" y="108662"/>
            <a:ext cx="1549457" cy="243668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FIP-8x11_1-2in_110_e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457200" y="6324600"/>
            <a:ext cx="8253250" cy="3658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ct val="20000"/>
        </a:spcBef>
        <a:buFont typeface="Arial" pitchFamily="34" charset="0"/>
        <a:buNone/>
        <a:defRPr sz="1800" b="0" kern="1200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9661"/>
            <a:ext cx="9144000" cy="4837339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990600"/>
            <a:ext cx="9144000" cy="58674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8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prstClr val="white"/>
                </a:solidFill>
              </a:rPr>
              <a:pPr/>
              <a:t>‹#›</a:t>
            </a:fld>
            <a:endParaRPr lang="en-US" sz="1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97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9661"/>
            <a:ext cx="9144000" cy="4837339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990600"/>
            <a:ext cx="9144000" cy="58674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8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prstClr val="white"/>
                </a:solidFill>
              </a:rPr>
              <a:pPr/>
              <a:t>‹#›</a:t>
            </a:fld>
            <a:endParaRPr lang="en-US" sz="1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6"/>
          <a:stretch>
            <a:fillRect/>
          </a:stretch>
        </p:blipFill>
        <p:spPr>
          <a:xfrm flipV="1">
            <a:off x="2183340" y="1242468"/>
            <a:ext cx="6967538" cy="5240836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1242468"/>
            <a:ext cx="9144000" cy="371053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8" descr="header2.png"/>
          <p:cNvPicPr>
            <a:picLocks noChangeAspect="1"/>
          </p:cNvPicPr>
          <p:nvPr userDrawn="1"/>
        </p:nvPicPr>
        <p:blipFill>
          <a:blip r:embed="rId7" cstate="print"/>
          <a:srcRect l="32356" t="18526" r="32482" b="74444"/>
          <a:stretch>
            <a:fillRect/>
          </a:stretch>
        </p:blipFill>
        <p:spPr bwMode="invGray">
          <a:xfrm>
            <a:off x="0" y="0"/>
            <a:ext cx="9144000" cy="1666837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 bwMode="invGray">
          <a:xfrm>
            <a:off x="0" y="6477000"/>
            <a:ext cx="91440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nrc-logotype-e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7509640" y="6584730"/>
            <a:ext cx="1219200" cy="1917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477001"/>
            <a:ext cx="28956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28600" y="6553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D4F1B15-F4DE-44B0-AFFE-36B2A4C57503}" type="slidenum">
              <a:rPr lang="en-US" sz="1000" smtClean="0">
                <a:solidFill>
                  <a:prstClr val="white"/>
                </a:solidFill>
              </a:rPr>
              <a:pPr/>
              <a:t>‹#›</a:t>
            </a:fld>
            <a:endParaRPr lang="en-US" sz="1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59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461963" indent="-2349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687388" indent="-22542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914400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1141413" indent="-227013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cid:image002.png@01CE2A35.A2E5B74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x28newblog.blog.uni-heidelberg.de/2008/09/06/cck08-first-impressions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wwwapps.cc.umanitoba.ca/moodle/course/view.php?id=20" TargetMode="External"/><Relationship Id="rId5" Type="http://schemas.openxmlformats.org/officeDocument/2006/relationships/hyperlink" Target="http://connect.downes.ca/cgi-bin/archive.cgi?page=thedaily.htm" TargetMode="Externa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hyperlink" Target="http://connect.downes.ca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hange.mooc.ca/" TargetMode="External"/><Relationship Id="rId5" Type="http://schemas.openxmlformats.org/officeDocument/2006/relationships/hyperlink" Target="http://edfuture.net/" TargetMode="Externa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hyperlink" Target="https://www.ai-class.com/" TargetMode="External"/><Relationship Id="rId2" Type="http://schemas.openxmlformats.org/officeDocument/2006/relationships/hyperlink" Target="http://lisahistory.net/wordpress/2012/08/three-kinds-of-moocs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hyperlink" Target="http://ds106.us/history/" TargetMode="External"/><Relationship Id="rId10" Type="http://schemas.openxmlformats.org/officeDocument/2006/relationships/image" Target="../media/image33.jpeg"/><Relationship Id="rId4" Type="http://schemas.openxmlformats.org/officeDocument/2006/relationships/image" Target="../media/image30.jpeg"/><Relationship Id="rId9" Type="http://schemas.openxmlformats.org/officeDocument/2006/relationships/hyperlink" Target="https://www.coursera.org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cogdogblog.com/2009/06/29/arrff/" TargetMode="Externa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://www.downes.ca/post/58150" TargetMode="External"/><Relationship Id="rId4" Type="http://schemas.openxmlformats.org/officeDocument/2006/relationships/hyperlink" Target="http://dmlcentral.net/blog/howard-rheingold/diy-u-interview-anya-kamenetz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jpeg"/><Relationship Id="rId18" Type="http://schemas.openxmlformats.org/officeDocument/2006/relationships/image" Target="../media/image53.jpe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jpeg"/><Relationship Id="rId17" Type="http://schemas.openxmlformats.org/officeDocument/2006/relationships/image" Target="../media/image52.png"/><Relationship Id="rId2" Type="http://schemas.openxmlformats.org/officeDocument/2006/relationships/image" Target="../media/image37.png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1.png"/><Relationship Id="rId11" Type="http://schemas.openxmlformats.org/officeDocument/2006/relationships/image" Target="../media/image46.jpeg"/><Relationship Id="rId5" Type="http://schemas.openxmlformats.org/officeDocument/2006/relationships/image" Target="../media/image40.png"/><Relationship Id="rId15" Type="http://schemas.openxmlformats.org/officeDocument/2006/relationships/image" Target="../media/image50.jpe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techpost.ca/ple_diagrams/index.php/mind-map-3" TargetMode="External"/><Relationship Id="rId2" Type="http://schemas.openxmlformats.org/officeDocument/2006/relationships/hyperlink" Target="https://www.google.com/search?q=ple+diagrams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c-cnrc.gc.ca/eng/rd/medical/" TargetMode="Externa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halfanhour.blogspot.de/2014/12/eportfolios-and-badges-workshop-oeb14.html" TargetMode="External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hyperlink" Target="http://withknown.com/" TargetMode="External"/><Relationship Id="rId7" Type="http://schemas.openxmlformats.org/officeDocument/2006/relationships/hyperlink" Target="http://personalis.wikispaces.com/PLE+Projects" TargetMode="External"/><Relationship Id="rId2" Type="http://schemas.openxmlformats.org/officeDocument/2006/relationships/hyperlink" Target="http://www.role-project.eu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8.png"/><Relationship Id="rId5" Type="http://schemas.openxmlformats.org/officeDocument/2006/relationships/hyperlink" Target="https://mahara.org/" TargetMode="External"/><Relationship Id="rId4" Type="http://schemas.openxmlformats.org/officeDocument/2006/relationships/hyperlink" Target="http://learninglocker.net/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integralleadershipmanifesto.com/manifesto/making-subject-object/" TargetMode="External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676401"/>
            <a:ext cx="6781800" cy="2686050"/>
          </a:xfrm>
        </p:spPr>
        <p:txBody>
          <a:bodyPr>
            <a:noAutofit/>
          </a:bodyPr>
          <a:lstStyle/>
          <a:p>
            <a:r>
              <a:rPr lang="en-CA" sz="5400" smtClean="0"/>
              <a:t>Design Elements in a Personal Learning Environment</a:t>
            </a:r>
            <a:endParaRPr lang="en-US" sz="1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600" smtClean="0"/>
              <a:t>Stephen Downes</a:t>
            </a:r>
          </a:p>
          <a:p>
            <a:r>
              <a:rPr lang="en-US" sz="1600" smtClean="0"/>
              <a:t>March 5, 2015</a:t>
            </a:r>
            <a:endParaRPr lang="en-US" sz="1600" dirty="0"/>
          </a:p>
        </p:txBody>
      </p:sp>
      <p:pic>
        <p:nvPicPr>
          <p:cNvPr id="1026" name="Picture 2" descr="http://eli.elc.edu.sa/2015/sites/all/themes/eli2015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410200"/>
            <a:ext cx="4572004" cy="53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66656"/>
            <a:ext cx="1651000" cy="121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568717"/>
            <a:ext cx="2319045" cy="25143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Problem: </a:t>
            </a:r>
            <a:br>
              <a:rPr lang="en-US" smtClean="0"/>
            </a:br>
            <a:r>
              <a:rPr lang="en-US" smtClean="0"/>
              <a:t>The Skills Shortage in Canadian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smtClean="0"/>
              <a:t>Canadian Oil and Gas (O&amp;G) sector loses $4 billion per year due to skills shortages.</a:t>
            </a:r>
          </a:p>
          <a:p>
            <a:r>
              <a:rPr lang="en-CA" smtClean="0"/>
              <a:t>Skilled and professional unemployment rate less than 1%. </a:t>
            </a:r>
          </a:p>
          <a:p>
            <a:r>
              <a:rPr lang="en-CA" smtClean="0"/>
              <a:t>Training current and prospective employees time-consuming and expensive.</a:t>
            </a:r>
            <a:endParaRPr lang="en-CA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4" y="1676400"/>
            <a:ext cx="2714625" cy="1840424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182883" y="1752600"/>
            <a:ext cx="91440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>
                <a:solidFill>
                  <a:prstClr val="black"/>
                </a:solidFill>
              </a:rPr>
              <a:t>August 26, 2013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213100"/>
            <a:ext cx="2453963" cy="1739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748" y="4953000"/>
            <a:ext cx="2947945" cy="12626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303" y="3886200"/>
            <a:ext cx="2690813" cy="1280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60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asset6.wellmedia.ca/i/f113e301000939ee16a7581a94865ef7_ra,w403,h403_pa,w403,h40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273290"/>
            <a:ext cx="4448175" cy="444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Solution:</a:t>
            </a:r>
            <a:br>
              <a:rPr lang="en-US" dirty="0"/>
            </a:br>
            <a:r>
              <a:rPr lang="en-US" dirty="0"/>
              <a:t>Personal </a:t>
            </a:r>
            <a:r>
              <a:rPr lang="en-CA" dirty="0"/>
              <a:t>Learning and Performance Support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1945" y="3726871"/>
            <a:ext cx="58700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Individual learning path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Context-aware support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Searchable and verifiable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Tailored to industry needs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Always available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Point of need performance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75592" y="1752600"/>
            <a:ext cx="34106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Single point of access to all skills development and training needs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8864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</a:t>
            </a:r>
            <a:r>
              <a:rPr lang="en-US" dirty="0" smtClean="0"/>
              <a:t>NRC? Our </a:t>
            </a:r>
            <a:r>
              <a:rPr lang="en-US" dirty="0"/>
              <a:t>Distinct Leverage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638800" cy="47244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NRC is </a:t>
            </a:r>
            <a:r>
              <a:rPr lang="en-CA" dirty="0">
                <a:solidFill>
                  <a:schemeClr val="tx1"/>
                </a:solidFill>
              </a:rPr>
              <a:t>a globally recognized leader in emerging learning </a:t>
            </a:r>
            <a:r>
              <a:rPr lang="en-CA" dirty="0" smtClean="0">
                <a:solidFill>
                  <a:schemeClr val="tx1"/>
                </a:solidFill>
              </a:rPr>
              <a:t>technologies</a:t>
            </a:r>
          </a:p>
          <a:p>
            <a:pPr marL="804863" lvl="1" indent="-342900"/>
            <a:r>
              <a:rPr lang="en-CA" dirty="0" smtClean="0">
                <a:solidFill>
                  <a:schemeClr val="tx1"/>
                </a:solidFill>
              </a:rPr>
              <a:t>Not core competencies for target clients</a:t>
            </a:r>
          </a:p>
          <a:p>
            <a:pPr marL="804863" lvl="1" indent="-342900"/>
            <a:r>
              <a:rPr lang="en-CA" dirty="0">
                <a:solidFill>
                  <a:schemeClr val="tx1"/>
                </a:solidFill>
              </a:rPr>
              <a:t>LPSS </a:t>
            </a:r>
            <a:r>
              <a:rPr lang="en-CA" dirty="0" smtClean="0">
                <a:solidFill>
                  <a:schemeClr val="tx1"/>
                </a:solidFill>
              </a:rPr>
              <a:t>benefits </a:t>
            </a:r>
            <a:r>
              <a:rPr lang="en-CA" dirty="0">
                <a:solidFill>
                  <a:schemeClr val="tx1"/>
                </a:solidFill>
              </a:rPr>
              <a:t>from </a:t>
            </a:r>
            <a:r>
              <a:rPr lang="en-CA" dirty="0" smtClean="0">
                <a:solidFill>
                  <a:schemeClr val="tx1"/>
                </a:solidFill>
              </a:rPr>
              <a:t>NRC’s </a:t>
            </a:r>
            <a:r>
              <a:rPr lang="en-CA" dirty="0">
                <a:solidFill>
                  <a:schemeClr val="tx1"/>
                </a:solidFill>
              </a:rPr>
              <a:t>research in other fields</a:t>
            </a:r>
            <a:endParaRPr lang="en-CA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NRC is deeply connected to the e-learning </a:t>
            </a:r>
            <a:r>
              <a:rPr lang="en-CA" dirty="0" smtClean="0">
                <a:solidFill>
                  <a:schemeClr val="tx1"/>
                </a:solidFill>
              </a:rPr>
              <a:t>industry</a:t>
            </a:r>
          </a:p>
          <a:p>
            <a:pPr marL="804863" lvl="1" indent="-342900"/>
            <a:r>
              <a:rPr lang="en-CA" dirty="0" smtClean="0">
                <a:solidFill>
                  <a:schemeClr val="tx1"/>
                </a:solidFill>
              </a:rPr>
              <a:t>University researchers </a:t>
            </a:r>
            <a:r>
              <a:rPr lang="en-CA" dirty="0">
                <a:solidFill>
                  <a:schemeClr val="tx1"/>
                </a:solidFill>
              </a:rPr>
              <a:t>not driven to spend the time with </a:t>
            </a:r>
            <a:r>
              <a:rPr lang="en-CA" dirty="0" smtClean="0">
                <a:solidFill>
                  <a:schemeClr val="tx1"/>
                </a:solidFill>
              </a:rPr>
              <a:t>industry</a:t>
            </a:r>
          </a:p>
          <a:p>
            <a:pPr marL="804863" lvl="1" indent="-342900"/>
            <a:r>
              <a:rPr lang="en-CA" dirty="0" smtClean="0">
                <a:solidFill>
                  <a:schemeClr val="tx1"/>
                </a:solidFill>
              </a:rPr>
              <a:t>NRC by contrast has collaboration and commercialization experience</a:t>
            </a:r>
          </a:p>
          <a:p>
            <a:pPr marL="804863" lvl="1" indent="-342900"/>
            <a:r>
              <a:rPr lang="en-CA" dirty="0" smtClean="0">
                <a:solidFill>
                  <a:schemeClr val="tx1"/>
                </a:solidFill>
              </a:rPr>
              <a:t>Neutral broker reduces risk to technology development partners</a:t>
            </a:r>
          </a:p>
        </p:txBody>
      </p:sp>
      <p:pic>
        <p:nvPicPr>
          <p:cNvPr id="2050" name="Picture 2" descr="http://www.nrc-cnrc.gc.ca/obj/images/home/feature_eureka01_spa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52600"/>
            <a:ext cx="26670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nrc-cnrc.gc.ca/obj/images/home/dtapp_ppan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733800"/>
            <a:ext cx="26670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255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NRC – Previous Work in eLearning</a:t>
            </a:r>
            <a:endParaRPr lang="en-C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375814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91544" y="1520327"/>
            <a:ext cx="409308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 smtClean="0"/>
              <a:t>eduSource</a:t>
            </a:r>
            <a:r>
              <a:rPr lang="en-US" sz="2400" dirty="0" smtClean="0"/>
              <a:t> Resource Repository Network </a:t>
            </a:r>
            <a:r>
              <a:rPr lang="en-US" sz="1200" dirty="0" smtClean="0"/>
              <a:t>(Canadian CANARIE Network)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Sifter/Filter Content Recommender </a:t>
            </a:r>
            <a:r>
              <a:rPr lang="en-US" sz="1400" dirty="0" smtClean="0"/>
              <a:t>(</a:t>
            </a:r>
            <a:r>
              <a:rPr lang="en-US" sz="1400" dirty="0" err="1" smtClean="0"/>
              <a:t>connercialized</a:t>
            </a:r>
            <a:r>
              <a:rPr lang="en-US" sz="1400" dirty="0" smtClean="0"/>
              <a:t> as RACOFI)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SHARE Sentiment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Synergic3 Collaborative Workflow </a:t>
            </a:r>
            <a:r>
              <a:rPr lang="en-US" sz="1400" dirty="0" smtClean="0"/>
              <a:t>(</a:t>
            </a:r>
            <a:r>
              <a:rPr lang="en-US" sz="1400" dirty="0" err="1" smtClean="0"/>
              <a:t>commecialized</a:t>
            </a:r>
            <a:r>
              <a:rPr lang="en-US" sz="1400" dirty="0" smtClean="0"/>
              <a:t> with Desire2Learn)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 smtClean="0"/>
              <a:t>gRSShopper</a:t>
            </a:r>
            <a:r>
              <a:rPr lang="en-US" sz="2400" dirty="0" smtClean="0"/>
              <a:t> / MOOC / Connectivism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2Sim Haptic Simulations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598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LPSS in Canada’s Learning Technology Marketplace</a:t>
            </a:r>
            <a:endParaRPr lang="en-US" dirty="0"/>
          </a:p>
        </p:txBody>
      </p:sp>
      <p:pic>
        <p:nvPicPr>
          <p:cNvPr id="3" name="Picture 2" descr="cid:image002.png@01CE2A35.A2E5B740"/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400800" cy="4705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5107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68362"/>
          </a:xfrm>
        </p:spPr>
        <p:txBody>
          <a:bodyPr>
            <a:normAutofit/>
          </a:bodyPr>
          <a:lstStyle/>
          <a:p>
            <a:r>
              <a:rPr lang="en-CA" sz="2800" b="1" dirty="0" smtClean="0">
                <a:solidFill>
                  <a:srgbClr val="FFFFFF"/>
                </a:solidFill>
              </a:rPr>
              <a:t>The </a:t>
            </a:r>
            <a:r>
              <a:rPr lang="en-CA" b="1" dirty="0" smtClean="0">
                <a:solidFill>
                  <a:srgbClr val="FFFFFF"/>
                </a:solidFill>
              </a:rPr>
              <a:t>Connected</a:t>
            </a:r>
            <a:r>
              <a:rPr lang="en-CA" sz="2800" b="1" dirty="0" smtClean="0">
                <a:solidFill>
                  <a:srgbClr val="FFFFFF"/>
                </a:solidFill>
              </a:rPr>
              <a:t> Application</a:t>
            </a:r>
            <a:endParaRPr lang="en-CA" sz="2800" b="1" dirty="0">
              <a:solidFill>
                <a:srgbClr val="FFFFFF"/>
              </a:solidFill>
            </a:endParaRPr>
          </a:p>
        </p:txBody>
      </p:sp>
      <p:pic>
        <p:nvPicPr>
          <p:cNvPr id="1026" name="Picture 2" descr="http://www.rzuser.uni-heidelberg.de/~x28/en/172/ccken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820" y="1454728"/>
            <a:ext cx="5899254" cy="458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60074" y="617115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dirty="0" smtClean="0">
                <a:hlinkClick r:id="rId3"/>
              </a:rPr>
              <a:t>http://x28newblog.blog.uni-heidelberg.de/2008/09/06/cck08-first-impressions/</a:t>
            </a:r>
            <a:r>
              <a:rPr lang="en-CA" sz="1400" dirty="0" smtClean="0"/>
              <a:t> 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1559920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4629" y="764373"/>
            <a:ext cx="5486400" cy="1293028"/>
          </a:xfrm>
        </p:spPr>
        <p:txBody>
          <a:bodyPr/>
          <a:lstStyle/>
          <a:p>
            <a:r>
              <a:rPr lang="en-CA" dirty="0" smtClean="0"/>
              <a:t>The MOOC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2169511"/>
            <a:ext cx="3969419" cy="2994042"/>
          </a:xfrm>
        </p:spPr>
        <p:txBody>
          <a:bodyPr>
            <a:normAutofit fontScale="77500" lnSpcReduction="20000"/>
          </a:bodyPr>
          <a:lstStyle/>
          <a:p>
            <a:r>
              <a:rPr lang="en-CA" sz="3400" dirty="0">
                <a:solidFill>
                  <a:schemeClr val="tx1"/>
                </a:solidFill>
              </a:rPr>
              <a:t>Massive – by design</a:t>
            </a:r>
          </a:p>
          <a:p>
            <a:r>
              <a:rPr lang="en-CA" sz="3400" dirty="0">
                <a:solidFill>
                  <a:schemeClr val="tx1"/>
                </a:solidFill>
              </a:rPr>
              <a:t>Open – gratis and </a:t>
            </a:r>
            <a:r>
              <a:rPr lang="en-CA" sz="3400" dirty="0" err="1">
                <a:solidFill>
                  <a:schemeClr val="tx1"/>
                </a:solidFill>
              </a:rPr>
              <a:t>libre</a:t>
            </a:r>
            <a:endParaRPr lang="en-CA" sz="3400" dirty="0">
              <a:solidFill>
                <a:schemeClr val="tx1"/>
              </a:solidFill>
            </a:endParaRPr>
          </a:p>
          <a:p>
            <a:r>
              <a:rPr lang="en-CA" sz="3400" dirty="0">
                <a:solidFill>
                  <a:schemeClr val="tx1"/>
                </a:solidFill>
              </a:rPr>
              <a:t>Online – not blended, not wrapped</a:t>
            </a:r>
          </a:p>
          <a:p>
            <a:r>
              <a:rPr lang="en-CA" sz="3400" dirty="0">
                <a:solidFill>
                  <a:schemeClr val="tx1"/>
                </a:solidFill>
              </a:rPr>
              <a:t>Courses – not communities, websites, video collections, </a:t>
            </a:r>
            <a:r>
              <a:rPr lang="en-CA" sz="3400" dirty="0" err="1">
                <a:solidFill>
                  <a:schemeClr val="tx1"/>
                </a:solidFill>
              </a:rPr>
              <a:t>etc</a:t>
            </a:r>
            <a:endParaRPr lang="en-CA" sz="3400" dirty="0">
              <a:solidFill>
                <a:schemeClr val="tx1"/>
              </a:solidFill>
            </a:endParaRPr>
          </a:p>
          <a:p>
            <a:endParaRPr lang="en-C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2780669" cy="341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750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Massive Open Online 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376057" y="3682637"/>
            <a:ext cx="457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Site</a:t>
            </a:r>
          </a:p>
        </p:txBody>
      </p:sp>
      <p:sp>
        <p:nvSpPr>
          <p:cNvPr id="5" name="Smiley Face 4"/>
          <p:cNvSpPr/>
          <p:nvPr/>
        </p:nvSpPr>
        <p:spPr>
          <a:xfrm>
            <a:off x="5886450" y="33528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miley Face 5"/>
          <p:cNvSpPr/>
          <p:nvPr/>
        </p:nvSpPr>
        <p:spPr>
          <a:xfrm>
            <a:off x="5744392" y="43434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iley Face 6"/>
          <p:cNvSpPr/>
          <p:nvPr/>
        </p:nvSpPr>
        <p:spPr>
          <a:xfrm>
            <a:off x="5543550" y="22860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iley Face 7"/>
          <p:cNvSpPr/>
          <p:nvPr/>
        </p:nvSpPr>
        <p:spPr>
          <a:xfrm>
            <a:off x="4914900" y="48768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miley Face 8"/>
          <p:cNvSpPr/>
          <p:nvPr/>
        </p:nvSpPr>
        <p:spPr>
          <a:xfrm>
            <a:off x="3829050" y="48006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iley Face 9"/>
          <p:cNvSpPr/>
          <p:nvPr/>
        </p:nvSpPr>
        <p:spPr>
          <a:xfrm>
            <a:off x="2914650" y="38481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iley Face 10"/>
          <p:cNvSpPr/>
          <p:nvPr/>
        </p:nvSpPr>
        <p:spPr>
          <a:xfrm>
            <a:off x="3153047" y="27432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miley Face 12"/>
          <p:cNvSpPr/>
          <p:nvPr/>
        </p:nvSpPr>
        <p:spPr>
          <a:xfrm>
            <a:off x="4229100" y="2286000"/>
            <a:ext cx="457200" cy="533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4943475" y="2971800"/>
            <a:ext cx="600075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4943475" y="3657602"/>
            <a:ext cx="800918" cy="177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5029200" y="4038600"/>
            <a:ext cx="62865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4857750" y="4267200"/>
            <a:ext cx="17145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457700" y="2895600"/>
            <a:ext cx="1143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3657600" y="3276600"/>
            <a:ext cx="571500" cy="342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3486150" y="3962400"/>
            <a:ext cx="6858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4171950" y="4267200"/>
            <a:ext cx="2286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714750" y="3124200"/>
            <a:ext cx="211455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3486150" y="2743200"/>
            <a:ext cx="2000250" cy="1143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3657600" y="2667000"/>
            <a:ext cx="51435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5243512" y="3048000"/>
            <a:ext cx="414338" cy="1676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4376058" y="3835039"/>
            <a:ext cx="1453243" cy="1041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3371850" y="2819402"/>
            <a:ext cx="914400" cy="10156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 flipV="1">
            <a:off x="5715000" y="3009900"/>
            <a:ext cx="114300" cy="1257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 flipV="1">
            <a:off x="5886450" y="2895600"/>
            <a:ext cx="17145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4772025" y="2552700"/>
            <a:ext cx="657225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>
            <a:off x="3200400" y="3352800"/>
            <a:ext cx="57150" cy="3935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H="1" flipV="1">
            <a:off x="3486150" y="3448050"/>
            <a:ext cx="457200" cy="127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4486276" y="5143500"/>
            <a:ext cx="34698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3486150" y="4267200"/>
            <a:ext cx="2114550" cy="342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3314700" y="4381500"/>
            <a:ext cx="457200" cy="495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V="1">
            <a:off x="5486401" y="4876800"/>
            <a:ext cx="257992" cy="266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1714500" y="5715001"/>
            <a:ext cx="514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 MOOC is a Web, not a Website</a:t>
            </a:r>
          </a:p>
        </p:txBody>
      </p:sp>
    </p:spTree>
    <p:extLst>
      <p:ext uri="{BB962C8B-B14F-4D97-AF65-F5344CB8AC3E}">
        <p14:creationId xmlns:p14="http://schemas.microsoft.com/office/powerpoint/2010/main" val="404776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0.google.com/images?q=tbn:ANd9GcTBjb--B3FSflNfAvE2kIROt_Vxc4nSA9gFlWM6Dc-oxZjh-Lt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045" y="2331720"/>
            <a:ext cx="3870710" cy="281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Principles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114550" y="1904999"/>
            <a:ext cx="2105526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Autonomy</a:t>
            </a:r>
          </a:p>
          <a:p>
            <a:r>
              <a:rPr lang="en-US" sz="2000" dirty="0"/>
              <a:t>- Choice of contents</a:t>
            </a:r>
          </a:p>
          <a:p>
            <a:r>
              <a:rPr lang="en-US" sz="2000" dirty="0"/>
              <a:t>- Personal learning</a:t>
            </a:r>
          </a:p>
          <a:p>
            <a:r>
              <a:rPr lang="en-US" sz="2000" dirty="0"/>
              <a:t>- No curriculum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40043" y="3886199"/>
            <a:ext cx="2344429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Diversity</a:t>
            </a:r>
          </a:p>
          <a:p>
            <a:r>
              <a:rPr lang="en-US" sz="2000" dirty="0"/>
              <a:t>- Multiple tools</a:t>
            </a:r>
          </a:p>
          <a:p>
            <a:r>
              <a:rPr lang="en-US" sz="2000" dirty="0"/>
              <a:t>- Individual perspective</a:t>
            </a:r>
          </a:p>
          <a:p>
            <a:r>
              <a:rPr lang="en-US" sz="2000" dirty="0"/>
              <a:t>- Varied content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6301" y="1828800"/>
            <a:ext cx="2051384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Openness</a:t>
            </a:r>
          </a:p>
          <a:p>
            <a:r>
              <a:rPr lang="en-US" sz="2000" dirty="0"/>
              <a:t>- Open access</a:t>
            </a:r>
          </a:p>
          <a:p>
            <a:r>
              <a:rPr lang="en-US" sz="2000" dirty="0"/>
              <a:t>- Open content</a:t>
            </a:r>
          </a:p>
          <a:p>
            <a:r>
              <a:rPr lang="en-US" sz="2000" dirty="0"/>
              <a:t>- Open activities</a:t>
            </a:r>
          </a:p>
          <a:p>
            <a:r>
              <a:rPr lang="en-US" sz="2000" dirty="0"/>
              <a:t>- Open assessment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43400" y="4343400"/>
            <a:ext cx="2962776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Interactivity</a:t>
            </a:r>
          </a:p>
          <a:p>
            <a:r>
              <a:rPr lang="en-US" sz="2000" dirty="0"/>
              <a:t>- Encourage communication</a:t>
            </a:r>
          </a:p>
          <a:p>
            <a:r>
              <a:rPr lang="en-US" sz="2000" dirty="0"/>
              <a:t>- Cooperative learning</a:t>
            </a:r>
          </a:p>
          <a:p>
            <a:r>
              <a:rPr lang="en-US" sz="2000" dirty="0"/>
              <a:t>- Emergent knowledge</a:t>
            </a:r>
          </a:p>
        </p:txBody>
      </p:sp>
    </p:spTree>
    <p:extLst>
      <p:ext uri="{BB962C8B-B14F-4D97-AF65-F5344CB8AC3E}">
        <p14:creationId xmlns:p14="http://schemas.microsoft.com/office/powerpoint/2010/main" val="260185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CCK08</a:t>
            </a:r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119" y="625321"/>
            <a:ext cx="39289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686" y="2186510"/>
            <a:ext cx="3510390" cy="3559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52544" y="5817684"/>
            <a:ext cx="44688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hlinkClick r:id="rId5"/>
              </a:rPr>
              <a:t>http://connect.downes.ca/cgi-bin/archive.cgi?page=thedaily.htm</a:t>
            </a:r>
            <a:r>
              <a:rPr lang="en-CA" sz="1600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1630431" y="4525024"/>
            <a:ext cx="228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hlinkClick r:id="rId6"/>
              </a:rPr>
              <a:t>http://wwwapps.cc.umanitoba.ca/moodle/course/view.php?id=20</a:t>
            </a:r>
            <a:r>
              <a:rPr lang="en-CA" sz="1600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04347" y="5356021"/>
            <a:ext cx="2119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/>
              <a:t>2300 </a:t>
            </a:r>
            <a:r>
              <a:rPr lang="fr-FR" sz="2400" dirty="0" err="1"/>
              <a:t>students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3758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3900"/>
          </a:xfrm>
        </p:spPr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56" y="1412776"/>
            <a:ext cx="4359400" cy="268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48880"/>
            <a:ext cx="5186468" cy="30750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7097594" y="5558338"/>
            <a:ext cx="1568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2800 </a:t>
            </a:r>
            <a:r>
              <a:rPr lang="fr-FR" dirty="0" err="1" smtClean="0"/>
              <a:t>students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32456" y="4149080"/>
            <a:ext cx="1568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1800 </a:t>
            </a:r>
            <a:r>
              <a:rPr lang="fr-FR" dirty="0" err="1" smtClean="0"/>
              <a:t>students</a:t>
            </a:r>
            <a:endParaRPr lang="en-US" dirty="0"/>
          </a:p>
        </p:txBody>
      </p:sp>
      <p:pic>
        <p:nvPicPr>
          <p:cNvPr id="1029" name="Picture 5" descr="http://etcjournal.files.wordpress.com/2012/10/cfhe12.jpg?w=300&amp;h=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92" y="5104829"/>
            <a:ext cx="285750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3110" y="5830277"/>
            <a:ext cx="1568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3000 </a:t>
            </a:r>
            <a:r>
              <a:rPr lang="fr-FR" dirty="0" err="1" smtClean="0"/>
              <a:t>students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88492" y="6093315"/>
            <a:ext cx="17111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hlinkClick r:id="rId5"/>
              </a:rPr>
              <a:t>http://edfuture.net</a:t>
            </a:r>
            <a:r>
              <a:rPr lang="en-US" sz="1400" dirty="0" smtClean="0">
                <a:hlinkClick r:id="rId5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6588224" y="5927670"/>
            <a:ext cx="19647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hlinkClick r:id="rId6"/>
              </a:rPr>
              <a:t>http</a:t>
            </a:r>
            <a:r>
              <a:rPr lang="en-US" sz="1400" dirty="0" smtClean="0">
                <a:hlinkClick r:id="rId6"/>
              </a:rPr>
              <a:t>://change.mooc.ca/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385069" y="4420492"/>
            <a:ext cx="21884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hlinkClick r:id="rId7"/>
              </a:rPr>
              <a:t>http</a:t>
            </a:r>
            <a:r>
              <a:rPr lang="en-US" sz="1400" dirty="0" smtClean="0">
                <a:hlinkClick r:id="rId7"/>
              </a:rPr>
              <a:t>://connect.downes.ca/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09600" y="4270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CA" sz="2400" dirty="0" smtClean="0">
                <a:solidFill>
                  <a:schemeClr val="bg1"/>
                </a:solidFill>
              </a:rPr>
              <a:t>Other Courses</a:t>
            </a:r>
            <a:endParaRPr lang="en-C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85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</a:t>
            </a:r>
            <a:r>
              <a:rPr lang="en-US" dirty="0" err="1" smtClean="0"/>
              <a:t>MOOC</a:t>
            </a:r>
            <a:r>
              <a:rPr lang="en-US" dirty="0" smtClean="0"/>
              <a:t> </a:t>
            </a:r>
            <a:r>
              <a:rPr lang="en-US" dirty="0" err="1" smtClean="0"/>
              <a:t>vs</a:t>
            </a:r>
            <a:r>
              <a:rPr lang="en-US" dirty="0" smtClean="0"/>
              <a:t> </a:t>
            </a:r>
            <a:r>
              <a:rPr lang="en-US" dirty="0" err="1" smtClean="0"/>
              <a:t>xMOOC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71600" y="1700808"/>
            <a:ext cx="6840760" cy="0"/>
          </a:xfrm>
          <a:prstGeom prst="straightConnector1">
            <a:avLst/>
          </a:prstGeom>
          <a:ln w="762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99592" y="191487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networks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876256" y="1911746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contents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851920" y="1911747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tasks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81525" y="5965744"/>
            <a:ext cx="53823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http://lisahistory.net/wordpress/2012/08/three-kinds-of-moocs</a:t>
            </a:r>
            <a:r>
              <a:rPr lang="en-US" sz="1400" dirty="0" smtClean="0">
                <a:hlinkClick r:id="rId2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99" y="2564904"/>
            <a:ext cx="2041401" cy="312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ds106.us/wiki/images/7/7b/2012-fall-sit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08920"/>
            <a:ext cx="187960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059832" y="4128255"/>
            <a:ext cx="1743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hlinkClick r:id="rId5"/>
              </a:rPr>
              <a:t>http://ds106.us/history</a:t>
            </a:r>
            <a:r>
              <a:rPr lang="en-US" sz="1200" dirty="0" smtClean="0">
                <a:hlinkClick r:id="rId5"/>
              </a:rPr>
              <a:t>/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2054" name="Picture 6" descr="http://www.blogcdn.com/www.engadget.com/media/2011/08/stanford-ai-cours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57760"/>
            <a:ext cx="2209428" cy="104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6321123" y="3628877"/>
            <a:ext cx="18807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hlinkClick r:id="rId7"/>
              </a:rPr>
              <a:t>https://www.ai-class.com</a:t>
            </a:r>
            <a:r>
              <a:rPr lang="en-US" sz="1200" dirty="0" smtClean="0">
                <a:hlinkClick r:id="rId7"/>
              </a:rPr>
              <a:t>/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2056" name="Picture 8" descr="http://www.slate.com/content/dam/slate/blogs/future_tense/2012/09/19/online_education_coursera_adds_17_universities_aims_to_take_over_world/1348064508404.png.CROP.rectangle3-larg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605" y="3905876"/>
            <a:ext cx="2225153" cy="135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6050731" y="5261339"/>
            <a:ext cx="19071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hlinkClick r:id="rId9"/>
              </a:rPr>
              <a:t>https://www.coursera.org</a:t>
            </a:r>
            <a:r>
              <a:rPr lang="en-US" sz="1200" dirty="0" smtClean="0">
                <a:hlinkClick r:id="rId9"/>
              </a:rPr>
              <a:t>/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2058" name="Picture 10" descr="https://encrypted-tbn0.gstatic.com/images?q=tbn:ANd9GcRPXjeGEQVsA0gcKv6kNLqCzSasMbAXZPBTurqo_x0_hrhdcOC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313" y="5538338"/>
            <a:ext cx="1608380" cy="120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42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b="0" dirty="0"/>
              <a:t>Design principles of the </a:t>
            </a:r>
            <a:r>
              <a:rPr lang="en-CA" altLang="en-US" b="0" dirty="0" err="1" smtClean="0"/>
              <a:t>cMOOC</a:t>
            </a:r>
            <a:endParaRPr lang="en-CA" altLang="en-US" b="0" dirty="0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altLang="en-US" dirty="0" smtClean="0"/>
              <a:t>Autonomy, diversity, openness, interactivity</a:t>
            </a:r>
          </a:p>
        </p:txBody>
      </p:sp>
      <p:pic>
        <p:nvPicPr>
          <p:cNvPr id="174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85" y="2878138"/>
            <a:ext cx="6484144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90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97669" y="533400"/>
            <a:ext cx="7886700" cy="435133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CA" altLang="en-US" dirty="0" smtClean="0">
                <a:solidFill>
                  <a:schemeClr val="bg1"/>
                </a:solidFill>
              </a:rPr>
              <a:t>Pedagogy of the </a:t>
            </a:r>
            <a:r>
              <a:rPr lang="en-CA" altLang="en-US" dirty="0" err="1" smtClean="0">
                <a:solidFill>
                  <a:schemeClr val="bg1"/>
                </a:solidFill>
              </a:rPr>
              <a:t>cMOOC</a:t>
            </a:r>
            <a:endParaRPr lang="en-CA" altLang="en-US" dirty="0" smtClean="0">
              <a:solidFill>
                <a:schemeClr val="bg1"/>
              </a:solidFill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7669" y="6261100"/>
            <a:ext cx="42007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CA" altLang="en-US">
                <a:hlinkClick r:id="rId2"/>
              </a:rPr>
              <a:t>http://cogdogblog.com/2009/06/29/arrff/</a:t>
            </a:r>
            <a:r>
              <a:rPr lang="en-CA" altLang="en-US"/>
              <a:t> </a:t>
            </a:r>
          </a:p>
        </p:txBody>
      </p:sp>
      <p:pic>
        <p:nvPicPr>
          <p:cNvPr id="18436" name="Picture 2" descr="arr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79" y="1131889"/>
            <a:ext cx="4855369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8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</a:t>
            </a:r>
            <a:r>
              <a:rPr lang="en-US" dirty="0"/>
              <a:t>L</a:t>
            </a:r>
            <a:r>
              <a:rPr lang="en-US" dirty="0" smtClean="0"/>
              <a:t>earning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rcRect l="1897" r="1897"/>
          <a:stretch>
            <a:fillRect/>
          </a:stretch>
        </p:blipFill>
        <p:spPr>
          <a:xfrm>
            <a:off x="1691640" y="1580950"/>
            <a:ext cx="5966460" cy="4069080"/>
          </a:xfrm>
        </p:spPr>
      </p:pic>
      <p:sp>
        <p:nvSpPr>
          <p:cNvPr id="5" name="Rectangle 4"/>
          <p:cNvSpPr/>
          <p:nvPr/>
        </p:nvSpPr>
        <p:spPr>
          <a:xfrm>
            <a:off x="1350248" y="5820278"/>
            <a:ext cx="3429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>
                <a:hlinkClick r:id="rId4"/>
              </a:rPr>
              <a:t>http://dmlcentral.net/blog/howard-rheingold/diy-u-interview-anya-kamenetz</a:t>
            </a:r>
            <a:r>
              <a:rPr lang="tr-TR" dirty="0"/>
              <a:t>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674871" y="5820276"/>
            <a:ext cx="3621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>
                <a:hlinkClick r:id="rId5"/>
              </a:rPr>
              <a:t>http://www.downes.ca/post/58150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71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Underlying MOOC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3218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miley Face 3"/>
          <p:cNvSpPr/>
          <p:nvPr/>
        </p:nvSpPr>
        <p:spPr>
          <a:xfrm>
            <a:off x="742072" y="3259121"/>
            <a:ext cx="914400" cy="914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miley Face 4"/>
          <p:cNvSpPr/>
          <p:nvPr/>
        </p:nvSpPr>
        <p:spPr>
          <a:xfrm>
            <a:off x="6934200" y="3198223"/>
            <a:ext cx="914400" cy="914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038600" y="2362200"/>
            <a:ext cx="609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Site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752600" y="2664823"/>
            <a:ext cx="2133600" cy="687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872446" y="2588623"/>
            <a:ext cx="190500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828800" y="3716321"/>
            <a:ext cx="4800600" cy="3614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miley Face 12"/>
          <p:cNvSpPr/>
          <p:nvPr/>
        </p:nvSpPr>
        <p:spPr>
          <a:xfrm>
            <a:off x="3581400" y="4953000"/>
            <a:ext cx="914400" cy="914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752600" y="4092298"/>
            <a:ext cx="1676400" cy="10131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533400" y="2145268"/>
            <a:ext cx="2743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First student creates resource and sends info to course 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5377373" y="2334679"/>
            <a:ext cx="2852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2. Second student sees resource info in newsletter and RSS feed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3045194" y="3250191"/>
            <a:ext cx="22175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3. Second student accesses the resource directly  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4872446" y="5029200"/>
            <a:ext cx="304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4. Second student finds link to third student’s resource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732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Provider Perspective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57600" y="3657600"/>
            <a:ext cx="609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Site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2133600"/>
            <a:ext cx="583474" cy="5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865" y="2869339"/>
            <a:ext cx="408312" cy="439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746" y="2904528"/>
            <a:ext cx="482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538" y="2214124"/>
            <a:ext cx="532965" cy="52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834" y="5413399"/>
            <a:ext cx="393700" cy="48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346" y="4816199"/>
            <a:ext cx="4476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37" y="4781518"/>
            <a:ext cx="4286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24" y="5358004"/>
            <a:ext cx="4762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miley Face 12"/>
          <p:cNvSpPr/>
          <p:nvPr/>
        </p:nvSpPr>
        <p:spPr>
          <a:xfrm>
            <a:off x="6019800" y="2115796"/>
            <a:ext cx="513472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iley Face 13"/>
          <p:cNvSpPr/>
          <p:nvPr/>
        </p:nvSpPr>
        <p:spPr>
          <a:xfrm>
            <a:off x="6858000" y="2145042"/>
            <a:ext cx="513472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iley Face 14"/>
          <p:cNvSpPr/>
          <p:nvPr/>
        </p:nvSpPr>
        <p:spPr>
          <a:xfrm>
            <a:off x="6328853" y="2971800"/>
            <a:ext cx="513472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miley Face 15"/>
          <p:cNvSpPr/>
          <p:nvPr/>
        </p:nvSpPr>
        <p:spPr>
          <a:xfrm>
            <a:off x="7239000" y="2869339"/>
            <a:ext cx="513472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438400" y="4114800"/>
            <a:ext cx="11430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14600" y="2971800"/>
            <a:ext cx="990600" cy="5159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419600" y="2869339"/>
            <a:ext cx="1600200" cy="7120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481" y="4391191"/>
            <a:ext cx="485775" cy="514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https://encrypted-tbn2.google.com/images?q=tbn:ANd9GcTua-Kkq1RAYUSwbbL7C47_MEy3jQ-gxmSkWd70OZRLvx2Tcx3E8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557273"/>
            <a:ext cx="4953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encrypted-tbn1.google.com/images?q=tbn:ANd9GcQPlT7jx69pZpJtGXhNAF2MB6YnNQXUmQC8KBAsOKbMdsw8uaDrVw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313" y="5089009"/>
            <a:ext cx="502586" cy="50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>
            <a:off x="7239000" y="3810000"/>
            <a:ext cx="132472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5943600" y="4953000"/>
            <a:ext cx="762000" cy="2067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4191000" y="4343400"/>
            <a:ext cx="533400" cy="8163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0" name="Picture 12" descr="https://encrypted-tbn0.google.com/images?q=tbn:ANd9GcQ93z2g8LHIIid5yDD_Ppq-xh114y5t_dWCy79CTOlrrxEBgJMTr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251375"/>
            <a:ext cx="6858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encrypted-tbn3.google.com/images?q=tbn:ANd9GcQkPH6J4Wkvt_ZajEE7J7CDLPlYtvlL1chaTp6R0Wq0AaMwOZD_2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40857" flipV="1">
            <a:off x="2710896" y="3240060"/>
            <a:ext cx="241934" cy="16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2797456" y="2223008"/>
            <a:ext cx="9231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Student</a:t>
            </a:r>
          </a:p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2555609" y="5098129"/>
            <a:ext cx="9085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Course</a:t>
            </a:r>
          </a:p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7508980" y="1930510"/>
            <a:ext cx="12126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Subscribed</a:t>
            </a:r>
          </a:p>
          <a:p>
            <a:r>
              <a:rPr lang="en-US" dirty="0" smtClean="0"/>
              <a:t>students</a:t>
            </a:r>
            <a:endParaRPr lang="en-US" dirty="0"/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294" y="3038851"/>
            <a:ext cx="381000" cy="17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7526397" y="5577079"/>
            <a:ext cx="12845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Live online events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4583611" y="5900244"/>
            <a:ext cx="17409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Event recordings</a:t>
            </a:r>
            <a:endParaRPr lang="en-US" dirty="0"/>
          </a:p>
        </p:txBody>
      </p:sp>
      <p:pic>
        <p:nvPicPr>
          <p:cNvPr id="2065" name="Picture 17" descr="https://encrypted-tbn0.google.com/images?q=tbn:ANd9GcRZ1QhYm2YJoioMLdE8LPeZSsD9vD-cKtSlYVbmvNd46YoizwTx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185" y="4381394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94" y="3315591"/>
            <a:ext cx="257175" cy="18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17" descr="https://encrypted-tbn0.google.com/images?q=tbn:ANd9GcRZ1QhYm2YJoioMLdE8LPeZSsD9vD-cKtSlYVbmvNd46YoizwTx"/>
          <p:cNvPicPr>
            <a:picLocks noGrp="1" noChangeAspect="1" noChangeArrowheads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70" y="4523585"/>
            <a:ext cx="249230" cy="24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244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Student’s Perspective</a:t>
            </a:r>
            <a:endParaRPr lang="en-US" dirty="0"/>
          </a:p>
        </p:txBody>
      </p:sp>
      <p:sp>
        <p:nvSpPr>
          <p:cNvPr id="4" name="Smiley Face 3"/>
          <p:cNvSpPr/>
          <p:nvPr/>
        </p:nvSpPr>
        <p:spPr>
          <a:xfrm>
            <a:off x="4263390" y="2827709"/>
            <a:ext cx="685800" cy="91440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92090" y="1989509"/>
            <a:ext cx="457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Site</a:t>
            </a:r>
          </a:p>
        </p:txBody>
      </p:sp>
      <p:sp>
        <p:nvSpPr>
          <p:cNvPr id="7" name="Smiley Face 6"/>
          <p:cNvSpPr/>
          <p:nvPr/>
        </p:nvSpPr>
        <p:spPr>
          <a:xfrm>
            <a:off x="2777490" y="2751510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iley Face 7"/>
          <p:cNvSpPr/>
          <p:nvPr/>
        </p:nvSpPr>
        <p:spPr>
          <a:xfrm>
            <a:off x="2777490" y="4123111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miley Face 8"/>
          <p:cNvSpPr/>
          <p:nvPr/>
        </p:nvSpPr>
        <p:spPr>
          <a:xfrm>
            <a:off x="3546440" y="1797984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iley Face 9"/>
          <p:cNvSpPr/>
          <p:nvPr/>
        </p:nvSpPr>
        <p:spPr>
          <a:xfrm>
            <a:off x="3749040" y="4732711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iley Face 10"/>
          <p:cNvSpPr/>
          <p:nvPr/>
        </p:nvSpPr>
        <p:spPr>
          <a:xfrm>
            <a:off x="5318216" y="4625968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miley Face 11"/>
          <p:cNvSpPr/>
          <p:nvPr/>
        </p:nvSpPr>
        <p:spPr>
          <a:xfrm>
            <a:off x="5677194" y="3139040"/>
            <a:ext cx="385104" cy="515921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3931545" y="2313903"/>
            <a:ext cx="331846" cy="437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4949190" y="2446709"/>
            <a:ext cx="28575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092065" y="3396998"/>
            <a:ext cx="4286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834890" y="3818311"/>
            <a:ext cx="483326" cy="8076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4097468" y="3894511"/>
            <a:ext cx="223073" cy="731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3234690" y="3513509"/>
            <a:ext cx="899454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3291840" y="3009471"/>
            <a:ext cx="842304" cy="1295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263640" y="3396999"/>
            <a:ext cx="514350" cy="1165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6035040" y="1989511"/>
            <a:ext cx="628650" cy="664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5749290" y="1379909"/>
            <a:ext cx="40005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5869746" y="5037509"/>
            <a:ext cx="565344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205990" y="4732709"/>
            <a:ext cx="51435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2091690" y="4351709"/>
            <a:ext cx="514350" cy="29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 flipV="1">
            <a:off x="2205990" y="2751509"/>
            <a:ext cx="4572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603" y="3246809"/>
            <a:ext cx="457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297" y="2334586"/>
            <a:ext cx="437606" cy="5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173" y="1913309"/>
            <a:ext cx="407744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781" y="4990670"/>
            <a:ext cx="399724" cy="52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297" y="4199310"/>
            <a:ext cx="306234" cy="439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115" y="1075111"/>
            <a:ext cx="361950" cy="519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5010822"/>
            <a:ext cx="36195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762000" y="5715000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 range of different resources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8850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435" y="228600"/>
            <a:ext cx="8382000" cy="653163"/>
          </a:xfrm>
        </p:spPr>
        <p:txBody>
          <a:bodyPr/>
          <a:lstStyle/>
          <a:p>
            <a:r>
              <a:rPr lang="en-CA" dirty="0" smtClean="0"/>
              <a:t>The design is based on putting the learner at the centre</a:t>
            </a:r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793338" y="5398222"/>
            <a:ext cx="69220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Scott Wilson (left), </a:t>
            </a:r>
            <a:r>
              <a:rPr lang="en-CA" dirty="0" smtClean="0"/>
              <a:t>Tim Hand (right</a:t>
            </a:r>
            <a:r>
              <a:rPr lang="en-CA" dirty="0"/>
              <a:t>) </a:t>
            </a:r>
            <a:r>
              <a:rPr lang="en-CA" dirty="0" smtClean="0"/>
              <a:t> </a:t>
            </a:r>
          </a:p>
          <a:p>
            <a:r>
              <a:rPr lang="en-CA" dirty="0" smtClean="0">
                <a:hlinkClick r:id="rId2"/>
              </a:rPr>
              <a:t>https</a:t>
            </a:r>
            <a:r>
              <a:rPr lang="en-CA" dirty="0">
                <a:hlinkClick r:id="rId2"/>
              </a:rPr>
              <a:t>://</a:t>
            </a:r>
            <a:r>
              <a:rPr lang="en-CA" dirty="0" smtClean="0">
                <a:hlinkClick r:id="rId2"/>
              </a:rPr>
              <a:t>www.google.com/search?q=ple+diagrams</a:t>
            </a:r>
            <a:endParaRPr lang="en-CA" dirty="0" smtClean="0"/>
          </a:p>
          <a:p>
            <a:r>
              <a:rPr lang="en-CA" dirty="0">
                <a:hlinkClick r:id="rId3"/>
              </a:rPr>
              <a:t>http://</a:t>
            </a:r>
            <a:r>
              <a:rPr lang="en-CA" dirty="0" smtClean="0">
                <a:hlinkClick r:id="rId3"/>
              </a:rPr>
              <a:t>www.edtechpost.ca/ple_diagrams/index.php/mind-map-3</a:t>
            </a:r>
            <a:endParaRPr lang="en-CA" dirty="0"/>
          </a:p>
        </p:txBody>
      </p:sp>
      <p:pic>
        <p:nvPicPr>
          <p:cNvPr id="3074" name="Picture 2" descr="http://cogdogblog.com/wp-content/uploads/2010/09/future-vl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38" y="1938528"/>
            <a:ext cx="3414172" cy="345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edtechpost.ca/ple_diagrams/var/albums/mind-map-3.jpg?m=135561577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435" y="1938529"/>
            <a:ext cx="3327644" cy="345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9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Simplified Design</a:t>
            </a:r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1259632" y="2924944"/>
            <a:ext cx="2376264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ectangle 5"/>
          <p:cNvSpPr/>
          <p:nvPr/>
        </p:nvSpPr>
        <p:spPr>
          <a:xfrm>
            <a:off x="1259632" y="4005064"/>
            <a:ext cx="2376264" cy="11521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3635896" y="2924944"/>
            <a:ext cx="1512168" cy="22322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5148064" y="2924944"/>
            <a:ext cx="2304256" cy="11161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5148064" y="4041068"/>
            <a:ext cx="2304256" cy="11161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TextBox 10"/>
          <p:cNvSpPr txBox="1"/>
          <p:nvPr/>
        </p:nvSpPr>
        <p:spPr>
          <a:xfrm>
            <a:off x="1331640" y="306896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Resource Repository Network</a:t>
            </a:r>
            <a:endParaRPr lang="en-CA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1357280" y="418101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Personal Cloud</a:t>
            </a:r>
            <a:endParaRPr lang="en-CA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3795678" y="3926155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Personal Learning Record</a:t>
            </a:r>
            <a:endParaRPr lang="en-CA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5508104" y="3090538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Personal Learning Assistant</a:t>
            </a:r>
            <a:endParaRPr lang="en-CA" sz="1000" dirty="0"/>
          </a:p>
        </p:txBody>
      </p:sp>
      <p:sp>
        <p:nvSpPr>
          <p:cNvPr id="15" name="TextBox 14"/>
          <p:cNvSpPr txBox="1"/>
          <p:nvPr/>
        </p:nvSpPr>
        <p:spPr>
          <a:xfrm>
            <a:off x="5508104" y="4203155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Automated Assessment</a:t>
            </a:r>
            <a:endParaRPr lang="en-CA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3884209" y="3058389"/>
            <a:ext cx="9750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>
                <a:solidFill>
                  <a:schemeClr val="accent1">
                    <a:lumMod val="75000"/>
                  </a:schemeClr>
                </a:solidFill>
              </a:rPr>
              <a:t>Stand-alone Cloud</a:t>
            </a:r>
            <a:endParaRPr lang="en-CA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59632" y="2060848"/>
            <a:ext cx="216024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ectangle 17"/>
          <p:cNvSpPr/>
          <p:nvPr/>
        </p:nvSpPr>
        <p:spPr>
          <a:xfrm>
            <a:off x="1259632" y="5373216"/>
            <a:ext cx="216024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ectangle 18"/>
          <p:cNvSpPr/>
          <p:nvPr/>
        </p:nvSpPr>
        <p:spPr>
          <a:xfrm>
            <a:off x="6156176" y="2060848"/>
            <a:ext cx="216024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ectangle 19"/>
          <p:cNvSpPr/>
          <p:nvPr/>
        </p:nvSpPr>
        <p:spPr>
          <a:xfrm>
            <a:off x="6178873" y="5384802"/>
            <a:ext cx="216024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2" name="Straight Connector 21"/>
          <p:cNvCxnSpPr>
            <a:stCxn id="19" idx="0"/>
            <a:endCxn id="19" idx="2"/>
          </p:cNvCxnSpPr>
          <p:nvPr/>
        </p:nvCxnSpPr>
        <p:spPr>
          <a:xfrm>
            <a:off x="7236296" y="2060848"/>
            <a:ext cx="0" cy="648072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31640" y="217871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External Repositories</a:t>
            </a:r>
            <a:endParaRPr lang="en-CA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1354312" y="5444299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External Cloud Storage</a:t>
            </a:r>
            <a:endParaRPr lang="en-CA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6311051" y="2178718"/>
            <a:ext cx="6243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App</a:t>
            </a:r>
            <a:endParaRPr lang="en-CA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7449371" y="2184829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API</a:t>
            </a:r>
            <a:endParaRPr lang="en-CA" sz="1000" dirty="0"/>
          </a:p>
        </p:txBody>
      </p:sp>
      <p:sp>
        <p:nvSpPr>
          <p:cNvPr id="30" name="TextBox 29"/>
          <p:cNvSpPr txBox="1"/>
          <p:nvPr/>
        </p:nvSpPr>
        <p:spPr>
          <a:xfrm>
            <a:off x="6300192" y="5480712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 smtClean="0"/>
              <a:t>External Graph</a:t>
            </a:r>
            <a:endParaRPr lang="en-CA" sz="1000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2339752" y="2578828"/>
            <a:ext cx="0" cy="4901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339752" y="4941168"/>
            <a:ext cx="0" cy="5395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6876256" y="2578828"/>
            <a:ext cx="0" cy="51171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7236296" y="2578828"/>
            <a:ext cx="216024" cy="51171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6732240" y="5022788"/>
            <a:ext cx="0" cy="4822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3419872" y="3645024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3419872" y="4725144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2339752" y="3861048"/>
            <a:ext cx="0" cy="31997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4932040" y="3645024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4932040" y="4725144"/>
            <a:ext cx="4320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1834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Learning and Performance </a:t>
            </a:r>
            <a:r>
              <a:rPr lang="en-CA" dirty="0" smtClean="0"/>
              <a:t>Support System: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Core Technology Development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95800" cy="45259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Learning </a:t>
            </a:r>
            <a:r>
              <a:rPr lang="en-CA" dirty="0">
                <a:solidFill>
                  <a:schemeClr val="tx1"/>
                </a:solidFill>
              </a:rPr>
              <a:t>services </a:t>
            </a:r>
            <a:r>
              <a:rPr lang="en-CA" dirty="0" smtClean="0">
                <a:solidFill>
                  <a:schemeClr val="tx1"/>
                </a:solidFill>
              </a:rPr>
              <a:t>network and marketplace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Automated skills development and recognition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Lifetime management of </a:t>
            </a:r>
            <a:r>
              <a:rPr lang="en-CA" dirty="0" smtClean="0">
                <a:solidFill>
                  <a:schemeClr val="tx1"/>
                </a:solidFill>
              </a:rPr>
              <a:t>learning </a:t>
            </a:r>
            <a:r>
              <a:rPr lang="en-CA" dirty="0">
                <a:solidFill>
                  <a:schemeClr val="tx1"/>
                </a:solidFill>
              </a:rPr>
              <a:t>and training records and </a:t>
            </a:r>
            <a:r>
              <a:rPr lang="en-CA" dirty="0" smtClean="0">
                <a:solidFill>
                  <a:schemeClr val="tx1"/>
                </a:solidFill>
              </a:rPr>
              <a:t>credentials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Personal learning assistant to view, update and access training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5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3713351"/>
              </p:ext>
            </p:extLst>
          </p:nvPr>
        </p:nvGraphicFramePr>
        <p:xfrm>
          <a:off x="5257800" y="1524000"/>
          <a:ext cx="3205480" cy="3230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/>
          <p:cNvSpPr/>
          <p:nvPr/>
        </p:nvSpPr>
        <p:spPr>
          <a:xfrm>
            <a:off x="5105400" y="4648200"/>
            <a:ext cx="3877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Learning as a cloud service and deep integration with external systems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769085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Design and Scope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840489" y="2697488"/>
            <a:ext cx="4023316" cy="1188707"/>
          </a:xfrm>
          <a:prstGeom prst="roundRect">
            <a:avLst/>
          </a:prstGeom>
          <a:solidFill>
            <a:srgbClr val="E46C0A">
              <a:alpha val="25000"/>
            </a:srgbClr>
          </a:solidFill>
          <a:ln w="12700">
            <a:solidFill>
              <a:srgbClr val="E46C0A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4" name="Rounded Rectangle 3"/>
          <p:cNvSpPr/>
          <p:nvPr/>
        </p:nvSpPr>
        <p:spPr>
          <a:xfrm>
            <a:off x="7955243" y="3156280"/>
            <a:ext cx="1005829" cy="821354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00" b="1" dirty="0" smtClean="0"/>
              <a:t>EXTERNAL</a:t>
            </a:r>
            <a:br>
              <a:rPr lang="en-CA" sz="1000" b="1" dirty="0" smtClean="0"/>
            </a:br>
            <a:r>
              <a:rPr lang="en-CA" sz="1000" b="1" dirty="0" smtClean="0"/>
              <a:t>APPS</a:t>
            </a:r>
            <a:endParaRPr lang="en-CA" sz="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931926" y="4251951"/>
            <a:ext cx="1280147" cy="6400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MATS</a:t>
            </a:r>
            <a:br>
              <a:rPr lang="en-CA" sz="10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CA" sz="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Program</a:t>
            </a:r>
          </a:p>
          <a:p>
            <a:pPr algn="ctr"/>
            <a:r>
              <a:rPr lang="en-CA" sz="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Technologies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49414" y="2788928"/>
            <a:ext cx="822951" cy="54864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1200" b="1" dirty="0" smtClean="0">
                <a:solidFill>
                  <a:srgbClr val="FFFFFF"/>
                </a:solidFill>
              </a:rPr>
              <a:t>PLA</a:t>
            </a:r>
            <a:endParaRPr lang="en-CA" sz="900" dirty="0"/>
          </a:p>
        </p:txBody>
      </p:sp>
      <p:sp>
        <p:nvSpPr>
          <p:cNvPr id="7" name="Rounded Rectangle 6"/>
          <p:cNvSpPr/>
          <p:nvPr/>
        </p:nvSpPr>
        <p:spPr>
          <a:xfrm>
            <a:off x="6217902" y="2788928"/>
            <a:ext cx="822951" cy="54864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1200" b="1" dirty="0" smtClean="0">
                <a:solidFill>
                  <a:srgbClr val="FFFFFF"/>
                </a:solidFill>
              </a:rPr>
              <a:t>ACDR</a:t>
            </a:r>
            <a:endParaRPr lang="en-CA" sz="900" dirty="0"/>
          </a:p>
        </p:txBody>
      </p:sp>
      <p:sp>
        <p:nvSpPr>
          <p:cNvPr id="8" name="Rounded Rectangle 7"/>
          <p:cNvSpPr/>
          <p:nvPr/>
        </p:nvSpPr>
        <p:spPr>
          <a:xfrm>
            <a:off x="5486390" y="2788928"/>
            <a:ext cx="822951" cy="54864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b="1" dirty="0" smtClean="0"/>
              <a:t>PLR</a:t>
            </a:r>
            <a:endParaRPr lang="en-CA" sz="900" dirty="0"/>
          </a:p>
        </p:txBody>
      </p:sp>
      <p:sp>
        <p:nvSpPr>
          <p:cNvPr id="9" name="Rounded Rectangle 8"/>
          <p:cNvSpPr/>
          <p:nvPr/>
        </p:nvSpPr>
        <p:spPr>
          <a:xfrm>
            <a:off x="3931927" y="3337562"/>
            <a:ext cx="3840438" cy="457194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100" b="1" dirty="0" smtClean="0"/>
              <a:t>COMMON PLATFORM</a:t>
            </a:r>
          </a:p>
          <a:p>
            <a:pPr algn="ctr"/>
            <a:r>
              <a:rPr lang="en-CA" sz="900" dirty="0" smtClean="0"/>
              <a:t>Services, Communications, Management</a:t>
            </a:r>
            <a:endParaRPr lang="en-CA" sz="900" dirty="0"/>
          </a:p>
        </p:txBody>
      </p:sp>
      <p:sp>
        <p:nvSpPr>
          <p:cNvPr id="10" name="Rounded Rectangle 9"/>
          <p:cNvSpPr/>
          <p:nvPr/>
        </p:nvSpPr>
        <p:spPr>
          <a:xfrm>
            <a:off x="4754878" y="2788928"/>
            <a:ext cx="822951" cy="54864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b="1" dirty="0" smtClean="0"/>
              <a:t>PCL</a:t>
            </a:r>
            <a:endParaRPr lang="en-CA" sz="900" dirty="0"/>
          </a:p>
        </p:txBody>
      </p:sp>
      <p:sp>
        <p:nvSpPr>
          <p:cNvPr id="11" name="Rounded Rectangle 10"/>
          <p:cNvSpPr/>
          <p:nvPr/>
        </p:nvSpPr>
        <p:spPr>
          <a:xfrm>
            <a:off x="3931926" y="2788928"/>
            <a:ext cx="914391" cy="548640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b="1" dirty="0" smtClean="0"/>
              <a:t>RRN</a:t>
            </a:r>
            <a:endParaRPr lang="en-CA" sz="900" dirty="0"/>
          </a:p>
        </p:txBody>
      </p:sp>
      <p:sp>
        <p:nvSpPr>
          <p:cNvPr id="12" name="Rounded Rectangle 11"/>
          <p:cNvSpPr/>
          <p:nvPr/>
        </p:nvSpPr>
        <p:spPr>
          <a:xfrm>
            <a:off x="2468903" y="3154684"/>
            <a:ext cx="1280160" cy="821354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00" b="1" dirty="0" smtClean="0"/>
              <a:t>EXTERNAL</a:t>
            </a:r>
            <a:br>
              <a:rPr lang="en-CA" sz="1000" b="1" dirty="0" smtClean="0"/>
            </a:br>
            <a:r>
              <a:rPr lang="en-CA" sz="1000" b="1" dirty="0" smtClean="0"/>
              <a:t>DATA Services</a:t>
            </a:r>
            <a:endParaRPr lang="en-CA" sz="800" dirty="0" smtClean="0"/>
          </a:p>
        </p:txBody>
      </p:sp>
      <p:sp>
        <p:nvSpPr>
          <p:cNvPr id="13" name="Up-Down Arrow 12"/>
          <p:cNvSpPr/>
          <p:nvPr/>
        </p:nvSpPr>
        <p:spPr>
          <a:xfrm>
            <a:off x="4389122" y="3703318"/>
            <a:ext cx="365756" cy="548634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Up-Down Arrow 13"/>
          <p:cNvSpPr/>
          <p:nvPr/>
        </p:nvSpPr>
        <p:spPr>
          <a:xfrm rot="5400000">
            <a:off x="3703329" y="3383282"/>
            <a:ext cx="274318" cy="365756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77464" y="3154683"/>
            <a:ext cx="0" cy="82295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loud 15"/>
          <p:cNvSpPr/>
          <p:nvPr/>
        </p:nvSpPr>
        <p:spPr>
          <a:xfrm>
            <a:off x="125779" y="2697488"/>
            <a:ext cx="2160246" cy="1645902"/>
          </a:xfrm>
          <a:prstGeom prst="clou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TextBox 16"/>
          <p:cNvSpPr txBox="1"/>
          <p:nvPr/>
        </p:nvSpPr>
        <p:spPr>
          <a:xfrm>
            <a:off x="365806" y="3246122"/>
            <a:ext cx="1737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b="1" dirty="0" smtClean="0"/>
              <a:t>WORLD</a:t>
            </a:r>
          </a:p>
          <a:p>
            <a:pPr algn="ctr"/>
            <a:r>
              <a:rPr lang="fr-CA" sz="1600" b="1" dirty="0" smtClean="0"/>
              <a:t>DATA</a:t>
            </a:r>
            <a:endParaRPr lang="en-CA" sz="1600" b="1" dirty="0"/>
          </a:p>
        </p:txBody>
      </p:sp>
      <p:sp>
        <p:nvSpPr>
          <p:cNvPr id="18" name="Up-Down Arrow 17"/>
          <p:cNvSpPr/>
          <p:nvPr/>
        </p:nvSpPr>
        <p:spPr>
          <a:xfrm rot="5400000">
            <a:off x="7726644" y="3384879"/>
            <a:ext cx="274318" cy="365756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ounded Rectangle 18"/>
          <p:cNvSpPr/>
          <p:nvPr/>
        </p:nvSpPr>
        <p:spPr>
          <a:xfrm>
            <a:off x="6492219" y="1600220"/>
            <a:ext cx="1280160" cy="729916"/>
          </a:xfrm>
          <a:prstGeom prst="round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CA" sz="1100" b="1" dirty="0">
                <a:solidFill>
                  <a:srgbClr val="FFFFFF"/>
                </a:solidFill>
              </a:rPr>
              <a:t>MINT</a:t>
            </a:r>
            <a:r>
              <a:rPr lang="en-CA" sz="1000" b="1" dirty="0">
                <a:solidFill>
                  <a:srgbClr val="FFFFFF"/>
                </a:solidFill>
              </a:rPr>
              <a:t/>
            </a:r>
            <a:br>
              <a:rPr lang="en-CA" sz="1000" b="1" dirty="0">
                <a:solidFill>
                  <a:srgbClr val="FFFFFF"/>
                </a:solidFill>
              </a:rPr>
            </a:br>
            <a:r>
              <a:rPr lang="en-CA" sz="750" dirty="0">
                <a:solidFill>
                  <a:srgbClr val="FFFFFF"/>
                </a:solidFill>
              </a:rPr>
              <a:t>Multimodal </a:t>
            </a:r>
            <a:r>
              <a:rPr lang="en-CA" sz="750" dirty="0" err="1">
                <a:solidFill>
                  <a:srgbClr val="FFFFFF"/>
                </a:solidFill>
              </a:rPr>
              <a:t>INteractive</a:t>
            </a:r>
            <a:r>
              <a:rPr lang="en-CA" sz="750" dirty="0">
                <a:solidFill>
                  <a:srgbClr val="FFFFFF"/>
                </a:solidFill>
              </a:rPr>
              <a:t> Trainer</a:t>
            </a:r>
          </a:p>
          <a:p>
            <a:pPr lvl="0" algn="ctr"/>
            <a:endParaRPr lang="en-CA" sz="750" dirty="0">
              <a:solidFill>
                <a:srgbClr val="FFFFFF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2073" y="1600220"/>
            <a:ext cx="1280160" cy="724403"/>
          </a:xfrm>
          <a:prstGeom prst="round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100" b="1" dirty="0" smtClean="0"/>
              <a:t>MOOC-REL</a:t>
            </a:r>
          </a:p>
          <a:p>
            <a:pPr algn="ctr"/>
            <a:r>
              <a:rPr lang="en-CA" sz="750" dirty="0" smtClean="0"/>
              <a:t>Massive Open Online Course </a:t>
            </a:r>
            <a:r>
              <a:rPr lang="en-CA" sz="750" dirty="0" err="1" smtClean="0"/>
              <a:t>Ressources</a:t>
            </a:r>
            <a:r>
              <a:rPr lang="en-CA" sz="750" dirty="0" smtClean="0"/>
              <a:t> </a:t>
            </a:r>
            <a:r>
              <a:rPr lang="en-CA" sz="750" dirty="0" err="1" smtClean="0"/>
              <a:t>Éducatives</a:t>
            </a:r>
            <a:r>
              <a:rPr lang="en-CA" sz="750" dirty="0" smtClean="0"/>
              <a:t> </a:t>
            </a:r>
            <a:r>
              <a:rPr lang="en-CA" sz="750" dirty="0" err="1" smtClean="0"/>
              <a:t>Libres</a:t>
            </a:r>
            <a:endParaRPr lang="en-CA" sz="750" dirty="0" smtClean="0"/>
          </a:p>
        </p:txBody>
      </p:sp>
      <p:sp>
        <p:nvSpPr>
          <p:cNvPr id="21" name="Rounded Rectangle 20"/>
          <p:cNvSpPr/>
          <p:nvPr/>
        </p:nvSpPr>
        <p:spPr>
          <a:xfrm>
            <a:off x="3931927" y="1600220"/>
            <a:ext cx="1280145" cy="729915"/>
          </a:xfrm>
          <a:prstGeom prst="roundRect">
            <a:avLst/>
          </a:prstGeom>
          <a:solidFill>
            <a:srgbClr val="E46C0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100" b="1" dirty="0" smtClean="0"/>
              <a:t>WAVE</a:t>
            </a:r>
          </a:p>
          <a:p>
            <a:pPr algn="ctr"/>
            <a:r>
              <a:rPr lang="en-CA" sz="750" dirty="0" smtClean="0"/>
              <a:t>Workflow Analysis, Visualization and Enhancement</a:t>
            </a:r>
          </a:p>
        </p:txBody>
      </p:sp>
      <p:sp>
        <p:nvSpPr>
          <p:cNvPr id="22" name="Up-Down Arrow 21"/>
          <p:cNvSpPr/>
          <p:nvPr/>
        </p:nvSpPr>
        <p:spPr>
          <a:xfrm>
            <a:off x="4389122" y="2331732"/>
            <a:ext cx="365756" cy="457195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Up-Down Arrow 22"/>
          <p:cNvSpPr/>
          <p:nvPr/>
        </p:nvSpPr>
        <p:spPr>
          <a:xfrm>
            <a:off x="5669268" y="2331732"/>
            <a:ext cx="365756" cy="457195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Up-Down Arrow 23"/>
          <p:cNvSpPr/>
          <p:nvPr/>
        </p:nvSpPr>
        <p:spPr>
          <a:xfrm>
            <a:off x="6949414" y="2331732"/>
            <a:ext cx="365756" cy="457195"/>
          </a:xfrm>
          <a:prstGeom prst="up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Rounded Rectangle 25"/>
          <p:cNvSpPr/>
          <p:nvPr/>
        </p:nvSpPr>
        <p:spPr>
          <a:xfrm>
            <a:off x="6217902" y="4253550"/>
            <a:ext cx="1280147" cy="64007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NRC Programs</a:t>
            </a:r>
            <a:br>
              <a:rPr lang="en-CA" sz="10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CA" sz="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Government</a:t>
            </a:r>
          </a:p>
          <a:p>
            <a:pPr algn="ctr"/>
            <a:r>
              <a:rPr lang="en-CA" sz="9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Departments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42615" y="5181600"/>
            <a:ext cx="6934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Blue</a:t>
            </a:r>
            <a:r>
              <a:rPr lang="en-US" dirty="0"/>
              <a:t>: </a:t>
            </a:r>
            <a:r>
              <a:rPr lang="en-US" dirty="0" smtClean="0"/>
              <a:t>Core technology </a:t>
            </a:r>
            <a:r>
              <a:rPr lang="en-US" dirty="0"/>
              <a:t>projects</a:t>
            </a:r>
          </a:p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Orange</a:t>
            </a:r>
            <a:r>
              <a:rPr lang="en-US" dirty="0" smtClean="0"/>
              <a:t>: Implementation projects with commercial clients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Grey</a:t>
            </a:r>
            <a:r>
              <a:rPr lang="en-US" dirty="0" smtClean="0"/>
              <a:t>: Infrastructure, other NRC programs, external services</a:t>
            </a:r>
            <a:endParaRPr lang="en-US" dirty="0"/>
          </a:p>
        </p:txBody>
      </p:sp>
      <p:sp>
        <p:nvSpPr>
          <p:cNvPr id="29" name="Down Arrow 28"/>
          <p:cNvSpPr/>
          <p:nvPr/>
        </p:nvSpPr>
        <p:spPr>
          <a:xfrm>
            <a:off x="6675097" y="3810000"/>
            <a:ext cx="365756" cy="441952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928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CA" dirty="0" smtClean="0"/>
              <a:t>Program Organization</a:t>
            </a:r>
            <a:endParaRPr lang="en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69" y="1523999"/>
            <a:ext cx="8248850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40183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Program Outline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371600"/>
            <a:ext cx="6910388" cy="482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97221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LPSS in Context</a:t>
            </a:r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8991600" cy="506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310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Personal Learning Assistant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" y="1834640"/>
            <a:ext cx="4235958" cy="479463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 smtClean="0"/>
              <a:t>Collect contextual information for system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 smtClean="0"/>
              <a:t>Display resources of various formats, including SCORM, LTI,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 smtClean="0"/>
              <a:t>Support (</a:t>
            </a:r>
            <a:r>
              <a:rPr lang="en-CA" dirty="0" err="1" smtClean="0"/>
              <a:t>scaffolded</a:t>
            </a:r>
            <a:r>
              <a:rPr lang="en-CA" dirty="0" smtClean="0"/>
              <a:t>) authoring environments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 smtClean="0"/>
              <a:t>Project LPSS capacity into external software and devices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192" y="1690688"/>
            <a:ext cx="2964942" cy="28258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548" y="4231957"/>
            <a:ext cx="2992802" cy="196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9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95116" y="2489808"/>
            <a:ext cx="1749935" cy="1734368"/>
          </a:xfrm>
          <a:prstGeom prst="ellips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Oval 5"/>
          <p:cNvSpPr/>
          <p:nvPr/>
        </p:nvSpPr>
        <p:spPr>
          <a:xfrm>
            <a:off x="3941983" y="2879939"/>
            <a:ext cx="1056202" cy="95410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2627784" y="1925833"/>
            <a:ext cx="1056202" cy="95410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Oval 9"/>
          <p:cNvSpPr/>
          <p:nvPr/>
        </p:nvSpPr>
        <p:spPr>
          <a:xfrm>
            <a:off x="2617728" y="3834045"/>
            <a:ext cx="1056202" cy="95410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Oval 10"/>
          <p:cNvSpPr/>
          <p:nvPr/>
        </p:nvSpPr>
        <p:spPr>
          <a:xfrm>
            <a:off x="5292080" y="1942243"/>
            <a:ext cx="1056202" cy="95410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Oval 11"/>
          <p:cNvSpPr/>
          <p:nvPr/>
        </p:nvSpPr>
        <p:spPr>
          <a:xfrm>
            <a:off x="5292080" y="3834045"/>
            <a:ext cx="1056202" cy="95410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Oval 12"/>
          <p:cNvSpPr/>
          <p:nvPr/>
        </p:nvSpPr>
        <p:spPr>
          <a:xfrm>
            <a:off x="2031850" y="1268760"/>
            <a:ext cx="4916414" cy="4392488"/>
          </a:xfrm>
          <a:prstGeom prst="ellipse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8" name="Straight Arrow Connector 17"/>
          <p:cNvCxnSpPr>
            <a:stCxn id="9" idx="5"/>
          </p:cNvCxnSpPr>
          <p:nvPr/>
        </p:nvCxnSpPr>
        <p:spPr>
          <a:xfrm>
            <a:off x="3529309" y="2740213"/>
            <a:ext cx="466627" cy="40075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0" idx="7"/>
          </p:cNvCxnSpPr>
          <p:nvPr/>
        </p:nvCxnSpPr>
        <p:spPr>
          <a:xfrm flipV="1">
            <a:off x="3519253" y="3618602"/>
            <a:ext cx="476683" cy="35516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6" idx="5"/>
          </p:cNvCxnSpPr>
          <p:nvPr/>
        </p:nvCxnSpPr>
        <p:spPr>
          <a:xfrm>
            <a:off x="4843508" y="3694319"/>
            <a:ext cx="501543" cy="38275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6" idx="7"/>
          </p:cNvCxnSpPr>
          <p:nvPr/>
        </p:nvCxnSpPr>
        <p:spPr>
          <a:xfrm flipV="1">
            <a:off x="4843508" y="2636912"/>
            <a:ext cx="501543" cy="38275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97247" y="3095382"/>
            <a:ext cx="785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PLR</a:t>
            </a:r>
            <a:endParaRPr lang="en-CA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63692" y="2141276"/>
            <a:ext cx="910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RRN</a:t>
            </a:r>
            <a:endParaRPr lang="en-CA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53019" y="4073654"/>
            <a:ext cx="785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PC</a:t>
            </a:r>
            <a:endParaRPr lang="en-CA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427371" y="2157686"/>
            <a:ext cx="785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PLA</a:t>
            </a:r>
            <a:endParaRPr lang="en-CA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334107" y="404948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ACDR</a:t>
            </a:r>
            <a:endParaRPr lang="en-CA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12565" y="2047192"/>
            <a:ext cx="785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bg1">
                    <a:lumMod val="50000"/>
                  </a:schemeClr>
                </a:solidFill>
              </a:rPr>
              <a:t>CF</a:t>
            </a:r>
            <a:endParaRPr lang="en-CA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831592" y="2993728"/>
            <a:ext cx="28889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 smtClean="0">
                <a:solidFill>
                  <a:schemeClr val="bg1">
                    <a:lumMod val="50000"/>
                  </a:schemeClr>
                </a:solidFill>
              </a:rPr>
              <a:t>Standards/Communication protocols</a:t>
            </a:r>
            <a:endParaRPr lang="en-CA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172632" y="3226419"/>
            <a:ext cx="13261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chemeClr val="bg1">
                    <a:lumMod val="50000"/>
                  </a:schemeClr>
                </a:solidFill>
              </a:rPr>
              <a:t>Security Protocols</a:t>
            </a:r>
            <a:endParaRPr lang="en-CA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750573" y="3464653"/>
            <a:ext cx="17206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chemeClr val="bg1">
                    <a:lumMod val="50000"/>
                  </a:schemeClr>
                </a:solidFill>
              </a:rPr>
              <a:t>Distributed Architecture</a:t>
            </a:r>
            <a:endParaRPr lang="en-CA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029616" y="1864277"/>
            <a:ext cx="15079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Data Representation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882921" y="2178675"/>
            <a:ext cx="15361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Prototype Repository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21599" y="1327459"/>
            <a:ext cx="32941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b="1" dirty="0">
                <a:solidFill>
                  <a:srgbClr val="0070C0"/>
                </a:solidFill>
              </a:rPr>
              <a:t>D</a:t>
            </a:r>
            <a:r>
              <a:rPr lang="en-CA" sz="1200" b="1" i="1" dirty="0">
                <a:solidFill>
                  <a:srgbClr val="0070C0"/>
                </a:solidFill>
              </a:rPr>
              <a:t>ata, Information </a:t>
            </a:r>
            <a:r>
              <a:rPr lang="en-CA" sz="1200" b="1" i="1" dirty="0" smtClean="0">
                <a:solidFill>
                  <a:srgbClr val="0070C0"/>
                </a:solidFill>
              </a:rPr>
              <a:t>Retrieval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80532" y="1597503"/>
            <a:ext cx="3288882" cy="277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b="1" i="1" dirty="0" smtClean="0">
                <a:solidFill>
                  <a:srgbClr val="0070C0"/>
                </a:solidFill>
              </a:rPr>
              <a:t>Cleansing/Filtering/Profiling/Processing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55660" y="4869160"/>
            <a:ext cx="24800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Personal Access to Network Storage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768732" y="4586162"/>
            <a:ext cx="15424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Data synchronization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55158" y="5159613"/>
            <a:ext cx="22670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Cloud Storage and Management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5081108" y="3002468"/>
            <a:ext cx="10399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 smtClean="0">
                <a:solidFill>
                  <a:srgbClr val="0070C0"/>
                </a:solidFill>
              </a:rPr>
              <a:t>Data Capture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081108" y="3218492"/>
            <a:ext cx="13261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 smtClean="0">
                <a:solidFill>
                  <a:srgbClr val="0070C0"/>
                </a:solidFill>
              </a:rPr>
              <a:t>Security Protocols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081108" y="3417319"/>
            <a:ext cx="18103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Personal Learning Record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46897" y="1353802"/>
            <a:ext cx="14384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Management Layer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212991" y="1597504"/>
            <a:ext cx="21927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Search/Recommendation Layer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208872" y="1901676"/>
            <a:ext cx="26821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Learning activity sequencing/modeling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5486373" y="4745627"/>
            <a:ext cx="3657627" cy="280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TROI (Training Return on Investment) analytics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6212991" y="5025920"/>
            <a:ext cx="21446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Performance Trends Algorithm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461440" y="5298112"/>
            <a:ext cx="18616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Competence Development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948264" y="5522748"/>
            <a:ext cx="16854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0070C0"/>
                </a:solidFill>
              </a:rPr>
              <a:t>Automated Assessment</a:t>
            </a:r>
            <a:endParaRPr lang="en-CA" sz="1200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Project</a:t>
            </a:r>
            <a:r>
              <a:rPr lang="en-CA" baseline="0" dirty="0" smtClean="0"/>
              <a:t> Details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7352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89" y="3095037"/>
            <a:ext cx="3691175" cy="30815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Resource Repository Network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6056" y="1825624"/>
            <a:ext cx="3875920" cy="4453255"/>
          </a:xfrm>
        </p:spPr>
        <p:txBody>
          <a:bodyPr>
            <a:normAutofit fontScale="77500" lnSpcReduction="20000"/>
          </a:bodyPr>
          <a:lstStyle/>
          <a:p>
            <a:r>
              <a:rPr lang="en-CA" sz="3800" dirty="0" smtClean="0"/>
              <a:t>Manage and discover list of sources and resources</a:t>
            </a:r>
          </a:p>
          <a:p>
            <a:r>
              <a:rPr lang="en-CA" sz="3800" dirty="0" smtClean="0"/>
              <a:t>Maintain authentication and credentials </a:t>
            </a:r>
          </a:p>
          <a:p>
            <a:r>
              <a:rPr lang="en-CA" sz="3800" dirty="0" smtClean="0"/>
              <a:t>Support APIs and metadata standards</a:t>
            </a:r>
          </a:p>
          <a:p>
            <a:r>
              <a:rPr lang="en-CA" sz="3800" dirty="0" smtClean="0"/>
              <a:t>Gather, analyze and sort resources and/or metadata </a:t>
            </a:r>
          </a:p>
          <a:p>
            <a:endParaRPr lang="en-CA" dirty="0" smtClean="0"/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95" y="1825626"/>
            <a:ext cx="3224946" cy="300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6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5430" y="1600200"/>
            <a:ext cx="4928570" cy="365985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CA" sz="2800" dirty="0" smtClean="0"/>
              <a:t>Synchronized cloud data services (including </a:t>
            </a:r>
            <a:r>
              <a:rPr lang="en-CA" sz="2800" dirty="0" err="1" smtClean="0"/>
              <a:t>Owncloud</a:t>
            </a:r>
            <a:r>
              <a:rPr lang="en-CA" sz="2800" dirty="0" smtClean="0"/>
              <a:t>) to support data portability</a:t>
            </a:r>
            <a:endParaRPr lang="en-CA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197" y="3351943"/>
            <a:ext cx="4344044" cy="3221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21" y="2177898"/>
            <a:ext cx="3759428" cy="439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9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Personal Cloud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8616" y="1825625"/>
            <a:ext cx="3767328" cy="4351338"/>
          </a:xfrm>
        </p:spPr>
        <p:txBody>
          <a:bodyPr>
            <a:noAutofit/>
          </a:bodyPr>
          <a:lstStyle/>
          <a:p>
            <a:r>
              <a:rPr lang="en-CA" dirty="0"/>
              <a:t>Manage </a:t>
            </a:r>
            <a:r>
              <a:rPr lang="en-CA" dirty="0" smtClean="0"/>
              <a:t>list </a:t>
            </a:r>
            <a:r>
              <a:rPr lang="en-CA" dirty="0"/>
              <a:t>of </a:t>
            </a:r>
            <a:r>
              <a:rPr lang="en-CA" dirty="0" smtClean="0"/>
              <a:t>local and remote storage systems</a:t>
            </a:r>
            <a:endParaRPr lang="en-CA" dirty="0"/>
          </a:p>
          <a:p>
            <a:r>
              <a:rPr lang="en-CA" dirty="0" smtClean="0"/>
              <a:t>Maintain security, encryption, </a:t>
            </a:r>
            <a:r>
              <a:rPr lang="en-CA" dirty="0"/>
              <a:t>authentication and credentials </a:t>
            </a:r>
          </a:p>
          <a:p>
            <a:r>
              <a:rPr lang="en-CA" dirty="0" smtClean="0"/>
              <a:t>Include local or personal device storage</a:t>
            </a:r>
            <a:endParaRPr lang="en-CA" dirty="0"/>
          </a:p>
          <a:p>
            <a:r>
              <a:rPr lang="en-CA" dirty="0" smtClean="0"/>
              <a:t>Manage and synchronize resource sets and data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544" y="1690689"/>
            <a:ext cx="2599686" cy="22807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59" y="3875611"/>
            <a:ext cx="3988642" cy="247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1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499" y="1905919"/>
            <a:ext cx="5566035" cy="14122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sz="4000" dirty="0" smtClean="0"/>
              <a:t>Projection of learning services into multiple platforms</a:t>
            </a:r>
            <a:endParaRPr lang="en-CA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" y="3237875"/>
            <a:ext cx="5599763" cy="34210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436" y="1905919"/>
            <a:ext cx="2412479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Personal Learning Assistant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" y="1834640"/>
            <a:ext cx="4235958" cy="4794632"/>
          </a:xfrm>
        </p:spPr>
        <p:txBody>
          <a:bodyPr>
            <a:normAutofit fontScale="92500" lnSpcReduction="20000"/>
          </a:bodyPr>
          <a:lstStyle/>
          <a:p>
            <a:r>
              <a:rPr lang="en-CA" sz="3200" dirty="0" smtClean="0"/>
              <a:t>Collect contextual information for system</a:t>
            </a:r>
          </a:p>
          <a:p>
            <a:r>
              <a:rPr lang="en-CA" sz="3200" dirty="0" smtClean="0"/>
              <a:t>Display resources of various formats, including SCORM, LTI, etc.</a:t>
            </a:r>
          </a:p>
          <a:p>
            <a:r>
              <a:rPr lang="en-CA" sz="3200" dirty="0" smtClean="0"/>
              <a:t>Support (</a:t>
            </a:r>
            <a:r>
              <a:rPr lang="en-CA" sz="3200" dirty="0" err="1" smtClean="0"/>
              <a:t>scaffolded</a:t>
            </a:r>
            <a:r>
              <a:rPr lang="en-CA" sz="3200" dirty="0" smtClean="0"/>
              <a:t>) authoring environments</a:t>
            </a:r>
          </a:p>
          <a:p>
            <a:r>
              <a:rPr lang="en-CA" sz="3200" dirty="0" smtClean="0"/>
              <a:t>Project LPSS capacity into external software and devices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192" y="1690688"/>
            <a:ext cx="2964942" cy="28258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548" y="4231957"/>
            <a:ext cx="2992802" cy="196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1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6715"/>
            <a:ext cx="7886700" cy="117024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CA" sz="2800" dirty="0" smtClean="0"/>
              <a:t>Connecting to real learning and workplace environments</a:t>
            </a:r>
            <a:endParaRPr lang="en-CA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648685"/>
            <a:ext cx="5527564" cy="413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8651" y="6176963"/>
            <a:ext cx="4790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hlinkClick r:id="rId3"/>
              </a:rPr>
              <a:t>http://www.nrc-cnrc.gc.ca/eng/rd/medical/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840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5055" y="4646165"/>
            <a:ext cx="2706665" cy="15859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Competency Recognition and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943350" cy="4648327"/>
          </a:xfrm>
        </p:spPr>
        <p:txBody>
          <a:bodyPr>
            <a:normAutofit fontScale="92500" lnSpcReduction="20000"/>
          </a:bodyPr>
          <a:lstStyle/>
          <a:p>
            <a:r>
              <a:rPr lang="en-CA" sz="3200" dirty="0" smtClean="0"/>
              <a:t>Import or create competency definitions</a:t>
            </a:r>
          </a:p>
          <a:p>
            <a:r>
              <a:rPr lang="en-CA" sz="3200" dirty="0" smtClean="0"/>
              <a:t>Analyze interactions for skills and learning gaps</a:t>
            </a:r>
          </a:p>
          <a:p>
            <a:r>
              <a:rPr lang="en-CA" sz="3200" dirty="0" smtClean="0"/>
              <a:t>Support development of learning plans</a:t>
            </a:r>
          </a:p>
          <a:p>
            <a:r>
              <a:rPr lang="en-CA" sz="3200" dirty="0" smtClean="0"/>
              <a:t>Provide resource and service  recommendations</a:t>
            </a:r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4024" y="1825625"/>
            <a:ext cx="2782062" cy="282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63" y="1948840"/>
            <a:ext cx="3057994" cy="206110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718" y="1295400"/>
            <a:ext cx="8264265" cy="7948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sz="3400" dirty="0" smtClean="0"/>
              <a:t>Analytics as a service – analogy with web translation</a:t>
            </a:r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39" y="3694139"/>
            <a:ext cx="3363418" cy="27387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3340" y="1916832"/>
            <a:ext cx="3641673" cy="20552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7944" y="3729163"/>
            <a:ext cx="2643842" cy="273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7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768" y="4939592"/>
            <a:ext cx="7886700" cy="124735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sz="4000" dirty="0" smtClean="0"/>
              <a:t>The Personal Learning Record – data owned by the individual, shared only with permissions</a:t>
            </a:r>
            <a:endParaRPr lang="en-CA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646" y="736811"/>
            <a:ext cx="5368177" cy="40458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9902" y="6186951"/>
            <a:ext cx="77844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dirty="0" smtClean="0">
                <a:hlinkClick r:id="rId3"/>
              </a:rPr>
              <a:t>http://halfanhour.blogspot.de/2014/12/eportfolios-and-badges-workshop-oeb14.html</a:t>
            </a:r>
            <a:r>
              <a:rPr lang="en-CA" sz="1400" dirty="0" smtClean="0"/>
              <a:t> 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180018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Personal Learning Record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0864" y="1825624"/>
            <a:ext cx="6528816" cy="4699719"/>
          </a:xfrm>
        </p:spPr>
        <p:txBody>
          <a:bodyPr>
            <a:normAutofit/>
          </a:bodyPr>
          <a:lstStyle/>
          <a:p>
            <a:r>
              <a:rPr lang="en-CA" sz="2800" dirty="0" smtClean="0">
                <a:solidFill>
                  <a:schemeClr val="tx1"/>
                </a:solidFill>
              </a:rPr>
              <a:t>Collect full record of interactions with all resources, external systems </a:t>
            </a:r>
          </a:p>
          <a:p>
            <a:r>
              <a:rPr lang="en-CA" sz="2800" dirty="0" smtClean="0">
                <a:solidFill>
                  <a:schemeClr val="tx1"/>
                </a:solidFill>
              </a:rPr>
              <a:t>Support learning activity data exchange formats (</a:t>
            </a:r>
            <a:r>
              <a:rPr lang="en-CA" sz="2800" dirty="0" err="1" smtClean="0">
                <a:solidFill>
                  <a:schemeClr val="tx1"/>
                </a:solidFill>
              </a:rPr>
              <a:t>eg</a:t>
            </a:r>
            <a:r>
              <a:rPr lang="en-CA" sz="2800" dirty="0" smtClean="0">
                <a:solidFill>
                  <a:schemeClr val="tx1"/>
                </a:solidFill>
              </a:rPr>
              <a:t>. </a:t>
            </a:r>
            <a:r>
              <a:rPr lang="en-CA" sz="2800" dirty="0" err="1" smtClean="0">
                <a:solidFill>
                  <a:schemeClr val="tx1"/>
                </a:solidFill>
              </a:rPr>
              <a:t>xAPI</a:t>
            </a:r>
            <a:r>
              <a:rPr lang="en-CA" sz="2800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CA" sz="2800" dirty="0" smtClean="0">
                <a:solidFill>
                  <a:schemeClr val="tx1"/>
                </a:solidFill>
              </a:rPr>
              <a:t>Collect and present a person’s personal portfolio</a:t>
            </a:r>
          </a:p>
          <a:p>
            <a:r>
              <a:rPr lang="en-CA" sz="2800" dirty="0" smtClean="0">
                <a:solidFill>
                  <a:schemeClr val="tx1"/>
                </a:solidFill>
              </a:rPr>
              <a:t>Display certifications and credentials (</a:t>
            </a:r>
            <a:r>
              <a:rPr lang="en-CA" sz="2800" dirty="0" err="1" smtClean="0">
                <a:solidFill>
                  <a:schemeClr val="tx1"/>
                </a:solidFill>
              </a:rPr>
              <a:t>eg</a:t>
            </a:r>
            <a:r>
              <a:rPr lang="en-CA" sz="2800" dirty="0" smtClean="0">
                <a:solidFill>
                  <a:schemeClr val="tx1"/>
                </a:solidFill>
              </a:rPr>
              <a:t>. badges)</a:t>
            </a:r>
          </a:p>
          <a:p>
            <a:r>
              <a:rPr lang="en-CA" sz="2800" dirty="0" smtClean="0">
                <a:solidFill>
                  <a:schemeClr val="tx1"/>
                </a:solidFill>
              </a:rPr>
              <a:t>Maintain 3</a:t>
            </a:r>
            <a:r>
              <a:rPr lang="en-CA" sz="2800" baseline="30000" dirty="0" smtClean="0">
                <a:solidFill>
                  <a:schemeClr val="tx1"/>
                </a:solidFill>
              </a:rPr>
              <a:t>rd</a:t>
            </a:r>
            <a:r>
              <a:rPr lang="en-CA" sz="2800" dirty="0" smtClean="0">
                <a:solidFill>
                  <a:schemeClr val="tx1"/>
                </a:solidFill>
              </a:rPr>
              <a:t> party certification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981010"/>
            <a:ext cx="1218438" cy="391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4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+mn-lt"/>
              </a:rPr>
              <a:t>Relevant PLR Projects</a:t>
            </a:r>
            <a:endParaRPr lang="en-CA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0739" y="1569013"/>
            <a:ext cx="3687362" cy="4956331"/>
          </a:xfrm>
        </p:spPr>
        <p:txBody>
          <a:bodyPr>
            <a:normAutofit/>
          </a:bodyPr>
          <a:lstStyle/>
          <a:p>
            <a:r>
              <a:rPr lang="en-CA" sz="2800" dirty="0">
                <a:solidFill>
                  <a:schemeClr val="tx1"/>
                </a:solidFill>
              </a:rPr>
              <a:t>Manchester PLE </a:t>
            </a:r>
            <a:r>
              <a:rPr lang="en-CA" sz="2800" dirty="0" smtClean="0">
                <a:solidFill>
                  <a:schemeClr val="tx1"/>
                </a:solidFill>
              </a:rPr>
              <a:t>Project </a:t>
            </a:r>
            <a:endParaRPr lang="en-CA" sz="2800" dirty="0">
              <a:solidFill>
                <a:schemeClr val="tx1"/>
              </a:solidFill>
            </a:endParaRPr>
          </a:p>
          <a:p>
            <a:r>
              <a:rPr lang="en-CA" sz="2800" dirty="0">
                <a:solidFill>
                  <a:schemeClr val="tx1"/>
                </a:solidFill>
              </a:rPr>
              <a:t>Responsive Open Learning Environments (ROLE) </a:t>
            </a:r>
            <a:r>
              <a:rPr lang="en-CA" sz="1800" dirty="0">
                <a:solidFill>
                  <a:schemeClr val="tx1"/>
                </a:solidFill>
                <a:hlinkClick r:id="rId2"/>
              </a:rPr>
              <a:t>http://www.role-project.eu/</a:t>
            </a:r>
            <a:r>
              <a:rPr lang="en-CA" sz="1800" dirty="0">
                <a:solidFill>
                  <a:schemeClr val="tx1"/>
                </a:solidFill>
              </a:rPr>
              <a:t> </a:t>
            </a:r>
          </a:p>
          <a:p>
            <a:r>
              <a:rPr lang="en-CA" sz="2800" dirty="0">
                <a:solidFill>
                  <a:schemeClr val="tx1"/>
                </a:solidFill>
              </a:rPr>
              <a:t>Known </a:t>
            </a:r>
            <a:r>
              <a:rPr lang="en-CA" sz="1800" dirty="0">
                <a:solidFill>
                  <a:schemeClr val="tx1"/>
                </a:solidFill>
                <a:hlinkClick r:id="rId3"/>
              </a:rPr>
              <a:t>http://withknown.com/</a:t>
            </a:r>
            <a:endParaRPr lang="en-CA" sz="1800" dirty="0">
              <a:solidFill>
                <a:schemeClr val="tx1"/>
              </a:solidFill>
            </a:endParaRPr>
          </a:p>
          <a:p>
            <a:r>
              <a:rPr lang="en-CA" sz="2800" dirty="0">
                <a:solidFill>
                  <a:schemeClr val="tx1"/>
                </a:solidFill>
              </a:rPr>
              <a:t>Learning Locker  </a:t>
            </a:r>
            <a:r>
              <a:rPr lang="en-CA" sz="1800" dirty="0">
                <a:solidFill>
                  <a:schemeClr val="tx1"/>
                </a:solidFill>
                <a:hlinkClick r:id="rId4"/>
              </a:rPr>
              <a:t>http://learninglocker.net/</a:t>
            </a:r>
            <a:r>
              <a:rPr lang="en-CA" sz="1800" dirty="0">
                <a:solidFill>
                  <a:schemeClr val="tx1"/>
                </a:solidFill>
              </a:rPr>
              <a:t> </a:t>
            </a:r>
            <a:endParaRPr lang="en-CA" sz="2800" dirty="0">
              <a:solidFill>
                <a:schemeClr val="tx1"/>
              </a:solidFill>
            </a:endParaRPr>
          </a:p>
          <a:p>
            <a:r>
              <a:rPr lang="en-CA" sz="2800" dirty="0" err="1">
                <a:solidFill>
                  <a:schemeClr val="tx1"/>
                </a:solidFill>
              </a:rPr>
              <a:t>Mahara</a:t>
            </a:r>
            <a:r>
              <a:rPr lang="en-CA" sz="2800" dirty="0">
                <a:solidFill>
                  <a:schemeClr val="tx1"/>
                </a:solidFill>
              </a:rPr>
              <a:t> </a:t>
            </a:r>
            <a:r>
              <a:rPr lang="en-CA" sz="1600" dirty="0">
                <a:solidFill>
                  <a:schemeClr val="tx1"/>
                </a:solidFill>
                <a:hlinkClick r:id="rId5"/>
              </a:rPr>
              <a:t>https://mahara.org/</a:t>
            </a:r>
            <a:r>
              <a:rPr lang="en-CA" sz="1600" dirty="0">
                <a:solidFill>
                  <a:schemeClr val="tx1"/>
                </a:solidFill>
              </a:rPr>
              <a:t> </a:t>
            </a:r>
            <a:endParaRPr lang="en-CA" sz="28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0637" y="1772816"/>
            <a:ext cx="3617594" cy="28454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0600" y="5943600"/>
            <a:ext cx="32255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100" dirty="0">
                <a:hlinkClick r:id="rId7"/>
              </a:rPr>
              <a:t>http://personalis.wikispaces.com/PLE+Projects</a:t>
            </a:r>
            <a:r>
              <a:rPr lang="en-CA" sz="110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144" y="4077072"/>
            <a:ext cx="2790810" cy="238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43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08720"/>
            <a:ext cx="7886700" cy="1066385"/>
          </a:xfrm>
        </p:spPr>
        <p:txBody>
          <a:bodyPr/>
          <a:lstStyle/>
          <a:p>
            <a:r>
              <a:rPr lang="en-CA" dirty="0" smtClean="0"/>
              <a:t>Implementation – from MOOC to Personal Learning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75105"/>
            <a:ext cx="7886700" cy="4201858"/>
          </a:xfrm>
        </p:spPr>
        <p:txBody>
          <a:bodyPr>
            <a:normAutofit/>
          </a:bodyPr>
          <a:lstStyle/>
          <a:p>
            <a:r>
              <a:rPr lang="en-CA" sz="2400" dirty="0" smtClean="0"/>
              <a:t>MOOC-REL (OIF)</a:t>
            </a:r>
          </a:p>
          <a:p>
            <a:r>
              <a:rPr lang="en-CA" sz="2400" dirty="0" smtClean="0"/>
              <a:t>ALECSO</a:t>
            </a:r>
          </a:p>
          <a:p>
            <a:r>
              <a:rPr lang="en-CA" sz="2400" dirty="0" smtClean="0"/>
              <a:t>MINT</a:t>
            </a:r>
          </a:p>
          <a:p>
            <a:r>
              <a:rPr lang="en-CA" dirty="0" smtClean="0"/>
              <a:t>PCO Badges</a:t>
            </a:r>
          </a:p>
          <a:p>
            <a:r>
              <a:rPr lang="en-CA" sz="2400" dirty="0" smtClean="0"/>
              <a:t>TSILE </a:t>
            </a:r>
            <a:r>
              <a:rPr lang="en-CA" sz="2400" dirty="0" err="1" smtClean="0"/>
              <a:t>xAPI</a:t>
            </a:r>
            <a:endParaRPr lang="en-CA" sz="2400" dirty="0" smtClean="0"/>
          </a:p>
          <a:p>
            <a:r>
              <a:rPr lang="en-CA" sz="2400" dirty="0" smtClean="0"/>
              <a:t>2Sim Simulator </a:t>
            </a:r>
            <a:r>
              <a:rPr lang="en-CA" sz="2400" dirty="0" err="1" smtClean="0"/>
              <a:t>xAPI</a:t>
            </a:r>
            <a:endParaRPr lang="en-CA" sz="2400" dirty="0" smtClean="0"/>
          </a:p>
          <a:p>
            <a:r>
              <a:rPr lang="en-CA" sz="2400" dirty="0" smtClean="0"/>
              <a:t>Workplace T&amp;D</a:t>
            </a:r>
            <a:endParaRPr lang="en-CA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778" y="1975105"/>
            <a:ext cx="4313950" cy="285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Implementation Projects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600" y="1825625"/>
            <a:ext cx="25717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800" dirty="0" smtClean="0"/>
              <a:t>Ultimately, the objective is to support individual learning in a network</a:t>
            </a:r>
            <a:endParaRPr lang="en-CA" sz="2800" dirty="0"/>
          </a:p>
        </p:txBody>
      </p:sp>
      <p:pic>
        <p:nvPicPr>
          <p:cNvPr id="4098" name="Picture 2" descr="http://integralleadershipmanifesto.com/wp-content/uploads/double-learning-loop-120px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385" y="1593152"/>
            <a:ext cx="4144424" cy="408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77385" y="5864210"/>
            <a:ext cx="5888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hlinkClick r:id="rId3"/>
              </a:rPr>
              <a:t>http://integralleadershipmanifesto.com/manifesto/making-subject-object</a:t>
            </a:r>
            <a:r>
              <a:rPr lang="en-CA" dirty="0" smtClean="0">
                <a:hlinkClick r:id="rId3"/>
              </a:rPr>
              <a:t>/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707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1564105"/>
            <a:ext cx="8246088" cy="4435711"/>
          </a:xfrm>
        </p:spPr>
        <p:txBody>
          <a:bodyPr>
            <a:normAutofit/>
          </a:bodyPr>
          <a:lstStyle/>
          <a:p>
            <a:r>
              <a:rPr lang="en-CA" sz="3000" dirty="0" smtClean="0"/>
              <a:t>It’s not one big thing…</a:t>
            </a:r>
          </a:p>
          <a:p>
            <a:r>
              <a:rPr lang="en-CA" sz="3000" dirty="0" smtClean="0"/>
              <a:t>… but a set of many small things</a:t>
            </a:r>
          </a:p>
          <a:p>
            <a:r>
              <a:rPr lang="en-CA" sz="3000" dirty="0" smtClean="0"/>
              <a:t>Tasks that are simple in an enterprise system…</a:t>
            </a:r>
          </a:p>
          <a:p>
            <a:pPr lvl="1"/>
            <a:r>
              <a:rPr lang="en-CA" sz="2600" dirty="0" smtClean="0"/>
              <a:t>Like data storage</a:t>
            </a:r>
          </a:p>
          <a:p>
            <a:pPr lvl="1"/>
            <a:r>
              <a:rPr lang="en-CA" sz="2600" dirty="0" smtClean="0"/>
              <a:t>Like content distribution</a:t>
            </a:r>
          </a:p>
          <a:p>
            <a:pPr lvl="1"/>
            <a:r>
              <a:rPr lang="en-CA" sz="2600" dirty="0" smtClean="0"/>
              <a:t>Like authentication</a:t>
            </a:r>
          </a:p>
          <a:p>
            <a:pPr lvl="1"/>
            <a:r>
              <a:rPr lang="en-CA" sz="2600" dirty="0" smtClean="0"/>
              <a:t>Like analytics</a:t>
            </a:r>
          </a:p>
          <a:p>
            <a:pPr marL="0" indent="0">
              <a:buNone/>
            </a:pPr>
            <a:r>
              <a:rPr lang="en-CA" sz="3000" dirty="0"/>
              <a:t>	</a:t>
            </a:r>
            <a:r>
              <a:rPr lang="en-CA" sz="3000" dirty="0" smtClean="0"/>
              <a:t>… become that much more difficult</a:t>
            </a:r>
          </a:p>
          <a:p>
            <a:endParaRPr lang="en-CA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is this Difficult?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152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Launch Day</a:t>
            </a:r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67394"/>
            <a:ext cx="8153400" cy="4460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044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739" y="566452"/>
            <a:ext cx="7886700" cy="752683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b="1" dirty="0" smtClean="0">
                <a:solidFill>
                  <a:schemeClr val="bg1"/>
                </a:solidFill>
              </a:rPr>
              <a:t>http://lpss.me  – prototype PLE</a:t>
            </a:r>
            <a:endParaRPr lang="en-CA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39" y="1454045"/>
            <a:ext cx="7485118" cy="474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28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 Implementation Timeline</a:t>
            </a:r>
            <a:endParaRPr lang="en-US" dirty="0"/>
          </a:p>
        </p:txBody>
      </p:sp>
      <p:pic>
        <p:nvPicPr>
          <p:cNvPr id="145" name="Picture 1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23848"/>
            <a:ext cx="6839147" cy="424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821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Stephen Downes</a:t>
            </a:r>
          </a:p>
          <a:p>
            <a:r>
              <a:rPr lang="en-US" dirty="0" smtClean="0"/>
              <a:t>LPSS program Leader</a:t>
            </a:r>
          </a:p>
          <a:p>
            <a:r>
              <a:rPr lang="en-US" dirty="0"/>
              <a:t>+1 (506) 861-0955</a:t>
            </a:r>
            <a:endParaRPr lang="en-US" dirty="0" smtClean="0"/>
          </a:p>
          <a:p>
            <a:r>
              <a:rPr lang="en-US" dirty="0" smtClean="0"/>
              <a:t>Stephen.Downes@nrc-cnrc.gc.ca</a:t>
            </a:r>
          </a:p>
          <a:p>
            <a:r>
              <a:rPr lang="en-US" dirty="0" smtClean="0"/>
              <a:t>http://www.nrc-cnrc.gc.ca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443955"/>
      </p:ext>
    </p:extLst>
  </p:cSld>
  <p:clrMapOvr>
    <a:masterClrMapping/>
  </p:clrMapOvr>
</p:sld>
</file>

<file path=ppt/theme/theme1.xml><?xml version="1.0" encoding="utf-8"?>
<a:theme xmlns:a="http://schemas.openxmlformats.org/drawingml/2006/main" name="Regula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roduction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Regular Slide - Bottom Swirl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Regular Slide - Bottom Swirl_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ark background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ank Yo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Regular Slide - Bottom Swirl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Regular Slide - Bottom Swirl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Regular Slide - Bottom Swirl_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8257</TotalTime>
  <Words>1788</Words>
  <Application>Microsoft Office PowerPoint</Application>
  <PresentationFormat>On-screen Show (4:3)</PresentationFormat>
  <Paragraphs>311</Paragraphs>
  <Slides>46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46</vt:i4>
      </vt:variant>
    </vt:vector>
  </HeadingPairs>
  <TitlesOfParts>
    <vt:vector size="58" baseType="lpstr">
      <vt:lpstr>Arial</vt:lpstr>
      <vt:lpstr>Calibri</vt:lpstr>
      <vt:lpstr>Times New Roman</vt:lpstr>
      <vt:lpstr>Regular Slide</vt:lpstr>
      <vt:lpstr>Introduction Slide</vt:lpstr>
      <vt:lpstr>1_Regular Slide - Bottom Swirl_1</vt:lpstr>
      <vt:lpstr>Regular Slide - Bottom Swirl_2</vt:lpstr>
      <vt:lpstr>Dark background slide</vt:lpstr>
      <vt:lpstr>Thank You</vt:lpstr>
      <vt:lpstr>2_Regular Slide - Bottom Swirl_1</vt:lpstr>
      <vt:lpstr>3_Regular Slide - Bottom Swirl_1</vt:lpstr>
      <vt:lpstr>1_Regular Slide - Bottom Swirl_2</vt:lpstr>
      <vt:lpstr>Design Elements in a Personal Learning Environment</vt:lpstr>
      <vt:lpstr>The Problem:  The Skills Shortage in Canadian Industry</vt:lpstr>
      <vt:lpstr>The Solution: Personal Learning and Performance Support</vt:lpstr>
      <vt:lpstr>Why NRC? Our Distinct Leverage</vt:lpstr>
      <vt:lpstr>NRC – Previous Work in eLearning</vt:lpstr>
      <vt:lpstr>LPSS in Canada’s Learning Technology Marketplace</vt:lpstr>
      <vt:lpstr>The Connected Application</vt:lpstr>
      <vt:lpstr>The MOOC</vt:lpstr>
      <vt:lpstr>Massive Open Online Course</vt:lpstr>
      <vt:lpstr>Design Principles</vt:lpstr>
      <vt:lpstr>CCK08</vt:lpstr>
      <vt:lpstr>  </vt:lpstr>
      <vt:lpstr>cMOOC vs xMOOC</vt:lpstr>
      <vt:lpstr>Design principles of the cMOOC</vt:lpstr>
      <vt:lpstr>PowerPoint Presentation</vt:lpstr>
      <vt:lpstr>Personal Learning</vt:lpstr>
      <vt:lpstr>Underlying MOOC Support</vt:lpstr>
      <vt:lpstr>Course Provider Perspective</vt:lpstr>
      <vt:lpstr>The Student’s Perspective</vt:lpstr>
      <vt:lpstr>The design is based on putting the learner at the centre</vt:lpstr>
      <vt:lpstr>Simplified Design</vt:lpstr>
      <vt:lpstr>Learning and Performance Support System: Core Technology Development Projects</vt:lpstr>
      <vt:lpstr>Program Design and Scope</vt:lpstr>
      <vt:lpstr>Program Organization</vt:lpstr>
      <vt:lpstr>Program Outline</vt:lpstr>
      <vt:lpstr>LPSS in Context</vt:lpstr>
      <vt:lpstr>Personal Learning Assistant</vt:lpstr>
      <vt:lpstr>Project Details</vt:lpstr>
      <vt:lpstr>Resource Repository Network</vt:lpstr>
      <vt:lpstr>PowerPoint Presentation</vt:lpstr>
      <vt:lpstr>Personal Cloud</vt:lpstr>
      <vt:lpstr>PowerPoint Presentation</vt:lpstr>
      <vt:lpstr>Personal Learning Assistant</vt:lpstr>
      <vt:lpstr>PowerPoint Presentation</vt:lpstr>
      <vt:lpstr>Competency Recognition and Development</vt:lpstr>
      <vt:lpstr>PowerPoint Presentation</vt:lpstr>
      <vt:lpstr>PowerPoint Presentation</vt:lpstr>
      <vt:lpstr>Personal Learning Record</vt:lpstr>
      <vt:lpstr>Relevant PLR Projects</vt:lpstr>
      <vt:lpstr>Implementation – from MOOC to Personal Learning</vt:lpstr>
      <vt:lpstr>Implementation Projects</vt:lpstr>
      <vt:lpstr>Why is this Difficult?</vt:lpstr>
      <vt:lpstr>Launch Day</vt:lpstr>
      <vt:lpstr>PowerPoint Presentation</vt:lpstr>
      <vt:lpstr>Program Implementation Timeline</vt:lpstr>
      <vt:lpstr>PowerPoint Presentation</vt:lpstr>
    </vt:vector>
  </TitlesOfParts>
  <Company>NRC - CNRC- CBS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Cranstone</dc:creator>
  <cp:lastModifiedBy>Stephen Downes</cp:lastModifiedBy>
  <cp:revision>236</cp:revision>
  <dcterms:created xsi:type="dcterms:W3CDTF">2013-06-12T14:07:13Z</dcterms:created>
  <dcterms:modified xsi:type="dcterms:W3CDTF">2015-03-06T20:52:39Z</dcterms:modified>
</cp:coreProperties>
</file>