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0"/>
  </p:notesMasterIdLst>
  <p:sldIdLst>
    <p:sldId id="256" r:id="rId2"/>
    <p:sldId id="331" r:id="rId3"/>
    <p:sldId id="335" r:id="rId4"/>
    <p:sldId id="336" r:id="rId5"/>
    <p:sldId id="337" r:id="rId6"/>
    <p:sldId id="339" r:id="rId7"/>
    <p:sldId id="338" r:id="rId8"/>
    <p:sldId id="340" r:id="rId9"/>
    <p:sldId id="341" r:id="rId10"/>
    <p:sldId id="334" r:id="rId11"/>
    <p:sldId id="342" r:id="rId12"/>
    <p:sldId id="343" r:id="rId13"/>
    <p:sldId id="344" r:id="rId14"/>
    <p:sldId id="345" r:id="rId15"/>
    <p:sldId id="346" r:id="rId16"/>
    <p:sldId id="347" r:id="rId17"/>
    <p:sldId id="348" r:id="rId18"/>
    <p:sldId id="332" r:id="rId19"/>
    <p:sldId id="333" r:id="rId20"/>
    <p:sldId id="349" r:id="rId21"/>
    <p:sldId id="350" r:id="rId22"/>
    <p:sldId id="351" r:id="rId23"/>
    <p:sldId id="352" r:id="rId24"/>
    <p:sldId id="353" r:id="rId25"/>
    <p:sldId id="354" r:id="rId26"/>
    <p:sldId id="355" r:id="rId27"/>
    <p:sldId id="356" r:id="rId28"/>
    <p:sldId id="330"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827" autoAdjust="0"/>
    <p:restoredTop sz="61185" autoAdjust="0"/>
  </p:normalViewPr>
  <p:slideViewPr>
    <p:cSldViewPr snapToGrid="0">
      <p:cViewPr varScale="1">
        <p:scale>
          <a:sx n="34" d="100"/>
          <a:sy n="34" d="100"/>
        </p:scale>
        <p:origin x="106"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527F72-5553-491C-8324-527B4827F0AD}" type="datetimeFigureOut">
              <a:rPr lang="en-CA" smtClean="0"/>
              <a:t>2015-02-18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362681-DC17-4D42-B40A-4611356E6408}" type="slidenum">
              <a:rPr lang="en-CA" smtClean="0"/>
              <a:t>‹#›</a:t>
            </a:fld>
            <a:endParaRPr lang="en-CA"/>
          </a:p>
        </p:txBody>
      </p:sp>
    </p:spTree>
    <p:extLst>
      <p:ext uri="{BB962C8B-B14F-4D97-AF65-F5344CB8AC3E}">
        <p14:creationId xmlns:p14="http://schemas.microsoft.com/office/powerpoint/2010/main" val="3978774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p>
          <a:p>
            <a:pPr algn="l"/>
            <a:r>
              <a:rPr lang="en-CA" dirty="0" smtClean="0"/>
              <a:t>Economics students are calling for a shakeup of the way their subject is being taught</a:t>
            </a:r>
          </a:p>
          <a:p>
            <a:pPr marL="0" indent="0">
              <a:buNone/>
            </a:pPr>
            <a:r>
              <a:rPr lang="en-CA" dirty="0" smtClean="0"/>
              <a:t>“The dominance of narrow free-market theories at top universities harms the world's ability to confront challenges such as financial stability and climate change”</a:t>
            </a:r>
          </a:p>
          <a:p>
            <a:pPr algn="l"/>
            <a:r>
              <a:rPr lang="en-CA" dirty="0" smtClean="0"/>
              <a:t>Professors meanwhile are still trying to ban laptops from the classroom</a:t>
            </a:r>
          </a:p>
          <a:p>
            <a:r>
              <a:rPr lang="en-CA" dirty="0" smtClean="0"/>
              <a:t>Dan </a:t>
            </a:r>
            <a:r>
              <a:rPr lang="en-CA" dirty="0" err="1" smtClean="0"/>
              <a:t>Rockmore</a:t>
            </a:r>
            <a:r>
              <a:rPr lang="en-CA" dirty="0" smtClean="0"/>
              <a:t>: “Our “digital assistants” are platforms for play and socializing”</a:t>
            </a:r>
          </a:p>
          <a:p>
            <a:r>
              <a:rPr lang="en-CA" dirty="0" smtClean="0"/>
              <a:t>The study (comparing taking notes by typing and by hand) should be rejected as irrelevant</a:t>
            </a:r>
          </a:p>
          <a:p>
            <a:pPr algn="r"/>
            <a:r>
              <a:rPr lang="en-CA" dirty="0" smtClean="0"/>
              <a:t>In fact, pretty much anything works better than the lecture method traditional institutions defend</a:t>
            </a:r>
          </a:p>
          <a:p>
            <a:pPr marL="0" indent="0">
              <a:buNone/>
            </a:pPr>
            <a:r>
              <a:rPr lang="en-CA" dirty="0" smtClean="0"/>
              <a:t>A summary of 225 recent studies, "provides overwhelming evidence that active learning works better than lecture."</a:t>
            </a:r>
          </a:p>
          <a:p>
            <a:endParaRPr lang="en-CA" dirty="0" smtClean="0"/>
          </a:p>
          <a:p>
            <a:pPr marL="0" indent="0">
              <a:buNone/>
            </a:pPr>
            <a:r>
              <a:rPr lang="en-CA" dirty="0" smtClean="0"/>
              <a:t>"Everyone knows that knowledge is growing at an increasing depth and an increasing breadth, so you need people which can constantly learn and bridge that gap even while they’re in their current jobs." </a:t>
            </a:r>
            <a:r>
              <a:rPr lang="en-CA" dirty="0" err="1" smtClean="0"/>
              <a:t>Iyadunni</a:t>
            </a:r>
            <a:r>
              <a:rPr lang="en-CA" dirty="0" smtClean="0"/>
              <a:t> </a:t>
            </a:r>
            <a:r>
              <a:rPr lang="en-CA" dirty="0" err="1" smtClean="0"/>
              <a:t>Olubode</a:t>
            </a:r>
            <a:endParaRPr lang="en-CA" dirty="0" smtClean="0"/>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4</a:t>
            </a:fld>
            <a:endParaRPr lang="en-CA"/>
          </a:p>
        </p:txBody>
      </p:sp>
    </p:spTree>
    <p:extLst>
      <p:ext uri="{BB962C8B-B14F-4D97-AF65-F5344CB8AC3E}">
        <p14:creationId xmlns:p14="http://schemas.microsoft.com/office/powerpoint/2010/main" val="3857119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en-CA" dirty="0" smtClean="0"/>
              <a:t>Watters: the future of </a:t>
            </a:r>
            <a:r>
              <a:rPr lang="en-CA" dirty="0" err="1" smtClean="0"/>
              <a:t>ed</a:t>
            </a:r>
            <a:r>
              <a:rPr lang="en-CA" dirty="0" smtClean="0"/>
              <a:t> tech is a reclamation project</a:t>
            </a:r>
          </a:p>
          <a:p>
            <a:pPr marL="0" indent="0">
              <a:buNone/>
            </a:pPr>
            <a:r>
              <a:rPr lang="en-CA" dirty="0" smtClean="0"/>
              <a:t>“We can reclaim the Web and more broadly </a:t>
            </a:r>
            <a:r>
              <a:rPr lang="en-CA" dirty="0" err="1" smtClean="0"/>
              <a:t>ed</a:t>
            </a:r>
            <a:r>
              <a:rPr lang="en-CA" dirty="0" smtClean="0"/>
              <a:t>-tech for teaching and learning. But we must reclaim control of the data, content, and knowledge we create.”</a:t>
            </a:r>
          </a:p>
          <a:p>
            <a:pPr algn="r"/>
            <a:r>
              <a:rPr lang="en-CA" dirty="0" smtClean="0"/>
              <a:t>We are not resources to be mined. Learners do not enter our schools and in our libraries to become products for the textbook industry </a:t>
            </a:r>
          </a:p>
          <a:p>
            <a:pPr marL="0" indent="0">
              <a:buNone/>
            </a:pPr>
            <a:r>
              <a:rPr lang="en-CA" dirty="0" smtClean="0"/>
              <a:t>Lucy Gray, who saw all of her </a:t>
            </a:r>
            <a:r>
              <a:rPr lang="en-CA" dirty="0" err="1" smtClean="0"/>
              <a:t>Slideshare</a:t>
            </a:r>
            <a:r>
              <a:rPr lang="en-CA" dirty="0" smtClean="0"/>
              <a:t> presentations deleted and her account closed without notice or explanation.</a:t>
            </a:r>
          </a:p>
          <a:p>
            <a:pPr algn="l"/>
            <a:r>
              <a:rPr lang="en-CA" dirty="0" smtClean="0"/>
              <a:t>Known</a:t>
            </a:r>
          </a:p>
          <a:p>
            <a:pPr marL="0" indent="0">
              <a:buNone/>
            </a:pPr>
            <a:r>
              <a:rPr lang="en-CA" dirty="0" smtClean="0"/>
              <a:t>“You can still share </a:t>
            </a:r>
            <a:r>
              <a:rPr lang="en-CA" dirty="0" err="1" smtClean="0"/>
              <a:t>selfies</a:t>
            </a:r>
            <a:r>
              <a:rPr lang="en-CA" dirty="0" smtClean="0"/>
              <a:t>, make friends, listen to music together and share links, but now you do it in a space that's really yours, and that you get to have more control over.”</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14</a:t>
            </a:fld>
            <a:endParaRPr lang="en-CA"/>
          </a:p>
        </p:txBody>
      </p:sp>
    </p:spTree>
    <p:extLst>
      <p:ext uri="{BB962C8B-B14F-4D97-AF65-F5344CB8AC3E}">
        <p14:creationId xmlns:p14="http://schemas.microsoft.com/office/powerpoint/2010/main" val="2047006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The silos of today will become the syndication endpoints of tomorrow</a:t>
            </a:r>
          </a:p>
          <a:p>
            <a:r>
              <a:rPr lang="en-CA" dirty="0" smtClean="0"/>
              <a:t>Publish (on your) Own Site, Syndicate Elsewhere”. .. The POSSE </a:t>
            </a:r>
            <a:r>
              <a:rPr lang="en-CA" dirty="0" err="1" smtClean="0"/>
              <a:t>antimodel</a:t>
            </a:r>
            <a:r>
              <a:rPr lang="en-CA" dirty="0" smtClean="0"/>
              <a:t> - promoted here through everything from #</a:t>
            </a:r>
            <a:r>
              <a:rPr lang="en-CA" dirty="0" err="1" smtClean="0"/>
              <a:t>indiweb</a:t>
            </a:r>
            <a:r>
              <a:rPr lang="en-CA" dirty="0" smtClean="0"/>
              <a:t> to Diaspora to app.net to syndication itself - that we've been taking about here for years.</a:t>
            </a:r>
          </a:p>
          <a:p>
            <a:endParaRPr lang="en-CA" dirty="0" smtClean="0"/>
          </a:p>
          <a:p>
            <a:endParaRPr lang="en-US" sz="2000" kern="1200" dirty="0" smtClean="0">
              <a:solidFill>
                <a:schemeClr val="tx1"/>
              </a:solidFill>
              <a:latin typeface="+mn-lt"/>
              <a:ea typeface="+mn-ea"/>
              <a:cs typeface="+mn-cs"/>
            </a:endParaRPr>
          </a:p>
          <a:p>
            <a:pPr marL="0" indent="0">
              <a:buNone/>
            </a:pPr>
            <a:r>
              <a:rPr lang="en-CA" dirty="0" smtClean="0"/>
              <a:t>“Starting now. A technology that allows for limitless reproduction of knowledge resources, instantaneous global sharing and cooperation, and all the powerful benefits of digital manipulation, recombination, and computation…” – Jim Groom</a:t>
            </a:r>
          </a:p>
          <a:p>
            <a:pPr algn="l"/>
            <a:r>
              <a:rPr lang="en-CA" dirty="0" smtClean="0"/>
              <a:t>Learning reclaimed is network learning…</a:t>
            </a:r>
          </a:p>
          <a:p>
            <a:pPr marL="0" indent="0">
              <a:buNone/>
            </a:pPr>
            <a:r>
              <a:rPr lang="en-CA" dirty="0" smtClean="0"/>
              <a:t>For example, Adapt Learning to develop a freely available authoring tool for </a:t>
            </a:r>
            <a:r>
              <a:rPr lang="en-CA" strike="sngStrike" dirty="0" smtClean="0"/>
              <a:t>organisations</a:t>
            </a:r>
            <a:r>
              <a:rPr lang="en-CA" dirty="0" smtClean="0"/>
              <a:t> </a:t>
            </a:r>
            <a:r>
              <a:rPr lang="en-CA" i="1" dirty="0" smtClean="0"/>
              <a:t>people</a:t>
            </a:r>
            <a:r>
              <a:rPr lang="en-CA" dirty="0" smtClean="0"/>
              <a:t> that wish to develop their own responsive e-learning content..”</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15</a:t>
            </a:fld>
            <a:endParaRPr lang="en-CA"/>
          </a:p>
        </p:txBody>
      </p:sp>
    </p:spTree>
    <p:extLst>
      <p:ext uri="{BB962C8B-B14F-4D97-AF65-F5344CB8AC3E}">
        <p14:creationId xmlns:p14="http://schemas.microsoft.com/office/powerpoint/2010/main" val="220033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That’s what we were building when we were building something like this…</a:t>
            </a: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16</a:t>
            </a:fld>
            <a:endParaRPr lang="en-CA"/>
          </a:p>
        </p:txBody>
      </p:sp>
    </p:spTree>
    <p:extLst>
      <p:ext uri="{BB962C8B-B14F-4D97-AF65-F5344CB8AC3E}">
        <p14:creationId xmlns:p14="http://schemas.microsoft.com/office/powerpoint/2010/main" val="2048549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Some of the technology behind the reclaimed web…</a:t>
            </a:r>
          </a:p>
          <a:p>
            <a:r>
              <a:rPr lang="en-CA" dirty="0" smtClean="0"/>
              <a:t>“digital tools that will make it easier for readers to post comments and photos on news sites and to interact with journalists and each other."</a:t>
            </a:r>
          </a:p>
          <a:p>
            <a:pPr algn="r"/>
            <a:r>
              <a:rPr lang="en-CA" dirty="0" smtClean="0"/>
              <a:t>Toolset: the Distributed Developer’s Stack (DDS)</a:t>
            </a:r>
          </a:p>
          <a:p>
            <a:r>
              <a:rPr lang="en-CA" dirty="0" smtClean="0"/>
              <a:t>they're built on  distributed computing. Coursera, for example, relies on Amazon Web Services (AWS).</a:t>
            </a:r>
          </a:p>
          <a:p>
            <a:endParaRPr lang="en-CA" dirty="0" smtClean="0"/>
          </a:p>
          <a:p>
            <a:pPr algn="l"/>
            <a:r>
              <a:rPr lang="en-CA" dirty="0" smtClean="0"/>
              <a:t>Schema.org – making it easier for search engines to index tour site</a:t>
            </a:r>
          </a:p>
          <a:p>
            <a:r>
              <a:rPr lang="en-CA" dirty="0" smtClean="0"/>
              <a:t>a joint initiative of the search engines Google, Bing, Yahoo and </a:t>
            </a:r>
            <a:r>
              <a:rPr lang="en-CA" dirty="0" err="1" smtClean="0"/>
              <a:t>Yandex</a:t>
            </a:r>
            <a:endParaRPr lang="en-CA" dirty="0" smtClean="0"/>
          </a:p>
          <a:p>
            <a:pPr algn="l"/>
            <a:r>
              <a:rPr lang="en-CA" dirty="0" smtClean="0"/>
              <a:t>An app store for server software</a:t>
            </a:r>
          </a:p>
          <a:p>
            <a:r>
              <a:rPr lang="en-CA" dirty="0" smtClean="0"/>
              <a:t>Install your favorite applications in your own servers or run them in the cloud.</a:t>
            </a:r>
          </a:p>
          <a:p>
            <a:pPr algn="r"/>
            <a:r>
              <a:rPr lang="en-CA" dirty="0" smtClean="0"/>
              <a:t>Take back your data from Google</a:t>
            </a:r>
          </a:p>
          <a:p>
            <a:r>
              <a:rPr lang="en-CA" dirty="0" smtClean="0"/>
              <a:t>"a personal web server preloaded with open source software that lets you run your own web services from your home network.”</a:t>
            </a:r>
          </a:p>
          <a:p>
            <a:endParaRPr lang="en-CA" dirty="0" smtClean="0"/>
          </a:p>
          <a:p>
            <a:pPr algn="l"/>
            <a:r>
              <a:rPr lang="en-CA" dirty="0" smtClean="0"/>
              <a:t>QR codes, open search, Windows Live tiles, touch icons for mobile and android, RSS </a:t>
            </a:r>
            <a:r>
              <a:rPr lang="en-CA" dirty="0" err="1" smtClean="0"/>
              <a:t>autodiscovery</a:t>
            </a:r>
            <a:r>
              <a:rPr lang="en-CA" dirty="0" smtClean="0"/>
              <a:t>, humans.txt – these are features of the modern website</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17</a:t>
            </a:fld>
            <a:endParaRPr lang="en-CA"/>
          </a:p>
        </p:txBody>
      </p:sp>
    </p:spTree>
    <p:extLst>
      <p:ext uri="{BB962C8B-B14F-4D97-AF65-F5344CB8AC3E}">
        <p14:creationId xmlns:p14="http://schemas.microsoft.com/office/powerpoint/2010/main" val="21765319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How this changes learning: the theory of </a:t>
            </a:r>
            <a:r>
              <a:rPr lang="en-CA" dirty="0" err="1" smtClean="0"/>
              <a:t>connectivism</a:t>
            </a:r>
            <a:endParaRPr lang="en-CA" dirty="0" smtClean="0"/>
          </a:p>
          <a:p>
            <a:pPr marL="0" indent="0">
              <a:buNone/>
            </a:pPr>
            <a:r>
              <a:rPr lang="en-CA" dirty="0" smtClean="0"/>
              <a:t>“</a:t>
            </a:r>
            <a:r>
              <a:rPr lang="en-CA" dirty="0" err="1" smtClean="0"/>
              <a:t>Connectivism</a:t>
            </a:r>
            <a:r>
              <a:rPr lang="en-CA" dirty="0" smtClean="0"/>
              <a:t> repositions media as a type of content, in that media, as tools of cognitive engagement, have the potential to transform the content of learning.”</a:t>
            </a:r>
          </a:p>
          <a:p>
            <a:pPr algn="l"/>
            <a:r>
              <a:rPr lang="en-CA" dirty="0" smtClean="0"/>
              <a:t>What’s the connection between social networks and neural networks?</a:t>
            </a:r>
          </a:p>
          <a:p>
            <a:r>
              <a:rPr lang="en-CA" dirty="0" smtClean="0"/>
              <a:t>The Siemens answer is multimodal extension. The networks reach out and integrate with each other.</a:t>
            </a:r>
          </a:p>
          <a:p>
            <a:endParaRPr lang="en-US" sz="2000" kern="1200" dirty="0" smtClean="0">
              <a:solidFill>
                <a:schemeClr val="tx1"/>
              </a:solidFill>
              <a:latin typeface="+mn-lt"/>
              <a:ea typeface="+mn-ea"/>
              <a:cs typeface="+mn-cs"/>
            </a:endParaRPr>
          </a:p>
          <a:p>
            <a:r>
              <a:rPr lang="en-CA" dirty="0" smtClean="0"/>
              <a:t>The Downes answer: pattern recognition. One network perceives patterns in another network and </a:t>
            </a:r>
            <a:r>
              <a:rPr lang="en-CA" i="1" dirty="0" smtClean="0"/>
              <a:t>interprets</a:t>
            </a:r>
            <a:r>
              <a:rPr lang="en-CA" dirty="0" smtClean="0"/>
              <a:t> or </a:t>
            </a:r>
            <a:r>
              <a:rPr lang="en-CA" i="1" dirty="0" smtClean="0"/>
              <a:t>recognizes</a:t>
            </a:r>
            <a:r>
              <a:rPr lang="en-CA" dirty="0" smtClean="0"/>
              <a:t> these patterns </a:t>
            </a:r>
            <a:r>
              <a:rPr lang="en-CA" i="1" dirty="0" smtClean="0"/>
              <a:t>as</a:t>
            </a:r>
            <a:r>
              <a:rPr lang="en-CA" dirty="0" smtClean="0"/>
              <a:t> something. </a:t>
            </a:r>
          </a:p>
          <a:p>
            <a:pPr algn="l"/>
            <a:r>
              <a:rPr lang="en-CA" dirty="0" err="1" smtClean="0"/>
              <a:t>Connectivism</a:t>
            </a:r>
            <a:r>
              <a:rPr lang="en-CA" dirty="0" smtClean="0"/>
              <a:t> as a learning theory</a:t>
            </a:r>
          </a:p>
          <a:p>
            <a:pPr marL="0" indent="0">
              <a:buNone/>
            </a:pPr>
            <a:r>
              <a:rPr lang="en-CA" dirty="0" smtClean="0"/>
              <a:t>Cain writes, "for me, a theory must</a:t>
            </a:r>
          </a:p>
          <a:p>
            <a:r>
              <a:rPr lang="en-CA" dirty="0" smtClean="0"/>
              <a:t>account for current theories</a:t>
            </a:r>
          </a:p>
          <a:p>
            <a:r>
              <a:rPr lang="en-CA" dirty="0" smtClean="0"/>
              <a:t>sufficiently explain where we are now</a:t>
            </a:r>
          </a:p>
          <a:p>
            <a:r>
              <a:rPr lang="en-CA" dirty="0" smtClean="0"/>
              <a:t>make predictions</a:t>
            </a:r>
          </a:p>
          <a:p>
            <a:r>
              <a:rPr lang="en-CA" dirty="0" smtClean="0"/>
              <a:t>be subject to testing.”</a:t>
            </a: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20</a:t>
            </a:fld>
            <a:endParaRPr lang="en-CA"/>
          </a:p>
        </p:txBody>
      </p:sp>
    </p:spTree>
    <p:extLst>
      <p:ext uri="{BB962C8B-B14F-4D97-AF65-F5344CB8AC3E}">
        <p14:creationId xmlns:p14="http://schemas.microsoft.com/office/powerpoint/2010/main" val="9237775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err="1" smtClean="0"/>
              <a:t>Connectivism’s</a:t>
            </a:r>
            <a:r>
              <a:rPr lang="en-CA" dirty="0" smtClean="0"/>
              <a:t> </a:t>
            </a:r>
            <a:r>
              <a:rPr lang="en-CA" dirty="0" err="1" smtClean="0"/>
              <a:t>respose</a:t>
            </a:r>
            <a:r>
              <a:rPr lang="en-CA" dirty="0" smtClean="0"/>
              <a:t>: researching the MOOC</a:t>
            </a:r>
          </a:p>
          <a:p>
            <a:r>
              <a:rPr lang="en-CA" dirty="0" smtClean="0"/>
              <a:t>The MOOC was developed by Siemens and myself to instantiate the principles of </a:t>
            </a:r>
            <a:r>
              <a:rPr lang="en-CA" dirty="0" err="1" smtClean="0"/>
              <a:t>connectivism</a:t>
            </a:r>
            <a:endParaRPr lang="en-CA" dirty="0" smtClean="0"/>
          </a:p>
          <a:p>
            <a:r>
              <a:rPr lang="en-CA" dirty="0" smtClean="0"/>
              <a:t>Our courses were designed as networks, testing both aspects of our theories</a:t>
            </a:r>
          </a:p>
          <a:p>
            <a:pPr algn="l"/>
            <a:r>
              <a:rPr lang="en-CA" dirty="0" smtClean="0"/>
              <a:t>Participants’ perceptions in MOOCs</a:t>
            </a:r>
          </a:p>
          <a:p>
            <a:pPr marL="0" indent="0">
              <a:buNone/>
            </a:pPr>
            <a:r>
              <a:rPr lang="en-CA" dirty="0" smtClean="0"/>
              <a:t>"creating networks and developing professional connections through networking technologies are advantages of participating in </a:t>
            </a:r>
            <a:r>
              <a:rPr lang="en-CA" dirty="0" err="1" smtClean="0"/>
              <a:t>cMOOCs</a:t>
            </a:r>
            <a:r>
              <a:rPr lang="en-CA" dirty="0" smtClean="0"/>
              <a:t>"</a:t>
            </a: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21</a:t>
            </a:fld>
            <a:endParaRPr lang="en-CA"/>
          </a:p>
        </p:txBody>
      </p:sp>
    </p:spTree>
    <p:extLst>
      <p:ext uri="{BB962C8B-B14F-4D97-AF65-F5344CB8AC3E}">
        <p14:creationId xmlns:p14="http://schemas.microsoft.com/office/powerpoint/2010/main" val="2032685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Where to now? The learner at the centre of the networked world</a:t>
            </a:r>
          </a:p>
          <a:p>
            <a:pPr marL="0" indent="0">
              <a:buNone/>
            </a:pPr>
            <a:r>
              <a:rPr lang="en-CA" dirty="0" smtClean="0"/>
              <a:t>Aspen Institute:</a:t>
            </a:r>
          </a:p>
          <a:p>
            <a:r>
              <a:rPr lang="en-CA" dirty="0" smtClean="0"/>
              <a:t>empower learners to learn any time, any place</a:t>
            </a:r>
          </a:p>
          <a:p>
            <a:r>
              <a:rPr lang="en-CA" dirty="0" smtClean="0"/>
              <a:t>support and guide learners in a networked learning environment</a:t>
            </a:r>
          </a:p>
          <a:p>
            <a:r>
              <a:rPr lang="en-CA" dirty="0" smtClean="0"/>
              <a:t>interoperability across learning networks</a:t>
            </a:r>
          </a:p>
          <a:p>
            <a:pPr algn="l"/>
            <a:r>
              <a:rPr lang="en-CA" dirty="0" smtClean="0"/>
              <a:t>Learner control has moved beyond computer assisted programs…</a:t>
            </a:r>
          </a:p>
          <a:p>
            <a:pPr marL="0" indent="0">
              <a:buNone/>
            </a:pPr>
            <a:r>
              <a:rPr lang="en-CA" dirty="0" smtClean="0"/>
              <a:t>“towards authentic learning contexts mediated by technology in which the learner may have a greater control of either tangible or intangible elements of a learning environment”</a:t>
            </a:r>
          </a:p>
          <a:p>
            <a:pPr algn="r"/>
            <a:r>
              <a:rPr lang="en-CA" dirty="0" smtClean="0"/>
              <a:t>Reading and networking will become one and the same thing</a:t>
            </a:r>
          </a:p>
          <a:p>
            <a:pPr marL="0" indent="0">
              <a:buNone/>
            </a:pPr>
            <a:r>
              <a:rPr lang="en-CA" dirty="0" smtClean="0"/>
              <a:t>for instance, when a document in </a:t>
            </a:r>
            <a:r>
              <a:rPr lang="en-CA" dirty="0" err="1" smtClean="0"/>
              <a:t>Utopoa</a:t>
            </a:r>
            <a:r>
              <a:rPr lang="en-CA" dirty="0" smtClean="0"/>
              <a:t> is opened, "a sidebar opens up on the right-hand side and fills with relevant data from external databases and services like </a:t>
            </a:r>
            <a:r>
              <a:rPr lang="en-CA" dirty="0" err="1" smtClean="0"/>
              <a:t>Mendeley</a:t>
            </a:r>
            <a:r>
              <a:rPr lang="en-CA" dirty="0" smtClean="0"/>
              <a:t>, SHERPA/</a:t>
            </a:r>
            <a:r>
              <a:rPr lang="en-CA" dirty="0" err="1" smtClean="0"/>
              <a:t>RoMEO</a:t>
            </a:r>
            <a:r>
              <a:rPr lang="en-CA" dirty="0" smtClean="0"/>
              <a:t>, and Wikipedia."</a:t>
            </a:r>
          </a:p>
          <a:p>
            <a:pPr marL="0" indent="0">
              <a:buNone/>
            </a:pPr>
            <a:endParaRPr lang="en-CA" dirty="0" smtClean="0"/>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22</a:t>
            </a:fld>
            <a:endParaRPr lang="en-CA"/>
          </a:p>
        </p:txBody>
      </p:sp>
    </p:spTree>
    <p:extLst>
      <p:ext uri="{BB962C8B-B14F-4D97-AF65-F5344CB8AC3E}">
        <p14:creationId xmlns:p14="http://schemas.microsoft.com/office/powerpoint/2010/main" val="24265964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Connective learning technology is already transforming the workplace</a:t>
            </a:r>
          </a:p>
          <a:p>
            <a:pPr marL="0" indent="0">
              <a:buNone/>
            </a:pPr>
            <a:r>
              <a:rPr lang="en-CA" dirty="0" smtClean="0"/>
              <a:t>“Combine ambient data on just about any physically manufactured object with pervasive wearable technologies that constantly present us with dashboards, notifications, analyses, and visualizations of all this data…”</a:t>
            </a:r>
          </a:p>
          <a:p>
            <a:pPr algn="l"/>
            <a:r>
              <a:rPr lang="en-CA" dirty="0" smtClean="0"/>
              <a:t>Teams and collaborations will be transformed into networks and cooperatives</a:t>
            </a:r>
          </a:p>
          <a:p>
            <a:r>
              <a:rPr lang="en-CA" dirty="0" smtClean="0"/>
              <a:t>For example, the "oscillation principle" where developers meet three times a year for three days. </a:t>
            </a:r>
          </a:p>
          <a:p>
            <a:r>
              <a:rPr lang="en-CA" dirty="0" smtClean="0"/>
              <a:t>The rest of the time "team members are … using various forms of social media.</a:t>
            </a:r>
          </a:p>
          <a:p>
            <a:pPr algn="r"/>
            <a:r>
              <a:rPr lang="en-CA" dirty="0" smtClean="0"/>
              <a:t>Interactions in a problem space</a:t>
            </a:r>
          </a:p>
          <a:p>
            <a:pPr marL="0" indent="0">
              <a:buNone/>
            </a:pPr>
            <a:r>
              <a:rPr lang="en-CA" dirty="0" smtClean="0"/>
              <a:t>“Cooperative work is accomplished by the division of labour among participants, as an activity where each person is responsible for a portion of the problem solving.”</a:t>
            </a: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23</a:t>
            </a:fld>
            <a:endParaRPr lang="en-CA"/>
          </a:p>
        </p:txBody>
      </p:sp>
    </p:spTree>
    <p:extLst>
      <p:ext uri="{BB962C8B-B14F-4D97-AF65-F5344CB8AC3E}">
        <p14:creationId xmlns:p14="http://schemas.microsoft.com/office/powerpoint/2010/main" val="38154620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en-CA" dirty="0" smtClean="0"/>
              <a:t>In cooperation, we no longer share models, designs, visions, goals, or objectives</a:t>
            </a:r>
          </a:p>
          <a:p>
            <a:r>
              <a:rPr lang="en-CA" dirty="0" smtClean="0"/>
              <a:t>"virtual distance had significant influences on trust, goal clarity and OCB and indirectly influenced innovation and success."</a:t>
            </a:r>
          </a:p>
          <a:p>
            <a:pPr algn="l"/>
            <a:r>
              <a:rPr lang="en-CA" dirty="0" smtClean="0"/>
              <a:t>Axelrod: Cooperation does not require centrality, commonality, management, control or even trust</a:t>
            </a:r>
            <a:br>
              <a:rPr lang="en-CA" dirty="0" smtClean="0"/>
            </a:br>
            <a:endParaRPr lang="en-CA" dirty="0" smtClean="0"/>
          </a:p>
          <a:p>
            <a:r>
              <a:rPr lang="en-CA" dirty="0" smtClean="0"/>
              <a:t>It requires only a durable relationship… a network infrastructure</a:t>
            </a:r>
          </a:p>
          <a:p>
            <a:r>
              <a:rPr lang="en-CA" dirty="0" smtClean="0"/>
              <a:t>Which is a good thing, because my most useful </a:t>
            </a:r>
            <a:r>
              <a:rPr lang="en-CA" dirty="0" err="1" smtClean="0"/>
              <a:t>cooperations</a:t>
            </a:r>
            <a:r>
              <a:rPr lang="en-CA" dirty="0" smtClean="0"/>
              <a:t> are with those I trust least</a:t>
            </a:r>
          </a:p>
          <a:p>
            <a:pPr algn="r"/>
            <a:r>
              <a:rPr lang="en-CA" dirty="0" smtClean="0"/>
              <a:t>Cooperation means working with others without all the overhead</a:t>
            </a:r>
          </a:p>
          <a:p>
            <a:pPr marL="0" indent="0">
              <a:buNone/>
            </a:pPr>
            <a:r>
              <a:rPr lang="en-CA" dirty="0" smtClean="0"/>
              <a:t>“Cooperation can be achieved if all participants do their assigned parts separately and bring their results to the table; collaboration, in contrast … involves negotiations, discussions, and accommodating others’ perspectives.”</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24</a:t>
            </a:fld>
            <a:endParaRPr lang="en-CA"/>
          </a:p>
        </p:txBody>
      </p:sp>
    </p:spTree>
    <p:extLst>
      <p:ext uri="{BB962C8B-B14F-4D97-AF65-F5344CB8AC3E}">
        <p14:creationId xmlns:p14="http://schemas.microsoft.com/office/powerpoint/2010/main" val="6048343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The new skills are network skills</a:t>
            </a:r>
          </a:p>
          <a:p>
            <a:pPr marL="0" indent="0">
              <a:buNone/>
            </a:pPr>
            <a:r>
              <a:rPr lang="en-CA" dirty="0" smtClean="0"/>
              <a:t>You need to understand the real meaning of such </a:t>
            </a:r>
            <a:r>
              <a:rPr lang="en-CA" dirty="0" err="1" smtClean="0"/>
              <a:t>arcania</a:t>
            </a:r>
            <a:r>
              <a:rPr lang="en-CA" dirty="0" smtClean="0"/>
              <a:t> as lists, loops and APIs.</a:t>
            </a:r>
          </a:p>
          <a:p>
            <a:pPr algn="r"/>
            <a:r>
              <a:rPr lang="en-CA" dirty="0" smtClean="0"/>
              <a:t>People forget about </a:t>
            </a:r>
            <a:r>
              <a:rPr lang="en-CA" dirty="0" err="1" smtClean="0"/>
              <a:t>Codeacademy</a:t>
            </a:r>
            <a:r>
              <a:rPr lang="en-CA" dirty="0" smtClean="0"/>
              <a:t>… ‘the other MOOC’</a:t>
            </a:r>
          </a:p>
          <a:p>
            <a:pPr marL="0" indent="0">
              <a:buNone/>
            </a:pPr>
            <a:r>
              <a:rPr lang="en-CA" dirty="0" smtClean="0"/>
              <a:t>"The problem with MOOCs, according to </a:t>
            </a:r>
            <a:r>
              <a:rPr lang="en-CA" dirty="0" err="1" smtClean="0"/>
              <a:t>Codecademy</a:t>
            </a:r>
            <a:r>
              <a:rPr lang="en-CA" dirty="0" smtClean="0"/>
              <a:t> founder Zach Sims, is that they simply try to replicate the offline learning experience. The web presents the opportunity to learn in an entirely new way, he says."</a:t>
            </a:r>
            <a:endParaRPr lang="en-CA" dirty="0" smtClean="0">
              <a:effectLst/>
            </a:endParaRPr>
          </a:p>
          <a:p>
            <a:pPr algn="l"/>
            <a:r>
              <a:rPr lang="en-CA" dirty="0" smtClean="0"/>
              <a:t>People, passion and play</a:t>
            </a:r>
          </a:p>
          <a:p>
            <a:pPr marL="0" indent="0">
              <a:buNone/>
            </a:pPr>
            <a:r>
              <a:rPr lang="en-CA" dirty="0" smtClean="0"/>
              <a:t>The Media Lab model of "projects and peers and passion and play" grew out of </a:t>
            </a:r>
            <a:r>
              <a:rPr lang="en-CA" dirty="0" err="1" smtClean="0"/>
              <a:t>Papert's</a:t>
            </a:r>
            <a:r>
              <a:rPr lang="en-CA" dirty="0" smtClean="0"/>
              <a:t> work</a:t>
            </a: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25</a:t>
            </a:fld>
            <a:endParaRPr lang="en-CA"/>
          </a:p>
        </p:txBody>
      </p:sp>
    </p:spTree>
    <p:extLst>
      <p:ext uri="{BB962C8B-B14F-4D97-AF65-F5344CB8AC3E}">
        <p14:creationId xmlns:p14="http://schemas.microsoft.com/office/powerpoint/2010/main" val="845339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Economists have their own view of what academia needs…</a:t>
            </a:r>
          </a:p>
          <a:p>
            <a:pPr marL="0" indent="0">
              <a:buNone/>
            </a:pPr>
            <a:r>
              <a:rPr lang="en-CA" dirty="0" smtClean="0"/>
              <a:t>If the Economist says something is good, I begin to worry. And so too with this article touting the destruction of the universities at the hands of the MOOC.</a:t>
            </a:r>
          </a:p>
          <a:p>
            <a:pPr algn="r"/>
            <a:r>
              <a:rPr lang="en-CA" dirty="0" smtClean="0"/>
              <a:t>Three trends ‘worth watching’ in the higher education space:</a:t>
            </a:r>
          </a:p>
          <a:p>
            <a:r>
              <a:rPr lang="en-CA" dirty="0" smtClean="0"/>
              <a:t>Tiered service models at universities</a:t>
            </a:r>
          </a:p>
          <a:p>
            <a:r>
              <a:rPr lang="en-CA" dirty="0" smtClean="0"/>
              <a:t>Analytics and data-driven management</a:t>
            </a:r>
          </a:p>
          <a:p>
            <a:r>
              <a:rPr lang="en-CA" dirty="0" smtClean="0"/>
              <a:t>Alternative credentials</a:t>
            </a:r>
          </a:p>
          <a:p>
            <a:pPr marL="0" indent="0">
              <a:buNone/>
            </a:pPr>
            <a:r>
              <a:rPr lang="en-CA" dirty="0" smtClean="0"/>
              <a:t>Economics and education – two domains in which </a:t>
            </a:r>
            <a:r>
              <a:rPr lang="en-CA" i="1" dirty="0" smtClean="0"/>
              <a:t>models</a:t>
            </a:r>
            <a:r>
              <a:rPr lang="en-CA" dirty="0" smtClean="0"/>
              <a:t> prevail</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5</a:t>
            </a:fld>
            <a:endParaRPr lang="en-CA"/>
          </a:p>
        </p:txBody>
      </p:sp>
    </p:spTree>
    <p:extLst>
      <p:ext uri="{BB962C8B-B14F-4D97-AF65-F5344CB8AC3E}">
        <p14:creationId xmlns:p14="http://schemas.microsoft.com/office/powerpoint/2010/main" val="32893066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The </a:t>
            </a:r>
            <a:r>
              <a:rPr lang="en-CA" dirty="0" err="1" smtClean="0"/>
              <a:t>Superuniversity</a:t>
            </a:r>
            <a:endParaRPr lang="en-CA" dirty="0" smtClean="0"/>
          </a:p>
          <a:p>
            <a:r>
              <a:rPr lang="en-CA" dirty="0" smtClean="0"/>
              <a:t>We are being told “future universities will be rewarded by governments for their performance in economic development, employability of graduates, immigration and commercialisation of research.”</a:t>
            </a:r>
          </a:p>
          <a:p>
            <a:pPr algn="l"/>
            <a:r>
              <a:rPr lang="en-CA" dirty="0" smtClean="0"/>
              <a:t>One slide points out that universities have survived since the 16th century "because societies need them."</a:t>
            </a:r>
            <a:br>
              <a:rPr lang="en-CA" dirty="0" smtClean="0"/>
            </a:br>
            <a:r>
              <a:rPr lang="en-CA" dirty="0" smtClean="0"/>
              <a:t> What Is that what we need?</a:t>
            </a:r>
          </a:p>
          <a:p>
            <a:r>
              <a:rPr lang="en-CA" dirty="0" smtClean="0"/>
              <a:t>More designs and models?</a:t>
            </a:r>
          </a:p>
          <a:p>
            <a:r>
              <a:rPr lang="en-CA" dirty="0" smtClean="0"/>
              <a:t>More standards and measurement?</a:t>
            </a:r>
          </a:p>
          <a:p>
            <a:r>
              <a:rPr lang="en-CA" dirty="0" smtClean="0"/>
              <a:t>More centralization and control?</a:t>
            </a:r>
          </a:p>
          <a:p>
            <a:r>
              <a:rPr lang="en-CA" dirty="0" smtClean="0"/>
              <a:t>The same mistakes, repeated again?</a:t>
            </a:r>
          </a:p>
          <a:p>
            <a:pPr algn="r"/>
            <a:r>
              <a:rPr lang="en-CA" dirty="0" smtClean="0"/>
              <a:t>It is worth asking at this juncture exactly what it is that societies need</a:t>
            </a:r>
          </a:p>
          <a:p>
            <a:pPr marL="0" indent="0">
              <a:buNone/>
            </a:pPr>
            <a:r>
              <a:rPr lang="en-CA" dirty="0" smtClean="0"/>
              <a:t>The citizens of Leiden famously opted for a university as a reward from William of Orange instead of the economic advantage of tax-free status. The citizens of Tubingen famously rejected industrial development in favour of remaining a university city. </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26</a:t>
            </a:fld>
            <a:endParaRPr lang="en-CA"/>
          </a:p>
        </p:txBody>
      </p:sp>
    </p:spTree>
    <p:extLst>
      <p:ext uri="{BB962C8B-B14F-4D97-AF65-F5344CB8AC3E}">
        <p14:creationId xmlns:p14="http://schemas.microsoft.com/office/powerpoint/2010/main" val="289215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We have an alternative for today’s society</a:t>
            </a:r>
            <a:br>
              <a:rPr lang="en-CA" dirty="0" smtClean="0"/>
            </a:br>
            <a:r>
              <a:rPr lang="en-CA" dirty="0" smtClean="0"/>
              <a:t>We can reclaim learning</a:t>
            </a:r>
          </a:p>
          <a:p>
            <a:pPr algn="l"/>
            <a:r>
              <a:rPr lang="en-CA" dirty="0" smtClean="0"/>
              <a:t>We are moving beyond institutions… toward a cooperative knowing society based on network knowledge</a:t>
            </a:r>
          </a:p>
          <a:p>
            <a:pPr marL="0" indent="0">
              <a:buNone/>
            </a:pPr>
            <a:r>
              <a:rPr lang="en-CA" dirty="0" smtClean="0"/>
              <a:t>activities that will promote extending learning beyond formal education.</a:t>
            </a:r>
          </a:p>
          <a:p>
            <a:endParaRPr lang="en-US" sz="2000" kern="1200" dirty="0" smtClean="0">
              <a:solidFill>
                <a:schemeClr val="tx1"/>
              </a:solidFill>
              <a:latin typeface="+mn-lt"/>
              <a:ea typeface="+mn-ea"/>
              <a:cs typeface="+mn-cs"/>
            </a:endParaRPr>
          </a:p>
          <a:p>
            <a:pPr marL="0" indent="0">
              <a:buNone/>
            </a:pPr>
            <a:r>
              <a:rPr lang="en-CA" dirty="0" smtClean="0"/>
              <a:t>There is this tendency to suggest that the number of universities will dwindle to a very few. But in fact, universities will proliferate. They will be accessible and available, and number in the hundreds of thousands, not in the dozens. What will change is that </a:t>
            </a:r>
            <a:r>
              <a:rPr lang="en-CA" i="1" dirty="0" smtClean="0"/>
              <a:t>universities will no longer be bastions of privilege and elitism</a:t>
            </a:r>
            <a:r>
              <a:rPr lang="en-CA" dirty="0" smtClean="0"/>
              <a:t>. </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27</a:t>
            </a:fld>
            <a:endParaRPr lang="en-CA"/>
          </a:p>
        </p:txBody>
      </p:sp>
    </p:spTree>
    <p:extLst>
      <p:ext uri="{BB962C8B-B14F-4D97-AF65-F5344CB8AC3E}">
        <p14:creationId xmlns:p14="http://schemas.microsoft.com/office/powerpoint/2010/main" val="98436597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28</a:t>
            </a:fld>
            <a:endParaRPr lang="en-CA"/>
          </a:p>
        </p:txBody>
      </p:sp>
    </p:spTree>
    <p:extLst>
      <p:ext uri="{BB962C8B-B14F-4D97-AF65-F5344CB8AC3E}">
        <p14:creationId xmlns:p14="http://schemas.microsoft.com/office/powerpoint/2010/main" val="3853442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A model of the workflow process employed to assist LMS selection</a:t>
            </a:r>
          </a:p>
          <a:p>
            <a:pPr algn="l"/>
            <a:r>
              <a:rPr lang="en-CA" sz="1600" dirty="0" smtClean="0"/>
              <a:t>A step-by-step guide to LMS selection; a customized list of LMS features</a:t>
            </a:r>
            <a:endParaRPr lang="en-CA" dirty="0" smtClean="0"/>
          </a:p>
          <a:p>
            <a:pPr algn="r"/>
            <a:r>
              <a:rPr lang="en-CA" dirty="0" smtClean="0"/>
              <a:t>Learning design patterns</a:t>
            </a:r>
            <a:br>
              <a:rPr lang="en-CA" dirty="0" smtClean="0"/>
            </a:br>
            <a:r>
              <a:rPr lang="en-CA" dirty="0" smtClean="0"/>
              <a:t>via Grainne Conole</a:t>
            </a:r>
          </a:p>
          <a:p>
            <a:pPr marL="0" indent="0">
              <a:buNone/>
            </a:pPr>
            <a:r>
              <a:rPr lang="en-CA" dirty="0" smtClean="0"/>
              <a:t>“see how a particular pedagogic approach can be migrated successfully across different topics”</a:t>
            </a:r>
          </a:p>
          <a:p>
            <a:pPr algn="l"/>
            <a:r>
              <a:rPr lang="en-CA" dirty="0" smtClean="0"/>
              <a:t>“Best Practices” for typical learning tasks</a:t>
            </a:r>
          </a:p>
          <a:p>
            <a:pPr marL="0" indent="0">
              <a:buNone/>
            </a:pPr>
            <a:r>
              <a:rPr lang="en-CA" dirty="0" smtClean="0"/>
              <a:t>For example, the phenomenon of 'conditional release of material' - that is, showing students course content only after they have reached a certain threshold</a:t>
            </a:r>
          </a:p>
          <a:p>
            <a:pPr algn="l"/>
            <a:r>
              <a:rPr lang="en-CA" dirty="0" smtClean="0"/>
              <a:t>How should I offer this course: the online, hybrid or traditional models…</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6</a:t>
            </a:fld>
            <a:endParaRPr lang="en-CA"/>
          </a:p>
        </p:txBody>
      </p:sp>
    </p:spTree>
    <p:extLst>
      <p:ext uri="{BB962C8B-B14F-4D97-AF65-F5344CB8AC3E}">
        <p14:creationId xmlns:p14="http://schemas.microsoft.com/office/powerpoint/2010/main" val="29490418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en-CA" dirty="0" smtClean="0"/>
              <a:t>These models are being implemented as educational technology</a:t>
            </a:r>
          </a:p>
          <a:p>
            <a:pPr marL="0" indent="0">
              <a:buNone/>
            </a:pPr>
            <a:r>
              <a:rPr lang="en-CA" dirty="0" smtClean="0"/>
              <a:t>Dozens of LMS companies are re-examining their business plans this week after the launch of Google's preview of Classroom, part of the Google Apps for Education suite. </a:t>
            </a:r>
          </a:p>
          <a:p>
            <a:endParaRPr lang="en-US" sz="2000" kern="1200" dirty="0" smtClean="0">
              <a:solidFill>
                <a:schemeClr val="tx1"/>
              </a:solidFill>
              <a:latin typeface="+mn-lt"/>
              <a:ea typeface="+mn-ea"/>
              <a:cs typeface="+mn-cs"/>
            </a:endParaRPr>
          </a:p>
          <a:p>
            <a:pPr marL="0" indent="0">
              <a:buNone/>
            </a:pPr>
            <a:r>
              <a:rPr lang="en-CA" dirty="0" smtClean="0"/>
              <a:t>According to their official blog, Classroom helps teachers:</a:t>
            </a:r>
          </a:p>
          <a:p>
            <a:r>
              <a:rPr lang="en-CA" dirty="0" smtClean="0"/>
              <a:t>help teachers create and collect assignments</a:t>
            </a:r>
          </a:p>
          <a:p>
            <a:r>
              <a:rPr lang="en-CA" dirty="0" smtClean="0"/>
              <a:t>make announcements and ask questions</a:t>
            </a:r>
          </a:p>
          <a:p>
            <a:r>
              <a:rPr lang="en-CA" dirty="0" smtClean="0"/>
              <a:t>create folders for each assignment and for each student. </a:t>
            </a:r>
          </a:p>
          <a:p>
            <a:pPr algn="l"/>
            <a:r>
              <a:rPr lang="en-CA" dirty="0" smtClean="0"/>
              <a:t>With models, the answers are determined before the system or simulation is ever run…</a:t>
            </a:r>
          </a:p>
          <a:p>
            <a:pPr marL="0" indent="0">
              <a:buNone/>
            </a:pPr>
            <a:r>
              <a:rPr lang="en-CA" dirty="0" smtClean="0"/>
              <a:t>“Carnegie Melon University received a two-year grant for research on and development of MOOCs platforms '</a:t>
            </a:r>
            <a:r>
              <a:rPr lang="en-CA" i="1" dirty="0" smtClean="0"/>
              <a:t>intelligent enough to mimic the traditional classroom experience'</a:t>
            </a:r>
            <a:r>
              <a:rPr lang="en-CA" dirty="0" smtClean="0"/>
              <a:t>.”</a:t>
            </a:r>
          </a:p>
          <a:p>
            <a:pPr algn="l"/>
            <a:r>
              <a:rPr lang="en-CA" dirty="0" smtClean="0"/>
              <a:t>But it’s not new just because you’ve added “on a computer” to some pre-existing model or idea</a:t>
            </a:r>
          </a:p>
          <a:p>
            <a:r>
              <a:rPr lang="en-CA" dirty="0" smtClean="0"/>
              <a:t>The courts have spoken on this</a:t>
            </a:r>
          </a:p>
          <a:p>
            <a:pPr algn="r"/>
            <a:r>
              <a:rPr lang="en-CA" sz="2800" dirty="0" smtClean="0"/>
              <a:t>It’s not even new on a computer… today’s online learning models are yesterday’s models with new names</a:t>
            </a:r>
            <a:endParaRPr lang="en-CA" dirty="0" smtClean="0"/>
          </a:p>
          <a:p>
            <a:pPr marL="0" indent="0">
              <a:buNone/>
            </a:pPr>
            <a:r>
              <a:rPr lang="en-CA" dirty="0" smtClean="0"/>
              <a:t>“This isn’t simply a matter of forgetting history -- the history of technology or the history of education or the history of </a:t>
            </a:r>
            <a:r>
              <a:rPr lang="en-CA" dirty="0" err="1" smtClean="0"/>
              <a:t>ed</a:t>
            </a:r>
            <a:r>
              <a:rPr lang="en-CA" dirty="0" smtClean="0"/>
              <a:t>-tech… It’s a rewriting of history” - Watters</a:t>
            </a:r>
          </a:p>
          <a:p>
            <a:pPr algn="l"/>
            <a:r>
              <a:rPr lang="en-CA" dirty="0" smtClean="0"/>
              <a:t>Take, for example, LRMI, a model of learning resources</a:t>
            </a:r>
            <a:endParaRPr lang="en-CA" sz="1800" dirty="0" smtClean="0"/>
          </a:p>
          <a:p>
            <a:r>
              <a:rPr lang="en-CA" dirty="0" smtClean="0"/>
              <a:t>You’ll recognize AICC, IMS, IEEE-LOM, SCORM, IMS-MLR…</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7</a:t>
            </a:fld>
            <a:endParaRPr lang="en-CA"/>
          </a:p>
        </p:txBody>
      </p:sp>
    </p:spTree>
    <p:extLst>
      <p:ext uri="{BB962C8B-B14F-4D97-AF65-F5344CB8AC3E}">
        <p14:creationId xmlns:p14="http://schemas.microsoft.com/office/powerpoint/2010/main" val="3255090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en-CA" dirty="0" smtClean="0"/>
              <a:t>And the results are pretty much what you’d expect</a:t>
            </a:r>
          </a:p>
          <a:p>
            <a:pPr marL="0" indent="0">
              <a:buNone/>
            </a:pPr>
            <a:r>
              <a:rPr lang="en-CA" dirty="0" smtClean="0"/>
              <a:t>This post offers a short selection of sites where it can be found. Despite Barker's qualification this seems to me to be a very short list.</a:t>
            </a:r>
          </a:p>
          <a:p>
            <a:endParaRPr lang="en-CA" dirty="0" smtClean="0"/>
          </a:p>
          <a:p>
            <a:pPr algn="l"/>
            <a:r>
              <a:rPr lang="en-CA" dirty="0" smtClean="0"/>
              <a:t>New versions of old models don’t produce new results</a:t>
            </a:r>
          </a:p>
          <a:p>
            <a:pPr marL="0" indent="0" algn="r">
              <a:buNone/>
            </a:pPr>
            <a:r>
              <a:rPr lang="en-CA" dirty="0" smtClean="0"/>
              <a:t>Phil Richards “highlighted the NHS as an example of a sector in which large sums of money had been invested in the development of interoperable systems based on open standards which had failed to deliver.”</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8</a:t>
            </a:fld>
            <a:endParaRPr lang="en-CA"/>
          </a:p>
        </p:txBody>
      </p:sp>
    </p:spTree>
    <p:extLst>
      <p:ext uri="{BB962C8B-B14F-4D97-AF65-F5344CB8AC3E}">
        <p14:creationId xmlns:p14="http://schemas.microsoft.com/office/powerpoint/2010/main" val="3850367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People are looking for learning that is relevant and practical</a:t>
            </a:r>
          </a:p>
          <a:p>
            <a:r>
              <a:rPr lang="en-CA" dirty="0" smtClean="0"/>
              <a:t>"students expect universities to be more accessible, flexible and focused on jobs, according to a new survey.“</a:t>
            </a:r>
          </a:p>
          <a:p>
            <a:r>
              <a:rPr lang="en-CA" dirty="0" smtClean="0"/>
              <a:t>Of course, it would help if we surveyed </a:t>
            </a:r>
            <a:r>
              <a:rPr lang="en-CA" i="1" dirty="0" smtClean="0"/>
              <a:t>people</a:t>
            </a:r>
            <a:r>
              <a:rPr lang="en-CA" dirty="0" smtClean="0"/>
              <a:t> and not just students</a:t>
            </a:r>
          </a:p>
          <a:p>
            <a:pPr algn="l"/>
            <a:r>
              <a:rPr lang="en-CA" dirty="0" smtClean="0"/>
              <a:t>And maybe the ‘right model’ is to do away with the models altogether</a:t>
            </a:r>
          </a:p>
          <a:p>
            <a:pPr marL="0" indent="0">
              <a:buNone/>
            </a:pPr>
            <a:r>
              <a:rPr lang="en-CA" dirty="0" smtClean="0"/>
              <a:t>It could be "non-standards based systems, such as “innovative, successful learning technology without standards” such as "</a:t>
            </a:r>
            <a:r>
              <a:rPr lang="en-CA" dirty="0" err="1" smtClean="0"/>
              <a:t>Sugata</a:t>
            </a:r>
            <a:r>
              <a:rPr lang="en-CA" dirty="0" smtClean="0"/>
              <a:t> </a:t>
            </a:r>
            <a:r>
              <a:rPr lang="en-CA" dirty="0" err="1" smtClean="0"/>
              <a:t>Mitra's</a:t>
            </a:r>
            <a:r>
              <a:rPr lang="en-CA" dirty="0" smtClean="0"/>
              <a:t> 'hole in the wall' work as an example of successful self-organised learning</a:t>
            </a:r>
          </a:p>
          <a:p>
            <a:pPr marL="0" indent="0">
              <a:buNone/>
            </a:pPr>
            <a:endParaRPr lang="en-CA" dirty="0" smtClean="0"/>
          </a:p>
          <a:p>
            <a:pPr marL="0" indent="0">
              <a:buNone/>
            </a:pPr>
            <a:endParaRPr lang="en-CA" dirty="0" smtClean="0"/>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9</a:t>
            </a:fld>
            <a:endParaRPr lang="en-CA"/>
          </a:p>
        </p:txBody>
      </p:sp>
    </p:spTree>
    <p:extLst>
      <p:ext uri="{BB962C8B-B14F-4D97-AF65-F5344CB8AC3E}">
        <p14:creationId xmlns:p14="http://schemas.microsoft.com/office/powerpoint/2010/main" val="2205794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What’s missing in the standard-based models-based approach is what we used to think of as BAD</a:t>
            </a:r>
          </a:p>
          <a:p>
            <a:r>
              <a:rPr lang="en-CA" b="1" dirty="0" err="1" smtClean="0"/>
              <a:t>B</a:t>
            </a:r>
            <a:r>
              <a:rPr lang="en-CA" dirty="0" err="1" smtClean="0"/>
              <a:t>ricolage</a:t>
            </a:r>
            <a:r>
              <a:rPr lang="en-CA" dirty="0" smtClean="0"/>
              <a:t> – the doesn’t allow or cater for </a:t>
            </a:r>
            <a:r>
              <a:rPr lang="en-CA" dirty="0" err="1" smtClean="0"/>
              <a:t>bricolage</a:t>
            </a:r>
            <a:r>
              <a:rPr lang="en-CA" dirty="0" smtClean="0"/>
              <a:t>.</a:t>
            </a:r>
          </a:p>
          <a:p>
            <a:r>
              <a:rPr lang="en-CA" b="1" dirty="0" smtClean="0"/>
              <a:t>A</a:t>
            </a:r>
            <a:r>
              <a:rPr lang="en-CA" dirty="0" smtClean="0"/>
              <a:t>ffordances – </a:t>
            </a:r>
            <a:r>
              <a:rPr lang="en-CA" dirty="0" err="1" smtClean="0"/>
              <a:t>everage</a:t>
            </a:r>
            <a:r>
              <a:rPr lang="en-CA" dirty="0" smtClean="0"/>
              <a:t> the technology to improve learning and teaching.</a:t>
            </a:r>
          </a:p>
          <a:p>
            <a:r>
              <a:rPr lang="en-CA" b="1" dirty="0" smtClean="0"/>
              <a:t>D</a:t>
            </a:r>
            <a:r>
              <a:rPr lang="en-CA" dirty="0" smtClean="0"/>
              <a:t>istribution – implications for the institutional practice of e-learning."</a:t>
            </a:r>
          </a:p>
          <a:p>
            <a:endParaRPr lang="en-CA" dirty="0" smtClean="0"/>
          </a:p>
          <a:p>
            <a:pPr algn="r"/>
            <a:r>
              <a:rPr lang="en-CA" dirty="0" smtClean="0"/>
              <a:t>We need to question the presumption that we have too much or that it must be organized a certain way</a:t>
            </a:r>
          </a:p>
          <a:p>
            <a:pPr marL="0" indent="0">
              <a:buNone/>
            </a:pPr>
            <a:r>
              <a:rPr lang="en-CA" dirty="0" smtClean="0"/>
              <a:t>Weinberger: We don't feel overloaded by the effects of 1.3 million apple pie recipes or 7.6 million cute cat photos. Why not?</a:t>
            </a:r>
          </a:p>
          <a:p>
            <a:pPr algn="r"/>
            <a:r>
              <a:rPr lang="en-CA" dirty="0" smtClean="0"/>
              <a:t>We’re not expected to </a:t>
            </a:r>
            <a:r>
              <a:rPr lang="en-CA" i="1" dirty="0" smtClean="0"/>
              <a:t>master</a:t>
            </a:r>
            <a:r>
              <a:rPr lang="en-CA" dirty="0" smtClean="0"/>
              <a:t> them. We’re expected to pick and choose and apply as needed</a:t>
            </a:r>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11</a:t>
            </a:fld>
            <a:endParaRPr lang="en-CA"/>
          </a:p>
        </p:txBody>
      </p:sp>
    </p:spTree>
    <p:extLst>
      <p:ext uri="{BB962C8B-B14F-4D97-AF65-F5344CB8AC3E}">
        <p14:creationId xmlns:p14="http://schemas.microsoft.com/office/powerpoint/2010/main" val="2700195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dirty="0" smtClean="0"/>
              <a:t>That’s the difference between </a:t>
            </a:r>
            <a:r>
              <a:rPr lang="en-CA" i="1" dirty="0" smtClean="0"/>
              <a:t>personal</a:t>
            </a:r>
            <a:r>
              <a:rPr lang="en-CA" dirty="0" smtClean="0"/>
              <a:t> learning and </a:t>
            </a:r>
            <a:r>
              <a:rPr lang="en-CA" i="1" dirty="0" smtClean="0"/>
              <a:t>personalized learning</a:t>
            </a:r>
            <a:endParaRPr lang="en-CA" dirty="0" smtClean="0"/>
          </a:p>
          <a:p>
            <a:pPr marL="0" indent="0" algn="r">
              <a:buNone/>
            </a:pPr>
            <a:r>
              <a:rPr lang="en-CA" dirty="0" smtClean="0"/>
              <a:t>‘personalized’ is off-the-shelf and customized from a menu of options; ‘personal’ is made to order (and generally made by hand and made by and for oneself)</a:t>
            </a:r>
          </a:p>
          <a:p>
            <a:pPr algn="r"/>
            <a:r>
              <a:rPr lang="en-CA" dirty="0" smtClean="0"/>
              <a:t>Institutions understand </a:t>
            </a:r>
            <a:r>
              <a:rPr lang="en-CA" i="1" dirty="0" smtClean="0"/>
              <a:t>personalized. </a:t>
            </a:r>
            <a:r>
              <a:rPr lang="en-CA" dirty="0" smtClean="0"/>
              <a:t>But they don’t understand </a:t>
            </a:r>
            <a:r>
              <a:rPr lang="en-CA" i="1" dirty="0" smtClean="0"/>
              <a:t>personal</a:t>
            </a:r>
            <a:r>
              <a:rPr lang="en-CA" dirty="0" smtClean="0"/>
              <a:t>.</a:t>
            </a:r>
          </a:p>
          <a:p>
            <a:r>
              <a:rPr lang="en-CA" dirty="0" smtClean="0"/>
              <a:t>“The widespread adoption of social media among students brings shared interactional practices that does not match university arrangements for learning. </a:t>
            </a:r>
          </a:p>
          <a:p>
            <a:r>
              <a:rPr lang="en-CA" dirty="0" smtClean="0"/>
              <a:t>“This, we argue, invites reappraisal of the framing of established educational practices and the metaphorical work that precedes it.” </a:t>
            </a:r>
          </a:p>
          <a:p>
            <a:endParaRPr lang="en-CA" dirty="0" smtClean="0"/>
          </a:p>
          <a:p>
            <a:pPr algn="l"/>
            <a:r>
              <a:rPr lang="en-CA" dirty="0" smtClean="0"/>
              <a:t>Autonomy, rather than control, is essential in education</a:t>
            </a:r>
          </a:p>
          <a:p>
            <a:pPr marL="0" indent="0">
              <a:buNone/>
            </a:pPr>
            <a:r>
              <a:rPr lang="en-CA" dirty="0" err="1" smtClean="0"/>
              <a:t>Satel</a:t>
            </a:r>
            <a:r>
              <a:rPr lang="en-CA" dirty="0" smtClean="0"/>
              <a:t>: Control is an illusion and always has been an illusion.  It is a Hobbesian paradox that we cannot enforce change unless change has already occurred. Higher status—or even a persuasive presentation full of facts—is of limited utility.</a:t>
            </a:r>
          </a:p>
          <a:p>
            <a:pPr marL="0" indent="0">
              <a:buNone/>
            </a:pPr>
            <a:endParaRPr lang="en-CA" dirty="0" smtClean="0"/>
          </a:p>
          <a:p>
            <a:pPr algn="l"/>
            <a:r>
              <a:rPr lang="en-CA" dirty="0" smtClean="0"/>
              <a:t>The design theories are nothing more than abstractions of the actual process, that they are most useful as descriptions of what was done, as opposed to prescriptions of what should be done</a:t>
            </a:r>
          </a:p>
          <a:p>
            <a:pPr algn="r"/>
            <a:r>
              <a:rPr lang="en-CA" dirty="0" smtClean="0"/>
              <a:t>"designers should aim and accept that design is often based on informed guessing."</a:t>
            </a:r>
          </a:p>
          <a:p>
            <a:endParaRPr lang="en-CA" dirty="0" smtClean="0"/>
          </a:p>
          <a:p>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12</a:t>
            </a:fld>
            <a:endParaRPr lang="en-CA"/>
          </a:p>
        </p:txBody>
      </p:sp>
    </p:spTree>
    <p:extLst>
      <p:ext uri="{BB962C8B-B14F-4D97-AF65-F5344CB8AC3E}">
        <p14:creationId xmlns:p14="http://schemas.microsoft.com/office/powerpoint/2010/main" val="2858689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r>
              <a:rPr lang="en-CA" dirty="0" smtClean="0"/>
              <a:t>The </a:t>
            </a:r>
            <a:r>
              <a:rPr lang="en-CA" i="1" dirty="0" smtClean="0"/>
              <a:t>personal</a:t>
            </a:r>
            <a:r>
              <a:rPr lang="en-CA" dirty="0" smtClean="0"/>
              <a:t> isn’t designed. It is</a:t>
            </a:r>
          </a:p>
          <a:p>
            <a:pPr marL="0" indent="0">
              <a:buNone/>
            </a:pPr>
            <a:r>
              <a:rPr lang="en-CA" dirty="0" smtClean="0"/>
              <a:t>Each bird is actually reacting to the birds nearest to it, that the movement is the result of a series of short-range reactions... one bird's movement only affects its seven closest neighbors. </a:t>
            </a:r>
          </a:p>
          <a:p>
            <a:pPr algn="l"/>
            <a:r>
              <a:rPr lang="en-CA" dirty="0" smtClean="0"/>
              <a:t>The great wildebeest migration is a similarly unplanned event</a:t>
            </a:r>
          </a:p>
          <a:p>
            <a:pPr marL="0" indent="0">
              <a:buNone/>
            </a:pPr>
            <a:r>
              <a:rPr lang="en-CA" dirty="0" smtClean="0"/>
              <a:t>“There is neither start nor finish to their endless search for food and water, as they circle the Serengeti- Mara ecosystem in a relentless sequence of life and death…”</a:t>
            </a:r>
          </a:p>
          <a:p>
            <a:pPr algn="l"/>
            <a:r>
              <a:rPr lang="en-CA" dirty="0" smtClean="0"/>
              <a:t>There is no single </a:t>
            </a:r>
            <a:r>
              <a:rPr lang="en-CA" i="1" dirty="0" smtClean="0"/>
              <a:t>cause</a:t>
            </a:r>
            <a:r>
              <a:rPr lang="en-CA" dirty="0" smtClean="0"/>
              <a:t> of events; landmark ideas are created by </a:t>
            </a:r>
            <a:r>
              <a:rPr lang="en-CA" i="1" dirty="0" smtClean="0"/>
              <a:t>societies</a:t>
            </a:r>
            <a:r>
              <a:rPr lang="en-CA" dirty="0" smtClean="0"/>
              <a:t>, not individuals</a:t>
            </a:r>
          </a:p>
          <a:p>
            <a:pPr marL="0" indent="0" algn="r">
              <a:buNone/>
            </a:pPr>
            <a:r>
              <a:rPr lang="en-CA" dirty="0" smtClean="0"/>
              <a:t>Charles Darwin’s grandfather, Erasmus, was </a:t>
            </a:r>
            <a:r>
              <a:rPr lang="en-CA" i="1" dirty="0" smtClean="0"/>
              <a:t>also</a:t>
            </a:r>
            <a:r>
              <a:rPr lang="en-CA" dirty="0" smtClean="0"/>
              <a:t> an evolutionist, as was this man, Jean Baptiste Lamarck.  </a:t>
            </a:r>
          </a:p>
          <a:p>
            <a:pPr algn="l"/>
            <a:r>
              <a:rPr lang="en-CA" dirty="0" smtClean="0"/>
              <a:t>Hashtags: categorizing using self-organizing networks rather than standard metadata and ontologies</a:t>
            </a:r>
          </a:p>
          <a:p>
            <a:pPr marL="0" indent="0">
              <a:buNone/>
            </a:pPr>
            <a:r>
              <a:rPr lang="en-CA" dirty="0" smtClean="0"/>
              <a:t>Though commonly associated with Twitter, they existed before Twitter monetized them</a:t>
            </a:r>
          </a:p>
          <a:p>
            <a:pPr marL="0" indent="0">
              <a:buNone/>
            </a:pPr>
            <a:endParaRPr lang="en-CA" dirty="0" smtClean="0"/>
          </a:p>
          <a:p>
            <a:pPr marL="0" indent="0">
              <a:buNone/>
            </a:pPr>
            <a:endParaRPr lang="en-CA" dirty="0" smtClean="0"/>
          </a:p>
          <a:p>
            <a:pPr algn="r"/>
            <a:r>
              <a:rPr lang="en-CA" dirty="0" smtClean="0"/>
              <a:t>Hashtag networks can be seen as self-organizing ideas</a:t>
            </a:r>
          </a:p>
          <a:p>
            <a:pPr marL="0" indent="0">
              <a:buNone/>
            </a:pPr>
            <a:r>
              <a:rPr lang="en-CA" dirty="0" smtClean="0"/>
              <a:t>A concept map isn't the same as a network. But </a:t>
            </a:r>
            <a:r>
              <a:rPr lang="en-CA" i="1" dirty="0" smtClean="0"/>
              <a:t>insofar as concepts </a:t>
            </a:r>
            <a:r>
              <a:rPr lang="en-CA" dirty="0" smtClean="0"/>
              <a:t>are </a:t>
            </a:r>
            <a:r>
              <a:rPr lang="en-CA" i="1" dirty="0" smtClean="0"/>
              <a:t>dynamic, interacting things</a:t>
            </a:r>
            <a:r>
              <a:rPr lang="en-CA" dirty="0" smtClean="0"/>
              <a:t> they can and do form networks.</a:t>
            </a:r>
          </a:p>
          <a:p>
            <a:endParaRPr lang="en-CA" dirty="0" smtClean="0"/>
          </a:p>
          <a:p>
            <a:pPr algn="l"/>
            <a:r>
              <a:rPr lang="en-CA" dirty="0" smtClean="0"/>
              <a:t>Mary Meeker…</a:t>
            </a:r>
          </a:p>
          <a:p>
            <a:pPr marL="0" indent="0">
              <a:buNone/>
            </a:pPr>
            <a:r>
              <a:rPr lang="en-CA" dirty="0" smtClean="0"/>
              <a:t>The rise of mobile, the proliferation of apps... "the edge is becoming more important than the node"</a:t>
            </a:r>
          </a:p>
          <a:p>
            <a:pPr algn="l"/>
            <a:r>
              <a:rPr lang="en-CA" dirty="0" smtClean="0"/>
              <a:t>Students in academia: not the start of a trend, but the continuation of one</a:t>
            </a:r>
          </a:p>
          <a:p>
            <a:pPr marL="0" indent="0">
              <a:buNone/>
            </a:pPr>
            <a:r>
              <a:rPr lang="en-CA" dirty="0" smtClean="0"/>
              <a:t>Even a search for Ed Tech student panels specifically yields more than 2,000 results.  So I think that the trend is well-established;</a:t>
            </a:r>
          </a:p>
          <a:p>
            <a:pPr marL="0" indent="0">
              <a:buNone/>
            </a:pPr>
            <a:endParaRPr lang="en-CA" dirty="0" smtClean="0"/>
          </a:p>
          <a:p>
            <a:pPr marL="0" indent="0">
              <a:buNone/>
            </a:pPr>
            <a:endParaRPr lang="en-CA" dirty="0"/>
          </a:p>
        </p:txBody>
      </p:sp>
      <p:sp>
        <p:nvSpPr>
          <p:cNvPr id="4" name="Slide Number Placeholder 3"/>
          <p:cNvSpPr>
            <a:spLocks noGrp="1"/>
          </p:cNvSpPr>
          <p:nvPr>
            <p:ph type="sldNum" sz="quarter" idx="10"/>
          </p:nvPr>
        </p:nvSpPr>
        <p:spPr/>
        <p:txBody>
          <a:bodyPr/>
          <a:lstStyle/>
          <a:p>
            <a:fld id="{09362681-DC17-4D42-B40A-4611356E6408}" type="slidenum">
              <a:rPr lang="en-CA" smtClean="0"/>
              <a:t>13</a:t>
            </a:fld>
            <a:endParaRPr lang="en-CA"/>
          </a:p>
        </p:txBody>
      </p:sp>
    </p:spTree>
    <p:extLst>
      <p:ext uri="{BB962C8B-B14F-4D97-AF65-F5344CB8AC3E}">
        <p14:creationId xmlns:p14="http://schemas.microsoft.com/office/powerpoint/2010/main" val="2021033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C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FA252DB3-13E1-4AFF-B8D9-583B17BE8C5A}" type="datetimeFigureOut">
              <a:rPr lang="en-CA" smtClean="0"/>
              <a:t>2015-02-18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07386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A252DB3-13E1-4AFF-B8D9-583B17BE8C5A}" type="datetimeFigureOut">
              <a:rPr lang="en-CA" smtClean="0"/>
              <a:t>2015-02-18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19078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A252DB3-13E1-4AFF-B8D9-583B17BE8C5A}" type="datetimeFigureOut">
              <a:rPr lang="en-CA" smtClean="0"/>
              <a:t>2015-02-18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1732407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A252DB3-13E1-4AFF-B8D9-583B17BE8C5A}" type="datetimeFigureOut">
              <a:rPr lang="en-CA" smtClean="0"/>
              <a:t>2015-02-18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4087988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C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252DB3-13E1-4AFF-B8D9-583B17BE8C5A}" type="datetimeFigureOut">
              <a:rPr lang="en-CA" smtClean="0"/>
              <a:t>2015-02-18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1115237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FA252DB3-13E1-4AFF-B8D9-583B17BE8C5A}" type="datetimeFigureOut">
              <a:rPr lang="en-CA" smtClean="0"/>
              <a:t>2015-02-18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048031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C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FA252DB3-13E1-4AFF-B8D9-583B17BE8C5A}" type="datetimeFigureOut">
              <a:rPr lang="en-CA" smtClean="0"/>
              <a:t>2015-02-18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218399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FA252DB3-13E1-4AFF-B8D9-583B17BE8C5A}" type="datetimeFigureOut">
              <a:rPr lang="en-CA" smtClean="0"/>
              <a:t>2015-02-18</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82778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252DB3-13E1-4AFF-B8D9-583B17BE8C5A}" type="datetimeFigureOut">
              <a:rPr lang="en-CA" smtClean="0"/>
              <a:t>2015-02-18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49041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52DB3-13E1-4AFF-B8D9-583B17BE8C5A}" type="datetimeFigureOut">
              <a:rPr lang="en-CA" smtClean="0"/>
              <a:t>2015-02-18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1264681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C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C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252DB3-13E1-4AFF-B8D9-583B17BE8C5A}" type="datetimeFigureOut">
              <a:rPr lang="en-CA" smtClean="0"/>
              <a:t>2015-02-18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46D05C65-E02E-46CD-83F7-B84E4ABAEA39}" type="slidenum">
              <a:rPr lang="en-CA" smtClean="0"/>
              <a:t>‹#›</a:t>
            </a:fld>
            <a:endParaRPr lang="en-CA"/>
          </a:p>
        </p:txBody>
      </p:sp>
    </p:spTree>
    <p:extLst>
      <p:ext uri="{BB962C8B-B14F-4D97-AF65-F5344CB8AC3E}">
        <p14:creationId xmlns:p14="http://schemas.microsoft.com/office/powerpoint/2010/main" val="3662183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252DB3-13E1-4AFF-B8D9-583B17BE8C5A}" type="datetimeFigureOut">
              <a:rPr lang="en-CA" smtClean="0"/>
              <a:t>2015-02-18</a:t>
            </a:fld>
            <a:endParaRPr lang="en-C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D05C65-E02E-46CD-83F7-B84E4ABAEA39}" type="slidenum">
              <a:rPr lang="en-CA" smtClean="0"/>
              <a:t>‹#›</a:t>
            </a:fld>
            <a:endParaRPr lang="en-CA"/>
          </a:p>
        </p:txBody>
      </p:sp>
    </p:spTree>
    <p:extLst>
      <p:ext uri="{BB962C8B-B14F-4D97-AF65-F5344CB8AC3E}">
        <p14:creationId xmlns:p14="http://schemas.microsoft.com/office/powerpoint/2010/main" val="281756686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downes.ca/"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4800" dirty="0" smtClean="0"/>
              <a:t>Beyond Institutions: Personal Learning in a Networked World</a:t>
            </a:r>
            <a:endParaRPr lang="en-CA" dirty="0"/>
          </a:p>
        </p:txBody>
      </p:sp>
      <p:sp>
        <p:nvSpPr>
          <p:cNvPr id="3" name="Subtitle 2"/>
          <p:cNvSpPr>
            <a:spLocks noGrp="1"/>
          </p:cNvSpPr>
          <p:nvPr>
            <p:ph type="subTitle" idx="1"/>
          </p:nvPr>
        </p:nvSpPr>
        <p:spPr/>
        <p:txBody>
          <a:bodyPr>
            <a:normAutofit/>
          </a:bodyPr>
          <a:lstStyle/>
          <a:p>
            <a:pPr lvl="1" algn="r"/>
            <a:r>
              <a:rPr lang="en-CA" dirty="0" smtClean="0">
                <a:solidFill>
                  <a:schemeClr val="accent1">
                    <a:lumMod val="75000"/>
                  </a:schemeClr>
                </a:solidFill>
              </a:rPr>
              <a:t>London School of Economics ( 9th July, 2014)</a:t>
            </a:r>
          </a:p>
          <a:p>
            <a:pPr lvl="1" algn="r"/>
            <a:r>
              <a:rPr lang="en-CA" dirty="0" smtClean="0">
                <a:solidFill>
                  <a:schemeClr val="accent1">
                    <a:lumMod val="75000"/>
                  </a:schemeClr>
                </a:solidFill>
              </a:rPr>
              <a:t>Stephen Downes</a:t>
            </a:r>
          </a:p>
        </p:txBody>
      </p:sp>
    </p:spTree>
    <p:extLst>
      <p:ext uri="{BB962C8B-B14F-4D97-AF65-F5344CB8AC3E}">
        <p14:creationId xmlns:p14="http://schemas.microsoft.com/office/powerpoint/2010/main" val="3552210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r>
              <a:rPr lang="en-CA" dirty="0" smtClean="0"/>
              <a:t>Self-Organized Learning</a:t>
            </a:r>
            <a:endParaRPr lang="en-CA" dirty="0"/>
          </a:p>
        </p:txBody>
      </p:sp>
      <p:sp>
        <p:nvSpPr>
          <p:cNvPr id="3" name="Content Placeholder 2"/>
          <p:cNvSpPr>
            <a:spLocks noGrp="1"/>
          </p:cNvSpPr>
          <p:nvPr>
            <p:ph idx="1"/>
          </p:nvPr>
        </p:nvSpPr>
        <p:spPr/>
        <p:txBody>
          <a:bodyPr/>
          <a:lstStyle/>
          <a:p>
            <a:endParaRPr lang="en-CA"/>
          </a:p>
        </p:txBody>
      </p:sp>
    </p:spTree>
    <p:extLst>
      <p:ext uri="{BB962C8B-B14F-4D97-AF65-F5344CB8AC3E}">
        <p14:creationId xmlns:p14="http://schemas.microsoft.com/office/powerpoint/2010/main" val="257582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What’s missing is BAD</a:t>
            </a:r>
            <a:endParaRPr lang="en-CA" dirty="0"/>
          </a:p>
        </p:txBody>
      </p:sp>
    </p:spTree>
    <p:extLst>
      <p:ext uri="{BB962C8B-B14F-4D97-AF65-F5344CB8AC3E}">
        <p14:creationId xmlns:p14="http://schemas.microsoft.com/office/powerpoint/2010/main" val="1590032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Personal </a:t>
            </a:r>
            <a:r>
              <a:rPr lang="en-CA" dirty="0" err="1" smtClean="0"/>
              <a:t>vs</a:t>
            </a:r>
            <a:r>
              <a:rPr lang="en-CA" dirty="0" smtClean="0"/>
              <a:t> Personalized</a:t>
            </a:r>
            <a:endParaRPr lang="en-CA" dirty="0"/>
          </a:p>
        </p:txBody>
      </p:sp>
    </p:spTree>
    <p:extLst>
      <p:ext uri="{BB962C8B-B14F-4D97-AF65-F5344CB8AC3E}">
        <p14:creationId xmlns:p14="http://schemas.microsoft.com/office/powerpoint/2010/main" val="2233959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The </a:t>
            </a:r>
            <a:r>
              <a:rPr lang="en-CA" i="1" dirty="0" smtClean="0"/>
              <a:t>personal</a:t>
            </a:r>
            <a:r>
              <a:rPr lang="en-CA" dirty="0" smtClean="0"/>
              <a:t> isn’t designed. It is based on self-organization</a:t>
            </a:r>
          </a:p>
          <a:p>
            <a:pPr marL="0" indent="0">
              <a:buNone/>
            </a:pPr>
            <a:endParaRPr lang="en-CA" dirty="0" smtClean="0"/>
          </a:p>
        </p:txBody>
      </p:sp>
    </p:spTree>
    <p:extLst>
      <p:ext uri="{BB962C8B-B14F-4D97-AF65-F5344CB8AC3E}">
        <p14:creationId xmlns:p14="http://schemas.microsoft.com/office/powerpoint/2010/main" val="4034429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lgn="r">
              <a:buNone/>
            </a:pPr>
            <a:r>
              <a:rPr lang="en-CA" dirty="0" smtClean="0"/>
              <a:t>Watters: the future of </a:t>
            </a:r>
            <a:r>
              <a:rPr lang="en-CA" dirty="0" err="1" smtClean="0"/>
              <a:t>ed</a:t>
            </a:r>
            <a:r>
              <a:rPr lang="en-CA" dirty="0" smtClean="0"/>
              <a:t> tech is a reclamation project</a:t>
            </a:r>
          </a:p>
        </p:txBody>
      </p:sp>
    </p:spTree>
    <p:extLst>
      <p:ext uri="{BB962C8B-B14F-4D97-AF65-F5344CB8AC3E}">
        <p14:creationId xmlns:p14="http://schemas.microsoft.com/office/powerpoint/2010/main" val="613434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Reclaimed learning is network learning</a:t>
            </a:r>
          </a:p>
        </p:txBody>
      </p:sp>
    </p:spTree>
    <p:extLst>
      <p:ext uri="{BB962C8B-B14F-4D97-AF65-F5344CB8AC3E}">
        <p14:creationId xmlns:p14="http://schemas.microsoft.com/office/powerpoint/2010/main" val="11341390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Network Learning - Building the MOOC </a:t>
            </a:r>
          </a:p>
        </p:txBody>
      </p:sp>
    </p:spTree>
    <p:extLst>
      <p:ext uri="{BB962C8B-B14F-4D97-AF65-F5344CB8AC3E}">
        <p14:creationId xmlns:p14="http://schemas.microsoft.com/office/powerpoint/2010/main" val="180353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The distributed developer’s stack</a:t>
            </a:r>
            <a:endParaRPr lang="en-CA" dirty="0"/>
          </a:p>
        </p:txBody>
      </p:sp>
    </p:spTree>
    <p:extLst>
      <p:ext uri="{BB962C8B-B14F-4D97-AF65-F5344CB8AC3E}">
        <p14:creationId xmlns:p14="http://schemas.microsoft.com/office/powerpoint/2010/main" val="357482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endParaRPr lang="en-CA"/>
          </a:p>
        </p:txBody>
      </p:sp>
    </p:spTree>
    <p:extLst>
      <p:ext uri="{BB962C8B-B14F-4D97-AF65-F5344CB8AC3E}">
        <p14:creationId xmlns:p14="http://schemas.microsoft.com/office/powerpoint/2010/main" val="10381112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r>
              <a:rPr lang="en-CA" dirty="0" smtClean="0"/>
              <a:t>Interactions in a Problem Space</a:t>
            </a:r>
            <a:endParaRPr lang="en-CA" dirty="0"/>
          </a:p>
        </p:txBody>
      </p:sp>
      <p:sp>
        <p:nvSpPr>
          <p:cNvPr id="3" name="Content Placeholder 2"/>
          <p:cNvSpPr>
            <a:spLocks noGrp="1"/>
          </p:cNvSpPr>
          <p:nvPr>
            <p:ph idx="1"/>
          </p:nvPr>
        </p:nvSpPr>
        <p:spPr/>
        <p:txBody>
          <a:bodyPr/>
          <a:lstStyle/>
          <a:p>
            <a:endParaRPr lang="en-CA"/>
          </a:p>
        </p:txBody>
      </p:sp>
    </p:spTree>
    <p:extLst>
      <p:ext uri="{BB962C8B-B14F-4D97-AF65-F5344CB8AC3E}">
        <p14:creationId xmlns:p14="http://schemas.microsoft.com/office/powerpoint/2010/main" val="3323904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825"/>
            <a:ext cx="10515600" cy="1325563"/>
          </a:xfrm>
        </p:spPr>
        <p:txBody>
          <a:bodyPr/>
          <a:lstStyle/>
          <a:p>
            <a:pPr marL="0" indent="0">
              <a:buFont typeface="Arial" panose="020B0604020202020204" pitchFamily="34" charset="0"/>
              <a:buNone/>
            </a:pPr>
            <a:r>
              <a:rPr lang="en-CA" dirty="0" smtClean="0"/>
              <a:t>The Right Model</a:t>
            </a:r>
            <a:endParaRPr lang="en-CA" dirty="0"/>
          </a:p>
        </p:txBody>
      </p:sp>
      <p:sp>
        <p:nvSpPr>
          <p:cNvPr id="3" name="Content Placeholder 2"/>
          <p:cNvSpPr>
            <a:spLocks noGrp="1"/>
          </p:cNvSpPr>
          <p:nvPr>
            <p:ph idx="1"/>
          </p:nvPr>
        </p:nvSpPr>
        <p:spPr/>
        <p:txBody>
          <a:bodyPr/>
          <a:lstStyle/>
          <a:p>
            <a:endParaRPr lang="en-CA" dirty="0"/>
          </a:p>
        </p:txBody>
      </p:sp>
    </p:spTree>
    <p:extLst>
      <p:ext uri="{BB962C8B-B14F-4D97-AF65-F5344CB8AC3E}">
        <p14:creationId xmlns:p14="http://schemas.microsoft.com/office/powerpoint/2010/main" val="24202867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err="1" smtClean="0"/>
              <a:t>Connectivism</a:t>
            </a:r>
            <a:r>
              <a:rPr lang="en-CA" dirty="0" smtClean="0"/>
              <a:t> as a learning theory</a:t>
            </a:r>
            <a:endParaRPr lang="en-CA" dirty="0"/>
          </a:p>
        </p:txBody>
      </p:sp>
    </p:spTree>
    <p:extLst>
      <p:ext uri="{BB962C8B-B14F-4D97-AF65-F5344CB8AC3E}">
        <p14:creationId xmlns:p14="http://schemas.microsoft.com/office/powerpoint/2010/main" val="1283186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Elements of MOOC design</a:t>
            </a:r>
            <a:endParaRPr lang="en-CA" dirty="0"/>
          </a:p>
        </p:txBody>
      </p:sp>
    </p:spTree>
    <p:extLst>
      <p:ext uri="{BB962C8B-B14F-4D97-AF65-F5344CB8AC3E}">
        <p14:creationId xmlns:p14="http://schemas.microsoft.com/office/powerpoint/2010/main" val="3478525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 The learner at the centre of the networked world</a:t>
            </a:r>
            <a:endParaRPr lang="en-CA" dirty="0"/>
          </a:p>
        </p:txBody>
      </p:sp>
    </p:spTree>
    <p:extLst>
      <p:ext uri="{BB962C8B-B14F-4D97-AF65-F5344CB8AC3E}">
        <p14:creationId xmlns:p14="http://schemas.microsoft.com/office/powerpoint/2010/main" val="1292042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Connective technology transforming the workplace</a:t>
            </a:r>
            <a:endParaRPr lang="en-CA" dirty="0"/>
          </a:p>
        </p:txBody>
      </p:sp>
    </p:spTree>
    <p:extLst>
      <p:ext uri="{BB962C8B-B14F-4D97-AF65-F5344CB8AC3E}">
        <p14:creationId xmlns:p14="http://schemas.microsoft.com/office/powerpoint/2010/main" val="1182928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The collaboration of the future: cooperation</a:t>
            </a:r>
            <a:endParaRPr lang="en-CA" dirty="0"/>
          </a:p>
        </p:txBody>
      </p:sp>
    </p:spTree>
    <p:extLst>
      <p:ext uri="{BB962C8B-B14F-4D97-AF65-F5344CB8AC3E}">
        <p14:creationId xmlns:p14="http://schemas.microsoft.com/office/powerpoint/2010/main" val="42252703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The new skills are network skills</a:t>
            </a:r>
          </a:p>
        </p:txBody>
      </p:sp>
    </p:spTree>
    <p:extLst>
      <p:ext uri="{BB962C8B-B14F-4D97-AF65-F5344CB8AC3E}">
        <p14:creationId xmlns:p14="http://schemas.microsoft.com/office/powerpoint/2010/main" val="26714135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What is it we need when we say we need education?</a:t>
            </a:r>
          </a:p>
        </p:txBody>
      </p:sp>
    </p:spTree>
    <p:extLst>
      <p:ext uri="{BB962C8B-B14F-4D97-AF65-F5344CB8AC3E}">
        <p14:creationId xmlns:p14="http://schemas.microsoft.com/office/powerpoint/2010/main" val="30028009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lgn="l">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New learning, new society </a:t>
            </a:r>
            <a:endParaRPr lang="en-CA" dirty="0"/>
          </a:p>
        </p:txBody>
      </p:sp>
    </p:spTree>
    <p:extLst>
      <p:ext uri="{BB962C8B-B14F-4D97-AF65-F5344CB8AC3E}">
        <p14:creationId xmlns:p14="http://schemas.microsoft.com/office/powerpoint/2010/main" val="2088370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2254" y="5085184"/>
            <a:ext cx="8229600" cy="1143000"/>
          </a:xfrm>
        </p:spPr>
        <p:txBody>
          <a:bodyPr>
            <a:normAutofit fontScale="90000"/>
          </a:bodyPr>
          <a:lstStyle/>
          <a:p>
            <a:pPr algn="l"/>
            <a:r>
              <a:rPr lang="en-CA" dirty="0" smtClean="0"/>
              <a:t>Stephen Downes</a:t>
            </a:r>
            <a:br>
              <a:rPr lang="en-CA" dirty="0" smtClean="0"/>
            </a:br>
            <a:r>
              <a:rPr lang="en-CA" dirty="0" smtClean="0">
                <a:hlinkClick r:id="rId3"/>
              </a:rPr>
              <a:t>http://www.downes.ca</a:t>
            </a:r>
            <a:r>
              <a:rPr lang="en-CA" dirty="0" smtClean="0"/>
              <a:t> </a:t>
            </a:r>
            <a:endParaRPr lang="en-CA" dirty="0"/>
          </a:p>
        </p:txBody>
      </p:sp>
      <p:pic>
        <p:nvPicPr>
          <p:cNvPr id="4" name="Picture 3"/>
          <p:cNvPicPr>
            <a:picLocks noChangeAspect="1"/>
          </p:cNvPicPr>
          <p:nvPr/>
        </p:nvPicPr>
        <p:blipFill>
          <a:blip r:embed="rId4"/>
          <a:stretch>
            <a:fillRect/>
          </a:stretch>
        </p:blipFill>
        <p:spPr>
          <a:xfrm>
            <a:off x="1962254" y="548680"/>
            <a:ext cx="6623844" cy="4243058"/>
          </a:xfrm>
          <a:prstGeom prst="rect">
            <a:avLst/>
          </a:prstGeom>
        </p:spPr>
      </p:pic>
    </p:spTree>
    <p:extLst>
      <p:ext uri="{BB962C8B-B14F-4D97-AF65-F5344CB8AC3E}">
        <p14:creationId xmlns:p14="http://schemas.microsoft.com/office/powerpoint/2010/main" val="285390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a:xfrm>
            <a:off x="838200" y="5074919"/>
            <a:ext cx="10515600" cy="1102043"/>
          </a:xfrm>
        </p:spPr>
        <p:txBody>
          <a:bodyPr>
            <a:normAutofit/>
          </a:bodyPr>
          <a:lstStyle/>
          <a:p>
            <a:pPr marL="0" indent="0">
              <a:buNone/>
            </a:pPr>
            <a:r>
              <a:rPr lang="en-CA" sz="4400" dirty="0" smtClean="0"/>
              <a:t>What’s the best model for learning ?</a:t>
            </a:r>
            <a:endParaRPr lang="en-CA" sz="4400" dirty="0"/>
          </a:p>
        </p:txBody>
      </p:sp>
    </p:spTree>
    <p:extLst>
      <p:ext uri="{BB962C8B-B14F-4D97-AF65-F5344CB8AC3E}">
        <p14:creationId xmlns:p14="http://schemas.microsoft.com/office/powerpoint/2010/main" val="40528278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Existing models are failing</a:t>
            </a:r>
          </a:p>
        </p:txBody>
      </p:sp>
    </p:spTree>
    <p:extLst>
      <p:ext uri="{BB962C8B-B14F-4D97-AF65-F5344CB8AC3E}">
        <p14:creationId xmlns:p14="http://schemas.microsoft.com/office/powerpoint/2010/main" val="3290615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The pundits have their own models to propose</a:t>
            </a:r>
            <a:endParaRPr lang="en-CA" dirty="0"/>
          </a:p>
        </p:txBody>
      </p:sp>
    </p:spTree>
    <p:extLst>
      <p:ext uri="{BB962C8B-B14F-4D97-AF65-F5344CB8AC3E}">
        <p14:creationId xmlns:p14="http://schemas.microsoft.com/office/powerpoint/2010/main" val="12526181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Designers are full of models</a:t>
            </a:r>
            <a:endParaRPr lang="en-CA" dirty="0"/>
          </a:p>
        </p:txBody>
      </p:sp>
    </p:spTree>
    <p:extLst>
      <p:ext uri="{BB962C8B-B14F-4D97-AF65-F5344CB8AC3E}">
        <p14:creationId xmlns:p14="http://schemas.microsoft.com/office/powerpoint/2010/main" val="14185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Technology is full of models</a:t>
            </a:r>
            <a:endParaRPr lang="en-CA" dirty="0"/>
          </a:p>
        </p:txBody>
      </p:sp>
    </p:spTree>
    <p:extLst>
      <p:ext uri="{BB962C8B-B14F-4D97-AF65-F5344CB8AC3E}">
        <p14:creationId xmlns:p14="http://schemas.microsoft.com/office/powerpoint/2010/main" val="3669941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New versions of old models don’t produce new results</a:t>
            </a:r>
          </a:p>
        </p:txBody>
      </p:sp>
    </p:spTree>
    <p:extLst>
      <p:ext uri="{BB962C8B-B14F-4D97-AF65-F5344CB8AC3E}">
        <p14:creationId xmlns:p14="http://schemas.microsoft.com/office/powerpoint/2010/main" val="1671300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indent="0">
              <a:buFont typeface="Arial" panose="020B0604020202020204" pitchFamily="34" charset="0"/>
              <a:buNone/>
            </a:pPr>
            <a:endParaRPr lang="en-CA" dirty="0"/>
          </a:p>
        </p:txBody>
      </p:sp>
      <p:sp>
        <p:nvSpPr>
          <p:cNvPr id="3" name="Content Placeholder 2"/>
          <p:cNvSpPr>
            <a:spLocks noGrp="1"/>
          </p:cNvSpPr>
          <p:nvPr>
            <p:ph idx="1"/>
          </p:nvPr>
        </p:nvSpPr>
        <p:spPr/>
        <p:txBody>
          <a:bodyPr/>
          <a:lstStyle/>
          <a:p>
            <a:pPr marL="0" indent="0">
              <a:buNone/>
            </a:pPr>
            <a:r>
              <a:rPr lang="en-CA" dirty="0" smtClean="0"/>
              <a:t>maybe the ‘right model’ is to do away with the models altogether</a:t>
            </a:r>
          </a:p>
          <a:p>
            <a:pPr marL="0" indent="0">
              <a:buNone/>
            </a:pPr>
            <a:endParaRPr lang="en-CA" dirty="0"/>
          </a:p>
          <a:p>
            <a:pPr marL="0" indent="0">
              <a:buNone/>
            </a:pPr>
            <a:endParaRPr lang="en-CA" dirty="0" smtClean="0"/>
          </a:p>
        </p:txBody>
      </p:sp>
    </p:spTree>
    <p:extLst>
      <p:ext uri="{BB962C8B-B14F-4D97-AF65-F5344CB8AC3E}">
        <p14:creationId xmlns:p14="http://schemas.microsoft.com/office/powerpoint/2010/main" val="2954608205"/>
      </p:ext>
    </p:extLst>
  </p:cSld>
  <p:clrMapOvr>
    <a:masterClrMapping/>
  </p:clrMapOvr>
</p:sld>
</file>

<file path=ppt/theme/theme1.xml><?xml version="1.0" encoding="utf-8"?>
<a:theme xmlns:a="http://schemas.openxmlformats.org/drawingml/2006/main" name="Lotop">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otop" id="{4A2E2192-2566-435E-9C26-7B6535CB99E9}" vid="{7BD25686-40AE-438D-A487-509CF60D43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Lotop</Template>
  <TotalTime>292</TotalTime>
  <Words>2162</Words>
  <Application>Microsoft Office PowerPoint</Application>
  <PresentationFormat>Widescreen</PresentationFormat>
  <Paragraphs>224</Paragraphs>
  <Slides>28</Slides>
  <Notes>22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Calibri</vt:lpstr>
      <vt:lpstr>Calibri Light</vt:lpstr>
      <vt:lpstr>Lotop</vt:lpstr>
      <vt:lpstr>Beyond Institutions: Personal Learning in a Networked World</vt:lpstr>
      <vt:lpstr>The Right Model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Self-Organized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Interactions in a Problem Space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Stephen Downes http://www.downes.ca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Downes</dc:creator>
  <cp:lastModifiedBy>Stephen Downes</cp:lastModifiedBy>
  <cp:revision>9</cp:revision>
  <dcterms:created xsi:type="dcterms:W3CDTF">2015-02-18T20:36:50Z</dcterms:created>
  <dcterms:modified xsi:type="dcterms:W3CDTF">2015-02-19T01:29:47Z</dcterms:modified>
</cp:coreProperties>
</file>