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60" r:id="rId4"/>
    <p:sldId id="262" r:id="rId5"/>
    <p:sldId id="261" r:id="rId6"/>
    <p:sldId id="263" r:id="rId7"/>
    <p:sldId id="266" r:id="rId8"/>
    <p:sldId id="271" r:id="rId9"/>
    <p:sldId id="264" r:id="rId10"/>
    <p:sldId id="267" r:id="rId11"/>
    <p:sldId id="268" r:id="rId12"/>
    <p:sldId id="269" r:id="rId13"/>
    <p:sldId id="270" r:id="rId14"/>
    <p:sldId id="272" r:id="rId15"/>
    <p:sldId id="273" r:id="rId16"/>
    <p:sldId id="275" r:id="rId17"/>
    <p:sldId id="274" r:id="rId18"/>
    <p:sldId id="276" r:id="rId19"/>
    <p:sldId id="277" r:id="rId20"/>
    <p:sldId id="279" r:id="rId21"/>
    <p:sldId id="278" r:id="rId22"/>
    <p:sldId id="280" r:id="rId23"/>
    <p:sldId id="281" r:id="rId24"/>
    <p:sldId id="257" r:id="rId25"/>
    <p:sldId id="282" r:id="rId26"/>
    <p:sldId id="284" r:id="rId27"/>
    <p:sldId id="285" r:id="rId28"/>
    <p:sldId id="283" r:id="rId29"/>
    <p:sldId id="258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56" d="100"/>
          <a:sy n="56" d="100"/>
        </p:scale>
        <p:origin x="93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237CD-EE56-4A47-8C4C-83883908248F}" type="datetimeFigureOut">
              <a:rPr lang="en-CA" smtClean="0"/>
              <a:t>2015-02-04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20C0E-F0E0-42D7-B5C2-FAB265F3AE2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38778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237CD-EE56-4A47-8C4C-83883908248F}" type="datetimeFigureOut">
              <a:rPr lang="en-CA" smtClean="0"/>
              <a:t>2015-02-04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20C0E-F0E0-42D7-B5C2-FAB265F3AE2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085196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237CD-EE56-4A47-8C4C-83883908248F}" type="datetimeFigureOut">
              <a:rPr lang="en-CA" smtClean="0"/>
              <a:t>2015-02-04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20C0E-F0E0-42D7-B5C2-FAB265F3AE2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438434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237CD-EE56-4A47-8C4C-83883908248F}" type="datetimeFigureOut">
              <a:rPr lang="en-CA" smtClean="0"/>
              <a:t>2015-02-04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20C0E-F0E0-42D7-B5C2-FAB265F3AE2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277069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237CD-EE56-4A47-8C4C-83883908248F}" type="datetimeFigureOut">
              <a:rPr lang="en-CA" smtClean="0"/>
              <a:t>2015-02-04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20C0E-F0E0-42D7-B5C2-FAB265F3AE2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967955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237CD-EE56-4A47-8C4C-83883908248F}" type="datetimeFigureOut">
              <a:rPr lang="en-CA" smtClean="0"/>
              <a:t>2015-02-04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20C0E-F0E0-42D7-B5C2-FAB265F3AE2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74184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237CD-EE56-4A47-8C4C-83883908248F}" type="datetimeFigureOut">
              <a:rPr lang="en-CA" smtClean="0"/>
              <a:t>2015-02-04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20C0E-F0E0-42D7-B5C2-FAB265F3AE2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872779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237CD-EE56-4A47-8C4C-83883908248F}" type="datetimeFigureOut">
              <a:rPr lang="en-CA" smtClean="0"/>
              <a:t>2015-02-04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20C0E-F0E0-42D7-B5C2-FAB265F3AE2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746204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237CD-EE56-4A47-8C4C-83883908248F}" type="datetimeFigureOut">
              <a:rPr lang="en-CA" smtClean="0"/>
              <a:t>2015-02-04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20C0E-F0E0-42D7-B5C2-FAB265F3AE2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42397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237CD-EE56-4A47-8C4C-83883908248F}" type="datetimeFigureOut">
              <a:rPr lang="en-CA" smtClean="0"/>
              <a:t>2015-02-04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20C0E-F0E0-42D7-B5C2-FAB265F3AE2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47522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237CD-EE56-4A47-8C4C-83883908248F}" type="datetimeFigureOut">
              <a:rPr lang="en-CA" smtClean="0"/>
              <a:t>2015-02-04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20C0E-F0E0-42D7-B5C2-FAB265F3AE2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628496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F237CD-EE56-4A47-8C4C-83883908248F}" type="datetimeFigureOut">
              <a:rPr lang="en-CA" smtClean="0"/>
              <a:t>2015-02-04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E20C0E-F0E0-42D7-B5C2-FAB265F3AE2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673523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feedly.com/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rudis.net/content/2009/11/22/feedly-safari-fluidapp-painless-updates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ownes.ca/cgi-bin/admin.cgi?db=feed&amp;action=list&amp;number=1000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ownes.ca/post/63378/rd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.nz/2012/10/the-oer-university/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frankounl.wordpress.com/tag/massive-open-online-course/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ownes.ca/post/63379/rd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e-learning-teleformacion.blogspot.ca/2014/08/deep-learning-tutorials-deeplearnng-01.html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ownes.ca/post/63374/rd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runteacherrunriley.blogspot.ca/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iki.mozilla.org/Webmaker/WebLiteracyMap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ownes.ca/presentation/233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ownes.ca/post/63380/rd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://www.downes.ca/presentation/323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slideshare.net/Downes/free-learning-and-the-wealth-if-nations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://www.downes.ca/archive/15/02_05_news_OLDaily.htm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://www.downes.ca/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ownes.ca/post/63375/rd" TargetMode="External"/><Relationship Id="rId7" Type="http://schemas.openxmlformats.org/officeDocument/2006/relationships/hyperlink" Target="http://www.downes.ca/post/63380/rd" TargetMode="External"/><Relationship Id="rId2" Type="http://schemas.openxmlformats.org/officeDocument/2006/relationships/hyperlink" Target="http://www.downes.ca/post/63374/rd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downes.ca/post/63379/rd" TargetMode="External"/><Relationship Id="rId5" Type="http://schemas.openxmlformats.org/officeDocument/2006/relationships/hyperlink" Target="http://www.downes.ca/post/63378/rd" TargetMode="External"/><Relationship Id="rId4" Type="http://schemas.openxmlformats.org/officeDocument/2006/relationships/hyperlink" Target="http://www.downes.ca/post/63376/rd" TargetMode="Externa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ownes.ca/post/63375/rd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ownes.ca/post/63376/rd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jackiegloves.com/en/2013/02/18/ana-locking-2013-mcguffin/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146842"/>
            <a:ext cx="7772400" cy="997804"/>
          </a:xfrm>
        </p:spPr>
        <p:txBody>
          <a:bodyPr>
            <a:normAutofit/>
          </a:bodyPr>
          <a:lstStyle/>
          <a:p>
            <a:r>
              <a:rPr lang="en-CA" sz="4800" dirty="0" smtClean="0"/>
              <a:t>The MOOC Workshop</a:t>
            </a:r>
            <a:endParaRPr lang="en-CA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3126" y="6144646"/>
            <a:ext cx="6858000" cy="658386"/>
          </a:xfrm>
        </p:spPr>
        <p:txBody>
          <a:bodyPr/>
          <a:lstStyle/>
          <a:p>
            <a:r>
              <a:rPr lang="en-CA" dirty="0" smtClean="0"/>
              <a:t>Stephen Downes – Toronto – February 5, 2015</a:t>
            </a:r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6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040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arrff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51" y="150125"/>
            <a:ext cx="8637615" cy="6391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2078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rudis.net/files/feedly/feedly-cov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701" y="322571"/>
            <a:ext cx="8631128" cy="6119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571844" y="6257077"/>
            <a:ext cx="19437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dirty="0" smtClean="0">
                <a:hlinkClick r:id="rId3"/>
              </a:rPr>
              <a:t>http://feedly.com</a:t>
            </a:r>
            <a:r>
              <a:rPr lang="en-CA" dirty="0" smtClean="0"/>
              <a:t>  </a:t>
            </a:r>
            <a:endParaRPr lang="en-CA" dirty="0"/>
          </a:p>
        </p:txBody>
      </p:sp>
      <p:sp>
        <p:nvSpPr>
          <p:cNvPr id="5" name="Rectangle 4"/>
          <p:cNvSpPr/>
          <p:nvPr/>
        </p:nvSpPr>
        <p:spPr>
          <a:xfrm>
            <a:off x="3511867" y="6118577"/>
            <a:ext cx="52636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dirty="0" smtClean="0">
                <a:hlinkClick r:id="rId4"/>
              </a:rPr>
              <a:t>http://rudis.net/content/2009/11/22/feedly-safari-fluidapp-painless-updates</a:t>
            </a:r>
            <a:r>
              <a:rPr lang="en-CA" dirty="0" smtClean="0"/>
              <a:t> 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54229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547" y="502510"/>
            <a:ext cx="8405012" cy="477917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27547" y="5642297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CA" dirty="0" smtClean="0">
                <a:hlinkClick r:id="rId3"/>
              </a:rPr>
              <a:t>http://www.downes.ca/cgi-bin/admin.cgi?db=feed&amp;action=list&amp;number=1000</a:t>
            </a:r>
            <a:r>
              <a:rPr lang="en-CA" dirty="0" smtClean="0"/>
              <a:t> 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906718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967" y="1433015"/>
            <a:ext cx="8232160" cy="4200259"/>
          </a:xfrm>
        </p:spPr>
        <p:txBody>
          <a:bodyPr/>
          <a:lstStyle/>
          <a:p>
            <a:pPr marL="0" indent="0">
              <a:buNone/>
            </a:pPr>
            <a:r>
              <a:rPr lang="en-CA" sz="3200" dirty="0" smtClean="0"/>
              <a:t>Let’s talk about ‘open’</a:t>
            </a:r>
            <a:endParaRPr lang="en-CA" sz="3200" dirty="0"/>
          </a:p>
          <a:p>
            <a:pPr marL="0" indent="0">
              <a:buNone/>
            </a:pPr>
            <a:endParaRPr lang="en-CA" sz="3200" dirty="0"/>
          </a:p>
          <a:p>
            <a:pPr marL="0" indent="0">
              <a:buNone/>
            </a:pPr>
            <a:r>
              <a:rPr lang="en-CA" sz="3200" dirty="0" smtClean="0"/>
              <a:t>What is it? Why should we care?</a:t>
            </a:r>
            <a:endParaRPr lang="en-CA" sz="3200" dirty="0"/>
          </a:p>
          <a:p>
            <a:pPr marL="0" indent="0">
              <a:buNone/>
            </a:pPr>
            <a:endParaRPr lang="en-CA" sz="3200" dirty="0"/>
          </a:p>
          <a:p>
            <a:pPr marL="0" indent="0">
              <a:buNone/>
            </a:pPr>
            <a:r>
              <a:rPr lang="en-CA" sz="3200" dirty="0" smtClean="0">
                <a:hlinkClick r:id="rId2"/>
              </a:rPr>
              <a:t>http://www.downes.ca/post/63378/rd</a:t>
            </a:r>
            <a:r>
              <a:rPr lang="en-CA" sz="3200" dirty="0" smtClean="0"/>
              <a:t> 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044714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creativecommons.org.nz/wp-content/uploads/2012/10/OER-University-concep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643" y="201874"/>
            <a:ext cx="8192448" cy="614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893928" y="6161544"/>
            <a:ext cx="75403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dirty="0" smtClean="0">
                <a:hlinkClick r:id="rId3"/>
              </a:rPr>
              <a:t>http://creativecommons.org.nz/2012/10/the-oer-university/</a:t>
            </a:r>
            <a:r>
              <a:rPr lang="en-CA" dirty="0" smtClean="0"/>
              <a:t> </a:t>
            </a:r>
            <a:endParaRPr lang="en-CA" dirty="0"/>
          </a:p>
        </p:txBody>
      </p:sp>
      <p:sp>
        <p:nvSpPr>
          <p:cNvPr id="5" name="TextBox 4"/>
          <p:cNvSpPr txBox="1"/>
          <p:nvPr/>
        </p:nvSpPr>
        <p:spPr>
          <a:xfrm>
            <a:off x="893928" y="627797"/>
            <a:ext cx="239518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4800" dirty="0" smtClean="0"/>
              <a:t>Logic</a:t>
            </a:r>
          </a:p>
          <a:p>
            <a:r>
              <a:rPr lang="en-CA" sz="4800" dirty="0" smtClean="0"/>
              <a:t>Model</a:t>
            </a:r>
            <a:endParaRPr lang="en-CA" sz="4800" dirty="0"/>
          </a:p>
        </p:txBody>
      </p:sp>
    </p:spTree>
    <p:extLst>
      <p:ext uri="{BB962C8B-B14F-4D97-AF65-F5344CB8AC3E}">
        <p14:creationId xmlns:p14="http://schemas.microsoft.com/office/powerpoint/2010/main" val="469118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image.slidesharecdn.com/20131210-notesforunctad-131209180801-phpapp02/95/notes-forunctads-advisory-group-on-developing-skills-knowledge-and-capacities-through-innovation-elearning-mlearning-cloudlearning-stephen-downes-december-10-2013-6-638.jpg?cb=138663419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815" y="147778"/>
            <a:ext cx="8810376" cy="6614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1409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708" y="586854"/>
            <a:ext cx="8070325" cy="417306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64275" y="5008729"/>
            <a:ext cx="56228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4000" dirty="0" smtClean="0"/>
              <a:t>Why it matters</a:t>
            </a:r>
            <a:endParaRPr lang="en-CA" dirty="0"/>
          </a:p>
        </p:txBody>
      </p:sp>
      <p:sp>
        <p:nvSpPr>
          <p:cNvPr id="7" name="Rectangle 6"/>
          <p:cNvSpPr/>
          <p:nvPr/>
        </p:nvSpPr>
        <p:spPr>
          <a:xfrm>
            <a:off x="764275" y="596542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CA" dirty="0" smtClean="0">
                <a:hlinkClick r:id="rId3"/>
              </a:rPr>
              <a:t>https://frankounl.wordpress.com/tag/massive-open-online-course/</a:t>
            </a:r>
            <a:r>
              <a:rPr lang="en-CA" dirty="0" smtClean="0"/>
              <a:t> 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391314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967" y="1433015"/>
            <a:ext cx="8232160" cy="4200259"/>
          </a:xfrm>
        </p:spPr>
        <p:txBody>
          <a:bodyPr/>
          <a:lstStyle/>
          <a:p>
            <a:pPr marL="0" indent="0">
              <a:buNone/>
            </a:pPr>
            <a:r>
              <a:rPr lang="en-CA" sz="3200" dirty="0" smtClean="0"/>
              <a:t>“Advance Higher Education?”</a:t>
            </a:r>
            <a:endParaRPr lang="en-CA" sz="3200" dirty="0"/>
          </a:p>
          <a:p>
            <a:pPr marL="0" indent="0">
              <a:buNone/>
            </a:pPr>
            <a:endParaRPr lang="en-CA" sz="3200" dirty="0"/>
          </a:p>
          <a:p>
            <a:pPr marL="0" indent="0">
              <a:buNone/>
            </a:pPr>
            <a:r>
              <a:rPr lang="en-CA" sz="3200" dirty="0" smtClean="0"/>
              <a:t>Let’s talk about deep learning</a:t>
            </a:r>
            <a:endParaRPr lang="en-CA" sz="3200" dirty="0"/>
          </a:p>
          <a:p>
            <a:pPr marL="0" indent="0">
              <a:buNone/>
            </a:pPr>
            <a:endParaRPr lang="en-CA" sz="3200" dirty="0"/>
          </a:p>
          <a:p>
            <a:pPr marL="0" indent="0">
              <a:buNone/>
            </a:pPr>
            <a:r>
              <a:rPr lang="en-CA" sz="3200" dirty="0" smtClean="0">
                <a:hlinkClick r:id="rId2"/>
              </a:rPr>
              <a:t>http://www.downes.ca/post/63379/rd</a:t>
            </a:r>
            <a:r>
              <a:rPr lang="en-CA" sz="3200" dirty="0" smtClean="0"/>
              <a:t> </a:t>
            </a:r>
          </a:p>
          <a:p>
            <a:pPr marL="0" indent="0"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787012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9218" name="Picture 2" descr="http://ninacsmith.com/portals/2/Deep%20vs%20Shallow%20Learn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375" y="133635"/>
            <a:ext cx="8797249" cy="5762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470847" y="5804158"/>
            <a:ext cx="734931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dirty="0" smtClean="0">
                <a:hlinkClick r:id="rId3"/>
              </a:rPr>
              <a:t>http://e-learning-teleformacion.blogspot.ca/2014/08/deep-learning-tutorials-deeplearnng-01.html</a:t>
            </a:r>
            <a:r>
              <a:rPr lang="en-CA" dirty="0" smtClean="0"/>
              <a:t> 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253320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theanalyticsstore.com/wp-content/uploads/2013/04/DeepNetwork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587" y="813179"/>
            <a:ext cx="8653060" cy="5191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1751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967" y="1433015"/>
            <a:ext cx="8232160" cy="4200259"/>
          </a:xfrm>
        </p:spPr>
        <p:txBody>
          <a:bodyPr/>
          <a:lstStyle/>
          <a:p>
            <a:pPr marL="0" indent="0">
              <a:buNone/>
            </a:pPr>
            <a:r>
              <a:rPr lang="en-CA" sz="3200" dirty="0"/>
              <a:t>“Walk away with a plan to integrate MOOCs within your higher education learning environments.”</a:t>
            </a:r>
          </a:p>
          <a:p>
            <a:pPr marL="0" indent="0">
              <a:buNone/>
            </a:pPr>
            <a:endParaRPr lang="en-CA" sz="3200" dirty="0"/>
          </a:p>
          <a:p>
            <a:pPr marL="0" indent="0">
              <a:buNone/>
            </a:pPr>
            <a:r>
              <a:rPr lang="en-CA" sz="3200" dirty="0"/>
              <a:t>What would such a plan look like?</a:t>
            </a:r>
          </a:p>
          <a:p>
            <a:pPr marL="0" indent="0">
              <a:buNone/>
            </a:pPr>
            <a:endParaRPr lang="en-CA" sz="3200" dirty="0"/>
          </a:p>
          <a:p>
            <a:pPr marL="0" indent="0">
              <a:buNone/>
            </a:pPr>
            <a:r>
              <a:rPr lang="en-CA" sz="3200" dirty="0">
                <a:hlinkClick r:id="rId2"/>
              </a:rPr>
              <a:t>http://www.downes.ca/post/63374/rd</a:t>
            </a:r>
            <a:r>
              <a:rPr lang="en-CA" sz="3200" dirty="0"/>
              <a:t> </a:t>
            </a:r>
          </a:p>
          <a:p>
            <a:pPr marL="0" indent="0"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130235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http://2.bp.blogspot.com/--B_tFnMEHi0/U9hEmYl4LPI/AAAAAAAACWU/ql-7Ifo7bzk/s1600/Screen+shot+2014-07-29+at+8.51.27+P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905" y="679545"/>
            <a:ext cx="5904031" cy="4979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78905" y="5658696"/>
            <a:ext cx="47630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dirty="0" smtClean="0"/>
              <a:t>21st century Literacies</a:t>
            </a:r>
            <a:endParaRPr lang="en-CA" sz="3200" dirty="0"/>
          </a:p>
        </p:txBody>
      </p:sp>
      <p:sp>
        <p:nvSpPr>
          <p:cNvPr id="5" name="Rectangle 4"/>
          <p:cNvSpPr/>
          <p:nvPr/>
        </p:nvSpPr>
        <p:spPr>
          <a:xfrm>
            <a:off x="878905" y="6409621"/>
            <a:ext cx="3849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dirty="0" smtClean="0">
                <a:hlinkClick r:id="rId3"/>
              </a:rPr>
              <a:t>http://runteacherrunriley.blogspot.ca/</a:t>
            </a:r>
            <a:r>
              <a:rPr lang="en-CA" dirty="0" smtClean="0"/>
              <a:t> 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15288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68489"/>
            <a:ext cx="9287288" cy="567746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29904" y="6045958"/>
            <a:ext cx="63939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dirty="0" smtClean="0">
                <a:hlinkClick r:id="rId3"/>
              </a:rPr>
              <a:t>https://wiki.mozilla.org/Webmaker/WebLiteracyMap</a:t>
            </a:r>
            <a:r>
              <a:rPr lang="en-CA" dirty="0" smtClean="0"/>
              <a:t> 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240463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image.slidesharecdn.com/therepresentativestudent-100623184315-phpapp01/95/the-representative-student-13-728.jpg?cb=127733675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108" y="119987"/>
            <a:ext cx="8247039" cy="6185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605663" y="5941336"/>
            <a:ext cx="41369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dirty="0" smtClean="0">
                <a:hlinkClick r:id="rId3"/>
              </a:rPr>
              <a:t>http://www.downes.ca/presentation/233</a:t>
            </a:r>
            <a:r>
              <a:rPr lang="en-CA" dirty="0" smtClean="0"/>
              <a:t> 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893197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967" y="1433015"/>
            <a:ext cx="8232160" cy="4200259"/>
          </a:xfrm>
        </p:spPr>
        <p:txBody>
          <a:bodyPr/>
          <a:lstStyle/>
          <a:p>
            <a:pPr marL="0" indent="0">
              <a:buNone/>
            </a:pPr>
            <a:r>
              <a:rPr lang="en-CA" sz="3200" dirty="0" smtClean="0"/>
              <a:t>“</a:t>
            </a:r>
            <a:r>
              <a:rPr lang="en-CA" sz="3200" dirty="0"/>
              <a:t>Help to achieve learning </a:t>
            </a:r>
            <a:r>
              <a:rPr lang="en-CA" sz="3200" dirty="0" smtClean="0"/>
              <a:t>goals”</a:t>
            </a:r>
            <a:endParaRPr lang="en-CA" sz="3200" dirty="0"/>
          </a:p>
          <a:p>
            <a:pPr marL="0" indent="0">
              <a:buNone/>
            </a:pPr>
            <a:endParaRPr lang="en-CA" sz="3200" dirty="0"/>
          </a:p>
          <a:p>
            <a:pPr marL="0" indent="0">
              <a:buNone/>
            </a:pPr>
            <a:r>
              <a:rPr lang="en-CA" sz="3200" dirty="0" smtClean="0"/>
              <a:t>What does success look like?</a:t>
            </a:r>
            <a:endParaRPr lang="en-CA" sz="3200" dirty="0"/>
          </a:p>
          <a:p>
            <a:pPr marL="0" indent="0">
              <a:buNone/>
            </a:pPr>
            <a:endParaRPr lang="en-CA" sz="3200" dirty="0"/>
          </a:p>
          <a:p>
            <a:pPr marL="0" indent="0">
              <a:buNone/>
            </a:pPr>
            <a:r>
              <a:rPr lang="en-CA" sz="3200" dirty="0" smtClean="0">
                <a:hlinkClick r:id="rId2"/>
              </a:rPr>
              <a:t>http://www.downes.ca/post/63380/rd</a:t>
            </a:r>
            <a:r>
              <a:rPr lang="en-CA" sz="3200" dirty="0" smtClean="0"/>
              <a:t>  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000999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Criteria for aligning the use of technologies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253539"/>
            <a:ext cx="7886700" cy="3263504"/>
          </a:xfrm>
        </p:spPr>
        <p:txBody>
          <a:bodyPr>
            <a:normAutofit fontScale="85000" lnSpcReduction="20000"/>
          </a:bodyPr>
          <a:lstStyle/>
          <a:p>
            <a:r>
              <a:rPr lang="en-CA" dirty="0" smtClean="0"/>
              <a:t>enhances collaboration</a:t>
            </a:r>
          </a:p>
          <a:p>
            <a:r>
              <a:rPr lang="en-CA" dirty="0" smtClean="0"/>
              <a:t>rigorous engagement with curriculum</a:t>
            </a:r>
          </a:p>
          <a:p>
            <a:r>
              <a:rPr lang="en-CA" dirty="0" smtClean="0"/>
              <a:t>increases opportunities for authentic learning</a:t>
            </a:r>
          </a:p>
          <a:p>
            <a:r>
              <a:rPr lang="en-CA" dirty="0" smtClean="0"/>
              <a:t>supports differentiated learning through various modalities</a:t>
            </a:r>
          </a:p>
          <a:p>
            <a:r>
              <a:rPr lang="en-CA" dirty="0" smtClean="0"/>
              <a:t>creates greater efficiency in the delivery of the lesson</a:t>
            </a:r>
          </a:p>
          <a:p>
            <a:r>
              <a:rPr lang="en-CA" dirty="0" smtClean="0"/>
              <a:t>increases opportunities for self-regulation</a:t>
            </a:r>
          </a:p>
          <a:p>
            <a:r>
              <a:rPr lang="en-CA" dirty="0" smtClean="0"/>
              <a:t>promotes and supports generative thinking</a:t>
            </a:r>
          </a:p>
          <a:p>
            <a:r>
              <a:rPr lang="en-CA" dirty="0" smtClean="0"/>
              <a:t>allows for a wider range of perspectives to be represented</a:t>
            </a:r>
            <a:endParaRPr lang="en-CA" dirty="0"/>
          </a:p>
        </p:txBody>
      </p:sp>
      <p:sp>
        <p:nvSpPr>
          <p:cNvPr id="4" name="Rectangle 3"/>
          <p:cNvSpPr/>
          <p:nvPr/>
        </p:nvSpPr>
        <p:spPr>
          <a:xfrm>
            <a:off x="1178255" y="5378543"/>
            <a:ext cx="23123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dirty="0"/>
              <a:t> Garfield </a:t>
            </a:r>
            <a:r>
              <a:rPr lang="en-CA" dirty="0" err="1"/>
              <a:t>Gini</a:t>
            </a:r>
            <a:r>
              <a:rPr lang="en-CA" dirty="0"/>
              <a:t> Newman</a:t>
            </a:r>
          </a:p>
        </p:txBody>
      </p:sp>
    </p:spTree>
    <p:extLst>
      <p:ext uri="{BB962C8B-B14F-4D97-AF65-F5344CB8AC3E}">
        <p14:creationId xmlns:p14="http://schemas.microsoft.com/office/powerpoint/2010/main" val="1773737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23777" y="6301433"/>
            <a:ext cx="41369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dirty="0" smtClean="0">
                <a:hlinkClick r:id="rId2"/>
              </a:rPr>
              <a:t>http://www.downes.ca/presentation/323</a:t>
            </a:r>
            <a:r>
              <a:rPr lang="en-CA" dirty="0" smtClean="0"/>
              <a:t> </a:t>
            </a:r>
            <a:endParaRPr lang="en-CA" dirty="0"/>
          </a:p>
        </p:txBody>
      </p:sp>
      <p:sp>
        <p:nvSpPr>
          <p:cNvPr id="5" name="TextBox 4"/>
          <p:cNvSpPr txBox="1"/>
          <p:nvPr/>
        </p:nvSpPr>
        <p:spPr>
          <a:xfrm>
            <a:off x="523777" y="5932101"/>
            <a:ext cx="5308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The Semantic Condition</a:t>
            </a:r>
            <a:endParaRPr lang="en-CA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777" y="512005"/>
            <a:ext cx="7373790" cy="459225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23777" y="5473594"/>
            <a:ext cx="81794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dirty="0" smtClean="0">
                <a:hlinkClick r:id="rId4"/>
              </a:rPr>
              <a:t>http://www.slideshare.net/Downes/free-learning-and-the-wealth-if-nations</a:t>
            </a:r>
            <a:r>
              <a:rPr lang="en-CA" dirty="0" smtClean="0"/>
              <a:t> 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63904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45910" y="6053751"/>
            <a:ext cx="73083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dirty="0" smtClean="0">
                <a:hlinkClick r:id="rId2"/>
              </a:rPr>
              <a:t>http://www.downes.ca/archive/15/02_05_news_OLDaily.htm</a:t>
            </a:r>
            <a:r>
              <a:rPr lang="en-CA" dirty="0" smtClean="0"/>
              <a:t> </a:t>
            </a:r>
            <a:endParaRPr lang="en-CA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910" y="319701"/>
            <a:ext cx="6810375" cy="5734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727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5186149"/>
            <a:ext cx="7886700" cy="1222826"/>
          </a:xfrm>
        </p:spPr>
        <p:txBody>
          <a:bodyPr/>
          <a:lstStyle/>
          <a:p>
            <a:pPr marL="0" indent="0">
              <a:buNone/>
            </a:pPr>
            <a:r>
              <a:rPr lang="en-CA" dirty="0" smtClean="0"/>
              <a:t>Stephen Downes</a:t>
            </a:r>
          </a:p>
          <a:p>
            <a:pPr marL="0" indent="0">
              <a:buNone/>
            </a:pPr>
            <a:r>
              <a:rPr lang="en-CA" dirty="0" smtClean="0">
                <a:hlinkClick r:id="rId2"/>
              </a:rPr>
              <a:t>http://www.downes.ca</a:t>
            </a:r>
            <a:r>
              <a:rPr lang="en-CA" dirty="0" smtClean="0"/>
              <a:t> </a:t>
            </a:r>
            <a:endParaRPr lang="en-CA" dirty="0"/>
          </a:p>
        </p:txBody>
      </p:sp>
      <p:pic>
        <p:nvPicPr>
          <p:cNvPr id="13314" name="Picture 2" descr="http://i.vimeocdn.com/video/485267730_64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781" y="946835"/>
            <a:ext cx="6784412" cy="3816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2531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2137" y="643678"/>
            <a:ext cx="10119815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dirty="0" smtClean="0"/>
              <a:t>00:00 - 00:10 Introductions</a:t>
            </a:r>
          </a:p>
          <a:p>
            <a:r>
              <a:rPr lang="en-CA" dirty="0" smtClean="0"/>
              <a:t>00:10 - 00:15 Interactivity - how it works</a:t>
            </a:r>
          </a:p>
          <a:p>
            <a:r>
              <a:rPr lang="en-CA" dirty="0" smtClean="0"/>
              <a:t>00:15 - 00:25 Solution to the problem - </a:t>
            </a:r>
            <a:r>
              <a:rPr lang="en-CA" dirty="0" smtClean="0">
                <a:hlinkClick r:id="rId2"/>
              </a:rPr>
              <a:t>http://www.downes.ca/post/63374/rd</a:t>
            </a:r>
            <a:r>
              <a:rPr lang="en-CA" dirty="0" smtClean="0"/>
              <a:t> </a:t>
            </a:r>
          </a:p>
          <a:p>
            <a:r>
              <a:rPr lang="en-CA" dirty="0" smtClean="0"/>
              <a:t>00:25 - 00:40 What is a MOOC?</a:t>
            </a:r>
          </a:p>
          <a:p>
            <a:r>
              <a:rPr lang="en-CA" dirty="0" smtClean="0"/>
              <a:t>00:40 - 00:50 Supporting a MOOC - </a:t>
            </a:r>
            <a:r>
              <a:rPr lang="en-CA" dirty="0" smtClean="0">
                <a:hlinkClick r:id="rId3"/>
              </a:rPr>
              <a:t>http://www.downes.ca/post/63375/rd</a:t>
            </a:r>
            <a:r>
              <a:rPr lang="en-CA" dirty="0" smtClean="0"/>
              <a:t> </a:t>
            </a:r>
          </a:p>
          <a:p>
            <a:r>
              <a:rPr lang="en-CA" dirty="0" smtClean="0"/>
              <a:t>00:50 - 01:05 Design and Structure of a MOOC</a:t>
            </a:r>
          </a:p>
          <a:p>
            <a:r>
              <a:rPr lang="en-CA" dirty="0" smtClean="0"/>
              <a:t>01:05 - 01:10 Curriculum and Content - </a:t>
            </a:r>
            <a:r>
              <a:rPr lang="en-CA" dirty="0" smtClean="0">
                <a:hlinkClick r:id="rId4"/>
              </a:rPr>
              <a:t>http://www.downes.ca/post/63376/rd</a:t>
            </a:r>
            <a:r>
              <a:rPr lang="en-CA" dirty="0" smtClean="0"/>
              <a:t> </a:t>
            </a:r>
          </a:p>
          <a:p>
            <a:r>
              <a:rPr lang="en-CA" dirty="0" smtClean="0"/>
              <a:t>01:15 - 01:30 AARFF</a:t>
            </a:r>
          </a:p>
          <a:p>
            <a:r>
              <a:rPr lang="en-CA" dirty="0" smtClean="0"/>
              <a:t>01:30 - 01:45 Break</a:t>
            </a:r>
          </a:p>
          <a:p>
            <a:r>
              <a:rPr lang="en-CA" dirty="0" smtClean="0"/>
              <a:t>01:45 - 01:55 What is Openness? Why Should We Care? </a:t>
            </a:r>
          </a:p>
          <a:p>
            <a:r>
              <a:rPr lang="en-CA" dirty="0"/>
              <a:t>	</a:t>
            </a:r>
            <a:r>
              <a:rPr lang="en-CA" dirty="0" smtClean="0"/>
              <a:t>- </a:t>
            </a:r>
            <a:r>
              <a:rPr lang="en-CA" dirty="0" smtClean="0">
                <a:hlinkClick r:id="rId5"/>
              </a:rPr>
              <a:t>http://www.downes.ca/post/63378/rd</a:t>
            </a:r>
            <a:r>
              <a:rPr lang="en-CA" dirty="0" smtClean="0"/>
              <a:t> </a:t>
            </a:r>
          </a:p>
          <a:p>
            <a:r>
              <a:rPr lang="en-CA" dirty="0" smtClean="0"/>
              <a:t>01:55 - 02:10 OER Logic Model / Models for Sustainability</a:t>
            </a:r>
          </a:p>
          <a:p>
            <a:r>
              <a:rPr lang="en-CA" dirty="0" smtClean="0"/>
              <a:t>02:10 - 02:20 Higher learning / Digital Literacies - </a:t>
            </a:r>
            <a:r>
              <a:rPr lang="en-CA" dirty="0" smtClean="0">
                <a:hlinkClick r:id="rId6"/>
              </a:rPr>
              <a:t>http://www.downes.ca/post/63379/rd</a:t>
            </a:r>
            <a:r>
              <a:rPr lang="en-CA" dirty="0" smtClean="0"/>
              <a:t> </a:t>
            </a:r>
          </a:p>
          <a:p>
            <a:r>
              <a:rPr lang="en-CA" dirty="0" smtClean="0"/>
              <a:t>02:20 - 02:30 Critical literacies</a:t>
            </a:r>
          </a:p>
          <a:p>
            <a:r>
              <a:rPr lang="en-CA" dirty="0" smtClean="0"/>
              <a:t>02:30 - 02:40 What is Success? -  - </a:t>
            </a:r>
            <a:r>
              <a:rPr lang="en-CA" dirty="0" smtClean="0">
                <a:hlinkClick r:id="rId7"/>
              </a:rPr>
              <a:t>http://www.downes.ca/post/63380/rd</a:t>
            </a:r>
            <a:r>
              <a:rPr lang="en-CA" dirty="0" smtClean="0"/>
              <a:t> </a:t>
            </a:r>
          </a:p>
          <a:p>
            <a:r>
              <a:rPr lang="en-CA" dirty="0" smtClean="0"/>
              <a:t>02:40 - 02:50 The Semantic Condition</a:t>
            </a:r>
          </a:p>
          <a:p>
            <a:r>
              <a:rPr lang="en-CA" dirty="0" smtClean="0"/>
              <a:t>02:50 - 03:00 Wrap Up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584537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CA" dirty="0" smtClean="0"/>
              <a:t>Massive Open Online Courses are an alternative to the traditional classroom setting within higher education. The opportunity to take part in these classes from anywhere that is convenient for a student is an advantage. Weigh the pros and cons to including MOOCs within a diverse learning environment. Walk away with the knowledge and know-how of implementing these kinds of courses. Learn about the following:</a:t>
            </a:r>
          </a:p>
          <a:p>
            <a:endParaRPr lang="en-CA" dirty="0" smtClean="0"/>
          </a:p>
          <a:p>
            <a:r>
              <a:rPr lang="en-CA" dirty="0" smtClean="0"/>
              <a:t>    Support learning environments</a:t>
            </a:r>
          </a:p>
          <a:p>
            <a:r>
              <a:rPr lang="en-CA" dirty="0" smtClean="0"/>
              <a:t>    Current and future impacts of curriculums</a:t>
            </a:r>
          </a:p>
          <a:p>
            <a:r>
              <a:rPr lang="en-CA" dirty="0" smtClean="0"/>
              <a:t>    Open education format</a:t>
            </a:r>
          </a:p>
          <a:p>
            <a:r>
              <a:rPr lang="en-CA" dirty="0" smtClean="0"/>
              <a:t>    Advance higher education</a:t>
            </a:r>
          </a:p>
          <a:p>
            <a:r>
              <a:rPr lang="en-CA" dirty="0" smtClean="0"/>
              <a:t>    Help to achieve learning goals</a:t>
            </a:r>
          </a:p>
          <a:p>
            <a:endParaRPr lang="en-CA" dirty="0" smtClean="0"/>
          </a:p>
          <a:p>
            <a:r>
              <a:rPr lang="en-CA" dirty="0" smtClean="0"/>
              <a:t>Walk away with a plan to integrate MOOCs within your higher education learning environments. 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4354732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024" y="364946"/>
            <a:ext cx="8352429" cy="6174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518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967" y="1433015"/>
            <a:ext cx="8232160" cy="4200259"/>
          </a:xfrm>
        </p:spPr>
        <p:txBody>
          <a:bodyPr/>
          <a:lstStyle/>
          <a:p>
            <a:pPr marL="0" indent="0">
              <a:buNone/>
            </a:pPr>
            <a:r>
              <a:rPr lang="en-CA" sz="3200" dirty="0" smtClean="0"/>
              <a:t>What do we need to support MOOCs?</a:t>
            </a:r>
            <a:endParaRPr lang="en-CA" sz="3200" dirty="0"/>
          </a:p>
          <a:p>
            <a:pPr marL="0" indent="0">
              <a:buNone/>
            </a:pPr>
            <a:endParaRPr lang="en-CA" sz="3200" dirty="0"/>
          </a:p>
          <a:p>
            <a:pPr marL="0" indent="0">
              <a:buNone/>
            </a:pPr>
            <a:r>
              <a:rPr lang="en-CA" sz="3200" dirty="0"/>
              <a:t>What would such a plan look like?</a:t>
            </a:r>
          </a:p>
          <a:p>
            <a:pPr marL="0" indent="0">
              <a:buNone/>
            </a:pPr>
            <a:endParaRPr lang="en-CA" sz="3200" dirty="0"/>
          </a:p>
          <a:p>
            <a:pPr marL="0" indent="0">
              <a:buNone/>
            </a:pPr>
            <a:r>
              <a:rPr lang="en-CA" sz="3200" dirty="0">
                <a:hlinkClick r:id="rId2"/>
              </a:rPr>
              <a:t>http://</a:t>
            </a:r>
            <a:r>
              <a:rPr lang="en-CA" sz="3200" dirty="0" smtClean="0">
                <a:hlinkClick r:id="rId2"/>
              </a:rPr>
              <a:t>www.downes.ca/post/63375/rd</a:t>
            </a:r>
            <a:r>
              <a:rPr lang="en-CA" sz="3200" dirty="0" smtClean="0"/>
              <a:t> 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359797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cogdogblog.com/wp-content/uploads/2012/09/why_mooc_design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354" y="843956"/>
            <a:ext cx="7886700" cy="4021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5916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upload.wikimedia.org/wikipedia/commons/thumb/2/29/Connectivism_and_Connective_Knowledge_%28CCK08%29_course_network.png/1280px-Connectivism_and_Connective_Knowledge_%28CCK08%29_course_network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416" y="764275"/>
            <a:ext cx="7802235" cy="5540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1308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967" y="1433015"/>
            <a:ext cx="8232160" cy="4200259"/>
          </a:xfrm>
        </p:spPr>
        <p:txBody>
          <a:bodyPr/>
          <a:lstStyle/>
          <a:p>
            <a:pPr marL="0" indent="0">
              <a:buNone/>
            </a:pPr>
            <a:r>
              <a:rPr lang="en-CA" sz="3200" dirty="0" smtClean="0"/>
              <a:t>What does content look like in a MOOC?</a:t>
            </a:r>
            <a:endParaRPr lang="en-CA" sz="3200" dirty="0"/>
          </a:p>
          <a:p>
            <a:pPr marL="0" indent="0">
              <a:buNone/>
            </a:pPr>
            <a:endParaRPr lang="en-CA" sz="3200" dirty="0"/>
          </a:p>
          <a:p>
            <a:pPr marL="0" indent="0">
              <a:buNone/>
            </a:pPr>
            <a:r>
              <a:rPr lang="en-CA" sz="3200" dirty="0"/>
              <a:t>What would </a:t>
            </a:r>
            <a:r>
              <a:rPr lang="en-CA" sz="3200" dirty="0" smtClean="0"/>
              <a:t>we consider ‘MOOC Pedagogy’?</a:t>
            </a:r>
            <a:endParaRPr lang="en-CA" sz="3200" dirty="0"/>
          </a:p>
          <a:p>
            <a:pPr marL="0" indent="0">
              <a:buNone/>
            </a:pPr>
            <a:endParaRPr lang="en-CA" sz="3200" dirty="0"/>
          </a:p>
          <a:p>
            <a:pPr marL="0" indent="0">
              <a:buNone/>
            </a:pPr>
            <a:r>
              <a:rPr lang="en-CA" sz="3200" dirty="0" smtClean="0">
                <a:hlinkClick r:id="rId2"/>
              </a:rPr>
              <a:t>http://www.downes.ca/post/63376/rd</a:t>
            </a:r>
            <a:r>
              <a:rPr lang="en-CA" sz="3200" dirty="0" smtClean="0"/>
              <a:t>  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621351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6146" name="Picture 2" descr="http://image.slidesharecdn.com/20140324-tunis-140324112423-phpapp02/95/the-rise-of-moocs-past-successes-future-challenges-25-638.jpg?cb=13980190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053" y="244321"/>
            <a:ext cx="8483570" cy="6374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8738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Ana Locking aw 13, McGuffin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706" y="851973"/>
            <a:ext cx="7886700" cy="4688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587706" y="5685261"/>
            <a:ext cx="78269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dirty="0" smtClean="0">
                <a:hlinkClick r:id="rId3"/>
              </a:rPr>
              <a:t>http://jackiegloves.com/en/2013/02/18/ana-locking-2013-mcguffin/</a:t>
            </a:r>
            <a:r>
              <a:rPr lang="en-CA" dirty="0" smtClean="0"/>
              <a:t> 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481509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2949</TotalTime>
  <Words>429</Words>
  <Application>Microsoft Office PowerPoint</Application>
  <PresentationFormat>On-screen Show (4:3)</PresentationFormat>
  <Paragraphs>88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3" baseType="lpstr">
      <vt:lpstr>Arial</vt:lpstr>
      <vt:lpstr>Calibri</vt:lpstr>
      <vt:lpstr>Calibri Light</vt:lpstr>
      <vt:lpstr>Office Theme</vt:lpstr>
      <vt:lpstr>The MOOC Workshop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Criteria for aligning the use of technologies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Stephen Downes</dc:creator>
  <cp:lastModifiedBy>Stephen Downes</cp:lastModifiedBy>
  <cp:revision>16</cp:revision>
  <dcterms:created xsi:type="dcterms:W3CDTF">2015-02-05T00:20:20Z</dcterms:created>
  <dcterms:modified xsi:type="dcterms:W3CDTF">2015-02-07T01:29:54Z</dcterms:modified>
</cp:coreProperties>
</file>