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9"/>
  </p:notesMasterIdLst>
  <p:sldIdLst>
    <p:sldId id="259" r:id="rId2"/>
    <p:sldId id="296" r:id="rId3"/>
    <p:sldId id="298" r:id="rId4"/>
    <p:sldId id="299" r:id="rId5"/>
    <p:sldId id="272" r:id="rId6"/>
    <p:sldId id="273" r:id="rId7"/>
    <p:sldId id="274" r:id="rId8"/>
    <p:sldId id="297" r:id="rId9"/>
    <p:sldId id="275" r:id="rId10"/>
    <p:sldId id="276" r:id="rId11"/>
    <p:sldId id="277" r:id="rId12"/>
    <p:sldId id="278" r:id="rId13"/>
    <p:sldId id="279" r:id="rId14"/>
    <p:sldId id="281" r:id="rId15"/>
    <p:sldId id="282" r:id="rId16"/>
    <p:sldId id="308" r:id="rId17"/>
    <p:sldId id="300" r:id="rId18"/>
    <p:sldId id="301" r:id="rId19"/>
    <p:sldId id="283" r:id="rId20"/>
    <p:sldId id="284" r:id="rId21"/>
    <p:sldId id="302" r:id="rId22"/>
    <p:sldId id="285" r:id="rId23"/>
    <p:sldId id="305" r:id="rId24"/>
    <p:sldId id="286" r:id="rId25"/>
    <p:sldId id="306" r:id="rId26"/>
    <p:sldId id="287" r:id="rId27"/>
    <p:sldId id="307" r:id="rId28"/>
    <p:sldId id="288" r:id="rId29"/>
    <p:sldId id="309" r:id="rId30"/>
    <p:sldId id="303" r:id="rId31"/>
    <p:sldId id="289" r:id="rId32"/>
    <p:sldId id="304" r:id="rId33"/>
    <p:sldId id="290" r:id="rId34"/>
    <p:sldId id="291" r:id="rId35"/>
    <p:sldId id="293" r:id="rId36"/>
    <p:sldId id="294" r:id="rId37"/>
    <p:sldId id="29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35" autoAdjust="0"/>
    <p:restoredTop sz="88187" autoAdjust="0"/>
  </p:normalViewPr>
  <p:slideViewPr>
    <p:cSldViewPr>
      <p:cViewPr varScale="1">
        <p:scale>
          <a:sx n="98" d="100"/>
          <a:sy n="98" d="100"/>
        </p:scale>
        <p:origin x="-1086" y="-102"/>
      </p:cViewPr>
      <p:guideLst>
        <p:guide orient="horz" pos="2160"/>
        <p:guide orient="horz" pos="5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7A064B-FA59-4167-8691-1C6CB3A0726E}" type="doc">
      <dgm:prSet loTypeId="urn:microsoft.com/office/officeart/2005/8/layout/cycle4#1" loCatId="relationship" qsTypeId="urn:microsoft.com/office/officeart/2005/8/quickstyle/simple3" qsCatId="simple" csTypeId="urn:microsoft.com/office/officeart/2005/8/colors/accent1_5" csCatId="accent1" phldr="1"/>
      <dgm:spPr/>
      <dgm:t>
        <a:bodyPr/>
        <a:lstStyle/>
        <a:p>
          <a:endParaRPr lang="en-US"/>
        </a:p>
      </dgm:t>
    </dgm:pt>
    <dgm:pt modelId="{64917724-761E-43CB-9D5E-00B81605F32D}">
      <dgm:prSet phldrT="[Text]" custT="1"/>
      <dgm:spPr/>
      <dgm:t>
        <a:bodyPr/>
        <a:lstStyle/>
        <a:p>
          <a:r>
            <a:rPr lang="en-US" sz="1050" dirty="0" smtClean="0"/>
            <a:t>Resource Network</a:t>
          </a:r>
        </a:p>
      </dgm:t>
    </dgm:pt>
    <dgm:pt modelId="{F9C37A85-AE26-4CD0-8966-57E217FEF7E6}" type="parTrans" cxnId="{8CF06DF6-E018-4326-945A-AB2363AFFA5B}">
      <dgm:prSet/>
      <dgm:spPr/>
      <dgm:t>
        <a:bodyPr/>
        <a:lstStyle/>
        <a:p>
          <a:endParaRPr lang="en-US" sz="2800"/>
        </a:p>
      </dgm:t>
    </dgm:pt>
    <dgm:pt modelId="{63805B21-E5BA-4D69-8D69-F7BB5BC8CC3D}" type="sibTrans" cxnId="{8CF06DF6-E018-4326-945A-AB2363AFFA5B}">
      <dgm:prSet/>
      <dgm:spPr/>
      <dgm:t>
        <a:bodyPr/>
        <a:lstStyle/>
        <a:p>
          <a:endParaRPr lang="en-US" sz="2800"/>
        </a:p>
      </dgm:t>
    </dgm:pt>
    <dgm:pt modelId="{CE9C28C3-C634-41AA-A0E7-1E5DC160A54F}">
      <dgm:prSet phldrT="[Text]" custT="1"/>
      <dgm:spPr/>
      <dgm:t>
        <a:bodyPr/>
        <a:lstStyle/>
        <a:p>
          <a:r>
            <a:rPr lang="en-US" sz="1050" dirty="0" smtClean="0"/>
            <a:t>Learning Assistant</a:t>
          </a:r>
        </a:p>
      </dgm:t>
    </dgm:pt>
    <dgm:pt modelId="{3F950904-19A8-432B-A57F-94368B0F407E}" type="parTrans" cxnId="{3DC70AE9-717A-478C-9301-916F7E58A37B}">
      <dgm:prSet/>
      <dgm:spPr/>
      <dgm:t>
        <a:bodyPr/>
        <a:lstStyle/>
        <a:p>
          <a:endParaRPr lang="en-US" sz="2800"/>
        </a:p>
      </dgm:t>
    </dgm:pt>
    <dgm:pt modelId="{10C8222D-3C12-4288-92F1-7E20E97BB61B}" type="sibTrans" cxnId="{3DC70AE9-717A-478C-9301-916F7E58A37B}">
      <dgm:prSet/>
      <dgm:spPr/>
      <dgm:t>
        <a:bodyPr/>
        <a:lstStyle/>
        <a:p>
          <a:endParaRPr lang="en-US" sz="2800"/>
        </a:p>
      </dgm:t>
    </dgm:pt>
    <dgm:pt modelId="{626B0365-3251-475F-BDB9-A7F3A74540CC}">
      <dgm:prSet phldrT="[Text]" custT="1"/>
      <dgm:spPr/>
      <dgm:t>
        <a:bodyPr/>
        <a:lstStyle/>
        <a:p>
          <a:r>
            <a:rPr lang="en-US" sz="1000" dirty="0" smtClean="0"/>
            <a:t>Automate Skills Dev.</a:t>
          </a:r>
          <a:endParaRPr lang="en-US" sz="1000" dirty="0"/>
        </a:p>
      </dgm:t>
    </dgm:pt>
    <dgm:pt modelId="{288EEAC8-597E-404A-8519-04FFBCCDD3A8}" type="parTrans" cxnId="{AC803204-52EE-4FF8-AF86-3B777ED12C14}">
      <dgm:prSet/>
      <dgm:spPr/>
      <dgm:t>
        <a:bodyPr/>
        <a:lstStyle/>
        <a:p>
          <a:endParaRPr lang="en-US" sz="2800"/>
        </a:p>
      </dgm:t>
    </dgm:pt>
    <dgm:pt modelId="{FEB74A5C-D437-43A0-8030-52BD16D726A8}" type="sibTrans" cxnId="{AC803204-52EE-4FF8-AF86-3B777ED12C14}">
      <dgm:prSet/>
      <dgm:spPr/>
      <dgm:t>
        <a:bodyPr/>
        <a:lstStyle/>
        <a:p>
          <a:endParaRPr lang="en-US" sz="2800"/>
        </a:p>
      </dgm:t>
    </dgm:pt>
    <dgm:pt modelId="{DB0658BB-052B-4FF6-A990-75DB2B57DDA3}">
      <dgm:prSet phldrT="[Text]" custT="1"/>
      <dgm:spPr/>
      <dgm:t>
        <a:bodyPr/>
        <a:lstStyle/>
        <a:p>
          <a:r>
            <a:rPr lang="en-US" sz="1000" dirty="0" smtClean="0"/>
            <a:t>Personal Learning Records</a:t>
          </a:r>
          <a:endParaRPr lang="en-US" sz="1000" dirty="0"/>
        </a:p>
      </dgm:t>
    </dgm:pt>
    <dgm:pt modelId="{F639A419-DBFA-4954-9E83-0956F69B32FC}" type="parTrans" cxnId="{63DDD65F-C5B5-4F0D-A16F-53DC5ED50F75}">
      <dgm:prSet/>
      <dgm:spPr/>
      <dgm:t>
        <a:bodyPr/>
        <a:lstStyle/>
        <a:p>
          <a:endParaRPr lang="en-US"/>
        </a:p>
      </dgm:t>
    </dgm:pt>
    <dgm:pt modelId="{2C64986C-3866-4029-B153-707EF00F6B7C}" type="sibTrans" cxnId="{63DDD65F-C5B5-4F0D-A16F-53DC5ED50F75}">
      <dgm:prSet/>
      <dgm:spPr/>
      <dgm:t>
        <a:bodyPr/>
        <a:lstStyle/>
        <a:p>
          <a:endParaRPr lang="en-US"/>
        </a:p>
      </dgm:t>
    </dgm:pt>
    <dgm:pt modelId="{8FDF5E2C-3FD5-4AC6-8BF3-72400377FF23}" type="pres">
      <dgm:prSet presAssocID="{A97A064B-FA59-4167-8691-1C6CB3A0726E}" presName="cycleMatrixDiagram" presStyleCnt="0">
        <dgm:presLayoutVars>
          <dgm:chMax val="1"/>
          <dgm:dir/>
          <dgm:animLvl val="lvl"/>
          <dgm:resizeHandles val="exact"/>
        </dgm:presLayoutVars>
      </dgm:prSet>
      <dgm:spPr/>
      <dgm:t>
        <a:bodyPr/>
        <a:lstStyle/>
        <a:p>
          <a:endParaRPr lang="en-US"/>
        </a:p>
      </dgm:t>
    </dgm:pt>
    <dgm:pt modelId="{9B68A5A2-F7A1-4D37-A780-CCFADE04F046}" type="pres">
      <dgm:prSet presAssocID="{A97A064B-FA59-4167-8691-1C6CB3A0726E}" presName="children" presStyleCnt="0"/>
      <dgm:spPr/>
      <dgm:t>
        <a:bodyPr/>
        <a:lstStyle/>
        <a:p>
          <a:endParaRPr lang="en-US"/>
        </a:p>
      </dgm:t>
    </dgm:pt>
    <dgm:pt modelId="{E1DF9EEF-13ED-4547-9363-91956409649E}" type="pres">
      <dgm:prSet presAssocID="{A97A064B-FA59-4167-8691-1C6CB3A0726E}" presName="childPlaceholder" presStyleCnt="0"/>
      <dgm:spPr/>
      <dgm:t>
        <a:bodyPr/>
        <a:lstStyle/>
        <a:p>
          <a:endParaRPr lang="en-US"/>
        </a:p>
      </dgm:t>
    </dgm:pt>
    <dgm:pt modelId="{87C4FB9A-7944-44F9-ADB8-21A4CC239583}" type="pres">
      <dgm:prSet presAssocID="{A97A064B-FA59-4167-8691-1C6CB3A0726E}" presName="circle" presStyleCnt="0"/>
      <dgm:spPr/>
      <dgm:t>
        <a:bodyPr/>
        <a:lstStyle/>
        <a:p>
          <a:endParaRPr lang="en-US"/>
        </a:p>
      </dgm:t>
    </dgm:pt>
    <dgm:pt modelId="{4057FE0C-D157-4473-B98F-67FDE465A781}" type="pres">
      <dgm:prSet presAssocID="{A97A064B-FA59-4167-8691-1C6CB3A0726E}" presName="quadrant1" presStyleLbl="node1" presStyleIdx="0" presStyleCnt="4">
        <dgm:presLayoutVars>
          <dgm:chMax val="1"/>
          <dgm:bulletEnabled val="1"/>
        </dgm:presLayoutVars>
      </dgm:prSet>
      <dgm:spPr/>
      <dgm:t>
        <a:bodyPr/>
        <a:lstStyle/>
        <a:p>
          <a:endParaRPr lang="en-US"/>
        </a:p>
      </dgm:t>
    </dgm:pt>
    <dgm:pt modelId="{932784F9-DAA7-4D83-904C-E2518DA25024}" type="pres">
      <dgm:prSet presAssocID="{A97A064B-FA59-4167-8691-1C6CB3A0726E}" presName="quadrant2" presStyleLbl="node1" presStyleIdx="1" presStyleCnt="4">
        <dgm:presLayoutVars>
          <dgm:chMax val="1"/>
          <dgm:bulletEnabled val="1"/>
        </dgm:presLayoutVars>
      </dgm:prSet>
      <dgm:spPr/>
      <dgm:t>
        <a:bodyPr/>
        <a:lstStyle/>
        <a:p>
          <a:endParaRPr lang="en-US"/>
        </a:p>
      </dgm:t>
    </dgm:pt>
    <dgm:pt modelId="{41FBD4E5-D527-46F9-86A7-A21E78F66641}" type="pres">
      <dgm:prSet presAssocID="{A97A064B-FA59-4167-8691-1C6CB3A0726E}" presName="quadrant3" presStyleLbl="node1" presStyleIdx="2" presStyleCnt="4">
        <dgm:presLayoutVars>
          <dgm:chMax val="1"/>
          <dgm:bulletEnabled val="1"/>
        </dgm:presLayoutVars>
      </dgm:prSet>
      <dgm:spPr/>
      <dgm:t>
        <a:bodyPr/>
        <a:lstStyle/>
        <a:p>
          <a:endParaRPr lang="en-US"/>
        </a:p>
      </dgm:t>
    </dgm:pt>
    <dgm:pt modelId="{1673823A-BF7E-4A9A-8E5F-1322B2F57BE2}" type="pres">
      <dgm:prSet presAssocID="{A97A064B-FA59-4167-8691-1C6CB3A0726E}" presName="quadrant4" presStyleLbl="node1" presStyleIdx="3" presStyleCnt="4">
        <dgm:presLayoutVars>
          <dgm:chMax val="1"/>
          <dgm:bulletEnabled val="1"/>
        </dgm:presLayoutVars>
      </dgm:prSet>
      <dgm:spPr/>
      <dgm:t>
        <a:bodyPr/>
        <a:lstStyle/>
        <a:p>
          <a:endParaRPr lang="en-US"/>
        </a:p>
      </dgm:t>
    </dgm:pt>
    <dgm:pt modelId="{1B4C1F47-A3F8-466F-903A-54AF12133C6A}" type="pres">
      <dgm:prSet presAssocID="{A97A064B-FA59-4167-8691-1C6CB3A0726E}" presName="quadrantPlaceholder" presStyleCnt="0"/>
      <dgm:spPr/>
      <dgm:t>
        <a:bodyPr/>
        <a:lstStyle/>
        <a:p>
          <a:endParaRPr lang="en-US"/>
        </a:p>
      </dgm:t>
    </dgm:pt>
    <dgm:pt modelId="{7BD13B4D-85E1-4DCB-95FD-490A7D78696C}" type="pres">
      <dgm:prSet presAssocID="{A97A064B-FA59-4167-8691-1C6CB3A0726E}" presName="center1" presStyleLbl="fgShp" presStyleIdx="0" presStyleCnt="2" custScaleX="828222" custScaleY="1017382" custLinFactNeighborY="7222"/>
      <dgm:spPr/>
      <dgm:t>
        <a:bodyPr/>
        <a:lstStyle/>
        <a:p>
          <a:endParaRPr lang="en-US"/>
        </a:p>
      </dgm:t>
    </dgm:pt>
    <dgm:pt modelId="{2D7A17E6-0339-4BDB-966A-532FFD983C75}" type="pres">
      <dgm:prSet presAssocID="{A97A064B-FA59-4167-8691-1C6CB3A0726E}" presName="center2" presStyleLbl="fgShp" presStyleIdx="1" presStyleCnt="2" custScaleX="825467" custScaleY="905928" custLinFactNeighborX="-1998" custLinFactNeighborY="-14154"/>
      <dgm:spPr/>
      <dgm:t>
        <a:bodyPr/>
        <a:lstStyle/>
        <a:p>
          <a:endParaRPr lang="en-US"/>
        </a:p>
      </dgm:t>
    </dgm:pt>
  </dgm:ptLst>
  <dgm:cxnLst>
    <dgm:cxn modelId="{3DC70AE9-717A-478C-9301-916F7E58A37B}" srcId="{A97A064B-FA59-4167-8691-1C6CB3A0726E}" destId="{CE9C28C3-C634-41AA-A0E7-1E5DC160A54F}" srcOrd="1" destOrd="0" parTransId="{3F950904-19A8-432B-A57F-94368B0F407E}" sibTransId="{10C8222D-3C12-4288-92F1-7E20E97BB61B}"/>
    <dgm:cxn modelId="{150CFA49-FCB5-4B4A-B7B5-F52C3B085DBE}" type="presOf" srcId="{CE9C28C3-C634-41AA-A0E7-1E5DC160A54F}" destId="{932784F9-DAA7-4D83-904C-E2518DA25024}" srcOrd="0" destOrd="0" presId="urn:microsoft.com/office/officeart/2005/8/layout/cycle4#1"/>
    <dgm:cxn modelId="{63DDD65F-C5B5-4F0D-A16F-53DC5ED50F75}" srcId="{A97A064B-FA59-4167-8691-1C6CB3A0726E}" destId="{DB0658BB-052B-4FF6-A990-75DB2B57DDA3}" srcOrd="3" destOrd="0" parTransId="{F639A419-DBFA-4954-9E83-0956F69B32FC}" sibTransId="{2C64986C-3866-4029-B153-707EF00F6B7C}"/>
    <dgm:cxn modelId="{87AA2FFE-2140-43AF-BF4C-6C17E56D2C7E}" type="presOf" srcId="{626B0365-3251-475F-BDB9-A7F3A74540CC}" destId="{41FBD4E5-D527-46F9-86A7-A21E78F66641}" srcOrd="0" destOrd="0" presId="urn:microsoft.com/office/officeart/2005/8/layout/cycle4#1"/>
    <dgm:cxn modelId="{C9BAF98B-B51C-47CF-99BB-8891E044F621}" type="presOf" srcId="{A97A064B-FA59-4167-8691-1C6CB3A0726E}" destId="{8FDF5E2C-3FD5-4AC6-8BF3-72400377FF23}" srcOrd="0" destOrd="0" presId="urn:microsoft.com/office/officeart/2005/8/layout/cycle4#1"/>
    <dgm:cxn modelId="{AC803204-52EE-4FF8-AF86-3B777ED12C14}" srcId="{A97A064B-FA59-4167-8691-1C6CB3A0726E}" destId="{626B0365-3251-475F-BDB9-A7F3A74540CC}" srcOrd="2" destOrd="0" parTransId="{288EEAC8-597E-404A-8519-04FFBCCDD3A8}" sibTransId="{FEB74A5C-D437-43A0-8030-52BD16D726A8}"/>
    <dgm:cxn modelId="{888BC05B-7C72-4ADB-9982-D1AD5D63A24D}" type="presOf" srcId="{64917724-761E-43CB-9D5E-00B81605F32D}" destId="{4057FE0C-D157-4473-B98F-67FDE465A781}" srcOrd="0" destOrd="0" presId="urn:microsoft.com/office/officeart/2005/8/layout/cycle4#1"/>
    <dgm:cxn modelId="{8CF06DF6-E018-4326-945A-AB2363AFFA5B}" srcId="{A97A064B-FA59-4167-8691-1C6CB3A0726E}" destId="{64917724-761E-43CB-9D5E-00B81605F32D}" srcOrd="0" destOrd="0" parTransId="{F9C37A85-AE26-4CD0-8966-57E217FEF7E6}" sibTransId="{63805B21-E5BA-4D69-8D69-F7BB5BC8CC3D}"/>
    <dgm:cxn modelId="{1F514C4A-E016-4B94-9691-1FC3ADCB20F9}" type="presOf" srcId="{DB0658BB-052B-4FF6-A990-75DB2B57DDA3}" destId="{1673823A-BF7E-4A9A-8E5F-1322B2F57BE2}" srcOrd="0" destOrd="0" presId="urn:microsoft.com/office/officeart/2005/8/layout/cycle4#1"/>
    <dgm:cxn modelId="{81DAA2B5-DEA3-4471-AA85-E19E7BA09444}" type="presParOf" srcId="{8FDF5E2C-3FD5-4AC6-8BF3-72400377FF23}" destId="{9B68A5A2-F7A1-4D37-A780-CCFADE04F046}" srcOrd="0" destOrd="0" presId="urn:microsoft.com/office/officeart/2005/8/layout/cycle4#1"/>
    <dgm:cxn modelId="{28EB069B-B008-4458-817E-6B4BA96E845A}" type="presParOf" srcId="{9B68A5A2-F7A1-4D37-A780-CCFADE04F046}" destId="{E1DF9EEF-13ED-4547-9363-91956409649E}" srcOrd="0" destOrd="0" presId="urn:microsoft.com/office/officeart/2005/8/layout/cycle4#1"/>
    <dgm:cxn modelId="{C8B2EFD8-51F3-4A8F-B209-C0D2EFDE642E}" type="presParOf" srcId="{8FDF5E2C-3FD5-4AC6-8BF3-72400377FF23}" destId="{87C4FB9A-7944-44F9-ADB8-21A4CC239583}" srcOrd="1" destOrd="0" presId="urn:microsoft.com/office/officeart/2005/8/layout/cycle4#1"/>
    <dgm:cxn modelId="{89B8D448-57C9-4537-BA11-686BEBA828D9}" type="presParOf" srcId="{87C4FB9A-7944-44F9-ADB8-21A4CC239583}" destId="{4057FE0C-D157-4473-B98F-67FDE465A781}" srcOrd="0" destOrd="0" presId="urn:microsoft.com/office/officeart/2005/8/layout/cycle4#1"/>
    <dgm:cxn modelId="{4A47A4BB-C4A8-482D-901E-45CF72DD4CCE}" type="presParOf" srcId="{87C4FB9A-7944-44F9-ADB8-21A4CC239583}" destId="{932784F9-DAA7-4D83-904C-E2518DA25024}" srcOrd="1" destOrd="0" presId="urn:microsoft.com/office/officeart/2005/8/layout/cycle4#1"/>
    <dgm:cxn modelId="{39E3AB3A-BB49-43BF-8DEE-187A9C463EB0}" type="presParOf" srcId="{87C4FB9A-7944-44F9-ADB8-21A4CC239583}" destId="{41FBD4E5-D527-46F9-86A7-A21E78F66641}" srcOrd="2" destOrd="0" presId="urn:microsoft.com/office/officeart/2005/8/layout/cycle4#1"/>
    <dgm:cxn modelId="{EF3CBCBF-93AD-44B3-82C1-1C387F284DC7}" type="presParOf" srcId="{87C4FB9A-7944-44F9-ADB8-21A4CC239583}" destId="{1673823A-BF7E-4A9A-8E5F-1322B2F57BE2}" srcOrd="3" destOrd="0" presId="urn:microsoft.com/office/officeart/2005/8/layout/cycle4#1"/>
    <dgm:cxn modelId="{E0DC0923-09FA-4435-9329-9A5CC3799F98}" type="presParOf" srcId="{87C4FB9A-7944-44F9-ADB8-21A4CC239583}" destId="{1B4C1F47-A3F8-466F-903A-54AF12133C6A}" srcOrd="4" destOrd="0" presId="urn:microsoft.com/office/officeart/2005/8/layout/cycle4#1"/>
    <dgm:cxn modelId="{CD522D83-E47D-429D-AF8B-6B1DBCB847A9}" type="presParOf" srcId="{8FDF5E2C-3FD5-4AC6-8BF3-72400377FF23}" destId="{7BD13B4D-85E1-4DCB-95FD-490A7D78696C}" srcOrd="2" destOrd="0" presId="urn:microsoft.com/office/officeart/2005/8/layout/cycle4#1"/>
    <dgm:cxn modelId="{7929CC80-0D79-4FE2-A6C0-D78C25E059C9}" type="presParOf" srcId="{8FDF5E2C-3FD5-4AC6-8BF3-72400377FF23}" destId="{2D7A17E6-0339-4BDB-966A-532FFD983C75}"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7FE0C-D157-4473-B98F-67FDE465A781}">
      <dsp:nvSpPr>
        <dsp:cNvPr id="0" name=""/>
        <dsp:cNvSpPr/>
      </dsp:nvSpPr>
      <dsp:spPr>
        <a:xfrm>
          <a:off x="477206" y="805730"/>
          <a:ext cx="998213" cy="998213"/>
        </a:xfrm>
        <a:prstGeom prst="pieWedge">
          <a:avLst/>
        </a:prstGeom>
        <a:gradFill rotWithShape="0">
          <a:gsLst>
            <a:gs pos="0">
              <a:schemeClr val="accent1">
                <a:alpha val="90000"/>
                <a:hueOff val="0"/>
                <a:satOff val="0"/>
                <a:lumOff val="0"/>
                <a:alphaOff val="0"/>
                <a:tint val="1000"/>
                <a:satMod val="255000"/>
              </a:schemeClr>
            </a:gs>
            <a:gs pos="55000">
              <a:schemeClr val="accent1">
                <a:alpha val="90000"/>
                <a:hueOff val="0"/>
                <a:satOff val="0"/>
                <a:lumOff val="0"/>
                <a:alphaOff val="0"/>
                <a:tint val="12000"/>
                <a:satMod val="255000"/>
              </a:schemeClr>
            </a:gs>
            <a:gs pos="100000">
              <a:schemeClr val="accent1">
                <a:alpha val="90000"/>
                <a:hueOff val="0"/>
                <a:satOff val="0"/>
                <a:lumOff val="0"/>
                <a:alphaOff val="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n-US" sz="1050" kern="1200" dirty="0" smtClean="0"/>
            <a:t>Resource Network</a:t>
          </a:r>
        </a:p>
      </dsp:txBody>
      <dsp:txXfrm>
        <a:off x="769576" y="1098100"/>
        <a:ext cx="705843" cy="705843"/>
      </dsp:txXfrm>
    </dsp:sp>
    <dsp:sp modelId="{932784F9-DAA7-4D83-904C-E2518DA25024}">
      <dsp:nvSpPr>
        <dsp:cNvPr id="0" name=""/>
        <dsp:cNvSpPr/>
      </dsp:nvSpPr>
      <dsp:spPr>
        <a:xfrm rot="5400000">
          <a:off x="1521526" y="805730"/>
          <a:ext cx="998213" cy="998213"/>
        </a:xfrm>
        <a:prstGeom prst="pieWedge">
          <a:avLst/>
        </a:prstGeom>
        <a:gradFill rotWithShape="0">
          <a:gsLst>
            <a:gs pos="0">
              <a:schemeClr val="accent1">
                <a:alpha val="90000"/>
                <a:hueOff val="0"/>
                <a:satOff val="0"/>
                <a:lumOff val="0"/>
                <a:alphaOff val="-13333"/>
                <a:tint val="1000"/>
                <a:satMod val="255000"/>
              </a:schemeClr>
            </a:gs>
            <a:gs pos="55000">
              <a:schemeClr val="accent1">
                <a:alpha val="90000"/>
                <a:hueOff val="0"/>
                <a:satOff val="0"/>
                <a:lumOff val="0"/>
                <a:alphaOff val="-13333"/>
                <a:tint val="12000"/>
                <a:satMod val="255000"/>
              </a:schemeClr>
            </a:gs>
            <a:gs pos="100000">
              <a:schemeClr val="accent1">
                <a:alpha val="90000"/>
                <a:hueOff val="0"/>
                <a:satOff val="0"/>
                <a:lumOff val="0"/>
                <a:alphaOff val="-13333"/>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n-US" sz="1050" kern="1200" dirty="0" smtClean="0"/>
            <a:t>Learning Assistant</a:t>
          </a:r>
        </a:p>
      </dsp:txBody>
      <dsp:txXfrm rot="-5400000">
        <a:off x="1521526" y="1098100"/>
        <a:ext cx="705843" cy="705843"/>
      </dsp:txXfrm>
    </dsp:sp>
    <dsp:sp modelId="{41FBD4E5-D527-46F9-86A7-A21E78F66641}">
      <dsp:nvSpPr>
        <dsp:cNvPr id="0" name=""/>
        <dsp:cNvSpPr/>
      </dsp:nvSpPr>
      <dsp:spPr>
        <a:xfrm rot="10800000">
          <a:off x="1521526" y="1850050"/>
          <a:ext cx="998213" cy="998213"/>
        </a:xfrm>
        <a:prstGeom prst="pieWedge">
          <a:avLst/>
        </a:prstGeom>
        <a:gradFill rotWithShape="0">
          <a:gsLst>
            <a:gs pos="0">
              <a:schemeClr val="accent1">
                <a:alpha val="90000"/>
                <a:hueOff val="0"/>
                <a:satOff val="0"/>
                <a:lumOff val="0"/>
                <a:alphaOff val="-26667"/>
                <a:tint val="1000"/>
                <a:satMod val="255000"/>
              </a:schemeClr>
            </a:gs>
            <a:gs pos="55000">
              <a:schemeClr val="accent1">
                <a:alpha val="90000"/>
                <a:hueOff val="0"/>
                <a:satOff val="0"/>
                <a:lumOff val="0"/>
                <a:alphaOff val="-26667"/>
                <a:tint val="12000"/>
                <a:satMod val="255000"/>
              </a:schemeClr>
            </a:gs>
            <a:gs pos="100000">
              <a:schemeClr val="accent1">
                <a:alpha val="90000"/>
                <a:hueOff val="0"/>
                <a:satOff val="0"/>
                <a:lumOff val="0"/>
                <a:alphaOff val="-26667"/>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Automate Skills Dev.</a:t>
          </a:r>
          <a:endParaRPr lang="en-US" sz="1000" kern="1200" dirty="0"/>
        </a:p>
      </dsp:txBody>
      <dsp:txXfrm rot="10800000">
        <a:off x="1521526" y="1850050"/>
        <a:ext cx="705843" cy="705843"/>
      </dsp:txXfrm>
    </dsp:sp>
    <dsp:sp modelId="{1673823A-BF7E-4A9A-8E5F-1322B2F57BE2}">
      <dsp:nvSpPr>
        <dsp:cNvPr id="0" name=""/>
        <dsp:cNvSpPr/>
      </dsp:nvSpPr>
      <dsp:spPr>
        <a:xfrm rot="16200000">
          <a:off x="477206" y="1850050"/>
          <a:ext cx="998213" cy="998213"/>
        </a:xfrm>
        <a:prstGeom prst="pieWedge">
          <a:avLst/>
        </a:prstGeom>
        <a:gradFill rotWithShape="0">
          <a:gsLst>
            <a:gs pos="0">
              <a:schemeClr val="accent1">
                <a:alpha val="90000"/>
                <a:hueOff val="0"/>
                <a:satOff val="0"/>
                <a:lumOff val="0"/>
                <a:alphaOff val="-40000"/>
                <a:tint val="1000"/>
                <a:satMod val="255000"/>
              </a:schemeClr>
            </a:gs>
            <a:gs pos="55000">
              <a:schemeClr val="accent1">
                <a:alpha val="90000"/>
                <a:hueOff val="0"/>
                <a:satOff val="0"/>
                <a:lumOff val="0"/>
                <a:alphaOff val="-40000"/>
                <a:tint val="12000"/>
                <a:satMod val="255000"/>
              </a:schemeClr>
            </a:gs>
            <a:gs pos="100000">
              <a:schemeClr val="accent1">
                <a:alpha val="90000"/>
                <a:hueOff val="0"/>
                <a:satOff val="0"/>
                <a:lumOff val="0"/>
                <a:alphaOff val="-40000"/>
                <a:tint val="45000"/>
                <a:satMod val="250000"/>
              </a:schemeClr>
            </a:gs>
          </a:gsLst>
          <a:path path="circle">
            <a:fillToRect l="-40000" t="-90000" r="140000" b="190000"/>
          </a:path>
        </a:gradFill>
        <a:ln>
          <a:no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Personal Learning Records</a:t>
          </a:r>
          <a:endParaRPr lang="en-US" sz="1000" kern="1200" dirty="0"/>
        </a:p>
      </dsp:txBody>
      <dsp:txXfrm rot="5400000">
        <a:off x="769576" y="1850050"/>
        <a:ext cx="705843" cy="705843"/>
      </dsp:txXfrm>
    </dsp:sp>
    <dsp:sp modelId="{7BD13B4D-85E1-4DCB-95FD-490A7D78696C}">
      <dsp:nvSpPr>
        <dsp:cNvPr id="0" name=""/>
        <dsp:cNvSpPr/>
      </dsp:nvSpPr>
      <dsp:spPr>
        <a:xfrm>
          <a:off x="71244" y="266487"/>
          <a:ext cx="2854457" cy="3049038"/>
        </a:xfrm>
        <a:prstGeom prst="circularArrow">
          <a:avLst/>
        </a:prstGeom>
        <a:gradFill rotWithShape="0">
          <a:gsLst>
            <a:gs pos="0">
              <a:schemeClr val="accent1">
                <a:tint val="40000"/>
                <a:hueOff val="0"/>
                <a:satOff val="0"/>
                <a:lumOff val="0"/>
                <a:alphaOff val="0"/>
                <a:tint val="1000"/>
                <a:satMod val="255000"/>
              </a:schemeClr>
            </a:gs>
            <a:gs pos="55000">
              <a:schemeClr val="accent1">
                <a:tint val="40000"/>
                <a:hueOff val="0"/>
                <a:satOff val="0"/>
                <a:lumOff val="0"/>
                <a:alphaOff val="0"/>
                <a:tint val="12000"/>
                <a:satMod val="255000"/>
              </a:schemeClr>
            </a:gs>
            <a:gs pos="100000">
              <a:schemeClr val="accent1">
                <a:tint val="40000"/>
                <a:hueOff val="0"/>
                <a:satOff val="0"/>
                <a:lumOff val="0"/>
                <a:alphaOff val="0"/>
                <a:tint val="45000"/>
                <a:satMod val="250000"/>
              </a:schemeClr>
            </a:gs>
          </a:gsLst>
          <a:path path="circle">
            <a:fillToRect l="-40000" t="-90000" r="140000" b="190000"/>
          </a:path>
        </a:gradFill>
        <a:ln w="9525"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2D7A17E6-0339-4BDB-966A-532FFD983C75}">
      <dsp:nvSpPr>
        <dsp:cNvPr id="0" name=""/>
        <dsp:cNvSpPr/>
      </dsp:nvSpPr>
      <dsp:spPr>
        <a:xfrm rot="10800000">
          <a:off x="69105" y="484703"/>
          <a:ext cx="2844962" cy="2715017"/>
        </a:xfrm>
        <a:prstGeom prst="circularArrow">
          <a:avLst/>
        </a:prstGeom>
        <a:gradFill rotWithShape="0">
          <a:gsLst>
            <a:gs pos="0">
              <a:schemeClr val="accent1">
                <a:tint val="40000"/>
                <a:hueOff val="0"/>
                <a:satOff val="0"/>
                <a:lumOff val="0"/>
                <a:alphaOff val="0"/>
                <a:tint val="1000"/>
                <a:satMod val="255000"/>
              </a:schemeClr>
            </a:gs>
            <a:gs pos="55000">
              <a:schemeClr val="accent1">
                <a:tint val="40000"/>
                <a:hueOff val="0"/>
                <a:satOff val="0"/>
                <a:lumOff val="0"/>
                <a:alphaOff val="0"/>
                <a:tint val="12000"/>
                <a:satMod val="255000"/>
              </a:schemeClr>
            </a:gs>
            <a:gs pos="100000">
              <a:schemeClr val="accent1">
                <a:tint val="40000"/>
                <a:hueOff val="0"/>
                <a:satOff val="0"/>
                <a:lumOff val="0"/>
                <a:alphaOff val="0"/>
                <a:tint val="45000"/>
                <a:satMod val="250000"/>
              </a:schemeClr>
            </a:gs>
          </a:gsLst>
          <a:path path="circle">
            <a:fillToRect l="-40000" t="-90000" r="140000" b="190000"/>
          </a:path>
        </a:gradFill>
        <a:ln w="9525"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12/19/2014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a:p>
        </p:txBody>
      </p:sp>
    </p:spTree>
    <p:extLst>
      <p:ext uri="{BB962C8B-B14F-4D97-AF65-F5344CB8AC3E}">
        <p14:creationId xmlns:p14="http://schemas.microsoft.com/office/powerpoint/2010/main" val="370671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can be used as a starter file to give updates for project</a:t>
            </a:r>
            <a:r>
              <a:rPr lang="en-US" baseline="0" dirty="0" smtClean="0"/>
              <a:t> milestones.</a:t>
            </a:r>
            <a:endParaRPr lang="en-US" dirty="0" smtClean="0"/>
          </a:p>
          <a:p>
            <a:endParaRPr lang="en-US" baseline="0" dirty="0" smtClean="0"/>
          </a:p>
          <a:p>
            <a:pPr lvl="0"/>
            <a:r>
              <a:rPr lang="en-US" sz="1000" b="1" dirty="0" smtClean="0"/>
              <a:t>Sections</a:t>
            </a:r>
            <a:endParaRPr lang="en-US" sz="1000" b="0" dirty="0" smtClean="0"/>
          </a:p>
          <a:p>
            <a:pPr lvl="0"/>
            <a:r>
              <a:rPr lang="en-US" sz="1000" b="0" dirty="0" smtClean="0"/>
              <a:t>Right-click on a slide to add sections.</a:t>
            </a:r>
            <a:r>
              <a:rPr lang="en-US" sz="1000" b="0" baseline="0" dirty="0" smtClean="0"/>
              <a:t> Sections can help to organize your slides or facilitate collaboration between multiple authors.</a:t>
            </a:r>
            <a:endParaRPr lang="en-US" sz="1000" b="0" dirty="0" smtClean="0"/>
          </a:p>
          <a:p>
            <a:pPr lvl="0"/>
            <a:endParaRPr lang="en-US" sz="1000" b="1" dirty="0" smtClean="0"/>
          </a:p>
          <a:p>
            <a:pPr lvl="0"/>
            <a:r>
              <a:rPr lang="en-US" sz="1000" b="1" dirty="0" smtClean="0"/>
              <a:t>Notes</a:t>
            </a:r>
          </a:p>
          <a:p>
            <a:pPr lvl="0"/>
            <a:r>
              <a:rPr lang="en-US" sz="1000" dirty="0" smtClean="0"/>
              <a:t>Use the Notes section for delivery notes or to provide additional details for the audience.</a:t>
            </a:r>
            <a:r>
              <a:rPr lang="en-US" sz="1000" baseline="0" dirty="0" smtClean="0"/>
              <a:t> View these notes in Presentation View during your presentation. </a:t>
            </a:r>
          </a:p>
          <a:p>
            <a:pPr lvl="0">
              <a:buFontTx/>
              <a:buNone/>
            </a:pPr>
            <a:r>
              <a:rPr lang="en-US" sz="1000" dirty="0" smtClean="0"/>
              <a:t>Keep in mind the font size (important for accessibility, visibility, videotaping, and online production)</a:t>
            </a:r>
          </a:p>
          <a:p>
            <a:pPr lvl="0"/>
            <a:endParaRPr lang="en-US" sz="1000" dirty="0" smtClean="0"/>
          </a:p>
          <a:p>
            <a:pPr lvl="0">
              <a:buFontTx/>
              <a:buNone/>
            </a:pPr>
            <a:r>
              <a:rPr lang="en-US" sz="1000" b="1" dirty="0" smtClean="0"/>
              <a:t>Coordinated colors </a:t>
            </a:r>
          </a:p>
          <a:p>
            <a:pPr lvl="0">
              <a:buFontTx/>
              <a:buNone/>
            </a:pPr>
            <a:r>
              <a:rPr lang="en-US" sz="1000" dirty="0" smtClean="0"/>
              <a:t>Pay particular attention to the graphs, charts, and text boxes.</a:t>
            </a:r>
            <a:r>
              <a:rPr lang="en-US" sz="1000" baseline="0" dirty="0" smtClean="0"/>
              <a:t> </a:t>
            </a:r>
            <a:endParaRPr lang="en-US" sz="1000" dirty="0" smtClean="0"/>
          </a:p>
          <a:p>
            <a:pPr lvl="0"/>
            <a:r>
              <a:rPr lang="en-US" sz="1000" dirty="0" smtClean="0"/>
              <a:t>Consider that attendees will print in black and white or </a:t>
            </a:r>
            <a:r>
              <a:rPr lang="en-US" sz="1000" dirty="0" err="1" smtClean="0"/>
              <a:t>grayscale</a:t>
            </a:r>
            <a:r>
              <a:rPr lang="en-US" sz="1000" dirty="0" smtClean="0"/>
              <a:t>. Run a test print to make sure your colors work when printed in pure black and white and </a:t>
            </a:r>
            <a:r>
              <a:rPr lang="en-US" sz="1000" dirty="0" err="1" smtClean="0"/>
              <a:t>grayscale</a:t>
            </a:r>
            <a:r>
              <a:rPr lang="en-US" sz="1000" dirty="0" smtClean="0"/>
              <a:t>.</a:t>
            </a:r>
          </a:p>
          <a:p>
            <a:pPr lvl="0">
              <a:buFontTx/>
              <a:buNone/>
            </a:pPr>
            <a:endParaRPr lang="en-US" sz="1000" dirty="0" smtClean="0"/>
          </a:p>
          <a:p>
            <a:pPr lvl="0">
              <a:buFontTx/>
              <a:buNone/>
            </a:pPr>
            <a:r>
              <a:rPr lang="en-US" sz="1000" b="1" dirty="0" smtClean="0"/>
              <a:t>Graphics, tables, and graphs</a:t>
            </a:r>
          </a:p>
          <a:p>
            <a:pPr lvl="0"/>
            <a:r>
              <a:rPr lang="en-US" sz="1000" dirty="0" smtClean="0"/>
              <a:t>Keep it simple: If possible, use consistent, non-distracting styles and colors.</a:t>
            </a:r>
          </a:p>
          <a:p>
            <a:pPr lvl="0"/>
            <a:r>
              <a:rPr lang="en-US" sz="1000" dirty="0" smtClean="0"/>
              <a:t>Label all graphs and tables.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728663" lvl="1" indent="-279400">
              <a:lnSpc>
                <a:spcPct val="115000"/>
              </a:lnSpc>
              <a:spcBef>
                <a:spcPct val="0"/>
              </a:spcBef>
              <a:buFont typeface="Calibri" panose="020F0502020204030204" pitchFamily="34" charset="0"/>
              <a:buAutoNum type="alphaLcPeriod"/>
            </a:pPr>
            <a:r>
              <a:rPr lang="en-US" smtClean="0">
                <a:ea typeface="Calibri" panose="020F0502020204030204" pitchFamily="34" charset="0"/>
                <a:cs typeface="Times New Roman" panose="02020603050405020304" pitchFamily="18" charset="0"/>
              </a:rPr>
              <a:t>the solution would consist of the main components as shown on the slide</a:t>
            </a:r>
          </a:p>
          <a:p>
            <a:pPr marL="1120775" lvl="2" indent="-223838">
              <a:lnSpc>
                <a:spcPct val="115000"/>
              </a:lnSpc>
              <a:spcBef>
                <a:spcPct val="0"/>
              </a:spcBef>
              <a:buFont typeface="Calibri" panose="020F0502020204030204" pitchFamily="34" charset="0"/>
              <a:buAutoNum type="romanLcPeriod"/>
            </a:pPr>
            <a:r>
              <a:rPr lang="en-CA" smtClean="0">
                <a:ea typeface="Calibri" panose="020F0502020204030204" pitchFamily="34" charset="0"/>
                <a:cs typeface="Times New Roman" panose="02020603050405020304" pitchFamily="18" charset="0"/>
              </a:rPr>
              <a:t>Learning as a Cloud Service - will create a distributed learning layer, which is mechanism for working with data no matter where it is stored, through desktop, mobile and other devices.</a:t>
            </a:r>
            <a:endParaRPr lang="en-US" smtClean="0">
              <a:ea typeface="Calibri" panose="020F0502020204030204" pitchFamily="34" charset="0"/>
              <a:cs typeface="Times New Roman" panose="02020603050405020304" pitchFamily="18" charset="0"/>
            </a:endParaRPr>
          </a:p>
          <a:p>
            <a:pPr marL="1120775" lvl="2" indent="-223838">
              <a:lnSpc>
                <a:spcPct val="115000"/>
              </a:lnSpc>
              <a:spcBef>
                <a:spcPct val="0"/>
              </a:spcBef>
              <a:buFont typeface="Calibri" panose="020F0502020204030204" pitchFamily="34" charset="0"/>
              <a:buAutoNum type="romanLcPeriod"/>
            </a:pPr>
            <a:r>
              <a:rPr lang="en-CA" smtClean="0">
                <a:ea typeface="Calibri" panose="020F0502020204030204" pitchFamily="34" charset="0"/>
                <a:cs typeface="Times New Roman" panose="02020603050405020304" pitchFamily="18" charset="0"/>
              </a:rPr>
              <a:t>Resource Repository Network – will create a resource graph from multiple sources and multiple formats including live and dynamic data such as oilfield data, refinery instrumentation, or Oil and Gas market information.</a:t>
            </a:r>
            <a:endParaRPr lang="en-US" smtClean="0">
              <a:ea typeface="Calibri" panose="020F0502020204030204" pitchFamily="34" charset="0"/>
              <a:cs typeface="Times New Roman" panose="02020603050405020304" pitchFamily="18" charset="0"/>
            </a:endParaRPr>
          </a:p>
          <a:p>
            <a:pPr marL="1120775" lvl="2" indent="-223838">
              <a:lnSpc>
                <a:spcPct val="115000"/>
              </a:lnSpc>
              <a:spcBef>
                <a:spcPct val="0"/>
              </a:spcBef>
              <a:buFont typeface="Calibri" panose="020F0502020204030204" pitchFamily="34" charset="0"/>
              <a:buAutoNum type="romanLcPeriod"/>
            </a:pPr>
            <a:r>
              <a:rPr lang="en-CA" smtClean="0">
                <a:ea typeface="Calibri" panose="020F0502020204030204" pitchFamily="34" charset="0"/>
                <a:cs typeface="Times New Roman" panose="02020603050405020304" pitchFamily="18" charset="0"/>
              </a:rPr>
              <a:t>Personal Learning Record - this project will define how we represent, capture, and leverage user activity, including ratings, test results, performance measures, and the like, in a distributed learning and work environment.</a:t>
            </a:r>
            <a:endParaRPr lang="en-US" smtClean="0">
              <a:ea typeface="Calibri" panose="020F0502020204030204" pitchFamily="34" charset="0"/>
              <a:cs typeface="Times New Roman" panose="02020603050405020304" pitchFamily="18" charset="0"/>
            </a:endParaRPr>
          </a:p>
          <a:p>
            <a:pPr marL="1120775" lvl="2" indent="-223838">
              <a:lnSpc>
                <a:spcPct val="115000"/>
              </a:lnSpc>
              <a:spcBef>
                <a:spcPct val="0"/>
              </a:spcBef>
              <a:buFont typeface="Calibri" panose="020F0502020204030204" pitchFamily="34" charset="0"/>
              <a:buAutoNum type="romanLcPeriod"/>
            </a:pPr>
            <a:r>
              <a:rPr lang="en-CA" smtClean="0">
                <a:ea typeface="Calibri" panose="020F0502020204030204" pitchFamily="34" charset="0"/>
                <a:cs typeface="Times New Roman" panose="02020603050405020304" pitchFamily="18" charset="0"/>
              </a:rPr>
              <a:t>Automated Competence Development And Recognition – whereas existing recommender systems depend on manually defined metrics, this system will detect new and emerging competences and automatically assess employee performance.</a:t>
            </a:r>
            <a:endParaRPr lang="en-US" smtClean="0">
              <a:ea typeface="Calibri" panose="020F0502020204030204" pitchFamily="34" charset="0"/>
              <a:cs typeface="Times New Roman" panose="02020603050405020304" pitchFamily="18" charset="0"/>
            </a:endParaRPr>
          </a:p>
          <a:p>
            <a:pPr marL="1120775" lvl="2" indent="-223838">
              <a:lnSpc>
                <a:spcPct val="115000"/>
              </a:lnSpc>
              <a:spcBef>
                <a:spcPct val="0"/>
              </a:spcBef>
              <a:spcAft>
                <a:spcPts val="975"/>
              </a:spcAft>
              <a:buFont typeface="Calibri" panose="020F0502020204030204" pitchFamily="34" charset="0"/>
              <a:buAutoNum type="romanLcPeriod"/>
            </a:pPr>
            <a:r>
              <a:rPr lang="en-CA" smtClean="0">
                <a:ea typeface="Calibri" panose="020F0502020204030204" pitchFamily="34" charset="0"/>
                <a:cs typeface="Times New Roman" panose="02020603050405020304" pitchFamily="18" charset="0"/>
              </a:rPr>
              <a:t>Personal Learning Assistant – this project will develop an integrated learning appliance, a mechanism for looking up or finding references or resources inside other programs or environments. </a:t>
            </a:r>
            <a:endParaRPr lang="en-US" smtClean="0">
              <a:ea typeface="Calibri" panose="020F0502020204030204" pitchFamily="34" charset="0"/>
              <a:cs typeface="Times New Roman" panose="02020603050405020304" pitchFamily="18" charset="0"/>
            </a:endParaRPr>
          </a:p>
          <a:p>
            <a:pPr>
              <a:spcBef>
                <a:spcPct val="0"/>
              </a:spcBef>
            </a:pPr>
            <a:endParaRPr 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13177F-E335-4E52-B904-D741E05FEE43}" type="slidenum">
              <a:rPr lang="en-US">
                <a:solidFill>
                  <a:srgbClr val="000000"/>
                </a:solidFill>
              </a:rPr>
              <a:pPr fontAlgn="base">
                <a:spcBef>
                  <a:spcPct val="0"/>
                </a:spcBef>
                <a:spcAft>
                  <a:spcPct val="0"/>
                </a:spcAft>
              </a:pPr>
              <a:t>19</a:t>
            </a:fld>
            <a:endParaRPr lang="en-US">
              <a:solidFill>
                <a:srgbClr val="000000"/>
              </a:solidFill>
            </a:endParaRPr>
          </a:p>
        </p:txBody>
      </p:sp>
    </p:spTree>
    <p:extLst>
      <p:ext uri="{BB962C8B-B14F-4D97-AF65-F5344CB8AC3E}">
        <p14:creationId xmlns:p14="http://schemas.microsoft.com/office/powerpoint/2010/main" val="2353947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F922158D-428B-4987-8B28-745A2AFA1252}"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922158D-428B-4987-8B28-745A2AFA1252}"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22158D-428B-4987-8B28-745A2AFA1252}"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t>12/19/2014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22158D-428B-4987-8B28-745A2AFA1252}" type="datetimeFigureOut">
              <a:rPr lang="en-US" smtClean="0"/>
              <a:t>12/19/2014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12/19/2014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t>12/19/2014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t>‹#›</a:t>
            </a:fld>
            <a:endParaRPr lang="en-US"/>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halfanhour.blogspot.com/2014/09/bader-alsaleh-september-17-riyadh.html"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edtechpost.ca/ple_diagrams/index.php/mind-map-3" TargetMode="External"/><Relationship Id="rId2" Type="http://schemas.openxmlformats.org/officeDocument/2006/relationships/hyperlink" Target="https://www.google.com/search?q=ple+diagrams" TargetMode="Externa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http://pleconf.org/2013/files/2014/07/v3.0_PLE_Conference2013_ResearchReport_BeuthUniversity_MonashUniversity.pdf" TargetMode="External"/><Relationship Id="rId2" Type="http://schemas.openxmlformats.org/officeDocument/2006/relationships/hyperlink" Target="http://en.wikipedia.org/wiki/History_of_personal_learning_environment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halfanhour.blogspot.com/2014/09/steve-wheeler-september-17-riyadh-notes.html"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lpss.me/"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pss.me/"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mfeldstein.com/mooc-history-presented-aacn13-conference/" TargetMode="External"/><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nrc-cnrc.gc.ca/eng/rd/medical/" TargetMode="Externa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halfanhour.blogspot.de/2014/12/eportfolios-and-badges-workshop-oeb14.html"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ithknown.com/" TargetMode="External"/><Relationship Id="rId7" Type="http://schemas.openxmlformats.org/officeDocument/2006/relationships/hyperlink" Target="http://personalis.wikispaces.com/PLE+Projects" TargetMode="External"/><Relationship Id="rId2" Type="http://schemas.openxmlformats.org/officeDocument/2006/relationships/hyperlink" Target="http://www.role-project.eu/" TargetMode="Externa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mahara.org/" TargetMode="External"/><Relationship Id="rId4" Type="http://schemas.openxmlformats.org/officeDocument/2006/relationships/hyperlink" Target="http://learninglocker.ne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integralleadershipmanifesto.com/manifesto/making-subject-object/" TargetMode="External"/><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3.xml"/><Relationship Id="rId6" Type="http://schemas.openxmlformats.org/officeDocument/2006/relationships/hyperlink" Target="http://www.keithcotps.sa.edu.au/Learning.htm" TargetMode="External"/><Relationship Id="rId5" Type="http://schemas.openxmlformats.org/officeDocument/2006/relationships/hyperlink" Target="http://www.alter-inc.com/wearable.html" TargetMode="External"/><Relationship Id="rId4" Type="http://schemas.openxmlformats.org/officeDocument/2006/relationships/hyperlink" Target="http://singularityhub.com/2012/10/15/19th-century-french-artists-predicted-the-world-of-the-future-in-this-series-of-postcard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downes.ca/me/mybooks.htm" TargetMode="External"/><Relationship Id="rId2" Type="http://schemas.openxmlformats.org/officeDocument/2006/relationships/hyperlink" Target="http://www.downes.ca/future/" TargetMode="Externa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467544" y="548680"/>
            <a:ext cx="7772400" cy="761999"/>
          </a:xfrm>
        </p:spPr>
        <p:txBody>
          <a:bodyPr>
            <a:noAutofit/>
          </a:bodyPr>
          <a:lstStyle/>
          <a:p>
            <a:r>
              <a:rPr lang="en-CA" dirty="0" smtClean="0"/>
              <a:t>Developing </a:t>
            </a:r>
            <a:r>
              <a:rPr lang="en-CA" dirty="0"/>
              <a:t>Personal </a:t>
            </a:r>
            <a:r>
              <a:rPr lang="en-CA" dirty="0" smtClean="0"/>
              <a:t>Learning</a:t>
            </a:r>
            <a:endParaRPr lang="en-CA" dirty="0"/>
          </a:p>
        </p:txBody>
      </p:sp>
      <p:sp>
        <p:nvSpPr>
          <p:cNvPr id="3" name="Subtitle 2"/>
          <p:cNvSpPr>
            <a:spLocks noGrp="1"/>
          </p:cNvSpPr>
          <p:nvPr>
            <p:ph type="subTitle" idx="1"/>
            <p:custDataLst>
              <p:tags r:id="rId3"/>
            </p:custDataLst>
          </p:nvPr>
        </p:nvSpPr>
        <p:spPr>
          <a:xfrm>
            <a:off x="467544" y="1268760"/>
            <a:ext cx="5275052" cy="1295400"/>
          </a:xfrm>
        </p:spPr>
        <p:txBody>
          <a:bodyPr/>
          <a:lstStyle/>
          <a:p>
            <a:r>
              <a:rPr lang="en-US" dirty="0" smtClean="0"/>
              <a:t>Stephen Downes</a:t>
            </a:r>
          </a:p>
          <a:p>
            <a:r>
              <a:rPr lang="en-US" dirty="0" smtClean="0"/>
              <a:t>December 20, 2014</a:t>
            </a:r>
            <a:endParaRPr lang="en-US" dirty="0"/>
          </a:p>
        </p:txBody>
      </p:sp>
      <p:sp>
        <p:nvSpPr>
          <p:cNvPr id="4" name="Rectangle 3"/>
          <p:cNvSpPr/>
          <p:nvPr/>
        </p:nvSpPr>
        <p:spPr>
          <a:xfrm>
            <a:off x="323528" y="5157192"/>
            <a:ext cx="8640960" cy="1384995"/>
          </a:xfrm>
          <a:prstGeom prst="rect">
            <a:avLst/>
          </a:prstGeom>
        </p:spPr>
        <p:txBody>
          <a:bodyPr wrap="square">
            <a:spAutoFit/>
          </a:bodyPr>
          <a:lstStyle/>
          <a:p>
            <a:r>
              <a:rPr lang="en-CA" sz="1200" dirty="0" smtClean="0"/>
              <a:t>In </a:t>
            </a:r>
            <a:r>
              <a:rPr lang="en-CA" sz="1200" dirty="0"/>
              <a:t>this talk Stephen Downes describes work toward developing next-generation personal learning environments. This is the next iteration of online learning, following the deployment of the Massive Open Online Course (MOOC) in 2008. With personal learning environments, individual students access learning resources and events from multiple providers from within their own custom-designed environment. Downes will describe major aspects of the personal learning environment being developed by his Learning and Performance support Systems </a:t>
            </a:r>
            <a:r>
              <a:rPr lang="en-CA" sz="1200" dirty="0" smtClean="0"/>
              <a:t>research </a:t>
            </a:r>
            <a:r>
              <a:rPr lang="en-CA" sz="1200" dirty="0"/>
              <a:t>program, which is funded by the Canadian government to enhance skills development and professional education, seeking to increase employability and reduce the skills gap in advanced industries.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6712"/>
            <a:ext cx="7886700" cy="1284697"/>
          </a:xfrm>
        </p:spPr>
        <p:txBody>
          <a:bodyPr>
            <a:normAutofit/>
          </a:bodyPr>
          <a:lstStyle/>
          <a:p>
            <a:r>
              <a:rPr lang="en-CA" dirty="0" smtClean="0"/>
              <a:t>This is the basis of our approach to learning technologies</a:t>
            </a:r>
            <a:endParaRPr lang="en-CA" dirty="0"/>
          </a:p>
        </p:txBody>
      </p:sp>
      <p:sp>
        <p:nvSpPr>
          <p:cNvPr id="3" name="Content Placeholder 2"/>
          <p:cNvSpPr>
            <a:spLocks noGrp="1"/>
          </p:cNvSpPr>
          <p:nvPr>
            <p:ph idx="1"/>
          </p:nvPr>
        </p:nvSpPr>
        <p:spPr>
          <a:xfrm>
            <a:off x="628650" y="2121408"/>
            <a:ext cx="7886700" cy="4055555"/>
          </a:xfrm>
        </p:spPr>
        <p:txBody>
          <a:bodyPr>
            <a:normAutofit/>
          </a:bodyPr>
          <a:lstStyle/>
          <a:p>
            <a:r>
              <a:rPr lang="en-CA" dirty="0" smtClean="0"/>
              <a:t>1999 – Learning communities</a:t>
            </a:r>
          </a:p>
          <a:p>
            <a:r>
              <a:rPr lang="en-CA" dirty="0" smtClean="0"/>
              <a:t>2001 – The learning marketplace</a:t>
            </a:r>
          </a:p>
          <a:p>
            <a:r>
              <a:rPr lang="en-CA" dirty="0" smtClean="0"/>
              <a:t>2004 – E-Learning 2.0</a:t>
            </a:r>
          </a:p>
          <a:p>
            <a:r>
              <a:rPr lang="en-CA" dirty="0" smtClean="0"/>
              <a:t>2005 – Learning Networks / </a:t>
            </a:r>
            <a:r>
              <a:rPr lang="en-CA" dirty="0" err="1"/>
              <a:t>Connectivism</a:t>
            </a:r>
            <a:endParaRPr lang="en-CA" dirty="0" smtClean="0"/>
          </a:p>
          <a:p>
            <a:r>
              <a:rPr lang="en-CA" dirty="0" smtClean="0"/>
              <a:t>2005 – Open Educational Resources</a:t>
            </a:r>
          </a:p>
          <a:p>
            <a:r>
              <a:rPr lang="en-CA" dirty="0" smtClean="0"/>
              <a:t>2008 – MOOC</a:t>
            </a:r>
          </a:p>
          <a:p>
            <a:r>
              <a:rPr lang="en-CA" dirty="0" smtClean="0"/>
              <a:t>2010 – Personal Learning Environments</a:t>
            </a:r>
          </a:p>
          <a:p>
            <a:r>
              <a:rPr lang="en-CA" dirty="0" smtClean="0"/>
              <a:t>2013 – LPSS </a:t>
            </a:r>
            <a:endParaRPr lang="en-CA" dirty="0"/>
          </a:p>
        </p:txBody>
      </p:sp>
      <p:pic>
        <p:nvPicPr>
          <p:cNvPr id="4" name="Picture 3"/>
          <p:cNvPicPr>
            <a:picLocks noChangeAspect="1"/>
          </p:cNvPicPr>
          <p:nvPr/>
        </p:nvPicPr>
        <p:blipFill>
          <a:blip r:embed="rId2"/>
          <a:stretch>
            <a:fillRect/>
          </a:stretch>
        </p:blipFill>
        <p:spPr>
          <a:xfrm>
            <a:off x="5886593" y="1725074"/>
            <a:ext cx="2564606" cy="4848225"/>
          </a:xfrm>
          <a:prstGeom prst="rect">
            <a:avLst/>
          </a:prstGeom>
        </p:spPr>
      </p:pic>
    </p:spTree>
    <p:extLst>
      <p:ext uri="{BB962C8B-B14F-4D97-AF65-F5344CB8AC3E}">
        <p14:creationId xmlns:p14="http://schemas.microsoft.com/office/powerpoint/2010/main" val="232372158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You can also see it in Pedagogy 2.0 </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901952" y="1432751"/>
            <a:ext cx="5431536" cy="4570224"/>
          </a:xfrm>
          <a:prstGeom prst="rect">
            <a:avLst/>
          </a:prstGeom>
        </p:spPr>
      </p:pic>
      <p:sp>
        <p:nvSpPr>
          <p:cNvPr id="5" name="Rectangle 4"/>
          <p:cNvSpPr/>
          <p:nvPr/>
        </p:nvSpPr>
        <p:spPr>
          <a:xfrm>
            <a:off x="628650" y="6127234"/>
            <a:ext cx="7202613" cy="276999"/>
          </a:xfrm>
          <a:prstGeom prst="rect">
            <a:avLst/>
          </a:prstGeom>
        </p:spPr>
        <p:txBody>
          <a:bodyPr wrap="none">
            <a:spAutoFit/>
          </a:bodyPr>
          <a:lstStyle/>
          <a:p>
            <a:r>
              <a:rPr lang="en-CA" sz="1200" dirty="0"/>
              <a:t>Bader A. </a:t>
            </a:r>
            <a:r>
              <a:rPr lang="en-CA" sz="1200" dirty="0" err="1" smtClean="0"/>
              <a:t>Alsaleh</a:t>
            </a:r>
            <a:r>
              <a:rPr lang="en-CA" sz="1200" dirty="0"/>
              <a:t> - </a:t>
            </a:r>
            <a:r>
              <a:rPr lang="en-CA" sz="1200" dirty="0">
                <a:hlinkClick r:id="rId3"/>
              </a:rPr>
              <a:t>http://</a:t>
            </a:r>
            <a:r>
              <a:rPr lang="en-CA" sz="1200" dirty="0" smtClean="0">
                <a:hlinkClick r:id="rId3"/>
              </a:rPr>
              <a:t>halfanhour.blogspot.com/2014/09/bader-alsaleh-september-17-riyadh.html</a:t>
            </a:r>
            <a:r>
              <a:rPr lang="en-CA" sz="1200" dirty="0" smtClean="0"/>
              <a:t>   </a:t>
            </a:r>
            <a:endParaRPr lang="en-CA" sz="1200" dirty="0"/>
          </a:p>
        </p:txBody>
      </p:sp>
    </p:spTree>
    <p:extLst>
      <p:ext uri="{BB962C8B-B14F-4D97-AF65-F5344CB8AC3E}">
        <p14:creationId xmlns:p14="http://schemas.microsoft.com/office/powerpoint/2010/main" val="322724042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8720"/>
            <a:ext cx="7886700" cy="1029809"/>
          </a:xfrm>
        </p:spPr>
        <p:txBody>
          <a:bodyPr/>
          <a:lstStyle/>
          <a:p>
            <a:r>
              <a:rPr lang="en-CA" dirty="0" smtClean="0"/>
              <a:t>The design is based on putting the learner at the center</a:t>
            </a:r>
            <a:endParaRPr lang="en-CA" dirty="0"/>
          </a:p>
        </p:txBody>
      </p:sp>
      <p:sp>
        <p:nvSpPr>
          <p:cNvPr id="5" name="Rectangle 4"/>
          <p:cNvSpPr/>
          <p:nvPr/>
        </p:nvSpPr>
        <p:spPr>
          <a:xfrm>
            <a:off x="793338" y="5398222"/>
            <a:ext cx="6922088" cy="923330"/>
          </a:xfrm>
          <a:prstGeom prst="rect">
            <a:avLst/>
          </a:prstGeom>
        </p:spPr>
        <p:txBody>
          <a:bodyPr wrap="none">
            <a:spAutoFit/>
          </a:bodyPr>
          <a:lstStyle/>
          <a:p>
            <a:r>
              <a:rPr lang="en-CA" dirty="0"/>
              <a:t>Scott Wilson (left), </a:t>
            </a:r>
            <a:r>
              <a:rPr lang="en-CA" dirty="0" smtClean="0"/>
              <a:t>Tim Hand (right</a:t>
            </a:r>
            <a:r>
              <a:rPr lang="en-CA" dirty="0"/>
              <a:t>) </a:t>
            </a:r>
            <a:r>
              <a:rPr lang="en-CA" dirty="0" smtClean="0"/>
              <a:t> </a:t>
            </a:r>
            <a:endParaRPr lang="en-CA" dirty="0" smtClean="0"/>
          </a:p>
          <a:p>
            <a:r>
              <a:rPr lang="en-CA" dirty="0" smtClean="0">
                <a:hlinkClick r:id="rId2"/>
              </a:rPr>
              <a:t>https</a:t>
            </a:r>
            <a:r>
              <a:rPr lang="en-CA" dirty="0">
                <a:hlinkClick r:id="rId2"/>
              </a:rPr>
              <a:t>://</a:t>
            </a:r>
            <a:r>
              <a:rPr lang="en-CA" dirty="0" smtClean="0">
                <a:hlinkClick r:id="rId2"/>
              </a:rPr>
              <a:t>www.google.com/search?q=ple+diagrams</a:t>
            </a:r>
            <a:endParaRPr lang="en-CA" dirty="0" smtClean="0"/>
          </a:p>
          <a:p>
            <a:r>
              <a:rPr lang="en-CA" dirty="0">
                <a:hlinkClick r:id="rId3"/>
              </a:rPr>
              <a:t>http://</a:t>
            </a:r>
            <a:r>
              <a:rPr lang="en-CA" dirty="0" smtClean="0">
                <a:hlinkClick r:id="rId3"/>
              </a:rPr>
              <a:t>www.edtechpost.ca/ple_diagrams/index.php/mind-map-3</a:t>
            </a:r>
            <a:endParaRPr lang="en-CA" dirty="0"/>
          </a:p>
        </p:txBody>
      </p:sp>
      <p:pic>
        <p:nvPicPr>
          <p:cNvPr id="3074" name="Picture 2" descr="http://cogdogblog.com/wp-content/uploads/2010/09/future-vle.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3338" y="1938528"/>
            <a:ext cx="3414172" cy="3459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edtechpost.ca/ple_diagrams/var/albums/mind-map-3.jpg?m=135561577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18435" y="1938529"/>
            <a:ext cx="3327644" cy="345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3604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This is known generally as the ‘Personal Learning Environment’ (PLE)</a:t>
            </a:r>
            <a:endParaRPr lang="en-CA" dirty="0"/>
          </a:p>
        </p:txBody>
      </p:sp>
      <p:sp>
        <p:nvSpPr>
          <p:cNvPr id="3" name="Content Placeholder 2"/>
          <p:cNvSpPr>
            <a:spLocks noGrp="1"/>
          </p:cNvSpPr>
          <p:nvPr>
            <p:ph idx="1"/>
          </p:nvPr>
        </p:nvSpPr>
        <p:spPr>
          <a:xfrm>
            <a:off x="628650" y="1825626"/>
            <a:ext cx="5455518" cy="4063111"/>
          </a:xfrm>
        </p:spPr>
        <p:txBody>
          <a:bodyPr>
            <a:normAutofit/>
          </a:bodyPr>
          <a:lstStyle/>
          <a:p>
            <a:r>
              <a:rPr lang="en-CA" dirty="0" smtClean="0"/>
              <a:t>The PLE as concept</a:t>
            </a:r>
          </a:p>
          <a:p>
            <a:r>
              <a:rPr lang="en-CA" dirty="0" smtClean="0"/>
              <a:t>Web 2.0 supported PLEs</a:t>
            </a:r>
          </a:p>
          <a:p>
            <a:r>
              <a:rPr lang="en-CA" dirty="0" smtClean="0"/>
              <a:t>Game-based approaches and ‘quantified self’</a:t>
            </a:r>
          </a:p>
          <a:p>
            <a:r>
              <a:rPr lang="en-CA" dirty="0" smtClean="0"/>
              <a:t>Mobile </a:t>
            </a:r>
            <a:r>
              <a:rPr lang="en-CA" dirty="0" smtClean="0"/>
              <a:t>learning </a:t>
            </a:r>
            <a:endParaRPr lang="en-CA" dirty="0" smtClean="0"/>
          </a:p>
          <a:p>
            <a:r>
              <a:rPr lang="en-CA" dirty="0" smtClean="0"/>
              <a:t>The PLE as an assessment tool</a:t>
            </a:r>
            <a:endParaRPr lang="en-CA" dirty="0"/>
          </a:p>
        </p:txBody>
      </p:sp>
      <p:sp>
        <p:nvSpPr>
          <p:cNvPr id="4" name="Rectangle 3"/>
          <p:cNvSpPr/>
          <p:nvPr/>
        </p:nvSpPr>
        <p:spPr>
          <a:xfrm>
            <a:off x="628650" y="4888252"/>
            <a:ext cx="4624162" cy="1415772"/>
          </a:xfrm>
          <a:prstGeom prst="rect">
            <a:avLst/>
          </a:prstGeom>
        </p:spPr>
        <p:txBody>
          <a:bodyPr wrap="square">
            <a:spAutoFit/>
          </a:bodyPr>
          <a:lstStyle/>
          <a:p>
            <a:r>
              <a:rPr lang="en-CA" sz="1000" dirty="0">
                <a:hlinkClick r:id="rId2"/>
              </a:rPr>
              <a:t>http://</a:t>
            </a:r>
            <a:r>
              <a:rPr lang="en-CA" sz="1000" dirty="0" smtClean="0">
                <a:hlinkClick r:id="rId2"/>
              </a:rPr>
              <a:t>en.wikipedia.org/wiki/History_of_personal_learning_environments</a:t>
            </a:r>
            <a:endParaRPr lang="en-CA" sz="1000" dirty="0" smtClean="0"/>
          </a:p>
          <a:p>
            <a:r>
              <a:rPr lang="en-CA" sz="1000" dirty="0">
                <a:hlinkClick r:id="rId3"/>
              </a:rPr>
              <a:t>http://</a:t>
            </a:r>
            <a:r>
              <a:rPr lang="en-CA" sz="1000" dirty="0" smtClean="0">
                <a:hlinkClick r:id="rId3"/>
              </a:rPr>
              <a:t>pleconf.org/2013/files/2014/07/v3.0_PLE_Conference2013_ResearchReport_BeuthUniversity_MonashUniversity.pdf</a:t>
            </a:r>
            <a:endParaRPr lang="en-CA" sz="1000" dirty="0" smtClean="0"/>
          </a:p>
          <a:p>
            <a:r>
              <a:rPr lang="en-CA" sz="1400" dirty="0" smtClean="0"/>
              <a:t>Images: </a:t>
            </a:r>
            <a:r>
              <a:rPr lang="en-CA" sz="1400" dirty="0"/>
              <a:t>Ebrahim Rahimi, Jan van den Berg, </a:t>
            </a:r>
            <a:r>
              <a:rPr lang="en-CA" sz="1400" dirty="0" err="1"/>
              <a:t>Wim</a:t>
            </a:r>
            <a:r>
              <a:rPr lang="en-CA" sz="1400" dirty="0"/>
              <a:t> </a:t>
            </a:r>
            <a:r>
              <a:rPr lang="en-CA" sz="1400" dirty="0" err="1" smtClean="0"/>
              <a:t>Veen</a:t>
            </a:r>
            <a:r>
              <a:rPr lang="en-CA" sz="1400" dirty="0" smtClean="0"/>
              <a:t>; </a:t>
            </a:r>
            <a:r>
              <a:rPr lang="en-CA" sz="1400" dirty="0" err="1"/>
              <a:t>Benedikt</a:t>
            </a:r>
            <a:r>
              <a:rPr lang="en-CA" sz="1400" dirty="0"/>
              <a:t> S. </a:t>
            </a:r>
            <a:r>
              <a:rPr lang="en-CA" sz="1400" dirty="0" err="1"/>
              <a:t>Morschheuser</a:t>
            </a:r>
            <a:r>
              <a:rPr lang="en-CA" sz="1400" dirty="0"/>
              <a:t>, </a:t>
            </a:r>
            <a:r>
              <a:rPr lang="en-CA" sz="1400" dirty="0" err="1"/>
              <a:t>Verónica</a:t>
            </a:r>
            <a:r>
              <a:rPr lang="en-CA" sz="1400" dirty="0"/>
              <a:t> Rivera-</a:t>
            </a:r>
            <a:r>
              <a:rPr lang="en-CA" sz="1400" dirty="0" err="1"/>
              <a:t>Pelayo</a:t>
            </a:r>
            <a:r>
              <a:rPr lang="en-CA" sz="1400" dirty="0"/>
              <a:t>, </a:t>
            </a:r>
            <a:r>
              <a:rPr lang="en-CA" sz="1400" dirty="0" err="1"/>
              <a:t>Athanasios</a:t>
            </a:r>
            <a:r>
              <a:rPr lang="en-CA" sz="1400" dirty="0"/>
              <a:t> </a:t>
            </a:r>
            <a:r>
              <a:rPr lang="en-CA" sz="1400" dirty="0" err="1"/>
              <a:t>Mazarakis</a:t>
            </a:r>
            <a:r>
              <a:rPr lang="en-CA" sz="1400" dirty="0"/>
              <a:t>,</a:t>
            </a:r>
          </a:p>
          <a:p>
            <a:r>
              <a:rPr lang="en-CA" sz="1400" dirty="0"/>
              <a:t>Valentin Zacharias</a:t>
            </a:r>
            <a:endParaRPr lang="en-CA" sz="1400" dirty="0" smtClean="0"/>
          </a:p>
        </p:txBody>
      </p:sp>
      <p:pic>
        <p:nvPicPr>
          <p:cNvPr id="5" name="Picture 4"/>
          <p:cNvPicPr>
            <a:picLocks noChangeAspect="1"/>
          </p:cNvPicPr>
          <p:nvPr/>
        </p:nvPicPr>
        <p:blipFill>
          <a:blip r:embed="rId4"/>
          <a:stretch>
            <a:fillRect/>
          </a:stretch>
        </p:blipFill>
        <p:spPr>
          <a:xfrm>
            <a:off x="6084168" y="1628800"/>
            <a:ext cx="2409755" cy="2563495"/>
          </a:xfrm>
          <a:prstGeom prst="rect">
            <a:avLst/>
          </a:prstGeom>
        </p:spPr>
      </p:pic>
      <p:pic>
        <p:nvPicPr>
          <p:cNvPr id="6" name="Picture 5"/>
          <p:cNvPicPr>
            <a:picLocks noChangeAspect="1"/>
          </p:cNvPicPr>
          <p:nvPr/>
        </p:nvPicPr>
        <p:blipFill>
          <a:blip r:embed="rId5"/>
          <a:stretch>
            <a:fillRect/>
          </a:stretch>
        </p:blipFill>
        <p:spPr>
          <a:xfrm>
            <a:off x="5825560" y="4249922"/>
            <a:ext cx="2264569" cy="1743075"/>
          </a:xfrm>
          <a:prstGeom prst="rect">
            <a:avLst/>
          </a:prstGeom>
        </p:spPr>
      </p:pic>
    </p:spTree>
    <p:extLst>
      <p:ext uri="{BB962C8B-B14F-4D97-AF65-F5344CB8AC3E}">
        <p14:creationId xmlns:p14="http://schemas.microsoft.com/office/powerpoint/2010/main" val="8705703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6712"/>
            <a:ext cx="7886700" cy="1357849"/>
          </a:xfrm>
        </p:spPr>
        <p:txBody>
          <a:bodyPr/>
          <a:lstStyle/>
          <a:p>
            <a:r>
              <a:rPr lang="en-CA" dirty="0" smtClean="0"/>
              <a:t>We are focused at the technology at the center</a:t>
            </a:r>
            <a:endParaRPr lang="en-CA"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2699791" y="1715594"/>
            <a:ext cx="3937759" cy="3990263"/>
          </a:xfrm>
          <a:prstGeom prst="rect">
            <a:avLst/>
          </a:prstGeom>
        </p:spPr>
      </p:pic>
      <p:sp>
        <p:nvSpPr>
          <p:cNvPr id="5" name="Rectangle 4"/>
          <p:cNvSpPr/>
          <p:nvPr/>
        </p:nvSpPr>
        <p:spPr>
          <a:xfrm>
            <a:off x="628650" y="5934889"/>
            <a:ext cx="6858000" cy="646331"/>
          </a:xfrm>
          <a:prstGeom prst="rect">
            <a:avLst/>
          </a:prstGeom>
        </p:spPr>
        <p:txBody>
          <a:bodyPr wrap="square">
            <a:spAutoFit/>
          </a:bodyPr>
          <a:lstStyle/>
          <a:p>
            <a:r>
              <a:rPr lang="en-CA" dirty="0">
                <a:hlinkClick r:id="rId3"/>
              </a:rPr>
              <a:t>http://</a:t>
            </a:r>
            <a:r>
              <a:rPr lang="en-CA" dirty="0" smtClean="0">
                <a:hlinkClick r:id="rId3"/>
              </a:rPr>
              <a:t>halfanhour.blogspot.com/2014/09/steve-wheeler-september-17-riyadh-notes.html</a:t>
            </a:r>
            <a:r>
              <a:rPr lang="en-CA" dirty="0" smtClean="0"/>
              <a:t> </a:t>
            </a:r>
            <a:endParaRPr lang="en-CA" dirty="0"/>
          </a:p>
        </p:txBody>
      </p:sp>
      <p:sp>
        <p:nvSpPr>
          <p:cNvPr id="6" name="TextBox 5"/>
          <p:cNvSpPr txBox="1"/>
          <p:nvPr/>
        </p:nvSpPr>
        <p:spPr>
          <a:xfrm>
            <a:off x="5029200" y="3493462"/>
            <a:ext cx="530352" cy="1015663"/>
          </a:xfrm>
          <a:prstGeom prst="rect">
            <a:avLst/>
          </a:prstGeom>
          <a:noFill/>
        </p:spPr>
        <p:txBody>
          <a:bodyPr wrap="square" rtlCol="0">
            <a:spAutoFit/>
          </a:bodyPr>
          <a:lstStyle/>
          <a:p>
            <a:r>
              <a:rPr lang="en-CA" sz="6000" b="1" dirty="0">
                <a:solidFill>
                  <a:srgbClr val="FFFF00"/>
                </a:solidFill>
              </a:rPr>
              <a:t>?</a:t>
            </a:r>
            <a:endParaRPr lang="en-CA" sz="2400" b="1" dirty="0">
              <a:solidFill>
                <a:srgbClr val="FFFF00"/>
              </a:solidFill>
            </a:endParaRPr>
          </a:p>
        </p:txBody>
      </p:sp>
    </p:spTree>
    <p:extLst>
      <p:ext uri="{BB962C8B-B14F-4D97-AF65-F5344CB8AC3E}">
        <p14:creationId xmlns:p14="http://schemas.microsoft.com/office/powerpoint/2010/main" val="118211607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Learning and Performance Support Systems</a:t>
            </a:r>
          </a:p>
        </p:txBody>
      </p:sp>
      <p:sp>
        <p:nvSpPr>
          <p:cNvPr id="3" name="Content Placeholder 2"/>
          <p:cNvSpPr>
            <a:spLocks noGrp="1"/>
          </p:cNvSpPr>
          <p:nvPr>
            <p:ph idx="1"/>
          </p:nvPr>
        </p:nvSpPr>
        <p:spPr>
          <a:xfrm>
            <a:off x="1594483" y="5036827"/>
            <a:ext cx="6708269" cy="1400549"/>
          </a:xfrm>
        </p:spPr>
        <p:txBody>
          <a:bodyPr>
            <a:normAutofit fontScale="62500" lnSpcReduction="20000"/>
          </a:bodyPr>
          <a:lstStyle/>
          <a:p>
            <a:r>
              <a:rPr lang="en-CA" sz="3500" dirty="0" smtClean="0"/>
              <a:t>It’s a network of personal learning environments…</a:t>
            </a:r>
          </a:p>
          <a:p>
            <a:r>
              <a:rPr lang="en-CA" sz="3500" dirty="0" smtClean="0"/>
              <a:t>… connected to a large array of learning services</a:t>
            </a:r>
          </a:p>
          <a:p>
            <a:endParaRPr lang="en-CA" dirty="0"/>
          </a:p>
        </p:txBody>
      </p:sp>
      <p:sp>
        <p:nvSpPr>
          <p:cNvPr id="4" name="Rounded Rectangle 3"/>
          <p:cNvSpPr/>
          <p:nvPr/>
        </p:nvSpPr>
        <p:spPr>
          <a:xfrm>
            <a:off x="4023367" y="2697490"/>
            <a:ext cx="3017487" cy="1188707"/>
          </a:xfrm>
          <a:prstGeom prst="roundRect">
            <a:avLst/>
          </a:prstGeom>
          <a:solidFill>
            <a:srgbClr val="E46C0A">
              <a:alpha val="25000"/>
            </a:srgbClr>
          </a:solidFill>
          <a:ln w="12700">
            <a:solidFill>
              <a:srgbClr val="E46C0A">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100"/>
          </a:p>
        </p:txBody>
      </p:sp>
      <p:sp>
        <p:nvSpPr>
          <p:cNvPr id="5" name="Rounded Rectangle 4"/>
          <p:cNvSpPr/>
          <p:nvPr/>
        </p:nvSpPr>
        <p:spPr>
          <a:xfrm>
            <a:off x="7109433" y="3156280"/>
            <a:ext cx="754372" cy="821354"/>
          </a:xfrm>
          <a:prstGeom prst="round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600" b="1" dirty="0"/>
              <a:t>EXTERNAL</a:t>
            </a:r>
            <a:br>
              <a:rPr lang="en-CA" sz="600" b="1" dirty="0"/>
            </a:br>
            <a:r>
              <a:rPr lang="en-CA" sz="600" b="1" dirty="0"/>
              <a:t>APPS</a:t>
            </a:r>
            <a:endParaRPr lang="en-CA" sz="400" dirty="0"/>
          </a:p>
        </p:txBody>
      </p:sp>
      <p:sp>
        <p:nvSpPr>
          <p:cNvPr id="6" name="Rounded Rectangle 5"/>
          <p:cNvSpPr/>
          <p:nvPr/>
        </p:nvSpPr>
        <p:spPr>
          <a:xfrm>
            <a:off x="4091946" y="4251951"/>
            <a:ext cx="960110" cy="640074"/>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b="1" dirty="0">
                <a:solidFill>
                  <a:schemeClr val="tx1">
                    <a:lumMod val="95000"/>
                    <a:lumOff val="5000"/>
                  </a:schemeClr>
                </a:solidFill>
              </a:rPr>
              <a:t>MATS</a:t>
            </a:r>
            <a:br>
              <a:rPr lang="en-CA" sz="1050" b="1" dirty="0">
                <a:solidFill>
                  <a:schemeClr val="tx1">
                    <a:lumMod val="95000"/>
                    <a:lumOff val="5000"/>
                  </a:schemeClr>
                </a:solidFill>
              </a:rPr>
            </a:br>
            <a:r>
              <a:rPr lang="en-CA" sz="900" dirty="0">
                <a:solidFill>
                  <a:schemeClr val="tx1">
                    <a:lumMod val="95000"/>
                    <a:lumOff val="5000"/>
                  </a:schemeClr>
                </a:solidFill>
              </a:rPr>
              <a:t>Program</a:t>
            </a:r>
          </a:p>
          <a:p>
            <a:pPr algn="ctr"/>
            <a:r>
              <a:rPr lang="en-CA" sz="900" dirty="0">
                <a:solidFill>
                  <a:schemeClr val="tx1">
                    <a:lumMod val="95000"/>
                    <a:lumOff val="5000"/>
                  </a:schemeClr>
                </a:solidFill>
              </a:rPr>
              <a:t>Technologies</a:t>
            </a:r>
          </a:p>
        </p:txBody>
      </p:sp>
      <p:sp>
        <p:nvSpPr>
          <p:cNvPr id="7" name="Rounded Rectangle 6"/>
          <p:cNvSpPr/>
          <p:nvPr/>
        </p:nvSpPr>
        <p:spPr>
          <a:xfrm>
            <a:off x="6355062" y="2788928"/>
            <a:ext cx="617213" cy="548640"/>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900" b="1" dirty="0">
                <a:solidFill>
                  <a:srgbClr val="FFFFFF"/>
                </a:solidFill>
              </a:rPr>
              <a:t>PLA</a:t>
            </a:r>
            <a:endParaRPr lang="en-CA" sz="500" dirty="0"/>
          </a:p>
        </p:txBody>
      </p:sp>
      <p:sp>
        <p:nvSpPr>
          <p:cNvPr id="8" name="Rounded Rectangle 7"/>
          <p:cNvSpPr/>
          <p:nvPr/>
        </p:nvSpPr>
        <p:spPr>
          <a:xfrm>
            <a:off x="5806428" y="2788928"/>
            <a:ext cx="617213" cy="548640"/>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900" b="1" dirty="0">
                <a:solidFill>
                  <a:srgbClr val="FFFFFF"/>
                </a:solidFill>
              </a:rPr>
              <a:t>ACDR</a:t>
            </a:r>
            <a:endParaRPr lang="en-CA" sz="500" dirty="0"/>
          </a:p>
        </p:txBody>
      </p:sp>
      <p:sp>
        <p:nvSpPr>
          <p:cNvPr id="9" name="Rounded Rectangle 8"/>
          <p:cNvSpPr/>
          <p:nvPr/>
        </p:nvSpPr>
        <p:spPr>
          <a:xfrm>
            <a:off x="5257794" y="2788928"/>
            <a:ext cx="617213" cy="548640"/>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b="1" dirty="0"/>
              <a:t>PLR</a:t>
            </a:r>
            <a:endParaRPr lang="en-CA" sz="500" dirty="0"/>
          </a:p>
        </p:txBody>
      </p:sp>
      <p:sp>
        <p:nvSpPr>
          <p:cNvPr id="10" name="Rounded Rectangle 9"/>
          <p:cNvSpPr/>
          <p:nvPr/>
        </p:nvSpPr>
        <p:spPr>
          <a:xfrm>
            <a:off x="4091945" y="3337562"/>
            <a:ext cx="2880329" cy="457194"/>
          </a:xfrm>
          <a:prstGeom prst="round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dirty="0"/>
              <a:t>COMMON PLATFORM</a:t>
            </a:r>
          </a:p>
          <a:p>
            <a:pPr algn="ctr"/>
            <a:r>
              <a:rPr lang="en-CA" sz="500" dirty="0"/>
              <a:t>Services, Communications, Management</a:t>
            </a:r>
          </a:p>
        </p:txBody>
      </p:sp>
      <p:sp>
        <p:nvSpPr>
          <p:cNvPr id="11" name="Rounded Rectangle 10"/>
          <p:cNvSpPr/>
          <p:nvPr/>
        </p:nvSpPr>
        <p:spPr>
          <a:xfrm>
            <a:off x="4709160" y="2788928"/>
            <a:ext cx="617213" cy="548640"/>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b="1" dirty="0"/>
              <a:t>PCL</a:t>
            </a:r>
            <a:endParaRPr lang="en-CA" sz="500" dirty="0"/>
          </a:p>
        </p:txBody>
      </p:sp>
      <p:sp>
        <p:nvSpPr>
          <p:cNvPr id="12" name="Rounded Rectangle 11"/>
          <p:cNvSpPr/>
          <p:nvPr/>
        </p:nvSpPr>
        <p:spPr>
          <a:xfrm>
            <a:off x="4091946" y="2788928"/>
            <a:ext cx="685793" cy="548640"/>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00" b="1" dirty="0"/>
              <a:t>RRN</a:t>
            </a:r>
            <a:endParaRPr lang="en-CA" sz="500" dirty="0"/>
          </a:p>
        </p:txBody>
      </p:sp>
      <p:sp>
        <p:nvSpPr>
          <p:cNvPr id="13" name="Rounded Rectangle 12"/>
          <p:cNvSpPr/>
          <p:nvPr/>
        </p:nvSpPr>
        <p:spPr>
          <a:xfrm>
            <a:off x="2994677" y="3154684"/>
            <a:ext cx="960120" cy="821354"/>
          </a:xfrm>
          <a:prstGeom prst="round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600" b="1" dirty="0"/>
              <a:t>EXTERNAL</a:t>
            </a:r>
            <a:br>
              <a:rPr lang="en-CA" sz="600" b="1" dirty="0"/>
            </a:br>
            <a:r>
              <a:rPr lang="en-CA" sz="600" b="1" dirty="0"/>
              <a:t>DATA Services</a:t>
            </a:r>
            <a:endParaRPr lang="en-CA" sz="400" dirty="0"/>
          </a:p>
        </p:txBody>
      </p:sp>
      <p:sp>
        <p:nvSpPr>
          <p:cNvPr id="14" name="Up-Down Arrow 13"/>
          <p:cNvSpPr/>
          <p:nvPr/>
        </p:nvSpPr>
        <p:spPr>
          <a:xfrm>
            <a:off x="4434842" y="3703318"/>
            <a:ext cx="274317" cy="548634"/>
          </a:xfrm>
          <a:prstGeom prst="up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Up-Down Arrow 14"/>
          <p:cNvSpPr/>
          <p:nvPr/>
        </p:nvSpPr>
        <p:spPr>
          <a:xfrm rot="5400000">
            <a:off x="3886207" y="3429002"/>
            <a:ext cx="274318" cy="274317"/>
          </a:xfrm>
          <a:prstGeom prst="up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a:off x="2926098" y="3154685"/>
            <a:ext cx="0" cy="822951"/>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Cloud 16"/>
          <p:cNvSpPr/>
          <p:nvPr/>
        </p:nvSpPr>
        <p:spPr>
          <a:xfrm>
            <a:off x="1237334" y="2697488"/>
            <a:ext cx="1620185" cy="1645902"/>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417355" y="3246124"/>
            <a:ext cx="1303005" cy="584775"/>
          </a:xfrm>
          <a:prstGeom prst="rect">
            <a:avLst/>
          </a:prstGeom>
          <a:noFill/>
        </p:spPr>
        <p:txBody>
          <a:bodyPr wrap="square" rtlCol="0">
            <a:spAutoFit/>
          </a:bodyPr>
          <a:lstStyle/>
          <a:p>
            <a:pPr algn="ctr"/>
            <a:r>
              <a:rPr lang="fr-CA" sz="1600" b="1" dirty="0"/>
              <a:t>WORLD</a:t>
            </a:r>
          </a:p>
          <a:p>
            <a:pPr algn="ctr"/>
            <a:r>
              <a:rPr lang="fr-CA" sz="1600" b="1" dirty="0"/>
              <a:t>DATA</a:t>
            </a:r>
            <a:endParaRPr lang="en-CA" sz="1600" b="1" dirty="0"/>
          </a:p>
        </p:txBody>
      </p:sp>
      <p:sp>
        <p:nvSpPr>
          <p:cNvPr id="19" name="Up-Down Arrow 18"/>
          <p:cNvSpPr/>
          <p:nvPr/>
        </p:nvSpPr>
        <p:spPr>
          <a:xfrm rot="5400000">
            <a:off x="6903693" y="3430599"/>
            <a:ext cx="274318" cy="274317"/>
          </a:xfrm>
          <a:prstGeom prst="up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ed Rectangle 19"/>
          <p:cNvSpPr/>
          <p:nvPr/>
        </p:nvSpPr>
        <p:spPr>
          <a:xfrm>
            <a:off x="6012164" y="1600220"/>
            <a:ext cx="960120" cy="729916"/>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000" b="1" dirty="0" smtClean="0">
                <a:solidFill>
                  <a:srgbClr val="FFFFFF"/>
                </a:solidFill>
              </a:rPr>
              <a:t>MINT</a:t>
            </a:r>
            <a:r>
              <a:rPr lang="en-CA" sz="800" b="1" dirty="0">
                <a:solidFill>
                  <a:srgbClr val="FFFFFF"/>
                </a:solidFill>
              </a:rPr>
              <a:t/>
            </a:r>
            <a:br>
              <a:rPr lang="en-CA" sz="800" b="1" dirty="0">
                <a:solidFill>
                  <a:srgbClr val="FFFFFF"/>
                </a:solidFill>
              </a:rPr>
            </a:br>
            <a:r>
              <a:rPr lang="en-CA" sz="600" dirty="0">
                <a:solidFill>
                  <a:srgbClr val="FFFFFF"/>
                </a:solidFill>
              </a:rPr>
              <a:t>Multimodal </a:t>
            </a:r>
            <a:r>
              <a:rPr lang="en-CA" sz="600" dirty="0" err="1">
                <a:solidFill>
                  <a:srgbClr val="FFFFFF"/>
                </a:solidFill>
              </a:rPr>
              <a:t>INteractive</a:t>
            </a:r>
            <a:r>
              <a:rPr lang="en-CA" sz="600" dirty="0">
                <a:solidFill>
                  <a:srgbClr val="FFFFFF"/>
                </a:solidFill>
              </a:rPr>
              <a:t> Trainer</a:t>
            </a:r>
          </a:p>
          <a:p>
            <a:pPr lvl="0" algn="ctr"/>
            <a:endParaRPr lang="en-CA" sz="600" dirty="0">
              <a:solidFill>
                <a:srgbClr val="FFFFFF"/>
              </a:solidFill>
            </a:endParaRPr>
          </a:p>
        </p:txBody>
      </p:sp>
      <p:sp>
        <p:nvSpPr>
          <p:cNvPr id="21" name="Rounded Rectangle 20"/>
          <p:cNvSpPr/>
          <p:nvPr/>
        </p:nvSpPr>
        <p:spPr>
          <a:xfrm>
            <a:off x="5052055" y="1600222"/>
            <a:ext cx="960120" cy="724403"/>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dirty="0"/>
              <a:t>MOOC-REL</a:t>
            </a:r>
          </a:p>
          <a:p>
            <a:pPr algn="ctr"/>
            <a:r>
              <a:rPr lang="en-CA" sz="600" dirty="0"/>
              <a:t>Massive Open Online Course </a:t>
            </a:r>
            <a:r>
              <a:rPr lang="en-CA" sz="600" dirty="0" err="1"/>
              <a:t>Ressources</a:t>
            </a:r>
            <a:r>
              <a:rPr lang="en-CA" sz="600" dirty="0"/>
              <a:t> </a:t>
            </a:r>
            <a:r>
              <a:rPr lang="en-CA" sz="600" dirty="0" err="1"/>
              <a:t>Éducatives</a:t>
            </a:r>
            <a:r>
              <a:rPr lang="en-CA" sz="600" dirty="0"/>
              <a:t> </a:t>
            </a:r>
            <a:r>
              <a:rPr lang="en-CA" sz="600" dirty="0" err="1"/>
              <a:t>Libres</a:t>
            </a:r>
            <a:endParaRPr lang="en-CA" sz="600" dirty="0"/>
          </a:p>
        </p:txBody>
      </p:sp>
      <p:sp>
        <p:nvSpPr>
          <p:cNvPr id="22" name="Rounded Rectangle 21"/>
          <p:cNvSpPr/>
          <p:nvPr/>
        </p:nvSpPr>
        <p:spPr>
          <a:xfrm>
            <a:off x="4091946" y="1600222"/>
            <a:ext cx="960109" cy="729915"/>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b="1" dirty="0" smtClean="0"/>
              <a:t>PCO</a:t>
            </a:r>
            <a:endParaRPr lang="en-CA" sz="1000" b="1" dirty="0"/>
          </a:p>
          <a:p>
            <a:pPr algn="ctr"/>
            <a:r>
              <a:rPr lang="en-CA" sz="600" dirty="0" smtClean="0"/>
              <a:t>Workflow Analysis, Visualization and Enhancement</a:t>
            </a:r>
            <a:endParaRPr lang="en-CA" sz="600" dirty="0"/>
          </a:p>
        </p:txBody>
      </p:sp>
      <p:sp>
        <p:nvSpPr>
          <p:cNvPr id="23" name="Up-Down Arrow 22"/>
          <p:cNvSpPr/>
          <p:nvPr/>
        </p:nvSpPr>
        <p:spPr>
          <a:xfrm>
            <a:off x="4434842" y="2331734"/>
            <a:ext cx="274317" cy="457195"/>
          </a:xfrm>
          <a:prstGeom prst="up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Up-Down Arrow 23"/>
          <p:cNvSpPr/>
          <p:nvPr/>
        </p:nvSpPr>
        <p:spPr>
          <a:xfrm>
            <a:off x="5394951" y="2331734"/>
            <a:ext cx="274317" cy="457195"/>
          </a:xfrm>
          <a:prstGeom prst="up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Up-Down Arrow 24"/>
          <p:cNvSpPr/>
          <p:nvPr/>
        </p:nvSpPr>
        <p:spPr>
          <a:xfrm>
            <a:off x="6355061" y="2331734"/>
            <a:ext cx="274317" cy="457195"/>
          </a:xfrm>
          <a:prstGeom prst="up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ed Rectangle 25"/>
          <p:cNvSpPr/>
          <p:nvPr/>
        </p:nvSpPr>
        <p:spPr>
          <a:xfrm>
            <a:off x="5806428" y="4253550"/>
            <a:ext cx="960110" cy="640074"/>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b="1" dirty="0">
                <a:solidFill>
                  <a:schemeClr val="tx1">
                    <a:lumMod val="95000"/>
                    <a:lumOff val="5000"/>
                  </a:schemeClr>
                </a:solidFill>
              </a:rPr>
              <a:t>NRC Programs</a:t>
            </a:r>
            <a:br>
              <a:rPr lang="en-CA" sz="1050" b="1" dirty="0">
                <a:solidFill>
                  <a:schemeClr val="tx1">
                    <a:lumMod val="95000"/>
                    <a:lumOff val="5000"/>
                  </a:schemeClr>
                </a:solidFill>
              </a:rPr>
            </a:br>
            <a:r>
              <a:rPr lang="en-CA" sz="900" dirty="0">
                <a:solidFill>
                  <a:schemeClr val="tx1">
                    <a:lumMod val="95000"/>
                    <a:lumOff val="5000"/>
                  </a:schemeClr>
                </a:solidFill>
              </a:rPr>
              <a:t>Government</a:t>
            </a:r>
          </a:p>
          <a:p>
            <a:pPr algn="ctr"/>
            <a:r>
              <a:rPr lang="en-CA" sz="900" dirty="0">
                <a:solidFill>
                  <a:schemeClr val="tx1">
                    <a:lumMod val="95000"/>
                    <a:lumOff val="5000"/>
                  </a:schemeClr>
                </a:solidFill>
              </a:rPr>
              <a:t>Departments</a:t>
            </a:r>
          </a:p>
        </p:txBody>
      </p:sp>
      <p:sp>
        <p:nvSpPr>
          <p:cNvPr id="27" name="Down Arrow 26"/>
          <p:cNvSpPr/>
          <p:nvPr/>
        </p:nvSpPr>
        <p:spPr>
          <a:xfrm>
            <a:off x="6149323" y="3810000"/>
            <a:ext cx="274317" cy="441952"/>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0202387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Launch</a:t>
            </a:r>
            <a:endParaRPr lang="en-CA" dirty="0"/>
          </a:p>
        </p:txBody>
      </p:sp>
      <p:sp>
        <p:nvSpPr>
          <p:cNvPr id="3" name="Content Placeholder 2"/>
          <p:cNvSpPr>
            <a:spLocks noGrp="1"/>
          </p:cNvSpPr>
          <p:nvPr>
            <p:ph idx="1"/>
          </p:nvPr>
        </p:nvSpPr>
        <p:spPr>
          <a:xfrm>
            <a:off x="628650" y="1825625"/>
            <a:ext cx="4848606" cy="4351338"/>
          </a:xfrm>
        </p:spPr>
        <p:txBody>
          <a:bodyPr>
            <a:normAutofit fontScale="77500" lnSpcReduction="20000"/>
          </a:bodyPr>
          <a:lstStyle/>
          <a:p>
            <a:r>
              <a:rPr lang="en-CA" sz="3200" dirty="0" smtClean="0"/>
              <a:t>Limited beta starting at the end of September</a:t>
            </a:r>
          </a:p>
          <a:p>
            <a:r>
              <a:rPr lang="en-CA" sz="3200" dirty="0" smtClean="0"/>
              <a:t>Hosted service offered at </a:t>
            </a:r>
            <a:r>
              <a:rPr lang="en-CA" sz="3200" dirty="0" smtClean="0">
                <a:hlinkClick r:id="rId2"/>
              </a:rPr>
              <a:t>http://lpss.me</a:t>
            </a:r>
            <a:r>
              <a:rPr lang="en-CA" sz="3200" dirty="0" smtClean="0"/>
              <a:t> </a:t>
            </a:r>
          </a:p>
          <a:p>
            <a:r>
              <a:rPr lang="en-CA" sz="3200" dirty="0" smtClean="0"/>
              <a:t>Slow roll-out of capacity over next 18 months</a:t>
            </a:r>
          </a:p>
          <a:p>
            <a:r>
              <a:rPr lang="en-CA" sz="3200" dirty="0" smtClean="0"/>
              <a:t>Development of partnerships and capacity building </a:t>
            </a:r>
            <a:r>
              <a:rPr lang="en-CA" sz="3200" dirty="0" smtClean="0"/>
              <a:t>projects </a:t>
            </a:r>
            <a:endParaRPr lang="en-CA" sz="3200" dirty="0" smtClean="0"/>
          </a:p>
          <a:p>
            <a:endParaRPr lang="en-CA" dirty="0"/>
          </a:p>
        </p:txBody>
      </p:sp>
      <p:pic>
        <p:nvPicPr>
          <p:cNvPr id="4" name="Picture 3"/>
          <p:cNvPicPr>
            <a:picLocks noChangeAspect="1"/>
          </p:cNvPicPr>
          <p:nvPr/>
        </p:nvPicPr>
        <p:blipFill>
          <a:blip r:embed="rId3"/>
          <a:stretch>
            <a:fillRect/>
          </a:stretch>
        </p:blipFill>
        <p:spPr>
          <a:xfrm>
            <a:off x="5887388" y="1292353"/>
            <a:ext cx="2337497" cy="4564951"/>
          </a:xfrm>
          <a:prstGeom prst="rect">
            <a:avLst/>
          </a:prstGeom>
        </p:spPr>
      </p:pic>
    </p:spTree>
    <p:extLst>
      <p:ext uri="{BB962C8B-B14F-4D97-AF65-F5344CB8AC3E}">
        <p14:creationId xmlns:p14="http://schemas.microsoft.com/office/powerpoint/2010/main" val="246284331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39" y="566452"/>
            <a:ext cx="7886700" cy="752683"/>
          </a:xfrm>
        </p:spPr>
        <p:txBody>
          <a:bodyPr>
            <a:noAutofit/>
          </a:bodyPr>
          <a:lstStyle/>
          <a:p>
            <a:pPr marL="0" indent="0">
              <a:buNone/>
            </a:pPr>
            <a:r>
              <a:rPr lang="en-CA" sz="3600" dirty="0" smtClean="0">
                <a:hlinkClick r:id="rId2"/>
              </a:rPr>
              <a:t>http://lpss.me</a:t>
            </a:r>
            <a:r>
              <a:rPr lang="en-CA" sz="3600" dirty="0" smtClean="0"/>
              <a:t>  – prototype PLE</a:t>
            </a:r>
            <a:endParaRPr lang="en-CA" sz="3600" dirty="0"/>
          </a:p>
        </p:txBody>
      </p:sp>
      <p:pic>
        <p:nvPicPr>
          <p:cNvPr id="4" name="Picture 3"/>
          <p:cNvPicPr>
            <a:picLocks noChangeAspect="1"/>
          </p:cNvPicPr>
          <p:nvPr/>
        </p:nvPicPr>
        <p:blipFill>
          <a:blip r:embed="rId3"/>
          <a:stretch>
            <a:fillRect/>
          </a:stretch>
        </p:blipFill>
        <p:spPr>
          <a:xfrm>
            <a:off x="493739" y="1454045"/>
            <a:ext cx="7485118" cy="4740952"/>
          </a:xfrm>
          <a:prstGeom prst="rect">
            <a:avLst/>
          </a:prstGeom>
        </p:spPr>
      </p:pic>
    </p:spTree>
    <p:extLst>
      <p:ext uri="{BB962C8B-B14F-4D97-AF65-F5344CB8AC3E}">
        <p14:creationId xmlns:p14="http://schemas.microsoft.com/office/powerpoint/2010/main" val="347788797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94" y="915275"/>
            <a:ext cx="5195029" cy="1016183"/>
          </a:xfrm>
        </p:spPr>
        <p:txBody>
          <a:bodyPr>
            <a:noAutofit/>
          </a:bodyPr>
          <a:lstStyle/>
          <a:p>
            <a:pPr marL="0" indent="0">
              <a:lnSpc>
                <a:spcPct val="100000"/>
              </a:lnSpc>
              <a:buNone/>
            </a:pPr>
            <a:r>
              <a:rPr lang="en-CA" sz="2800" dirty="0" smtClean="0"/>
              <a:t>Not a platform, but a connector of resources and services</a:t>
            </a:r>
            <a:endParaRPr lang="en-CA" sz="2800" dirty="0"/>
          </a:p>
        </p:txBody>
      </p:sp>
      <p:pic>
        <p:nvPicPr>
          <p:cNvPr id="4" name="Picture 3"/>
          <p:cNvPicPr>
            <a:picLocks noChangeAspect="1"/>
          </p:cNvPicPr>
          <p:nvPr/>
        </p:nvPicPr>
        <p:blipFill>
          <a:blip r:embed="rId2"/>
          <a:stretch>
            <a:fillRect/>
          </a:stretch>
        </p:blipFill>
        <p:spPr>
          <a:xfrm>
            <a:off x="561194" y="4539443"/>
            <a:ext cx="2834840" cy="2118375"/>
          </a:xfrm>
          <a:prstGeom prst="rect">
            <a:avLst/>
          </a:prstGeom>
        </p:spPr>
      </p:pic>
      <p:pic>
        <p:nvPicPr>
          <p:cNvPr id="5" name="Picture 4"/>
          <p:cNvPicPr>
            <a:picLocks noChangeAspect="1"/>
          </p:cNvPicPr>
          <p:nvPr/>
        </p:nvPicPr>
        <p:blipFill>
          <a:blip r:embed="rId3"/>
          <a:stretch>
            <a:fillRect/>
          </a:stretch>
        </p:blipFill>
        <p:spPr>
          <a:xfrm>
            <a:off x="561194" y="1966090"/>
            <a:ext cx="2834840" cy="2316141"/>
          </a:xfrm>
          <a:prstGeom prst="rect">
            <a:avLst/>
          </a:prstGeom>
        </p:spPr>
      </p:pic>
      <p:pic>
        <p:nvPicPr>
          <p:cNvPr id="6" name="Picture 5"/>
          <p:cNvPicPr>
            <a:picLocks noChangeAspect="1"/>
          </p:cNvPicPr>
          <p:nvPr/>
        </p:nvPicPr>
        <p:blipFill>
          <a:blip r:embed="rId4"/>
          <a:stretch>
            <a:fillRect/>
          </a:stretch>
        </p:blipFill>
        <p:spPr>
          <a:xfrm>
            <a:off x="3631641" y="1966090"/>
            <a:ext cx="2583163" cy="4691729"/>
          </a:xfrm>
          <a:prstGeom prst="rect">
            <a:avLst/>
          </a:prstGeom>
        </p:spPr>
      </p:pic>
      <p:pic>
        <p:nvPicPr>
          <p:cNvPr id="7" name="Picture 6"/>
          <p:cNvPicPr>
            <a:picLocks noChangeAspect="1"/>
          </p:cNvPicPr>
          <p:nvPr/>
        </p:nvPicPr>
        <p:blipFill>
          <a:blip r:embed="rId5"/>
          <a:stretch>
            <a:fillRect/>
          </a:stretch>
        </p:blipFill>
        <p:spPr>
          <a:xfrm>
            <a:off x="6450411" y="490497"/>
            <a:ext cx="2171700" cy="5267325"/>
          </a:xfrm>
          <a:prstGeom prst="rect">
            <a:avLst/>
          </a:prstGeom>
        </p:spPr>
      </p:pic>
    </p:spTree>
    <p:extLst>
      <p:ext uri="{BB962C8B-B14F-4D97-AF65-F5344CB8AC3E}">
        <p14:creationId xmlns:p14="http://schemas.microsoft.com/office/powerpoint/2010/main" val="76244503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dirty="0" smtClean="0"/>
              <a:t>Core Technology Development Projects</a:t>
            </a:r>
          </a:p>
        </p:txBody>
      </p:sp>
      <p:sp>
        <p:nvSpPr>
          <p:cNvPr id="20483" name="Content Placeholder 2"/>
          <p:cNvSpPr>
            <a:spLocks noGrp="1"/>
          </p:cNvSpPr>
          <p:nvPr>
            <p:ph sz="half" idx="1"/>
          </p:nvPr>
        </p:nvSpPr>
        <p:spPr>
          <a:xfrm>
            <a:off x="395536" y="2348880"/>
            <a:ext cx="4824536" cy="4210417"/>
          </a:xfrm>
        </p:spPr>
        <p:txBody>
          <a:bodyPr>
            <a:normAutofit/>
          </a:bodyPr>
          <a:lstStyle/>
          <a:p>
            <a:pPr marL="342900" indent="-342900"/>
            <a:r>
              <a:rPr lang="en-CA" dirty="0" smtClean="0">
                <a:solidFill>
                  <a:schemeClr val="tx1"/>
                </a:solidFill>
              </a:rPr>
              <a:t>Learning services network and marketplace</a:t>
            </a:r>
          </a:p>
          <a:p>
            <a:pPr marL="342900" indent="-342900"/>
            <a:r>
              <a:rPr lang="en-CA" dirty="0" smtClean="0">
                <a:solidFill>
                  <a:schemeClr val="tx1"/>
                </a:solidFill>
              </a:rPr>
              <a:t>Automated skills development and recognition</a:t>
            </a:r>
          </a:p>
          <a:p>
            <a:pPr marL="342900" indent="-342900"/>
            <a:r>
              <a:rPr lang="en-US" dirty="0" smtClean="0">
                <a:solidFill>
                  <a:schemeClr val="tx1"/>
                </a:solidFill>
              </a:rPr>
              <a:t>Lifetime management of </a:t>
            </a:r>
            <a:r>
              <a:rPr lang="en-CA" dirty="0" smtClean="0">
                <a:solidFill>
                  <a:schemeClr val="tx1"/>
                </a:solidFill>
              </a:rPr>
              <a:t>learning and training records and credentials</a:t>
            </a:r>
          </a:p>
          <a:p>
            <a:pPr marL="342900" indent="-342900"/>
            <a:r>
              <a:rPr lang="en-CA" dirty="0" smtClean="0">
                <a:solidFill>
                  <a:schemeClr val="tx1"/>
                </a:solidFill>
              </a:rPr>
              <a:t>Personal learning assistant to view, update and access training</a:t>
            </a:r>
            <a:endParaRPr lang="en-US" dirty="0" smtClean="0">
              <a:solidFill>
                <a:schemeClr val="tx1"/>
              </a:solidFill>
            </a:endParaRPr>
          </a:p>
        </p:txBody>
      </p:sp>
      <p:graphicFrame>
        <p:nvGraphicFramePr>
          <p:cNvPr id="5" name="Content Placeholder 6"/>
          <p:cNvGraphicFramePr>
            <a:graphicFrameLocks/>
          </p:cNvGraphicFramePr>
          <p:nvPr>
            <p:extLst>
              <p:ext uri="{D42A27DB-BD31-4B8C-83A1-F6EECF244321}">
                <p14:modId xmlns:p14="http://schemas.microsoft.com/office/powerpoint/2010/main" val="3665586264"/>
              </p:ext>
            </p:extLst>
          </p:nvPr>
        </p:nvGraphicFramePr>
        <p:xfrm>
          <a:off x="5086350" y="1524002"/>
          <a:ext cx="2996946" cy="3538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5" name="Rectangle 7"/>
          <p:cNvSpPr>
            <a:spLocks noChangeArrowheads="1"/>
          </p:cNvSpPr>
          <p:nvPr/>
        </p:nvSpPr>
        <p:spPr bwMode="auto">
          <a:xfrm>
            <a:off x="5136643" y="5062729"/>
            <a:ext cx="38244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CA" sz="2400" dirty="0">
                <a:solidFill>
                  <a:srgbClr val="000000"/>
                </a:solidFill>
                <a:latin typeface="+mn-lt"/>
              </a:rPr>
              <a:t>Learning as a cloud service and deep integration with external systems</a:t>
            </a:r>
            <a:endParaRPr lang="en-US" sz="2400" dirty="0">
              <a:solidFill>
                <a:srgbClr val="000000"/>
              </a:solidFill>
              <a:latin typeface="+mn-lt"/>
            </a:endParaRPr>
          </a:p>
        </p:txBody>
      </p:sp>
    </p:spTree>
    <p:extLst>
      <p:ext uri="{BB962C8B-B14F-4D97-AF65-F5344CB8AC3E}">
        <p14:creationId xmlns:p14="http://schemas.microsoft.com/office/powerpoint/2010/main" val="414692368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MOOC Revolution</a:t>
            </a:r>
            <a:endParaRPr lang="en-CA" dirty="0"/>
          </a:p>
        </p:txBody>
      </p:sp>
      <p:sp>
        <p:nvSpPr>
          <p:cNvPr id="3" name="Content Placeholder 2"/>
          <p:cNvSpPr>
            <a:spLocks noGrp="1"/>
          </p:cNvSpPr>
          <p:nvPr>
            <p:ph idx="1"/>
          </p:nvPr>
        </p:nvSpPr>
        <p:spPr/>
        <p:txBody>
          <a:bodyPr/>
          <a:lstStyle/>
          <a:p>
            <a:endParaRPr lang="en-CA"/>
          </a:p>
        </p:txBody>
      </p:sp>
      <p:pic>
        <p:nvPicPr>
          <p:cNvPr id="1026" name="Picture 2" descr="MOOCpreHistory2013120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4785" y="1465763"/>
            <a:ext cx="7940565" cy="48387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8650" y="6304546"/>
            <a:ext cx="6954253" cy="338554"/>
          </a:xfrm>
          <a:prstGeom prst="rect">
            <a:avLst/>
          </a:prstGeom>
        </p:spPr>
        <p:txBody>
          <a:bodyPr wrap="square">
            <a:spAutoFit/>
          </a:bodyPr>
          <a:lstStyle/>
          <a:p>
            <a:r>
              <a:rPr lang="en-CA" sz="1600" dirty="0" smtClean="0">
                <a:hlinkClick r:id="rId3"/>
              </a:rPr>
              <a:t>http://mfeldstein.com/mooc-history-presented-aacn13-conference/</a:t>
            </a:r>
            <a:r>
              <a:rPr lang="en-CA" sz="1600" dirty="0" smtClean="0"/>
              <a:t> </a:t>
            </a:r>
            <a:endParaRPr lang="en-CA" sz="1600" dirty="0"/>
          </a:p>
        </p:txBody>
      </p:sp>
    </p:spTree>
    <p:extLst>
      <p:ext uri="{BB962C8B-B14F-4D97-AF65-F5344CB8AC3E}">
        <p14:creationId xmlns:p14="http://schemas.microsoft.com/office/powerpoint/2010/main" val="225582415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LPSS Core Projects</a:t>
            </a:r>
            <a:endParaRPr lang="en-CA" dirty="0"/>
          </a:p>
        </p:txBody>
      </p:sp>
      <p:sp>
        <p:nvSpPr>
          <p:cNvPr id="4" name="Slide Number Placeholder 3"/>
          <p:cNvSpPr>
            <a:spLocks noGrp="1"/>
          </p:cNvSpPr>
          <p:nvPr>
            <p:ph type="sldNum" sz="quarter" idx="12"/>
          </p:nvPr>
        </p:nvSpPr>
        <p:spPr/>
        <p:txBody>
          <a:bodyPr/>
          <a:lstStyle/>
          <a:p>
            <a:fld id="{A5580D42-4309-42CB-9101-536F0D1551A5}" type="slidenum">
              <a:rPr lang="en-US" smtClean="0"/>
              <a:pPr/>
              <a:t>20</a:t>
            </a:fld>
            <a:endParaRPr lang="en-US" dirty="0"/>
          </a:p>
        </p:txBody>
      </p:sp>
      <p:pic>
        <p:nvPicPr>
          <p:cNvPr id="5" name="Picture 4"/>
          <p:cNvPicPr>
            <a:picLocks noChangeAspect="1"/>
          </p:cNvPicPr>
          <p:nvPr/>
        </p:nvPicPr>
        <p:blipFill>
          <a:blip r:embed="rId2"/>
          <a:stretch>
            <a:fillRect/>
          </a:stretch>
        </p:blipFill>
        <p:spPr>
          <a:xfrm>
            <a:off x="1232155" y="1533144"/>
            <a:ext cx="6347051" cy="4603750"/>
          </a:xfrm>
          <a:prstGeom prst="rect">
            <a:avLst/>
          </a:prstGeom>
        </p:spPr>
      </p:pic>
    </p:spTree>
    <p:extLst>
      <p:ext uri="{BB962C8B-B14F-4D97-AF65-F5344CB8AC3E}">
        <p14:creationId xmlns:p14="http://schemas.microsoft.com/office/powerpoint/2010/main" val="77574458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952" y="764704"/>
            <a:ext cx="7072547" cy="1891936"/>
          </a:xfrm>
        </p:spPr>
        <p:txBody>
          <a:bodyPr>
            <a:noAutofit/>
          </a:bodyPr>
          <a:lstStyle/>
          <a:p>
            <a:pPr marL="0" indent="0">
              <a:lnSpc>
                <a:spcPct val="100000"/>
              </a:lnSpc>
              <a:buNone/>
            </a:pPr>
            <a:r>
              <a:rPr lang="en-CA" sz="2800" dirty="0" smtClean="0"/>
              <a:t>An open marketplace of free and non-free educational goods and services (all this and Ed Net Neutrality?)</a:t>
            </a:r>
            <a:endParaRPr lang="en-CA" sz="2800" dirty="0"/>
          </a:p>
        </p:txBody>
      </p:sp>
      <p:pic>
        <p:nvPicPr>
          <p:cNvPr id="4" name="Picture 3"/>
          <p:cNvPicPr>
            <a:picLocks noChangeAspect="1"/>
          </p:cNvPicPr>
          <p:nvPr/>
        </p:nvPicPr>
        <p:blipFill>
          <a:blip r:embed="rId2"/>
          <a:stretch>
            <a:fillRect/>
          </a:stretch>
        </p:blipFill>
        <p:spPr>
          <a:xfrm>
            <a:off x="549952" y="2278506"/>
            <a:ext cx="2166260" cy="4042269"/>
          </a:xfrm>
          <a:prstGeom prst="rect">
            <a:avLst/>
          </a:prstGeom>
        </p:spPr>
      </p:pic>
      <p:pic>
        <p:nvPicPr>
          <p:cNvPr id="5" name="Picture 4"/>
          <p:cNvPicPr>
            <a:picLocks noChangeAspect="1"/>
          </p:cNvPicPr>
          <p:nvPr/>
        </p:nvPicPr>
        <p:blipFill>
          <a:blip r:embed="rId3"/>
          <a:stretch>
            <a:fillRect/>
          </a:stretch>
        </p:blipFill>
        <p:spPr>
          <a:xfrm>
            <a:off x="3091722" y="2278506"/>
            <a:ext cx="4789142" cy="4042269"/>
          </a:xfrm>
          <a:prstGeom prst="rect">
            <a:avLst/>
          </a:prstGeom>
        </p:spPr>
      </p:pic>
    </p:spTree>
    <p:extLst>
      <p:ext uri="{BB962C8B-B14F-4D97-AF65-F5344CB8AC3E}">
        <p14:creationId xmlns:p14="http://schemas.microsoft.com/office/powerpoint/2010/main" val="276584117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1289" y="3095037"/>
            <a:ext cx="3691175" cy="3081544"/>
          </a:xfrm>
          <a:prstGeom prst="rect">
            <a:avLst/>
          </a:prstGeom>
        </p:spPr>
      </p:pic>
      <p:sp>
        <p:nvSpPr>
          <p:cNvPr id="2" name="Title 1"/>
          <p:cNvSpPr>
            <a:spLocks noGrp="1"/>
          </p:cNvSpPr>
          <p:nvPr>
            <p:ph type="title"/>
          </p:nvPr>
        </p:nvSpPr>
        <p:spPr/>
        <p:txBody>
          <a:bodyPr/>
          <a:lstStyle/>
          <a:p>
            <a:r>
              <a:rPr lang="en-CA" dirty="0" smtClean="0"/>
              <a:t>Resource Repository Network</a:t>
            </a:r>
            <a:endParaRPr lang="en-CA" dirty="0"/>
          </a:p>
        </p:txBody>
      </p:sp>
      <p:sp>
        <p:nvSpPr>
          <p:cNvPr id="3" name="Content Placeholder 2"/>
          <p:cNvSpPr>
            <a:spLocks noGrp="1"/>
          </p:cNvSpPr>
          <p:nvPr>
            <p:ph idx="1"/>
          </p:nvPr>
        </p:nvSpPr>
        <p:spPr>
          <a:xfrm>
            <a:off x="5076056" y="1825624"/>
            <a:ext cx="3875920" cy="4453255"/>
          </a:xfrm>
        </p:spPr>
        <p:txBody>
          <a:bodyPr>
            <a:normAutofit fontScale="62500" lnSpcReduction="20000"/>
          </a:bodyPr>
          <a:lstStyle/>
          <a:p>
            <a:r>
              <a:rPr lang="en-CA" sz="3800" dirty="0" smtClean="0"/>
              <a:t>Manage and discover list of sources and resources</a:t>
            </a:r>
          </a:p>
          <a:p>
            <a:r>
              <a:rPr lang="en-CA" sz="3800" dirty="0" smtClean="0"/>
              <a:t>Maintain authentication and credentials </a:t>
            </a:r>
          </a:p>
          <a:p>
            <a:r>
              <a:rPr lang="en-CA" sz="3800" dirty="0" smtClean="0"/>
              <a:t>Support APIs and metadata standards</a:t>
            </a:r>
          </a:p>
          <a:p>
            <a:r>
              <a:rPr lang="en-CA" sz="3800" dirty="0" smtClean="0"/>
              <a:t>Gather, analyze and sort resources and/or </a:t>
            </a:r>
            <a:r>
              <a:rPr lang="en-CA" sz="3800" dirty="0" smtClean="0"/>
              <a:t>metadata </a:t>
            </a:r>
            <a:endParaRPr lang="en-CA" sz="3800" dirty="0" smtClean="0"/>
          </a:p>
          <a:p>
            <a:endParaRPr lang="en-CA" dirty="0" smtClean="0"/>
          </a:p>
          <a:p>
            <a:endParaRPr lang="en-CA" dirty="0"/>
          </a:p>
        </p:txBody>
      </p:sp>
      <p:pic>
        <p:nvPicPr>
          <p:cNvPr id="4" name="Picture 3"/>
          <p:cNvPicPr>
            <a:picLocks noChangeAspect="1"/>
          </p:cNvPicPr>
          <p:nvPr/>
        </p:nvPicPr>
        <p:blipFill>
          <a:blip r:embed="rId3"/>
          <a:stretch>
            <a:fillRect/>
          </a:stretch>
        </p:blipFill>
        <p:spPr>
          <a:xfrm>
            <a:off x="536495" y="1825626"/>
            <a:ext cx="3224946" cy="3002406"/>
          </a:xfrm>
          <a:prstGeom prst="rect">
            <a:avLst/>
          </a:prstGeom>
        </p:spPr>
      </p:pic>
    </p:spTree>
    <p:extLst>
      <p:ext uri="{BB962C8B-B14F-4D97-AF65-F5344CB8AC3E}">
        <p14:creationId xmlns:p14="http://schemas.microsoft.com/office/powerpoint/2010/main" val="377792592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5430" y="908720"/>
            <a:ext cx="4928570" cy="4351338"/>
          </a:xfrm>
        </p:spPr>
        <p:txBody>
          <a:bodyPr>
            <a:normAutofit/>
          </a:bodyPr>
          <a:lstStyle/>
          <a:p>
            <a:pPr marL="0" indent="0">
              <a:lnSpc>
                <a:spcPct val="100000"/>
              </a:lnSpc>
              <a:buNone/>
            </a:pPr>
            <a:r>
              <a:rPr lang="en-CA" sz="2800" dirty="0" smtClean="0"/>
              <a:t>Synchronized cloud data services (including </a:t>
            </a:r>
            <a:r>
              <a:rPr lang="en-CA" sz="2800" dirty="0" err="1" smtClean="0"/>
              <a:t>Owncloud</a:t>
            </a:r>
            <a:r>
              <a:rPr lang="en-CA" sz="2800" dirty="0" smtClean="0"/>
              <a:t>) to support data portability</a:t>
            </a:r>
            <a:endParaRPr lang="en-CA" sz="2800" dirty="0"/>
          </a:p>
        </p:txBody>
      </p:sp>
      <p:pic>
        <p:nvPicPr>
          <p:cNvPr id="4" name="Picture 3"/>
          <p:cNvPicPr>
            <a:picLocks noChangeAspect="1"/>
          </p:cNvPicPr>
          <p:nvPr/>
        </p:nvPicPr>
        <p:blipFill>
          <a:blip r:embed="rId2"/>
          <a:stretch>
            <a:fillRect/>
          </a:stretch>
        </p:blipFill>
        <p:spPr>
          <a:xfrm>
            <a:off x="4272197" y="3351943"/>
            <a:ext cx="4344044" cy="3221400"/>
          </a:xfrm>
          <a:prstGeom prst="rect">
            <a:avLst/>
          </a:prstGeom>
        </p:spPr>
      </p:pic>
      <p:pic>
        <p:nvPicPr>
          <p:cNvPr id="5" name="Picture 4"/>
          <p:cNvPicPr>
            <a:picLocks noChangeAspect="1"/>
          </p:cNvPicPr>
          <p:nvPr/>
        </p:nvPicPr>
        <p:blipFill>
          <a:blip r:embed="rId3"/>
          <a:stretch>
            <a:fillRect/>
          </a:stretch>
        </p:blipFill>
        <p:spPr>
          <a:xfrm>
            <a:off x="348521" y="2177898"/>
            <a:ext cx="3759428" cy="4395445"/>
          </a:xfrm>
          <a:prstGeom prst="rect">
            <a:avLst/>
          </a:prstGeom>
        </p:spPr>
      </p:pic>
    </p:spTree>
    <p:extLst>
      <p:ext uri="{BB962C8B-B14F-4D97-AF65-F5344CB8AC3E}">
        <p14:creationId xmlns:p14="http://schemas.microsoft.com/office/powerpoint/2010/main" val="123111630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Cloud</a:t>
            </a:r>
            <a:endParaRPr lang="en-CA" dirty="0"/>
          </a:p>
        </p:txBody>
      </p:sp>
      <p:sp>
        <p:nvSpPr>
          <p:cNvPr id="3" name="Content Placeholder 2"/>
          <p:cNvSpPr>
            <a:spLocks noGrp="1"/>
          </p:cNvSpPr>
          <p:nvPr>
            <p:ph idx="1"/>
          </p:nvPr>
        </p:nvSpPr>
        <p:spPr>
          <a:xfrm>
            <a:off x="4928616" y="1825625"/>
            <a:ext cx="3767328" cy="4351338"/>
          </a:xfrm>
        </p:spPr>
        <p:txBody>
          <a:bodyPr>
            <a:noAutofit/>
          </a:bodyPr>
          <a:lstStyle/>
          <a:p>
            <a:r>
              <a:rPr lang="en-CA" dirty="0"/>
              <a:t>Manage </a:t>
            </a:r>
            <a:r>
              <a:rPr lang="en-CA" dirty="0" smtClean="0"/>
              <a:t>list </a:t>
            </a:r>
            <a:r>
              <a:rPr lang="en-CA" dirty="0"/>
              <a:t>of </a:t>
            </a:r>
            <a:r>
              <a:rPr lang="en-CA" dirty="0" smtClean="0"/>
              <a:t>local and remote storage systems</a:t>
            </a:r>
            <a:endParaRPr lang="en-CA" dirty="0"/>
          </a:p>
          <a:p>
            <a:r>
              <a:rPr lang="en-CA" dirty="0" smtClean="0"/>
              <a:t>Maintain security, encryption, </a:t>
            </a:r>
            <a:r>
              <a:rPr lang="en-CA" dirty="0"/>
              <a:t>authentication and credentials </a:t>
            </a:r>
          </a:p>
          <a:p>
            <a:r>
              <a:rPr lang="en-CA" dirty="0" smtClean="0"/>
              <a:t>Include local or personal device storage</a:t>
            </a:r>
            <a:endParaRPr lang="en-CA" dirty="0"/>
          </a:p>
          <a:p>
            <a:r>
              <a:rPr lang="en-CA" dirty="0" smtClean="0"/>
              <a:t>Manage and synchronize resource sets and data</a:t>
            </a:r>
            <a:endParaRPr lang="en-CA" dirty="0"/>
          </a:p>
        </p:txBody>
      </p:sp>
      <p:pic>
        <p:nvPicPr>
          <p:cNvPr id="4" name="Picture 3"/>
          <p:cNvPicPr>
            <a:picLocks noChangeAspect="1"/>
          </p:cNvPicPr>
          <p:nvPr/>
        </p:nvPicPr>
        <p:blipFill>
          <a:blip r:embed="rId2"/>
          <a:stretch>
            <a:fillRect/>
          </a:stretch>
        </p:blipFill>
        <p:spPr>
          <a:xfrm>
            <a:off x="2066544" y="1690689"/>
            <a:ext cx="2599686" cy="2280765"/>
          </a:xfrm>
          <a:prstGeom prst="rect">
            <a:avLst/>
          </a:prstGeom>
        </p:spPr>
      </p:pic>
      <p:pic>
        <p:nvPicPr>
          <p:cNvPr id="5" name="Picture 4"/>
          <p:cNvPicPr>
            <a:picLocks noChangeAspect="1"/>
          </p:cNvPicPr>
          <p:nvPr/>
        </p:nvPicPr>
        <p:blipFill>
          <a:blip r:embed="rId3"/>
          <a:stretch>
            <a:fillRect/>
          </a:stretch>
        </p:blipFill>
        <p:spPr>
          <a:xfrm>
            <a:off x="583359" y="3875611"/>
            <a:ext cx="3988642" cy="2472041"/>
          </a:xfrm>
          <a:prstGeom prst="rect">
            <a:avLst/>
          </a:prstGeom>
        </p:spPr>
      </p:pic>
    </p:spTree>
    <p:extLst>
      <p:ext uri="{BB962C8B-B14F-4D97-AF65-F5344CB8AC3E}">
        <p14:creationId xmlns:p14="http://schemas.microsoft.com/office/powerpoint/2010/main" val="70881638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99" y="1905919"/>
            <a:ext cx="5566035" cy="1412250"/>
          </a:xfrm>
        </p:spPr>
        <p:txBody>
          <a:bodyPr>
            <a:normAutofit fontScale="77500" lnSpcReduction="20000"/>
          </a:bodyPr>
          <a:lstStyle/>
          <a:p>
            <a:pPr marL="0" indent="0">
              <a:buNone/>
            </a:pPr>
            <a:r>
              <a:rPr lang="en-CA" sz="4000" dirty="0" smtClean="0"/>
              <a:t>Projection of learning services into multiple platforms</a:t>
            </a:r>
            <a:endParaRPr lang="en-CA" sz="4000" dirty="0"/>
          </a:p>
        </p:txBody>
      </p:sp>
      <p:pic>
        <p:nvPicPr>
          <p:cNvPr id="5" name="Picture 4"/>
          <p:cNvPicPr>
            <a:picLocks noChangeAspect="1"/>
          </p:cNvPicPr>
          <p:nvPr/>
        </p:nvPicPr>
        <p:blipFill>
          <a:blip r:embed="rId2"/>
          <a:stretch>
            <a:fillRect/>
          </a:stretch>
        </p:blipFill>
        <p:spPr>
          <a:xfrm>
            <a:off x="628651" y="3237875"/>
            <a:ext cx="5599763" cy="3421018"/>
          </a:xfrm>
          <a:prstGeom prst="rect">
            <a:avLst/>
          </a:prstGeom>
        </p:spPr>
      </p:pic>
      <p:pic>
        <p:nvPicPr>
          <p:cNvPr id="6" name="Picture 5"/>
          <p:cNvPicPr>
            <a:picLocks noChangeAspect="1"/>
          </p:cNvPicPr>
          <p:nvPr/>
        </p:nvPicPr>
        <p:blipFill>
          <a:blip r:embed="rId3"/>
          <a:stretch>
            <a:fillRect/>
          </a:stretch>
        </p:blipFill>
        <p:spPr>
          <a:xfrm>
            <a:off x="6480436" y="1905919"/>
            <a:ext cx="2412479" cy="4752975"/>
          </a:xfrm>
          <a:prstGeom prst="rect">
            <a:avLst/>
          </a:prstGeom>
        </p:spPr>
      </p:pic>
    </p:spTree>
    <p:extLst>
      <p:ext uri="{BB962C8B-B14F-4D97-AF65-F5344CB8AC3E}">
        <p14:creationId xmlns:p14="http://schemas.microsoft.com/office/powerpoint/2010/main" val="211022550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Learning Assistant</a:t>
            </a:r>
            <a:endParaRPr lang="en-CA" dirty="0"/>
          </a:p>
        </p:txBody>
      </p:sp>
      <p:sp>
        <p:nvSpPr>
          <p:cNvPr id="3" name="Content Placeholder 2"/>
          <p:cNvSpPr>
            <a:spLocks noGrp="1"/>
          </p:cNvSpPr>
          <p:nvPr>
            <p:ph idx="1"/>
          </p:nvPr>
        </p:nvSpPr>
        <p:spPr>
          <a:xfrm>
            <a:off x="336042" y="1834640"/>
            <a:ext cx="4235958" cy="4794632"/>
          </a:xfrm>
        </p:spPr>
        <p:txBody>
          <a:bodyPr>
            <a:normAutofit fontScale="70000" lnSpcReduction="20000"/>
          </a:bodyPr>
          <a:lstStyle/>
          <a:p>
            <a:r>
              <a:rPr lang="en-CA" sz="3200" dirty="0" smtClean="0"/>
              <a:t>Collect contextual information for system</a:t>
            </a:r>
          </a:p>
          <a:p>
            <a:r>
              <a:rPr lang="en-CA" sz="3200" dirty="0" smtClean="0"/>
              <a:t>Display resources of various formats, </a:t>
            </a:r>
            <a:r>
              <a:rPr lang="en-CA" sz="3200" dirty="0" smtClean="0"/>
              <a:t>including </a:t>
            </a:r>
            <a:r>
              <a:rPr lang="en-CA" sz="3200" dirty="0" smtClean="0"/>
              <a:t>SCORM, LTI, etc.</a:t>
            </a:r>
          </a:p>
          <a:p>
            <a:r>
              <a:rPr lang="en-CA" sz="3200" dirty="0" smtClean="0"/>
              <a:t>Support (</a:t>
            </a:r>
            <a:r>
              <a:rPr lang="en-CA" sz="3200" dirty="0" err="1" smtClean="0"/>
              <a:t>scaffolded</a:t>
            </a:r>
            <a:r>
              <a:rPr lang="en-CA" sz="3200" dirty="0" smtClean="0"/>
              <a:t>) authoring environments</a:t>
            </a:r>
          </a:p>
          <a:p>
            <a:r>
              <a:rPr lang="en-CA" sz="3200" dirty="0" smtClean="0"/>
              <a:t>Project LPSS capacity into external software and devices </a:t>
            </a:r>
          </a:p>
          <a:p>
            <a:pPr marL="0" indent="0">
              <a:buNone/>
            </a:pPr>
            <a:endParaRPr lang="en-CA" dirty="0"/>
          </a:p>
        </p:txBody>
      </p:sp>
      <p:pic>
        <p:nvPicPr>
          <p:cNvPr id="4" name="Picture 3"/>
          <p:cNvPicPr>
            <a:picLocks noChangeAspect="1"/>
          </p:cNvPicPr>
          <p:nvPr/>
        </p:nvPicPr>
        <p:blipFill>
          <a:blip r:embed="rId2"/>
          <a:stretch>
            <a:fillRect/>
          </a:stretch>
        </p:blipFill>
        <p:spPr>
          <a:xfrm>
            <a:off x="4965192" y="1690688"/>
            <a:ext cx="2964942" cy="2825872"/>
          </a:xfrm>
          <a:prstGeom prst="rect">
            <a:avLst/>
          </a:prstGeom>
        </p:spPr>
      </p:pic>
      <p:pic>
        <p:nvPicPr>
          <p:cNvPr id="5" name="Picture 4"/>
          <p:cNvPicPr>
            <a:picLocks noChangeAspect="1"/>
          </p:cNvPicPr>
          <p:nvPr/>
        </p:nvPicPr>
        <p:blipFill>
          <a:blip r:embed="rId3"/>
          <a:stretch>
            <a:fillRect/>
          </a:stretch>
        </p:blipFill>
        <p:spPr>
          <a:xfrm>
            <a:off x="5522548" y="4231957"/>
            <a:ext cx="2992802" cy="1964339"/>
          </a:xfrm>
          <a:prstGeom prst="rect">
            <a:avLst/>
          </a:prstGeom>
        </p:spPr>
      </p:pic>
    </p:spTree>
    <p:extLst>
      <p:ext uri="{BB962C8B-B14F-4D97-AF65-F5344CB8AC3E}">
        <p14:creationId xmlns:p14="http://schemas.microsoft.com/office/powerpoint/2010/main" val="285164519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006715"/>
            <a:ext cx="7886700" cy="1170248"/>
          </a:xfrm>
        </p:spPr>
        <p:txBody>
          <a:bodyPr>
            <a:noAutofit/>
          </a:bodyPr>
          <a:lstStyle/>
          <a:p>
            <a:pPr marL="0" indent="0">
              <a:lnSpc>
                <a:spcPct val="100000"/>
              </a:lnSpc>
              <a:buNone/>
            </a:pPr>
            <a:r>
              <a:rPr lang="en-CA" sz="2800" dirty="0" smtClean="0"/>
              <a:t>Connecting to real learning and workplace environments</a:t>
            </a:r>
            <a:endParaRPr lang="en-CA" sz="2800" dirty="0"/>
          </a:p>
        </p:txBody>
      </p:sp>
      <p:pic>
        <p:nvPicPr>
          <p:cNvPr id="4" name="Picture 3"/>
          <p:cNvPicPr>
            <a:picLocks noChangeAspect="1"/>
          </p:cNvPicPr>
          <p:nvPr/>
        </p:nvPicPr>
        <p:blipFill>
          <a:blip r:embed="rId2"/>
          <a:stretch>
            <a:fillRect/>
          </a:stretch>
        </p:blipFill>
        <p:spPr>
          <a:xfrm>
            <a:off x="628650" y="648685"/>
            <a:ext cx="5527564" cy="4138721"/>
          </a:xfrm>
          <a:prstGeom prst="rect">
            <a:avLst/>
          </a:prstGeom>
        </p:spPr>
      </p:pic>
      <p:sp>
        <p:nvSpPr>
          <p:cNvPr id="5" name="Rectangle 4"/>
          <p:cNvSpPr/>
          <p:nvPr/>
        </p:nvSpPr>
        <p:spPr>
          <a:xfrm>
            <a:off x="628651" y="6176963"/>
            <a:ext cx="4790094" cy="369332"/>
          </a:xfrm>
          <a:prstGeom prst="rect">
            <a:avLst/>
          </a:prstGeom>
        </p:spPr>
        <p:txBody>
          <a:bodyPr wrap="none">
            <a:spAutoFit/>
          </a:bodyPr>
          <a:lstStyle/>
          <a:p>
            <a:r>
              <a:rPr lang="en-CA" dirty="0" smtClean="0">
                <a:hlinkClick r:id="rId3"/>
              </a:rPr>
              <a:t>http://www.nrc-cnrc.gc.ca/eng/rd/medical/</a:t>
            </a:r>
            <a:r>
              <a:rPr lang="en-CA" dirty="0" smtClean="0"/>
              <a:t> </a:t>
            </a:r>
            <a:endParaRPr lang="en-CA" dirty="0"/>
          </a:p>
        </p:txBody>
      </p:sp>
    </p:spTree>
    <p:extLst>
      <p:ext uri="{BB962C8B-B14F-4D97-AF65-F5344CB8AC3E}">
        <p14:creationId xmlns:p14="http://schemas.microsoft.com/office/powerpoint/2010/main" val="98325757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55055" y="4646165"/>
            <a:ext cx="2706665" cy="1585912"/>
          </a:xfrm>
          <a:prstGeom prst="rect">
            <a:avLst/>
          </a:prstGeom>
        </p:spPr>
      </p:pic>
      <p:sp>
        <p:nvSpPr>
          <p:cNvPr id="2" name="Title 1"/>
          <p:cNvSpPr>
            <a:spLocks noGrp="1"/>
          </p:cNvSpPr>
          <p:nvPr>
            <p:ph type="title"/>
          </p:nvPr>
        </p:nvSpPr>
        <p:spPr/>
        <p:txBody>
          <a:bodyPr>
            <a:normAutofit/>
          </a:bodyPr>
          <a:lstStyle/>
          <a:p>
            <a:r>
              <a:rPr lang="en-CA" dirty="0" smtClean="0"/>
              <a:t>Competency Recognition and Development</a:t>
            </a:r>
            <a:endParaRPr lang="en-CA" dirty="0"/>
          </a:p>
        </p:txBody>
      </p:sp>
      <p:sp>
        <p:nvSpPr>
          <p:cNvPr id="3" name="Content Placeholder 2"/>
          <p:cNvSpPr>
            <a:spLocks noGrp="1"/>
          </p:cNvSpPr>
          <p:nvPr>
            <p:ph idx="1"/>
          </p:nvPr>
        </p:nvSpPr>
        <p:spPr>
          <a:xfrm>
            <a:off x="628650" y="1825625"/>
            <a:ext cx="3943350" cy="4648327"/>
          </a:xfrm>
        </p:spPr>
        <p:txBody>
          <a:bodyPr>
            <a:normAutofit fontScale="77500" lnSpcReduction="20000"/>
          </a:bodyPr>
          <a:lstStyle/>
          <a:p>
            <a:r>
              <a:rPr lang="en-CA" sz="3200" dirty="0" smtClean="0"/>
              <a:t>Import or create competency definitions</a:t>
            </a:r>
          </a:p>
          <a:p>
            <a:r>
              <a:rPr lang="en-CA" sz="3200" dirty="0" smtClean="0"/>
              <a:t>Analyze interactions for skills and learning gaps</a:t>
            </a:r>
          </a:p>
          <a:p>
            <a:r>
              <a:rPr lang="en-CA" sz="3200" dirty="0" smtClean="0"/>
              <a:t>Support development of learning plans</a:t>
            </a:r>
          </a:p>
          <a:p>
            <a:r>
              <a:rPr lang="en-CA" sz="3200" dirty="0" smtClean="0"/>
              <a:t>Provide resource and service </a:t>
            </a:r>
            <a:r>
              <a:rPr lang="en-CA" sz="3200" dirty="0" smtClean="0"/>
              <a:t> recommendations</a:t>
            </a:r>
            <a:endParaRPr lang="en-CA" sz="3200" dirty="0" smtClean="0"/>
          </a:p>
          <a:p>
            <a:endParaRPr lang="en-CA" dirty="0"/>
          </a:p>
        </p:txBody>
      </p:sp>
      <p:pic>
        <p:nvPicPr>
          <p:cNvPr id="4" name="Picture 3"/>
          <p:cNvPicPr>
            <a:picLocks noChangeAspect="1"/>
          </p:cNvPicPr>
          <p:nvPr/>
        </p:nvPicPr>
        <p:blipFill>
          <a:blip r:embed="rId3"/>
          <a:stretch>
            <a:fillRect/>
          </a:stretch>
        </p:blipFill>
        <p:spPr>
          <a:xfrm>
            <a:off x="4764024" y="1825625"/>
            <a:ext cx="2782062" cy="2820541"/>
          </a:xfrm>
          <a:prstGeom prst="rect">
            <a:avLst/>
          </a:prstGeom>
        </p:spPr>
      </p:pic>
    </p:spTree>
    <p:extLst>
      <p:ext uri="{BB962C8B-B14F-4D97-AF65-F5344CB8AC3E}">
        <p14:creationId xmlns:p14="http://schemas.microsoft.com/office/powerpoint/2010/main" val="174238241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9163" y="1948840"/>
            <a:ext cx="3057994" cy="2061103"/>
          </a:xfrm>
          <a:prstGeom prst="rect">
            <a:avLst/>
          </a:prstGeom>
        </p:spPr>
      </p:pic>
      <p:sp>
        <p:nvSpPr>
          <p:cNvPr id="3" name="Content Placeholder 2"/>
          <p:cNvSpPr>
            <a:spLocks noGrp="1"/>
          </p:cNvSpPr>
          <p:nvPr>
            <p:ph idx="1"/>
          </p:nvPr>
        </p:nvSpPr>
        <p:spPr>
          <a:xfrm>
            <a:off x="493739" y="715908"/>
            <a:ext cx="8264265" cy="917128"/>
          </a:xfrm>
        </p:spPr>
        <p:txBody>
          <a:bodyPr>
            <a:normAutofit fontScale="62500" lnSpcReduction="20000"/>
          </a:bodyPr>
          <a:lstStyle/>
          <a:p>
            <a:pPr marL="0" indent="0">
              <a:buNone/>
            </a:pPr>
            <a:r>
              <a:rPr lang="en-CA" sz="4000" dirty="0" smtClean="0"/>
              <a:t>Analytics as a service – analogy with web translation</a:t>
            </a:r>
          </a:p>
          <a:p>
            <a:endParaRPr lang="en-CA" dirty="0"/>
          </a:p>
        </p:txBody>
      </p:sp>
      <p:pic>
        <p:nvPicPr>
          <p:cNvPr id="4" name="Picture 3"/>
          <p:cNvPicPr>
            <a:picLocks noChangeAspect="1"/>
          </p:cNvPicPr>
          <p:nvPr/>
        </p:nvPicPr>
        <p:blipFill>
          <a:blip r:embed="rId3"/>
          <a:stretch>
            <a:fillRect/>
          </a:stretch>
        </p:blipFill>
        <p:spPr>
          <a:xfrm>
            <a:off x="493739" y="3694139"/>
            <a:ext cx="3363418" cy="2738783"/>
          </a:xfrm>
          <a:prstGeom prst="rect">
            <a:avLst/>
          </a:prstGeom>
        </p:spPr>
      </p:pic>
      <p:pic>
        <p:nvPicPr>
          <p:cNvPr id="7" name="Picture 6"/>
          <p:cNvPicPr>
            <a:picLocks noChangeAspect="1"/>
          </p:cNvPicPr>
          <p:nvPr/>
        </p:nvPicPr>
        <p:blipFill>
          <a:blip r:embed="rId4"/>
          <a:stretch>
            <a:fillRect/>
          </a:stretch>
        </p:blipFill>
        <p:spPr>
          <a:xfrm>
            <a:off x="3683340" y="1916832"/>
            <a:ext cx="3641673" cy="2055243"/>
          </a:xfrm>
          <a:prstGeom prst="rect">
            <a:avLst/>
          </a:prstGeom>
        </p:spPr>
      </p:pic>
      <p:pic>
        <p:nvPicPr>
          <p:cNvPr id="5" name="Picture 4"/>
          <p:cNvPicPr>
            <a:picLocks noChangeAspect="1"/>
          </p:cNvPicPr>
          <p:nvPr/>
        </p:nvPicPr>
        <p:blipFill>
          <a:blip r:embed="rId5"/>
          <a:stretch>
            <a:fillRect/>
          </a:stretch>
        </p:blipFill>
        <p:spPr>
          <a:xfrm>
            <a:off x="4067944" y="3729163"/>
            <a:ext cx="2643842" cy="2738783"/>
          </a:xfrm>
          <a:prstGeom prst="rect">
            <a:avLst/>
          </a:prstGeom>
        </p:spPr>
      </p:pic>
    </p:spTree>
    <p:extLst>
      <p:ext uri="{BB962C8B-B14F-4D97-AF65-F5344CB8AC3E}">
        <p14:creationId xmlns:p14="http://schemas.microsoft.com/office/powerpoint/2010/main" val="175734825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Connectivist Learning Design</a:t>
            </a:r>
            <a:endParaRPr lang="en-US" dirty="0"/>
          </a:p>
        </p:txBody>
      </p:sp>
      <p:sp>
        <p:nvSpPr>
          <p:cNvPr id="3" name="Content Placeholder 2"/>
          <p:cNvSpPr>
            <a:spLocks noGrp="1"/>
          </p:cNvSpPr>
          <p:nvPr>
            <p:ph idx="1"/>
          </p:nvPr>
        </p:nvSpPr>
        <p:spPr>
          <a:xfrm>
            <a:off x="628650" y="1500772"/>
            <a:ext cx="7886700" cy="1928228"/>
          </a:xfrm>
        </p:spPr>
        <p:txBody>
          <a:bodyPr/>
          <a:lstStyle/>
          <a:p>
            <a:r>
              <a:rPr lang="en-US" sz="2400" dirty="0" smtClean="0">
                <a:latin typeface="+mj-lt"/>
              </a:rPr>
              <a:t>A non-curricular based approach</a:t>
            </a:r>
          </a:p>
          <a:p>
            <a:pPr lvl="1"/>
            <a:r>
              <a:rPr lang="en-US" sz="2000" dirty="0" smtClean="0">
                <a:latin typeface="+mj-lt"/>
              </a:rPr>
              <a:t>course content is the ‘McGuffin’</a:t>
            </a:r>
          </a:p>
          <a:p>
            <a:pPr lvl="1"/>
            <a:r>
              <a:rPr lang="en-US" sz="2000" dirty="0" smtClean="0">
                <a:latin typeface="+mj-lt"/>
              </a:rPr>
              <a:t>learning takes places through interaction and creativity</a:t>
            </a:r>
          </a:p>
          <a:p>
            <a:endParaRPr lang="en-US" dirty="0"/>
          </a:p>
        </p:txBody>
      </p:sp>
      <p:pic>
        <p:nvPicPr>
          <p:cNvPr id="5" name="Picture 4"/>
          <p:cNvPicPr>
            <a:picLocks noChangeAspect="1"/>
          </p:cNvPicPr>
          <p:nvPr/>
        </p:nvPicPr>
        <p:blipFill>
          <a:blip r:embed="rId2"/>
          <a:stretch>
            <a:fillRect/>
          </a:stretch>
        </p:blipFill>
        <p:spPr>
          <a:xfrm>
            <a:off x="827584" y="3275224"/>
            <a:ext cx="6005937" cy="3219743"/>
          </a:xfrm>
          <a:prstGeom prst="rect">
            <a:avLst/>
          </a:prstGeom>
        </p:spPr>
      </p:pic>
    </p:spTree>
    <p:extLst>
      <p:ext uri="{BB962C8B-B14F-4D97-AF65-F5344CB8AC3E}">
        <p14:creationId xmlns:p14="http://schemas.microsoft.com/office/powerpoint/2010/main" val="274366970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768" y="5093482"/>
            <a:ext cx="7886700" cy="1247359"/>
          </a:xfrm>
        </p:spPr>
        <p:txBody>
          <a:bodyPr>
            <a:normAutofit fontScale="70000" lnSpcReduction="20000"/>
          </a:bodyPr>
          <a:lstStyle/>
          <a:p>
            <a:pPr marL="0" indent="0">
              <a:buNone/>
            </a:pPr>
            <a:r>
              <a:rPr lang="en-CA" sz="4000" dirty="0" smtClean="0"/>
              <a:t>The Personal Learning Record – data owned by the individual, shared only with permissions</a:t>
            </a:r>
            <a:endParaRPr lang="en-CA" sz="4000" dirty="0"/>
          </a:p>
        </p:txBody>
      </p:sp>
      <p:pic>
        <p:nvPicPr>
          <p:cNvPr id="4" name="Picture 3"/>
          <p:cNvPicPr>
            <a:picLocks noChangeAspect="1"/>
          </p:cNvPicPr>
          <p:nvPr/>
        </p:nvPicPr>
        <p:blipFill>
          <a:blip r:embed="rId2"/>
          <a:stretch>
            <a:fillRect/>
          </a:stretch>
        </p:blipFill>
        <p:spPr>
          <a:xfrm>
            <a:off x="539646" y="736811"/>
            <a:ext cx="5368177" cy="4045832"/>
          </a:xfrm>
          <a:prstGeom prst="rect">
            <a:avLst/>
          </a:prstGeom>
        </p:spPr>
      </p:pic>
      <p:sp>
        <p:nvSpPr>
          <p:cNvPr id="5" name="Rectangle 4"/>
          <p:cNvSpPr/>
          <p:nvPr/>
        </p:nvSpPr>
        <p:spPr>
          <a:xfrm>
            <a:off x="499902" y="6340840"/>
            <a:ext cx="7784432" cy="307777"/>
          </a:xfrm>
          <a:prstGeom prst="rect">
            <a:avLst/>
          </a:prstGeom>
        </p:spPr>
        <p:txBody>
          <a:bodyPr wrap="square">
            <a:spAutoFit/>
          </a:bodyPr>
          <a:lstStyle/>
          <a:p>
            <a:r>
              <a:rPr lang="en-CA" sz="1400" dirty="0" smtClean="0">
                <a:hlinkClick r:id="rId3"/>
              </a:rPr>
              <a:t>http://halfanhour.blogspot.de/2014/12/eportfolios-and-badges-workshop-oeb14.html</a:t>
            </a:r>
            <a:r>
              <a:rPr lang="en-CA" sz="1400" dirty="0" smtClean="0"/>
              <a:t> </a:t>
            </a:r>
            <a:endParaRPr lang="en-CA" sz="1400" dirty="0"/>
          </a:p>
        </p:txBody>
      </p:sp>
    </p:spTree>
    <p:extLst>
      <p:ext uri="{BB962C8B-B14F-4D97-AF65-F5344CB8AC3E}">
        <p14:creationId xmlns:p14="http://schemas.microsoft.com/office/powerpoint/2010/main" val="84289975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Personal Learning Record</a:t>
            </a:r>
            <a:endParaRPr lang="en-CA" sz="3200" dirty="0"/>
          </a:p>
        </p:txBody>
      </p:sp>
      <p:sp>
        <p:nvSpPr>
          <p:cNvPr id="3" name="Content Placeholder 2"/>
          <p:cNvSpPr>
            <a:spLocks noGrp="1"/>
          </p:cNvSpPr>
          <p:nvPr>
            <p:ph idx="1"/>
          </p:nvPr>
        </p:nvSpPr>
        <p:spPr>
          <a:xfrm>
            <a:off x="2340864" y="1825624"/>
            <a:ext cx="6528816" cy="4699719"/>
          </a:xfrm>
        </p:spPr>
        <p:txBody>
          <a:bodyPr>
            <a:normAutofit fontScale="77500" lnSpcReduction="20000"/>
          </a:bodyPr>
          <a:lstStyle/>
          <a:p>
            <a:r>
              <a:rPr lang="en-CA" sz="3200" dirty="0" smtClean="0"/>
              <a:t>Collect full record of interactions with all resources, external systems </a:t>
            </a:r>
          </a:p>
          <a:p>
            <a:r>
              <a:rPr lang="en-CA" sz="3200" dirty="0" smtClean="0"/>
              <a:t>Support learning activity data exchange formats (</a:t>
            </a:r>
            <a:r>
              <a:rPr lang="en-CA" sz="3200" dirty="0" err="1" smtClean="0"/>
              <a:t>eg</a:t>
            </a:r>
            <a:r>
              <a:rPr lang="en-CA" sz="3200" dirty="0" smtClean="0"/>
              <a:t>. </a:t>
            </a:r>
            <a:r>
              <a:rPr lang="en-CA" sz="3200" dirty="0" err="1" smtClean="0"/>
              <a:t>xAPI</a:t>
            </a:r>
            <a:r>
              <a:rPr lang="en-CA" sz="3200" dirty="0" smtClean="0"/>
              <a:t>)</a:t>
            </a:r>
          </a:p>
          <a:p>
            <a:r>
              <a:rPr lang="en-CA" sz="3200" dirty="0" smtClean="0"/>
              <a:t>Collect and present a person’s personal portfolio</a:t>
            </a:r>
          </a:p>
          <a:p>
            <a:r>
              <a:rPr lang="en-CA" sz="3200" dirty="0" smtClean="0"/>
              <a:t>Display certifications and credentials (</a:t>
            </a:r>
            <a:r>
              <a:rPr lang="en-CA" sz="3200" dirty="0" err="1" smtClean="0"/>
              <a:t>eg</a:t>
            </a:r>
            <a:r>
              <a:rPr lang="en-CA" sz="3200" dirty="0" smtClean="0"/>
              <a:t>. badges)</a:t>
            </a:r>
          </a:p>
          <a:p>
            <a:r>
              <a:rPr lang="en-CA" sz="3200" dirty="0" smtClean="0"/>
              <a:t>Maintain 3</a:t>
            </a:r>
            <a:r>
              <a:rPr lang="en-CA" sz="3200" baseline="30000" dirty="0" smtClean="0"/>
              <a:t>rd</a:t>
            </a:r>
            <a:r>
              <a:rPr lang="en-CA" sz="3200" dirty="0" smtClean="0"/>
              <a:t> party </a:t>
            </a:r>
            <a:r>
              <a:rPr lang="en-CA" sz="3200" dirty="0" smtClean="0"/>
              <a:t>certification </a:t>
            </a:r>
            <a:endParaRPr lang="en-CA" sz="3200" dirty="0" smtClean="0"/>
          </a:p>
        </p:txBody>
      </p:sp>
      <p:pic>
        <p:nvPicPr>
          <p:cNvPr id="4" name="Picture 3"/>
          <p:cNvPicPr>
            <a:picLocks noChangeAspect="1"/>
          </p:cNvPicPr>
          <p:nvPr/>
        </p:nvPicPr>
        <p:blipFill>
          <a:blip r:embed="rId2"/>
          <a:stretch>
            <a:fillRect/>
          </a:stretch>
        </p:blipFill>
        <p:spPr>
          <a:xfrm>
            <a:off x="628650" y="1981010"/>
            <a:ext cx="1218438" cy="3919451"/>
          </a:xfrm>
          <a:prstGeom prst="rect">
            <a:avLst/>
          </a:prstGeom>
        </p:spPr>
      </p:pic>
    </p:spTree>
    <p:extLst>
      <p:ext uri="{BB962C8B-B14F-4D97-AF65-F5344CB8AC3E}">
        <p14:creationId xmlns:p14="http://schemas.microsoft.com/office/powerpoint/2010/main" val="357548580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latin typeface="+mn-lt"/>
              </a:rPr>
              <a:t>Relevant PLR Projects</a:t>
            </a:r>
            <a:endParaRPr lang="en-CA" sz="3200" dirty="0">
              <a:latin typeface="+mn-lt"/>
            </a:endParaRPr>
          </a:p>
        </p:txBody>
      </p:sp>
      <p:sp>
        <p:nvSpPr>
          <p:cNvPr id="3" name="Content Placeholder 2"/>
          <p:cNvSpPr>
            <a:spLocks noGrp="1"/>
          </p:cNvSpPr>
          <p:nvPr>
            <p:ph idx="1"/>
          </p:nvPr>
        </p:nvSpPr>
        <p:spPr>
          <a:xfrm>
            <a:off x="960739" y="1569013"/>
            <a:ext cx="3687362" cy="4956331"/>
          </a:xfrm>
        </p:spPr>
        <p:txBody>
          <a:bodyPr>
            <a:normAutofit fontScale="70000" lnSpcReduction="20000"/>
          </a:bodyPr>
          <a:lstStyle/>
          <a:p>
            <a:r>
              <a:rPr lang="en-CA" sz="3200" dirty="0"/>
              <a:t>Manchester PLE </a:t>
            </a:r>
            <a:r>
              <a:rPr lang="en-CA" sz="3200" dirty="0" smtClean="0"/>
              <a:t>Project </a:t>
            </a:r>
            <a:endParaRPr lang="en-CA" sz="3200" dirty="0"/>
          </a:p>
          <a:p>
            <a:r>
              <a:rPr lang="en-CA" sz="3200" dirty="0"/>
              <a:t>Responsive Open Learning Environments (ROLE) </a:t>
            </a:r>
            <a:r>
              <a:rPr lang="en-CA" sz="2000" dirty="0">
                <a:hlinkClick r:id="rId2"/>
              </a:rPr>
              <a:t>http://www.role-project.eu/</a:t>
            </a:r>
            <a:r>
              <a:rPr lang="en-CA" sz="2000" dirty="0"/>
              <a:t> </a:t>
            </a:r>
          </a:p>
          <a:p>
            <a:r>
              <a:rPr lang="en-CA" sz="3200" dirty="0"/>
              <a:t>Known </a:t>
            </a:r>
            <a:r>
              <a:rPr lang="en-CA" sz="2000" dirty="0">
                <a:hlinkClick r:id="rId3"/>
              </a:rPr>
              <a:t>http://withknown.com/</a:t>
            </a:r>
            <a:endParaRPr lang="en-CA" sz="2000" dirty="0"/>
          </a:p>
          <a:p>
            <a:r>
              <a:rPr lang="en-CA" sz="3200" dirty="0"/>
              <a:t>Learning Locker  </a:t>
            </a:r>
            <a:r>
              <a:rPr lang="en-CA" sz="2000" dirty="0">
                <a:hlinkClick r:id="rId4"/>
              </a:rPr>
              <a:t>http://learninglocker.net/</a:t>
            </a:r>
            <a:r>
              <a:rPr lang="en-CA" sz="2000" dirty="0"/>
              <a:t> </a:t>
            </a:r>
            <a:endParaRPr lang="en-CA" sz="3200" dirty="0"/>
          </a:p>
          <a:p>
            <a:r>
              <a:rPr lang="en-CA" sz="3200" dirty="0" err="1"/>
              <a:t>Mahara</a:t>
            </a:r>
            <a:r>
              <a:rPr lang="en-CA" sz="3200" dirty="0"/>
              <a:t> </a:t>
            </a:r>
            <a:r>
              <a:rPr lang="en-CA" sz="1800" dirty="0">
                <a:hlinkClick r:id="rId5"/>
              </a:rPr>
              <a:t>https://mahara.org/</a:t>
            </a:r>
            <a:r>
              <a:rPr lang="en-CA" sz="1800" dirty="0"/>
              <a:t> </a:t>
            </a:r>
            <a:endParaRPr lang="en-CA" sz="3200" dirty="0"/>
          </a:p>
        </p:txBody>
      </p:sp>
      <p:pic>
        <p:nvPicPr>
          <p:cNvPr id="4" name="Picture 3"/>
          <p:cNvPicPr>
            <a:picLocks noChangeAspect="1"/>
          </p:cNvPicPr>
          <p:nvPr/>
        </p:nvPicPr>
        <p:blipFill>
          <a:blip r:embed="rId6"/>
          <a:stretch>
            <a:fillRect/>
          </a:stretch>
        </p:blipFill>
        <p:spPr>
          <a:xfrm>
            <a:off x="4700637" y="1772816"/>
            <a:ext cx="3617594" cy="2845436"/>
          </a:xfrm>
          <a:prstGeom prst="rect">
            <a:avLst/>
          </a:prstGeom>
        </p:spPr>
      </p:pic>
      <p:sp>
        <p:nvSpPr>
          <p:cNvPr id="5" name="Rectangle 4"/>
          <p:cNvSpPr/>
          <p:nvPr/>
        </p:nvSpPr>
        <p:spPr>
          <a:xfrm>
            <a:off x="1183162" y="5551020"/>
            <a:ext cx="3225563" cy="261610"/>
          </a:xfrm>
          <a:prstGeom prst="rect">
            <a:avLst/>
          </a:prstGeom>
        </p:spPr>
        <p:txBody>
          <a:bodyPr wrap="none">
            <a:spAutoFit/>
          </a:bodyPr>
          <a:lstStyle/>
          <a:p>
            <a:r>
              <a:rPr lang="en-CA" sz="1100" dirty="0">
                <a:hlinkClick r:id="rId7"/>
              </a:rPr>
              <a:t>http://personalis.wikispaces.com/PLE+Projects</a:t>
            </a:r>
            <a:r>
              <a:rPr lang="en-CA" sz="1100" dirty="0"/>
              <a:t> </a:t>
            </a:r>
          </a:p>
        </p:txBody>
      </p:sp>
      <p:pic>
        <p:nvPicPr>
          <p:cNvPr id="6" name="Picture 5"/>
          <p:cNvPicPr>
            <a:picLocks noChangeAspect="1"/>
          </p:cNvPicPr>
          <p:nvPr/>
        </p:nvPicPr>
        <p:blipFill>
          <a:blip r:embed="rId8"/>
          <a:stretch>
            <a:fillRect/>
          </a:stretch>
        </p:blipFill>
        <p:spPr>
          <a:xfrm>
            <a:off x="5868144" y="4077072"/>
            <a:ext cx="2790810" cy="2385620"/>
          </a:xfrm>
          <a:prstGeom prst="rect">
            <a:avLst/>
          </a:prstGeom>
        </p:spPr>
      </p:pic>
    </p:spTree>
    <p:extLst>
      <p:ext uri="{BB962C8B-B14F-4D97-AF65-F5344CB8AC3E}">
        <p14:creationId xmlns:p14="http://schemas.microsoft.com/office/powerpoint/2010/main" val="273918045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08720"/>
            <a:ext cx="7886700" cy="1066385"/>
          </a:xfrm>
        </p:spPr>
        <p:txBody>
          <a:bodyPr/>
          <a:lstStyle/>
          <a:p>
            <a:r>
              <a:rPr lang="en-CA" dirty="0" smtClean="0"/>
              <a:t>Implementation – from MOOC to Personal Learning</a:t>
            </a:r>
            <a:endParaRPr lang="en-CA" dirty="0"/>
          </a:p>
        </p:txBody>
      </p:sp>
      <p:sp>
        <p:nvSpPr>
          <p:cNvPr id="3" name="Content Placeholder 2"/>
          <p:cNvSpPr>
            <a:spLocks noGrp="1"/>
          </p:cNvSpPr>
          <p:nvPr>
            <p:ph idx="1"/>
          </p:nvPr>
        </p:nvSpPr>
        <p:spPr>
          <a:xfrm>
            <a:off x="628650" y="1975105"/>
            <a:ext cx="7886700" cy="4201858"/>
          </a:xfrm>
        </p:spPr>
        <p:txBody>
          <a:bodyPr>
            <a:normAutofit/>
          </a:bodyPr>
          <a:lstStyle/>
          <a:p>
            <a:r>
              <a:rPr lang="en-CA" sz="2400" dirty="0" smtClean="0"/>
              <a:t>MOOC-REL (OIF)</a:t>
            </a:r>
          </a:p>
          <a:p>
            <a:r>
              <a:rPr lang="en-CA" sz="2400" dirty="0" smtClean="0"/>
              <a:t>ALECSO</a:t>
            </a:r>
          </a:p>
          <a:p>
            <a:r>
              <a:rPr lang="en-CA" sz="2400" dirty="0" smtClean="0"/>
              <a:t>MINT</a:t>
            </a:r>
          </a:p>
          <a:p>
            <a:r>
              <a:rPr lang="en-CA" sz="2400" dirty="0" smtClean="0"/>
              <a:t>Badges</a:t>
            </a:r>
            <a:endParaRPr lang="en-CA" sz="2400" dirty="0" smtClean="0"/>
          </a:p>
          <a:p>
            <a:r>
              <a:rPr lang="en-CA" sz="2400" dirty="0" smtClean="0"/>
              <a:t>Simulator</a:t>
            </a:r>
          </a:p>
          <a:p>
            <a:r>
              <a:rPr lang="en-CA" sz="2400" dirty="0" smtClean="0"/>
              <a:t>Workplace T&amp;D</a:t>
            </a:r>
            <a:endParaRPr lang="en-CA" sz="2400" dirty="0"/>
          </a:p>
        </p:txBody>
      </p:sp>
      <p:pic>
        <p:nvPicPr>
          <p:cNvPr id="4" name="Picture 3"/>
          <p:cNvPicPr>
            <a:picLocks noChangeAspect="1"/>
          </p:cNvPicPr>
          <p:nvPr/>
        </p:nvPicPr>
        <p:blipFill>
          <a:blip r:embed="rId2"/>
          <a:stretch>
            <a:fillRect/>
          </a:stretch>
        </p:blipFill>
        <p:spPr>
          <a:xfrm>
            <a:off x="3795778" y="1975105"/>
            <a:ext cx="4313950" cy="2850833"/>
          </a:xfrm>
          <a:prstGeom prst="rect">
            <a:avLst/>
          </a:prstGeom>
        </p:spPr>
      </p:pic>
    </p:spTree>
    <p:extLst>
      <p:ext uri="{BB962C8B-B14F-4D97-AF65-F5344CB8AC3E}">
        <p14:creationId xmlns:p14="http://schemas.microsoft.com/office/powerpoint/2010/main" val="288832952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Implementation Projects</a:t>
            </a:r>
            <a:endParaRPr lang="en-CA" dirty="0"/>
          </a:p>
        </p:txBody>
      </p:sp>
      <p:sp>
        <p:nvSpPr>
          <p:cNvPr id="3" name="Content Placeholder 2"/>
          <p:cNvSpPr>
            <a:spLocks noGrp="1"/>
          </p:cNvSpPr>
          <p:nvPr>
            <p:ph idx="1"/>
          </p:nvPr>
        </p:nvSpPr>
        <p:spPr>
          <a:xfrm>
            <a:off x="5943600" y="1825625"/>
            <a:ext cx="2571750" cy="4351338"/>
          </a:xfrm>
        </p:spPr>
        <p:txBody>
          <a:bodyPr>
            <a:normAutofit/>
          </a:bodyPr>
          <a:lstStyle/>
          <a:p>
            <a:pPr marL="0" indent="0">
              <a:buNone/>
            </a:pPr>
            <a:r>
              <a:rPr lang="en-CA" sz="2800" dirty="0" smtClean="0"/>
              <a:t>Ultimately, the objective is to support individual learning in a network</a:t>
            </a:r>
            <a:endParaRPr lang="en-CA" sz="2800" dirty="0"/>
          </a:p>
        </p:txBody>
      </p:sp>
      <p:pic>
        <p:nvPicPr>
          <p:cNvPr id="4098" name="Picture 2" descr="http://integralleadershipmanifesto.com/wp-content/uploads/double-learning-loop-120px.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77385" y="1593152"/>
            <a:ext cx="4144424" cy="4087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77385" y="5864210"/>
            <a:ext cx="5888736" cy="646331"/>
          </a:xfrm>
          <a:prstGeom prst="rect">
            <a:avLst/>
          </a:prstGeom>
        </p:spPr>
        <p:txBody>
          <a:bodyPr wrap="square">
            <a:spAutoFit/>
          </a:bodyPr>
          <a:lstStyle/>
          <a:p>
            <a:r>
              <a:rPr lang="en-CA" dirty="0">
                <a:hlinkClick r:id="rId3"/>
              </a:rPr>
              <a:t>http://integralleadershipmanifesto.com/manifesto/making-subject-object</a:t>
            </a:r>
            <a:r>
              <a:rPr lang="en-CA" dirty="0" smtClean="0">
                <a:hlinkClick r:id="rId3"/>
              </a:rPr>
              <a:t>/</a:t>
            </a:r>
            <a:r>
              <a:rPr lang="en-CA" dirty="0" smtClean="0"/>
              <a:t> </a:t>
            </a:r>
            <a:endParaRPr lang="en-CA" dirty="0"/>
          </a:p>
        </p:txBody>
      </p:sp>
    </p:spTree>
    <p:extLst>
      <p:ext uri="{BB962C8B-B14F-4D97-AF65-F5344CB8AC3E}">
        <p14:creationId xmlns:p14="http://schemas.microsoft.com/office/powerpoint/2010/main" val="67174144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Why is this important?</a:t>
            </a:r>
            <a:endParaRPr lang="en-CA" sz="3600" dirty="0"/>
          </a:p>
        </p:txBody>
      </p:sp>
      <p:sp>
        <p:nvSpPr>
          <p:cNvPr id="3" name="Content Placeholder 2"/>
          <p:cNvSpPr>
            <a:spLocks noGrp="1"/>
          </p:cNvSpPr>
          <p:nvPr>
            <p:ph idx="1"/>
          </p:nvPr>
        </p:nvSpPr>
        <p:spPr>
          <a:xfrm>
            <a:off x="628650" y="1825625"/>
            <a:ext cx="4967478" cy="4351338"/>
          </a:xfrm>
        </p:spPr>
        <p:txBody>
          <a:bodyPr>
            <a:normAutofit fontScale="70000" lnSpcReduction="20000"/>
          </a:bodyPr>
          <a:lstStyle/>
          <a:p>
            <a:r>
              <a:rPr lang="en-CA" sz="3200" dirty="0" smtClean="0"/>
              <a:t>Because technology is </a:t>
            </a:r>
            <a:r>
              <a:rPr lang="en-CA" sz="3200" i="1" dirty="0" smtClean="0"/>
              <a:t>not</a:t>
            </a:r>
            <a:r>
              <a:rPr lang="en-CA" sz="3200" dirty="0" smtClean="0"/>
              <a:t> just a tool</a:t>
            </a:r>
          </a:p>
          <a:p>
            <a:r>
              <a:rPr lang="en-CA" sz="3200" dirty="0" smtClean="0"/>
              <a:t>It gives us the capacity to do new things (the ‘affordances argument’)</a:t>
            </a:r>
          </a:p>
          <a:p>
            <a:r>
              <a:rPr lang="en-CA" sz="3200" dirty="0" smtClean="0"/>
              <a:t>It represents an extension of our perceptions (the McLuhan argument)</a:t>
            </a:r>
          </a:p>
          <a:p>
            <a:r>
              <a:rPr lang="en-CA" sz="3200" dirty="0" smtClean="0"/>
              <a:t>“We shape technology, and then technology shapes us</a:t>
            </a:r>
            <a:r>
              <a:rPr lang="en-CA" sz="3200" dirty="0" smtClean="0"/>
              <a:t>” </a:t>
            </a:r>
            <a:endParaRPr lang="en-CA" sz="3200" dirty="0"/>
          </a:p>
        </p:txBody>
      </p:sp>
      <p:pic>
        <p:nvPicPr>
          <p:cNvPr id="4" name="Picture 3"/>
          <p:cNvPicPr>
            <a:picLocks noChangeAspect="1"/>
          </p:cNvPicPr>
          <p:nvPr/>
        </p:nvPicPr>
        <p:blipFill>
          <a:blip r:embed="rId2"/>
          <a:stretch>
            <a:fillRect/>
          </a:stretch>
        </p:blipFill>
        <p:spPr>
          <a:xfrm>
            <a:off x="5776579" y="1825626"/>
            <a:ext cx="2235994" cy="4124325"/>
          </a:xfrm>
          <a:prstGeom prst="rect">
            <a:avLst/>
          </a:prstGeom>
        </p:spPr>
      </p:pic>
    </p:spTree>
    <p:extLst>
      <p:ext uri="{BB962C8B-B14F-4D97-AF65-F5344CB8AC3E}">
        <p14:creationId xmlns:p14="http://schemas.microsoft.com/office/powerpoint/2010/main" val="187623387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hhome.wpengine.com/wp-content/uploads/2012/10/transfer-of-knowledg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8650" y="2060449"/>
            <a:ext cx="4143375"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keithcotps.sa.edu.au/Photos%5Cthumb%5CTechnology%28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707" y="1844425"/>
            <a:ext cx="3139585" cy="31395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764704"/>
            <a:ext cx="7886700" cy="1295745"/>
          </a:xfrm>
        </p:spPr>
        <p:txBody>
          <a:bodyPr>
            <a:noAutofit/>
          </a:bodyPr>
          <a:lstStyle/>
          <a:p>
            <a:r>
              <a:rPr lang="en-CA" dirty="0" smtClean="0"/>
              <a:t>What kind of learner we become depends on what kind of learning technology we choose</a:t>
            </a:r>
            <a:endParaRPr lang="en-CA" dirty="0"/>
          </a:p>
        </p:txBody>
      </p:sp>
      <p:sp>
        <p:nvSpPr>
          <p:cNvPr id="4" name="Rectangle 3"/>
          <p:cNvSpPr/>
          <p:nvPr/>
        </p:nvSpPr>
        <p:spPr>
          <a:xfrm>
            <a:off x="564110" y="5476874"/>
            <a:ext cx="8199193" cy="646331"/>
          </a:xfrm>
          <a:prstGeom prst="rect">
            <a:avLst/>
          </a:prstGeom>
        </p:spPr>
        <p:txBody>
          <a:bodyPr wrap="square">
            <a:spAutoFit/>
          </a:bodyPr>
          <a:lstStyle/>
          <a:p>
            <a:r>
              <a:rPr lang="en-CA" sz="1200" dirty="0">
                <a:hlinkClick r:id="rId4"/>
              </a:rPr>
              <a:t>http://singularityhub.com/2012/10/15/19th-century-french-artists-predicted-the-world-of-the-future-in-this-series-of-postcards</a:t>
            </a:r>
            <a:r>
              <a:rPr lang="en-CA" sz="1200" dirty="0" smtClean="0">
                <a:hlinkClick r:id="rId4"/>
              </a:rPr>
              <a:t>/</a:t>
            </a:r>
            <a:r>
              <a:rPr lang="en-CA" sz="1200" dirty="0" smtClean="0"/>
              <a:t> </a:t>
            </a:r>
          </a:p>
          <a:p>
            <a:r>
              <a:rPr lang="en-CA" sz="1200" dirty="0">
                <a:hlinkClick r:id="rId5"/>
              </a:rPr>
              <a:t>http://</a:t>
            </a:r>
            <a:r>
              <a:rPr lang="en-CA" sz="1200" dirty="0" smtClean="0">
                <a:hlinkClick r:id="rId5"/>
              </a:rPr>
              <a:t>www.alter-inc.com/wearable.html</a:t>
            </a:r>
            <a:r>
              <a:rPr lang="en-CA" sz="1200" dirty="0" smtClean="0"/>
              <a:t> </a:t>
            </a:r>
          </a:p>
          <a:p>
            <a:r>
              <a:rPr lang="en-CA" sz="1200" dirty="0">
                <a:hlinkClick r:id="rId6"/>
              </a:rPr>
              <a:t>http://</a:t>
            </a:r>
            <a:r>
              <a:rPr lang="en-CA" sz="1200" dirty="0" smtClean="0">
                <a:hlinkClick r:id="rId6"/>
              </a:rPr>
              <a:t>www.keithcotps.sa.edu.au/Learning.htm</a:t>
            </a:r>
            <a:r>
              <a:rPr lang="en-CA" sz="1200" dirty="0" smtClean="0"/>
              <a:t> </a:t>
            </a:r>
            <a:endParaRPr lang="en-CA" sz="1200" dirty="0"/>
          </a:p>
        </p:txBody>
      </p:sp>
      <p:pic>
        <p:nvPicPr>
          <p:cNvPr id="5124" name="Picture 4" descr="http://www.alter-inc.com/images/photos/robo_boy.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50941" y="3651403"/>
            <a:ext cx="1504700" cy="200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614531"/>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628650" y="4437888"/>
            <a:ext cx="7886700" cy="1348931"/>
          </a:xfrm>
        </p:spPr>
        <p:txBody>
          <a:bodyPr>
            <a:normAutofit fontScale="92500" lnSpcReduction="20000"/>
          </a:bodyPr>
          <a:lstStyle/>
          <a:p>
            <a:r>
              <a:rPr lang="en-CA" sz="3200" dirty="0" smtClean="0"/>
              <a:t>Stephen Downes</a:t>
            </a:r>
          </a:p>
          <a:p>
            <a:r>
              <a:rPr lang="en-CA" sz="3200" dirty="0" smtClean="0"/>
              <a:t>http://www.downes.ca</a:t>
            </a:r>
            <a:endParaRPr lang="en-CA" sz="3200" dirty="0"/>
          </a:p>
        </p:txBody>
      </p:sp>
      <p:pic>
        <p:nvPicPr>
          <p:cNvPr id="5" name="Picture 4"/>
          <p:cNvPicPr>
            <a:picLocks noChangeAspect="1"/>
          </p:cNvPicPr>
          <p:nvPr/>
        </p:nvPicPr>
        <p:blipFill>
          <a:blip r:embed="rId2"/>
          <a:stretch>
            <a:fillRect/>
          </a:stretch>
        </p:blipFill>
        <p:spPr>
          <a:xfrm>
            <a:off x="-42792" y="5868178"/>
            <a:ext cx="9229583" cy="989822"/>
          </a:xfrm>
          <a:prstGeom prst="rect">
            <a:avLst/>
          </a:prstGeom>
        </p:spPr>
      </p:pic>
      <p:pic>
        <p:nvPicPr>
          <p:cNvPr id="6" name="Picture 5"/>
          <p:cNvPicPr>
            <a:picLocks noChangeAspect="1"/>
          </p:cNvPicPr>
          <p:nvPr/>
        </p:nvPicPr>
        <p:blipFill>
          <a:blip r:embed="rId3"/>
          <a:stretch>
            <a:fillRect/>
          </a:stretch>
        </p:blipFill>
        <p:spPr>
          <a:xfrm>
            <a:off x="755576" y="980728"/>
            <a:ext cx="5302299" cy="3456063"/>
          </a:xfrm>
          <a:prstGeom prst="rect">
            <a:avLst/>
          </a:prstGeom>
        </p:spPr>
      </p:pic>
    </p:spTree>
    <p:extLst>
      <p:ext uri="{BB962C8B-B14F-4D97-AF65-F5344CB8AC3E}">
        <p14:creationId xmlns:p14="http://schemas.microsoft.com/office/powerpoint/2010/main" val="41851811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why</a:t>
            </a:r>
            <a:endParaRPr lang="en-US" dirty="0"/>
          </a:p>
        </p:txBody>
      </p:sp>
      <p:sp>
        <p:nvSpPr>
          <p:cNvPr id="3" name="Content Placeholder 2"/>
          <p:cNvSpPr>
            <a:spLocks noGrp="1"/>
          </p:cNvSpPr>
          <p:nvPr>
            <p:ph idx="1"/>
          </p:nvPr>
        </p:nvSpPr>
        <p:spPr/>
        <p:txBody>
          <a:bodyPr>
            <a:normAutofit/>
          </a:bodyPr>
          <a:lstStyle/>
          <a:p>
            <a:r>
              <a:rPr lang="en-US" sz="2400" dirty="0" smtClean="0"/>
              <a:t>It’s a formal recognition that people have different destinations, different tastes</a:t>
            </a:r>
          </a:p>
          <a:p>
            <a:r>
              <a:rPr lang="en-US" sz="2400" dirty="0" smtClean="0"/>
              <a:t>Based on an understanding that knowledge varies according to these</a:t>
            </a:r>
          </a:p>
          <a:p>
            <a:r>
              <a:rPr lang="en-US" sz="2400" dirty="0" smtClean="0"/>
              <a:t>Expresses the principle that networks – communities – are stronger with multiple diverse perspectives</a:t>
            </a:r>
          </a:p>
          <a:p>
            <a:r>
              <a:rPr lang="en-US" sz="2400" dirty="0" smtClean="0"/>
              <a:t>Knowledge learned is </a:t>
            </a:r>
            <a:r>
              <a:rPr lang="en-US" sz="2400" i="1" dirty="0" smtClean="0"/>
              <a:t>better – </a:t>
            </a:r>
            <a:r>
              <a:rPr lang="en-US" sz="2400" dirty="0" smtClean="0"/>
              <a:t>indeed, </a:t>
            </a:r>
            <a:r>
              <a:rPr lang="en-US" sz="2400" i="1" dirty="0" smtClean="0"/>
              <a:t>known</a:t>
            </a:r>
            <a:endParaRPr lang="en-US" sz="2400" dirty="0"/>
          </a:p>
        </p:txBody>
      </p:sp>
    </p:spTree>
    <p:extLst>
      <p:ext uri="{BB962C8B-B14F-4D97-AF65-F5344CB8AC3E}">
        <p14:creationId xmlns:p14="http://schemas.microsoft.com/office/powerpoint/2010/main" val="267260134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1998 I predicted…</a:t>
            </a:r>
            <a:endParaRPr lang="en-CA" dirty="0"/>
          </a:p>
        </p:txBody>
      </p:sp>
      <p:sp>
        <p:nvSpPr>
          <p:cNvPr id="3" name="Content Placeholder 2"/>
          <p:cNvSpPr>
            <a:spLocks noGrp="1"/>
          </p:cNvSpPr>
          <p:nvPr>
            <p:ph idx="1"/>
          </p:nvPr>
        </p:nvSpPr>
        <p:spPr>
          <a:xfrm>
            <a:off x="1070810" y="1836324"/>
            <a:ext cx="5220262" cy="3771996"/>
          </a:xfrm>
        </p:spPr>
        <p:txBody>
          <a:bodyPr>
            <a:normAutofit fontScale="70000" lnSpcReduction="20000"/>
          </a:bodyPr>
          <a:lstStyle/>
          <a:p>
            <a:r>
              <a:rPr lang="en-CA" sz="3200" dirty="0"/>
              <a:t>High-speed wireless access</a:t>
            </a:r>
          </a:p>
          <a:p>
            <a:r>
              <a:rPr lang="en-CA" sz="3200" dirty="0"/>
              <a:t>Importance of audio and video</a:t>
            </a:r>
          </a:p>
          <a:p>
            <a:r>
              <a:rPr lang="en-CA" sz="3200" dirty="0"/>
              <a:t>The iPad (even got the name right)</a:t>
            </a:r>
          </a:p>
          <a:p>
            <a:r>
              <a:rPr lang="en-CA" sz="3200" dirty="0"/>
              <a:t>Learning objects (called ‘modules</a:t>
            </a:r>
            <a:r>
              <a:rPr lang="en-CA" sz="3200" dirty="0" smtClean="0"/>
              <a:t>’)</a:t>
            </a:r>
          </a:p>
          <a:p>
            <a:r>
              <a:rPr lang="en-CA" sz="3200" dirty="0" smtClean="0"/>
              <a:t>Learning management systems</a:t>
            </a:r>
          </a:p>
          <a:p>
            <a:r>
              <a:rPr lang="en-CA" sz="3200" dirty="0" smtClean="0"/>
              <a:t>Personalized education</a:t>
            </a:r>
            <a:endParaRPr lang="en-CA" sz="3200" dirty="0"/>
          </a:p>
          <a:p>
            <a:endParaRPr lang="en-CA" dirty="0" smtClean="0"/>
          </a:p>
          <a:p>
            <a:endParaRPr lang="en-CA" dirty="0" smtClean="0"/>
          </a:p>
          <a:p>
            <a:endParaRPr lang="en-CA" dirty="0"/>
          </a:p>
        </p:txBody>
      </p:sp>
      <p:sp>
        <p:nvSpPr>
          <p:cNvPr id="4" name="Rectangle 3"/>
          <p:cNvSpPr/>
          <p:nvPr/>
        </p:nvSpPr>
        <p:spPr>
          <a:xfrm>
            <a:off x="3857883" y="5373216"/>
            <a:ext cx="4170501" cy="646331"/>
          </a:xfrm>
          <a:prstGeom prst="rect">
            <a:avLst/>
          </a:prstGeom>
        </p:spPr>
        <p:txBody>
          <a:bodyPr wrap="none">
            <a:spAutoFit/>
          </a:bodyPr>
          <a:lstStyle/>
          <a:p>
            <a:r>
              <a:rPr lang="en-CA" dirty="0">
                <a:hlinkClick r:id="rId2"/>
              </a:rPr>
              <a:t>http://www.downes.ca/future</a:t>
            </a:r>
            <a:r>
              <a:rPr lang="en-CA" dirty="0" smtClean="0">
                <a:hlinkClick r:id="rId2"/>
              </a:rPr>
              <a:t>/</a:t>
            </a:r>
            <a:r>
              <a:rPr lang="en-CA" dirty="0" smtClean="0"/>
              <a:t> </a:t>
            </a:r>
          </a:p>
          <a:p>
            <a:r>
              <a:rPr lang="en-CA" dirty="0">
                <a:hlinkClick r:id="rId3"/>
              </a:rPr>
              <a:t>http://</a:t>
            </a:r>
            <a:r>
              <a:rPr lang="en-CA" dirty="0" smtClean="0">
                <a:hlinkClick r:id="rId3"/>
              </a:rPr>
              <a:t>www.downes.ca/me/mybooks.htm</a:t>
            </a:r>
            <a:r>
              <a:rPr lang="en-CA" dirty="0" smtClean="0"/>
              <a:t> </a:t>
            </a:r>
            <a:endParaRPr lang="en-CA" dirty="0"/>
          </a:p>
        </p:txBody>
      </p:sp>
      <p:pic>
        <p:nvPicPr>
          <p:cNvPr id="2050" name="Picture 2" descr="http://www.downes.ca/files/books/future200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28184" y="2346172"/>
            <a:ext cx="1800200" cy="274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7721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do we predict the future?</a:t>
            </a:r>
            <a:endParaRPr lang="en-CA" dirty="0"/>
          </a:p>
        </p:txBody>
      </p:sp>
      <p:sp>
        <p:nvSpPr>
          <p:cNvPr id="3" name="Content Placeholder 2"/>
          <p:cNvSpPr>
            <a:spLocks noGrp="1"/>
          </p:cNvSpPr>
          <p:nvPr>
            <p:ph idx="1"/>
          </p:nvPr>
        </p:nvSpPr>
        <p:spPr>
          <a:xfrm>
            <a:off x="683568" y="2060848"/>
            <a:ext cx="3853623" cy="3503771"/>
          </a:xfrm>
        </p:spPr>
        <p:txBody>
          <a:bodyPr>
            <a:normAutofit fontScale="70000" lnSpcReduction="20000"/>
          </a:bodyPr>
          <a:lstStyle/>
          <a:p>
            <a:r>
              <a:rPr lang="en-CA" sz="3200" dirty="0"/>
              <a:t>We predict the future the way we understand the past: by reading the signs</a:t>
            </a:r>
          </a:p>
          <a:p>
            <a:r>
              <a:rPr lang="en-CA" sz="3200" dirty="0"/>
              <a:t>This is also how we understand the world in general, and how we </a:t>
            </a:r>
            <a:r>
              <a:rPr lang="en-CA" sz="3200" dirty="0" smtClean="0"/>
              <a:t>learn </a:t>
            </a:r>
            <a:endParaRPr lang="en-CA" sz="3200" dirty="0"/>
          </a:p>
          <a:p>
            <a:endParaRPr lang="en-CA" dirty="0"/>
          </a:p>
        </p:txBody>
      </p:sp>
      <p:pic>
        <p:nvPicPr>
          <p:cNvPr id="6" name="Picture 5"/>
          <p:cNvPicPr>
            <a:picLocks noChangeAspect="1"/>
          </p:cNvPicPr>
          <p:nvPr/>
        </p:nvPicPr>
        <p:blipFill>
          <a:blip r:embed="rId2"/>
          <a:stretch>
            <a:fillRect/>
          </a:stretch>
        </p:blipFill>
        <p:spPr>
          <a:xfrm>
            <a:off x="5278157" y="1788225"/>
            <a:ext cx="2796995" cy="4476749"/>
          </a:xfrm>
          <a:prstGeom prst="rect">
            <a:avLst/>
          </a:prstGeom>
        </p:spPr>
      </p:pic>
    </p:spTree>
    <p:extLst>
      <p:ext uri="{BB962C8B-B14F-4D97-AF65-F5344CB8AC3E}">
        <p14:creationId xmlns:p14="http://schemas.microsoft.com/office/powerpoint/2010/main" val="302158466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Learning is a form of recognition</a:t>
            </a:r>
            <a:endParaRPr lang="en-CA" dirty="0"/>
          </a:p>
        </p:txBody>
      </p:sp>
      <p:sp>
        <p:nvSpPr>
          <p:cNvPr id="3" name="Content Placeholder 2"/>
          <p:cNvSpPr>
            <a:spLocks noGrp="1"/>
          </p:cNvSpPr>
          <p:nvPr>
            <p:ph idx="1"/>
          </p:nvPr>
        </p:nvSpPr>
        <p:spPr>
          <a:xfrm>
            <a:off x="2596896" y="1786594"/>
            <a:ext cx="5815584" cy="4187486"/>
          </a:xfrm>
        </p:spPr>
        <p:txBody>
          <a:bodyPr>
            <a:noAutofit/>
          </a:bodyPr>
          <a:lstStyle/>
          <a:p>
            <a:r>
              <a:rPr lang="en-CA" dirty="0"/>
              <a:t>It’s what we do naturally, as humans, from the day we are </a:t>
            </a:r>
            <a:r>
              <a:rPr lang="en-CA" dirty="0" smtClean="0"/>
              <a:t>born</a:t>
            </a:r>
            <a:endParaRPr lang="en-CA" dirty="0"/>
          </a:p>
          <a:p>
            <a:r>
              <a:rPr lang="en-CA" dirty="0"/>
              <a:t>And it’s something that </a:t>
            </a:r>
            <a:r>
              <a:rPr lang="en-CA" dirty="0" smtClean="0"/>
              <a:t>grows and evolves </a:t>
            </a:r>
            <a:r>
              <a:rPr lang="en-CA" dirty="0"/>
              <a:t>into a complex set of basic literacies, including pattern recognition, critical thinking, action and behaviour, awareness of context, inference and imagination, and change (the ‘critical literacies’)</a:t>
            </a:r>
          </a:p>
        </p:txBody>
      </p:sp>
      <p:pic>
        <p:nvPicPr>
          <p:cNvPr id="4" name="Picture 3"/>
          <p:cNvPicPr>
            <a:picLocks noChangeAspect="1"/>
          </p:cNvPicPr>
          <p:nvPr/>
        </p:nvPicPr>
        <p:blipFill>
          <a:blip r:embed="rId2"/>
          <a:stretch>
            <a:fillRect/>
          </a:stretch>
        </p:blipFill>
        <p:spPr>
          <a:xfrm>
            <a:off x="420624" y="1885092"/>
            <a:ext cx="1998761" cy="4431792"/>
          </a:xfrm>
          <a:prstGeom prst="rect">
            <a:avLst/>
          </a:prstGeom>
        </p:spPr>
      </p:pic>
    </p:spTree>
    <p:extLst>
      <p:ext uri="{BB962C8B-B14F-4D97-AF65-F5344CB8AC3E}">
        <p14:creationId xmlns:p14="http://schemas.microsoft.com/office/powerpoint/2010/main" val="100340999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5782510"/>
            <a:ext cx="7886700" cy="1325563"/>
          </a:xfrm>
        </p:spPr>
        <p:txBody>
          <a:bodyPr>
            <a:normAutofit fontScale="90000"/>
          </a:bodyPr>
          <a:lstStyle/>
          <a:p>
            <a:r>
              <a:rPr lang="en-US" dirty="0"/>
              <a:t>Learning </a:t>
            </a:r>
            <a:r>
              <a:rPr lang="en-US" dirty="0" smtClean="0"/>
              <a:t>is a </a:t>
            </a:r>
            <a:r>
              <a:rPr lang="en-US" dirty="0"/>
              <a:t>matter of </a:t>
            </a:r>
            <a:r>
              <a:rPr lang="en-US" dirty="0" smtClean="0"/>
              <a:t>personal growth</a:t>
            </a:r>
            <a:r>
              <a:rPr lang="en-US" dirty="0"/>
              <a:t>, not </a:t>
            </a:r>
            <a:r>
              <a:rPr lang="en-US" dirty="0" smtClean="0"/>
              <a:t>an accumulation of facts</a:t>
            </a:r>
            <a:r>
              <a:rPr lang="en-US" dirty="0"/>
              <a:t/>
            </a:r>
            <a:br>
              <a:rPr lang="en-US" dirty="0"/>
            </a:br>
            <a:endParaRPr lang="en-CA" dirty="0"/>
          </a:p>
        </p:txBody>
      </p:sp>
      <p:pic>
        <p:nvPicPr>
          <p:cNvPr id="4" name="Picture 3"/>
          <p:cNvPicPr>
            <a:picLocks noChangeAspect="1"/>
          </p:cNvPicPr>
          <p:nvPr/>
        </p:nvPicPr>
        <p:blipFill>
          <a:blip r:embed="rId2"/>
          <a:stretch>
            <a:fillRect/>
          </a:stretch>
        </p:blipFill>
        <p:spPr>
          <a:xfrm>
            <a:off x="0" y="0"/>
            <a:ext cx="9086850" cy="5505450"/>
          </a:xfrm>
          <a:prstGeom prst="rect">
            <a:avLst/>
          </a:prstGeom>
        </p:spPr>
      </p:pic>
    </p:spTree>
    <p:extLst>
      <p:ext uri="{BB962C8B-B14F-4D97-AF65-F5344CB8AC3E}">
        <p14:creationId xmlns:p14="http://schemas.microsoft.com/office/powerpoint/2010/main" val="264478518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The learning process is interactive</a:t>
            </a:r>
            <a:endParaRPr lang="en-CA" dirty="0"/>
          </a:p>
        </p:txBody>
      </p:sp>
      <p:sp>
        <p:nvSpPr>
          <p:cNvPr id="3" name="Content Placeholder 2"/>
          <p:cNvSpPr>
            <a:spLocks noGrp="1"/>
          </p:cNvSpPr>
          <p:nvPr>
            <p:ph idx="1"/>
          </p:nvPr>
        </p:nvSpPr>
        <p:spPr/>
        <p:txBody>
          <a:bodyPr>
            <a:normAutofit/>
          </a:bodyPr>
          <a:lstStyle/>
          <a:p>
            <a:r>
              <a:rPr lang="en-CA" sz="2800" dirty="0" smtClean="0"/>
              <a:t>Aggregate </a:t>
            </a:r>
          </a:p>
          <a:p>
            <a:r>
              <a:rPr lang="en-CA" sz="2800" dirty="0" smtClean="0"/>
              <a:t>Remix</a:t>
            </a:r>
          </a:p>
          <a:p>
            <a:r>
              <a:rPr lang="en-CA" sz="2800" dirty="0" smtClean="0"/>
              <a:t>Repurpose</a:t>
            </a:r>
          </a:p>
          <a:p>
            <a:r>
              <a:rPr lang="en-CA" sz="2800" dirty="0" smtClean="0"/>
              <a:t>Feed Forward</a:t>
            </a:r>
            <a:endParaRPr lang="en-CA" sz="2800" dirty="0"/>
          </a:p>
        </p:txBody>
      </p:sp>
      <p:sp>
        <p:nvSpPr>
          <p:cNvPr id="4" name="TextBox 3"/>
          <p:cNvSpPr txBox="1"/>
          <p:nvPr/>
        </p:nvSpPr>
        <p:spPr>
          <a:xfrm>
            <a:off x="628650" y="4888992"/>
            <a:ext cx="5049774" cy="1384995"/>
          </a:xfrm>
          <a:prstGeom prst="rect">
            <a:avLst/>
          </a:prstGeom>
          <a:noFill/>
        </p:spPr>
        <p:txBody>
          <a:bodyPr wrap="square" rtlCol="0">
            <a:spAutoFit/>
          </a:bodyPr>
          <a:lstStyle/>
          <a:p>
            <a:r>
              <a:rPr lang="en-CA" sz="2800" dirty="0" smtClean="0"/>
              <a:t>To teach is to model and demonstrate, to learn is to practice and </a:t>
            </a:r>
            <a:r>
              <a:rPr lang="en-CA" sz="2800" dirty="0" smtClean="0"/>
              <a:t>reflect </a:t>
            </a:r>
            <a:endParaRPr lang="en-CA" sz="2800" dirty="0"/>
          </a:p>
        </p:txBody>
      </p:sp>
      <p:pic>
        <p:nvPicPr>
          <p:cNvPr id="5" name="Picture 4"/>
          <p:cNvPicPr>
            <a:picLocks noChangeAspect="1"/>
          </p:cNvPicPr>
          <p:nvPr/>
        </p:nvPicPr>
        <p:blipFill>
          <a:blip r:embed="rId2"/>
          <a:stretch>
            <a:fillRect/>
          </a:stretch>
        </p:blipFill>
        <p:spPr>
          <a:xfrm>
            <a:off x="3635896" y="1825625"/>
            <a:ext cx="4947047" cy="2894440"/>
          </a:xfrm>
          <a:prstGeom prst="rect">
            <a:avLst/>
          </a:prstGeom>
        </p:spPr>
      </p:pic>
    </p:spTree>
    <p:extLst>
      <p:ext uri="{BB962C8B-B14F-4D97-AF65-F5344CB8AC3E}">
        <p14:creationId xmlns:p14="http://schemas.microsoft.com/office/powerpoint/2010/main" val="1659383515"/>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Project Status 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ProjectStatusReport</Template>
  <TotalTime>0</TotalTime>
  <Words>1442</Words>
  <Application>Microsoft Office PowerPoint</Application>
  <PresentationFormat>On-screen Show (4:3)</PresentationFormat>
  <Paragraphs>194</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Project Status Report</vt:lpstr>
      <vt:lpstr>Developing Personal Learning</vt:lpstr>
      <vt:lpstr>The MOOC Revolution</vt:lpstr>
      <vt:lpstr>Connectivist Learning Design</vt:lpstr>
      <vt:lpstr>But… why</vt:lpstr>
      <vt:lpstr>In 1998 I predicted…</vt:lpstr>
      <vt:lpstr>How do we predict the future?</vt:lpstr>
      <vt:lpstr>Learning is a form of recognition</vt:lpstr>
      <vt:lpstr>Learning is a matter of personal growth, not an accumulation of facts </vt:lpstr>
      <vt:lpstr>The learning process is interactive</vt:lpstr>
      <vt:lpstr>This is the basis of our approach to learning technologies</vt:lpstr>
      <vt:lpstr>You can also see it in Pedagogy 2.0 </vt:lpstr>
      <vt:lpstr>The design is based on putting the learner at the center</vt:lpstr>
      <vt:lpstr>This is known generally as the ‘Personal Learning Environment’ (PLE)</vt:lpstr>
      <vt:lpstr>We are focused at the technology at the center</vt:lpstr>
      <vt:lpstr>Learning and Performance Support Systems</vt:lpstr>
      <vt:lpstr>Launch</vt:lpstr>
      <vt:lpstr>PowerPoint Presentation</vt:lpstr>
      <vt:lpstr>PowerPoint Presentation</vt:lpstr>
      <vt:lpstr>Core Technology Development Projects</vt:lpstr>
      <vt:lpstr>LPSS Core Projects</vt:lpstr>
      <vt:lpstr>PowerPoint Presentation</vt:lpstr>
      <vt:lpstr>Resource Repository Network</vt:lpstr>
      <vt:lpstr>PowerPoint Presentation</vt:lpstr>
      <vt:lpstr>Personal Cloud</vt:lpstr>
      <vt:lpstr>PowerPoint Presentation</vt:lpstr>
      <vt:lpstr>Personal Learning Assistant</vt:lpstr>
      <vt:lpstr>PowerPoint Presentation</vt:lpstr>
      <vt:lpstr>Competency Recognition and Development</vt:lpstr>
      <vt:lpstr>PowerPoint Presentation</vt:lpstr>
      <vt:lpstr>PowerPoint Presentation</vt:lpstr>
      <vt:lpstr>Personal Learning Record</vt:lpstr>
      <vt:lpstr>Relevant PLR Projects</vt:lpstr>
      <vt:lpstr>Implementation – from MOOC to Personal Learning</vt:lpstr>
      <vt:lpstr>Implementation Projects</vt:lpstr>
      <vt:lpstr>Why is this important?</vt:lpstr>
      <vt:lpstr>What kind of learner we become depends on what kind of learning technology we choose</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2014-12-19T21:44:47Z</dcterms:created>
  <dcterms:modified xsi:type="dcterms:W3CDTF">2014-12-19T22:18:29Z</dcterms:modified>
</cp:coreProperties>
</file>