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89" r:id="rId6"/>
    <p:sldId id="294" r:id="rId7"/>
    <p:sldId id="290" r:id="rId8"/>
    <p:sldId id="265" r:id="rId9"/>
    <p:sldId id="260" r:id="rId10"/>
    <p:sldId id="268" r:id="rId11"/>
    <p:sldId id="259" r:id="rId12"/>
    <p:sldId id="262" r:id="rId13"/>
    <p:sldId id="263" r:id="rId14"/>
    <p:sldId id="264" r:id="rId15"/>
    <p:sldId id="266" r:id="rId16"/>
    <p:sldId id="267" r:id="rId17"/>
    <p:sldId id="272" r:id="rId18"/>
    <p:sldId id="274" r:id="rId19"/>
    <p:sldId id="275" r:id="rId20"/>
    <p:sldId id="269" r:id="rId21"/>
    <p:sldId id="270" r:id="rId22"/>
    <p:sldId id="271" r:id="rId23"/>
    <p:sldId id="276" r:id="rId24"/>
    <p:sldId id="277" r:id="rId25"/>
    <p:sldId id="293" r:id="rId26"/>
    <p:sldId id="278" r:id="rId27"/>
    <p:sldId id="291" r:id="rId28"/>
    <p:sldId id="279" r:id="rId29"/>
    <p:sldId id="280" r:id="rId30"/>
    <p:sldId id="281" r:id="rId31"/>
    <p:sldId id="292" r:id="rId32"/>
    <p:sldId id="282" r:id="rId33"/>
    <p:sldId id="283" r:id="rId34"/>
    <p:sldId id="284" r:id="rId35"/>
    <p:sldId id="288" r:id="rId36"/>
    <p:sldId id="285" r:id="rId37"/>
    <p:sldId id="286" r:id="rId38"/>
    <p:sldId id="28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60" d="100"/>
          <a:sy n="60" d="100"/>
        </p:scale>
        <p:origin x="91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145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6507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68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65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762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444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676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648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940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18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052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12AA-C8DA-47A4-ADDC-12F3FA80B234}" type="datetimeFigureOut">
              <a:rPr lang="en-CA" smtClean="0"/>
              <a:t>2014-12-04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9337-B50B-43FC-908B-187E2C40A0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382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pr.org/blogs/13.7/2010/11/05/131088812/politics-respect-and-the-teache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themoocguide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oocnewsandreviews.com/ultimate-guide-to-xmoocs-and-cmoocso/" TargetMode="Externa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lpss.me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techpost.ca/ple_diagrams/index.php/mind-map-3" TargetMode="External"/><Relationship Id="rId2" Type="http://schemas.openxmlformats.org/officeDocument/2006/relationships/hyperlink" Target="https://www.google.com/search?q=ple+diagram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://withknown.com/" TargetMode="External"/><Relationship Id="rId7" Type="http://schemas.openxmlformats.org/officeDocument/2006/relationships/hyperlink" Target="http://personalis.wikispaces.com/PLE+Projects" TargetMode="External"/><Relationship Id="rId2" Type="http://schemas.openxmlformats.org/officeDocument/2006/relationships/hyperlink" Target="http://www.role-project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mahara.org/" TargetMode="External"/><Relationship Id="rId4" Type="http://schemas.openxmlformats.org/officeDocument/2006/relationships/hyperlink" Target="http://learninglocker.ne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-cnrc.gc.ca/eng/rd/medical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.uk/news/archive/2011-09/21/doug-rushkoff-hello-etsy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1/knowledge-as-recognition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downes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://bavatuesdays.com/reclaim-the-web-with-reclaim-hosting/" TargetMode="External"/><Relationship Id="rId4" Type="http://schemas.openxmlformats.org/officeDocument/2006/relationships/hyperlink" Target="http://www.nodashforgas.org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181" y="640778"/>
            <a:ext cx="3542675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Reclaiming Personal Learning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97181" y="3796910"/>
            <a:ext cx="3737547" cy="1655762"/>
          </a:xfrm>
        </p:spPr>
        <p:txBody>
          <a:bodyPr>
            <a:noAutofit/>
          </a:bodyPr>
          <a:lstStyle/>
          <a:p>
            <a:pPr algn="l"/>
            <a:r>
              <a:rPr lang="en-CA" sz="3200" dirty="0" smtClean="0"/>
              <a:t>Stephen Downes</a:t>
            </a:r>
          </a:p>
          <a:p>
            <a:pPr algn="l"/>
            <a:r>
              <a:rPr lang="en-CA" sz="3200" dirty="0" smtClean="0"/>
              <a:t>Online </a:t>
            </a:r>
            <a:r>
              <a:rPr lang="en-CA" sz="3200" dirty="0" err="1" smtClean="0"/>
              <a:t>Educa</a:t>
            </a:r>
            <a:r>
              <a:rPr lang="en-CA" sz="3200" dirty="0" smtClean="0"/>
              <a:t> Berlin</a:t>
            </a:r>
          </a:p>
          <a:p>
            <a:pPr algn="l"/>
            <a:r>
              <a:rPr lang="en-CA" sz="3200" dirty="0" smtClean="0"/>
              <a:t>December 5, 2014</a:t>
            </a:r>
            <a:endParaRPr lang="en-C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802" y="612697"/>
            <a:ext cx="3279442" cy="5831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1" y="640778"/>
            <a:ext cx="3302006" cy="580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6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446" y="491500"/>
            <a:ext cx="46182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Education – march of the LMS – the giant silos of learning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46" y="2518810"/>
            <a:ext cx="7058572" cy="4002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639" y="491500"/>
            <a:ext cx="3813676" cy="350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819" y="4392118"/>
            <a:ext cx="3791496" cy="21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11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278" y="761323"/>
            <a:ext cx="10515600" cy="692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Reality: students will no longer be the products 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78" y="1688567"/>
            <a:ext cx="3188454" cy="4786637"/>
          </a:xfrm>
          <a:prstGeom prst="rect">
            <a:avLst/>
          </a:prstGeom>
        </p:spPr>
      </p:pic>
      <p:pic>
        <p:nvPicPr>
          <p:cNvPr id="3074" name="Picture 2" descr="A smiling man holds a firecrack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90" y="1688568"/>
            <a:ext cx="3676048" cy="359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56696" y="1688567"/>
            <a:ext cx="29980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i="1" dirty="0" smtClean="0">
                <a:latin typeface="Sitka Heading" panose="02000505000000020004" pitchFamily="2" charset="0"/>
              </a:rPr>
              <a:t>“Students, like citizens, are free and equal, and they have the power of reason.”</a:t>
            </a:r>
            <a:endParaRPr lang="en-CA" sz="3200" i="1" dirty="0">
              <a:latin typeface="Sitka Heading" panose="02000505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2229" y="5551874"/>
            <a:ext cx="7595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NPR 2010-11-05 </a:t>
            </a:r>
            <a:r>
              <a:rPr lang="en-CA" dirty="0" smtClean="0">
                <a:hlinkClick r:id="rId4"/>
              </a:rPr>
              <a:t>http://www.npr.org/blogs/13.7/2010/11/05/131088812/politics-respect-and-the-teacher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797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987" y="404735"/>
            <a:ext cx="3344056" cy="2023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This is where ‘personal’ comes in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23" y="404735"/>
            <a:ext cx="3412803" cy="607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87" y="2396488"/>
            <a:ext cx="7247510" cy="40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73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911" y="3114779"/>
            <a:ext cx="6836764" cy="692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‘personal’ </a:t>
            </a:r>
            <a:r>
              <a:rPr lang="en-CA" sz="4000" dirty="0" err="1" smtClean="0"/>
              <a:t>vs</a:t>
            </a:r>
            <a:r>
              <a:rPr lang="en-CA" sz="4000" dirty="0" smtClean="0"/>
              <a:t> ‘personalized’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293" y="575518"/>
            <a:ext cx="4022985" cy="2539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525" y="3819546"/>
            <a:ext cx="4709849" cy="2593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26" y="571599"/>
            <a:ext cx="5310910" cy="2531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516" y="3826495"/>
            <a:ext cx="5055580" cy="25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4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67" y="1256630"/>
            <a:ext cx="6237158" cy="1637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The web isn’t One Big Thing – it isn’t a ‘platform’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022582"/>
            <a:ext cx="7035617" cy="3282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70" y="656392"/>
            <a:ext cx="4247447" cy="2108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12" y="3022582"/>
            <a:ext cx="3622465" cy="32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81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455" y="476511"/>
            <a:ext cx="8560633" cy="797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The design of the (original) MOOCs</a:t>
            </a:r>
            <a:endParaRPr lang="en-CA" sz="4000" dirty="0"/>
          </a:p>
        </p:txBody>
      </p:sp>
      <p:pic>
        <p:nvPicPr>
          <p:cNvPr id="4098" name="Picture 2" descr="https://sites.google.com/site/themoocguide/_/rsrc/1315325886311/3-cck08---the-distributed-course/network.png?height=220&amp;width=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5" y="1109273"/>
            <a:ext cx="5112896" cy="28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8455" y="4184797"/>
            <a:ext cx="4484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https://sites.google.com/site/themoocguide/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868" y="4817559"/>
            <a:ext cx="2835483" cy="1717598"/>
          </a:xfrm>
          <a:prstGeom prst="rect">
            <a:avLst/>
          </a:prstGeom>
        </p:spPr>
      </p:pic>
      <p:pic>
        <p:nvPicPr>
          <p:cNvPr id="4100" name="Picture 4" descr="https://encrypted-tbn2.gstatic.com/images?q=tbn:ANd9GcRybiFX3D5oqeRxXInm3BVhx40Eg3DcYH1l7QPfTSNisPPfpbZ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55" y="1109273"/>
            <a:ext cx="5420766" cy="291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155" y="4184797"/>
            <a:ext cx="5293946" cy="239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71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9776" y="536471"/>
            <a:ext cx="3057993" cy="2326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The need to reclaim once again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97" y="2402097"/>
            <a:ext cx="2291153" cy="4099652"/>
          </a:xfrm>
          <a:prstGeom prst="rect">
            <a:avLst/>
          </a:prstGeom>
        </p:spPr>
      </p:pic>
      <p:pic>
        <p:nvPicPr>
          <p:cNvPr id="5122" name="Picture 2" descr="http://moocnewsandreviews.com/wp-content/uploads/2013/04/artificial_intelligence_heade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6" y="536470"/>
            <a:ext cx="7132403" cy="337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436" y="4100208"/>
            <a:ext cx="4787613" cy="2401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646" y="4100208"/>
            <a:ext cx="1688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5"/>
              </a:rPr>
              <a:t>http://moocnewsandreviews.com/ultimate-guide-to-xmoocs-and-cmoocso/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4886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57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Learning data, explained (the layers of data – actions, interactions, credentials, artifacts)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88" y="3134817"/>
            <a:ext cx="5361872" cy="3361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352" y="3134816"/>
            <a:ext cx="5262086" cy="33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97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036" y="851264"/>
            <a:ext cx="5477656" cy="178700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CA" sz="4000" dirty="0" smtClean="0"/>
              <a:t>Platforms and proprietors do not own this data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13" y="326115"/>
            <a:ext cx="3644562" cy="3471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69" y="2638269"/>
            <a:ext cx="3994488" cy="3856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251" y="3587071"/>
            <a:ext cx="2802088" cy="2907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13" y="4152274"/>
            <a:ext cx="3644562" cy="23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7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They do not own this market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219" y="784797"/>
            <a:ext cx="4345585" cy="2445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5" y="2767601"/>
            <a:ext cx="6558510" cy="3811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971" y="3582291"/>
            <a:ext cx="4298833" cy="29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0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25" y="686373"/>
            <a:ext cx="10515600" cy="827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Education is in for a reality check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97" y="2933186"/>
            <a:ext cx="6176728" cy="3367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71" y="1742359"/>
            <a:ext cx="3978785" cy="45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328" y="4403933"/>
            <a:ext cx="6147216" cy="1846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Learning – acquiring something </a:t>
            </a:r>
            <a:r>
              <a:rPr lang="en-CA" sz="4000" dirty="0" err="1" smtClean="0"/>
              <a:t>vs</a:t>
            </a:r>
            <a:r>
              <a:rPr lang="en-CA" sz="4000" dirty="0" smtClean="0"/>
              <a:t> becoming something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28" y="396032"/>
            <a:ext cx="6318588" cy="3781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34" y="396032"/>
            <a:ext cx="3784627" cy="57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87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6744" y="701362"/>
            <a:ext cx="5007964" cy="1682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Analytics – purports to tell you who you are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6" y="2149255"/>
            <a:ext cx="7357203" cy="4260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555" y="469617"/>
            <a:ext cx="3357060" cy="5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27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17" y="461520"/>
            <a:ext cx="10515600" cy="67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Big Data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66" y="1139252"/>
            <a:ext cx="6436245" cy="3132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94720" y="1139252"/>
            <a:ext cx="3595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 err="1" smtClean="0"/>
              <a:t>vs</a:t>
            </a:r>
            <a:r>
              <a:rPr lang="en-CA" sz="4000" dirty="0" smtClean="0"/>
              <a:t> Personal Data</a:t>
            </a:r>
            <a:endParaRPr lang="en-C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08417" y="4407109"/>
            <a:ext cx="5352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 smtClean="0">
                <a:latin typeface="Sitka Heading" panose="02000505000000020004" pitchFamily="2" charset="0"/>
              </a:rPr>
              <a:t>Many people, one service</a:t>
            </a:r>
          </a:p>
          <a:p>
            <a:r>
              <a:rPr lang="en-CA" sz="2800" i="1" dirty="0" smtClean="0">
                <a:latin typeface="Sitka Heading" panose="02000505000000020004" pitchFamily="2" charset="0"/>
              </a:rPr>
              <a:t>= shallow analysis</a:t>
            </a:r>
            <a:endParaRPr lang="en-CA" sz="2800" i="1" dirty="0">
              <a:latin typeface="Sitka Heading" panose="0200050500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720" y="1816984"/>
            <a:ext cx="3771900" cy="4010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86470" y="5692097"/>
            <a:ext cx="5352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 smtClean="0">
                <a:latin typeface="Sitka Heading" panose="02000505000000020004" pitchFamily="2" charset="0"/>
              </a:rPr>
              <a:t>One person, many services</a:t>
            </a:r>
          </a:p>
          <a:p>
            <a:r>
              <a:rPr lang="en-CA" sz="2800" i="1" dirty="0" smtClean="0">
                <a:latin typeface="Sitka Heading" panose="02000505000000020004" pitchFamily="2" charset="0"/>
              </a:rPr>
              <a:t>= deep analysis</a:t>
            </a:r>
            <a:endParaRPr lang="en-CA" sz="2800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27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475" y="416550"/>
            <a:ext cx="10515600" cy="842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Personal network </a:t>
            </a:r>
            <a:r>
              <a:rPr lang="en-CA" sz="4000" dirty="0" err="1" smtClean="0"/>
              <a:t>vs</a:t>
            </a:r>
            <a:r>
              <a:rPr lang="en-CA" sz="4000" dirty="0" smtClean="0"/>
              <a:t> institutional library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459" y="1259174"/>
            <a:ext cx="3419007" cy="3043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75" y="1259174"/>
            <a:ext cx="2848301" cy="5032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458" y="4527030"/>
            <a:ext cx="3419007" cy="1764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146" y="1259173"/>
            <a:ext cx="2878283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5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226" y="4856813"/>
            <a:ext cx="7546298" cy="1470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i="1" dirty="0" smtClean="0"/>
              <a:t>Education</a:t>
            </a:r>
            <a:r>
              <a:rPr lang="en-CA" sz="4000" dirty="0" smtClean="0"/>
              <a:t> as the commodity, not the student</a:t>
            </a:r>
            <a:endParaRPr lang="en-CA" sz="4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1295485"/>
            <a:ext cx="5411761" cy="3186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96" y="1295485"/>
            <a:ext cx="2761781" cy="486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>
                <a:latin typeface="+mn-lt"/>
              </a:rPr>
              <a:t>Learning and Performance Support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8142" y="5142035"/>
            <a:ext cx="8944359" cy="1400549"/>
          </a:xfrm>
        </p:spPr>
        <p:txBody>
          <a:bodyPr>
            <a:normAutofit fontScale="92500"/>
          </a:bodyPr>
          <a:lstStyle/>
          <a:p>
            <a:r>
              <a:rPr lang="en-CA" sz="3500" i="1" dirty="0">
                <a:latin typeface="Sitka Heading" panose="02000505000000020004" pitchFamily="2" charset="0"/>
              </a:rPr>
              <a:t>It’s a network of personal learning environments…</a:t>
            </a:r>
          </a:p>
          <a:p>
            <a:r>
              <a:rPr lang="en-CA" sz="3500" i="1" dirty="0">
                <a:latin typeface="Sitka Heading" panose="02000505000000020004" pitchFamily="2" charset="0"/>
              </a:rPr>
              <a:t>… connected to a large array of learning services</a:t>
            </a:r>
          </a:p>
          <a:p>
            <a:endParaRPr lang="en-CA" dirty="0"/>
          </a:p>
        </p:txBody>
      </p:sp>
      <p:sp>
        <p:nvSpPr>
          <p:cNvPr id="4" name="Rounded Rectangle 3"/>
          <p:cNvSpPr/>
          <p:nvPr/>
        </p:nvSpPr>
        <p:spPr>
          <a:xfrm>
            <a:off x="5364490" y="2697491"/>
            <a:ext cx="4023316" cy="1188707"/>
          </a:xfrm>
          <a:prstGeom prst="roundRect">
            <a:avLst/>
          </a:prstGeom>
          <a:solidFill>
            <a:srgbClr val="E46C0A">
              <a:alpha val="25000"/>
            </a:srgbClr>
          </a:solidFill>
          <a:ln w="12700">
            <a:solidFill>
              <a:srgbClr val="E46C0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ounded Rectangle 4"/>
          <p:cNvSpPr/>
          <p:nvPr/>
        </p:nvSpPr>
        <p:spPr>
          <a:xfrm>
            <a:off x="9479246" y="3156282"/>
            <a:ext cx="1005829" cy="82135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/>
              <a:t>EXTERNAL</a:t>
            </a:r>
            <a:br>
              <a:rPr lang="en-CA" sz="1000" b="1" dirty="0"/>
            </a:br>
            <a:r>
              <a:rPr lang="en-CA" sz="1000" b="1" dirty="0"/>
              <a:t>APPS</a:t>
            </a:r>
            <a:endParaRPr lang="en-CA" sz="800" dirty="0"/>
          </a:p>
        </p:txBody>
      </p:sp>
      <p:sp>
        <p:nvSpPr>
          <p:cNvPr id="6" name="Rounded Rectangle 5"/>
          <p:cNvSpPr/>
          <p:nvPr/>
        </p:nvSpPr>
        <p:spPr>
          <a:xfrm>
            <a:off x="5455930" y="4251953"/>
            <a:ext cx="1280147" cy="6400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1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MATS</a:t>
            </a:r>
            <a:br>
              <a:rPr lang="en-CA" sz="1051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Program</a:t>
            </a:r>
          </a:p>
          <a:p>
            <a:pPr algn="ctr"/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Technologies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73419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>
                <a:solidFill>
                  <a:srgbClr val="FFFFFF"/>
                </a:solidFill>
              </a:rPr>
              <a:t>PLA</a:t>
            </a:r>
            <a:endParaRPr lang="en-CA" sz="900" dirty="0"/>
          </a:p>
        </p:txBody>
      </p:sp>
      <p:sp>
        <p:nvSpPr>
          <p:cNvPr id="8" name="Rounded Rectangle 7"/>
          <p:cNvSpPr/>
          <p:nvPr/>
        </p:nvSpPr>
        <p:spPr>
          <a:xfrm>
            <a:off x="7741907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>
                <a:solidFill>
                  <a:srgbClr val="FFFFFF"/>
                </a:solidFill>
              </a:rPr>
              <a:t>ACDR</a:t>
            </a:r>
            <a:endParaRPr lang="en-CA" sz="900" dirty="0"/>
          </a:p>
        </p:txBody>
      </p:sp>
      <p:sp>
        <p:nvSpPr>
          <p:cNvPr id="9" name="Rounded Rectangle 8"/>
          <p:cNvSpPr/>
          <p:nvPr/>
        </p:nvSpPr>
        <p:spPr>
          <a:xfrm>
            <a:off x="7010395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/>
              <a:t>PLR</a:t>
            </a:r>
            <a:endParaRPr lang="en-CA" sz="900" dirty="0"/>
          </a:p>
        </p:txBody>
      </p:sp>
      <p:sp>
        <p:nvSpPr>
          <p:cNvPr id="10" name="Rounded Rectangle 9"/>
          <p:cNvSpPr/>
          <p:nvPr/>
        </p:nvSpPr>
        <p:spPr>
          <a:xfrm>
            <a:off x="5455929" y="3337563"/>
            <a:ext cx="3840439" cy="45719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/>
              <a:t>COMMON PLATFORM</a:t>
            </a:r>
          </a:p>
          <a:p>
            <a:pPr algn="ctr"/>
            <a:r>
              <a:rPr lang="en-CA" sz="900" dirty="0"/>
              <a:t>Services, Communications, Management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78883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/>
              <a:t>PCL</a:t>
            </a:r>
            <a:endParaRPr lang="en-CA" sz="900" dirty="0"/>
          </a:p>
        </p:txBody>
      </p:sp>
      <p:sp>
        <p:nvSpPr>
          <p:cNvPr id="12" name="Rounded Rectangle 11"/>
          <p:cNvSpPr/>
          <p:nvPr/>
        </p:nvSpPr>
        <p:spPr>
          <a:xfrm>
            <a:off x="5455931" y="2788928"/>
            <a:ext cx="91439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/>
              <a:t>RRN</a:t>
            </a:r>
            <a:endParaRPr lang="en-CA" sz="900" dirty="0"/>
          </a:p>
        </p:txBody>
      </p:sp>
      <p:sp>
        <p:nvSpPr>
          <p:cNvPr id="13" name="Rounded Rectangle 12"/>
          <p:cNvSpPr/>
          <p:nvPr/>
        </p:nvSpPr>
        <p:spPr>
          <a:xfrm>
            <a:off x="3992903" y="3154686"/>
            <a:ext cx="1280160" cy="82135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/>
              <a:t>EXTERNAL</a:t>
            </a:r>
            <a:br>
              <a:rPr lang="en-CA" sz="1000" b="1" dirty="0"/>
            </a:br>
            <a:r>
              <a:rPr lang="en-CA" sz="1000" b="1" dirty="0"/>
              <a:t>DATA Services</a:t>
            </a:r>
            <a:endParaRPr lang="en-CA" sz="800" dirty="0"/>
          </a:p>
        </p:txBody>
      </p:sp>
      <p:sp>
        <p:nvSpPr>
          <p:cNvPr id="14" name="Up-Down Arrow 13"/>
          <p:cNvSpPr/>
          <p:nvPr/>
        </p:nvSpPr>
        <p:spPr>
          <a:xfrm>
            <a:off x="5913123" y="3703319"/>
            <a:ext cx="365756" cy="54863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Up-Down Arrow 14"/>
          <p:cNvSpPr/>
          <p:nvPr/>
        </p:nvSpPr>
        <p:spPr>
          <a:xfrm rot="5400000">
            <a:off x="5227332" y="3383283"/>
            <a:ext cx="274319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Connector 15"/>
          <p:cNvCxnSpPr/>
          <p:nvPr/>
        </p:nvCxnSpPr>
        <p:spPr>
          <a:xfrm>
            <a:off x="3901464" y="3154688"/>
            <a:ext cx="0" cy="82295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16"/>
          <p:cNvSpPr/>
          <p:nvPr/>
        </p:nvSpPr>
        <p:spPr>
          <a:xfrm>
            <a:off x="1649781" y="2697491"/>
            <a:ext cx="2160247" cy="1645903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1889807" y="3246127"/>
            <a:ext cx="173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/>
              <a:t>WORLD</a:t>
            </a:r>
          </a:p>
          <a:p>
            <a:pPr algn="ctr"/>
            <a:r>
              <a:rPr lang="fr-CA" sz="1600" b="1" dirty="0"/>
              <a:t>DATA</a:t>
            </a:r>
            <a:endParaRPr lang="en-CA" sz="1600" b="1" dirty="0"/>
          </a:p>
        </p:txBody>
      </p:sp>
      <p:sp>
        <p:nvSpPr>
          <p:cNvPr id="19" name="Up-Down Arrow 18"/>
          <p:cNvSpPr/>
          <p:nvPr/>
        </p:nvSpPr>
        <p:spPr>
          <a:xfrm rot="5400000">
            <a:off x="9250647" y="3384879"/>
            <a:ext cx="274319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ounded Rectangle 19"/>
          <p:cNvSpPr/>
          <p:nvPr/>
        </p:nvSpPr>
        <p:spPr>
          <a:xfrm>
            <a:off x="8016219" y="1600221"/>
            <a:ext cx="1280160" cy="729916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100" b="1" dirty="0">
                <a:solidFill>
                  <a:srgbClr val="FFFFFF"/>
                </a:solidFill>
              </a:rPr>
              <a:t>MINT</a:t>
            </a:r>
            <a:r>
              <a:rPr lang="en-CA" sz="1000" b="1" dirty="0">
                <a:solidFill>
                  <a:srgbClr val="FFFFFF"/>
                </a:solidFill>
              </a:rPr>
              <a:t/>
            </a:r>
            <a:br>
              <a:rPr lang="en-CA" sz="1000" b="1" dirty="0">
                <a:solidFill>
                  <a:srgbClr val="FFFFFF"/>
                </a:solidFill>
              </a:rPr>
            </a:br>
            <a:r>
              <a:rPr lang="en-CA" sz="751" dirty="0">
                <a:solidFill>
                  <a:srgbClr val="FFFFFF"/>
                </a:solidFill>
              </a:rPr>
              <a:t>Multimodal </a:t>
            </a:r>
            <a:r>
              <a:rPr lang="en-CA" sz="751" dirty="0" err="1">
                <a:solidFill>
                  <a:srgbClr val="FFFFFF"/>
                </a:solidFill>
              </a:rPr>
              <a:t>INteractive</a:t>
            </a:r>
            <a:r>
              <a:rPr lang="en-CA" sz="751" dirty="0">
                <a:solidFill>
                  <a:srgbClr val="FFFFFF"/>
                </a:solidFill>
              </a:rPr>
              <a:t> Trainer</a:t>
            </a:r>
          </a:p>
          <a:p>
            <a:pPr lvl="0" algn="ctr"/>
            <a:endParaRPr lang="en-CA" sz="751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36073" y="1600223"/>
            <a:ext cx="1280160" cy="724403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/>
              <a:t>MOOC-REL</a:t>
            </a:r>
          </a:p>
          <a:p>
            <a:pPr algn="ctr"/>
            <a:r>
              <a:rPr lang="en-CA" sz="751" dirty="0"/>
              <a:t>Massive Open Online Course </a:t>
            </a:r>
            <a:r>
              <a:rPr lang="en-CA" sz="751" dirty="0" err="1"/>
              <a:t>Ressources</a:t>
            </a:r>
            <a:r>
              <a:rPr lang="en-CA" sz="751" dirty="0"/>
              <a:t> </a:t>
            </a:r>
            <a:r>
              <a:rPr lang="en-CA" sz="751" dirty="0" err="1"/>
              <a:t>Éducatives</a:t>
            </a:r>
            <a:r>
              <a:rPr lang="en-CA" sz="751" dirty="0"/>
              <a:t> </a:t>
            </a:r>
            <a:r>
              <a:rPr lang="en-CA" sz="751" dirty="0" err="1"/>
              <a:t>Libres</a:t>
            </a:r>
            <a:endParaRPr lang="en-CA" sz="751" dirty="0"/>
          </a:p>
        </p:txBody>
      </p:sp>
      <p:sp>
        <p:nvSpPr>
          <p:cNvPr id="22" name="Rounded Rectangle 21"/>
          <p:cNvSpPr/>
          <p:nvPr/>
        </p:nvSpPr>
        <p:spPr>
          <a:xfrm>
            <a:off x="5455931" y="1600223"/>
            <a:ext cx="1280145" cy="729915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/>
              <a:t>WAVE</a:t>
            </a:r>
          </a:p>
          <a:p>
            <a:pPr algn="ctr"/>
            <a:r>
              <a:rPr lang="en-CA" sz="751" dirty="0"/>
              <a:t>Workflow Analysis, Visualization and Enhancement</a:t>
            </a:r>
          </a:p>
        </p:txBody>
      </p:sp>
      <p:sp>
        <p:nvSpPr>
          <p:cNvPr id="23" name="Up-Down Arrow 22"/>
          <p:cNvSpPr/>
          <p:nvPr/>
        </p:nvSpPr>
        <p:spPr>
          <a:xfrm>
            <a:off x="5913123" y="2331735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Up-Down Arrow 23"/>
          <p:cNvSpPr/>
          <p:nvPr/>
        </p:nvSpPr>
        <p:spPr>
          <a:xfrm>
            <a:off x="7193269" y="2331735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Up-Down Arrow 24"/>
          <p:cNvSpPr/>
          <p:nvPr/>
        </p:nvSpPr>
        <p:spPr>
          <a:xfrm>
            <a:off x="8473415" y="2331735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ounded Rectangle 25"/>
          <p:cNvSpPr/>
          <p:nvPr/>
        </p:nvSpPr>
        <p:spPr>
          <a:xfrm>
            <a:off x="7741906" y="4253551"/>
            <a:ext cx="1280147" cy="6400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1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NRC Programs</a:t>
            </a:r>
            <a:br>
              <a:rPr lang="en-CA" sz="1051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Government</a:t>
            </a:r>
          </a:p>
          <a:p>
            <a:pPr algn="ctr"/>
            <a:r>
              <a:rPr lang="en-CA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Departments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8199098" y="3810000"/>
            <a:ext cx="365756" cy="44195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5402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18" y="566451"/>
            <a:ext cx="10515600" cy="752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>
                <a:hlinkClick r:id="rId2"/>
              </a:rPr>
              <a:t>http://lpss.me</a:t>
            </a:r>
            <a:r>
              <a:rPr lang="en-CA" sz="4000" dirty="0" smtClean="0"/>
              <a:t>  – prototype PLE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18" y="1454045"/>
            <a:ext cx="9980157" cy="47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13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054" y="281944"/>
            <a:ext cx="9224319" cy="1573403"/>
          </a:xfrm>
        </p:spPr>
        <p:txBody>
          <a:bodyPr>
            <a:normAutofit/>
          </a:bodyPr>
          <a:lstStyle/>
          <a:p>
            <a:r>
              <a:rPr lang="en-CA" sz="4000" dirty="0" smtClean="0">
                <a:latin typeface="+mn-lt"/>
              </a:rPr>
              <a:t>The design is based on putting the learner at the center</a:t>
            </a:r>
            <a:endParaRPr lang="en-CA" sz="40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0985" y="5288220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Tim Hand (right) </a:t>
            </a:r>
          </a:p>
          <a:p>
            <a:r>
              <a:rPr lang="en-CA" dirty="0">
                <a:hlinkClick r:id="rId2"/>
              </a:rPr>
              <a:t>https://www.google.com/search?q=ple+diagrams</a:t>
            </a:r>
            <a:endParaRPr lang="en-CA" dirty="0"/>
          </a:p>
          <a:p>
            <a:r>
              <a:rPr lang="en-CA" dirty="0">
                <a:hlinkClick r:id="rId3"/>
              </a:rPr>
              <a:t>http://www.edtechpost.ca/ple_diagrams/index.php/mind-map-3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85" y="1815936"/>
            <a:ext cx="4552229" cy="345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42" y="1815935"/>
            <a:ext cx="4491983" cy="350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634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259" y="386569"/>
            <a:ext cx="6926705" cy="1322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Not a platform, but a connector of resources and services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59" y="4539442"/>
            <a:ext cx="3779786" cy="2118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9" y="1966089"/>
            <a:ext cx="3779786" cy="2316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188" y="1966089"/>
            <a:ext cx="3444217" cy="4691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8" y="490496"/>
            <a:ext cx="28956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9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348" y="386569"/>
            <a:ext cx="9430062" cy="1891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An open marketplace of free and non-free educational goods and services (all this and Ed Net Neutrality?)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69" y="2278505"/>
            <a:ext cx="2888346" cy="4042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296" y="2278505"/>
            <a:ext cx="6385522" cy="40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308" y="461519"/>
            <a:ext cx="4708161" cy="4740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 smtClean="0"/>
              <a:t>Educators and education technology companies will have to come to grips with the fact that they no longer own students or student work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62" y="3282847"/>
            <a:ext cx="5649600" cy="3376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662" y="461519"/>
            <a:ext cx="5664564" cy="25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8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357" y="5093481"/>
            <a:ext cx="10515600" cy="1247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The Personal Learning Record – data owned by the individual, shared only with permissions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7" y="736811"/>
            <a:ext cx="7157569" cy="4045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6536" y="6340840"/>
            <a:ext cx="10379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http://halfanhour.blogspot.de/2014/12/eportfolios-and-badges-workshop-oeb14.html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5292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latin typeface="+mn-lt"/>
              </a:rPr>
              <a:t>Relevant </a:t>
            </a:r>
            <a:r>
              <a:rPr lang="en-CA" sz="4000" dirty="0" smtClean="0">
                <a:latin typeface="+mn-lt"/>
              </a:rPr>
              <a:t>PLR Projects</a:t>
            </a:r>
            <a:endParaRPr lang="en-CA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985" y="1569013"/>
            <a:ext cx="4599432" cy="4351339"/>
          </a:xfrm>
        </p:spPr>
        <p:txBody>
          <a:bodyPr>
            <a:normAutofit/>
          </a:bodyPr>
          <a:lstStyle/>
          <a:p>
            <a:r>
              <a:rPr lang="en-CA" sz="3200" dirty="0"/>
              <a:t>Manchester PLE Project</a:t>
            </a:r>
          </a:p>
          <a:p>
            <a:r>
              <a:rPr lang="en-CA" sz="3200" dirty="0"/>
              <a:t>Responsive Open Learning Environments (ROLE) </a:t>
            </a:r>
            <a:r>
              <a:rPr lang="en-CA" sz="2000" dirty="0">
                <a:hlinkClick r:id="rId2"/>
              </a:rPr>
              <a:t>http://www.role-project.eu/</a:t>
            </a:r>
            <a:r>
              <a:rPr lang="en-CA" sz="2000" dirty="0"/>
              <a:t> </a:t>
            </a:r>
          </a:p>
          <a:p>
            <a:r>
              <a:rPr lang="en-CA" sz="3200" dirty="0"/>
              <a:t>Known </a:t>
            </a:r>
            <a:r>
              <a:rPr lang="en-CA" sz="2000" dirty="0">
                <a:hlinkClick r:id="rId3"/>
              </a:rPr>
              <a:t>http://withknown.com/</a:t>
            </a:r>
            <a:endParaRPr lang="en-CA" sz="2000" dirty="0"/>
          </a:p>
          <a:p>
            <a:r>
              <a:rPr lang="en-CA" sz="3200" dirty="0"/>
              <a:t>Learning Locker  </a:t>
            </a:r>
            <a:r>
              <a:rPr lang="en-CA" sz="2000" dirty="0">
                <a:hlinkClick r:id="rId4"/>
              </a:rPr>
              <a:t>http://learninglocker.net/</a:t>
            </a:r>
            <a:r>
              <a:rPr lang="en-CA" sz="2000" dirty="0"/>
              <a:t> </a:t>
            </a:r>
            <a:endParaRPr lang="en-CA" sz="3200" dirty="0"/>
          </a:p>
          <a:p>
            <a:r>
              <a:rPr lang="en-CA" sz="3200" dirty="0" err="1"/>
              <a:t>Mahara</a:t>
            </a:r>
            <a:r>
              <a:rPr lang="en-CA" sz="3200" dirty="0"/>
              <a:t> </a:t>
            </a:r>
            <a:r>
              <a:rPr lang="en-CA" sz="1800" dirty="0">
                <a:hlinkClick r:id="rId5"/>
              </a:rPr>
              <a:t>https://mahara.org/</a:t>
            </a:r>
            <a:r>
              <a:rPr lang="en-CA" sz="1800" dirty="0"/>
              <a:t> </a:t>
            </a:r>
            <a:endParaRPr lang="en-C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467" y="788398"/>
            <a:ext cx="4823459" cy="2845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7548" y="5551020"/>
            <a:ext cx="461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7"/>
              </a:rPr>
              <a:t>http://personalis.wikispaces.com/PLE+Projects</a:t>
            </a:r>
            <a:r>
              <a:rPr lang="en-CA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9846" y="3849270"/>
            <a:ext cx="3721080" cy="23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90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278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Third parties can provide analytics services, but they don’t get free unfettered access to the data any more (think of data like money)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39" y="774113"/>
            <a:ext cx="5344228" cy="282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849" y="3747541"/>
            <a:ext cx="4883818" cy="28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9276" y="356589"/>
            <a:ext cx="48880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Synchronized cloud data services (including </a:t>
            </a:r>
            <a:r>
              <a:rPr lang="en-CA" sz="4000" dirty="0" err="1" smtClean="0"/>
              <a:t>Owncloud</a:t>
            </a:r>
            <a:r>
              <a:rPr lang="en-CA" sz="4000" dirty="0" smtClean="0"/>
              <a:t>) to support data portability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263" y="3351943"/>
            <a:ext cx="5792058" cy="32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95" y="2177897"/>
            <a:ext cx="5012570" cy="43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77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289" y="1975527"/>
            <a:ext cx="7421380" cy="1412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Projection of learning services into multiple platforms</a:t>
            </a:r>
            <a:endParaRPr lang="en-CA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37875"/>
            <a:ext cx="7466351" cy="342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581" y="1905918"/>
            <a:ext cx="3216639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83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06715"/>
            <a:ext cx="10515600" cy="1170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4000" dirty="0" smtClean="0"/>
              <a:t>Connecting to real learning and workplace environments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48684"/>
            <a:ext cx="7370085" cy="41387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6176963"/>
            <a:ext cx="434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http://www.nrc-cnrc.gc.ca/eng/rd/medical/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7053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18" y="506491"/>
            <a:ext cx="11019020" cy="917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Analytics as a service – analogy with web translation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18" y="3694138"/>
            <a:ext cx="4484557" cy="2738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341" y="3694138"/>
            <a:ext cx="3525123" cy="2738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18" y="1423619"/>
            <a:ext cx="4077325" cy="2061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875" y="1429478"/>
            <a:ext cx="4855564" cy="205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7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6497"/>
            <a:ext cx="10515600" cy="840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What’s Next?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70389"/>
            <a:ext cx="8200713" cy="461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74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00138" y="5487988"/>
            <a:ext cx="7313612" cy="1017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cs typeface="Chalkduster" charset="0"/>
              </a:rPr>
              <a:t>Stephen Downes</a:t>
            </a:r>
            <a:br>
              <a:rPr lang="en-US" smtClean="0">
                <a:cs typeface="Chalkduster" charset="0"/>
              </a:rPr>
            </a:br>
            <a:r>
              <a:rPr lang="en-US" smtClean="0">
                <a:cs typeface="Chalkduster" charset="0"/>
              </a:rPr>
              <a:t>http://www.downes.ca</a:t>
            </a:r>
            <a:endParaRPr lang="en-US" dirty="0">
              <a:cs typeface="Chalkduste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820" y="805614"/>
            <a:ext cx="6627504" cy="43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81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4738" y="611422"/>
            <a:ext cx="5127885" cy="1966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Facebook: you are not a customer, you are the product</a:t>
            </a:r>
            <a:endParaRPr lang="en-CA" sz="4000" dirty="0"/>
          </a:p>
        </p:txBody>
      </p:sp>
      <p:pic>
        <p:nvPicPr>
          <p:cNvPr id="1026" name="Picture 2" descr="http://cdni.wired.co.uk/620x413/d_f/Doug_Rushk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50" y="2461407"/>
            <a:ext cx="4472118" cy="297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9650" y="5666282"/>
            <a:ext cx="5337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Douglas </a:t>
            </a:r>
            <a:r>
              <a:rPr lang="en-CA" dirty="0" err="1" smtClean="0"/>
              <a:t>Rushkoff</a:t>
            </a:r>
            <a:r>
              <a:rPr lang="en-CA" dirty="0" smtClean="0"/>
              <a:t> – Wired </a:t>
            </a:r>
          </a:p>
          <a:p>
            <a:r>
              <a:rPr lang="en-CA" dirty="0" smtClean="0">
                <a:hlinkClick r:id="rId3"/>
              </a:rPr>
              <a:t>http://www.wired.co.uk/news/archive/2011-09/21/doug-rushkoff-hello-etsy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37279" y="4773730"/>
            <a:ext cx="58449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i="1" dirty="0" smtClean="0">
                <a:latin typeface="Sitka Heading" panose="02000505000000020004" pitchFamily="2" charset="0"/>
              </a:rPr>
              <a:t>“Facebook's boardroom isn't talking about how to make Johnny more friends. It's talking about how to monetise Johnny's social graph.”</a:t>
            </a:r>
            <a:endParaRPr lang="en-CA" sz="2800" i="1" dirty="0">
              <a:latin typeface="Sitka Heading" panose="02000505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69" y="624290"/>
            <a:ext cx="5141314" cy="41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23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latin typeface="+mn-lt"/>
              </a:rPr>
              <a:t>The learning process is interactive</a:t>
            </a:r>
            <a:endParaRPr lang="en-CA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Aggregate </a:t>
            </a:r>
          </a:p>
          <a:p>
            <a:r>
              <a:rPr lang="en-CA" sz="3200" dirty="0"/>
              <a:t>Remix</a:t>
            </a:r>
          </a:p>
          <a:p>
            <a:r>
              <a:rPr lang="en-CA" sz="3200" dirty="0"/>
              <a:t>Repurpose</a:t>
            </a:r>
          </a:p>
          <a:p>
            <a:r>
              <a:rPr lang="en-CA" sz="3200" dirty="0"/>
              <a:t>Feed Forward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2650" y="4733818"/>
            <a:ext cx="6733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To teach is to model and demonstrate, to learn is to practice and reflect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811" y="1825626"/>
            <a:ext cx="5143734" cy="22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latin typeface="+mn-lt"/>
              </a:rPr>
              <a:t>Learning is a form of recognition</a:t>
            </a:r>
            <a:endParaRPr lang="en-CA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156" y="1690690"/>
            <a:ext cx="6698845" cy="4187487"/>
          </a:xfrm>
        </p:spPr>
        <p:txBody>
          <a:bodyPr>
            <a:noAutofit/>
          </a:bodyPr>
          <a:lstStyle/>
          <a:p>
            <a:r>
              <a:rPr lang="en-CA" sz="3200" dirty="0"/>
              <a:t>It’s what we do naturally, as humans, from the day we are born</a:t>
            </a:r>
          </a:p>
          <a:p>
            <a:r>
              <a:rPr lang="en-CA" sz="3200" dirty="0"/>
              <a:t>And it’s something that grows and evolves into a complex set of basic literacies, including pattern recognition, critical thinking, action and behaviour, awareness of context, inference and imagination, and change (the ‘critical literacies’)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45" y="1803985"/>
            <a:ext cx="2432067" cy="4308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6989" y="5927377"/>
            <a:ext cx="8566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http://halfanhour.blogspot.de/2014/11/knowledge-as-recognition.html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56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548" y="145638"/>
            <a:ext cx="8977183" cy="1756283"/>
          </a:xfrm>
        </p:spPr>
        <p:txBody>
          <a:bodyPr>
            <a:normAutofit/>
          </a:bodyPr>
          <a:lstStyle/>
          <a:p>
            <a:r>
              <a:rPr lang="en-CA" sz="4000" dirty="0" smtClean="0">
                <a:latin typeface="+mn-lt"/>
              </a:rPr>
              <a:t>This </a:t>
            </a:r>
            <a:r>
              <a:rPr lang="en-CA" sz="4000" dirty="0" smtClean="0">
                <a:latin typeface="+mn-lt"/>
              </a:rPr>
              <a:t>has been the </a:t>
            </a:r>
            <a:r>
              <a:rPr lang="en-CA" sz="4000" dirty="0" smtClean="0">
                <a:latin typeface="+mn-lt"/>
              </a:rPr>
              <a:t>basis of our approach to learning technologies</a:t>
            </a:r>
            <a:endParaRPr lang="en-CA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19" y="1884565"/>
            <a:ext cx="5585254" cy="3575056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1999 – Learning communities</a:t>
            </a:r>
          </a:p>
          <a:p>
            <a:r>
              <a:rPr lang="en-CA" dirty="0" smtClean="0"/>
              <a:t>2001 – The learning marketplace</a:t>
            </a:r>
          </a:p>
          <a:p>
            <a:r>
              <a:rPr lang="en-CA" dirty="0" smtClean="0"/>
              <a:t>2004 – E-Learning 2.0</a:t>
            </a:r>
          </a:p>
          <a:p>
            <a:r>
              <a:rPr lang="en-CA" dirty="0" smtClean="0"/>
              <a:t>2005 – Learning Networks / </a:t>
            </a:r>
            <a:r>
              <a:rPr lang="en-CA" dirty="0" err="1"/>
              <a:t>Connectivism</a:t>
            </a:r>
            <a:endParaRPr lang="en-CA" dirty="0" smtClean="0"/>
          </a:p>
          <a:p>
            <a:r>
              <a:rPr lang="en-CA" dirty="0" smtClean="0"/>
              <a:t>2005 – Open Educational Resources</a:t>
            </a:r>
          </a:p>
          <a:p>
            <a:r>
              <a:rPr lang="en-CA" dirty="0" smtClean="0"/>
              <a:t>2008 – MOOC</a:t>
            </a:r>
          </a:p>
          <a:p>
            <a:r>
              <a:rPr lang="en-CA" dirty="0" smtClean="0"/>
              <a:t>2010 – Personal Learning Environments</a:t>
            </a:r>
          </a:p>
          <a:p>
            <a:r>
              <a:rPr lang="en-CA" dirty="0" smtClean="0"/>
              <a:t>2013 – LPSS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705" y="1884565"/>
            <a:ext cx="2361593" cy="41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93" y="202679"/>
            <a:ext cx="5067925" cy="1442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My own web – </a:t>
            </a:r>
          </a:p>
          <a:p>
            <a:pPr marL="0" indent="0">
              <a:buNone/>
            </a:pPr>
            <a:r>
              <a:rPr lang="en-CA" sz="4000" dirty="0" smtClean="0">
                <a:hlinkClick r:id="rId2"/>
              </a:rPr>
              <a:t>http://www.downes.ca</a:t>
            </a:r>
            <a:r>
              <a:rPr lang="en-CA" sz="4000" dirty="0" smtClean="0"/>
              <a:t> 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762" y="202679"/>
            <a:ext cx="6191250" cy="636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64" y="1753849"/>
            <a:ext cx="4774523" cy="48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475" y="2455212"/>
            <a:ext cx="8830456" cy="797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This is what is meant by ‘reclaiming’</a:t>
            </a:r>
            <a:endParaRPr lang="en-CA" sz="4000" dirty="0"/>
          </a:p>
        </p:txBody>
      </p:sp>
      <p:pic>
        <p:nvPicPr>
          <p:cNvPr id="2050" name="Picture 2" descr="Image credit: &quot;No Dash for Gas&quot; http://www.nodashforgas.org.uk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96" y="433542"/>
            <a:ext cx="8498044" cy="185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s106rad.io/listen/img/ds106.ioAnimatedNewOldFriend_29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89" y="299803"/>
            <a:ext cx="1723535" cy="215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73259" y="2596169"/>
            <a:ext cx="15090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Image credit: “No Dash for Gas” </a:t>
            </a:r>
            <a:r>
              <a:rPr lang="en-CA" dirty="0" smtClean="0">
                <a:hlinkClick r:id="rId4"/>
              </a:rPr>
              <a:t>http://www.nodashforgas.org.uk/</a:t>
            </a:r>
            <a:r>
              <a:rPr lang="en-CA" dirty="0" smtClean="0"/>
              <a:t> </a:t>
            </a:r>
          </a:p>
          <a:p>
            <a:r>
              <a:rPr lang="en-CA" dirty="0" smtClean="0"/>
              <a:t>From </a:t>
            </a:r>
            <a:r>
              <a:rPr lang="en-CA" dirty="0" smtClean="0">
                <a:hlinkClick r:id="rId5"/>
              </a:rPr>
              <a:t>http://bavatuesdays.com/reclaim-the-web-with-reclaim-hosting/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43" y="3252866"/>
            <a:ext cx="5698296" cy="3036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273" y="3252866"/>
            <a:ext cx="3020752" cy="303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33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676</Words>
  <Application>Microsoft Office PowerPoint</Application>
  <PresentationFormat>Widescreen</PresentationFormat>
  <Paragraphs>105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Chalkduster</vt:lpstr>
      <vt:lpstr>Sitka Heading</vt:lpstr>
      <vt:lpstr>Office Theme</vt:lpstr>
      <vt:lpstr>Reclaiming Personal Learning</vt:lpstr>
      <vt:lpstr>PowerPoint Presentation</vt:lpstr>
      <vt:lpstr>PowerPoint Presentation</vt:lpstr>
      <vt:lpstr>PowerPoint Presentation</vt:lpstr>
      <vt:lpstr>The learning process is interactive</vt:lpstr>
      <vt:lpstr>Learning is a form of recognition</vt:lpstr>
      <vt:lpstr>This has been the basis of our approach to learning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and Performance Support Systems</vt:lpstr>
      <vt:lpstr>PowerPoint Presentation</vt:lpstr>
      <vt:lpstr>The design is based on putting the learner at the center</vt:lpstr>
      <vt:lpstr>PowerPoint Presentation</vt:lpstr>
      <vt:lpstr>PowerPoint Presentation</vt:lpstr>
      <vt:lpstr>PowerPoint Presentation</vt:lpstr>
      <vt:lpstr>Relevant PLR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Stephen Downes</cp:lastModifiedBy>
  <cp:revision>22</cp:revision>
  <dcterms:created xsi:type="dcterms:W3CDTF">2014-12-04T19:18:17Z</dcterms:created>
  <dcterms:modified xsi:type="dcterms:W3CDTF">2014-12-05T08:01:07Z</dcterms:modified>
</cp:coreProperties>
</file>