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6" r:id="rId3"/>
    <p:sldId id="276" r:id="rId4"/>
    <p:sldId id="268" r:id="rId5"/>
    <p:sldId id="269" r:id="rId6"/>
    <p:sldId id="257" r:id="rId7"/>
    <p:sldId id="258" r:id="rId8"/>
    <p:sldId id="275" r:id="rId9"/>
    <p:sldId id="277" r:id="rId10"/>
    <p:sldId id="270" r:id="rId11"/>
    <p:sldId id="259" r:id="rId12"/>
    <p:sldId id="278" r:id="rId13"/>
    <p:sldId id="279" r:id="rId14"/>
    <p:sldId id="280" r:id="rId15"/>
    <p:sldId id="272" r:id="rId16"/>
    <p:sldId id="260" r:id="rId17"/>
    <p:sldId id="271" r:id="rId18"/>
    <p:sldId id="281" r:id="rId19"/>
    <p:sldId id="262" r:id="rId20"/>
    <p:sldId id="273" r:id="rId21"/>
    <p:sldId id="274" r:id="rId22"/>
    <p:sldId id="261" r:id="rId23"/>
    <p:sldId id="283" r:id="rId24"/>
    <p:sldId id="282" r:id="rId25"/>
    <p:sldId id="263" r:id="rId26"/>
    <p:sldId id="264" r:id="rId27"/>
    <p:sldId id="265" r:id="rId28"/>
    <p:sldId id="285" r:id="rId29"/>
    <p:sldId id="286" r:id="rId30"/>
    <p:sldId id="287" r:id="rId31"/>
    <p:sldId id="284"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38" autoAdjust="0"/>
    <p:restoredTop sz="94660"/>
  </p:normalViewPr>
  <p:slideViewPr>
    <p:cSldViewPr snapToGrid="0">
      <p:cViewPr varScale="1">
        <p:scale>
          <a:sx n="64" d="100"/>
          <a:sy n="64" d="100"/>
        </p:scale>
        <p:origin x="730" y="-1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CA"/>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40241D87-ED2E-43F3-AA7C-561F786ED130}" type="datetimeFigureOut">
              <a:rPr lang="en-CA" smtClean="0"/>
              <a:t>2014-09-11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5E8EA1A5-880F-4AA0-91C8-3DC6A464B60A}" type="slidenum">
              <a:rPr lang="en-CA" smtClean="0"/>
              <a:t>‹#›</a:t>
            </a:fld>
            <a:endParaRPr lang="en-CA"/>
          </a:p>
        </p:txBody>
      </p:sp>
    </p:spTree>
    <p:extLst>
      <p:ext uri="{BB962C8B-B14F-4D97-AF65-F5344CB8AC3E}">
        <p14:creationId xmlns:p14="http://schemas.microsoft.com/office/powerpoint/2010/main" val="21280160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40241D87-ED2E-43F3-AA7C-561F786ED130}" type="datetimeFigureOut">
              <a:rPr lang="en-CA" smtClean="0"/>
              <a:t>2014-09-11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5E8EA1A5-880F-4AA0-91C8-3DC6A464B60A}" type="slidenum">
              <a:rPr lang="en-CA" smtClean="0"/>
              <a:t>‹#›</a:t>
            </a:fld>
            <a:endParaRPr lang="en-CA"/>
          </a:p>
        </p:txBody>
      </p:sp>
    </p:spTree>
    <p:extLst>
      <p:ext uri="{BB962C8B-B14F-4D97-AF65-F5344CB8AC3E}">
        <p14:creationId xmlns:p14="http://schemas.microsoft.com/office/powerpoint/2010/main" val="3275391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40241D87-ED2E-43F3-AA7C-561F786ED130}" type="datetimeFigureOut">
              <a:rPr lang="en-CA" smtClean="0"/>
              <a:t>2014-09-11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5E8EA1A5-880F-4AA0-91C8-3DC6A464B60A}" type="slidenum">
              <a:rPr lang="en-CA" smtClean="0"/>
              <a:t>‹#›</a:t>
            </a:fld>
            <a:endParaRPr lang="en-CA"/>
          </a:p>
        </p:txBody>
      </p:sp>
    </p:spTree>
    <p:extLst>
      <p:ext uri="{BB962C8B-B14F-4D97-AF65-F5344CB8AC3E}">
        <p14:creationId xmlns:p14="http://schemas.microsoft.com/office/powerpoint/2010/main" val="13648527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40241D87-ED2E-43F3-AA7C-561F786ED130}" type="datetimeFigureOut">
              <a:rPr lang="en-CA" smtClean="0"/>
              <a:t>2014-09-11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5E8EA1A5-880F-4AA0-91C8-3DC6A464B60A}" type="slidenum">
              <a:rPr lang="en-CA" smtClean="0"/>
              <a:t>‹#›</a:t>
            </a:fld>
            <a:endParaRPr lang="en-CA"/>
          </a:p>
        </p:txBody>
      </p:sp>
    </p:spTree>
    <p:extLst>
      <p:ext uri="{BB962C8B-B14F-4D97-AF65-F5344CB8AC3E}">
        <p14:creationId xmlns:p14="http://schemas.microsoft.com/office/powerpoint/2010/main" val="9474097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CA"/>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0241D87-ED2E-43F3-AA7C-561F786ED130}" type="datetimeFigureOut">
              <a:rPr lang="en-CA" smtClean="0"/>
              <a:t>2014-09-11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5E8EA1A5-880F-4AA0-91C8-3DC6A464B60A}" type="slidenum">
              <a:rPr lang="en-CA" smtClean="0"/>
              <a:t>‹#›</a:t>
            </a:fld>
            <a:endParaRPr lang="en-CA"/>
          </a:p>
        </p:txBody>
      </p:sp>
    </p:spTree>
    <p:extLst>
      <p:ext uri="{BB962C8B-B14F-4D97-AF65-F5344CB8AC3E}">
        <p14:creationId xmlns:p14="http://schemas.microsoft.com/office/powerpoint/2010/main" val="28649229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40241D87-ED2E-43F3-AA7C-561F786ED130}" type="datetimeFigureOut">
              <a:rPr lang="en-CA" smtClean="0"/>
              <a:t>2014-09-11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5E8EA1A5-880F-4AA0-91C8-3DC6A464B60A}" type="slidenum">
              <a:rPr lang="en-CA" smtClean="0"/>
              <a:t>‹#›</a:t>
            </a:fld>
            <a:endParaRPr lang="en-CA"/>
          </a:p>
        </p:txBody>
      </p:sp>
    </p:spTree>
    <p:extLst>
      <p:ext uri="{BB962C8B-B14F-4D97-AF65-F5344CB8AC3E}">
        <p14:creationId xmlns:p14="http://schemas.microsoft.com/office/powerpoint/2010/main" val="3135173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CA"/>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40241D87-ED2E-43F3-AA7C-561F786ED130}" type="datetimeFigureOut">
              <a:rPr lang="en-CA" smtClean="0"/>
              <a:t>2014-09-11</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5E8EA1A5-880F-4AA0-91C8-3DC6A464B60A}" type="slidenum">
              <a:rPr lang="en-CA" smtClean="0"/>
              <a:t>‹#›</a:t>
            </a:fld>
            <a:endParaRPr lang="en-CA"/>
          </a:p>
        </p:txBody>
      </p:sp>
    </p:spTree>
    <p:extLst>
      <p:ext uri="{BB962C8B-B14F-4D97-AF65-F5344CB8AC3E}">
        <p14:creationId xmlns:p14="http://schemas.microsoft.com/office/powerpoint/2010/main" val="41103627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40241D87-ED2E-43F3-AA7C-561F786ED130}" type="datetimeFigureOut">
              <a:rPr lang="en-CA" smtClean="0"/>
              <a:t>2014-09-11</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5E8EA1A5-880F-4AA0-91C8-3DC6A464B60A}" type="slidenum">
              <a:rPr lang="en-CA" smtClean="0"/>
              <a:t>‹#›</a:t>
            </a:fld>
            <a:endParaRPr lang="en-CA"/>
          </a:p>
        </p:txBody>
      </p:sp>
    </p:spTree>
    <p:extLst>
      <p:ext uri="{BB962C8B-B14F-4D97-AF65-F5344CB8AC3E}">
        <p14:creationId xmlns:p14="http://schemas.microsoft.com/office/powerpoint/2010/main" val="2287878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241D87-ED2E-43F3-AA7C-561F786ED130}" type="datetimeFigureOut">
              <a:rPr lang="en-CA" smtClean="0"/>
              <a:t>2014-09-11</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5E8EA1A5-880F-4AA0-91C8-3DC6A464B60A}" type="slidenum">
              <a:rPr lang="en-CA" smtClean="0"/>
              <a:t>‹#›</a:t>
            </a:fld>
            <a:endParaRPr lang="en-CA"/>
          </a:p>
        </p:txBody>
      </p:sp>
    </p:spTree>
    <p:extLst>
      <p:ext uri="{BB962C8B-B14F-4D97-AF65-F5344CB8AC3E}">
        <p14:creationId xmlns:p14="http://schemas.microsoft.com/office/powerpoint/2010/main" val="27961058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CA"/>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241D87-ED2E-43F3-AA7C-561F786ED130}" type="datetimeFigureOut">
              <a:rPr lang="en-CA" smtClean="0"/>
              <a:t>2014-09-11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5E8EA1A5-880F-4AA0-91C8-3DC6A464B60A}" type="slidenum">
              <a:rPr lang="en-CA" smtClean="0"/>
              <a:t>‹#›</a:t>
            </a:fld>
            <a:endParaRPr lang="en-CA"/>
          </a:p>
        </p:txBody>
      </p:sp>
    </p:spTree>
    <p:extLst>
      <p:ext uri="{BB962C8B-B14F-4D97-AF65-F5344CB8AC3E}">
        <p14:creationId xmlns:p14="http://schemas.microsoft.com/office/powerpoint/2010/main" val="35269533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CA"/>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241D87-ED2E-43F3-AA7C-561F786ED130}" type="datetimeFigureOut">
              <a:rPr lang="en-CA" smtClean="0"/>
              <a:t>2014-09-11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5E8EA1A5-880F-4AA0-91C8-3DC6A464B60A}" type="slidenum">
              <a:rPr lang="en-CA" smtClean="0"/>
              <a:t>‹#›</a:t>
            </a:fld>
            <a:endParaRPr lang="en-CA"/>
          </a:p>
        </p:txBody>
      </p:sp>
    </p:spTree>
    <p:extLst>
      <p:ext uri="{BB962C8B-B14F-4D97-AF65-F5344CB8AC3E}">
        <p14:creationId xmlns:p14="http://schemas.microsoft.com/office/powerpoint/2010/main" val="13266849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241D87-ED2E-43F3-AA7C-561F786ED130}" type="datetimeFigureOut">
              <a:rPr lang="en-CA" smtClean="0"/>
              <a:t>2014-09-11</a:t>
            </a:fld>
            <a:endParaRPr lang="en-C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8EA1A5-880F-4AA0-91C8-3DC6A464B60A}" type="slidenum">
              <a:rPr lang="en-CA" smtClean="0"/>
              <a:t>‹#›</a:t>
            </a:fld>
            <a:endParaRPr lang="en-CA"/>
          </a:p>
        </p:txBody>
      </p:sp>
    </p:spTree>
    <p:extLst>
      <p:ext uri="{BB962C8B-B14F-4D97-AF65-F5344CB8AC3E}">
        <p14:creationId xmlns:p14="http://schemas.microsoft.com/office/powerpoint/2010/main" val="29752319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downes.ca/presentation/347" TargetMode="External"/><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themoocexperience.wordpress.com/2013/03/08/being-social-in-a-mooc/" TargetMode="External"/><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darkjapanese.wordpress.com/tag/collocations/" TargetMode="External"/><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rathchakra.wordpress.com/"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ftp.tnt.uni-hannover.de/print/papers/view.php?ind=1&amp;ord=month&amp;mod=DESC" TargetMode="External"/><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www.lifeaftercoffee.com/2008/11/03/hello-iamthenode-and-im-here-to-make-you-vomit/" TargetMode="External"/><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www.jiscinfonet.ac.uk/topics/moocs/"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hyperlink" Target="http://www.visualcomplexity.com/VC/index.cfm?domain=Pattern%20Recognition"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hyperlink" Target="http://www.goodpractice.com/blog/future-of-workplace-learning-in-2015/" TargetMode="Externa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hyperlink" Target="http://www.jfsowa.com/pubs/challenge" TargetMode="External"/><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horicky.blogspot.com/2013/01/optimization-in-r.html"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www.motikon.com/2011/12/19/from-data-to-design/" TargetMode="External"/><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hyperlink" Target="http://www.provenmodels.com/18/four-laws-of-media/marshall-mcluhan/"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hyperlink" Target="http://chaoticatmospheres.deviantart.com/art/Strange-Attractors-The-Dadras-Attractor-376066266"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hyperlink" Target="http://devblogs.nvidia.com/parallelforall/cuda-spotlight-gpu-accelerated-deep-neural-networks/" TargetMode="External"/><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emf"/><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www.visualcomplexity.com/vc/blog/?author=1"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www.visualcomplexity.com/vc/blog/?author=1"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www.visualcomplexity.com/vc/blog/?p=1312" TargetMode="External"/><Relationship Id="rId1" Type="http://schemas.openxmlformats.org/officeDocument/2006/relationships/slideLayout" Target="../slideLayouts/slideLayout2.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12192000" cy="7355462"/>
          </a:xfrm>
          <a:prstGeom prst="rect">
            <a:avLst/>
          </a:prstGeom>
        </p:spPr>
      </p:pic>
      <p:sp>
        <p:nvSpPr>
          <p:cNvPr id="2" name="Title 1"/>
          <p:cNvSpPr>
            <a:spLocks noGrp="1"/>
          </p:cNvSpPr>
          <p:nvPr>
            <p:ph type="ctrTitle"/>
          </p:nvPr>
        </p:nvSpPr>
        <p:spPr>
          <a:xfrm>
            <a:off x="4391526" y="4792639"/>
            <a:ext cx="7339264" cy="1855215"/>
          </a:xfrm>
        </p:spPr>
        <p:txBody>
          <a:bodyPr>
            <a:normAutofit/>
          </a:bodyPr>
          <a:lstStyle/>
          <a:p>
            <a:pPr algn="l"/>
            <a:r>
              <a:rPr lang="en-CA" sz="5400" b="1" dirty="0" smtClean="0"/>
              <a:t>Learning and</a:t>
            </a:r>
            <a:br>
              <a:rPr lang="en-CA" sz="5400" b="1" dirty="0" smtClean="0"/>
            </a:br>
            <a:r>
              <a:rPr lang="en-CA" sz="5400" b="1" dirty="0" err="1" smtClean="0"/>
              <a:t>Connectivism</a:t>
            </a:r>
            <a:r>
              <a:rPr lang="en-CA" sz="5400" b="1" dirty="0" smtClean="0"/>
              <a:t> in MOOCs</a:t>
            </a:r>
            <a:endParaRPr lang="en-CA" sz="5400" b="1" dirty="0"/>
          </a:p>
        </p:txBody>
      </p:sp>
      <p:sp>
        <p:nvSpPr>
          <p:cNvPr id="3" name="Subtitle 2"/>
          <p:cNvSpPr>
            <a:spLocks noGrp="1"/>
          </p:cNvSpPr>
          <p:nvPr>
            <p:ph type="subTitle" idx="1"/>
          </p:nvPr>
        </p:nvSpPr>
        <p:spPr>
          <a:xfrm>
            <a:off x="9500937" y="2125112"/>
            <a:ext cx="2498558" cy="440573"/>
          </a:xfrm>
        </p:spPr>
        <p:txBody>
          <a:bodyPr/>
          <a:lstStyle/>
          <a:p>
            <a:r>
              <a:rPr lang="en-CA" dirty="0" smtClean="0"/>
              <a:t>Stephen Downes</a:t>
            </a:r>
            <a:endParaRPr lang="en-CA" dirty="0"/>
          </a:p>
        </p:txBody>
      </p:sp>
      <p:sp>
        <p:nvSpPr>
          <p:cNvPr id="5" name="Rectangle 4"/>
          <p:cNvSpPr/>
          <p:nvPr/>
        </p:nvSpPr>
        <p:spPr>
          <a:xfrm>
            <a:off x="553452" y="1365356"/>
            <a:ext cx="2396362" cy="1200329"/>
          </a:xfrm>
          <a:prstGeom prst="rect">
            <a:avLst/>
          </a:prstGeom>
        </p:spPr>
        <p:txBody>
          <a:bodyPr wrap="none">
            <a:spAutoFit/>
          </a:bodyPr>
          <a:lstStyle/>
          <a:p>
            <a:r>
              <a:rPr lang="en-CA" sz="2400" dirty="0" smtClean="0"/>
              <a:t>Pereira, Colombia</a:t>
            </a:r>
          </a:p>
          <a:p>
            <a:r>
              <a:rPr lang="en-CA" sz="2400" dirty="0" smtClean="0"/>
              <a:t>11 September </a:t>
            </a:r>
          </a:p>
          <a:p>
            <a:r>
              <a:rPr lang="en-CA" sz="2400" dirty="0" smtClean="0"/>
              <a:t>2014</a:t>
            </a:r>
            <a:endParaRPr lang="en-CA" sz="2400" dirty="0"/>
          </a:p>
        </p:txBody>
      </p:sp>
      <p:sp>
        <p:nvSpPr>
          <p:cNvPr id="7" name="Rectangle 6"/>
          <p:cNvSpPr/>
          <p:nvPr/>
        </p:nvSpPr>
        <p:spPr>
          <a:xfrm>
            <a:off x="4391526" y="6539992"/>
            <a:ext cx="5439118" cy="461665"/>
          </a:xfrm>
          <a:prstGeom prst="rect">
            <a:avLst/>
          </a:prstGeom>
        </p:spPr>
        <p:txBody>
          <a:bodyPr wrap="none">
            <a:spAutoFit/>
          </a:bodyPr>
          <a:lstStyle/>
          <a:p>
            <a:r>
              <a:rPr lang="en-CA" sz="2400" dirty="0" smtClean="0">
                <a:hlinkClick r:id="rId3"/>
              </a:rPr>
              <a:t>http://www.downes.ca/presentation/347</a:t>
            </a:r>
            <a:r>
              <a:rPr lang="en-CA" sz="2400" dirty="0" smtClean="0"/>
              <a:t> </a:t>
            </a:r>
            <a:endParaRPr lang="en-CA" sz="2400" dirty="0"/>
          </a:p>
        </p:txBody>
      </p:sp>
    </p:spTree>
    <p:extLst>
      <p:ext uri="{BB962C8B-B14F-4D97-AF65-F5344CB8AC3E}">
        <p14:creationId xmlns:p14="http://schemas.microsoft.com/office/powerpoint/2010/main" val="2338613835"/>
      </p:ext>
    </p:extLst>
  </p:cSld>
  <p:clrMapOvr>
    <a:masterClrMapping/>
  </p:clrMapOvr>
  <p:transition spd="med">
    <p:pull/>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6600" dirty="0" smtClean="0">
                <a:solidFill>
                  <a:schemeClr val="accent1">
                    <a:lumMod val="75000"/>
                  </a:schemeClr>
                </a:solidFill>
              </a:rPr>
              <a:t>Syntax</a:t>
            </a:r>
            <a:endParaRPr lang="en-CA" dirty="0">
              <a:solidFill>
                <a:schemeClr val="accent1">
                  <a:lumMod val="75000"/>
                </a:schemeClr>
              </a:solidFill>
            </a:endParaRPr>
          </a:p>
        </p:txBody>
      </p:sp>
      <p:sp>
        <p:nvSpPr>
          <p:cNvPr id="3" name="Content Placeholder 2"/>
          <p:cNvSpPr>
            <a:spLocks noGrp="1"/>
          </p:cNvSpPr>
          <p:nvPr>
            <p:ph idx="1"/>
          </p:nvPr>
        </p:nvSpPr>
        <p:spPr/>
        <p:txBody>
          <a:bodyPr>
            <a:normAutofit/>
          </a:bodyPr>
          <a:lstStyle/>
          <a:p>
            <a:pPr marL="0" indent="0">
              <a:buNone/>
            </a:pPr>
            <a:r>
              <a:rPr lang="en-CA" sz="3600" dirty="0" smtClean="0"/>
              <a:t>Massive / Open / Online / Course</a:t>
            </a:r>
          </a:p>
        </p:txBody>
      </p:sp>
      <p:sp>
        <p:nvSpPr>
          <p:cNvPr id="4" name="Rectangle 3"/>
          <p:cNvSpPr/>
          <p:nvPr/>
        </p:nvSpPr>
        <p:spPr>
          <a:xfrm>
            <a:off x="5049251" y="2549525"/>
            <a:ext cx="6304549" cy="3046988"/>
          </a:xfrm>
          <a:prstGeom prst="rect">
            <a:avLst/>
          </a:prstGeom>
        </p:spPr>
        <p:txBody>
          <a:bodyPr wrap="square">
            <a:spAutoFit/>
          </a:bodyPr>
          <a:lstStyle/>
          <a:p>
            <a:pPr marL="457200" indent="-457200">
              <a:buFontTx/>
              <a:buChar char="-"/>
            </a:pPr>
            <a:r>
              <a:rPr lang="en-CA" sz="3200" b="0" i="0" u="none" strike="noStrike" baseline="0" dirty="0" smtClean="0">
                <a:solidFill>
                  <a:schemeClr val="tx2">
                    <a:lumMod val="75000"/>
                  </a:schemeClr>
                </a:solidFill>
                <a:latin typeface="Calibri" panose="020F0502020204030204" pitchFamily="34" charset="0"/>
              </a:rPr>
              <a:t>Massive</a:t>
            </a:r>
            <a:r>
              <a:rPr lang="en-CA" sz="3200" b="0" i="0" u="none" strike="noStrike" dirty="0" smtClean="0">
                <a:solidFill>
                  <a:schemeClr val="tx2">
                    <a:lumMod val="75000"/>
                  </a:schemeClr>
                </a:solidFill>
                <a:latin typeface="Calibri" panose="020F0502020204030204" pitchFamily="34" charset="0"/>
              </a:rPr>
              <a:t> – networks grow </a:t>
            </a:r>
          </a:p>
          <a:p>
            <a:pPr marL="457200" indent="-457200">
              <a:buFontTx/>
              <a:buChar char="-"/>
            </a:pPr>
            <a:r>
              <a:rPr lang="en-CA" sz="3200" dirty="0" smtClean="0">
                <a:solidFill>
                  <a:schemeClr val="tx2">
                    <a:lumMod val="75000"/>
                  </a:schemeClr>
                </a:solidFill>
                <a:latin typeface="Calibri" panose="020F0502020204030204" pitchFamily="34" charset="0"/>
              </a:rPr>
              <a:t>Open – networks have no edges</a:t>
            </a:r>
          </a:p>
          <a:p>
            <a:pPr marL="457200" indent="-457200">
              <a:buFontTx/>
              <a:buChar char="-"/>
            </a:pPr>
            <a:r>
              <a:rPr lang="en-CA" sz="3200" dirty="0" smtClean="0">
                <a:solidFill>
                  <a:schemeClr val="tx2">
                    <a:lumMod val="75000"/>
                  </a:schemeClr>
                </a:solidFill>
                <a:latin typeface="Calibri" panose="020F0502020204030204" pitchFamily="34" charset="0"/>
              </a:rPr>
              <a:t>Online – creates the first real networks for learning</a:t>
            </a:r>
          </a:p>
          <a:p>
            <a:pPr marL="457200" indent="-457200">
              <a:buFontTx/>
              <a:buChar char="-"/>
            </a:pPr>
            <a:r>
              <a:rPr lang="en-CA" sz="3200" dirty="0" smtClean="0">
                <a:solidFill>
                  <a:schemeClr val="tx2">
                    <a:lumMod val="75000"/>
                  </a:schemeClr>
                </a:solidFill>
                <a:latin typeface="Calibri" panose="020F0502020204030204" pitchFamily="34" charset="0"/>
              </a:rPr>
              <a:t>Courses – creating temporary networks </a:t>
            </a:r>
            <a:endParaRPr lang="en-CA" sz="3200" dirty="0">
              <a:solidFill>
                <a:schemeClr val="tx2">
                  <a:lumMod val="75000"/>
                </a:schemeClr>
              </a:solidFill>
            </a:endParaRPr>
          </a:p>
        </p:txBody>
      </p:sp>
      <p:pic>
        <p:nvPicPr>
          <p:cNvPr id="10244" name="Picture 4" descr="mooctwit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9" y="2643980"/>
            <a:ext cx="3983749" cy="311914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737936" y="6135747"/>
            <a:ext cx="8839201" cy="369332"/>
          </a:xfrm>
          <a:prstGeom prst="rect">
            <a:avLst/>
          </a:prstGeom>
        </p:spPr>
        <p:txBody>
          <a:bodyPr wrap="square">
            <a:spAutoFit/>
          </a:bodyPr>
          <a:lstStyle/>
          <a:p>
            <a:r>
              <a:rPr lang="en-CA" dirty="0" smtClean="0"/>
              <a:t>Image: </a:t>
            </a:r>
            <a:r>
              <a:rPr lang="en-CA" dirty="0" smtClean="0">
                <a:hlinkClick r:id="rId3"/>
              </a:rPr>
              <a:t>http://themoocexperience.wordpress.com/2013/03/08/being-social-in-a-mooc/</a:t>
            </a:r>
            <a:r>
              <a:rPr lang="en-CA" dirty="0" smtClean="0"/>
              <a:t> </a:t>
            </a:r>
            <a:endParaRPr lang="en-CA" dirty="0"/>
          </a:p>
        </p:txBody>
      </p:sp>
    </p:spTree>
    <p:extLst>
      <p:ext uri="{BB962C8B-B14F-4D97-AF65-F5344CB8AC3E}">
        <p14:creationId xmlns:p14="http://schemas.microsoft.com/office/powerpoint/2010/main" val="396811366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6600" dirty="0" smtClean="0">
                <a:solidFill>
                  <a:schemeClr val="accent2">
                    <a:lumMod val="50000"/>
                  </a:schemeClr>
                </a:solidFill>
              </a:rPr>
              <a:t>Semantics</a:t>
            </a:r>
            <a:endParaRPr lang="en-CA" dirty="0">
              <a:solidFill>
                <a:schemeClr val="accent2">
                  <a:lumMod val="50000"/>
                </a:schemeClr>
              </a:solidFill>
            </a:endParaRPr>
          </a:p>
        </p:txBody>
      </p:sp>
      <p:sp>
        <p:nvSpPr>
          <p:cNvPr id="3" name="Content Placeholder 2"/>
          <p:cNvSpPr>
            <a:spLocks noGrp="1"/>
          </p:cNvSpPr>
          <p:nvPr>
            <p:ph idx="1"/>
          </p:nvPr>
        </p:nvSpPr>
        <p:spPr/>
        <p:txBody>
          <a:bodyPr>
            <a:normAutofit/>
          </a:bodyPr>
          <a:lstStyle/>
          <a:p>
            <a:pPr marL="0" indent="0">
              <a:buNone/>
            </a:pPr>
            <a:r>
              <a:rPr lang="en-CA" sz="3600" dirty="0" smtClean="0"/>
              <a:t>Theories of truth / meaning / purpose / goal</a:t>
            </a:r>
            <a:endParaRPr lang="en-CA" sz="3600" dirty="0"/>
          </a:p>
        </p:txBody>
      </p:sp>
      <p:sp>
        <p:nvSpPr>
          <p:cNvPr id="4" name="Rectangle 3"/>
          <p:cNvSpPr/>
          <p:nvPr/>
        </p:nvSpPr>
        <p:spPr>
          <a:xfrm>
            <a:off x="5113420" y="2479210"/>
            <a:ext cx="6785811" cy="4031873"/>
          </a:xfrm>
          <a:prstGeom prst="rect">
            <a:avLst/>
          </a:prstGeom>
        </p:spPr>
        <p:txBody>
          <a:bodyPr wrap="square">
            <a:spAutoFit/>
          </a:bodyPr>
          <a:lstStyle/>
          <a:p>
            <a:r>
              <a:rPr lang="en-CA" sz="3200" b="0" i="0" u="none" strike="noStrike" baseline="0" dirty="0" smtClean="0">
                <a:solidFill>
                  <a:schemeClr val="tx2">
                    <a:lumMod val="75000"/>
                  </a:schemeClr>
                </a:solidFill>
                <a:latin typeface="Calibri" panose="020F0502020204030204" pitchFamily="34" charset="0"/>
              </a:rPr>
              <a:t>‐ Truth and</a:t>
            </a:r>
            <a:r>
              <a:rPr lang="en-CA" sz="3200" b="0" i="0" u="none" strike="noStrike" dirty="0" smtClean="0">
                <a:solidFill>
                  <a:schemeClr val="tx2">
                    <a:lumMod val="75000"/>
                  </a:schemeClr>
                </a:solidFill>
                <a:latin typeface="Calibri" panose="020F0502020204030204" pitchFamily="34" charset="0"/>
              </a:rPr>
              <a:t> belief: </a:t>
            </a:r>
            <a:r>
              <a:rPr lang="en-CA" sz="3200" dirty="0">
                <a:solidFill>
                  <a:schemeClr val="tx2">
                    <a:lumMod val="75000"/>
                  </a:schemeClr>
                </a:solidFill>
                <a:latin typeface="Calibri" panose="020F0502020204030204" pitchFamily="34" charset="0"/>
              </a:rPr>
              <a:t>s</a:t>
            </a:r>
            <a:r>
              <a:rPr lang="en-CA" sz="3200" b="0" i="0" u="none" strike="noStrike" baseline="0" dirty="0" smtClean="0">
                <a:solidFill>
                  <a:schemeClr val="tx2">
                    <a:lumMod val="75000"/>
                  </a:schemeClr>
                </a:solidFill>
                <a:latin typeface="Calibri" panose="020F0502020204030204" pitchFamily="34" charset="0"/>
              </a:rPr>
              <a:t>ense and reference</a:t>
            </a:r>
          </a:p>
          <a:p>
            <a:r>
              <a:rPr lang="en-CA" sz="3200" b="0" i="0" u="none" strike="noStrike" baseline="0" dirty="0" smtClean="0">
                <a:solidFill>
                  <a:schemeClr val="tx2">
                    <a:lumMod val="75000"/>
                  </a:schemeClr>
                </a:solidFill>
                <a:latin typeface="Calibri" panose="020F0502020204030204" pitchFamily="34" charset="0"/>
              </a:rPr>
              <a:t>‐ Interpretation</a:t>
            </a:r>
            <a:r>
              <a:rPr lang="en-CA" sz="3200" b="0" i="0" u="none" strike="noStrike" dirty="0" smtClean="0">
                <a:solidFill>
                  <a:schemeClr val="tx2">
                    <a:lumMod val="75000"/>
                  </a:schemeClr>
                </a:solidFill>
                <a:latin typeface="Calibri" panose="020F0502020204030204" pitchFamily="34" charset="0"/>
              </a:rPr>
              <a:t> and models</a:t>
            </a:r>
            <a:r>
              <a:rPr lang="en-CA" sz="3200" b="0" i="0" u="none" strike="noStrike" baseline="0" dirty="0" smtClean="0">
                <a:solidFill>
                  <a:schemeClr val="tx2">
                    <a:lumMod val="75000"/>
                  </a:schemeClr>
                </a:solidFill>
                <a:latin typeface="Calibri" panose="020F0502020204030204" pitchFamily="34" charset="0"/>
              </a:rPr>
              <a:t> (probability, logical space,</a:t>
            </a:r>
            <a:r>
              <a:rPr lang="en-CA" sz="3200" b="0" i="0" u="none" strike="noStrike" dirty="0" smtClean="0">
                <a:solidFill>
                  <a:schemeClr val="tx2">
                    <a:lumMod val="75000"/>
                  </a:schemeClr>
                </a:solidFill>
                <a:latin typeface="Calibri" panose="020F0502020204030204" pitchFamily="34" charset="0"/>
              </a:rPr>
              <a:t> </a:t>
            </a:r>
            <a:r>
              <a:rPr lang="en-CA" sz="3200" b="0" i="0" u="none" strike="noStrike" baseline="0" dirty="0" smtClean="0">
                <a:solidFill>
                  <a:schemeClr val="tx2">
                    <a:lumMod val="75000"/>
                  </a:schemeClr>
                </a:solidFill>
                <a:latin typeface="Calibri" panose="020F0502020204030204" pitchFamily="34" charset="0"/>
              </a:rPr>
              <a:t>frequency, wagering / strength)</a:t>
            </a:r>
          </a:p>
          <a:p>
            <a:r>
              <a:rPr lang="en-CA" sz="3200" b="0" i="0" u="none" strike="noStrike" baseline="0" dirty="0" smtClean="0">
                <a:solidFill>
                  <a:schemeClr val="tx2">
                    <a:lumMod val="75000"/>
                  </a:schemeClr>
                </a:solidFill>
                <a:latin typeface="Calibri" panose="020F0502020204030204" pitchFamily="34" charset="0"/>
              </a:rPr>
              <a:t>‐ Learning theories: </a:t>
            </a:r>
            <a:r>
              <a:rPr lang="en-CA" sz="3200" b="0" i="0" u="none" strike="noStrike" baseline="0" dirty="0" err="1" smtClean="0">
                <a:solidFill>
                  <a:schemeClr val="tx2">
                    <a:lumMod val="75000"/>
                  </a:schemeClr>
                </a:solidFill>
                <a:latin typeface="Calibri" panose="020F0502020204030204" pitchFamily="34" charset="0"/>
              </a:rPr>
              <a:t>Hebbian</a:t>
            </a:r>
            <a:r>
              <a:rPr lang="en-CA" sz="3200" b="0" i="0" u="none" strike="noStrike" baseline="0" dirty="0" smtClean="0">
                <a:solidFill>
                  <a:schemeClr val="tx2">
                    <a:lumMod val="75000"/>
                  </a:schemeClr>
                </a:solidFill>
                <a:latin typeface="Calibri" panose="020F0502020204030204" pitchFamily="34" charset="0"/>
              </a:rPr>
              <a:t>, back‐prop, Boltzmann</a:t>
            </a:r>
          </a:p>
          <a:p>
            <a:r>
              <a:rPr lang="en-CA" sz="3200" b="0" i="0" u="none" strike="noStrike" baseline="0" dirty="0" smtClean="0">
                <a:solidFill>
                  <a:schemeClr val="tx2">
                    <a:lumMod val="75000"/>
                  </a:schemeClr>
                </a:solidFill>
                <a:latin typeface="Calibri" panose="020F0502020204030204" pitchFamily="34" charset="0"/>
              </a:rPr>
              <a:t>‐ Decisions: voting / consensus / emergence</a:t>
            </a:r>
            <a:endParaRPr lang="en-CA" sz="3200" dirty="0">
              <a:solidFill>
                <a:schemeClr val="tx2">
                  <a:lumMod val="75000"/>
                </a:schemeClr>
              </a:solidFill>
            </a:endParaRPr>
          </a:p>
        </p:txBody>
      </p:sp>
      <p:pic>
        <p:nvPicPr>
          <p:cNvPr id="5" name="Picture 4"/>
          <p:cNvPicPr>
            <a:picLocks noChangeAspect="1"/>
          </p:cNvPicPr>
          <p:nvPr/>
        </p:nvPicPr>
        <p:blipFill>
          <a:blip r:embed="rId2"/>
          <a:stretch>
            <a:fillRect/>
          </a:stretch>
        </p:blipFill>
        <p:spPr>
          <a:xfrm>
            <a:off x="947737" y="2340893"/>
            <a:ext cx="3684421" cy="4414242"/>
          </a:xfrm>
          <a:prstGeom prst="rect">
            <a:avLst/>
          </a:prstGeom>
        </p:spPr>
      </p:pic>
      <p:sp>
        <p:nvSpPr>
          <p:cNvPr id="6" name="Rectangle 5"/>
          <p:cNvSpPr/>
          <p:nvPr/>
        </p:nvSpPr>
        <p:spPr>
          <a:xfrm>
            <a:off x="5113420" y="6461216"/>
            <a:ext cx="6075061" cy="369332"/>
          </a:xfrm>
          <a:prstGeom prst="rect">
            <a:avLst/>
          </a:prstGeom>
        </p:spPr>
        <p:txBody>
          <a:bodyPr wrap="none">
            <a:spAutoFit/>
          </a:bodyPr>
          <a:lstStyle/>
          <a:p>
            <a:r>
              <a:rPr lang="en-CA" dirty="0" smtClean="0"/>
              <a:t>Image: </a:t>
            </a:r>
            <a:r>
              <a:rPr lang="en-CA" dirty="0" smtClean="0">
                <a:hlinkClick r:id="rId3"/>
              </a:rPr>
              <a:t>https://darkjapanese.wordpress.com/tag/collocations/</a:t>
            </a:r>
            <a:r>
              <a:rPr lang="en-CA" dirty="0" smtClean="0"/>
              <a:t> </a:t>
            </a:r>
            <a:endParaRPr lang="en-CA" dirty="0"/>
          </a:p>
        </p:txBody>
      </p:sp>
    </p:spTree>
    <p:extLst>
      <p:ext uri="{BB962C8B-B14F-4D97-AF65-F5344CB8AC3E}">
        <p14:creationId xmlns:p14="http://schemas.microsoft.com/office/powerpoint/2010/main" val="2381091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6600" dirty="0" smtClean="0">
                <a:solidFill>
                  <a:schemeClr val="accent2">
                    <a:lumMod val="50000"/>
                  </a:schemeClr>
                </a:solidFill>
              </a:rPr>
              <a:t>Semantics</a:t>
            </a:r>
            <a:endParaRPr lang="en-CA" dirty="0">
              <a:solidFill>
                <a:schemeClr val="accent2">
                  <a:lumMod val="50000"/>
                </a:schemeClr>
              </a:solidFill>
            </a:endParaRPr>
          </a:p>
        </p:txBody>
      </p:sp>
      <p:sp>
        <p:nvSpPr>
          <p:cNvPr id="3" name="Content Placeholder 2"/>
          <p:cNvSpPr>
            <a:spLocks noGrp="1"/>
          </p:cNvSpPr>
          <p:nvPr>
            <p:ph idx="1"/>
          </p:nvPr>
        </p:nvSpPr>
        <p:spPr/>
        <p:txBody>
          <a:bodyPr>
            <a:normAutofit/>
          </a:bodyPr>
          <a:lstStyle/>
          <a:p>
            <a:pPr marL="0" indent="0">
              <a:buNone/>
            </a:pPr>
            <a:r>
              <a:rPr lang="en-CA" sz="3600" dirty="0" smtClean="0"/>
              <a:t>A MOOC as a way of Seeing the World</a:t>
            </a:r>
            <a:endParaRPr lang="en-CA" sz="3600" dirty="0"/>
          </a:p>
        </p:txBody>
      </p:sp>
      <p:sp>
        <p:nvSpPr>
          <p:cNvPr id="6" name="Rectangle 5"/>
          <p:cNvSpPr/>
          <p:nvPr/>
        </p:nvSpPr>
        <p:spPr>
          <a:xfrm>
            <a:off x="6348662" y="5725847"/>
            <a:ext cx="4195444" cy="369332"/>
          </a:xfrm>
          <a:prstGeom prst="rect">
            <a:avLst/>
          </a:prstGeom>
        </p:spPr>
        <p:txBody>
          <a:bodyPr wrap="none">
            <a:spAutoFit/>
          </a:bodyPr>
          <a:lstStyle/>
          <a:p>
            <a:r>
              <a:rPr lang="en-CA" dirty="0" smtClean="0"/>
              <a:t>Image: </a:t>
            </a:r>
            <a:r>
              <a:rPr lang="en-CA" dirty="0" smtClean="0">
                <a:hlinkClick r:id="rId2"/>
              </a:rPr>
              <a:t>http://rathchakra.wordpress.com/</a:t>
            </a:r>
            <a:r>
              <a:rPr lang="en-CA" dirty="0" smtClean="0"/>
              <a:t>  </a:t>
            </a:r>
            <a:endParaRPr lang="en-CA" dirty="0"/>
          </a:p>
        </p:txBody>
      </p:sp>
      <p:pic>
        <p:nvPicPr>
          <p:cNvPr id="13314" name="Picture 2" descr="http://rathchakra.files.wordpress.com/2014/04/6-blin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647369"/>
            <a:ext cx="5282698" cy="337577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6348662" y="2597075"/>
            <a:ext cx="5273843" cy="3046988"/>
          </a:xfrm>
          <a:prstGeom prst="rect">
            <a:avLst/>
          </a:prstGeom>
        </p:spPr>
        <p:txBody>
          <a:bodyPr wrap="square">
            <a:spAutoFit/>
          </a:bodyPr>
          <a:lstStyle/>
          <a:p>
            <a:pPr marL="457200" indent="-457200">
              <a:buFontTx/>
              <a:buChar char="-"/>
            </a:pPr>
            <a:r>
              <a:rPr lang="en-CA" sz="3200" b="0" i="0" u="none" strike="noStrike" baseline="0" dirty="0" smtClean="0">
                <a:solidFill>
                  <a:schemeClr val="tx2">
                    <a:lumMod val="75000"/>
                  </a:schemeClr>
                </a:solidFill>
                <a:latin typeface="Calibri" panose="020F0502020204030204" pitchFamily="34" charset="0"/>
              </a:rPr>
              <a:t>The MOOC brings</a:t>
            </a:r>
            <a:r>
              <a:rPr lang="en-CA" sz="3200" b="0" i="0" u="none" strike="noStrike" dirty="0" smtClean="0">
                <a:solidFill>
                  <a:schemeClr val="tx2">
                    <a:lumMod val="75000"/>
                  </a:schemeClr>
                </a:solidFill>
                <a:latin typeface="Calibri" panose="020F0502020204030204" pitchFamily="34" charset="0"/>
              </a:rPr>
              <a:t> together many perspectives</a:t>
            </a:r>
          </a:p>
          <a:p>
            <a:pPr marL="457200" indent="-457200">
              <a:buFontTx/>
              <a:buChar char="-"/>
            </a:pPr>
            <a:r>
              <a:rPr lang="en-CA" sz="3200" dirty="0" smtClean="0">
                <a:solidFill>
                  <a:schemeClr val="tx2">
                    <a:lumMod val="75000"/>
                  </a:schemeClr>
                </a:solidFill>
                <a:latin typeface="Calibri" panose="020F0502020204030204" pitchFamily="34" charset="0"/>
              </a:rPr>
              <a:t>No one perspective is correct or true</a:t>
            </a:r>
          </a:p>
          <a:p>
            <a:pPr marL="457200" indent="-457200">
              <a:buFontTx/>
              <a:buChar char="-"/>
            </a:pPr>
            <a:r>
              <a:rPr lang="en-CA" sz="3200" dirty="0" smtClean="0">
                <a:solidFill>
                  <a:schemeClr val="tx2">
                    <a:lumMod val="75000"/>
                  </a:schemeClr>
                </a:solidFill>
                <a:latin typeface="Calibri" panose="020F0502020204030204" pitchFamily="34" charset="0"/>
              </a:rPr>
              <a:t>The whole is created by </a:t>
            </a:r>
            <a:r>
              <a:rPr lang="en-CA" sz="3200" i="1" dirty="0" smtClean="0">
                <a:solidFill>
                  <a:schemeClr val="tx2">
                    <a:lumMod val="75000"/>
                  </a:schemeClr>
                </a:solidFill>
                <a:latin typeface="Calibri" panose="020F0502020204030204" pitchFamily="34" charset="0"/>
              </a:rPr>
              <a:t>interaction</a:t>
            </a:r>
            <a:endParaRPr lang="en-CA" sz="3200" dirty="0" smtClean="0">
              <a:solidFill>
                <a:schemeClr val="tx2">
                  <a:lumMod val="75000"/>
                </a:schemeClr>
              </a:solidFill>
              <a:latin typeface="Calibri" panose="020F0502020204030204" pitchFamily="34" charset="0"/>
            </a:endParaRPr>
          </a:p>
        </p:txBody>
      </p:sp>
    </p:spTree>
    <p:extLst>
      <p:ext uri="{BB962C8B-B14F-4D97-AF65-F5344CB8AC3E}">
        <p14:creationId xmlns:p14="http://schemas.microsoft.com/office/powerpoint/2010/main" val="46743284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6600" dirty="0" smtClean="0">
                <a:solidFill>
                  <a:schemeClr val="accent2">
                    <a:lumMod val="50000"/>
                  </a:schemeClr>
                </a:solidFill>
              </a:rPr>
              <a:t>Semantics</a:t>
            </a:r>
            <a:endParaRPr lang="en-CA" dirty="0">
              <a:solidFill>
                <a:schemeClr val="accent2">
                  <a:lumMod val="50000"/>
                </a:schemeClr>
              </a:solidFill>
            </a:endParaRPr>
          </a:p>
        </p:txBody>
      </p:sp>
      <p:sp>
        <p:nvSpPr>
          <p:cNvPr id="3" name="Content Placeholder 2"/>
          <p:cNvSpPr>
            <a:spLocks noGrp="1"/>
          </p:cNvSpPr>
          <p:nvPr>
            <p:ph idx="1"/>
          </p:nvPr>
        </p:nvSpPr>
        <p:spPr>
          <a:xfrm>
            <a:off x="870284" y="1873751"/>
            <a:ext cx="10515600" cy="4351338"/>
          </a:xfrm>
        </p:spPr>
        <p:txBody>
          <a:bodyPr>
            <a:normAutofit/>
          </a:bodyPr>
          <a:lstStyle/>
          <a:p>
            <a:pPr marL="0" indent="0">
              <a:buNone/>
            </a:pPr>
            <a:r>
              <a:rPr lang="en-CA" sz="3600" dirty="0" smtClean="0"/>
              <a:t>Knowledge is not Transmitted, it is </a:t>
            </a:r>
            <a:r>
              <a:rPr lang="en-CA" sz="3600" i="1" dirty="0" smtClean="0"/>
              <a:t>Created</a:t>
            </a:r>
            <a:endParaRPr lang="en-CA" sz="3600" dirty="0"/>
          </a:p>
        </p:txBody>
      </p:sp>
      <p:sp>
        <p:nvSpPr>
          <p:cNvPr id="8" name="Rectangle 7"/>
          <p:cNvSpPr/>
          <p:nvPr/>
        </p:nvSpPr>
        <p:spPr>
          <a:xfrm>
            <a:off x="6348662" y="2597075"/>
            <a:ext cx="5273843" cy="2554545"/>
          </a:xfrm>
          <a:prstGeom prst="rect">
            <a:avLst/>
          </a:prstGeom>
        </p:spPr>
        <p:txBody>
          <a:bodyPr wrap="square">
            <a:spAutoFit/>
          </a:bodyPr>
          <a:lstStyle/>
          <a:p>
            <a:pPr marL="457200" indent="-457200">
              <a:buFontTx/>
              <a:buChar char="-"/>
            </a:pPr>
            <a:r>
              <a:rPr lang="en-CA" sz="3200" dirty="0" smtClean="0">
                <a:solidFill>
                  <a:schemeClr val="tx2">
                    <a:lumMod val="75000"/>
                  </a:schemeClr>
                </a:solidFill>
                <a:latin typeface="Calibri" panose="020F0502020204030204" pitchFamily="34" charset="0"/>
              </a:rPr>
              <a:t>Each piece contributes to the whole</a:t>
            </a:r>
          </a:p>
          <a:p>
            <a:pPr marL="457200" indent="-457200">
              <a:buFontTx/>
              <a:buChar char="-"/>
            </a:pPr>
            <a:r>
              <a:rPr lang="en-CA" sz="3200" b="0" i="0" u="none" strike="noStrike" dirty="0" smtClean="0">
                <a:solidFill>
                  <a:schemeClr val="tx2">
                    <a:lumMod val="75000"/>
                  </a:schemeClr>
                </a:solidFill>
                <a:latin typeface="Calibri" panose="020F0502020204030204" pitchFamily="34" charset="0"/>
              </a:rPr>
              <a:t>Each person sees the </a:t>
            </a:r>
            <a:r>
              <a:rPr lang="en-CA" sz="3200" b="0" i="1" u="none" strike="noStrike" dirty="0" smtClean="0">
                <a:solidFill>
                  <a:schemeClr val="tx2">
                    <a:lumMod val="75000"/>
                  </a:schemeClr>
                </a:solidFill>
                <a:latin typeface="Calibri" panose="020F0502020204030204" pitchFamily="34" charset="0"/>
              </a:rPr>
              <a:t>new</a:t>
            </a:r>
            <a:r>
              <a:rPr lang="en-CA" sz="3200" b="0" u="none" strike="noStrike" dirty="0" smtClean="0">
                <a:solidFill>
                  <a:schemeClr val="tx2">
                    <a:lumMod val="75000"/>
                  </a:schemeClr>
                </a:solidFill>
                <a:latin typeface="Calibri" panose="020F0502020204030204" pitchFamily="34" charset="0"/>
              </a:rPr>
              <a:t> from a certain perspective</a:t>
            </a:r>
          </a:p>
          <a:p>
            <a:pPr marL="457200" indent="-457200">
              <a:buFontTx/>
              <a:buChar char="-"/>
            </a:pPr>
            <a:r>
              <a:rPr lang="en-CA" sz="3200" i="0" dirty="0" smtClean="0">
                <a:solidFill>
                  <a:schemeClr val="tx2">
                    <a:lumMod val="75000"/>
                  </a:schemeClr>
                </a:solidFill>
                <a:latin typeface="Calibri" panose="020F0502020204030204" pitchFamily="34" charset="0"/>
              </a:rPr>
              <a:t>We feed back and forth</a:t>
            </a:r>
            <a:endParaRPr lang="en-CA" sz="3200" dirty="0" smtClean="0">
              <a:solidFill>
                <a:schemeClr val="tx2">
                  <a:lumMod val="75000"/>
                </a:schemeClr>
              </a:solidFill>
              <a:latin typeface="Calibri" panose="020F0502020204030204" pitchFamily="34" charset="0"/>
            </a:endParaRPr>
          </a:p>
        </p:txBody>
      </p:sp>
      <p:pic>
        <p:nvPicPr>
          <p:cNvPr id="4" name="Picture 3"/>
          <p:cNvPicPr>
            <a:picLocks noChangeAspect="1"/>
          </p:cNvPicPr>
          <p:nvPr/>
        </p:nvPicPr>
        <p:blipFill>
          <a:blip r:embed="rId2"/>
          <a:stretch>
            <a:fillRect/>
          </a:stretch>
        </p:blipFill>
        <p:spPr>
          <a:xfrm>
            <a:off x="983331" y="2675654"/>
            <a:ext cx="4924175" cy="3549435"/>
          </a:xfrm>
          <a:prstGeom prst="rect">
            <a:avLst/>
          </a:prstGeom>
        </p:spPr>
      </p:pic>
    </p:spTree>
    <p:extLst>
      <p:ext uri="{BB962C8B-B14F-4D97-AF65-F5344CB8AC3E}">
        <p14:creationId xmlns:p14="http://schemas.microsoft.com/office/powerpoint/2010/main" val="18270197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6600" dirty="0" smtClean="0">
                <a:solidFill>
                  <a:schemeClr val="accent2">
                    <a:lumMod val="50000"/>
                  </a:schemeClr>
                </a:solidFill>
              </a:rPr>
              <a:t>Semantics</a:t>
            </a:r>
            <a:endParaRPr lang="en-CA" dirty="0">
              <a:solidFill>
                <a:schemeClr val="accent2">
                  <a:lumMod val="50000"/>
                </a:schemeClr>
              </a:solidFill>
            </a:endParaRPr>
          </a:p>
        </p:txBody>
      </p:sp>
      <p:sp>
        <p:nvSpPr>
          <p:cNvPr id="3" name="Content Placeholder 2"/>
          <p:cNvSpPr>
            <a:spLocks noGrp="1"/>
          </p:cNvSpPr>
          <p:nvPr>
            <p:ph idx="1"/>
          </p:nvPr>
        </p:nvSpPr>
        <p:spPr>
          <a:xfrm>
            <a:off x="870284" y="1873751"/>
            <a:ext cx="10515600" cy="4351338"/>
          </a:xfrm>
        </p:spPr>
        <p:txBody>
          <a:bodyPr>
            <a:normAutofit/>
          </a:bodyPr>
          <a:lstStyle/>
          <a:p>
            <a:pPr marL="0" indent="0">
              <a:buNone/>
            </a:pPr>
            <a:r>
              <a:rPr lang="en-CA" sz="3600" dirty="0" smtClean="0"/>
              <a:t>What We Learn Depends on How We Interact</a:t>
            </a:r>
            <a:endParaRPr lang="en-CA" sz="3600" dirty="0"/>
          </a:p>
        </p:txBody>
      </p:sp>
      <p:sp>
        <p:nvSpPr>
          <p:cNvPr id="8" name="Rectangle 7"/>
          <p:cNvSpPr/>
          <p:nvPr/>
        </p:nvSpPr>
        <p:spPr>
          <a:xfrm>
            <a:off x="6348662" y="2597075"/>
            <a:ext cx="5273843" cy="4031873"/>
          </a:xfrm>
          <a:prstGeom prst="rect">
            <a:avLst/>
          </a:prstGeom>
        </p:spPr>
        <p:txBody>
          <a:bodyPr wrap="square">
            <a:spAutoFit/>
          </a:bodyPr>
          <a:lstStyle/>
          <a:p>
            <a:pPr marL="457200" indent="-457200">
              <a:buFontTx/>
              <a:buChar char="-"/>
            </a:pPr>
            <a:r>
              <a:rPr lang="en-CA" sz="3200" dirty="0" smtClean="0">
                <a:solidFill>
                  <a:schemeClr val="tx2">
                    <a:lumMod val="75000"/>
                  </a:schemeClr>
                </a:solidFill>
                <a:latin typeface="Calibri" panose="020F0502020204030204" pitchFamily="34" charset="0"/>
              </a:rPr>
              <a:t>Autonomy – each individual decides for him or her self</a:t>
            </a:r>
          </a:p>
          <a:p>
            <a:pPr marL="457200" indent="-457200">
              <a:buFontTx/>
              <a:buChar char="-"/>
            </a:pPr>
            <a:r>
              <a:rPr lang="en-CA" sz="3200" dirty="0" smtClean="0">
                <a:solidFill>
                  <a:schemeClr val="tx2">
                    <a:lumMod val="75000"/>
                  </a:schemeClr>
                </a:solidFill>
                <a:latin typeface="Calibri" panose="020F0502020204030204" pitchFamily="34" charset="0"/>
              </a:rPr>
              <a:t>Diversity – each person has their own values and goals</a:t>
            </a:r>
          </a:p>
          <a:p>
            <a:pPr marL="457200" indent="-457200">
              <a:buFontTx/>
              <a:buChar char="-"/>
            </a:pPr>
            <a:r>
              <a:rPr lang="en-CA" sz="3200" dirty="0" smtClean="0">
                <a:solidFill>
                  <a:schemeClr val="tx2">
                    <a:lumMod val="75000"/>
                  </a:schemeClr>
                </a:solidFill>
                <a:latin typeface="Calibri" panose="020F0502020204030204" pitchFamily="34" charset="0"/>
              </a:rPr>
              <a:t>Openness – new members and new ideas are welcome</a:t>
            </a:r>
          </a:p>
          <a:p>
            <a:pPr marL="457200" indent="-457200">
              <a:buFontTx/>
              <a:buChar char="-"/>
            </a:pPr>
            <a:r>
              <a:rPr lang="en-CA" sz="3200" dirty="0" smtClean="0">
                <a:solidFill>
                  <a:schemeClr val="tx2">
                    <a:lumMod val="75000"/>
                  </a:schemeClr>
                </a:solidFill>
                <a:latin typeface="Calibri" panose="020F0502020204030204" pitchFamily="34" charset="0"/>
              </a:rPr>
              <a:t>Interactivity – we learn through communication</a:t>
            </a:r>
          </a:p>
        </p:txBody>
      </p:sp>
      <p:pic>
        <p:nvPicPr>
          <p:cNvPr id="5" name="Picture 4"/>
          <p:cNvPicPr>
            <a:picLocks noChangeAspect="1"/>
          </p:cNvPicPr>
          <p:nvPr/>
        </p:nvPicPr>
        <p:blipFill>
          <a:blip r:embed="rId2"/>
          <a:stretch>
            <a:fillRect/>
          </a:stretch>
        </p:blipFill>
        <p:spPr>
          <a:xfrm>
            <a:off x="966537" y="2672821"/>
            <a:ext cx="4724150" cy="3552268"/>
          </a:xfrm>
          <a:prstGeom prst="rect">
            <a:avLst/>
          </a:prstGeom>
        </p:spPr>
      </p:pic>
    </p:spTree>
    <p:extLst>
      <p:ext uri="{BB962C8B-B14F-4D97-AF65-F5344CB8AC3E}">
        <p14:creationId xmlns:p14="http://schemas.microsoft.com/office/powerpoint/2010/main" val="21160269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6600" dirty="0" smtClean="0">
                <a:solidFill>
                  <a:schemeClr val="accent3">
                    <a:lumMod val="75000"/>
                  </a:schemeClr>
                </a:solidFill>
              </a:rPr>
              <a:t>Pragmatics</a:t>
            </a:r>
            <a:r>
              <a:rPr lang="en-CA" dirty="0" smtClean="0">
                <a:solidFill>
                  <a:schemeClr val="accent3">
                    <a:lumMod val="75000"/>
                  </a:schemeClr>
                </a:solidFill>
              </a:rPr>
              <a:t> </a:t>
            </a:r>
            <a:endParaRPr lang="en-CA" dirty="0">
              <a:solidFill>
                <a:schemeClr val="accent3">
                  <a:lumMod val="75000"/>
                </a:schemeClr>
              </a:solidFill>
            </a:endParaRPr>
          </a:p>
        </p:txBody>
      </p:sp>
      <p:sp>
        <p:nvSpPr>
          <p:cNvPr id="3" name="Content Placeholder 2"/>
          <p:cNvSpPr>
            <a:spLocks noGrp="1"/>
          </p:cNvSpPr>
          <p:nvPr>
            <p:ph idx="1"/>
          </p:nvPr>
        </p:nvSpPr>
        <p:spPr/>
        <p:txBody>
          <a:bodyPr>
            <a:normAutofit/>
          </a:bodyPr>
          <a:lstStyle/>
          <a:p>
            <a:pPr marL="0" indent="0">
              <a:buNone/>
            </a:pPr>
            <a:r>
              <a:rPr lang="en-CA" sz="3600" dirty="0" smtClean="0"/>
              <a:t>Use / actions / impact</a:t>
            </a:r>
            <a:endParaRPr lang="en-CA" sz="3600" dirty="0"/>
          </a:p>
        </p:txBody>
      </p:sp>
      <p:sp>
        <p:nvSpPr>
          <p:cNvPr id="4" name="Rectangle 3"/>
          <p:cNvSpPr/>
          <p:nvPr/>
        </p:nvSpPr>
        <p:spPr>
          <a:xfrm>
            <a:off x="4740443" y="2435263"/>
            <a:ext cx="6257410" cy="3539430"/>
          </a:xfrm>
          <a:prstGeom prst="rect">
            <a:avLst/>
          </a:prstGeom>
        </p:spPr>
        <p:txBody>
          <a:bodyPr wrap="square">
            <a:spAutoFit/>
          </a:bodyPr>
          <a:lstStyle/>
          <a:p>
            <a:r>
              <a:rPr lang="en-CA" sz="3200" b="0" i="0" u="none" strike="noStrike" baseline="0" dirty="0" smtClean="0">
                <a:solidFill>
                  <a:schemeClr val="tx2">
                    <a:lumMod val="75000"/>
                  </a:schemeClr>
                </a:solidFill>
                <a:latin typeface="Calibri" panose="020F0502020204030204" pitchFamily="34" charset="0"/>
              </a:rPr>
              <a:t>• Speech acts (J.L. Austin, Searle) </a:t>
            </a:r>
            <a:r>
              <a:rPr lang="en-CA" sz="3200" b="0" i="0" u="none" strike="noStrike" baseline="0" dirty="0" err="1" smtClean="0">
                <a:solidFill>
                  <a:schemeClr val="tx2">
                    <a:lumMod val="75000"/>
                  </a:schemeClr>
                </a:solidFill>
                <a:latin typeface="Calibri" panose="020F0502020204030204" pitchFamily="34" charset="0"/>
              </a:rPr>
              <a:t>assertives</a:t>
            </a:r>
            <a:r>
              <a:rPr lang="en-CA" sz="3200" b="0" i="0" u="none" strike="noStrike" baseline="0" dirty="0" smtClean="0">
                <a:solidFill>
                  <a:schemeClr val="tx2">
                    <a:lumMod val="75000"/>
                  </a:schemeClr>
                </a:solidFill>
                <a:latin typeface="Calibri" panose="020F0502020204030204" pitchFamily="34" charset="0"/>
              </a:rPr>
              <a:t>, directives,</a:t>
            </a:r>
          </a:p>
          <a:p>
            <a:r>
              <a:rPr lang="en-CA" sz="3200" b="0" i="0" u="none" strike="noStrike" baseline="0" dirty="0" err="1" smtClean="0">
                <a:solidFill>
                  <a:schemeClr val="tx2">
                    <a:lumMod val="75000"/>
                  </a:schemeClr>
                </a:solidFill>
                <a:latin typeface="Calibri" panose="020F0502020204030204" pitchFamily="34" charset="0"/>
              </a:rPr>
              <a:t>commissives</a:t>
            </a:r>
            <a:r>
              <a:rPr lang="en-CA" sz="3200" b="0" i="0" u="none" strike="noStrike" baseline="0" dirty="0" smtClean="0">
                <a:solidFill>
                  <a:schemeClr val="tx2">
                    <a:lumMod val="75000"/>
                  </a:schemeClr>
                </a:solidFill>
                <a:latin typeface="Calibri" panose="020F0502020204030204" pitchFamily="34" charset="0"/>
              </a:rPr>
              <a:t>, </a:t>
            </a:r>
            <a:r>
              <a:rPr lang="en-CA" sz="3200" b="0" i="0" u="none" strike="noStrike" baseline="0" dirty="0" err="1" smtClean="0">
                <a:solidFill>
                  <a:schemeClr val="tx2">
                    <a:lumMod val="75000"/>
                  </a:schemeClr>
                </a:solidFill>
                <a:latin typeface="Calibri" panose="020F0502020204030204" pitchFamily="34" charset="0"/>
              </a:rPr>
              <a:t>expressives</a:t>
            </a:r>
            <a:r>
              <a:rPr lang="en-CA" sz="3200" b="0" i="0" u="none" strike="noStrike" baseline="0" dirty="0" smtClean="0">
                <a:solidFill>
                  <a:schemeClr val="tx2">
                    <a:lumMod val="75000"/>
                  </a:schemeClr>
                </a:solidFill>
                <a:latin typeface="Calibri" panose="020F0502020204030204" pitchFamily="34" charset="0"/>
              </a:rPr>
              <a:t>, declarations (but also ‐ harmful acts,</a:t>
            </a:r>
          </a:p>
          <a:p>
            <a:r>
              <a:rPr lang="en-CA" sz="3200" b="0" i="0" u="none" strike="noStrike" baseline="0" dirty="0" smtClean="0">
                <a:solidFill>
                  <a:schemeClr val="tx2">
                    <a:lumMod val="75000"/>
                  </a:schemeClr>
                </a:solidFill>
                <a:latin typeface="Calibri" panose="020F0502020204030204" pitchFamily="34" charset="0"/>
              </a:rPr>
              <a:t>harassment, </a:t>
            </a:r>
            <a:r>
              <a:rPr lang="en-CA" sz="3200" b="0" i="0" u="none" strike="noStrike" baseline="0" dirty="0" err="1" smtClean="0">
                <a:solidFill>
                  <a:schemeClr val="tx2">
                    <a:lumMod val="75000"/>
                  </a:schemeClr>
                </a:solidFill>
                <a:latin typeface="Calibri" panose="020F0502020204030204" pitchFamily="34" charset="0"/>
              </a:rPr>
              <a:t>etc</a:t>
            </a:r>
            <a:r>
              <a:rPr lang="en-CA" sz="3200" b="0" i="0" u="none" strike="noStrike" baseline="0" dirty="0" smtClean="0">
                <a:solidFill>
                  <a:schemeClr val="tx2">
                    <a:lumMod val="75000"/>
                  </a:schemeClr>
                </a:solidFill>
                <a:latin typeface="Calibri" panose="020F0502020204030204" pitchFamily="34" charset="0"/>
              </a:rPr>
              <a:t>)</a:t>
            </a:r>
          </a:p>
          <a:p>
            <a:r>
              <a:rPr lang="en-CA" sz="3200" b="0" i="0" u="none" strike="noStrike" baseline="0" dirty="0" smtClean="0">
                <a:solidFill>
                  <a:schemeClr val="tx2">
                    <a:lumMod val="75000"/>
                  </a:schemeClr>
                </a:solidFill>
                <a:latin typeface="Calibri" panose="020F0502020204030204" pitchFamily="34" charset="0"/>
              </a:rPr>
              <a:t>• Interrogation (Heidegger) and presupposition</a:t>
            </a:r>
            <a:endParaRPr lang="en-CA" sz="3200" dirty="0">
              <a:solidFill>
                <a:schemeClr val="tx2">
                  <a:lumMod val="75000"/>
                </a:schemeClr>
              </a:solidFill>
            </a:endParaRPr>
          </a:p>
        </p:txBody>
      </p:sp>
      <p:pic>
        <p:nvPicPr>
          <p:cNvPr id="5" name="Picture 4"/>
          <p:cNvPicPr>
            <a:picLocks noChangeAspect="1"/>
          </p:cNvPicPr>
          <p:nvPr/>
        </p:nvPicPr>
        <p:blipFill>
          <a:blip r:embed="rId2"/>
          <a:stretch>
            <a:fillRect/>
          </a:stretch>
        </p:blipFill>
        <p:spPr>
          <a:xfrm>
            <a:off x="993859" y="2724021"/>
            <a:ext cx="3590925" cy="4086225"/>
          </a:xfrm>
          <a:prstGeom prst="rect">
            <a:avLst/>
          </a:prstGeom>
        </p:spPr>
      </p:pic>
      <p:sp>
        <p:nvSpPr>
          <p:cNvPr id="6" name="Rectangle 5"/>
          <p:cNvSpPr/>
          <p:nvPr/>
        </p:nvSpPr>
        <p:spPr>
          <a:xfrm>
            <a:off x="4740443" y="5988734"/>
            <a:ext cx="6885578" cy="646331"/>
          </a:xfrm>
          <a:prstGeom prst="rect">
            <a:avLst/>
          </a:prstGeom>
        </p:spPr>
        <p:txBody>
          <a:bodyPr wrap="square">
            <a:spAutoFit/>
          </a:bodyPr>
          <a:lstStyle/>
          <a:p>
            <a:r>
              <a:rPr lang="en-CA" dirty="0" smtClean="0"/>
              <a:t>Image: </a:t>
            </a:r>
            <a:r>
              <a:rPr lang="en-CA" dirty="0" smtClean="0">
                <a:hlinkClick r:id="rId3"/>
              </a:rPr>
              <a:t>http://ftp.tnt.uni-hannover.de/print/papers/view.php?ind=1&amp;ord=month&amp;mod=DESC</a:t>
            </a:r>
            <a:r>
              <a:rPr lang="en-CA" dirty="0" smtClean="0"/>
              <a:t> </a:t>
            </a:r>
            <a:endParaRPr lang="en-CA" dirty="0"/>
          </a:p>
        </p:txBody>
      </p:sp>
    </p:spTree>
    <p:extLst>
      <p:ext uri="{BB962C8B-B14F-4D97-AF65-F5344CB8AC3E}">
        <p14:creationId xmlns:p14="http://schemas.microsoft.com/office/powerpoint/2010/main" val="303800559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6600" dirty="0" smtClean="0">
                <a:solidFill>
                  <a:schemeClr val="accent3">
                    <a:lumMod val="75000"/>
                  </a:schemeClr>
                </a:solidFill>
              </a:rPr>
              <a:t>Pragmatics</a:t>
            </a:r>
            <a:r>
              <a:rPr lang="en-CA" dirty="0" smtClean="0">
                <a:solidFill>
                  <a:schemeClr val="accent3">
                    <a:lumMod val="75000"/>
                  </a:schemeClr>
                </a:solidFill>
              </a:rPr>
              <a:t> </a:t>
            </a:r>
            <a:endParaRPr lang="en-CA" dirty="0">
              <a:solidFill>
                <a:schemeClr val="accent3">
                  <a:lumMod val="75000"/>
                </a:schemeClr>
              </a:solidFill>
            </a:endParaRPr>
          </a:p>
        </p:txBody>
      </p:sp>
      <p:sp>
        <p:nvSpPr>
          <p:cNvPr id="3" name="Content Placeholder 2"/>
          <p:cNvSpPr>
            <a:spLocks noGrp="1"/>
          </p:cNvSpPr>
          <p:nvPr>
            <p:ph idx="1"/>
          </p:nvPr>
        </p:nvSpPr>
        <p:spPr/>
        <p:txBody>
          <a:bodyPr>
            <a:normAutofit/>
          </a:bodyPr>
          <a:lstStyle/>
          <a:p>
            <a:pPr marL="0" indent="0">
              <a:buNone/>
            </a:pPr>
            <a:r>
              <a:rPr lang="en-CA" sz="3600" dirty="0" smtClean="0"/>
              <a:t>How to Do Things With MOOCs</a:t>
            </a:r>
            <a:endParaRPr lang="en-CA" sz="3600" dirty="0"/>
          </a:p>
        </p:txBody>
      </p:sp>
      <p:sp>
        <p:nvSpPr>
          <p:cNvPr id="4" name="Rectangle 3"/>
          <p:cNvSpPr/>
          <p:nvPr/>
        </p:nvSpPr>
        <p:spPr>
          <a:xfrm>
            <a:off x="4740443" y="2435263"/>
            <a:ext cx="6388768" cy="3539430"/>
          </a:xfrm>
          <a:prstGeom prst="rect">
            <a:avLst/>
          </a:prstGeom>
        </p:spPr>
        <p:txBody>
          <a:bodyPr wrap="square">
            <a:spAutoFit/>
          </a:bodyPr>
          <a:lstStyle/>
          <a:p>
            <a:pPr marL="457200" indent="-457200">
              <a:buFontTx/>
              <a:buChar char="-"/>
            </a:pPr>
            <a:r>
              <a:rPr lang="en-CA" sz="3200" dirty="0" smtClean="0"/>
              <a:t>Educate – model and demonstrate processes and actions</a:t>
            </a:r>
          </a:p>
          <a:p>
            <a:pPr marL="457200" indent="-457200">
              <a:buFontTx/>
              <a:buChar char="-"/>
            </a:pPr>
            <a:r>
              <a:rPr lang="en-CA" sz="3200" dirty="0" smtClean="0"/>
              <a:t>Inform – tell stories, recount experiences</a:t>
            </a:r>
          </a:p>
          <a:p>
            <a:pPr marL="457200" indent="-457200">
              <a:buFontTx/>
              <a:buChar char="-"/>
            </a:pPr>
            <a:r>
              <a:rPr lang="en-CA" sz="3200" dirty="0" smtClean="0"/>
              <a:t>Promote - Pass on an idea or a way of life (</a:t>
            </a:r>
            <a:r>
              <a:rPr lang="en-CA" sz="3200" dirty="0" err="1" smtClean="0"/>
              <a:t>memetics</a:t>
            </a:r>
            <a:r>
              <a:rPr lang="en-CA" sz="3200" dirty="0" smtClean="0"/>
              <a:t>)</a:t>
            </a:r>
          </a:p>
          <a:p>
            <a:pPr marL="457200" indent="-457200">
              <a:buFontTx/>
              <a:buChar char="-"/>
            </a:pPr>
            <a:r>
              <a:rPr lang="en-CA" sz="3200" dirty="0" smtClean="0"/>
              <a:t>Recruit – find others to join</a:t>
            </a:r>
            <a:endParaRPr lang="en-CA" sz="3200" dirty="0">
              <a:solidFill>
                <a:schemeClr val="tx2">
                  <a:lumMod val="75000"/>
                </a:schemeClr>
              </a:solidFill>
            </a:endParaRPr>
          </a:p>
        </p:txBody>
      </p:sp>
      <p:pic>
        <p:nvPicPr>
          <p:cNvPr id="7" name="Picture 6"/>
          <p:cNvPicPr>
            <a:picLocks noChangeAspect="1"/>
          </p:cNvPicPr>
          <p:nvPr/>
        </p:nvPicPr>
        <p:blipFill>
          <a:blip r:embed="rId2"/>
          <a:stretch>
            <a:fillRect/>
          </a:stretch>
        </p:blipFill>
        <p:spPr>
          <a:xfrm>
            <a:off x="577266" y="2644971"/>
            <a:ext cx="3818272" cy="2712645"/>
          </a:xfrm>
          <a:prstGeom prst="rect">
            <a:avLst/>
          </a:prstGeom>
        </p:spPr>
      </p:pic>
    </p:spTree>
    <p:extLst>
      <p:ext uri="{BB962C8B-B14F-4D97-AF65-F5344CB8AC3E}">
        <p14:creationId xmlns:p14="http://schemas.microsoft.com/office/powerpoint/2010/main" val="193997849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6600" dirty="0" smtClean="0">
                <a:solidFill>
                  <a:schemeClr val="accent3">
                    <a:lumMod val="75000"/>
                  </a:schemeClr>
                </a:solidFill>
              </a:rPr>
              <a:t>Pragmatics</a:t>
            </a:r>
            <a:r>
              <a:rPr lang="en-CA" dirty="0" smtClean="0">
                <a:solidFill>
                  <a:schemeClr val="accent3">
                    <a:lumMod val="75000"/>
                  </a:schemeClr>
                </a:solidFill>
              </a:rPr>
              <a:t> </a:t>
            </a:r>
            <a:endParaRPr lang="en-CA" dirty="0">
              <a:solidFill>
                <a:schemeClr val="accent3">
                  <a:lumMod val="75000"/>
                </a:schemeClr>
              </a:solidFill>
            </a:endParaRPr>
          </a:p>
        </p:txBody>
      </p:sp>
      <p:sp>
        <p:nvSpPr>
          <p:cNvPr id="3" name="Content Placeholder 2"/>
          <p:cNvSpPr>
            <a:spLocks noGrp="1"/>
          </p:cNvSpPr>
          <p:nvPr>
            <p:ph idx="1"/>
          </p:nvPr>
        </p:nvSpPr>
        <p:spPr/>
        <p:txBody>
          <a:bodyPr>
            <a:normAutofit/>
          </a:bodyPr>
          <a:lstStyle/>
          <a:p>
            <a:pPr marL="0" indent="0">
              <a:buNone/>
            </a:pPr>
            <a:r>
              <a:rPr lang="en-CA" sz="3600" dirty="0" smtClean="0"/>
              <a:t>How to do things </a:t>
            </a:r>
            <a:r>
              <a:rPr lang="en-CA" sz="3600" i="1" dirty="0" smtClean="0"/>
              <a:t>in</a:t>
            </a:r>
            <a:r>
              <a:rPr lang="en-CA" sz="3600" dirty="0" smtClean="0"/>
              <a:t> MOOCs</a:t>
            </a:r>
            <a:endParaRPr lang="en-CA" sz="3600" dirty="0"/>
          </a:p>
        </p:txBody>
      </p:sp>
      <p:sp>
        <p:nvSpPr>
          <p:cNvPr id="4" name="Rectangle 3"/>
          <p:cNvSpPr/>
          <p:nvPr/>
        </p:nvSpPr>
        <p:spPr>
          <a:xfrm>
            <a:off x="4740443" y="2435263"/>
            <a:ext cx="6257410" cy="4031873"/>
          </a:xfrm>
          <a:prstGeom prst="rect">
            <a:avLst/>
          </a:prstGeom>
        </p:spPr>
        <p:txBody>
          <a:bodyPr wrap="square">
            <a:spAutoFit/>
          </a:bodyPr>
          <a:lstStyle/>
          <a:p>
            <a:pPr marL="457200" indent="-457200">
              <a:buFontTx/>
              <a:buChar char="-"/>
            </a:pPr>
            <a:r>
              <a:rPr lang="en-CA" sz="3200" dirty="0" smtClean="0">
                <a:solidFill>
                  <a:schemeClr val="tx2">
                    <a:lumMod val="75000"/>
                  </a:schemeClr>
                </a:solidFill>
              </a:rPr>
              <a:t>Aggregate – listen to many diverse sources</a:t>
            </a:r>
          </a:p>
          <a:p>
            <a:pPr marL="457200" indent="-457200">
              <a:buFontTx/>
              <a:buChar char="-"/>
            </a:pPr>
            <a:r>
              <a:rPr lang="en-CA" sz="3200" dirty="0" smtClean="0">
                <a:solidFill>
                  <a:schemeClr val="tx2">
                    <a:lumMod val="75000"/>
                  </a:schemeClr>
                </a:solidFill>
              </a:rPr>
              <a:t>Remix – bring these different perspective together</a:t>
            </a:r>
          </a:p>
          <a:p>
            <a:pPr marL="457200" indent="-457200">
              <a:buFontTx/>
              <a:buChar char="-"/>
            </a:pPr>
            <a:r>
              <a:rPr lang="en-CA" sz="3200" dirty="0" smtClean="0">
                <a:solidFill>
                  <a:schemeClr val="tx2">
                    <a:lumMod val="75000"/>
                  </a:schemeClr>
                </a:solidFill>
              </a:rPr>
              <a:t>Repurpose – reform these new ideas in your own way</a:t>
            </a:r>
          </a:p>
          <a:p>
            <a:pPr marL="457200" indent="-457200">
              <a:buFontTx/>
              <a:buChar char="-"/>
            </a:pPr>
            <a:r>
              <a:rPr lang="en-CA" sz="3200" dirty="0" smtClean="0">
                <a:solidFill>
                  <a:schemeClr val="tx2">
                    <a:lumMod val="75000"/>
                  </a:schemeClr>
                </a:solidFill>
              </a:rPr>
              <a:t>Feed Forward – share your perspectives</a:t>
            </a:r>
            <a:endParaRPr lang="en-CA" sz="3200" dirty="0">
              <a:solidFill>
                <a:schemeClr val="tx2">
                  <a:lumMod val="75000"/>
                </a:schemeClr>
              </a:solidFill>
            </a:endParaRPr>
          </a:p>
        </p:txBody>
      </p:sp>
      <p:pic>
        <p:nvPicPr>
          <p:cNvPr id="8" name="Picture 7"/>
          <p:cNvPicPr>
            <a:picLocks noChangeAspect="1"/>
          </p:cNvPicPr>
          <p:nvPr/>
        </p:nvPicPr>
        <p:blipFill>
          <a:blip r:embed="rId2"/>
          <a:stretch>
            <a:fillRect/>
          </a:stretch>
        </p:blipFill>
        <p:spPr>
          <a:xfrm>
            <a:off x="934453" y="2684323"/>
            <a:ext cx="3102435" cy="3492640"/>
          </a:xfrm>
          <a:prstGeom prst="rect">
            <a:avLst/>
          </a:prstGeom>
        </p:spPr>
      </p:pic>
      <p:sp>
        <p:nvSpPr>
          <p:cNvPr id="9" name="Rectangle 8"/>
          <p:cNvSpPr/>
          <p:nvPr/>
        </p:nvSpPr>
        <p:spPr>
          <a:xfrm>
            <a:off x="802105" y="6311900"/>
            <a:ext cx="10551695" cy="369332"/>
          </a:xfrm>
          <a:prstGeom prst="rect">
            <a:avLst/>
          </a:prstGeom>
        </p:spPr>
        <p:txBody>
          <a:bodyPr wrap="square">
            <a:spAutoFit/>
          </a:bodyPr>
          <a:lstStyle/>
          <a:p>
            <a:r>
              <a:rPr lang="en-CA" dirty="0" smtClean="0"/>
              <a:t>Image: </a:t>
            </a:r>
            <a:r>
              <a:rPr lang="en-CA" dirty="0" smtClean="0">
                <a:hlinkClick r:id="rId3"/>
              </a:rPr>
              <a:t>http://www.lifeaftercoffee.com/2008/11/03/hello-iamthenode-and-im-here-to-make-you-vomit/</a:t>
            </a:r>
            <a:r>
              <a:rPr lang="en-CA" dirty="0" smtClean="0"/>
              <a:t> </a:t>
            </a:r>
            <a:endParaRPr lang="en-CA" dirty="0"/>
          </a:p>
        </p:txBody>
      </p:sp>
    </p:spTree>
    <p:extLst>
      <p:ext uri="{BB962C8B-B14F-4D97-AF65-F5344CB8AC3E}">
        <p14:creationId xmlns:p14="http://schemas.microsoft.com/office/powerpoint/2010/main" val="395911469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6600" dirty="0" smtClean="0">
                <a:solidFill>
                  <a:schemeClr val="accent3">
                    <a:lumMod val="75000"/>
                  </a:schemeClr>
                </a:solidFill>
              </a:rPr>
              <a:t>Pragmatics</a:t>
            </a:r>
            <a:r>
              <a:rPr lang="en-CA" dirty="0" smtClean="0">
                <a:solidFill>
                  <a:schemeClr val="accent3">
                    <a:lumMod val="75000"/>
                  </a:schemeClr>
                </a:solidFill>
              </a:rPr>
              <a:t> </a:t>
            </a:r>
            <a:endParaRPr lang="en-CA" dirty="0">
              <a:solidFill>
                <a:schemeClr val="accent3">
                  <a:lumMod val="75000"/>
                </a:schemeClr>
              </a:solidFill>
            </a:endParaRPr>
          </a:p>
        </p:txBody>
      </p:sp>
      <p:sp>
        <p:nvSpPr>
          <p:cNvPr id="3" name="Content Placeholder 2"/>
          <p:cNvSpPr>
            <a:spLocks noGrp="1"/>
          </p:cNvSpPr>
          <p:nvPr>
            <p:ph idx="1"/>
          </p:nvPr>
        </p:nvSpPr>
        <p:spPr/>
        <p:txBody>
          <a:bodyPr>
            <a:normAutofit/>
          </a:bodyPr>
          <a:lstStyle/>
          <a:p>
            <a:pPr marL="0" indent="0">
              <a:buNone/>
            </a:pPr>
            <a:r>
              <a:rPr lang="en-CA" sz="3600" dirty="0" smtClean="0"/>
              <a:t>What a MOOC </a:t>
            </a:r>
            <a:r>
              <a:rPr lang="en-CA" sz="3600" i="1" dirty="0" smtClean="0"/>
              <a:t>Does</a:t>
            </a:r>
            <a:endParaRPr lang="en-CA" sz="3600" dirty="0"/>
          </a:p>
        </p:txBody>
      </p:sp>
      <p:sp>
        <p:nvSpPr>
          <p:cNvPr id="4" name="Rectangle 3"/>
          <p:cNvSpPr/>
          <p:nvPr/>
        </p:nvSpPr>
        <p:spPr>
          <a:xfrm>
            <a:off x="6509607" y="2412614"/>
            <a:ext cx="4199020" cy="2554545"/>
          </a:xfrm>
          <a:prstGeom prst="rect">
            <a:avLst/>
          </a:prstGeom>
        </p:spPr>
        <p:txBody>
          <a:bodyPr wrap="square">
            <a:spAutoFit/>
          </a:bodyPr>
          <a:lstStyle/>
          <a:p>
            <a:pPr marL="457200" indent="-457200">
              <a:buFontTx/>
              <a:buChar char="-"/>
            </a:pPr>
            <a:r>
              <a:rPr lang="en-CA" sz="3200" dirty="0" smtClean="0">
                <a:solidFill>
                  <a:schemeClr val="tx2">
                    <a:lumMod val="75000"/>
                  </a:schemeClr>
                </a:solidFill>
              </a:rPr>
              <a:t>Asks questions</a:t>
            </a:r>
          </a:p>
          <a:p>
            <a:pPr marL="457200" indent="-457200">
              <a:buFontTx/>
              <a:buChar char="-"/>
            </a:pPr>
            <a:r>
              <a:rPr lang="en-CA" sz="3200" dirty="0" smtClean="0">
                <a:solidFill>
                  <a:schemeClr val="tx2">
                    <a:lumMod val="75000"/>
                  </a:schemeClr>
                </a:solidFill>
              </a:rPr>
              <a:t>Experiments</a:t>
            </a:r>
          </a:p>
          <a:p>
            <a:pPr marL="457200" indent="-457200">
              <a:buFontTx/>
              <a:buChar char="-"/>
            </a:pPr>
            <a:r>
              <a:rPr lang="en-CA" sz="3200" dirty="0" smtClean="0">
                <a:solidFill>
                  <a:schemeClr val="tx2">
                    <a:lumMod val="75000"/>
                  </a:schemeClr>
                </a:solidFill>
              </a:rPr>
              <a:t>Explores</a:t>
            </a:r>
          </a:p>
          <a:p>
            <a:pPr marL="457200" indent="-457200">
              <a:buFontTx/>
              <a:buChar char="-"/>
            </a:pPr>
            <a:r>
              <a:rPr lang="en-CA" sz="3200" dirty="0" smtClean="0">
                <a:solidFill>
                  <a:schemeClr val="tx2">
                    <a:lumMod val="75000"/>
                  </a:schemeClr>
                </a:solidFill>
              </a:rPr>
              <a:t>Discovers</a:t>
            </a:r>
          </a:p>
          <a:p>
            <a:pPr marL="457200" indent="-457200">
              <a:buFontTx/>
              <a:buChar char="-"/>
            </a:pPr>
            <a:r>
              <a:rPr lang="en-CA" sz="3200" dirty="0" smtClean="0">
                <a:solidFill>
                  <a:schemeClr val="tx2">
                    <a:lumMod val="75000"/>
                  </a:schemeClr>
                </a:solidFill>
              </a:rPr>
              <a:t>Creates</a:t>
            </a:r>
            <a:endParaRPr lang="en-CA" sz="3200" dirty="0">
              <a:solidFill>
                <a:schemeClr val="tx2">
                  <a:lumMod val="75000"/>
                </a:schemeClr>
              </a:solidFill>
            </a:endParaRPr>
          </a:p>
        </p:txBody>
      </p:sp>
      <p:sp>
        <p:nvSpPr>
          <p:cNvPr id="9" name="Rectangle 8"/>
          <p:cNvSpPr/>
          <p:nvPr/>
        </p:nvSpPr>
        <p:spPr>
          <a:xfrm>
            <a:off x="802105" y="6311900"/>
            <a:ext cx="10551695" cy="369332"/>
          </a:xfrm>
          <a:prstGeom prst="rect">
            <a:avLst/>
          </a:prstGeom>
        </p:spPr>
        <p:txBody>
          <a:bodyPr wrap="square">
            <a:spAutoFit/>
          </a:bodyPr>
          <a:lstStyle/>
          <a:p>
            <a:r>
              <a:rPr lang="en-CA" dirty="0" smtClean="0"/>
              <a:t>Image: </a:t>
            </a:r>
            <a:r>
              <a:rPr lang="en-CA" dirty="0" smtClean="0">
                <a:hlinkClick r:id="rId2"/>
              </a:rPr>
              <a:t>http://www.jiscinfonet.ac.uk/topics/moocs/</a:t>
            </a:r>
            <a:r>
              <a:rPr lang="en-CA" dirty="0" smtClean="0"/>
              <a:t> </a:t>
            </a:r>
            <a:endParaRPr lang="en-CA" dirty="0"/>
          </a:p>
        </p:txBody>
      </p:sp>
      <p:pic>
        <p:nvPicPr>
          <p:cNvPr id="5" name="Picture 4"/>
          <p:cNvPicPr>
            <a:picLocks noChangeAspect="1"/>
          </p:cNvPicPr>
          <p:nvPr/>
        </p:nvPicPr>
        <p:blipFill>
          <a:blip r:embed="rId3"/>
          <a:stretch>
            <a:fillRect/>
          </a:stretch>
        </p:blipFill>
        <p:spPr>
          <a:xfrm>
            <a:off x="922420" y="2411199"/>
            <a:ext cx="4942015" cy="3765763"/>
          </a:xfrm>
          <a:prstGeom prst="rect">
            <a:avLst/>
          </a:prstGeom>
        </p:spPr>
      </p:pic>
    </p:spTree>
    <p:extLst>
      <p:ext uri="{BB962C8B-B14F-4D97-AF65-F5344CB8AC3E}">
        <p14:creationId xmlns:p14="http://schemas.microsoft.com/office/powerpoint/2010/main" val="37071120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6600" dirty="0" smtClean="0">
                <a:solidFill>
                  <a:schemeClr val="accent5">
                    <a:lumMod val="75000"/>
                  </a:schemeClr>
                </a:solidFill>
              </a:rPr>
              <a:t>Context</a:t>
            </a:r>
            <a:endParaRPr lang="en-CA" dirty="0">
              <a:solidFill>
                <a:schemeClr val="accent5">
                  <a:lumMod val="75000"/>
                </a:schemeClr>
              </a:solidFill>
            </a:endParaRPr>
          </a:p>
        </p:txBody>
      </p:sp>
      <p:sp>
        <p:nvSpPr>
          <p:cNvPr id="3" name="Content Placeholder 2"/>
          <p:cNvSpPr>
            <a:spLocks noGrp="1"/>
          </p:cNvSpPr>
          <p:nvPr>
            <p:ph idx="1"/>
          </p:nvPr>
        </p:nvSpPr>
        <p:spPr/>
        <p:txBody>
          <a:bodyPr/>
          <a:lstStyle/>
          <a:p>
            <a:pPr marL="0" indent="0">
              <a:buNone/>
            </a:pPr>
            <a:r>
              <a:rPr lang="en-CA" sz="3600" dirty="0" smtClean="0"/>
              <a:t>Placement</a:t>
            </a:r>
            <a:r>
              <a:rPr lang="en-CA" sz="3600" dirty="0"/>
              <a:t>, </a:t>
            </a:r>
            <a:r>
              <a:rPr lang="en-CA" sz="3600" dirty="0" smtClean="0"/>
              <a:t>environment</a:t>
            </a:r>
            <a:endParaRPr lang="en-CA" sz="3600" dirty="0"/>
          </a:p>
        </p:txBody>
      </p:sp>
      <p:sp>
        <p:nvSpPr>
          <p:cNvPr id="4" name="Rectangle 3"/>
          <p:cNvSpPr/>
          <p:nvPr/>
        </p:nvSpPr>
        <p:spPr>
          <a:xfrm>
            <a:off x="5950413" y="2368440"/>
            <a:ext cx="5082545" cy="3539430"/>
          </a:xfrm>
          <a:prstGeom prst="rect">
            <a:avLst/>
          </a:prstGeom>
        </p:spPr>
        <p:txBody>
          <a:bodyPr wrap="square">
            <a:spAutoFit/>
          </a:bodyPr>
          <a:lstStyle/>
          <a:p>
            <a:r>
              <a:rPr lang="en-CA" sz="3200" b="0" i="0" u="none" strike="noStrike" baseline="0" dirty="0" smtClean="0">
                <a:solidFill>
                  <a:schemeClr val="tx2">
                    <a:lumMod val="75000"/>
                  </a:schemeClr>
                </a:solidFill>
                <a:latin typeface="Calibri" panose="020F0502020204030204" pitchFamily="34" charset="0"/>
              </a:rPr>
              <a:t>‐ explanation (Hanson, van </a:t>
            </a:r>
            <a:r>
              <a:rPr lang="en-CA" sz="3200" b="0" i="0" u="none" strike="noStrike" baseline="0" dirty="0" err="1" smtClean="0">
                <a:solidFill>
                  <a:schemeClr val="tx2">
                    <a:lumMod val="75000"/>
                  </a:schemeClr>
                </a:solidFill>
                <a:latin typeface="Calibri" panose="020F0502020204030204" pitchFamily="34" charset="0"/>
              </a:rPr>
              <a:t>Fraassen</a:t>
            </a:r>
            <a:r>
              <a:rPr lang="en-CA" sz="3200" b="0" i="0" u="none" strike="noStrike" baseline="0" dirty="0" smtClean="0">
                <a:solidFill>
                  <a:schemeClr val="tx2">
                    <a:lumMod val="75000"/>
                  </a:schemeClr>
                </a:solidFill>
                <a:latin typeface="Calibri" panose="020F0502020204030204" pitchFamily="34" charset="0"/>
              </a:rPr>
              <a:t>, Heidegger)</a:t>
            </a:r>
          </a:p>
          <a:p>
            <a:r>
              <a:rPr lang="en-CA" sz="3200" b="0" i="0" u="none" strike="noStrike" baseline="0" dirty="0" smtClean="0">
                <a:solidFill>
                  <a:schemeClr val="tx2">
                    <a:lumMod val="75000"/>
                  </a:schemeClr>
                </a:solidFill>
                <a:latin typeface="Calibri" panose="020F0502020204030204" pitchFamily="34" charset="0"/>
              </a:rPr>
              <a:t>‐ meaning (</a:t>
            </a:r>
            <a:r>
              <a:rPr lang="en-CA" sz="3200" b="0" i="0" u="none" strike="noStrike" baseline="0" dirty="0" err="1" smtClean="0">
                <a:solidFill>
                  <a:schemeClr val="tx2">
                    <a:lumMod val="75000"/>
                  </a:schemeClr>
                </a:solidFill>
                <a:latin typeface="Calibri" panose="020F0502020204030204" pitchFamily="34" charset="0"/>
              </a:rPr>
              <a:t>Quine</a:t>
            </a:r>
            <a:r>
              <a:rPr lang="en-CA" sz="3200" b="0" i="0" u="none" strike="noStrike" baseline="0" dirty="0" smtClean="0">
                <a:solidFill>
                  <a:schemeClr val="tx2">
                    <a:lumMod val="75000"/>
                  </a:schemeClr>
                </a:solidFill>
                <a:latin typeface="Calibri" panose="020F0502020204030204" pitchFamily="34" charset="0"/>
              </a:rPr>
              <a:t>); tense ‐ range of possibilities</a:t>
            </a:r>
          </a:p>
          <a:p>
            <a:r>
              <a:rPr lang="en-CA" sz="3200" b="0" i="0" u="none" strike="noStrike" baseline="0" dirty="0" smtClean="0">
                <a:solidFill>
                  <a:schemeClr val="tx2">
                    <a:lumMod val="75000"/>
                  </a:schemeClr>
                </a:solidFill>
                <a:latin typeface="Calibri" panose="020F0502020204030204" pitchFamily="34" charset="0"/>
              </a:rPr>
              <a:t>‐ vocabulary (Derrida); ontologies, logical space</a:t>
            </a:r>
          </a:p>
          <a:p>
            <a:r>
              <a:rPr lang="en-CA" sz="3200" b="0" i="0" u="none" strike="noStrike" baseline="0" dirty="0" smtClean="0">
                <a:solidFill>
                  <a:schemeClr val="tx2">
                    <a:lumMod val="75000"/>
                  </a:schemeClr>
                </a:solidFill>
                <a:latin typeface="Calibri" panose="020F0502020204030204" pitchFamily="34" charset="0"/>
              </a:rPr>
              <a:t>‐ Frames (</a:t>
            </a:r>
            <a:r>
              <a:rPr lang="en-CA" sz="3200" b="0" i="0" u="none" strike="noStrike" baseline="0" dirty="0" err="1" smtClean="0">
                <a:solidFill>
                  <a:schemeClr val="tx2">
                    <a:lumMod val="75000"/>
                  </a:schemeClr>
                </a:solidFill>
                <a:latin typeface="Calibri" panose="020F0502020204030204" pitchFamily="34" charset="0"/>
              </a:rPr>
              <a:t>Lakoff</a:t>
            </a:r>
            <a:r>
              <a:rPr lang="en-CA" sz="3200" b="0" i="0" u="none" strike="noStrike" baseline="0" dirty="0" smtClean="0">
                <a:solidFill>
                  <a:schemeClr val="tx2">
                    <a:lumMod val="75000"/>
                  </a:schemeClr>
                </a:solidFill>
                <a:latin typeface="Calibri" panose="020F0502020204030204" pitchFamily="34" charset="0"/>
              </a:rPr>
              <a:t>), worldviews</a:t>
            </a:r>
            <a:endParaRPr lang="en-CA" sz="3200" dirty="0">
              <a:solidFill>
                <a:schemeClr val="tx2">
                  <a:lumMod val="75000"/>
                </a:schemeClr>
              </a:solidFill>
            </a:endParaRPr>
          </a:p>
        </p:txBody>
      </p:sp>
      <p:sp>
        <p:nvSpPr>
          <p:cNvPr id="5" name="Rectangle 4"/>
          <p:cNvSpPr/>
          <p:nvPr/>
        </p:nvSpPr>
        <p:spPr>
          <a:xfrm>
            <a:off x="838199" y="6311900"/>
            <a:ext cx="10515601" cy="369332"/>
          </a:xfrm>
          <a:prstGeom prst="rect">
            <a:avLst/>
          </a:prstGeom>
        </p:spPr>
        <p:txBody>
          <a:bodyPr wrap="square">
            <a:spAutoFit/>
          </a:bodyPr>
          <a:lstStyle/>
          <a:p>
            <a:r>
              <a:rPr lang="en-CA" dirty="0" smtClean="0"/>
              <a:t>Image: </a:t>
            </a:r>
            <a:r>
              <a:rPr lang="en-CA" dirty="0" smtClean="0">
                <a:hlinkClick r:id="rId2"/>
              </a:rPr>
              <a:t>http://www.visualcomplexity.com/VC/index.cfm?domain=Pattern%20Recognition</a:t>
            </a:r>
            <a:r>
              <a:rPr lang="en-CA" dirty="0" smtClean="0"/>
              <a:t> </a:t>
            </a:r>
            <a:endParaRPr lang="en-CA" dirty="0"/>
          </a:p>
        </p:txBody>
      </p:sp>
      <p:pic>
        <p:nvPicPr>
          <p:cNvPr id="6" name="Picture 5"/>
          <p:cNvPicPr>
            <a:picLocks noChangeAspect="1"/>
          </p:cNvPicPr>
          <p:nvPr/>
        </p:nvPicPr>
        <p:blipFill>
          <a:blip r:embed="rId3"/>
          <a:stretch>
            <a:fillRect/>
          </a:stretch>
        </p:blipFill>
        <p:spPr>
          <a:xfrm>
            <a:off x="1061183" y="2670714"/>
            <a:ext cx="4568388" cy="3429541"/>
          </a:xfrm>
          <a:prstGeom prst="rect">
            <a:avLst/>
          </a:prstGeom>
        </p:spPr>
      </p:pic>
    </p:spTree>
    <p:extLst>
      <p:ext uri="{BB962C8B-B14F-4D97-AF65-F5344CB8AC3E}">
        <p14:creationId xmlns:p14="http://schemas.microsoft.com/office/powerpoint/2010/main" val="376906548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8" y="505327"/>
            <a:ext cx="12184083" cy="6858000"/>
          </a:xfrm>
          <a:prstGeom prst="rect">
            <a:avLst/>
          </a:prstGeom>
        </p:spPr>
      </p:pic>
      <p:sp>
        <p:nvSpPr>
          <p:cNvPr id="2" name="Title 1"/>
          <p:cNvSpPr>
            <a:spLocks noGrp="1"/>
          </p:cNvSpPr>
          <p:nvPr>
            <p:ph type="title"/>
          </p:nvPr>
        </p:nvSpPr>
        <p:spPr/>
        <p:txBody>
          <a:bodyPr>
            <a:normAutofit/>
          </a:bodyPr>
          <a:lstStyle/>
          <a:p>
            <a:r>
              <a:rPr lang="en-CA" sz="6600" dirty="0" smtClean="0">
                <a:solidFill>
                  <a:schemeClr val="tx2">
                    <a:lumMod val="75000"/>
                  </a:schemeClr>
                </a:solidFill>
              </a:rPr>
              <a:t>How I See the World	</a:t>
            </a:r>
            <a:endParaRPr lang="en-CA" sz="6600" dirty="0">
              <a:solidFill>
                <a:schemeClr val="tx2">
                  <a:lumMod val="75000"/>
                </a:schemeClr>
              </a:solidFill>
            </a:endParaRPr>
          </a:p>
        </p:txBody>
      </p:sp>
    </p:spTree>
    <p:extLst>
      <p:ext uri="{BB962C8B-B14F-4D97-AF65-F5344CB8AC3E}">
        <p14:creationId xmlns:p14="http://schemas.microsoft.com/office/powerpoint/2010/main" val="73107301"/>
      </p:ext>
    </p:extLst>
  </p:cSld>
  <p:clrMapOvr>
    <a:masterClrMapping/>
  </p:clrMapOvr>
  <p:transition spd="med">
    <p:pull/>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3708984" y="2550878"/>
            <a:ext cx="2752725" cy="3705225"/>
          </a:xfrm>
          <a:prstGeom prst="rect">
            <a:avLst/>
          </a:prstGeom>
        </p:spPr>
      </p:pic>
      <p:sp>
        <p:nvSpPr>
          <p:cNvPr id="2" name="Title 1"/>
          <p:cNvSpPr>
            <a:spLocks noGrp="1"/>
          </p:cNvSpPr>
          <p:nvPr>
            <p:ph type="title"/>
          </p:nvPr>
        </p:nvSpPr>
        <p:spPr/>
        <p:txBody>
          <a:bodyPr/>
          <a:lstStyle/>
          <a:p>
            <a:r>
              <a:rPr lang="en-CA" sz="6600" dirty="0" smtClean="0">
                <a:solidFill>
                  <a:schemeClr val="accent5">
                    <a:lumMod val="75000"/>
                  </a:schemeClr>
                </a:solidFill>
              </a:rPr>
              <a:t>Context</a:t>
            </a:r>
            <a:endParaRPr lang="en-CA" dirty="0">
              <a:solidFill>
                <a:schemeClr val="accent5">
                  <a:lumMod val="75000"/>
                </a:schemeClr>
              </a:solidFill>
            </a:endParaRPr>
          </a:p>
        </p:txBody>
      </p:sp>
      <p:sp>
        <p:nvSpPr>
          <p:cNvPr id="3" name="Content Placeholder 2"/>
          <p:cNvSpPr>
            <a:spLocks noGrp="1"/>
          </p:cNvSpPr>
          <p:nvPr>
            <p:ph idx="1"/>
          </p:nvPr>
        </p:nvSpPr>
        <p:spPr/>
        <p:txBody>
          <a:bodyPr/>
          <a:lstStyle/>
          <a:p>
            <a:pPr marL="0" indent="0">
              <a:buNone/>
            </a:pPr>
            <a:r>
              <a:rPr lang="en-CA" sz="3600" dirty="0" smtClean="0"/>
              <a:t>Possibilities for Learning on the Internet</a:t>
            </a:r>
            <a:endParaRPr lang="en-CA" sz="3600" dirty="0"/>
          </a:p>
        </p:txBody>
      </p:sp>
      <p:sp>
        <p:nvSpPr>
          <p:cNvPr id="4" name="Rectangle 3"/>
          <p:cNvSpPr/>
          <p:nvPr/>
        </p:nvSpPr>
        <p:spPr>
          <a:xfrm>
            <a:off x="6797842" y="2368440"/>
            <a:ext cx="4235116" cy="4031873"/>
          </a:xfrm>
          <a:prstGeom prst="rect">
            <a:avLst/>
          </a:prstGeom>
        </p:spPr>
        <p:txBody>
          <a:bodyPr wrap="square">
            <a:spAutoFit/>
          </a:bodyPr>
          <a:lstStyle/>
          <a:p>
            <a:pPr marL="457200" indent="-457200">
              <a:buFontTx/>
              <a:buChar char="-"/>
            </a:pPr>
            <a:r>
              <a:rPr lang="en-CA" sz="3200" b="0" i="0" u="none" strike="noStrike" baseline="0" dirty="0" smtClean="0">
                <a:solidFill>
                  <a:schemeClr val="tx2">
                    <a:lumMod val="75000"/>
                  </a:schemeClr>
                </a:solidFill>
                <a:latin typeface="Calibri" panose="020F0502020204030204" pitchFamily="34" charset="0"/>
              </a:rPr>
              <a:t>The</a:t>
            </a:r>
            <a:r>
              <a:rPr lang="en-CA" sz="3200" b="0" i="0" u="none" strike="noStrike" dirty="0" smtClean="0">
                <a:solidFill>
                  <a:schemeClr val="tx2">
                    <a:lumMod val="75000"/>
                  </a:schemeClr>
                </a:solidFill>
                <a:latin typeface="Calibri" panose="020F0502020204030204" pitchFamily="34" charset="0"/>
              </a:rPr>
              <a:t> internet created a location where networks could form</a:t>
            </a:r>
          </a:p>
          <a:p>
            <a:pPr marL="457200" indent="-457200">
              <a:buFontTx/>
              <a:buChar char="-"/>
            </a:pPr>
            <a:r>
              <a:rPr lang="en-CA" sz="3200" dirty="0" smtClean="0">
                <a:solidFill>
                  <a:schemeClr val="tx2">
                    <a:lumMod val="75000"/>
                  </a:schemeClr>
                </a:solidFill>
                <a:latin typeface="Calibri" panose="020F0502020204030204" pitchFamily="34" charset="0"/>
              </a:rPr>
              <a:t>Online communities </a:t>
            </a:r>
            <a:r>
              <a:rPr lang="en-CA" sz="3200" i="1" dirty="0" smtClean="0">
                <a:solidFill>
                  <a:schemeClr val="tx2">
                    <a:lumMod val="75000"/>
                  </a:schemeClr>
                </a:solidFill>
                <a:latin typeface="Calibri" panose="020F0502020204030204" pitchFamily="34" charset="0"/>
              </a:rPr>
              <a:t>already</a:t>
            </a:r>
            <a:r>
              <a:rPr lang="en-CA" sz="3200" dirty="0" smtClean="0">
                <a:solidFill>
                  <a:schemeClr val="tx2">
                    <a:lumMod val="75000"/>
                  </a:schemeClr>
                </a:solidFill>
                <a:latin typeface="Calibri" panose="020F0502020204030204" pitchFamily="34" charset="0"/>
              </a:rPr>
              <a:t> learning in self-organizing groups</a:t>
            </a:r>
          </a:p>
          <a:p>
            <a:pPr marL="457200" indent="-457200">
              <a:buFontTx/>
              <a:buChar char="-"/>
            </a:pPr>
            <a:r>
              <a:rPr lang="en-CA" sz="3200" b="0" i="0" u="none" strike="noStrike" dirty="0" err="1" smtClean="0">
                <a:solidFill>
                  <a:schemeClr val="tx2">
                    <a:lumMod val="75000"/>
                  </a:schemeClr>
                </a:solidFill>
                <a:latin typeface="Calibri" panose="020F0502020204030204" pitchFamily="34" charset="0"/>
              </a:rPr>
              <a:t>eg</a:t>
            </a:r>
            <a:r>
              <a:rPr lang="en-CA" sz="3200" b="0" i="0" u="none" strike="noStrike" dirty="0" smtClean="0">
                <a:solidFill>
                  <a:schemeClr val="tx2">
                    <a:lumMod val="75000"/>
                  </a:schemeClr>
                </a:solidFill>
                <a:latin typeface="Calibri" panose="020F0502020204030204" pitchFamily="34" charset="0"/>
              </a:rPr>
              <a:t>. OSS, Napster…</a:t>
            </a:r>
          </a:p>
        </p:txBody>
      </p:sp>
      <p:pic>
        <p:nvPicPr>
          <p:cNvPr id="7" name="Picture 6"/>
          <p:cNvPicPr>
            <a:picLocks noChangeAspect="1"/>
          </p:cNvPicPr>
          <p:nvPr/>
        </p:nvPicPr>
        <p:blipFill>
          <a:blip r:embed="rId3"/>
          <a:stretch>
            <a:fillRect/>
          </a:stretch>
        </p:blipFill>
        <p:spPr>
          <a:xfrm>
            <a:off x="1132368" y="2433005"/>
            <a:ext cx="2789927" cy="3767301"/>
          </a:xfrm>
          <a:prstGeom prst="rect">
            <a:avLst/>
          </a:prstGeom>
        </p:spPr>
      </p:pic>
    </p:spTree>
    <p:extLst>
      <p:ext uri="{BB962C8B-B14F-4D97-AF65-F5344CB8AC3E}">
        <p14:creationId xmlns:p14="http://schemas.microsoft.com/office/powerpoint/2010/main" val="33595966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6600" dirty="0" smtClean="0">
                <a:solidFill>
                  <a:schemeClr val="accent5">
                    <a:lumMod val="75000"/>
                  </a:schemeClr>
                </a:solidFill>
              </a:rPr>
              <a:t>Context</a:t>
            </a:r>
            <a:endParaRPr lang="en-CA" dirty="0">
              <a:solidFill>
                <a:schemeClr val="accent5">
                  <a:lumMod val="75000"/>
                </a:schemeClr>
              </a:solidFill>
            </a:endParaRPr>
          </a:p>
        </p:txBody>
      </p:sp>
      <p:sp>
        <p:nvSpPr>
          <p:cNvPr id="3" name="Content Placeholder 2"/>
          <p:cNvSpPr>
            <a:spLocks noGrp="1"/>
          </p:cNvSpPr>
          <p:nvPr>
            <p:ph idx="1"/>
          </p:nvPr>
        </p:nvSpPr>
        <p:spPr/>
        <p:txBody>
          <a:bodyPr/>
          <a:lstStyle/>
          <a:p>
            <a:pPr marL="0" indent="0">
              <a:buNone/>
            </a:pPr>
            <a:r>
              <a:rPr lang="en-CA" sz="3600" dirty="0" smtClean="0"/>
              <a:t>Learning in the Workplace</a:t>
            </a:r>
            <a:endParaRPr lang="en-CA" sz="3600" dirty="0"/>
          </a:p>
        </p:txBody>
      </p:sp>
      <p:sp>
        <p:nvSpPr>
          <p:cNvPr id="4" name="Rectangle 3"/>
          <p:cNvSpPr/>
          <p:nvPr/>
        </p:nvSpPr>
        <p:spPr>
          <a:xfrm>
            <a:off x="5950413" y="2368440"/>
            <a:ext cx="5082545" cy="3046988"/>
          </a:xfrm>
          <a:prstGeom prst="rect">
            <a:avLst/>
          </a:prstGeom>
        </p:spPr>
        <p:txBody>
          <a:bodyPr wrap="square">
            <a:spAutoFit/>
          </a:bodyPr>
          <a:lstStyle/>
          <a:p>
            <a:r>
              <a:rPr lang="en-CA" sz="3200" b="0" i="0" u="none" strike="noStrike" baseline="0" dirty="0" smtClean="0">
                <a:solidFill>
                  <a:schemeClr val="tx2">
                    <a:lumMod val="75000"/>
                  </a:schemeClr>
                </a:solidFill>
                <a:latin typeface="Calibri" panose="020F0502020204030204" pitchFamily="34" charset="0"/>
              </a:rPr>
              <a:t>‐ the</a:t>
            </a:r>
            <a:r>
              <a:rPr lang="en-CA" sz="3200" b="0" i="0" u="none" strike="noStrike" dirty="0" smtClean="0">
                <a:solidFill>
                  <a:schemeClr val="tx2">
                    <a:lumMod val="75000"/>
                  </a:schemeClr>
                </a:solidFill>
                <a:latin typeface="Calibri" panose="020F0502020204030204" pitchFamily="34" charset="0"/>
              </a:rPr>
              <a:t> skills gap</a:t>
            </a:r>
            <a:endParaRPr lang="en-CA" sz="3200" b="0" i="0" u="none" strike="noStrike" baseline="0" dirty="0" smtClean="0">
              <a:solidFill>
                <a:schemeClr val="tx2">
                  <a:lumMod val="75000"/>
                </a:schemeClr>
              </a:solidFill>
              <a:latin typeface="Calibri" panose="020F0502020204030204" pitchFamily="34" charset="0"/>
            </a:endParaRPr>
          </a:p>
          <a:p>
            <a:r>
              <a:rPr lang="en-CA" sz="3200" b="0" i="0" u="none" strike="noStrike" baseline="0" dirty="0" smtClean="0">
                <a:solidFill>
                  <a:schemeClr val="tx2">
                    <a:lumMod val="75000"/>
                  </a:schemeClr>
                </a:solidFill>
                <a:latin typeface="Calibri" panose="020F0502020204030204" pitchFamily="34" charset="0"/>
              </a:rPr>
              <a:t>‐ informal learning</a:t>
            </a:r>
          </a:p>
          <a:p>
            <a:r>
              <a:rPr lang="en-CA" sz="3200" b="0" i="0" u="none" strike="noStrike" baseline="0" dirty="0" smtClean="0">
                <a:solidFill>
                  <a:schemeClr val="tx2">
                    <a:lumMod val="75000"/>
                  </a:schemeClr>
                </a:solidFill>
                <a:latin typeface="Calibri" panose="020F0502020204030204" pitchFamily="34" charset="0"/>
              </a:rPr>
              <a:t>‐ just-in-time learning (</a:t>
            </a:r>
            <a:r>
              <a:rPr lang="en-CA" sz="3200" b="0" i="0" u="none" strike="noStrike" baseline="0" dirty="0" err="1" smtClean="0">
                <a:solidFill>
                  <a:schemeClr val="tx2">
                    <a:lumMod val="75000"/>
                  </a:schemeClr>
                </a:solidFill>
                <a:latin typeface="Calibri" panose="020F0502020204030204" pitchFamily="34" charset="0"/>
              </a:rPr>
              <a:t>vs</a:t>
            </a:r>
            <a:r>
              <a:rPr lang="en-CA" sz="3200" b="0" i="0" u="none" strike="noStrike" baseline="0" dirty="0" smtClean="0">
                <a:solidFill>
                  <a:schemeClr val="tx2">
                    <a:lumMod val="75000"/>
                  </a:schemeClr>
                </a:solidFill>
                <a:latin typeface="Calibri" panose="020F0502020204030204" pitchFamily="34" charset="0"/>
              </a:rPr>
              <a:t> just-in-case)</a:t>
            </a:r>
          </a:p>
          <a:p>
            <a:r>
              <a:rPr lang="en-CA" sz="3200" b="0" i="0" u="none" strike="noStrike" baseline="0" dirty="0" smtClean="0">
                <a:solidFill>
                  <a:schemeClr val="tx2">
                    <a:lumMod val="75000"/>
                  </a:schemeClr>
                </a:solidFill>
                <a:latin typeface="Calibri" panose="020F0502020204030204" pitchFamily="34" charset="0"/>
              </a:rPr>
              <a:t>‐</a:t>
            </a:r>
            <a:r>
              <a:rPr lang="en-CA" sz="3200" b="0" i="0" u="none" strike="noStrike" dirty="0" smtClean="0">
                <a:solidFill>
                  <a:schemeClr val="tx2">
                    <a:lumMod val="75000"/>
                  </a:schemeClr>
                </a:solidFill>
                <a:latin typeface="Calibri" panose="020F0502020204030204" pitchFamily="34" charset="0"/>
              </a:rPr>
              <a:t> learning as something we support rather than provide</a:t>
            </a:r>
            <a:endParaRPr lang="en-CA" sz="3200" dirty="0">
              <a:solidFill>
                <a:schemeClr val="tx2">
                  <a:lumMod val="75000"/>
                </a:schemeClr>
              </a:solidFill>
            </a:endParaRPr>
          </a:p>
        </p:txBody>
      </p:sp>
      <p:sp>
        <p:nvSpPr>
          <p:cNvPr id="5" name="Rectangle 4"/>
          <p:cNvSpPr/>
          <p:nvPr/>
        </p:nvSpPr>
        <p:spPr>
          <a:xfrm>
            <a:off x="838199" y="6311900"/>
            <a:ext cx="10515601" cy="369332"/>
          </a:xfrm>
          <a:prstGeom prst="rect">
            <a:avLst/>
          </a:prstGeom>
        </p:spPr>
        <p:txBody>
          <a:bodyPr wrap="square">
            <a:spAutoFit/>
          </a:bodyPr>
          <a:lstStyle/>
          <a:p>
            <a:r>
              <a:rPr lang="en-CA" dirty="0" smtClean="0"/>
              <a:t>Image: </a:t>
            </a:r>
            <a:r>
              <a:rPr lang="en-CA" dirty="0" smtClean="0">
                <a:hlinkClick r:id="rId2"/>
              </a:rPr>
              <a:t>http://www.goodpractice.com/blog/future-of-workplace-learning-in-2015/</a:t>
            </a:r>
            <a:r>
              <a:rPr lang="en-CA" dirty="0" smtClean="0"/>
              <a:t> </a:t>
            </a:r>
            <a:endParaRPr lang="en-CA" dirty="0"/>
          </a:p>
        </p:txBody>
      </p:sp>
      <p:pic>
        <p:nvPicPr>
          <p:cNvPr id="6" name="Picture 5"/>
          <p:cNvPicPr>
            <a:picLocks noChangeAspect="1"/>
          </p:cNvPicPr>
          <p:nvPr/>
        </p:nvPicPr>
        <p:blipFill>
          <a:blip r:embed="rId3"/>
          <a:stretch>
            <a:fillRect/>
          </a:stretch>
        </p:blipFill>
        <p:spPr>
          <a:xfrm>
            <a:off x="838199" y="2512819"/>
            <a:ext cx="5090390" cy="3298434"/>
          </a:xfrm>
          <a:prstGeom prst="rect">
            <a:avLst/>
          </a:prstGeom>
        </p:spPr>
      </p:pic>
      <p:pic>
        <p:nvPicPr>
          <p:cNvPr id="17414" name="Picture 6" descr="http://www.goodpractice.com/wp-content/uploads/Screen-shot-2010-05-11-at-09.20.29-234x300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023" y="3628477"/>
            <a:ext cx="989333" cy="1268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401498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6600" dirty="0" smtClean="0">
                <a:solidFill>
                  <a:schemeClr val="accent4">
                    <a:lumMod val="75000"/>
                  </a:schemeClr>
                </a:solidFill>
              </a:rPr>
              <a:t>Cognition</a:t>
            </a:r>
            <a:endParaRPr lang="en-CA" dirty="0">
              <a:solidFill>
                <a:schemeClr val="accent4">
                  <a:lumMod val="75000"/>
                </a:schemeClr>
              </a:solidFill>
            </a:endParaRPr>
          </a:p>
        </p:txBody>
      </p:sp>
      <p:sp>
        <p:nvSpPr>
          <p:cNvPr id="3" name="Content Placeholder 2"/>
          <p:cNvSpPr>
            <a:spLocks noGrp="1"/>
          </p:cNvSpPr>
          <p:nvPr>
            <p:ph idx="1"/>
          </p:nvPr>
        </p:nvSpPr>
        <p:spPr/>
        <p:txBody>
          <a:bodyPr>
            <a:normAutofit/>
          </a:bodyPr>
          <a:lstStyle/>
          <a:p>
            <a:pPr marL="0" indent="0">
              <a:buNone/>
            </a:pPr>
            <a:r>
              <a:rPr lang="en-CA" sz="3600" dirty="0" smtClean="0"/>
              <a:t>Reasoning</a:t>
            </a:r>
            <a:r>
              <a:rPr lang="en-CA" sz="3600" dirty="0"/>
              <a:t>, inference and explanation</a:t>
            </a:r>
          </a:p>
        </p:txBody>
      </p:sp>
      <p:sp>
        <p:nvSpPr>
          <p:cNvPr id="4" name="Rectangle 3"/>
          <p:cNvSpPr/>
          <p:nvPr/>
        </p:nvSpPr>
        <p:spPr>
          <a:xfrm>
            <a:off x="4941393" y="2503423"/>
            <a:ext cx="6589513" cy="3908762"/>
          </a:xfrm>
          <a:prstGeom prst="rect">
            <a:avLst/>
          </a:prstGeom>
        </p:spPr>
        <p:txBody>
          <a:bodyPr wrap="square">
            <a:spAutoFit/>
          </a:bodyPr>
          <a:lstStyle/>
          <a:p>
            <a:r>
              <a:rPr lang="en-CA" sz="2400" dirty="0">
                <a:solidFill>
                  <a:schemeClr val="tx2">
                    <a:lumMod val="75000"/>
                  </a:schemeClr>
                </a:solidFill>
                <a:latin typeface="Calibri" panose="020F0502020204030204" pitchFamily="34" charset="0"/>
              </a:rPr>
              <a:t>• </a:t>
            </a:r>
            <a:r>
              <a:rPr lang="en-CA" sz="3200" b="0" i="0" u="none" strike="noStrike" baseline="0" dirty="0" smtClean="0">
                <a:solidFill>
                  <a:schemeClr val="tx2">
                    <a:lumMod val="75000"/>
                  </a:schemeClr>
                </a:solidFill>
                <a:latin typeface="Calibri" panose="020F0502020204030204" pitchFamily="34" charset="0"/>
              </a:rPr>
              <a:t>description ‐ X </a:t>
            </a:r>
            <a:r>
              <a:rPr lang="en-CA" sz="2400" dirty="0">
                <a:solidFill>
                  <a:schemeClr val="tx2">
                    <a:lumMod val="75000"/>
                  </a:schemeClr>
                </a:solidFill>
                <a:latin typeface="Calibri" panose="020F0502020204030204" pitchFamily="34" charset="0"/>
              </a:rPr>
              <a:t>(definite </a:t>
            </a:r>
            <a:r>
              <a:rPr lang="en-CA" sz="2400" dirty="0" smtClean="0">
                <a:solidFill>
                  <a:schemeClr val="tx2">
                    <a:lumMod val="75000"/>
                  </a:schemeClr>
                </a:solidFill>
                <a:latin typeface="Calibri" panose="020F0502020204030204" pitchFamily="34" charset="0"/>
              </a:rPr>
              <a:t>, </a:t>
            </a:r>
            <a:r>
              <a:rPr lang="en-CA" sz="2400" dirty="0">
                <a:solidFill>
                  <a:schemeClr val="tx2">
                    <a:lumMod val="75000"/>
                  </a:schemeClr>
                </a:solidFill>
                <a:latin typeface="Calibri" panose="020F0502020204030204" pitchFamily="34" charset="0"/>
              </a:rPr>
              <a:t>allegory, metaphor)</a:t>
            </a:r>
          </a:p>
          <a:p>
            <a:r>
              <a:rPr lang="en-CA" sz="2400" dirty="0">
                <a:solidFill>
                  <a:schemeClr val="tx2">
                    <a:lumMod val="75000"/>
                  </a:schemeClr>
                </a:solidFill>
                <a:latin typeface="Calibri" panose="020F0502020204030204" pitchFamily="34" charset="0"/>
              </a:rPr>
              <a:t>• </a:t>
            </a:r>
            <a:r>
              <a:rPr lang="en-CA" sz="3200" b="0" i="0" u="none" strike="noStrike" baseline="0" dirty="0" smtClean="0">
                <a:solidFill>
                  <a:schemeClr val="tx2">
                    <a:lumMod val="75000"/>
                  </a:schemeClr>
                </a:solidFill>
                <a:latin typeface="Calibri" panose="020F0502020204030204" pitchFamily="34" charset="0"/>
              </a:rPr>
              <a:t>definition ‐ X is Y </a:t>
            </a:r>
            <a:r>
              <a:rPr lang="en-CA" sz="2400" dirty="0">
                <a:solidFill>
                  <a:schemeClr val="tx2">
                    <a:lumMod val="75000"/>
                  </a:schemeClr>
                </a:solidFill>
                <a:latin typeface="Calibri" panose="020F0502020204030204" pitchFamily="34" charset="0"/>
              </a:rPr>
              <a:t>(ostensive, lexical, logical (</a:t>
            </a:r>
            <a:r>
              <a:rPr lang="en-CA" sz="2400" dirty="0" err="1">
                <a:solidFill>
                  <a:schemeClr val="tx2">
                    <a:lumMod val="75000"/>
                  </a:schemeClr>
                </a:solidFill>
                <a:latin typeface="Calibri" panose="020F0502020204030204" pitchFamily="34" charset="0"/>
              </a:rPr>
              <a:t>necess</a:t>
            </a:r>
            <a:r>
              <a:rPr lang="en-CA" sz="2400" dirty="0">
                <a:solidFill>
                  <a:schemeClr val="tx2">
                    <a:lumMod val="75000"/>
                  </a:schemeClr>
                </a:solidFill>
                <a:latin typeface="Calibri" panose="020F0502020204030204" pitchFamily="34" charset="0"/>
              </a:rPr>
              <a:t>. &amp; </a:t>
            </a:r>
            <a:r>
              <a:rPr lang="en-CA" sz="2400" dirty="0" err="1">
                <a:solidFill>
                  <a:schemeClr val="tx2">
                    <a:lumMod val="75000"/>
                  </a:schemeClr>
                </a:solidFill>
                <a:latin typeface="Calibri" panose="020F0502020204030204" pitchFamily="34" charset="0"/>
              </a:rPr>
              <a:t>suff</a:t>
            </a:r>
            <a:r>
              <a:rPr lang="en-CA" sz="2400" dirty="0">
                <a:solidFill>
                  <a:schemeClr val="tx2">
                    <a:lumMod val="75000"/>
                  </a:schemeClr>
                </a:solidFill>
                <a:latin typeface="Calibri" panose="020F0502020204030204" pitchFamily="34" charset="0"/>
              </a:rPr>
              <a:t> </a:t>
            </a:r>
            <a:r>
              <a:rPr lang="en-CA" sz="2400" dirty="0" err="1">
                <a:solidFill>
                  <a:schemeClr val="tx2">
                    <a:lumMod val="75000"/>
                  </a:schemeClr>
                </a:solidFill>
                <a:latin typeface="Calibri" panose="020F0502020204030204" pitchFamily="34" charset="0"/>
              </a:rPr>
              <a:t>conds</a:t>
            </a:r>
            <a:r>
              <a:rPr lang="en-CA" sz="2400" dirty="0">
                <a:solidFill>
                  <a:schemeClr val="tx2">
                    <a:lumMod val="75000"/>
                  </a:schemeClr>
                </a:solidFill>
                <a:latin typeface="Calibri" panose="020F0502020204030204" pitchFamily="34" charset="0"/>
              </a:rPr>
              <a:t>), family</a:t>
            </a:r>
          </a:p>
          <a:p>
            <a:r>
              <a:rPr lang="en-CA" sz="2400" dirty="0" smtClean="0">
                <a:solidFill>
                  <a:schemeClr val="tx2">
                    <a:lumMod val="75000"/>
                  </a:schemeClr>
                </a:solidFill>
                <a:latin typeface="Calibri" panose="020F0502020204030204" pitchFamily="34" charset="0"/>
              </a:rPr>
              <a:t>resemblance, </a:t>
            </a:r>
            <a:r>
              <a:rPr lang="en-CA" sz="2400" dirty="0">
                <a:solidFill>
                  <a:schemeClr val="tx2">
                    <a:lumMod val="75000"/>
                  </a:schemeClr>
                </a:solidFill>
                <a:latin typeface="Calibri" panose="020F0502020204030204" pitchFamily="34" charset="0"/>
              </a:rPr>
              <a:t>identity, personal identity, </a:t>
            </a:r>
            <a:r>
              <a:rPr lang="en-CA" sz="2400" dirty="0" err="1">
                <a:solidFill>
                  <a:schemeClr val="tx2">
                    <a:lumMod val="75000"/>
                  </a:schemeClr>
                </a:solidFill>
                <a:latin typeface="Calibri" panose="020F0502020204030204" pitchFamily="34" charset="0"/>
              </a:rPr>
              <a:t>etc</a:t>
            </a:r>
            <a:endParaRPr lang="en-CA" sz="2400" dirty="0">
              <a:solidFill>
                <a:schemeClr val="tx2">
                  <a:lumMod val="75000"/>
                </a:schemeClr>
              </a:solidFill>
              <a:latin typeface="Calibri" panose="020F0502020204030204" pitchFamily="34" charset="0"/>
            </a:endParaRPr>
          </a:p>
          <a:p>
            <a:r>
              <a:rPr lang="en-CA" sz="2400" dirty="0">
                <a:solidFill>
                  <a:schemeClr val="tx2">
                    <a:lumMod val="75000"/>
                  </a:schemeClr>
                </a:solidFill>
                <a:latin typeface="Calibri" panose="020F0502020204030204" pitchFamily="34" charset="0"/>
              </a:rPr>
              <a:t>• </a:t>
            </a:r>
            <a:r>
              <a:rPr lang="en-CA" sz="3200" b="0" i="0" u="none" strike="noStrike" baseline="0" dirty="0" smtClean="0">
                <a:solidFill>
                  <a:schemeClr val="tx2">
                    <a:lumMod val="75000"/>
                  </a:schemeClr>
                </a:solidFill>
                <a:latin typeface="Calibri" panose="020F0502020204030204" pitchFamily="34" charset="0"/>
              </a:rPr>
              <a:t>argument ‐ X therefore Y </a:t>
            </a:r>
            <a:r>
              <a:rPr lang="en-CA" sz="2400" dirty="0">
                <a:solidFill>
                  <a:schemeClr val="tx2">
                    <a:lumMod val="75000"/>
                  </a:schemeClr>
                </a:solidFill>
                <a:latin typeface="Calibri" panose="020F0502020204030204" pitchFamily="34" charset="0"/>
              </a:rPr>
              <a:t>‐ inductive, deductive, </a:t>
            </a:r>
            <a:r>
              <a:rPr lang="en-CA" sz="2400" dirty="0" err="1" smtClean="0">
                <a:solidFill>
                  <a:schemeClr val="tx2">
                    <a:lumMod val="75000"/>
                  </a:schemeClr>
                </a:solidFill>
                <a:latin typeface="Calibri" panose="020F0502020204030204" pitchFamily="34" charset="0"/>
              </a:rPr>
              <a:t>abductive</a:t>
            </a:r>
            <a:r>
              <a:rPr lang="en-CA" sz="2400" dirty="0" smtClean="0">
                <a:solidFill>
                  <a:schemeClr val="tx2">
                    <a:lumMod val="75000"/>
                  </a:schemeClr>
                </a:solidFill>
                <a:latin typeface="Calibri" panose="020F0502020204030204" pitchFamily="34" charset="0"/>
              </a:rPr>
              <a:t>, modal</a:t>
            </a:r>
            <a:r>
              <a:rPr lang="en-CA" sz="2400" dirty="0">
                <a:solidFill>
                  <a:schemeClr val="tx2">
                    <a:lumMod val="75000"/>
                  </a:schemeClr>
                </a:solidFill>
                <a:latin typeface="Calibri" panose="020F0502020204030204" pitchFamily="34" charset="0"/>
              </a:rPr>
              <a:t>, probability (Bayesian), deontic (obligations), doxastic (belief), etc.)</a:t>
            </a:r>
          </a:p>
          <a:p>
            <a:r>
              <a:rPr lang="en-CA" sz="2400" dirty="0">
                <a:solidFill>
                  <a:schemeClr val="tx2">
                    <a:lumMod val="75000"/>
                  </a:schemeClr>
                </a:solidFill>
                <a:latin typeface="Calibri" panose="020F0502020204030204" pitchFamily="34" charset="0"/>
              </a:rPr>
              <a:t>• </a:t>
            </a:r>
            <a:r>
              <a:rPr lang="en-CA" sz="3200" b="0" i="0" u="none" strike="noStrike" baseline="0" dirty="0" smtClean="0">
                <a:solidFill>
                  <a:schemeClr val="tx2">
                    <a:lumMod val="75000"/>
                  </a:schemeClr>
                </a:solidFill>
                <a:latin typeface="Calibri" panose="020F0502020204030204" pitchFamily="34" charset="0"/>
              </a:rPr>
              <a:t>explanation ‐ X because of Y </a:t>
            </a:r>
            <a:r>
              <a:rPr lang="en-CA" sz="2400" dirty="0">
                <a:solidFill>
                  <a:schemeClr val="tx2">
                    <a:lumMod val="75000"/>
                  </a:schemeClr>
                </a:solidFill>
                <a:latin typeface="Calibri" panose="020F0502020204030204" pitchFamily="34" charset="0"/>
              </a:rPr>
              <a:t>(causal, statistical, chaotic/emergent)</a:t>
            </a:r>
            <a:endParaRPr lang="en-CA" sz="2400" dirty="0">
              <a:solidFill>
                <a:schemeClr val="tx2">
                  <a:lumMod val="75000"/>
                </a:schemeClr>
              </a:solidFill>
            </a:endParaRPr>
          </a:p>
        </p:txBody>
      </p:sp>
      <p:pic>
        <p:nvPicPr>
          <p:cNvPr id="6146" name="Picture 2" descr="https://encrypted-tbn1.gstatic.com/images?q=tbn:ANd9GcSz1Iw29Uf93vSfj2V8CkT5dxzArKdPTGVCo1Uc-KHqz-V5UJm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3114675"/>
            <a:ext cx="3571875" cy="37433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941393" y="6332815"/>
            <a:ext cx="4693272" cy="369332"/>
          </a:xfrm>
          <a:prstGeom prst="rect">
            <a:avLst/>
          </a:prstGeom>
        </p:spPr>
        <p:txBody>
          <a:bodyPr wrap="none">
            <a:spAutoFit/>
          </a:bodyPr>
          <a:lstStyle/>
          <a:p>
            <a:r>
              <a:rPr lang="en-CA" dirty="0" smtClean="0"/>
              <a:t>Image: </a:t>
            </a:r>
            <a:r>
              <a:rPr lang="en-CA" dirty="0" smtClean="0">
                <a:hlinkClick r:id="rId3"/>
              </a:rPr>
              <a:t>http://www.jfsowa.com/pubs/challenge</a:t>
            </a:r>
            <a:r>
              <a:rPr lang="en-CA" dirty="0" smtClean="0"/>
              <a:t> </a:t>
            </a:r>
            <a:endParaRPr lang="en-CA" dirty="0"/>
          </a:p>
        </p:txBody>
      </p:sp>
    </p:spTree>
    <p:extLst>
      <p:ext uri="{BB962C8B-B14F-4D97-AF65-F5344CB8AC3E}">
        <p14:creationId xmlns:p14="http://schemas.microsoft.com/office/powerpoint/2010/main" val="70565965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6600" dirty="0" smtClean="0">
                <a:solidFill>
                  <a:schemeClr val="accent4">
                    <a:lumMod val="75000"/>
                  </a:schemeClr>
                </a:solidFill>
              </a:rPr>
              <a:t>Cognition</a:t>
            </a:r>
            <a:endParaRPr lang="en-CA" dirty="0">
              <a:solidFill>
                <a:schemeClr val="accent4">
                  <a:lumMod val="75000"/>
                </a:schemeClr>
              </a:solidFill>
            </a:endParaRPr>
          </a:p>
        </p:txBody>
      </p:sp>
      <p:sp>
        <p:nvSpPr>
          <p:cNvPr id="3" name="Content Placeholder 2"/>
          <p:cNvSpPr>
            <a:spLocks noGrp="1"/>
          </p:cNvSpPr>
          <p:nvPr>
            <p:ph idx="1"/>
          </p:nvPr>
        </p:nvSpPr>
        <p:spPr/>
        <p:txBody>
          <a:bodyPr>
            <a:normAutofit/>
          </a:bodyPr>
          <a:lstStyle/>
          <a:p>
            <a:pPr marL="0" indent="0">
              <a:buNone/>
            </a:pPr>
            <a:r>
              <a:rPr lang="en-CA" sz="3600" dirty="0" smtClean="0"/>
              <a:t>The Challenge of Learning Analytics</a:t>
            </a:r>
            <a:endParaRPr lang="en-CA" sz="3600" dirty="0"/>
          </a:p>
        </p:txBody>
      </p:sp>
      <p:sp>
        <p:nvSpPr>
          <p:cNvPr id="5" name="Rectangle 4"/>
          <p:cNvSpPr/>
          <p:nvPr/>
        </p:nvSpPr>
        <p:spPr>
          <a:xfrm>
            <a:off x="4941393" y="6332815"/>
            <a:ext cx="6521529" cy="369332"/>
          </a:xfrm>
          <a:prstGeom prst="rect">
            <a:avLst/>
          </a:prstGeom>
        </p:spPr>
        <p:txBody>
          <a:bodyPr wrap="none">
            <a:spAutoFit/>
          </a:bodyPr>
          <a:lstStyle/>
          <a:p>
            <a:r>
              <a:rPr lang="en-CA" dirty="0" smtClean="0"/>
              <a:t>Image: </a:t>
            </a:r>
            <a:r>
              <a:rPr lang="en-CA" dirty="0" smtClean="0">
                <a:hlinkClick r:id="rId2"/>
              </a:rPr>
              <a:t>http://horicky.blogspot.com/2013/01/optimization-in-r.html</a:t>
            </a:r>
            <a:r>
              <a:rPr lang="en-CA" dirty="0" smtClean="0"/>
              <a:t> </a:t>
            </a:r>
            <a:endParaRPr lang="en-CA" dirty="0"/>
          </a:p>
        </p:txBody>
      </p:sp>
      <p:pic>
        <p:nvPicPr>
          <p:cNvPr id="6" name="Picture 5"/>
          <p:cNvPicPr>
            <a:picLocks noChangeAspect="1"/>
          </p:cNvPicPr>
          <p:nvPr/>
        </p:nvPicPr>
        <p:blipFill>
          <a:blip r:embed="rId3"/>
          <a:stretch>
            <a:fillRect/>
          </a:stretch>
        </p:blipFill>
        <p:spPr>
          <a:xfrm>
            <a:off x="838200" y="2640681"/>
            <a:ext cx="5909162" cy="3536282"/>
          </a:xfrm>
          <a:prstGeom prst="rect">
            <a:avLst/>
          </a:prstGeom>
        </p:spPr>
      </p:pic>
      <p:sp>
        <p:nvSpPr>
          <p:cNvPr id="8" name="Rectangle 7"/>
          <p:cNvSpPr/>
          <p:nvPr/>
        </p:nvSpPr>
        <p:spPr>
          <a:xfrm>
            <a:off x="6961066" y="2344377"/>
            <a:ext cx="4553155" cy="3539430"/>
          </a:xfrm>
          <a:prstGeom prst="rect">
            <a:avLst/>
          </a:prstGeom>
        </p:spPr>
        <p:txBody>
          <a:bodyPr wrap="square">
            <a:spAutoFit/>
          </a:bodyPr>
          <a:lstStyle/>
          <a:p>
            <a:r>
              <a:rPr lang="en-CA" sz="3200" b="0" i="0" u="none" strike="noStrike" baseline="0" dirty="0" smtClean="0">
                <a:solidFill>
                  <a:schemeClr val="tx2">
                    <a:lumMod val="75000"/>
                  </a:schemeClr>
                </a:solidFill>
                <a:latin typeface="Calibri" panose="020F0502020204030204" pitchFamily="34" charset="0"/>
              </a:rPr>
              <a:t>‐ Analytics predict performance using neural network techniques</a:t>
            </a:r>
            <a:r>
              <a:rPr lang="en-CA" sz="3200" b="0" i="0" u="none" strike="noStrike" dirty="0" smtClean="0">
                <a:solidFill>
                  <a:schemeClr val="tx2">
                    <a:lumMod val="75000"/>
                  </a:schemeClr>
                </a:solidFill>
                <a:latin typeface="Calibri" panose="020F0502020204030204" pitchFamily="34" charset="0"/>
              </a:rPr>
              <a:t> (machine learning)</a:t>
            </a:r>
          </a:p>
          <a:p>
            <a:r>
              <a:rPr lang="en-CA" sz="3200" dirty="0" smtClean="0">
                <a:solidFill>
                  <a:schemeClr val="tx2">
                    <a:lumMod val="75000"/>
                  </a:schemeClr>
                </a:solidFill>
                <a:latin typeface="Calibri" panose="020F0502020204030204" pitchFamily="34" charset="0"/>
              </a:rPr>
              <a:t>- </a:t>
            </a:r>
            <a:r>
              <a:rPr lang="en-CA" sz="3200" i="1" dirty="0" smtClean="0">
                <a:solidFill>
                  <a:schemeClr val="tx2">
                    <a:lumMod val="75000"/>
                  </a:schemeClr>
                </a:solidFill>
                <a:latin typeface="Calibri" panose="020F0502020204030204" pitchFamily="34" charset="0"/>
              </a:rPr>
              <a:t>But </a:t>
            </a:r>
            <a:r>
              <a:rPr lang="en-CA" sz="3200" dirty="0" smtClean="0">
                <a:solidFill>
                  <a:schemeClr val="tx2">
                    <a:lumMod val="75000"/>
                  </a:schemeClr>
                </a:solidFill>
                <a:latin typeface="Calibri" panose="020F0502020204030204" pitchFamily="34" charset="0"/>
              </a:rPr>
              <a:t>this process requires ‘Big Data’ – with resulting privacy issues</a:t>
            </a:r>
            <a:endParaRPr lang="en-CA" sz="3200" dirty="0">
              <a:solidFill>
                <a:schemeClr val="tx2">
                  <a:lumMod val="75000"/>
                </a:schemeClr>
              </a:solidFill>
            </a:endParaRPr>
          </a:p>
        </p:txBody>
      </p:sp>
    </p:spTree>
    <p:extLst>
      <p:ext uri="{BB962C8B-B14F-4D97-AF65-F5344CB8AC3E}">
        <p14:creationId xmlns:p14="http://schemas.microsoft.com/office/powerpoint/2010/main" val="62083794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6600" dirty="0" smtClean="0">
                <a:solidFill>
                  <a:schemeClr val="accent4">
                    <a:lumMod val="75000"/>
                  </a:schemeClr>
                </a:solidFill>
              </a:rPr>
              <a:t>Cognition</a:t>
            </a:r>
            <a:endParaRPr lang="en-CA" dirty="0">
              <a:solidFill>
                <a:schemeClr val="accent4">
                  <a:lumMod val="75000"/>
                </a:schemeClr>
              </a:solidFill>
            </a:endParaRPr>
          </a:p>
        </p:txBody>
      </p:sp>
      <p:sp>
        <p:nvSpPr>
          <p:cNvPr id="3" name="Content Placeholder 2"/>
          <p:cNvSpPr>
            <a:spLocks noGrp="1"/>
          </p:cNvSpPr>
          <p:nvPr>
            <p:ph idx="1"/>
          </p:nvPr>
        </p:nvSpPr>
        <p:spPr/>
        <p:txBody>
          <a:bodyPr>
            <a:normAutofit/>
          </a:bodyPr>
          <a:lstStyle/>
          <a:p>
            <a:pPr marL="0" indent="0">
              <a:buNone/>
            </a:pPr>
            <a:r>
              <a:rPr lang="en-CA" sz="3600" dirty="0" smtClean="0"/>
              <a:t>How do we infer someone has learned?</a:t>
            </a:r>
            <a:endParaRPr lang="en-CA" sz="3600" dirty="0"/>
          </a:p>
        </p:txBody>
      </p:sp>
      <p:sp>
        <p:nvSpPr>
          <p:cNvPr id="4" name="Rectangle 3"/>
          <p:cNvSpPr/>
          <p:nvPr/>
        </p:nvSpPr>
        <p:spPr>
          <a:xfrm>
            <a:off x="5602487" y="2371248"/>
            <a:ext cx="5310155" cy="3908762"/>
          </a:xfrm>
          <a:prstGeom prst="rect">
            <a:avLst/>
          </a:prstGeom>
        </p:spPr>
        <p:txBody>
          <a:bodyPr wrap="square">
            <a:spAutoFit/>
          </a:bodyPr>
          <a:lstStyle/>
          <a:p>
            <a:pPr marL="342900" indent="-342900">
              <a:buFontTx/>
              <a:buChar char="-"/>
            </a:pPr>
            <a:r>
              <a:rPr lang="en-CA" sz="2800" dirty="0" smtClean="0">
                <a:solidFill>
                  <a:schemeClr val="tx2">
                    <a:lumMod val="75000"/>
                  </a:schemeClr>
                </a:solidFill>
                <a:latin typeface="Calibri" panose="020F0502020204030204" pitchFamily="34" charset="0"/>
              </a:rPr>
              <a:t>Traditional testing is a very poor sort of induction</a:t>
            </a:r>
          </a:p>
          <a:p>
            <a:pPr marL="342900" indent="-342900">
              <a:buFontTx/>
              <a:buChar char="-"/>
            </a:pPr>
            <a:r>
              <a:rPr lang="en-CA" sz="2800" dirty="0" smtClean="0">
                <a:solidFill>
                  <a:schemeClr val="tx2">
                    <a:lumMod val="75000"/>
                  </a:schemeClr>
                </a:solidFill>
                <a:latin typeface="Calibri" panose="020F0502020204030204" pitchFamily="34" charset="0"/>
              </a:rPr>
              <a:t>We identify good doctors, good food, good writers by </a:t>
            </a:r>
            <a:r>
              <a:rPr lang="en-CA" sz="2800" i="1" dirty="0" smtClean="0">
                <a:solidFill>
                  <a:schemeClr val="tx2">
                    <a:lumMod val="75000"/>
                  </a:schemeClr>
                </a:solidFill>
                <a:latin typeface="Calibri" panose="020F0502020204030204" pitchFamily="34" charset="0"/>
              </a:rPr>
              <a:t>recognizing them</a:t>
            </a:r>
          </a:p>
          <a:p>
            <a:pPr marL="342900" indent="-342900">
              <a:buFontTx/>
              <a:buChar char="-"/>
            </a:pPr>
            <a:r>
              <a:rPr lang="en-CA" sz="2800" dirty="0" smtClean="0">
                <a:solidFill>
                  <a:schemeClr val="tx2">
                    <a:lumMod val="75000"/>
                  </a:schemeClr>
                </a:solidFill>
                <a:latin typeface="Calibri" panose="020F0502020204030204" pitchFamily="34" charset="0"/>
              </a:rPr>
              <a:t>In a MOOC, achievement is demonstrated in open work, and recognized by peers</a:t>
            </a:r>
          </a:p>
          <a:p>
            <a:pPr marL="342900" indent="-342900">
              <a:buFontTx/>
              <a:buChar char="-"/>
            </a:pPr>
            <a:endParaRPr lang="en-CA" sz="2400" dirty="0">
              <a:solidFill>
                <a:schemeClr val="tx2">
                  <a:lumMod val="75000"/>
                </a:schemeClr>
              </a:solidFill>
            </a:endParaRPr>
          </a:p>
        </p:txBody>
      </p:sp>
      <p:pic>
        <p:nvPicPr>
          <p:cNvPr id="6" name="Picture 5"/>
          <p:cNvPicPr>
            <a:picLocks noChangeAspect="1"/>
          </p:cNvPicPr>
          <p:nvPr/>
        </p:nvPicPr>
        <p:blipFill>
          <a:blip r:embed="rId2"/>
          <a:stretch>
            <a:fillRect/>
          </a:stretch>
        </p:blipFill>
        <p:spPr>
          <a:xfrm>
            <a:off x="925839" y="2503423"/>
            <a:ext cx="4238625" cy="4295775"/>
          </a:xfrm>
          <a:prstGeom prst="rect">
            <a:avLst/>
          </a:prstGeom>
        </p:spPr>
      </p:pic>
    </p:spTree>
    <p:extLst>
      <p:ext uri="{BB962C8B-B14F-4D97-AF65-F5344CB8AC3E}">
        <p14:creationId xmlns:p14="http://schemas.microsoft.com/office/powerpoint/2010/main" val="326182057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6600" dirty="0" smtClean="0">
                <a:solidFill>
                  <a:schemeClr val="accent6">
                    <a:lumMod val="75000"/>
                  </a:schemeClr>
                </a:solidFill>
              </a:rPr>
              <a:t>Change</a:t>
            </a:r>
            <a:endParaRPr lang="en-CA" dirty="0">
              <a:solidFill>
                <a:schemeClr val="accent6">
                  <a:lumMod val="75000"/>
                </a:schemeClr>
              </a:solidFill>
            </a:endParaRPr>
          </a:p>
        </p:txBody>
      </p:sp>
      <p:sp>
        <p:nvSpPr>
          <p:cNvPr id="3" name="Content Placeholder 2"/>
          <p:cNvSpPr>
            <a:spLocks noGrp="1"/>
          </p:cNvSpPr>
          <p:nvPr>
            <p:ph idx="1"/>
          </p:nvPr>
        </p:nvSpPr>
        <p:spPr/>
        <p:txBody>
          <a:bodyPr>
            <a:normAutofit/>
          </a:bodyPr>
          <a:lstStyle/>
          <a:p>
            <a:pPr marL="0" indent="0">
              <a:buNone/>
            </a:pPr>
            <a:r>
              <a:rPr lang="en-CA" sz="3600" dirty="0" smtClean="0"/>
              <a:t>Graphs / Drivers / Attractors / Forces</a:t>
            </a:r>
            <a:endParaRPr lang="en-CA" sz="3600" dirty="0"/>
          </a:p>
        </p:txBody>
      </p:sp>
      <p:sp>
        <p:nvSpPr>
          <p:cNvPr id="4" name="Rectangle 3"/>
          <p:cNvSpPr/>
          <p:nvPr/>
        </p:nvSpPr>
        <p:spPr>
          <a:xfrm>
            <a:off x="6460958" y="2479648"/>
            <a:ext cx="4776866" cy="4031873"/>
          </a:xfrm>
          <a:prstGeom prst="rect">
            <a:avLst/>
          </a:prstGeom>
        </p:spPr>
        <p:txBody>
          <a:bodyPr wrap="square">
            <a:spAutoFit/>
          </a:bodyPr>
          <a:lstStyle/>
          <a:p>
            <a:r>
              <a:rPr lang="en-CA" sz="3200" b="0" i="0" u="none" strike="noStrike" baseline="0" dirty="0" smtClean="0">
                <a:solidFill>
                  <a:schemeClr val="tx2">
                    <a:lumMod val="75000"/>
                  </a:schemeClr>
                </a:solidFill>
                <a:latin typeface="Calibri" panose="020F0502020204030204" pitchFamily="34" charset="0"/>
              </a:rPr>
              <a:t>‐ relation and connection: I Ching, logical relation</a:t>
            </a:r>
          </a:p>
          <a:p>
            <a:r>
              <a:rPr lang="en-CA" sz="3200" b="0" i="0" u="none" strike="noStrike" baseline="0" dirty="0" smtClean="0">
                <a:solidFill>
                  <a:schemeClr val="tx2">
                    <a:lumMod val="75000"/>
                  </a:schemeClr>
                </a:solidFill>
                <a:latin typeface="Calibri" panose="020F0502020204030204" pitchFamily="34" charset="0"/>
              </a:rPr>
              <a:t>‐ flow: Hegel ‐ historicity, directionality; McLuhan </a:t>
            </a:r>
          </a:p>
          <a:p>
            <a:r>
              <a:rPr lang="en-CA" sz="3200" b="0" i="0" u="none" strike="noStrike" baseline="0" dirty="0" smtClean="0">
                <a:solidFill>
                  <a:schemeClr val="tx2">
                    <a:lumMod val="75000"/>
                  </a:schemeClr>
                </a:solidFill>
                <a:latin typeface="Calibri" panose="020F0502020204030204" pitchFamily="34" charset="0"/>
              </a:rPr>
              <a:t>‐ games, for example: branch and</a:t>
            </a:r>
            <a:r>
              <a:rPr lang="en-CA" sz="3200" dirty="0">
                <a:solidFill>
                  <a:schemeClr val="tx2">
                    <a:lumMod val="75000"/>
                  </a:schemeClr>
                </a:solidFill>
                <a:latin typeface="Calibri" panose="020F0502020204030204" pitchFamily="34" charset="0"/>
              </a:rPr>
              <a:t>  </a:t>
            </a:r>
            <a:r>
              <a:rPr lang="en-CA" sz="3200" b="0" i="0" u="none" strike="noStrike" baseline="0" dirty="0" smtClean="0">
                <a:solidFill>
                  <a:schemeClr val="tx2">
                    <a:lumMod val="75000"/>
                  </a:schemeClr>
                </a:solidFill>
                <a:latin typeface="Calibri" panose="020F0502020204030204" pitchFamily="34" charset="0"/>
              </a:rPr>
              <a:t>tree, database</a:t>
            </a:r>
          </a:p>
          <a:p>
            <a:r>
              <a:rPr lang="en-CA" sz="3200" b="0" i="0" u="none" strike="noStrike" baseline="0" dirty="0" smtClean="0">
                <a:solidFill>
                  <a:schemeClr val="tx2">
                    <a:lumMod val="75000"/>
                  </a:schemeClr>
                </a:solidFill>
                <a:latin typeface="Calibri" panose="020F0502020204030204" pitchFamily="34" charset="0"/>
              </a:rPr>
              <a:t>‐ scheduling ‐ events; activity theory / </a:t>
            </a:r>
            <a:r>
              <a:rPr lang="en-CA" sz="3200" b="0" i="0" u="none" strike="noStrike" baseline="0" dirty="0" err="1" smtClean="0">
                <a:solidFill>
                  <a:schemeClr val="tx2">
                    <a:lumMod val="75000"/>
                  </a:schemeClr>
                </a:solidFill>
                <a:latin typeface="Calibri" panose="020F0502020204030204" pitchFamily="34" charset="0"/>
              </a:rPr>
              <a:t>LaaN</a:t>
            </a:r>
            <a:endParaRPr lang="en-CA" sz="3200" dirty="0">
              <a:solidFill>
                <a:schemeClr val="tx2">
                  <a:lumMod val="75000"/>
                </a:schemeClr>
              </a:solidFill>
            </a:endParaRPr>
          </a:p>
        </p:txBody>
      </p:sp>
      <p:pic>
        <p:nvPicPr>
          <p:cNvPr id="7170" name="Picture 2" descr="From data to design: building a user-centered navigation  One of the biggest challenges to developing websites for large organizations is managing the needs of vastly different target audiences. Given the need for speed to market there’s a very real need to develop lightweight and rapid methods for understanding constituent audiences, what their goals are, and merging them into a comprehensive user experience design.   The questions that the method needs to answer are: 1. How do we rapidly segment audiences in a meaningful way?  2. How can we identify primary and secondary goals for each audience? 3. How much emphasis should we put into satisfying user needs vs. pushing brand messages or goals? 4. How do we serve all of our audiences needs while still keeping the result simple and easy to use?  How do we rapidly segment audiences in a meaningful way?   Audience segmentation is a process similar to pattern recognition; two individuals can look at the same information and both correctly discern entirely different patterns. It is also a function of the objectives of the initiative. Here are some conceptual ways to frame an analysis of user types:   1. What is the objective of the initiative? Is this an application, a corporate website, a marketing initiative, a networking tool or a lightweight single-purpose app? a. In examining the marketing site it is conventional to think about audiences in terms of brand sentiment or progress along a purchasing continuum b. If it is an organizational website, it is more helpful to think about constituents; e.g., customer types, internal stakeholders, external stakeholders, partners  c. For applications, users are typically defined through task analysis; what is the individual trying to accomplish and how must the system respond to the user to enable them to satisfy their needs? d. For social networking tools, functions need to considered against to coordinates; the social platform into which it will integrate and the user’s goals  Regardless of the type of initiative, it is critical that the audience segmentation is as concise as possible. Ideally, aim for no more than seven user types. But if you run higher keep in mind that once you go on to break down the primary and secondary goals you may find that some segments are so similar that their distinction is not significant enough to justify maintaining the separation.  Photo: MAURIZIO CATTELAN, Super Us, 1998 (detail). 50 acetate sheets, 29.8 x 21 cm each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2577" y="2668559"/>
            <a:ext cx="4491789" cy="364334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838200" y="6461654"/>
            <a:ext cx="6557436" cy="369332"/>
          </a:xfrm>
          <a:prstGeom prst="rect">
            <a:avLst/>
          </a:prstGeom>
        </p:spPr>
        <p:txBody>
          <a:bodyPr wrap="none">
            <a:spAutoFit/>
          </a:bodyPr>
          <a:lstStyle/>
          <a:p>
            <a:r>
              <a:rPr lang="en-CA" dirty="0" smtClean="0"/>
              <a:t>Image: </a:t>
            </a:r>
            <a:r>
              <a:rPr lang="en-CA" dirty="0" smtClean="0">
                <a:hlinkClick r:id="rId3"/>
              </a:rPr>
              <a:t>http://www.motikon.com/2011/12/19/from-data-to-design/</a:t>
            </a:r>
            <a:r>
              <a:rPr lang="en-CA" dirty="0" smtClean="0"/>
              <a:t> </a:t>
            </a:r>
            <a:endParaRPr lang="en-CA" dirty="0"/>
          </a:p>
        </p:txBody>
      </p:sp>
    </p:spTree>
    <p:extLst>
      <p:ext uri="{BB962C8B-B14F-4D97-AF65-F5344CB8AC3E}">
        <p14:creationId xmlns:p14="http://schemas.microsoft.com/office/powerpoint/2010/main" val="186572812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8" name="Picture 6" descr="Forming Norm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8122" y="4250814"/>
            <a:ext cx="2952750" cy="223837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CA" sz="6600" dirty="0" smtClean="0">
                <a:solidFill>
                  <a:schemeClr val="accent6">
                    <a:lumMod val="75000"/>
                  </a:schemeClr>
                </a:solidFill>
              </a:rPr>
              <a:t>Change</a:t>
            </a:r>
            <a:endParaRPr lang="en-CA" dirty="0">
              <a:solidFill>
                <a:schemeClr val="accent6">
                  <a:lumMod val="75000"/>
                </a:schemeClr>
              </a:solidFill>
            </a:endParaRPr>
          </a:p>
        </p:txBody>
      </p:sp>
      <p:sp>
        <p:nvSpPr>
          <p:cNvPr id="3" name="Content Placeholder 2"/>
          <p:cNvSpPr>
            <a:spLocks noGrp="1"/>
          </p:cNvSpPr>
          <p:nvPr>
            <p:ph idx="1"/>
          </p:nvPr>
        </p:nvSpPr>
        <p:spPr/>
        <p:txBody>
          <a:bodyPr/>
          <a:lstStyle/>
          <a:p>
            <a:pPr marL="0" indent="0">
              <a:buNone/>
            </a:pPr>
            <a:r>
              <a:rPr lang="en-CA" sz="3600" dirty="0" smtClean="0"/>
              <a:t>Varieties of Change</a:t>
            </a:r>
          </a:p>
          <a:p>
            <a:endParaRPr lang="en-CA" dirty="0"/>
          </a:p>
        </p:txBody>
      </p:sp>
      <p:sp>
        <p:nvSpPr>
          <p:cNvPr id="5" name="Rectangle 4"/>
          <p:cNvSpPr/>
          <p:nvPr/>
        </p:nvSpPr>
        <p:spPr>
          <a:xfrm>
            <a:off x="5602487" y="2371248"/>
            <a:ext cx="5310155" cy="2554545"/>
          </a:xfrm>
          <a:prstGeom prst="rect">
            <a:avLst/>
          </a:prstGeom>
        </p:spPr>
        <p:txBody>
          <a:bodyPr wrap="square">
            <a:spAutoFit/>
          </a:bodyPr>
          <a:lstStyle/>
          <a:p>
            <a:pPr marL="342900" indent="-342900">
              <a:buFontTx/>
              <a:buChar char="-"/>
            </a:pPr>
            <a:r>
              <a:rPr lang="en-CA" sz="3200" dirty="0" smtClean="0">
                <a:solidFill>
                  <a:schemeClr val="tx2">
                    <a:lumMod val="75000"/>
                  </a:schemeClr>
                </a:solidFill>
                <a:latin typeface="Calibri" panose="020F0502020204030204" pitchFamily="34" charset="0"/>
              </a:rPr>
              <a:t>Easy to think things will always be the same (</a:t>
            </a:r>
            <a:r>
              <a:rPr lang="en-CA" sz="3200" dirty="0" err="1" smtClean="0">
                <a:solidFill>
                  <a:schemeClr val="tx2">
                    <a:lumMod val="75000"/>
                  </a:schemeClr>
                </a:solidFill>
                <a:latin typeface="Calibri" panose="020F0502020204030204" pitchFamily="34" charset="0"/>
              </a:rPr>
              <a:t>vs</a:t>
            </a:r>
            <a:r>
              <a:rPr lang="en-CA" sz="3200" dirty="0" smtClean="0">
                <a:solidFill>
                  <a:schemeClr val="tx2">
                    <a:lumMod val="75000"/>
                  </a:schemeClr>
                </a:solidFill>
                <a:latin typeface="Calibri" panose="020F0502020204030204" pitchFamily="34" charset="0"/>
              </a:rPr>
              <a:t> the Tipping Point) </a:t>
            </a:r>
          </a:p>
          <a:p>
            <a:pPr marL="342900" indent="-342900">
              <a:buFontTx/>
              <a:buChar char="-"/>
            </a:pPr>
            <a:r>
              <a:rPr lang="en-CA" sz="3200" dirty="0" smtClean="0">
                <a:solidFill>
                  <a:schemeClr val="tx2">
                    <a:lumMod val="75000"/>
                  </a:schemeClr>
                </a:solidFill>
                <a:latin typeface="Calibri" panose="020F0502020204030204" pitchFamily="34" charset="0"/>
              </a:rPr>
              <a:t>Cycles and Arcs</a:t>
            </a:r>
          </a:p>
          <a:p>
            <a:pPr marL="342900" indent="-342900">
              <a:buFontTx/>
              <a:buChar char="-"/>
            </a:pPr>
            <a:r>
              <a:rPr lang="en-CA" sz="3200" dirty="0" smtClean="0">
                <a:solidFill>
                  <a:schemeClr val="tx2">
                    <a:lumMod val="75000"/>
                  </a:schemeClr>
                </a:solidFill>
              </a:rPr>
              <a:t>The dialectic</a:t>
            </a:r>
            <a:endParaRPr lang="en-CA" sz="3200" dirty="0">
              <a:solidFill>
                <a:schemeClr val="tx2">
                  <a:lumMod val="75000"/>
                </a:schemeClr>
              </a:solidFill>
            </a:endParaRPr>
          </a:p>
        </p:txBody>
      </p:sp>
      <p:pic>
        <p:nvPicPr>
          <p:cNvPr id="18436" name="Picture 4" descr="The Dialect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9" y="2634106"/>
            <a:ext cx="2807369" cy="1928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095039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6600" dirty="0" smtClean="0">
                <a:solidFill>
                  <a:schemeClr val="accent6">
                    <a:lumMod val="75000"/>
                  </a:schemeClr>
                </a:solidFill>
              </a:rPr>
              <a:t>Change</a:t>
            </a:r>
            <a:endParaRPr lang="en-CA" dirty="0">
              <a:solidFill>
                <a:schemeClr val="accent6">
                  <a:lumMod val="75000"/>
                </a:schemeClr>
              </a:solidFill>
            </a:endParaRPr>
          </a:p>
        </p:txBody>
      </p:sp>
      <p:sp>
        <p:nvSpPr>
          <p:cNvPr id="3" name="Content Placeholder 2"/>
          <p:cNvSpPr>
            <a:spLocks noGrp="1"/>
          </p:cNvSpPr>
          <p:nvPr>
            <p:ph idx="1"/>
          </p:nvPr>
        </p:nvSpPr>
        <p:spPr/>
        <p:txBody>
          <a:bodyPr>
            <a:normAutofit/>
          </a:bodyPr>
          <a:lstStyle/>
          <a:p>
            <a:pPr marL="0" indent="0">
              <a:buNone/>
            </a:pPr>
            <a:r>
              <a:rPr lang="en-CA" sz="3600" dirty="0" smtClean="0"/>
              <a:t>Consequences of Change</a:t>
            </a:r>
            <a:endParaRPr lang="en-CA" sz="3600" dirty="0"/>
          </a:p>
        </p:txBody>
      </p:sp>
      <p:sp>
        <p:nvSpPr>
          <p:cNvPr id="4" name="Rectangle 3"/>
          <p:cNvSpPr/>
          <p:nvPr/>
        </p:nvSpPr>
        <p:spPr>
          <a:xfrm>
            <a:off x="737937" y="6403459"/>
            <a:ext cx="8622632" cy="369332"/>
          </a:xfrm>
          <a:prstGeom prst="rect">
            <a:avLst/>
          </a:prstGeom>
        </p:spPr>
        <p:txBody>
          <a:bodyPr wrap="square">
            <a:spAutoFit/>
          </a:bodyPr>
          <a:lstStyle/>
          <a:p>
            <a:r>
              <a:rPr lang="en-CA" dirty="0" smtClean="0"/>
              <a:t>Image: </a:t>
            </a:r>
            <a:r>
              <a:rPr lang="en-CA" dirty="0" smtClean="0">
                <a:hlinkClick r:id="rId2"/>
              </a:rPr>
              <a:t>http://www.provenmodels.com/18/four-laws-of-media/marshall-mcluhan/</a:t>
            </a:r>
            <a:r>
              <a:rPr lang="en-CA" dirty="0" smtClean="0"/>
              <a:t> </a:t>
            </a:r>
            <a:endParaRPr lang="en-CA" dirty="0"/>
          </a:p>
        </p:txBody>
      </p:sp>
      <p:pic>
        <p:nvPicPr>
          <p:cNvPr id="5" name="Picture 4"/>
          <p:cNvPicPr>
            <a:picLocks noChangeAspect="1"/>
          </p:cNvPicPr>
          <p:nvPr/>
        </p:nvPicPr>
        <p:blipFill>
          <a:blip r:embed="rId3"/>
          <a:stretch>
            <a:fillRect/>
          </a:stretch>
        </p:blipFill>
        <p:spPr>
          <a:xfrm>
            <a:off x="838200" y="2410828"/>
            <a:ext cx="4339440" cy="3749174"/>
          </a:xfrm>
          <a:prstGeom prst="rect">
            <a:avLst/>
          </a:prstGeom>
        </p:spPr>
      </p:pic>
      <p:sp>
        <p:nvSpPr>
          <p:cNvPr id="7" name="Rectangle 6"/>
          <p:cNvSpPr/>
          <p:nvPr/>
        </p:nvSpPr>
        <p:spPr>
          <a:xfrm>
            <a:off x="5289666" y="2475498"/>
            <a:ext cx="5502660" cy="3539430"/>
          </a:xfrm>
          <a:prstGeom prst="rect">
            <a:avLst/>
          </a:prstGeom>
        </p:spPr>
        <p:txBody>
          <a:bodyPr wrap="square">
            <a:spAutoFit/>
          </a:bodyPr>
          <a:lstStyle/>
          <a:p>
            <a:pPr marL="342900" indent="-342900">
              <a:buFontTx/>
              <a:buChar char="-"/>
            </a:pPr>
            <a:r>
              <a:rPr lang="en-CA" sz="3200" dirty="0" smtClean="0">
                <a:solidFill>
                  <a:schemeClr val="tx2">
                    <a:lumMod val="75000"/>
                  </a:schemeClr>
                </a:solidFill>
                <a:latin typeface="Calibri" panose="020F0502020204030204" pitchFamily="34" charset="0"/>
              </a:rPr>
              <a:t>What do MOOCs and </a:t>
            </a:r>
            <a:r>
              <a:rPr lang="en-CA" sz="3200" dirty="0" err="1" smtClean="0">
                <a:solidFill>
                  <a:schemeClr val="tx2">
                    <a:lumMod val="75000"/>
                  </a:schemeClr>
                </a:solidFill>
                <a:latin typeface="Calibri" panose="020F0502020204030204" pitchFamily="34" charset="0"/>
              </a:rPr>
              <a:t>connectivism</a:t>
            </a:r>
            <a:r>
              <a:rPr lang="en-CA" sz="3200" dirty="0" smtClean="0">
                <a:solidFill>
                  <a:schemeClr val="tx2">
                    <a:lumMod val="75000"/>
                  </a:schemeClr>
                </a:solidFill>
                <a:latin typeface="Calibri" panose="020F0502020204030204" pitchFamily="34" charset="0"/>
              </a:rPr>
              <a:t> enhance?</a:t>
            </a:r>
          </a:p>
          <a:p>
            <a:pPr marL="342900" indent="-342900">
              <a:buFontTx/>
              <a:buChar char="-"/>
            </a:pPr>
            <a:r>
              <a:rPr lang="en-CA" sz="3200" dirty="0" smtClean="0">
                <a:solidFill>
                  <a:schemeClr val="tx2">
                    <a:lumMod val="75000"/>
                  </a:schemeClr>
                </a:solidFill>
                <a:latin typeface="Calibri" panose="020F0502020204030204" pitchFamily="34" charset="0"/>
              </a:rPr>
              <a:t>What do they reverse?</a:t>
            </a:r>
          </a:p>
          <a:p>
            <a:pPr marL="342900" indent="-342900">
              <a:buFontTx/>
              <a:buChar char="-"/>
            </a:pPr>
            <a:r>
              <a:rPr lang="en-CA" sz="3200" dirty="0" smtClean="0">
                <a:solidFill>
                  <a:schemeClr val="tx2">
                    <a:lumMod val="75000"/>
                  </a:schemeClr>
                </a:solidFill>
              </a:rPr>
              <a:t>What thing from the past do they retrieve and make new?</a:t>
            </a:r>
          </a:p>
          <a:p>
            <a:pPr marL="342900" indent="-342900">
              <a:buFontTx/>
              <a:buChar char="-"/>
            </a:pPr>
            <a:r>
              <a:rPr lang="en-CA" sz="3200" dirty="0" smtClean="0">
                <a:solidFill>
                  <a:schemeClr val="tx2">
                    <a:lumMod val="75000"/>
                  </a:schemeClr>
                </a:solidFill>
              </a:rPr>
              <a:t>What current thing do MOOCs make obsolete?</a:t>
            </a:r>
            <a:endParaRPr lang="en-CA" sz="3200" dirty="0">
              <a:solidFill>
                <a:schemeClr val="tx2">
                  <a:lumMod val="75000"/>
                </a:schemeClr>
              </a:solidFill>
            </a:endParaRPr>
          </a:p>
        </p:txBody>
      </p:sp>
    </p:spTree>
    <p:extLst>
      <p:ext uri="{BB962C8B-B14F-4D97-AF65-F5344CB8AC3E}">
        <p14:creationId xmlns:p14="http://schemas.microsoft.com/office/powerpoint/2010/main" val="588000463"/>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6600" dirty="0" smtClean="0">
                <a:solidFill>
                  <a:schemeClr val="accent6">
                    <a:lumMod val="75000"/>
                  </a:schemeClr>
                </a:solidFill>
              </a:rPr>
              <a:t>Change</a:t>
            </a:r>
            <a:endParaRPr lang="en-CA" dirty="0">
              <a:solidFill>
                <a:schemeClr val="accent6">
                  <a:lumMod val="75000"/>
                </a:schemeClr>
              </a:solidFill>
            </a:endParaRPr>
          </a:p>
        </p:txBody>
      </p:sp>
      <p:sp>
        <p:nvSpPr>
          <p:cNvPr id="3" name="Content Placeholder 2"/>
          <p:cNvSpPr>
            <a:spLocks noGrp="1"/>
          </p:cNvSpPr>
          <p:nvPr>
            <p:ph idx="1"/>
          </p:nvPr>
        </p:nvSpPr>
        <p:spPr/>
        <p:txBody>
          <a:bodyPr>
            <a:normAutofit/>
          </a:bodyPr>
          <a:lstStyle/>
          <a:p>
            <a:pPr marL="0" indent="0">
              <a:buNone/>
            </a:pPr>
            <a:r>
              <a:rPr lang="en-CA" sz="3600" dirty="0" smtClean="0"/>
              <a:t>Drivers and (Strange) Attractors</a:t>
            </a:r>
            <a:endParaRPr lang="en-CA" sz="3600" dirty="0"/>
          </a:p>
        </p:txBody>
      </p:sp>
      <p:sp>
        <p:nvSpPr>
          <p:cNvPr id="4" name="Rectangle 3"/>
          <p:cNvSpPr/>
          <p:nvPr/>
        </p:nvSpPr>
        <p:spPr>
          <a:xfrm>
            <a:off x="838200" y="6127234"/>
            <a:ext cx="10615863" cy="369332"/>
          </a:xfrm>
          <a:prstGeom prst="rect">
            <a:avLst/>
          </a:prstGeom>
        </p:spPr>
        <p:txBody>
          <a:bodyPr wrap="square">
            <a:spAutoFit/>
          </a:bodyPr>
          <a:lstStyle/>
          <a:p>
            <a:r>
              <a:rPr lang="en-CA" dirty="0" smtClean="0"/>
              <a:t>Image: </a:t>
            </a:r>
            <a:r>
              <a:rPr lang="en-CA" dirty="0" smtClean="0">
                <a:hlinkClick r:id="rId2"/>
              </a:rPr>
              <a:t>http://chaoticatmospheres.deviantart.com/art/Strange-Attractors-The-Dadras-Attractor-376066266</a:t>
            </a:r>
            <a:r>
              <a:rPr lang="en-CA" dirty="0" smtClean="0"/>
              <a:t> </a:t>
            </a:r>
            <a:endParaRPr lang="en-CA" dirty="0"/>
          </a:p>
        </p:txBody>
      </p:sp>
      <p:sp>
        <p:nvSpPr>
          <p:cNvPr id="7" name="Rectangle 6"/>
          <p:cNvSpPr/>
          <p:nvPr/>
        </p:nvSpPr>
        <p:spPr>
          <a:xfrm>
            <a:off x="4644189" y="2475498"/>
            <a:ext cx="6148137" cy="3539430"/>
          </a:xfrm>
          <a:prstGeom prst="rect">
            <a:avLst/>
          </a:prstGeom>
        </p:spPr>
        <p:txBody>
          <a:bodyPr wrap="square">
            <a:spAutoFit/>
          </a:bodyPr>
          <a:lstStyle/>
          <a:p>
            <a:pPr marL="342900" indent="-342900">
              <a:buFontTx/>
              <a:buChar char="-"/>
            </a:pPr>
            <a:r>
              <a:rPr lang="en-CA" sz="3200" dirty="0" smtClean="0">
                <a:solidFill>
                  <a:schemeClr val="tx2">
                    <a:lumMod val="75000"/>
                  </a:schemeClr>
                </a:solidFill>
                <a:latin typeface="Calibri" panose="020F0502020204030204" pitchFamily="34" charset="0"/>
              </a:rPr>
              <a:t>We think of the future in terms of today’s imperatives: jobs, money, security</a:t>
            </a:r>
          </a:p>
          <a:p>
            <a:pPr marL="342900" indent="-342900">
              <a:buFontTx/>
              <a:buChar char="-"/>
            </a:pPr>
            <a:r>
              <a:rPr lang="en-CA" sz="3200" dirty="0" smtClean="0">
                <a:solidFill>
                  <a:schemeClr val="tx2">
                    <a:lumMod val="75000"/>
                  </a:schemeClr>
                </a:solidFill>
                <a:latin typeface="Calibri" panose="020F0502020204030204" pitchFamily="34" charset="0"/>
              </a:rPr>
              <a:t>But what is important to us today may not always be</a:t>
            </a:r>
          </a:p>
          <a:p>
            <a:pPr marL="342900" indent="-342900">
              <a:buFontTx/>
              <a:buChar char="-"/>
            </a:pPr>
            <a:r>
              <a:rPr lang="en-CA" sz="3200" dirty="0" smtClean="0">
                <a:solidFill>
                  <a:schemeClr val="tx2">
                    <a:lumMod val="75000"/>
                  </a:schemeClr>
                </a:solidFill>
                <a:latin typeface="Calibri" panose="020F0502020204030204" pitchFamily="34" charset="0"/>
              </a:rPr>
              <a:t>There’s no way to </a:t>
            </a:r>
            <a:r>
              <a:rPr lang="en-CA" sz="3200" i="1" dirty="0" smtClean="0">
                <a:solidFill>
                  <a:schemeClr val="tx2">
                    <a:lumMod val="75000"/>
                  </a:schemeClr>
                </a:solidFill>
                <a:latin typeface="Calibri" panose="020F0502020204030204" pitchFamily="34" charset="0"/>
              </a:rPr>
              <a:t>predict</a:t>
            </a:r>
            <a:r>
              <a:rPr lang="en-CA" sz="3200" dirty="0" smtClean="0">
                <a:solidFill>
                  <a:schemeClr val="tx2">
                    <a:lumMod val="75000"/>
                  </a:schemeClr>
                </a:solidFill>
                <a:latin typeface="Calibri" panose="020F0502020204030204" pitchFamily="34" charset="0"/>
              </a:rPr>
              <a:t> but we can imagine what will matter…</a:t>
            </a:r>
          </a:p>
        </p:txBody>
      </p:sp>
      <p:pic>
        <p:nvPicPr>
          <p:cNvPr id="6" name="Picture 5"/>
          <p:cNvPicPr>
            <a:picLocks noChangeAspect="1"/>
          </p:cNvPicPr>
          <p:nvPr/>
        </p:nvPicPr>
        <p:blipFill>
          <a:blip r:embed="rId3"/>
          <a:stretch>
            <a:fillRect/>
          </a:stretch>
        </p:blipFill>
        <p:spPr>
          <a:xfrm>
            <a:off x="894347" y="2620375"/>
            <a:ext cx="3472875" cy="3061040"/>
          </a:xfrm>
          <a:prstGeom prst="rect">
            <a:avLst/>
          </a:prstGeom>
        </p:spPr>
      </p:pic>
    </p:spTree>
    <p:extLst>
      <p:ext uri="{BB962C8B-B14F-4D97-AF65-F5344CB8AC3E}">
        <p14:creationId xmlns:p14="http://schemas.microsoft.com/office/powerpoint/2010/main" val="1632001457"/>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8" y="505327"/>
            <a:ext cx="12184083" cy="6858000"/>
          </a:xfrm>
          <a:prstGeom prst="rect">
            <a:avLst/>
          </a:prstGeom>
        </p:spPr>
      </p:pic>
      <p:sp>
        <p:nvSpPr>
          <p:cNvPr id="2" name="Title 1"/>
          <p:cNvSpPr>
            <a:spLocks noGrp="1"/>
          </p:cNvSpPr>
          <p:nvPr>
            <p:ph type="title"/>
          </p:nvPr>
        </p:nvSpPr>
        <p:spPr/>
        <p:txBody>
          <a:bodyPr>
            <a:normAutofit/>
          </a:bodyPr>
          <a:lstStyle/>
          <a:p>
            <a:r>
              <a:rPr lang="en-CA" sz="6600" dirty="0" smtClean="0">
                <a:solidFill>
                  <a:schemeClr val="tx2">
                    <a:lumMod val="75000"/>
                  </a:schemeClr>
                </a:solidFill>
              </a:rPr>
              <a:t>How I See the World	</a:t>
            </a:r>
            <a:endParaRPr lang="en-CA" sz="6600" dirty="0">
              <a:solidFill>
                <a:schemeClr val="tx2">
                  <a:lumMod val="75000"/>
                </a:schemeClr>
              </a:solidFill>
            </a:endParaRPr>
          </a:p>
        </p:txBody>
      </p:sp>
    </p:spTree>
    <p:extLst>
      <p:ext uri="{BB962C8B-B14F-4D97-AF65-F5344CB8AC3E}">
        <p14:creationId xmlns:p14="http://schemas.microsoft.com/office/powerpoint/2010/main" val="23645318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6600" dirty="0" smtClean="0">
                <a:solidFill>
                  <a:schemeClr val="tx2">
                    <a:lumMod val="75000"/>
                  </a:schemeClr>
                </a:solidFill>
              </a:rPr>
              <a:t>How I See the World	</a:t>
            </a:r>
            <a:endParaRPr lang="en-CA" sz="6600" dirty="0">
              <a:solidFill>
                <a:schemeClr val="tx2">
                  <a:lumMod val="75000"/>
                </a:schemeClr>
              </a:solidFill>
            </a:endParaRPr>
          </a:p>
        </p:txBody>
      </p:sp>
      <p:sp>
        <p:nvSpPr>
          <p:cNvPr id="3" name="Content Placeholder 2"/>
          <p:cNvSpPr>
            <a:spLocks noGrp="1"/>
          </p:cNvSpPr>
          <p:nvPr>
            <p:ph idx="1"/>
          </p:nvPr>
        </p:nvSpPr>
        <p:spPr/>
        <p:txBody>
          <a:bodyPr>
            <a:normAutofit/>
          </a:bodyPr>
          <a:lstStyle/>
          <a:p>
            <a:pPr marL="0" indent="0">
              <a:buNone/>
            </a:pPr>
            <a:r>
              <a:rPr lang="en-CA" sz="3600" dirty="0" smtClean="0"/>
              <a:t>A </a:t>
            </a:r>
            <a:r>
              <a:rPr lang="en-CA" sz="3600" dirty="0" err="1" smtClean="0"/>
              <a:t>connectivist</a:t>
            </a:r>
            <a:r>
              <a:rPr lang="en-CA" sz="3600" dirty="0" smtClean="0"/>
              <a:t> perspective</a:t>
            </a:r>
            <a:endParaRPr lang="en-CA" sz="3600" dirty="0"/>
          </a:p>
        </p:txBody>
      </p:sp>
      <p:pic>
        <p:nvPicPr>
          <p:cNvPr id="1026" name="Picture 2" descr="http://tom.johnandrewrankin.com/wp-content/uploads/2012/06/networks2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7811" y="2793826"/>
            <a:ext cx="4448175" cy="37433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2936681" y="4805557"/>
            <a:ext cx="914006" cy="1274459"/>
          </a:xfrm>
          <a:prstGeom prst="rect">
            <a:avLst/>
          </a:prstGeom>
        </p:spPr>
      </p:pic>
      <p:pic>
        <p:nvPicPr>
          <p:cNvPr id="5" name="Picture 4"/>
          <p:cNvPicPr>
            <a:picLocks noChangeAspect="1"/>
          </p:cNvPicPr>
          <p:nvPr/>
        </p:nvPicPr>
        <p:blipFill>
          <a:blip r:embed="rId3"/>
          <a:stretch>
            <a:fillRect/>
          </a:stretch>
        </p:blipFill>
        <p:spPr>
          <a:xfrm>
            <a:off x="2044762" y="5037441"/>
            <a:ext cx="914006" cy="1274459"/>
          </a:xfrm>
          <a:prstGeom prst="rect">
            <a:avLst/>
          </a:prstGeom>
        </p:spPr>
      </p:pic>
      <p:pic>
        <p:nvPicPr>
          <p:cNvPr id="6" name="Picture 5"/>
          <p:cNvPicPr>
            <a:picLocks noChangeAspect="1"/>
          </p:cNvPicPr>
          <p:nvPr/>
        </p:nvPicPr>
        <p:blipFill>
          <a:blip r:embed="rId4"/>
          <a:stretch>
            <a:fillRect/>
          </a:stretch>
        </p:blipFill>
        <p:spPr>
          <a:xfrm>
            <a:off x="3424345" y="5733658"/>
            <a:ext cx="1032537" cy="692715"/>
          </a:xfrm>
          <a:prstGeom prst="rect">
            <a:avLst/>
          </a:prstGeom>
        </p:spPr>
      </p:pic>
      <p:pic>
        <p:nvPicPr>
          <p:cNvPr id="7" name="Picture 6"/>
          <p:cNvPicPr>
            <a:picLocks noChangeAspect="1"/>
          </p:cNvPicPr>
          <p:nvPr/>
        </p:nvPicPr>
        <p:blipFill>
          <a:blip r:embed="rId4"/>
          <a:stretch>
            <a:fillRect/>
          </a:stretch>
        </p:blipFill>
        <p:spPr>
          <a:xfrm>
            <a:off x="4474030" y="6041395"/>
            <a:ext cx="941032" cy="631325"/>
          </a:xfrm>
          <a:prstGeom prst="rect">
            <a:avLst/>
          </a:prstGeom>
        </p:spPr>
      </p:pic>
      <p:pic>
        <p:nvPicPr>
          <p:cNvPr id="8" name="Picture 7"/>
          <p:cNvPicPr>
            <a:picLocks noChangeAspect="1"/>
          </p:cNvPicPr>
          <p:nvPr/>
        </p:nvPicPr>
        <p:blipFill>
          <a:blip r:embed="rId5"/>
          <a:stretch>
            <a:fillRect/>
          </a:stretch>
        </p:blipFill>
        <p:spPr>
          <a:xfrm>
            <a:off x="6174261" y="5630069"/>
            <a:ext cx="1538934" cy="546894"/>
          </a:xfrm>
          <a:prstGeom prst="rect">
            <a:avLst/>
          </a:prstGeom>
        </p:spPr>
      </p:pic>
      <p:pic>
        <p:nvPicPr>
          <p:cNvPr id="9" name="Picture 8"/>
          <p:cNvPicPr>
            <a:picLocks noChangeAspect="1"/>
          </p:cNvPicPr>
          <p:nvPr/>
        </p:nvPicPr>
        <p:blipFill>
          <a:blip r:embed="rId5"/>
          <a:stretch>
            <a:fillRect/>
          </a:stretch>
        </p:blipFill>
        <p:spPr>
          <a:xfrm>
            <a:off x="4474031" y="2710192"/>
            <a:ext cx="1387868" cy="493209"/>
          </a:xfrm>
          <a:prstGeom prst="rect">
            <a:avLst/>
          </a:prstGeom>
        </p:spPr>
      </p:pic>
      <p:sp>
        <p:nvSpPr>
          <p:cNvPr id="10" name="TextBox 9"/>
          <p:cNvSpPr txBox="1"/>
          <p:nvPr/>
        </p:nvSpPr>
        <p:spPr>
          <a:xfrm>
            <a:off x="7689132" y="2122634"/>
            <a:ext cx="3054348" cy="2062103"/>
          </a:xfrm>
          <a:prstGeom prst="rect">
            <a:avLst/>
          </a:prstGeom>
          <a:noFill/>
        </p:spPr>
        <p:txBody>
          <a:bodyPr wrap="square" rtlCol="0">
            <a:spAutoFit/>
          </a:bodyPr>
          <a:lstStyle/>
          <a:p>
            <a:r>
              <a:rPr lang="en-CA" sz="3200" dirty="0" smtClean="0"/>
              <a:t>The World</a:t>
            </a:r>
          </a:p>
          <a:p>
            <a:pPr marL="285750" indent="-285750">
              <a:buFontTx/>
              <a:buChar char="-"/>
            </a:pPr>
            <a:r>
              <a:rPr lang="en-CA" sz="2400" dirty="0" smtClean="0"/>
              <a:t>People, things, ideas, concepts, all connected to each other</a:t>
            </a:r>
          </a:p>
        </p:txBody>
      </p:sp>
      <p:sp>
        <p:nvSpPr>
          <p:cNvPr id="12" name="TextBox 11"/>
          <p:cNvSpPr txBox="1"/>
          <p:nvPr/>
        </p:nvSpPr>
        <p:spPr>
          <a:xfrm>
            <a:off x="735863" y="3523740"/>
            <a:ext cx="3054348" cy="1323439"/>
          </a:xfrm>
          <a:prstGeom prst="rect">
            <a:avLst/>
          </a:prstGeom>
          <a:noFill/>
        </p:spPr>
        <p:txBody>
          <a:bodyPr wrap="square" rtlCol="0">
            <a:spAutoFit/>
          </a:bodyPr>
          <a:lstStyle/>
          <a:p>
            <a:r>
              <a:rPr lang="en-CA" sz="3200" dirty="0" smtClean="0"/>
              <a:t>My Brain</a:t>
            </a:r>
          </a:p>
          <a:p>
            <a:pPr marL="285750" indent="-285750">
              <a:buFontTx/>
              <a:buChar char="-"/>
            </a:pPr>
            <a:r>
              <a:rPr lang="en-CA" sz="2400" dirty="0" smtClean="0"/>
              <a:t>Neurons and neural connections</a:t>
            </a:r>
          </a:p>
        </p:txBody>
      </p:sp>
      <p:cxnSp>
        <p:nvCxnSpPr>
          <p:cNvPr id="15" name="Straight Connector 14"/>
          <p:cNvCxnSpPr>
            <a:endCxn id="8" idx="1"/>
          </p:cNvCxnSpPr>
          <p:nvPr/>
        </p:nvCxnSpPr>
        <p:spPr>
          <a:xfrm flipH="1">
            <a:off x="6174261" y="5823790"/>
            <a:ext cx="1419145" cy="79726"/>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5269832" y="5125453"/>
            <a:ext cx="904429" cy="7940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p:nvPicPr>
        <p:blipFill>
          <a:blip r:embed="rId5"/>
          <a:stretch>
            <a:fillRect/>
          </a:stretch>
        </p:blipFill>
        <p:spPr>
          <a:xfrm>
            <a:off x="6039853" y="5383466"/>
            <a:ext cx="988699" cy="351356"/>
          </a:xfrm>
          <a:prstGeom prst="rect">
            <a:avLst/>
          </a:prstGeom>
        </p:spPr>
      </p:pic>
      <p:sp>
        <p:nvSpPr>
          <p:cNvPr id="21" name="TextBox 20"/>
          <p:cNvSpPr txBox="1"/>
          <p:nvPr/>
        </p:nvSpPr>
        <p:spPr>
          <a:xfrm>
            <a:off x="7661939" y="5054150"/>
            <a:ext cx="4392991" cy="1815882"/>
          </a:xfrm>
          <a:prstGeom prst="rect">
            <a:avLst/>
          </a:prstGeom>
          <a:noFill/>
        </p:spPr>
        <p:txBody>
          <a:bodyPr wrap="square" rtlCol="0">
            <a:spAutoFit/>
          </a:bodyPr>
          <a:lstStyle/>
          <a:p>
            <a:r>
              <a:rPr lang="en-CA" sz="3200" dirty="0" smtClean="0"/>
              <a:t>Perception and Communication</a:t>
            </a:r>
          </a:p>
          <a:p>
            <a:pPr marL="285750" indent="-285750">
              <a:buFontTx/>
              <a:buChar char="-"/>
            </a:pPr>
            <a:r>
              <a:rPr lang="en-CA" sz="2400" dirty="0" smtClean="0"/>
              <a:t>The world speaks to me and I speak to the world</a:t>
            </a:r>
          </a:p>
        </p:txBody>
      </p:sp>
    </p:spTree>
    <p:extLst>
      <p:ext uri="{BB962C8B-B14F-4D97-AF65-F5344CB8AC3E}">
        <p14:creationId xmlns:p14="http://schemas.microsoft.com/office/powerpoint/2010/main" val="11460227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12340199" cy="6858000"/>
          </a:xfrm>
          <a:prstGeom prst="rect">
            <a:avLst/>
          </a:prstGeom>
        </p:spPr>
      </p:pic>
      <p:sp>
        <p:nvSpPr>
          <p:cNvPr id="2" name="Title 1"/>
          <p:cNvSpPr>
            <a:spLocks noGrp="1"/>
          </p:cNvSpPr>
          <p:nvPr>
            <p:ph type="title"/>
          </p:nvPr>
        </p:nvSpPr>
        <p:spPr/>
        <p:txBody>
          <a:bodyPr>
            <a:normAutofit/>
          </a:bodyPr>
          <a:lstStyle/>
          <a:p>
            <a:r>
              <a:rPr lang="en-CA" sz="6600" dirty="0" smtClean="0">
                <a:solidFill>
                  <a:schemeClr val="tx2">
                    <a:lumMod val="20000"/>
                    <a:lumOff val="80000"/>
                  </a:schemeClr>
                </a:solidFill>
              </a:rPr>
              <a:t>How I See the World	</a:t>
            </a:r>
            <a:endParaRPr lang="en-CA" sz="6600" dirty="0">
              <a:solidFill>
                <a:schemeClr val="tx2">
                  <a:lumMod val="20000"/>
                  <a:lumOff val="80000"/>
                </a:schemeClr>
              </a:solidFill>
            </a:endParaRPr>
          </a:p>
        </p:txBody>
      </p:sp>
    </p:spTree>
    <p:extLst>
      <p:ext uri="{BB962C8B-B14F-4D97-AF65-F5344CB8AC3E}">
        <p14:creationId xmlns:p14="http://schemas.microsoft.com/office/powerpoint/2010/main" val="2572351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1948" y="4672430"/>
            <a:ext cx="10515600" cy="1325563"/>
          </a:xfrm>
        </p:spPr>
        <p:txBody>
          <a:bodyPr/>
          <a:lstStyle/>
          <a:p>
            <a:r>
              <a:rPr lang="en-CA" dirty="0" smtClean="0"/>
              <a:t>Stephen Downes</a:t>
            </a:r>
            <a:br>
              <a:rPr lang="en-CA" dirty="0" smtClean="0"/>
            </a:br>
            <a:r>
              <a:rPr lang="en-CA" dirty="0" smtClean="0"/>
              <a:t>http://www.downes.ca</a:t>
            </a:r>
            <a:endParaRPr lang="en-CA" dirty="0"/>
          </a:p>
        </p:txBody>
      </p:sp>
      <p:pic>
        <p:nvPicPr>
          <p:cNvPr id="4" name="Picture 3"/>
          <p:cNvPicPr>
            <a:picLocks noChangeAspect="1"/>
          </p:cNvPicPr>
          <p:nvPr/>
        </p:nvPicPr>
        <p:blipFill>
          <a:blip r:embed="rId2"/>
          <a:stretch>
            <a:fillRect/>
          </a:stretch>
        </p:blipFill>
        <p:spPr>
          <a:xfrm>
            <a:off x="741948" y="622885"/>
            <a:ext cx="4810125" cy="3590925"/>
          </a:xfrm>
          <a:prstGeom prst="rect">
            <a:avLst/>
          </a:prstGeom>
        </p:spPr>
      </p:pic>
    </p:spTree>
    <p:extLst>
      <p:ext uri="{BB962C8B-B14F-4D97-AF65-F5344CB8AC3E}">
        <p14:creationId xmlns:p14="http://schemas.microsoft.com/office/powerpoint/2010/main" val="1671305423"/>
      </p:ext>
    </p:extLst>
  </p:cSld>
  <p:clrMapOvr>
    <a:masterClrMapping/>
  </p:clrMapOvr>
  <p:transition spd="slow">
    <p:cove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6600" dirty="0" smtClean="0">
                <a:solidFill>
                  <a:schemeClr val="tx2">
                    <a:lumMod val="75000"/>
                  </a:schemeClr>
                </a:solidFill>
              </a:rPr>
              <a:t>How I See the World	</a:t>
            </a:r>
            <a:endParaRPr lang="en-CA" sz="6600" dirty="0">
              <a:solidFill>
                <a:schemeClr val="tx2">
                  <a:lumMod val="75000"/>
                </a:schemeClr>
              </a:solidFill>
            </a:endParaRPr>
          </a:p>
        </p:txBody>
      </p:sp>
      <p:sp>
        <p:nvSpPr>
          <p:cNvPr id="3" name="Content Placeholder 2"/>
          <p:cNvSpPr>
            <a:spLocks noGrp="1"/>
          </p:cNvSpPr>
          <p:nvPr>
            <p:ph idx="1"/>
          </p:nvPr>
        </p:nvSpPr>
        <p:spPr/>
        <p:txBody>
          <a:bodyPr>
            <a:normAutofit/>
          </a:bodyPr>
          <a:lstStyle/>
          <a:p>
            <a:pPr marL="0" indent="0">
              <a:buNone/>
            </a:pPr>
            <a:r>
              <a:rPr lang="en-CA" sz="3600" dirty="0" smtClean="0"/>
              <a:t>The MOOC</a:t>
            </a:r>
            <a:endParaRPr lang="en-CA" sz="3600" dirty="0"/>
          </a:p>
        </p:txBody>
      </p:sp>
      <p:pic>
        <p:nvPicPr>
          <p:cNvPr id="1026" name="Picture 2" descr="http://tom.johnandrewrankin.com/wp-content/uploads/2012/06/networks2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7811" y="2793826"/>
            <a:ext cx="4448175" cy="37433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2936681" y="4805557"/>
            <a:ext cx="914006" cy="1274459"/>
          </a:xfrm>
          <a:prstGeom prst="rect">
            <a:avLst/>
          </a:prstGeom>
        </p:spPr>
      </p:pic>
      <p:pic>
        <p:nvPicPr>
          <p:cNvPr id="5" name="Picture 4"/>
          <p:cNvPicPr>
            <a:picLocks noChangeAspect="1"/>
          </p:cNvPicPr>
          <p:nvPr/>
        </p:nvPicPr>
        <p:blipFill>
          <a:blip r:embed="rId3"/>
          <a:stretch>
            <a:fillRect/>
          </a:stretch>
        </p:blipFill>
        <p:spPr>
          <a:xfrm>
            <a:off x="2044762" y="5037441"/>
            <a:ext cx="914006" cy="1274459"/>
          </a:xfrm>
          <a:prstGeom prst="rect">
            <a:avLst/>
          </a:prstGeom>
        </p:spPr>
      </p:pic>
      <p:pic>
        <p:nvPicPr>
          <p:cNvPr id="6" name="Picture 5"/>
          <p:cNvPicPr>
            <a:picLocks noChangeAspect="1"/>
          </p:cNvPicPr>
          <p:nvPr/>
        </p:nvPicPr>
        <p:blipFill>
          <a:blip r:embed="rId4"/>
          <a:stretch>
            <a:fillRect/>
          </a:stretch>
        </p:blipFill>
        <p:spPr>
          <a:xfrm>
            <a:off x="3424345" y="5733658"/>
            <a:ext cx="1032537" cy="692715"/>
          </a:xfrm>
          <a:prstGeom prst="rect">
            <a:avLst/>
          </a:prstGeom>
        </p:spPr>
      </p:pic>
      <p:pic>
        <p:nvPicPr>
          <p:cNvPr id="7" name="Picture 6"/>
          <p:cNvPicPr>
            <a:picLocks noChangeAspect="1"/>
          </p:cNvPicPr>
          <p:nvPr/>
        </p:nvPicPr>
        <p:blipFill>
          <a:blip r:embed="rId4"/>
          <a:stretch>
            <a:fillRect/>
          </a:stretch>
        </p:blipFill>
        <p:spPr>
          <a:xfrm>
            <a:off x="4474030" y="6041395"/>
            <a:ext cx="941032" cy="631325"/>
          </a:xfrm>
          <a:prstGeom prst="rect">
            <a:avLst/>
          </a:prstGeom>
        </p:spPr>
      </p:pic>
      <p:pic>
        <p:nvPicPr>
          <p:cNvPr id="8" name="Picture 7"/>
          <p:cNvPicPr>
            <a:picLocks noChangeAspect="1"/>
          </p:cNvPicPr>
          <p:nvPr/>
        </p:nvPicPr>
        <p:blipFill>
          <a:blip r:embed="rId5"/>
          <a:stretch>
            <a:fillRect/>
          </a:stretch>
        </p:blipFill>
        <p:spPr>
          <a:xfrm>
            <a:off x="6174261" y="5630069"/>
            <a:ext cx="1538934" cy="546894"/>
          </a:xfrm>
          <a:prstGeom prst="rect">
            <a:avLst/>
          </a:prstGeom>
        </p:spPr>
      </p:pic>
      <p:pic>
        <p:nvPicPr>
          <p:cNvPr id="9" name="Picture 8"/>
          <p:cNvPicPr>
            <a:picLocks noChangeAspect="1"/>
          </p:cNvPicPr>
          <p:nvPr/>
        </p:nvPicPr>
        <p:blipFill>
          <a:blip r:embed="rId5"/>
          <a:stretch>
            <a:fillRect/>
          </a:stretch>
        </p:blipFill>
        <p:spPr>
          <a:xfrm>
            <a:off x="4474031" y="2710192"/>
            <a:ext cx="1387868" cy="493209"/>
          </a:xfrm>
          <a:prstGeom prst="rect">
            <a:avLst/>
          </a:prstGeom>
        </p:spPr>
      </p:pic>
      <p:sp>
        <p:nvSpPr>
          <p:cNvPr id="10" name="TextBox 9"/>
          <p:cNvSpPr txBox="1"/>
          <p:nvPr/>
        </p:nvSpPr>
        <p:spPr>
          <a:xfrm>
            <a:off x="7689132" y="2122634"/>
            <a:ext cx="3054348" cy="954107"/>
          </a:xfrm>
          <a:prstGeom prst="rect">
            <a:avLst/>
          </a:prstGeom>
          <a:noFill/>
        </p:spPr>
        <p:txBody>
          <a:bodyPr wrap="square" rtlCol="0">
            <a:spAutoFit/>
          </a:bodyPr>
          <a:lstStyle/>
          <a:p>
            <a:r>
              <a:rPr lang="en-CA" sz="3200" dirty="0" smtClean="0"/>
              <a:t>MOOC</a:t>
            </a:r>
          </a:p>
          <a:p>
            <a:pPr marL="285750" indent="-285750">
              <a:buFontTx/>
              <a:buChar char="-"/>
            </a:pPr>
            <a:r>
              <a:rPr lang="en-CA" sz="2400" dirty="0" smtClean="0"/>
              <a:t>A learning network</a:t>
            </a:r>
          </a:p>
        </p:txBody>
      </p:sp>
      <p:sp>
        <p:nvSpPr>
          <p:cNvPr id="12" name="TextBox 11"/>
          <p:cNvSpPr txBox="1"/>
          <p:nvPr/>
        </p:nvSpPr>
        <p:spPr>
          <a:xfrm>
            <a:off x="735863" y="3523740"/>
            <a:ext cx="3054348" cy="1323439"/>
          </a:xfrm>
          <a:prstGeom prst="rect">
            <a:avLst/>
          </a:prstGeom>
          <a:noFill/>
        </p:spPr>
        <p:txBody>
          <a:bodyPr wrap="square" rtlCol="0">
            <a:spAutoFit/>
          </a:bodyPr>
          <a:lstStyle/>
          <a:p>
            <a:r>
              <a:rPr lang="en-CA" sz="3200" dirty="0" smtClean="0"/>
              <a:t>My Brain</a:t>
            </a:r>
          </a:p>
          <a:p>
            <a:pPr marL="285750" indent="-285750">
              <a:buFontTx/>
              <a:buChar char="-"/>
            </a:pPr>
            <a:r>
              <a:rPr lang="en-CA" sz="2400" dirty="0" smtClean="0"/>
              <a:t>Neurons and neural connections</a:t>
            </a:r>
          </a:p>
        </p:txBody>
      </p:sp>
      <p:cxnSp>
        <p:nvCxnSpPr>
          <p:cNvPr id="15" name="Straight Connector 14"/>
          <p:cNvCxnSpPr>
            <a:endCxn id="8" idx="1"/>
          </p:cNvCxnSpPr>
          <p:nvPr/>
        </p:nvCxnSpPr>
        <p:spPr>
          <a:xfrm flipH="1">
            <a:off x="6174261" y="5823790"/>
            <a:ext cx="1419145" cy="79726"/>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5269832" y="5125453"/>
            <a:ext cx="904429" cy="7940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p:nvPicPr>
        <p:blipFill>
          <a:blip r:embed="rId5"/>
          <a:stretch>
            <a:fillRect/>
          </a:stretch>
        </p:blipFill>
        <p:spPr>
          <a:xfrm>
            <a:off x="6039853" y="5383466"/>
            <a:ext cx="988699" cy="351356"/>
          </a:xfrm>
          <a:prstGeom prst="rect">
            <a:avLst/>
          </a:prstGeom>
        </p:spPr>
      </p:pic>
      <p:sp>
        <p:nvSpPr>
          <p:cNvPr id="21" name="TextBox 20"/>
          <p:cNvSpPr txBox="1"/>
          <p:nvPr/>
        </p:nvSpPr>
        <p:spPr>
          <a:xfrm>
            <a:off x="7661939" y="5195049"/>
            <a:ext cx="3081541" cy="1077218"/>
          </a:xfrm>
          <a:prstGeom prst="rect">
            <a:avLst/>
          </a:prstGeom>
          <a:noFill/>
        </p:spPr>
        <p:txBody>
          <a:bodyPr wrap="square" rtlCol="0">
            <a:spAutoFit/>
          </a:bodyPr>
          <a:lstStyle/>
          <a:p>
            <a:r>
              <a:rPr lang="en-CA" sz="3200" dirty="0" smtClean="0"/>
              <a:t>Perception and Communication</a:t>
            </a:r>
          </a:p>
        </p:txBody>
      </p:sp>
    </p:spTree>
    <p:extLst>
      <p:ext uri="{BB962C8B-B14F-4D97-AF65-F5344CB8AC3E}">
        <p14:creationId xmlns:p14="http://schemas.microsoft.com/office/powerpoint/2010/main" val="15584591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4988217" y="4970463"/>
            <a:ext cx="3190875" cy="1514475"/>
          </a:xfrm>
          <a:prstGeom prst="rect">
            <a:avLst/>
          </a:prstGeom>
        </p:spPr>
      </p:pic>
      <p:pic>
        <p:nvPicPr>
          <p:cNvPr id="13" name="Picture 12"/>
          <p:cNvPicPr>
            <a:picLocks noChangeAspect="1"/>
          </p:cNvPicPr>
          <p:nvPr/>
        </p:nvPicPr>
        <p:blipFill>
          <a:blip r:embed="rId3"/>
          <a:stretch>
            <a:fillRect/>
          </a:stretch>
        </p:blipFill>
        <p:spPr>
          <a:xfrm>
            <a:off x="2471737" y="3592512"/>
            <a:ext cx="7248525" cy="1685925"/>
          </a:xfrm>
          <a:prstGeom prst="rect">
            <a:avLst/>
          </a:prstGeom>
        </p:spPr>
      </p:pic>
      <p:sp>
        <p:nvSpPr>
          <p:cNvPr id="2" name="Title 1"/>
          <p:cNvSpPr>
            <a:spLocks noGrp="1"/>
          </p:cNvSpPr>
          <p:nvPr>
            <p:ph type="title"/>
          </p:nvPr>
        </p:nvSpPr>
        <p:spPr/>
        <p:txBody>
          <a:bodyPr>
            <a:normAutofit/>
          </a:bodyPr>
          <a:lstStyle/>
          <a:p>
            <a:r>
              <a:rPr lang="en-CA" sz="6600" dirty="0" smtClean="0">
                <a:solidFill>
                  <a:schemeClr val="tx2">
                    <a:lumMod val="75000"/>
                  </a:schemeClr>
                </a:solidFill>
              </a:rPr>
              <a:t>How I See the World	</a:t>
            </a:r>
            <a:endParaRPr lang="en-CA" sz="6600" dirty="0">
              <a:solidFill>
                <a:schemeClr val="tx2">
                  <a:lumMod val="75000"/>
                </a:schemeClr>
              </a:solidFill>
            </a:endParaRPr>
          </a:p>
        </p:txBody>
      </p:sp>
      <p:sp>
        <p:nvSpPr>
          <p:cNvPr id="3" name="Content Placeholder 2"/>
          <p:cNvSpPr>
            <a:spLocks noGrp="1"/>
          </p:cNvSpPr>
          <p:nvPr>
            <p:ph idx="1"/>
          </p:nvPr>
        </p:nvSpPr>
        <p:spPr/>
        <p:txBody>
          <a:bodyPr>
            <a:normAutofit/>
          </a:bodyPr>
          <a:lstStyle/>
          <a:p>
            <a:pPr marL="0" indent="0">
              <a:buNone/>
            </a:pPr>
            <a:r>
              <a:rPr lang="en-CA" sz="3600" dirty="0" smtClean="0"/>
              <a:t>Perception and Communication</a:t>
            </a:r>
            <a:endParaRPr lang="en-CA" sz="3600" dirty="0"/>
          </a:p>
        </p:txBody>
      </p:sp>
      <p:pic>
        <p:nvPicPr>
          <p:cNvPr id="11" name="Picture 10"/>
          <p:cNvPicPr>
            <a:picLocks noChangeAspect="1"/>
          </p:cNvPicPr>
          <p:nvPr/>
        </p:nvPicPr>
        <p:blipFill>
          <a:blip r:embed="rId4"/>
          <a:stretch>
            <a:fillRect/>
          </a:stretch>
        </p:blipFill>
        <p:spPr>
          <a:xfrm>
            <a:off x="1557337" y="2557463"/>
            <a:ext cx="3590925" cy="1743075"/>
          </a:xfrm>
          <a:prstGeom prst="rect">
            <a:avLst/>
          </a:prstGeom>
        </p:spPr>
      </p:pic>
      <p:pic>
        <p:nvPicPr>
          <p:cNvPr id="16" name="Picture 15"/>
          <p:cNvPicPr>
            <a:picLocks noChangeAspect="1"/>
          </p:cNvPicPr>
          <p:nvPr/>
        </p:nvPicPr>
        <p:blipFill>
          <a:blip r:embed="rId5"/>
          <a:stretch>
            <a:fillRect/>
          </a:stretch>
        </p:blipFill>
        <p:spPr>
          <a:xfrm>
            <a:off x="5284244" y="2693986"/>
            <a:ext cx="1895475" cy="714375"/>
          </a:xfrm>
          <a:prstGeom prst="rect">
            <a:avLst/>
          </a:prstGeom>
        </p:spPr>
      </p:pic>
      <p:pic>
        <p:nvPicPr>
          <p:cNvPr id="19" name="Picture 18"/>
          <p:cNvPicPr>
            <a:picLocks noChangeAspect="1"/>
          </p:cNvPicPr>
          <p:nvPr/>
        </p:nvPicPr>
        <p:blipFill>
          <a:blip r:embed="rId6"/>
          <a:stretch>
            <a:fillRect/>
          </a:stretch>
        </p:blipFill>
        <p:spPr>
          <a:xfrm>
            <a:off x="3096878" y="5442700"/>
            <a:ext cx="1666875" cy="676275"/>
          </a:xfrm>
          <a:prstGeom prst="rect">
            <a:avLst/>
          </a:prstGeom>
        </p:spPr>
      </p:pic>
      <p:sp>
        <p:nvSpPr>
          <p:cNvPr id="20" name="Rectangle 19"/>
          <p:cNvSpPr/>
          <p:nvPr/>
        </p:nvSpPr>
        <p:spPr>
          <a:xfrm>
            <a:off x="713872" y="6488668"/>
            <a:ext cx="10535654" cy="369332"/>
          </a:xfrm>
          <a:prstGeom prst="rect">
            <a:avLst/>
          </a:prstGeom>
        </p:spPr>
        <p:txBody>
          <a:bodyPr wrap="square">
            <a:spAutoFit/>
          </a:bodyPr>
          <a:lstStyle/>
          <a:p>
            <a:r>
              <a:rPr lang="en-CA" dirty="0" smtClean="0"/>
              <a:t>Image: </a:t>
            </a:r>
            <a:r>
              <a:rPr lang="en-CA" dirty="0" smtClean="0">
                <a:hlinkClick r:id="rId7"/>
              </a:rPr>
              <a:t>http://devblogs.nvidia.com/parallelforall/cuda-spotlight-gpu-accelerated-deep-neural-networks/</a:t>
            </a:r>
            <a:r>
              <a:rPr lang="en-CA" dirty="0" smtClean="0"/>
              <a:t> </a:t>
            </a:r>
            <a:endParaRPr lang="en-CA" dirty="0"/>
          </a:p>
        </p:txBody>
      </p:sp>
    </p:spTree>
    <p:extLst>
      <p:ext uri="{BB962C8B-B14F-4D97-AF65-F5344CB8AC3E}">
        <p14:creationId xmlns:p14="http://schemas.microsoft.com/office/powerpoint/2010/main" val="36885543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6000" dirty="0" smtClean="0">
                <a:solidFill>
                  <a:schemeClr val="tx2">
                    <a:lumMod val="75000"/>
                  </a:schemeClr>
                </a:solidFill>
              </a:rPr>
              <a:t>How I See the World</a:t>
            </a:r>
            <a:endParaRPr lang="en-CA" sz="6000" dirty="0">
              <a:solidFill>
                <a:schemeClr val="tx2">
                  <a:lumMod val="75000"/>
                </a:schemeClr>
              </a:solidFill>
            </a:endParaRPr>
          </a:p>
        </p:txBody>
      </p:sp>
      <p:sp>
        <p:nvSpPr>
          <p:cNvPr id="3" name="Content Placeholder 2"/>
          <p:cNvSpPr>
            <a:spLocks noGrp="1"/>
          </p:cNvSpPr>
          <p:nvPr>
            <p:ph idx="1"/>
          </p:nvPr>
        </p:nvSpPr>
        <p:spPr/>
        <p:txBody>
          <a:bodyPr>
            <a:normAutofit/>
          </a:bodyPr>
          <a:lstStyle/>
          <a:p>
            <a:pPr marL="0" indent="0">
              <a:buNone/>
            </a:pPr>
            <a:r>
              <a:rPr lang="en-CA" sz="3600" dirty="0" smtClean="0"/>
              <a:t>The Critical Literacies</a:t>
            </a:r>
            <a:endParaRPr lang="en-CA" sz="3600" dirty="0"/>
          </a:p>
        </p:txBody>
      </p:sp>
      <p:pic>
        <p:nvPicPr>
          <p:cNvPr id="5" name="Picture 4"/>
          <p:cNvPicPr>
            <a:picLocks noChangeAspect="1"/>
          </p:cNvPicPr>
          <p:nvPr/>
        </p:nvPicPr>
        <p:blipFill>
          <a:blip r:embed="rId2"/>
          <a:stretch>
            <a:fillRect/>
          </a:stretch>
        </p:blipFill>
        <p:spPr>
          <a:xfrm>
            <a:off x="2434837" y="2431026"/>
            <a:ext cx="6985441" cy="4209760"/>
          </a:xfrm>
          <a:prstGeom prst="rect">
            <a:avLst/>
          </a:prstGeom>
        </p:spPr>
      </p:pic>
      <p:pic>
        <p:nvPicPr>
          <p:cNvPr id="7" name="Picture 6"/>
          <p:cNvPicPr>
            <a:picLocks noChangeAspect="1"/>
          </p:cNvPicPr>
          <p:nvPr/>
        </p:nvPicPr>
        <p:blipFill>
          <a:blip r:embed="rId3"/>
          <a:stretch>
            <a:fillRect/>
          </a:stretch>
        </p:blipFill>
        <p:spPr>
          <a:xfrm>
            <a:off x="5522744" y="3425031"/>
            <a:ext cx="809625" cy="1152525"/>
          </a:xfrm>
          <a:prstGeom prst="rect">
            <a:avLst/>
          </a:prstGeom>
        </p:spPr>
      </p:pic>
      <p:pic>
        <p:nvPicPr>
          <p:cNvPr id="8" name="Picture 7"/>
          <p:cNvPicPr>
            <a:picLocks noChangeAspect="1"/>
          </p:cNvPicPr>
          <p:nvPr/>
        </p:nvPicPr>
        <p:blipFill>
          <a:blip r:embed="rId4"/>
          <a:stretch>
            <a:fillRect/>
          </a:stretch>
        </p:blipFill>
        <p:spPr>
          <a:xfrm>
            <a:off x="5522744" y="4587644"/>
            <a:ext cx="790575" cy="1190625"/>
          </a:xfrm>
          <a:prstGeom prst="rect">
            <a:avLst/>
          </a:prstGeom>
        </p:spPr>
      </p:pic>
    </p:spTree>
    <p:extLst>
      <p:ext uri="{BB962C8B-B14F-4D97-AF65-F5344CB8AC3E}">
        <p14:creationId xmlns:p14="http://schemas.microsoft.com/office/powerpoint/2010/main" val="1108534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6600" dirty="0" smtClean="0">
                <a:solidFill>
                  <a:schemeClr val="accent1">
                    <a:lumMod val="75000"/>
                  </a:schemeClr>
                </a:solidFill>
              </a:rPr>
              <a:t>Syntax</a:t>
            </a:r>
            <a:endParaRPr lang="en-CA" dirty="0">
              <a:solidFill>
                <a:schemeClr val="accent1">
                  <a:lumMod val="75000"/>
                </a:schemeClr>
              </a:solidFill>
            </a:endParaRPr>
          </a:p>
        </p:txBody>
      </p:sp>
      <p:sp>
        <p:nvSpPr>
          <p:cNvPr id="3" name="Content Placeholder 2"/>
          <p:cNvSpPr>
            <a:spLocks noGrp="1"/>
          </p:cNvSpPr>
          <p:nvPr>
            <p:ph idx="1"/>
          </p:nvPr>
        </p:nvSpPr>
        <p:spPr/>
        <p:txBody>
          <a:bodyPr>
            <a:normAutofit/>
          </a:bodyPr>
          <a:lstStyle/>
          <a:p>
            <a:pPr marL="0" indent="0">
              <a:buNone/>
            </a:pPr>
            <a:r>
              <a:rPr lang="en-CA" sz="3600" dirty="0" smtClean="0"/>
              <a:t>Not just rules and grammar</a:t>
            </a:r>
          </a:p>
        </p:txBody>
      </p:sp>
      <p:sp>
        <p:nvSpPr>
          <p:cNvPr id="4" name="Rectangle 3"/>
          <p:cNvSpPr/>
          <p:nvPr/>
        </p:nvSpPr>
        <p:spPr>
          <a:xfrm>
            <a:off x="5049251" y="2549525"/>
            <a:ext cx="6304549" cy="2554545"/>
          </a:xfrm>
          <a:prstGeom prst="rect">
            <a:avLst/>
          </a:prstGeom>
        </p:spPr>
        <p:txBody>
          <a:bodyPr wrap="square">
            <a:spAutoFit/>
          </a:bodyPr>
          <a:lstStyle/>
          <a:p>
            <a:r>
              <a:rPr lang="en-CA" sz="3200" b="0" i="0" u="none" strike="noStrike" baseline="0" dirty="0" smtClean="0">
                <a:solidFill>
                  <a:schemeClr val="tx2">
                    <a:lumMod val="75000"/>
                  </a:schemeClr>
                </a:solidFill>
                <a:latin typeface="Calibri" panose="020F0502020204030204" pitchFamily="34" charset="0"/>
              </a:rPr>
              <a:t>Forms: archetypes? Platonic ideals?</a:t>
            </a:r>
          </a:p>
          <a:p>
            <a:r>
              <a:rPr lang="en-CA" sz="3200" b="0" i="0" u="none" strike="noStrike" baseline="0" dirty="0" smtClean="0">
                <a:solidFill>
                  <a:schemeClr val="tx2">
                    <a:lumMod val="75000"/>
                  </a:schemeClr>
                </a:solidFill>
                <a:latin typeface="Calibri" panose="020F0502020204030204" pitchFamily="34" charset="0"/>
              </a:rPr>
              <a:t>Rules: grammar = logical syntax</a:t>
            </a:r>
          </a:p>
          <a:p>
            <a:r>
              <a:rPr lang="en-CA" sz="3200" b="0" i="0" u="none" strike="noStrike" baseline="0" dirty="0" smtClean="0">
                <a:solidFill>
                  <a:schemeClr val="tx2">
                    <a:lumMod val="75000"/>
                  </a:schemeClr>
                </a:solidFill>
                <a:latin typeface="Calibri" panose="020F0502020204030204" pitchFamily="34" charset="0"/>
              </a:rPr>
              <a:t>Operations: procedures, motor skills</a:t>
            </a:r>
          </a:p>
          <a:p>
            <a:r>
              <a:rPr lang="en-CA" sz="3200" b="0" i="0" u="none" strike="noStrike" baseline="0" dirty="0" smtClean="0">
                <a:solidFill>
                  <a:schemeClr val="tx2">
                    <a:lumMod val="75000"/>
                  </a:schemeClr>
                </a:solidFill>
                <a:latin typeface="Calibri" panose="020F0502020204030204" pitchFamily="34" charset="0"/>
              </a:rPr>
              <a:t>Patterns: regularities, </a:t>
            </a:r>
            <a:r>
              <a:rPr lang="en-CA" sz="3200" b="0" i="0" u="none" strike="noStrike" baseline="0" dirty="0" err="1" smtClean="0">
                <a:solidFill>
                  <a:schemeClr val="tx2">
                    <a:lumMod val="75000"/>
                  </a:schemeClr>
                </a:solidFill>
                <a:latin typeface="Calibri" panose="020F0502020204030204" pitchFamily="34" charset="0"/>
              </a:rPr>
              <a:t>substitutivity</a:t>
            </a:r>
            <a:endParaRPr lang="en-CA" sz="3200" b="0" i="0" u="none" strike="noStrike" baseline="0" dirty="0" smtClean="0">
              <a:solidFill>
                <a:schemeClr val="tx2">
                  <a:lumMod val="75000"/>
                </a:schemeClr>
              </a:solidFill>
              <a:latin typeface="Calibri" panose="020F0502020204030204" pitchFamily="34" charset="0"/>
            </a:endParaRPr>
          </a:p>
          <a:p>
            <a:r>
              <a:rPr lang="en-CA" sz="3200" b="0" i="0" u="none" strike="noStrike" baseline="0" dirty="0" smtClean="0">
                <a:solidFill>
                  <a:schemeClr val="tx2">
                    <a:lumMod val="75000"/>
                  </a:schemeClr>
                </a:solidFill>
                <a:latin typeface="Calibri" panose="020F0502020204030204" pitchFamily="34" charset="0"/>
              </a:rPr>
              <a:t>Similarities: </a:t>
            </a:r>
            <a:r>
              <a:rPr lang="en-CA" sz="3200" b="0" i="0" u="none" strike="noStrike" baseline="0" dirty="0" err="1" smtClean="0">
                <a:solidFill>
                  <a:schemeClr val="tx2">
                    <a:lumMod val="75000"/>
                  </a:schemeClr>
                </a:solidFill>
                <a:latin typeface="Calibri" panose="020F0502020204030204" pitchFamily="34" charset="0"/>
              </a:rPr>
              <a:t>Tversky</a:t>
            </a:r>
            <a:r>
              <a:rPr lang="en-CA" sz="3200" b="0" i="0" u="none" strike="noStrike" baseline="0" dirty="0" smtClean="0">
                <a:solidFill>
                  <a:schemeClr val="tx2">
                    <a:lumMod val="75000"/>
                  </a:schemeClr>
                </a:solidFill>
                <a:latin typeface="Calibri" panose="020F0502020204030204" pitchFamily="34" charset="0"/>
              </a:rPr>
              <a:t> ‐ properties, </a:t>
            </a:r>
            <a:r>
              <a:rPr lang="en-CA" sz="3200" b="0" i="0" u="none" strike="noStrike" baseline="0" dirty="0" err="1" smtClean="0">
                <a:solidFill>
                  <a:schemeClr val="tx2">
                    <a:lumMod val="75000"/>
                  </a:schemeClr>
                </a:solidFill>
                <a:latin typeface="Calibri" panose="020F0502020204030204" pitchFamily="34" charset="0"/>
              </a:rPr>
              <a:t>etc</a:t>
            </a:r>
            <a:endParaRPr lang="en-CA" sz="3200" dirty="0">
              <a:solidFill>
                <a:schemeClr val="tx2">
                  <a:lumMod val="75000"/>
                </a:schemeClr>
              </a:solidFill>
            </a:endParaRPr>
          </a:p>
        </p:txBody>
      </p:sp>
      <p:sp>
        <p:nvSpPr>
          <p:cNvPr id="5" name="Rectangle 4"/>
          <p:cNvSpPr/>
          <p:nvPr/>
        </p:nvSpPr>
        <p:spPr>
          <a:xfrm>
            <a:off x="5049251" y="5598577"/>
            <a:ext cx="5947910" cy="369332"/>
          </a:xfrm>
          <a:prstGeom prst="rect">
            <a:avLst/>
          </a:prstGeom>
        </p:spPr>
        <p:txBody>
          <a:bodyPr wrap="none">
            <a:spAutoFit/>
          </a:bodyPr>
          <a:lstStyle/>
          <a:p>
            <a:r>
              <a:rPr lang="en-CA" dirty="0" smtClean="0"/>
              <a:t>Image: </a:t>
            </a:r>
            <a:r>
              <a:rPr lang="en-CA" dirty="0" smtClean="0">
                <a:hlinkClick r:id="rId2"/>
              </a:rPr>
              <a:t>http://www.visualcomplexity.com/vc/blog/?author=1</a:t>
            </a:r>
            <a:r>
              <a:rPr lang="en-CA" dirty="0" smtClean="0"/>
              <a:t> </a:t>
            </a:r>
            <a:endParaRPr lang="en-CA" dirty="0"/>
          </a:p>
        </p:txBody>
      </p:sp>
      <p:pic>
        <p:nvPicPr>
          <p:cNvPr id="6" name="Picture 5"/>
          <p:cNvPicPr>
            <a:picLocks noChangeAspect="1"/>
          </p:cNvPicPr>
          <p:nvPr/>
        </p:nvPicPr>
        <p:blipFill>
          <a:blip r:embed="rId3"/>
          <a:stretch>
            <a:fillRect/>
          </a:stretch>
        </p:blipFill>
        <p:spPr>
          <a:xfrm>
            <a:off x="838200" y="2549525"/>
            <a:ext cx="3649579" cy="5609275"/>
          </a:xfrm>
          <a:prstGeom prst="rect">
            <a:avLst/>
          </a:prstGeom>
        </p:spPr>
      </p:pic>
    </p:spTree>
    <p:extLst>
      <p:ext uri="{BB962C8B-B14F-4D97-AF65-F5344CB8AC3E}">
        <p14:creationId xmlns:p14="http://schemas.microsoft.com/office/powerpoint/2010/main" val="27238845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6600" dirty="0" smtClean="0">
                <a:solidFill>
                  <a:schemeClr val="accent1">
                    <a:lumMod val="75000"/>
                  </a:schemeClr>
                </a:solidFill>
              </a:rPr>
              <a:t>Syntax</a:t>
            </a:r>
            <a:endParaRPr lang="en-CA" dirty="0">
              <a:solidFill>
                <a:schemeClr val="accent1">
                  <a:lumMod val="75000"/>
                </a:schemeClr>
              </a:solidFill>
            </a:endParaRPr>
          </a:p>
        </p:txBody>
      </p:sp>
      <p:sp>
        <p:nvSpPr>
          <p:cNvPr id="3" name="Content Placeholder 2"/>
          <p:cNvSpPr>
            <a:spLocks noGrp="1"/>
          </p:cNvSpPr>
          <p:nvPr>
            <p:ph idx="1"/>
          </p:nvPr>
        </p:nvSpPr>
        <p:spPr/>
        <p:txBody>
          <a:bodyPr>
            <a:normAutofit/>
          </a:bodyPr>
          <a:lstStyle/>
          <a:p>
            <a:pPr marL="0" indent="0">
              <a:buNone/>
            </a:pPr>
            <a:r>
              <a:rPr lang="en-CA" sz="3600" dirty="0" smtClean="0"/>
              <a:t>Learning Theories: trying to find patterns in phenomena</a:t>
            </a:r>
          </a:p>
        </p:txBody>
      </p:sp>
      <p:sp>
        <p:nvSpPr>
          <p:cNvPr id="4" name="Rectangle 3"/>
          <p:cNvSpPr/>
          <p:nvPr/>
        </p:nvSpPr>
        <p:spPr>
          <a:xfrm>
            <a:off x="4740441" y="2499393"/>
            <a:ext cx="6513095" cy="3539430"/>
          </a:xfrm>
          <a:prstGeom prst="rect">
            <a:avLst/>
          </a:prstGeom>
        </p:spPr>
        <p:txBody>
          <a:bodyPr wrap="square">
            <a:spAutoFit/>
          </a:bodyPr>
          <a:lstStyle/>
          <a:p>
            <a:pPr marL="457200" indent="-457200">
              <a:buFontTx/>
              <a:buChar char="-"/>
            </a:pPr>
            <a:r>
              <a:rPr lang="en-CA" sz="3200" b="0" i="0" u="none" strike="noStrike" baseline="0" dirty="0" smtClean="0">
                <a:solidFill>
                  <a:schemeClr val="tx2">
                    <a:lumMod val="75000"/>
                  </a:schemeClr>
                </a:solidFill>
                <a:latin typeface="Calibri" panose="020F0502020204030204" pitchFamily="34" charset="0"/>
              </a:rPr>
              <a:t>Behaviourism</a:t>
            </a:r>
            <a:r>
              <a:rPr lang="en-CA" sz="3200" b="0" i="0" u="none" strike="noStrike" dirty="0" smtClean="0">
                <a:solidFill>
                  <a:schemeClr val="tx2">
                    <a:lumMod val="75000"/>
                  </a:schemeClr>
                </a:solidFill>
                <a:latin typeface="Calibri" panose="020F0502020204030204" pitchFamily="34" charset="0"/>
              </a:rPr>
              <a:t> – learning &amp; practice</a:t>
            </a:r>
          </a:p>
          <a:p>
            <a:pPr marL="457200" indent="-457200">
              <a:buFontTx/>
              <a:buChar char="-"/>
            </a:pPr>
            <a:r>
              <a:rPr lang="en-CA" sz="3200" b="0" i="0" u="none" strike="noStrike" baseline="0" dirty="0" err="1" smtClean="0">
                <a:solidFill>
                  <a:schemeClr val="tx2">
                    <a:lumMod val="75000"/>
                  </a:schemeClr>
                </a:solidFill>
                <a:latin typeface="Calibri" panose="020F0502020204030204" pitchFamily="34" charset="0"/>
              </a:rPr>
              <a:t>Instructivism</a:t>
            </a:r>
            <a:r>
              <a:rPr lang="en-CA" sz="3200" b="0" i="0" u="none" strike="noStrike" dirty="0" smtClean="0">
                <a:solidFill>
                  <a:schemeClr val="tx2">
                    <a:lumMod val="75000"/>
                  </a:schemeClr>
                </a:solidFill>
                <a:latin typeface="Calibri" panose="020F0502020204030204" pitchFamily="34" charset="0"/>
              </a:rPr>
              <a:t> – learning from worked examples, testing</a:t>
            </a:r>
            <a:endParaRPr lang="en-CA" sz="3200" b="0" i="0" u="none" strike="noStrike" baseline="0" dirty="0" smtClean="0">
              <a:solidFill>
                <a:schemeClr val="tx2">
                  <a:lumMod val="75000"/>
                </a:schemeClr>
              </a:solidFill>
              <a:latin typeface="Calibri" panose="020F0502020204030204" pitchFamily="34" charset="0"/>
            </a:endParaRPr>
          </a:p>
          <a:p>
            <a:pPr marL="457200" indent="-457200">
              <a:buFontTx/>
              <a:buChar char="-"/>
            </a:pPr>
            <a:r>
              <a:rPr lang="en-CA" sz="3200" dirty="0" smtClean="0">
                <a:solidFill>
                  <a:schemeClr val="tx2">
                    <a:lumMod val="75000"/>
                  </a:schemeClr>
                </a:solidFill>
                <a:latin typeface="Calibri" panose="020F0502020204030204" pitchFamily="34" charset="0"/>
              </a:rPr>
              <a:t>Cognitivist – the importance of models and comprehension</a:t>
            </a:r>
          </a:p>
          <a:p>
            <a:pPr marL="457200" indent="-457200">
              <a:buFontTx/>
              <a:buChar char="-"/>
            </a:pPr>
            <a:r>
              <a:rPr lang="en-CA" sz="3200" dirty="0" smtClean="0">
                <a:solidFill>
                  <a:schemeClr val="tx2">
                    <a:lumMod val="75000"/>
                  </a:schemeClr>
                </a:solidFill>
                <a:latin typeface="Calibri" panose="020F0502020204030204" pitchFamily="34" charset="0"/>
              </a:rPr>
              <a:t>Constructivist – creating our own learning</a:t>
            </a:r>
          </a:p>
        </p:txBody>
      </p:sp>
      <p:sp>
        <p:nvSpPr>
          <p:cNvPr id="5" name="Rectangle 4"/>
          <p:cNvSpPr/>
          <p:nvPr/>
        </p:nvSpPr>
        <p:spPr>
          <a:xfrm>
            <a:off x="5405890" y="6267464"/>
            <a:ext cx="5947910" cy="369332"/>
          </a:xfrm>
          <a:prstGeom prst="rect">
            <a:avLst/>
          </a:prstGeom>
        </p:spPr>
        <p:txBody>
          <a:bodyPr wrap="none">
            <a:spAutoFit/>
          </a:bodyPr>
          <a:lstStyle/>
          <a:p>
            <a:r>
              <a:rPr lang="en-CA" dirty="0" smtClean="0"/>
              <a:t>Image: </a:t>
            </a:r>
            <a:r>
              <a:rPr lang="en-CA" dirty="0" smtClean="0">
                <a:hlinkClick r:id="rId2"/>
              </a:rPr>
              <a:t>http://www.visualcomplexity.com/vc/blog/?author=1</a:t>
            </a:r>
            <a:r>
              <a:rPr lang="en-CA" dirty="0" smtClean="0"/>
              <a:t> </a:t>
            </a:r>
            <a:endParaRPr lang="en-CA" dirty="0"/>
          </a:p>
        </p:txBody>
      </p:sp>
      <p:pic>
        <p:nvPicPr>
          <p:cNvPr id="9" name="Picture 8"/>
          <p:cNvPicPr>
            <a:picLocks noChangeAspect="1"/>
          </p:cNvPicPr>
          <p:nvPr/>
        </p:nvPicPr>
        <p:blipFill>
          <a:blip r:embed="rId3"/>
          <a:stretch>
            <a:fillRect/>
          </a:stretch>
        </p:blipFill>
        <p:spPr>
          <a:xfrm>
            <a:off x="981419" y="3068053"/>
            <a:ext cx="3615803" cy="3568743"/>
          </a:xfrm>
          <a:prstGeom prst="rect">
            <a:avLst/>
          </a:prstGeom>
        </p:spPr>
      </p:pic>
    </p:spTree>
    <p:extLst>
      <p:ext uri="{BB962C8B-B14F-4D97-AF65-F5344CB8AC3E}">
        <p14:creationId xmlns:p14="http://schemas.microsoft.com/office/powerpoint/2010/main" val="22887254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6600" dirty="0" smtClean="0">
                <a:solidFill>
                  <a:schemeClr val="accent1">
                    <a:lumMod val="75000"/>
                  </a:schemeClr>
                </a:solidFill>
              </a:rPr>
              <a:t>Syntax</a:t>
            </a:r>
            <a:endParaRPr lang="en-CA" dirty="0">
              <a:solidFill>
                <a:schemeClr val="accent1">
                  <a:lumMod val="75000"/>
                </a:schemeClr>
              </a:solidFill>
            </a:endParaRPr>
          </a:p>
        </p:txBody>
      </p:sp>
      <p:sp>
        <p:nvSpPr>
          <p:cNvPr id="3" name="Content Placeholder 2"/>
          <p:cNvSpPr>
            <a:spLocks noGrp="1"/>
          </p:cNvSpPr>
          <p:nvPr>
            <p:ph idx="1"/>
          </p:nvPr>
        </p:nvSpPr>
        <p:spPr/>
        <p:txBody>
          <a:bodyPr>
            <a:normAutofit/>
          </a:bodyPr>
          <a:lstStyle/>
          <a:p>
            <a:pPr marL="0" indent="0">
              <a:buNone/>
            </a:pPr>
            <a:r>
              <a:rPr lang="en-CA" sz="3600" dirty="0" smtClean="0"/>
              <a:t>Networks and Connections in the World</a:t>
            </a:r>
          </a:p>
        </p:txBody>
      </p:sp>
      <p:sp>
        <p:nvSpPr>
          <p:cNvPr id="4" name="Rectangle 3"/>
          <p:cNvSpPr/>
          <p:nvPr/>
        </p:nvSpPr>
        <p:spPr>
          <a:xfrm>
            <a:off x="5510463" y="2499393"/>
            <a:ext cx="5743073" cy="4031873"/>
          </a:xfrm>
          <a:prstGeom prst="rect">
            <a:avLst/>
          </a:prstGeom>
        </p:spPr>
        <p:txBody>
          <a:bodyPr wrap="square">
            <a:spAutoFit/>
          </a:bodyPr>
          <a:lstStyle/>
          <a:p>
            <a:pPr marL="457200" indent="-457200">
              <a:buFontTx/>
              <a:buChar char="-"/>
            </a:pPr>
            <a:r>
              <a:rPr lang="en-CA" sz="3200" dirty="0" smtClean="0">
                <a:solidFill>
                  <a:schemeClr val="tx2">
                    <a:lumMod val="75000"/>
                  </a:schemeClr>
                </a:solidFill>
                <a:latin typeface="Calibri" panose="020F0502020204030204" pitchFamily="34" charset="0"/>
              </a:rPr>
              <a:t>The way things are organized in the world is important</a:t>
            </a:r>
          </a:p>
          <a:p>
            <a:pPr marL="457200" indent="-457200">
              <a:buFontTx/>
              <a:buChar char="-"/>
            </a:pPr>
            <a:r>
              <a:rPr lang="en-CA" sz="3200" b="0" i="0" u="none" strike="noStrike" dirty="0" smtClean="0">
                <a:solidFill>
                  <a:schemeClr val="tx2">
                    <a:lumMod val="75000"/>
                  </a:schemeClr>
                </a:solidFill>
                <a:latin typeface="Calibri" panose="020F0502020204030204" pitchFamily="34" charset="0"/>
              </a:rPr>
              <a:t>A pile of sand is different from a sand castle</a:t>
            </a:r>
          </a:p>
          <a:p>
            <a:pPr marL="457200" indent="-457200">
              <a:buFontTx/>
              <a:buChar char="-"/>
            </a:pPr>
            <a:r>
              <a:rPr lang="en-CA" sz="3200" dirty="0" smtClean="0">
                <a:solidFill>
                  <a:schemeClr val="tx2">
                    <a:lumMod val="75000"/>
                  </a:schemeClr>
                </a:solidFill>
                <a:latin typeface="Calibri" panose="020F0502020204030204" pitchFamily="34" charset="0"/>
              </a:rPr>
              <a:t>We observe individual entities self-organizing</a:t>
            </a:r>
          </a:p>
          <a:p>
            <a:pPr marL="457200" indent="-457200">
              <a:buFontTx/>
              <a:buChar char="-"/>
            </a:pPr>
            <a:r>
              <a:rPr lang="en-CA" sz="3200" b="0" i="0" u="none" strike="noStrike" dirty="0" smtClean="0">
                <a:solidFill>
                  <a:schemeClr val="tx2">
                    <a:lumMod val="75000"/>
                  </a:schemeClr>
                </a:solidFill>
                <a:latin typeface="Calibri" panose="020F0502020204030204" pitchFamily="34" charset="0"/>
              </a:rPr>
              <a:t>These form complex networks from the brain to galaxies</a:t>
            </a:r>
            <a:endParaRPr lang="en-CA" sz="3200" dirty="0" smtClean="0">
              <a:solidFill>
                <a:schemeClr val="tx2">
                  <a:lumMod val="75000"/>
                </a:schemeClr>
              </a:solidFill>
              <a:latin typeface="Calibri" panose="020F0502020204030204" pitchFamily="34" charset="0"/>
            </a:endParaRPr>
          </a:p>
        </p:txBody>
      </p:sp>
      <p:sp>
        <p:nvSpPr>
          <p:cNvPr id="5" name="Rectangle 4"/>
          <p:cNvSpPr/>
          <p:nvPr/>
        </p:nvSpPr>
        <p:spPr>
          <a:xfrm>
            <a:off x="4876501" y="6413973"/>
            <a:ext cx="5947910" cy="369332"/>
          </a:xfrm>
          <a:prstGeom prst="rect">
            <a:avLst/>
          </a:prstGeom>
        </p:spPr>
        <p:txBody>
          <a:bodyPr wrap="none">
            <a:spAutoFit/>
          </a:bodyPr>
          <a:lstStyle/>
          <a:p>
            <a:r>
              <a:rPr lang="en-CA" dirty="0" smtClean="0"/>
              <a:t>Image: </a:t>
            </a:r>
            <a:r>
              <a:rPr lang="en-CA" dirty="0" smtClean="0">
                <a:hlinkClick r:id="rId2"/>
              </a:rPr>
              <a:t>http://www.visualcomplexity.com/vc/blog/?p=1312</a:t>
            </a:r>
            <a:r>
              <a:rPr lang="en-CA" dirty="0" smtClean="0"/>
              <a:t> </a:t>
            </a:r>
            <a:endParaRPr lang="en-CA" dirty="0"/>
          </a:p>
        </p:txBody>
      </p:sp>
      <p:pic>
        <p:nvPicPr>
          <p:cNvPr id="6" name="Picture 5"/>
          <p:cNvPicPr>
            <a:picLocks noChangeAspect="1"/>
          </p:cNvPicPr>
          <p:nvPr/>
        </p:nvPicPr>
        <p:blipFill>
          <a:blip r:embed="rId3"/>
          <a:stretch>
            <a:fillRect/>
          </a:stretch>
        </p:blipFill>
        <p:spPr>
          <a:xfrm>
            <a:off x="790074" y="2548732"/>
            <a:ext cx="3275659" cy="2516564"/>
          </a:xfrm>
          <a:prstGeom prst="rect">
            <a:avLst/>
          </a:prstGeom>
        </p:spPr>
      </p:pic>
      <p:pic>
        <p:nvPicPr>
          <p:cNvPr id="7" name="Picture 6"/>
          <p:cNvPicPr>
            <a:picLocks noChangeAspect="1"/>
          </p:cNvPicPr>
          <p:nvPr/>
        </p:nvPicPr>
        <p:blipFill>
          <a:blip r:embed="rId4"/>
          <a:stretch>
            <a:fillRect/>
          </a:stretch>
        </p:blipFill>
        <p:spPr>
          <a:xfrm>
            <a:off x="2352674" y="3807014"/>
            <a:ext cx="3057525" cy="2162175"/>
          </a:xfrm>
          <a:prstGeom prst="rect">
            <a:avLst/>
          </a:prstGeom>
        </p:spPr>
      </p:pic>
    </p:spTree>
    <p:extLst>
      <p:ext uri="{BB962C8B-B14F-4D97-AF65-F5344CB8AC3E}">
        <p14:creationId xmlns:p14="http://schemas.microsoft.com/office/powerpoint/2010/main" val="17363002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449</TotalTime>
  <Words>1059</Words>
  <Application>Microsoft Office PowerPoint</Application>
  <PresentationFormat>Widescreen</PresentationFormat>
  <Paragraphs>173</Paragraphs>
  <Slides>31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Calibri</vt:lpstr>
      <vt:lpstr>Calibri Light</vt:lpstr>
      <vt:lpstr>Office Theme</vt:lpstr>
      <vt:lpstr>Learning and Connectivism in MOOCs</vt:lpstr>
      <vt:lpstr>How I See the World </vt:lpstr>
      <vt:lpstr>How I See the World </vt:lpstr>
      <vt:lpstr>How I See the World </vt:lpstr>
      <vt:lpstr>How I See the World </vt:lpstr>
      <vt:lpstr>How I See the World</vt:lpstr>
      <vt:lpstr>Syntax</vt:lpstr>
      <vt:lpstr>Syntax</vt:lpstr>
      <vt:lpstr>Syntax</vt:lpstr>
      <vt:lpstr>Syntax</vt:lpstr>
      <vt:lpstr>Semantics</vt:lpstr>
      <vt:lpstr>Semantics</vt:lpstr>
      <vt:lpstr>Semantics</vt:lpstr>
      <vt:lpstr>Semantics</vt:lpstr>
      <vt:lpstr>Pragmatics </vt:lpstr>
      <vt:lpstr>Pragmatics </vt:lpstr>
      <vt:lpstr>Pragmatics </vt:lpstr>
      <vt:lpstr>Pragmatics </vt:lpstr>
      <vt:lpstr>Context</vt:lpstr>
      <vt:lpstr>Context</vt:lpstr>
      <vt:lpstr>Context</vt:lpstr>
      <vt:lpstr>Cognition</vt:lpstr>
      <vt:lpstr>Cognition</vt:lpstr>
      <vt:lpstr>Cognition</vt:lpstr>
      <vt:lpstr>Change</vt:lpstr>
      <vt:lpstr>Change</vt:lpstr>
      <vt:lpstr>Change</vt:lpstr>
      <vt:lpstr>Change</vt:lpstr>
      <vt:lpstr>How I See the World </vt:lpstr>
      <vt:lpstr>How I See the World </vt:lpstr>
      <vt:lpstr>Stephen Downes http://www.downes.ca</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Stephen Downes</dc:creator>
  <cp:lastModifiedBy>Stephen Downes</cp:lastModifiedBy>
  <cp:revision>31</cp:revision>
  <dcterms:created xsi:type="dcterms:W3CDTF">2014-09-11T14:04:04Z</dcterms:created>
  <dcterms:modified xsi:type="dcterms:W3CDTF">2014-09-11T21:33:39Z</dcterms:modified>
</cp:coreProperties>
</file>