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61" r:id="rId2"/>
    <p:sldId id="259" r:id="rId3"/>
    <p:sldId id="319" r:id="rId4"/>
    <p:sldId id="481" r:id="rId5"/>
    <p:sldId id="366" r:id="rId6"/>
    <p:sldId id="482" r:id="rId7"/>
    <p:sldId id="483" r:id="rId8"/>
    <p:sldId id="484" r:id="rId9"/>
    <p:sldId id="353" r:id="rId10"/>
    <p:sldId id="450" r:id="rId11"/>
    <p:sldId id="300" r:id="rId12"/>
    <p:sldId id="413" r:id="rId13"/>
    <p:sldId id="360" r:id="rId14"/>
    <p:sldId id="304" r:id="rId15"/>
    <p:sldId id="314" r:id="rId16"/>
    <p:sldId id="368" r:id="rId17"/>
    <p:sldId id="448" r:id="rId18"/>
    <p:sldId id="346" r:id="rId19"/>
    <p:sldId id="485" r:id="rId20"/>
    <p:sldId id="425" r:id="rId21"/>
    <p:sldId id="486" r:id="rId22"/>
    <p:sldId id="315" r:id="rId23"/>
    <p:sldId id="468" r:id="rId24"/>
    <p:sldId id="321" r:id="rId25"/>
    <p:sldId id="316" r:id="rId26"/>
    <p:sldId id="309" r:id="rId27"/>
    <p:sldId id="317" r:id="rId28"/>
    <p:sldId id="372" r:id="rId29"/>
    <p:sldId id="280" r:id="rId30"/>
    <p:sldId id="305" r:id="rId31"/>
    <p:sldId id="487" r:id="rId32"/>
    <p:sldId id="488" r:id="rId33"/>
    <p:sldId id="361" r:id="rId34"/>
    <p:sldId id="489" r:id="rId35"/>
    <p:sldId id="357" r:id="rId36"/>
    <p:sldId id="263" r:id="rId37"/>
    <p:sldId id="490" r:id="rId38"/>
    <p:sldId id="491" r:id="rId39"/>
    <p:sldId id="492" r:id="rId40"/>
    <p:sldId id="358" r:id="rId41"/>
    <p:sldId id="467" r:id="rId42"/>
    <p:sldId id="394" r:id="rId43"/>
    <p:sldId id="364" r:id="rId44"/>
    <p:sldId id="506" r:id="rId45"/>
    <p:sldId id="446" r:id="rId46"/>
    <p:sldId id="471" r:id="rId47"/>
    <p:sldId id="493" r:id="rId48"/>
    <p:sldId id="494" r:id="rId49"/>
    <p:sldId id="495" r:id="rId50"/>
    <p:sldId id="496" r:id="rId51"/>
    <p:sldId id="456" r:id="rId52"/>
    <p:sldId id="318" r:id="rId53"/>
    <p:sldId id="428" r:id="rId54"/>
    <p:sldId id="429" r:id="rId55"/>
    <p:sldId id="430" r:id="rId56"/>
    <p:sldId id="274" r:id="rId57"/>
    <p:sldId id="498" r:id="rId58"/>
    <p:sldId id="499" r:id="rId59"/>
    <p:sldId id="500" r:id="rId60"/>
    <p:sldId id="478" r:id="rId61"/>
    <p:sldId id="497" r:id="rId62"/>
    <p:sldId id="501" r:id="rId63"/>
    <p:sldId id="502" r:id="rId64"/>
    <p:sldId id="503" r:id="rId65"/>
    <p:sldId id="504" r:id="rId66"/>
    <p:sldId id="289" r:id="rId67"/>
    <p:sldId id="505" r:id="rId68"/>
    <p:sldId id="348" r:id="rId69"/>
    <p:sldId id="507" r:id="rId70"/>
    <p:sldId id="508" r:id="rId71"/>
    <p:sldId id="509" r:id="rId72"/>
    <p:sldId id="510" r:id="rId73"/>
    <p:sldId id="511" r:id="rId74"/>
    <p:sldId id="512" r:id="rId75"/>
    <p:sldId id="513"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75377" autoAdjust="0"/>
  </p:normalViewPr>
  <p:slideViewPr>
    <p:cSldViewPr>
      <p:cViewPr>
        <p:scale>
          <a:sx n="49" d="100"/>
          <a:sy n="49" d="100"/>
        </p:scale>
        <p:origin x="1099" y="38"/>
      </p:cViewPr>
      <p:guideLst>
        <p:guide orient="horz" pos="2160"/>
        <p:guide pos="2880"/>
      </p:guideLst>
    </p:cSldViewPr>
  </p:slideViewPr>
  <p:outlineViewPr>
    <p:cViewPr>
      <p:scale>
        <a:sx n="33" d="100"/>
        <a:sy n="33" d="100"/>
      </p:scale>
      <p:origin x="48" y="4214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03F52C-D6F8-41DC-B3D5-E900130AB146}" type="datetimeFigureOut">
              <a:rPr lang="en-CA" smtClean="0"/>
              <a:t>2014-07-10</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876931-2989-4B77-93C7-B8D36531064C}" type="slidenum">
              <a:rPr lang="en-CA" smtClean="0"/>
              <a:t>‹#›</a:t>
            </a:fld>
            <a:endParaRPr lang="en-CA"/>
          </a:p>
        </p:txBody>
      </p:sp>
    </p:spTree>
    <p:extLst>
      <p:ext uri="{BB962C8B-B14F-4D97-AF65-F5344CB8AC3E}">
        <p14:creationId xmlns:p14="http://schemas.microsoft.com/office/powerpoint/2010/main" val="316617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epforum.eu/"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www.downes.ca/author/10138" TargetMode="External"/><Relationship Id="rId3" Type="http://schemas.openxmlformats.org/officeDocument/2006/relationships/hyperlink" Target="http://celt.uwindsor.ca/ojs/leddy/index.php/CELT/article/view/3976" TargetMode="External"/><Relationship Id="rId7" Type="http://schemas.openxmlformats.org/officeDocument/2006/relationships/hyperlink" Target="http://www.downes.ca/author/10137"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www.downes.ca/author/10136" TargetMode="External"/><Relationship Id="rId5" Type="http://schemas.openxmlformats.org/officeDocument/2006/relationships/hyperlink" Target="http://www.downes.ca/author/10135" TargetMode="External"/><Relationship Id="rId10" Type="http://schemas.openxmlformats.org/officeDocument/2006/relationships/hyperlink" Target="http://www.downes.ca/feed/1342" TargetMode="External"/><Relationship Id="rId4" Type="http://schemas.openxmlformats.org/officeDocument/2006/relationships/hyperlink" Target="http://www.downes.ca/author/10134" TargetMode="External"/><Relationship Id="rId9" Type="http://schemas.openxmlformats.org/officeDocument/2006/relationships/hyperlink" Target="http://www.downes.ca/feed/1406"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oliverquinlan.com/blog/2014/06/11/theory-of-change-in-education/"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diytoolkit.org/tools/theory-of-change/" TargetMode="External"/><Relationship Id="rId5" Type="http://schemas.openxmlformats.org/officeDocument/2006/relationships/hyperlink" Target="http://www.oliverquinlan.com/blog/2012/01/05/how-to-start-learning-objectives-or-the-objective-of-learning/" TargetMode="External"/><Relationship Id="rId4" Type="http://schemas.openxmlformats.org/officeDocument/2006/relationships/hyperlink" Target="http://www.downes.ca/author/1012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zhaolearning.com/2014/05/25/not-interested-in-being-1-shanghai-may-ditch-pisa/"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www.downes.ca/author/989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teachthought.com/learning/solving-the-problem-of-modern-assessment/" TargetMode="External"/><Relationship Id="rId7" Type="http://schemas.openxmlformats.org/officeDocument/2006/relationships/hyperlink" Target="http://nces.ed.gov/fastfacts/display.asp?id=372"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www.smarterbalanced.org/" TargetMode="External"/><Relationship Id="rId5" Type="http://schemas.openxmlformats.org/officeDocument/2006/relationships/hyperlink" Target="http://www.downes.ca/feed/1344" TargetMode="External"/><Relationship Id="rId4" Type="http://schemas.openxmlformats.org/officeDocument/2006/relationships/hyperlink" Target="http://www.downes.ca/author/1003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thelearningcurve.pearson.com/reports/the-learning-curve-report-2014"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thelearningcurve.pearson.com/content/download/bankname/components/filename/The_Learning_Curve_2014-Final_1.pdf" TargetMode="External"/><Relationship Id="rId5" Type="http://schemas.openxmlformats.org/officeDocument/2006/relationships/hyperlink" Target="http://www.downes.ca/feed/1392" TargetMode="External"/><Relationship Id="rId4" Type="http://schemas.openxmlformats.org/officeDocument/2006/relationships/hyperlink" Target="http://www.downes.ca/author/1010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gardnercampbell.net/blog1/?p=2239"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www.spritzinc.com/" TargetMode="External"/><Relationship Id="rId4" Type="http://schemas.openxmlformats.org/officeDocument/2006/relationships/hyperlink" Target="http://chronicle.com/blognetwork/castingoutnines/2014/03/05/creating-learning-objectives-flipped-classroom-style/"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dangerouslyirrelevant.org/2014/06/ed-tech-behaviorism.html"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www.downes.ca/feed/112" TargetMode="External"/><Relationship Id="rId4" Type="http://schemas.openxmlformats.org/officeDocument/2006/relationships/hyperlink" Target="http://www.downes.ca/author/5101"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aconventional.com/2014/06/learning-explained.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natureinstitute.org/txt/st/org/comm/ar/2014/machines_18.htm"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www.downes.ca/feed/1333" TargetMode="External"/><Relationship Id="rId4" Type="http://schemas.openxmlformats.org/officeDocument/2006/relationships/hyperlink" Target="http://www.downes.ca/author/1886" TargetMode="Externa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academicagroup.us6.list-manage.com/track/click?u=adff35e3091cad1452f767ad5&amp;id=9c876b301f&amp;e=9ceb90cc8e" TargetMode="External"/><Relationship Id="rId3" Type="http://schemas.openxmlformats.org/officeDocument/2006/relationships/hyperlink" Target="http://www.universityaffairs.ca/competency-based-degree-programs-are-growing-in-the-us.aspx" TargetMode="External"/><Relationship Id="rId7" Type="http://schemas.openxmlformats.org/officeDocument/2006/relationships/hyperlink" Target="http://academicagroup.us6.list-manage2.com/track/click?u=adff35e3091cad1452f767ad5&amp;id=0831844a24&amp;e=9ceb90cc8e"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academica.ca/" TargetMode="External"/><Relationship Id="rId5" Type="http://schemas.openxmlformats.org/officeDocument/2006/relationships/hyperlink" Target="http://www.downes.ca/feed/787" TargetMode="External"/><Relationship Id="rId4" Type="http://schemas.openxmlformats.org/officeDocument/2006/relationships/hyperlink" Target="http://www.downes.ca/author/8768"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nytimes.com/2007/04/27/us/27mit.html?_r=4"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www.downes.ca/feed/678" TargetMode="External"/><Relationship Id="rId4" Type="http://schemas.openxmlformats.org/officeDocument/2006/relationships/hyperlink" Target="http://www.downes.ca/author/408"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blogs.kqed.org/mindshift/2014/06/going-all-in-how-to-make-competency-based-learning-work/"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www.downes.ca/feed/1312" TargetMode="External"/><Relationship Id="rId4" Type="http://schemas.openxmlformats.org/officeDocument/2006/relationships/hyperlink" Target="http://www.downes.ca/author/10122" TargetMode="Externa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heqco.ca/SiteCollectionDocuments/CBE%20Report-ENG.pdf" TargetMode="External"/><Relationship Id="rId3" Type="http://schemas.openxmlformats.org/officeDocument/2006/relationships/hyperlink" Target="http://heqco.ca/en-CA/Research/Research%20Publications/Pages/Summary.aspx?link=139" TargetMode="External"/><Relationship Id="rId7" Type="http://schemas.openxmlformats.org/officeDocument/2006/relationships/hyperlink" Target="http://www.downes.ca/feed/1402"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www.downes.ca/author/10129" TargetMode="External"/><Relationship Id="rId5" Type="http://schemas.openxmlformats.org/officeDocument/2006/relationships/hyperlink" Target="http://www.downes.ca/author/10128" TargetMode="External"/><Relationship Id="rId4" Type="http://schemas.openxmlformats.org/officeDocument/2006/relationships/hyperlink" Target="http://www.downes.ca/author/10127"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qualt.com/"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www.qualt.com/#courses_list" TargetMode="External"/><Relationship Id="rId5" Type="http://schemas.openxmlformats.org/officeDocument/2006/relationships/hyperlink" Target="http://www.qualt.com/news/mobile-skills-mooc-tipped-play-key-role-skills-revolution/" TargetMode="External"/><Relationship Id="rId4" Type="http://schemas.openxmlformats.org/officeDocument/2006/relationships/hyperlink" Target="http://www.downes.ca/feed/1399"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nytimes.com/2014/06/01/business/business-school-disrupted.html?_r=0"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www.downes.ca/feed/678" TargetMode="External"/><Relationship Id="rId4" Type="http://schemas.openxmlformats.org/officeDocument/2006/relationships/hyperlink" Target="http://www.downes.ca/author/10100" TargetMode="Externa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www.usnews.com/education/best-colleges/articles/2012/01/20/digital-badges-threaten-colleges-monopoly-on-credentials" TargetMode="External"/><Relationship Id="rId3" Type="http://schemas.openxmlformats.org/officeDocument/2006/relationships/hyperlink" Target="https://newsletter.alt.ac.uk/2014/06/alt-issues-first-open-badges-as-part-of-octel-and-releases-plugin-to-the-community/" TargetMode="External"/><Relationship Id="rId7" Type="http://schemas.openxmlformats.org/officeDocument/2006/relationships/hyperlink" Target="http://cogdogblog.com/2014/06/25/to-badge-yourself-or-to-be-badged/"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github.com/mozilla/openbadges-specification/blob/master/Assertion/latest.md" TargetMode="External"/><Relationship Id="rId5" Type="http://schemas.openxmlformats.org/officeDocument/2006/relationships/hyperlink" Target="http://www.downes.ca/feed/40" TargetMode="External"/><Relationship Id="rId10" Type="http://schemas.openxmlformats.org/officeDocument/2006/relationships/hyperlink" Target="http://chronicle.com/blogs/wiredcampus/study-of-moocs-suggests-dropping-the-label-dropout/53421" TargetMode="External"/><Relationship Id="rId4" Type="http://schemas.openxmlformats.org/officeDocument/2006/relationships/hyperlink" Target="http://www.downes.ca/author/2826" TargetMode="External"/><Relationship Id="rId9" Type="http://schemas.openxmlformats.org/officeDocument/2006/relationships/hyperlink" Target="http://www.nytimes.com/2014/06/18/business/economy/udacity-att-nanodegree-offers-an-entry-level-approach-to-college.html"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blog.udacity.com/2014/06/announcing-nanodegrees-new-type-of.html"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www.downes.ca/feed/1043" TargetMode="External"/><Relationship Id="rId4" Type="http://schemas.openxmlformats.org/officeDocument/2006/relationships/hyperlink" Target="http://www.downes.ca/author/10133"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vmpass.eu/"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insidehighered.com/news/2014/06/03/conde-nast-team-venture-fund-create-college-courses-credentials"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www.downes.ca/feed/269" TargetMode="External"/><Relationship Id="rId4" Type="http://schemas.openxmlformats.org/officeDocument/2006/relationships/hyperlink" Target="http://www.downes.ca/author/3284"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achievementstandards.org/"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www.desire2learn.com/pressrelease/desire2learn-acquires-achievement-standards-network-jes-co/" TargetMode="External"/><Relationship Id="rId4" Type="http://schemas.openxmlformats.org/officeDocument/2006/relationships/hyperlink" Target="http://www.downes.ca/feed/590" TargetMode="Externa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demo.learninglocker.net/" TargetMode="External"/><Relationship Id="rId3" Type="http://schemas.openxmlformats.org/officeDocument/2006/relationships/hyperlink" Target="http://learninglocker.net/" TargetMode="External"/><Relationship Id="rId7" Type="http://schemas.openxmlformats.org/officeDocument/2006/relationships/hyperlink" Target="https://lrs.learninglocker.net/"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www.learninglocker.net/" TargetMode="External"/><Relationship Id="rId5" Type="http://schemas.openxmlformats.org/officeDocument/2006/relationships/hyperlink" Target="http://www.downes.ca/feed/1387" TargetMode="External"/><Relationship Id="rId4" Type="http://schemas.openxmlformats.org/officeDocument/2006/relationships/hyperlink" Target="http://www.downes.ca/author/8213" TargetMode="Externa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twitter.com/dajbelshaw" TargetMode="External"/><Relationship Id="rId3" Type="http://schemas.openxmlformats.org/officeDocument/2006/relationships/hyperlink" Target="http://www.cbc.ca/player/News/Canada/Audio/ID/2461862894/" TargetMode="External"/><Relationship Id="rId7" Type="http://schemas.openxmlformats.org/officeDocument/2006/relationships/hyperlink" Target="http://www.wdw.utoronto.ca/index.php/faculty/676"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twitter.com/awsamuel" TargetMode="External"/><Relationship Id="rId5" Type="http://schemas.openxmlformats.org/officeDocument/2006/relationships/hyperlink" Target="http://www.downes.ca/feed/1382" TargetMode="External"/><Relationship Id="rId4" Type="http://schemas.openxmlformats.org/officeDocument/2006/relationships/hyperlink" Target="http://www.downes.ca/author/8603" TargetMode="External"/><Relationship Id="rId9" Type="http://schemas.openxmlformats.org/officeDocument/2006/relationships/hyperlink" Target="http://www.nytimes.com/2014/05/25/opinion/sunday/faking-cultural-literacy.html?_r=1"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acreelman.blogspot.ca/2014/06/passport-for-learning.html"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www.downes.ca/feed/762" TargetMode="External"/><Relationship Id="rId4" Type="http://schemas.openxmlformats.org/officeDocument/2006/relationships/hyperlink" Target="http://www.downes.ca/author/9113"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flowingdata.com/2014/07/02/jobs-charted-by-state-and-salary/"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www.downes.ca/feed/1423" TargetMode="External"/><Relationship Id="rId4" Type="http://schemas.openxmlformats.org/officeDocument/2006/relationships/hyperlink" Target="http://www.downes.ca/author/10183"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daveswhiteboard.com/archives/5265"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www.downes.ca/feed/1384" TargetMode="External"/><Relationship Id="rId4" Type="http://schemas.openxmlformats.org/officeDocument/2006/relationships/hyperlink" Target="http://www.downes.ca/author/6356"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articulate.com/rapid-elearning/secret-formula-becoming-e-learning-pro/"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www.universityaffairs.ca/Social-media-use-is-sporadic-among-researchers.aspx" TargetMode="External"/><Relationship Id="rId5" Type="http://schemas.openxmlformats.org/officeDocument/2006/relationships/hyperlink" Target="http://www.downes.ca/feed/534" TargetMode="External"/><Relationship Id="rId4" Type="http://schemas.openxmlformats.org/officeDocument/2006/relationships/hyperlink" Target="http://www.downes.ca/author/6900" TargetMode="Externa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s://apps.facebook.com/netvizz/" TargetMode="External"/><Relationship Id="rId3" Type="http://schemas.openxmlformats.org/officeDocument/2006/relationships/hyperlink" Target="http://www.bethkanter.org/catechfestla/" TargetMode="External"/><Relationship Id="rId7" Type="http://schemas.openxmlformats.org/officeDocument/2006/relationships/hyperlink" Target="https://www.facebook.com/photo.php?fbid=10151498446276256&amp;set=pb.513946255.-2207520000.1379085355.&amp;type=3&amp;theater"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inmaps.linkedinlabs.com/share/Stephen_Downes/3767106932593042260708558216552259400" TargetMode="External"/><Relationship Id="rId5" Type="http://schemas.openxmlformats.org/officeDocument/2006/relationships/hyperlink" Target="http://www.downes.ca/feed/771" TargetMode="External"/><Relationship Id="rId10" Type="http://schemas.openxmlformats.org/officeDocument/2006/relationships/hyperlink" Target="http://www.downes.ca/files/docs/Downes-Facebook.pdf" TargetMode="External"/><Relationship Id="rId4" Type="http://schemas.openxmlformats.org/officeDocument/2006/relationships/hyperlink" Target="http://www.downes.ca/author/4447" TargetMode="External"/><Relationship Id="rId9" Type="http://schemas.openxmlformats.org/officeDocument/2006/relationships/hyperlink" Target="https://gephi.org/" TargetMode="Externa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www.downes.ca/author/10088" TargetMode="External"/><Relationship Id="rId3" Type="http://schemas.openxmlformats.org/officeDocument/2006/relationships/hyperlink" Target="http://www.ifets.info/journals/17_2/8.pdf" TargetMode="External"/><Relationship Id="rId7" Type="http://schemas.openxmlformats.org/officeDocument/2006/relationships/hyperlink" Target="http://www.downes.ca/author/10084" TargetMode="External"/><Relationship Id="rId12" Type="http://schemas.openxmlformats.org/officeDocument/2006/relationships/hyperlink" Target="http://www.ifets.info/issues.php?show=current"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www.downes.ca/author/10086" TargetMode="External"/><Relationship Id="rId11" Type="http://schemas.openxmlformats.org/officeDocument/2006/relationships/hyperlink" Target="http://www.ifets.info/journals/17_2/ets_17_2.pdf" TargetMode="External"/><Relationship Id="rId5" Type="http://schemas.openxmlformats.org/officeDocument/2006/relationships/hyperlink" Target="http://www.downes.ca/author/10085" TargetMode="External"/><Relationship Id="rId10" Type="http://schemas.openxmlformats.org/officeDocument/2006/relationships/hyperlink" Target="http://www.downes.ca/feed/1126" TargetMode="External"/><Relationship Id="rId4" Type="http://schemas.openxmlformats.org/officeDocument/2006/relationships/hyperlink" Target="http://www.downes.ca/author/10087" TargetMode="External"/><Relationship Id="rId9" Type="http://schemas.openxmlformats.org/officeDocument/2006/relationships/hyperlink" Target="http://www.downes.ca/author/10089"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jarche.com/2014/06/mastering-the-internet-of-everything/"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blogs.cisco.com/ioe/answering-the-two-most-asked-questions-about-the-internet-of-everything/" TargetMode="External"/><Relationship Id="rId4" Type="http://schemas.openxmlformats.org/officeDocument/2006/relationships/hyperlink" Target="http://www.downes.ca/author/2724"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chronicle.com/article/Writing-Instructor-Skeptical/146211/" TargetMode="External"/><Relationship Id="rId7" Type="http://schemas.openxmlformats.org/officeDocument/2006/relationships/hyperlink" Target="http://s3.documentcloud.org/documents/1094637/shermis-aw-final.pdf"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journalofwritingassessment.org/article.php?article=69" TargetMode="External"/><Relationship Id="rId5" Type="http://schemas.openxmlformats.org/officeDocument/2006/relationships/hyperlink" Target="http://www.downes.ca/feed/770" TargetMode="External"/><Relationship Id="rId4" Type="http://schemas.openxmlformats.org/officeDocument/2006/relationships/hyperlink" Target="http://www.downes.ca/author/7355"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bbc.com/future/story/20140609-how-online-bots-are-tricking-you"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www.downes.ca/feed/924" TargetMode="External"/><Relationship Id="rId4" Type="http://schemas.openxmlformats.org/officeDocument/2006/relationships/hyperlink" Target="http://www.downes.ca/author/10116"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architectures.danlockton.co.uk/2014/04/21/introducing-powerchord-blackbird-edition/"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architectures.danlockton.co.uk/2014/03/08/work-in-progress-ambient-audible-energy-data/" TargetMode="External"/><Relationship Id="rId5" Type="http://schemas.openxmlformats.org/officeDocument/2006/relationships/hyperlink" Target="http://www.downes.ca/feed/1332" TargetMode="External"/><Relationship Id="rId4" Type="http://schemas.openxmlformats.org/officeDocument/2006/relationships/hyperlink" Target="http://www.downes.ca/author/4367"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academicagroup.us6.list-manage.com/track/click?u=adff35e3091cad1452f767ad5&amp;id=7a5537b1ff&amp;e=9ceb90cc8e" TargetMode="External"/><Relationship Id="rId3" Type="http://schemas.openxmlformats.org/officeDocument/2006/relationships/hyperlink" Target="http://chronicle.com/blogs/ticker/scientists-calculate-your-chances-of-success-in-academe/79063" TargetMode="External"/><Relationship Id="rId7" Type="http://schemas.openxmlformats.org/officeDocument/2006/relationships/hyperlink" Target="http://www.cell.com/current-biology/abstract/S0960-9822(14)00477-1"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chronicle.com/article/The-Number-Thats-Devouring/26481/" TargetMode="External"/><Relationship Id="rId5" Type="http://schemas.openxmlformats.org/officeDocument/2006/relationships/hyperlink" Target="http://www.downes.ca/feed/1389" TargetMode="External"/><Relationship Id="rId10" Type="http://schemas.openxmlformats.org/officeDocument/2006/relationships/hyperlink" Target="http://academicagroup.us6.list-manage.com/track/click?u=adff35e3091cad1452f767ad5&amp;id=0bf59bda54&amp;e=9ceb90cc8e" TargetMode="External"/><Relationship Id="rId4" Type="http://schemas.openxmlformats.org/officeDocument/2006/relationships/hyperlink" Target="http://www.downes.ca/author/10106" TargetMode="External"/><Relationship Id="rId9" Type="http://schemas.openxmlformats.org/officeDocument/2006/relationships/hyperlink" Target="http://academicagroup.us6.list-manage.com/track/click?u=adff35e3091cad1452f767ad5&amp;id=68eb4fb65d&amp;e=9ceb90cc8e" TargetMode="Externa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youtube.com/watch?v=E5umSdiizH0"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www.downes.ca/feed/679" TargetMode="External"/><Relationship Id="rId4" Type="http://schemas.openxmlformats.org/officeDocument/2006/relationships/hyperlink" Target="http://www.downes.ca/author/1933" TargetMode="Externa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www.thestarphoenix.com/health/University+Saskatchewan+professor+fired+staff+speaking/9894902/story.html" TargetMode="External"/><Relationship Id="rId3" Type="http://schemas.openxmlformats.org/officeDocument/2006/relationships/hyperlink" Target="http://www.insidehighered.com/news/2014/06/13/aaup-conference-sessions-focus-academic-freedom-relation-social-media" TargetMode="External"/><Relationship Id="rId7" Type="http://schemas.openxmlformats.org/officeDocument/2006/relationships/hyperlink" Target="http://rabble.ca/blogs/bloggers/j-baglow/2014/06/doing-democracy-ontario"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canadalandshow.com/article/source-globe-editorial-board-endorsed-wynne-liberals-was-overruled" TargetMode="External"/><Relationship Id="rId5" Type="http://schemas.openxmlformats.org/officeDocument/2006/relationships/hyperlink" Target="http://www.downes.ca/feed/269" TargetMode="External"/><Relationship Id="rId4" Type="http://schemas.openxmlformats.org/officeDocument/2006/relationships/hyperlink" Target="http://www.downes.ca/author/9056"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insidehighered.com/news/2014/06/27/amusing-video-has-professors-read-aloud-harsh-student-reviews"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www.downes.ca/feed/269" TargetMode="External"/><Relationship Id="rId4" Type="http://schemas.openxmlformats.org/officeDocument/2006/relationships/hyperlink" Target="http://www.downes.ca/author/10156"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networkedlearningconference.org.uk/abstracts/pdf/rose.pdf"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www.downes.ca/feed/1348" TargetMode="External"/><Relationship Id="rId4" Type="http://schemas.openxmlformats.org/officeDocument/2006/relationships/hyperlink" Target="http://www.downes.ca/author/10061"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universityaffairs.ca/how-artificial-intelligence-is-about-to-disrupt-higher-education.aspx"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www.downes.ca/feed/787" TargetMode="External"/><Relationship Id="rId4" Type="http://schemas.openxmlformats.org/officeDocument/2006/relationships/hyperlink" Target="http://www.downes.ca/author/10031"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bits.blogs.nytimes.com/2014/06/15/looking-at-link-between-violent-video-games-and-lack-of-empathy/"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www.downes.ca/feed/678" TargetMode="External"/><Relationship Id="rId4" Type="http://schemas.openxmlformats.org/officeDocument/2006/relationships/hyperlink" Target="http://www.downes.ca/author/10121" TargetMode="Externa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www.downes.ca/feed/1360" TargetMode="External"/><Relationship Id="rId3" Type="http://schemas.openxmlformats.org/officeDocument/2006/relationships/hyperlink" Target="http://www.ieeetclt.org/issues/january2014/Petropoulou.pdf" TargetMode="External"/><Relationship Id="rId7" Type="http://schemas.openxmlformats.org/officeDocument/2006/relationships/hyperlink" Target="http://www.downes.ca/author/10076"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www.downes.ca/author/10075" TargetMode="External"/><Relationship Id="rId5" Type="http://schemas.openxmlformats.org/officeDocument/2006/relationships/hyperlink" Target="http://www.downes.ca/author/10074" TargetMode="External"/><Relationship Id="rId10" Type="http://schemas.openxmlformats.org/officeDocument/2006/relationships/hyperlink" Target="http://www.ieeetclt.org/content/bulletin-technical-committee-learning-technology-issues" TargetMode="External"/><Relationship Id="rId4" Type="http://schemas.openxmlformats.org/officeDocument/2006/relationships/hyperlink" Target="http://www.downes.ca/author/10073" TargetMode="External"/><Relationship Id="rId9" Type="http://schemas.openxmlformats.org/officeDocument/2006/relationships/hyperlink" Target="http://www.ieeetclt.org/content/bulletin-16-1"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newsletter.alt.ac.uk/2014/05/alt-members-views-on-learning-analytics/" TargetMode="External"/><Relationship Id="rId2" Type="http://schemas.openxmlformats.org/officeDocument/2006/relationships/slide" Target="../slides/slide53.xml"/><Relationship Id="rId1" Type="http://schemas.openxmlformats.org/officeDocument/2006/relationships/notesMaster" Target="../notesMasters/notesMaster1.xml"/><Relationship Id="rId5" Type="http://schemas.openxmlformats.org/officeDocument/2006/relationships/hyperlink" Target="http://www.downes.ca/feed/40" TargetMode="External"/><Relationship Id="rId4" Type="http://schemas.openxmlformats.org/officeDocument/2006/relationships/hyperlink" Target="http://www.downes.ca/author/10067"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epress.lib.uts.edu.au/journals/index.php/JLA/article/view/3339" TargetMode="External"/><Relationship Id="rId2" Type="http://schemas.openxmlformats.org/officeDocument/2006/relationships/slide" Target="../slides/slide54.xml"/><Relationship Id="rId1" Type="http://schemas.openxmlformats.org/officeDocument/2006/relationships/notesMaster" Target="../notesMasters/notesMaster1.xml"/><Relationship Id="rId6" Type="http://schemas.openxmlformats.org/officeDocument/2006/relationships/hyperlink" Target="http://epress.lib.uts.edu.au/journals/index.php/JLA/issue/view/307" TargetMode="External"/><Relationship Id="rId5" Type="http://schemas.openxmlformats.org/officeDocument/2006/relationships/hyperlink" Target="http://www.downes.ca/feed/1351" TargetMode="External"/><Relationship Id="rId4" Type="http://schemas.openxmlformats.org/officeDocument/2006/relationships/hyperlink" Target="http://www.downes.ca/author/10058" TargetMode="External"/></Relationships>
</file>

<file path=ppt/notesSlides/_rels/notesSlide49.xml.rels><?xml version="1.0" encoding="UTF-8" standalone="yes"?>
<Relationships xmlns="http://schemas.openxmlformats.org/package/2006/relationships"><Relationship Id="rId8" Type="http://schemas.openxmlformats.org/officeDocument/2006/relationships/hyperlink" Target="http://www.avclub.com/article/facebook-tinkered-users-feeds-massive-psychology-e-206324" TargetMode="External"/><Relationship Id="rId3" Type="http://schemas.openxmlformats.org/officeDocument/2006/relationships/hyperlink" Target="http://www.pnas.org/content/111/24/8788.full" TargetMode="External"/><Relationship Id="rId7" Type="http://schemas.openxmlformats.org/officeDocument/2006/relationships/hyperlink" Target="http://www.downes.ca/feed/1420" TargetMode="External"/><Relationship Id="rId2" Type="http://schemas.openxmlformats.org/officeDocument/2006/relationships/slide" Target="../slides/slide55.xml"/><Relationship Id="rId1" Type="http://schemas.openxmlformats.org/officeDocument/2006/relationships/notesMaster" Target="../notesMasters/notesMaster1.xml"/><Relationship Id="rId6" Type="http://schemas.openxmlformats.org/officeDocument/2006/relationships/hyperlink" Target="http://www.downes.ca/author/10159" TargetMode="External"/><Relationship Id="rId5" Type="http://schemas.openxmlformats.org/officeDocument/2006/relationships/hyperlink" Target="http://www.downes.ca/author/10158" TargetMode="External"/><Relationship Id="rId4" Type="http://schemas.openxmlformats.org/officeDocument/2006/relationships/hyperlink" Target="http://www.downes.ca/author/10157"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www.cbc.ca/spark/blog/2014/04/27/we-asked-the-question" TargetMode="External"/><Relationship Id="rId3" Type="http://schemas.openxmlformats.org/officeDocument/2006/relationships/hyperlink" Target="http://www.cbc.ca/spark/episodes/2014/04/27/spark-249/" TargetMode="External"/><Relationship Id="rId7" Type="http://schemas.openxmlformats.org/officeDocument/2006/relationships/hyperlink" Target="http://www.cbc.ca/spark/blog/2014/04/27/personal-education"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www.cbc.ca/spark/blog/2014/04/27/hr-tech" TargetMode="External"/><Relationship Id="rId5" Type="http://schemas.openxmlformats.org/officeDocument/2006/relationships/hyperlink" Target="http://www.downes.ca/feed/1343" TargetMode="External"/><Relationship Id="rId4" Type="http://schemas.openxmlformats.org/officeDocument/2006/relationships/hyperlink" Target="http://www.downes.ca/author/10038" TargetMode="External"/></Relationships>
</file>

<file path=ppt/notesSlides/_rels/notesSlide50.xml.rels><?xml version="1.0" encoding="UTF-8" standalone="yes"?>
<Relationships xmlns="http://schemas.openxmlformats.org/package/2006/relationships"><Relationship Id="rId8" Type="http://schemas.openxmlformats.org/officeDocument/2006/relationships/hyperlink" Target="https://gigaom.com/2014/06/30/heres-what-you-need-to-know-about-that-facebook-experiment-that-manipulated-your-emotions/" TargetMode="External"/><Relationship Id="rId13" Type="http://schemas.openxmlformats.org/officeDocument/2006/relationships/hyperlink" Target="http://www.zdnet.com/blog/violetblue/how-to-remove-yourself-from-people-search-websites/612" TargetMode="External"/><Relationship Id="rId3" Type="http://schemas.openxmlformats.org/officeDocument/2006/relationships/hyperlink" Target="http://www.theglobeandmail.com/technology/tech-news/facebook-psychology-experiment-raises-ire/article19386909/" TargetMode="External"/><Relationship Id="rId7" Type="http://schemas.openxmlformats.org/officeDocument/2006/relationships/hyperlink" Target="http://online.wsj.com/articles/furor-erupts-over-facebook-experiment-on-users-1404085840" TargetMode="External"/><Relationship Id="rId12" Type="http://schemas.openxmlformats.org/officeDocument/2006/relationships/hyperlink" Target="http://www.zdnet.com/firm-facebooks-shadow-profiles-are-frightening-dossiers-on-everyone-7000017199/"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www.downes.ca/feed/685" TargetMode="External"/><Relationship Id="rId11" Type="http://schemas.openxmlformats.org/officeDocument/2006/relationships/hyperlink" Target="http://refuge.ghost.io/de-facing/" TargetMode="External"/><Relationship Id="rId5" Type="http://schemas.openxmlformats.org/officeDocument/2006/relationships/hyperlink" Target="http://www.downes.ca/feed/973" TargetMode="External"/><Relationship Id="rId10" Type="http://schemas.openxmlformats.org/officeDocument/2006/relationships/hyperlink" Target="https://www.facebook.com/audrey.watters?fref=ts" TargetMode="External"/><Relationship Id="rId4" Type="http://schemas.openxmlformats.org/officeDocument/2006/relationships/hyperlink" Target="http://www.downes.ca/author/131" TargetMode="External"/><Relationship Id="rId9" Type="http://schemas.openxmlformats.org/officeDocument/2006/relationships/hyperlink" Target="https://www.facebook.com/akramer/posts/10152987150867796"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blogs.edweek.org/edweek/DigitalEducation/2014/04/google_halts_scanning_of_stude.html" TargetMode="External"/><Relationship Id="rId2" Type="http://schemas.openxmlformats.org/officeDocument/2006/relationships/slide" Target="../slides/slide58.xml"/><Relationship Id="rId1" Type="http://schemas.openxmlformats.org/officeDocument/2006/relationships/notesMaster" Target="../notesMasters/notesMaster1.xml"/><Relationship Id="rId6" Type="http://schemas.openxmlformats.org/officeDocument/2006/relationships/hyperlink" Target="http://googleenterprise.blogspot.com/2014/04/protecting-students-with-google-apps.html" TargetMode="External"/><Relationship Id="rId5" Type="http://schemas.openxmlformats.org/officeDocument/2006/relationships/hyperlink" Target="http://www.downes.ca/feed/871" TargetMode="External"/><Relationship Id="rId4" Type="http://schemas.openxmlformats.org/officeDocument/2006/relationships/hyperlink" Target="http://www.downes.ca/author/10036"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chronicle.com/blogs/wiredcampus/emailed-in-error-uva-law-schools-student-spreadsheet-spreads-fast/53133" TargetMode="External"/><Relationship Id="rId7" Type="http://schemas.openxmlformats.org/officeDocument/2006/relationships/hyperlink" Target="http://abovethelaw.com/2014/06/oops-top-law-school-email-screw-up-reveals-grades-ranks-of-all-clerkship-applicants/?show=comments#comments"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s://www.google.ca/search?q=%22student+records+exposed%22" TargetMode="External"/><Relationship Id="rId5" Type="http://schemas.openxmlformats.org/officeDocument/2006/relationships/hyperlink" Target="http://www.downes.ca/feed/504" TargetMode="External"/><Relationship Id="rId4" Type="http://schemas.openxmlformats.org/officeDocument/2006/relationships/hyperlink" Target="http://www.downes.ca/author/9665"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elsua.net/2014/05/06/why-i-too-killed-my-linkedin-account/"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www.hrexaminer.com/why-i-killed-my-linkedin-account/" TargetMode="External"/><Relationship Id="rId5" Type="http://schemas.openxmlformats.org/officeDocument/2006/relationships/hyperlink" Target="http://www.downes.ca/feed/857" TargetMode="External"/><Relationship Id="rId4" Type="http://schemas.openxmlformats.org/officeDocument/2006/relationships/hyperlink" Target="http://www.downes.ca/author/4475" TargetMode="External"/></Relationships>
</file>

<file path=ppt/notesSlides/_rels/notesSlide54.xml.rels><?xml version="1.0" encoding="UTF-8" standalone="yes"?>
<Relationships xmlns="http://schemas.openxmlformats.org/package/2006/relationships"><Relationship Id="rId8" Type="http://schemas.openxmlformats.org/officeDocument/2006/relationships/hyperlink" Target="http://blogs.forrester.com/nate_elliott/14-06-24-facebook_still_dominates_teens_social_usage" TargetMode="External"/><Relationship Id="rId3" Type="http://schemas.openxmlformats.org/officeDocument/2006/relationships/hyperlink" Target="http://www.adweek.com/news/technology/study-teens-are-not-fleeing-facebook-158535" TargetMode="External"/><Relationship Id="rId7" Type="http://schemas.openxmlformats.org/officeDocument/2006/relationships/hyperlink" Target="https://www.facebook.com/notes/mike-develin/debunking-princeton/10151947421191849"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www.theguardian.com/technology/2014/jan/22/facebook-princeton-researchers-infectious-disease" TargetMode="External"/><Relationship Id="rId5" Type="http://schemas.openxmlformats.org/officeDocument/2006/relationships/hyperlink" Target="http://www.downes.ca/feed/1415" TargetMode="External"/><Relationship Id="rId4" Type="http://schemas.openxmlformats.org/officeDocument/2006/relationships/hyperlink" Target="http://www.downes.ca/author/10152"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chron.com/business/article/Gates-funded-student-data-group-to-shut-down-5418346.php?World_Business_News" TargetMode="External"/><Relationship Id="rId2" Type="http://schemas.openxmlformats.org/officeDocument/2006/relationships/slide" Target="../slides/slide62.xml"/><Relationship Id="rId1" Type="http://schemas.openxmlformats.org/officeDocument/2006/relationships/notesMaster" Target="../notesMasters/notesMaster1.xml"/><Relationship Id="rId5" Type="http://schemas.openxmlformats.org/officeDocument/2006/relationships/hyperlink" Target="http://www.downes.ca/feed/1327" TargetMode="External"/><Relationship Id="rId4" Type="http://schemas.openxmlformats.org/officeDocument/2006/relationships/hyperlink" Target="http://www.downes.ca/author/9956"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www.safegov.org/2014/4/28/why-did-inbloom-die-a-hard-lesson-about-education-privacy" TargetMode="External"/><Relationship Id="rId2" Type="http://schemas.openxmlformats.org/officeDocument/2006/relationships/slide" Target="../slides/slide63.xml"/><Relationship Id="rId1" Type="http://schemas.openxmlformats.org/officeDocument/2006/relationships/notesMaster" Target="../notesMasters/notesMaster1.xml"/><Relationship Id="rId5" Type="http://schemas.openxmlformats.org/officeDocument/2006/relationships/hyperlink" Target="http://www.downes.ca/feed/1421" TargetMode="External"/><Relationship Id="rId4" Type="http://schemas.openxmlformats.org/officeDocument/2006/relationships/hyperlink" Target="http://www.downes.ca/author/10165"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cloudcomputing.sys-con.com/node/3069314" TargetMode="External"/><Relationship Id="rId2" Type="http://schemas.openxmlformats.org/officeDocument/2006/relationships/slide" Target="../slides/slide64.xml"/><Relationship Id="rId1" Type="http://schemas.openxmlformats.org/officeDocument/2006/relationships/notesMaster" Target="../notesMasters/notesMaster1.xml"/><Relationship Id="rId5" Type="http://schemas.openxmlformats.org/officeDocument/2006/relationships/hyperlink" Target="http://www.downes.ca/feed/1329" TargetMode="External"/><Relationship Id="rId4" Type="http://schemas.openxmlformats.org/officeDocument/2006/relationships/hyperlink" Target="http://www.downes.ca/author/9959"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www.universitybusiness.com/article/lecture-capture-privacy-please" TargetMode="External"/><Relationship Id="rId2" Type="http://schemas.openxmlformats.org/officeDocument/2006/relationships/slide" Target="../slides/slide65.xml"/><Relationship Id="rId1" Type="http://schemas.openxmlformats.org/officeDocument/2006/relationships/notesMaster" Target="../notesMasters/notesMaster1.xml"/><Relationship Id="rId5" Type="http://schemas.openxmlformats.org/officeDocument/2006/relationships/hyperlink" Target="http://www.downes.ca/feed/937" TargetMode="External"/><Relationship Id="rId4" Type="http://schemas.openxmlformats.org/officeDocument/2006/relationships/hyperlink" Target="http://www.downes.ca/author/10114"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dougbelshaw.com/blog/2014/04/23/software-with-shareholders/"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http://www.downes.ca/post/126" TargetMode="External"/><Relationship Id="rId5" Type="http://schemas.openxmlformats.org/officeDocument/2006/relationships/hyperlink" Target="http://www.huffingtonpost.com/2014/04/22/watch-dogs-facebook-privacy-settings_n_5191237.html" TargetMode="External"/><Relationship Id="rId4" Type="http://schemas.openxmlformats.org/officeDocument/2006/relationships/hyperlink" Target="http://www.downes.ca/author/4153"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www.insidehighered.com/news/2013/07/18/citing-disappointing-student-outcomes-san-jose-state-pauses-work-udacity" TargetMode="External"/><Relationship Id="rId3" Type="http://schemas.openxmlformats.org/officeDocument/2006/relationships/hyperlink" Target="http://www.hybridpedagogy.com/journal/mooc-problem/" TargetMode="External"/><Relationship Id="rId7" Type="http://schemas.openxmlformats.org/officeDocument/2006/relationships/hyperlink" Target="http://www.fastcompany.com/3021473/udacity-sebastian-thrun-uphill-climb"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www.nytimes.com/2013/01/28/business/davos-considers-learnings-next-wave.html?_r=0" TargetMode="External"/><Relationship Id="rId5" Type="http://schemas.openxmlformats.org/officeDocument/2006/relationships/hyperlink" Target="http://www.downes.ca/feed/828" TargetMode="External"/><Relationship Id="rId4" Type="http://schemas.openxmlformats.org/officeDocument/2006/relationships/hyperlink" Target="http://www.downes.ca/author/10072" TargetMode="External"/><Relationship Id="rId9" Type="http://schemas.openxmlformats.org/officeDocument/2006/relationships/hyperlink" Target="http://www.mindingthecampus.com/originals/2013/09/what_do_moocs_cost.html" TargetMode="Externa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rt.com/news/163968-nsa-proof-server-crowdfunding/" TargetMode="External"/><Relationship Id="rId2" Type="http://schemas.openxmlformats.org/officeDocument/2006/relationships/slide" Target="../slides/slide67.xml"/><Relationship Id="rId1" Type="http://schemas.openxmlformats.org/officeDocument/2006/relationships/notesMaster" Target="../notesMasters/notesMaster1.xml"/><Relationship Id="rId5" Type="http://schemas.openxmlformats.org/officeDocument/2006/relationships/hyperlink" Target="https://www.seedmatch.de/startups/protonet-2" TargetMode="External"/><Relationship Id="rId4" Type="http://schemas.openxmlformats.org/officeDocument/2006/relationships/hyperlink" Target="http://www.downes.ca/feed/1391"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www.inc.com/magazine/201407/ceo-of-wickr-leads-social-media-resistance-movement.html" TargetMode="External"/><Relationship Id="rId7" Type="http://schemas.openxmlformats.org/officeDocument/2006/relationships/hyperlink" Target="http://www.omlet.me/" TargetMode="External"/><Relationship Id="rId2" Type="http://schemas.openxmlformats.org/officeDocument/2006/relationships/slide" Target="../slides/slide68.xml"/><Relationship Id="rId1" Type="http://schemas.openxmlformats.org/officeDocument/2006/relationships/notesMaster" Target="../notesMasters/notesMaster1.xml"/><Relationship Id="rId6" Type="http://schemas.openxmlformats.org/officeDocument/2006/relationships/hyperlink" Target="https://www.mywickr.com/en/index.php" TargetMode="External"/><Relationship Id="rId5" Type="http://schemas.openxmlformats.org/officeDocument/2006/relationships/hyperlink" Target="http://www.downes.ca/feed/1396" TargetMode="External"/><Relationship Id="rId4" Type="http://schemas.openxmlformats.org/officeDocument/2006/relationships/hyperlink" Target="http://www.downes.ca/author/10118" TargetMode="Externa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vimeo.com/95196331" TargetMode="External"/><Relationship Id="rId2" Type="http://schemas.openxmlformats.org/officeDocument/2006/relationships/slide" Target="../slides/slide69.xml"/><Relationship Id="rId1" Type="http://schemas.openxmlformats.org/officeDocument/2006/relationships/notesMaster" Target="../notesMasters/notesMaster1.xml"/><Relationship Id="rId5" Type="http://schemas.openxmlformats.org/officeDocument/2006/relationships/hyperlink" Target="http://www.downes.ca/feed/1381" TargetMode="External"/><Relationship Id="rId4" Type="http://schemas.openxmlformats.org/officeDocument/2006/relationships/hyperlink" Target="http://www.downes.ca/author/10101" TargetMode="Externa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theedublogger.com/2014/06/12/curation/" TargetMode="External"/><Relationship Id="rId2" Type="http://schemas.openxmlformats.org/officeDocument/2006/relationships/slide" Target="../slides/slide70.xml"/><Relationship Id="rId1" Type="http://schemas.openxmlformats.org/officeDocument/2006/relationships/notesMaster" Target="../notesMasters/notesMaster1.xml"/><Relationship Id="rId5" Type="http://schemas.openxmlformats.org/officeDocument/2006/relationships/hyperlink" Target="http://www.downes.ca/feed/510" TargetMode="External"/><Relationship Id="rId4" Type="http://schemas.openxmlformats.org/officeDocument/2006/relationships/hyperlink" Target="http://www.downes.ca/author/10125" TargetMode="External"/></Relationships>
</file>

<file path=ppt/notesSlides/_rels/notesSlide64.xml.rels><?xml version="1.0" encoding="UTF-8" standalone="yes"?>
<Relationships xmlns="http://schemas.openxmlformats.org/package/2006/relationships"><Relationship Id="rId8" Type="http://schemas.openxmlformats.org/officeDocument/2006/relationships/hyperlink" Target="https://plus.google.com/u/0/+GoogleforEducation/posts" TargetMode="External"/><Relationship Id="rId3" Type="http://schemas.openxmlformats.org/officeDocument/2006/relationships/hyperlink" Target="http://educationaltechnologyguy.blogspot.ca/2014/06/google-announces-google-educator-groups.html" TargetMode="External"/><Relationship Id="rId7" Type="http://schemas.openxmlformats.org/officeDocument/2006/relationships/hyperlink" Target="http://www.google.com/landing/geg" TargetMode="External"/><Relationship Id="rId2" Type="http://schemas.openxmlformats.org/officeDocument/2006/relationships/slide" Target="../slides/slide71.xml"/><Relationship Id="rId1" Type="http://schemas.openxmlformats.org/officeDocument/2006/relationships/notesMaster" Target="../notesMasters/notesMaster1.xml"/><Relationship Id="rId6" Type="http://schemas.openxmlformats.org/officeDocument/2006/relationships/hyperlink" Target="http://educationaltechnologyguy.blogspot.com/p/google-for-educators_22.html" TargetMode="External"/><Relationship Id="rId5" Type="http://schemas.openxmlformats.org/officeDocument/2006/relationships/hyperlink" Target="http://www.downes.ca/feed/186" TargetMode="External"/><Relationship Id="rId10" Type="http://schemas.openxmlformats.org/officeDocument/2006/relationships/hyperlink" Target="http://www.google.com/landing/geg/" TargetMode="External"/><Relationship Id="rId4" Type="http://schemas.openxmlformats.org/officeDocument/2006/relationships/hyperlink" Target="http://www.downes.ca/author/7709" TargetMode="External"/><Relationship Id="rId9" Type="http://schemas.openxmlformats.org/officeDocument/2006/relationships/hyperlink" Target="http://www.google.com/edu/" TargetMode="Externa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gameswithpurpose.org/untrusted/" TargetMode="External"/><Relationship Id="rId7" Type="http://schemas.openxmlformats.org/officeDocument/2006/relationships/hyperlink" Target="http://theoreti.ca/?p=5292" TargetMode="External"/><Relationship Id="rId2" Type="http://schemas.openxmlformats.org/officeDocument/2006/relationships/slide" Target="../slides/slide72.xml"/><Relationship Id="rId1" Type="http://schemas.openxmlformats.org/officeDocument/2006/relationships/notesMaster" Target="../notesMasters/notesMaster1.xml"/><Relationship Id="rId6" Type="http://schemas.openxmlformats.org/officeDocument/2006/relationships/hyperlink" Target="http://alexnisnevich.github.io/untrusted/" TargetMode="External"/><Relationship Id="rId5" Type="http://schemas.openxmlformats.org/officeDocument/2006/relationships/hyperlink" Target="http://www.downes.ca/feed/1373" TargetMode="External"/><Relationship Id="rId4" Type="http://schemas.openxmlformats.org/officeDocument/2006/relationships/hyperlink" Target="http://www.downes.ca/author/10095" TargetMode="Externa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www.wiziq.com/class/info.aspx?7P2M2COncN/5Xs/5ivC1NlYJsTEBRRThQITIBdbg4QqeIUDbnj0i6HRES9H+M/IUe7Jne36hcQtRp28qgh9wx/QlHMhCcypz0nRi38B1PjA6lxDLzZL/Gz/u2pDyWsHl" TargetMode="External"/><Relationship Id="rId2" Type="http://schemas.openxmlformats.org/officeDocument/2006/relationships/slide" Target="../slides/slide73.xml"/><Relationship Id="rId1" Type="http://schemas.openxmlformats.org/officeDocument/2006/relationships/notesMaster" Target="../notesMasters/notesMaster1.xml"/><Relationship Id="rId5" Type="http://schemas.openxmlformats.org/officeDocument/2006/relationships/hyperlink" Target="http://www.downes.ca/feed/1393" TargetMode="External"/><Relationship Id="rId4" Type="http://schemas.openxmlformats.org/officeDocument/2006/relationships/hyperlink" Target="http://www.downes.ca/author/9420" TargetMode="Externa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celt.uwindsor.ca/ojs/leddy/index.php/CELT/article/view/3981" TargetMode="External"/><Relationship Id="rId2" Type="http://schemas.openxmlformats.org/officeDocument/2006/relationships/slide" Target="../slides/slide74.xml"/><Relationship Id="rId1" Type="http://schemas.openxmlformats.org/officeDocument/2006/relationships/notesMaster" Target="../notesMasters/notesMaster1.xml"/><Relationship Id="rId5" Type="http://schemas.openxmlformats.org/officeDocument/2006/relationships/hyperlink" Target="http://www.downes.ca/feed/1406" TargetMode="External"/><Relationship Id="rId4" Type="http://schemas.openxmlformats.org/officeDocument/2006/relationships/hyperlink" Target="http://www.downes.ca/author/1013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research.cibcwm.com/economic_public/download/feature1.pdf"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www.downes.ca/feed/1412" TargetMode="External"/><Relationship Id="rId5" Type="http://schemas.openxmlformats.org/officeDocument/2006/relationships/hyperlink" Target="http://www.downes.ca/author/10147" TargetMode="External"/><Relationship Id="rId4" Type="http://schemas.openxmlformats.org/officeDocument/2006/relationships/hyperlink" Target="http://www.downes.ca/author/10146"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business.financialpost.com/2014/05/12/employers-must-start-investing-in-skills-training-or-risk-having-public-policy-nudge-them-along/"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www.downes.ca/feed/1356" TargetMode="External"/><Relationship Id="rId4" Type="http://schemas.openxmlformats.org/officeDocument/2006/relationships/hyperlink" Target="http://www.downes.ca/author/1006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canada2020.ca/wp-content/uploads/2014/05/2014_Canada2020_Paper-Series_Education_EN_Final.pdf"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canada2020.ca/" TargetMode="External"/><Relationship Id="rId5" Type="http://schemas.openxmlformats.org/officeDocument/2006/relationships/hyperlink" Target="http://www.downes.ca/feed/1386" TargetMode="External"/><Relationship Id="rId4" Type="http://schemas.openxmlformats.org/officeDocument/2006/relationships/hyperlink" Target="http://www.downes.ca/author/1010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smtClean="0">
                <a:hlinkClick r:id="rId3"/>
              </a:rPr>
              <a:t>http://www.epforum.eu/</a:t>
            </a:r>
            <a:r>
              <a:rPr lang="en-CA" sz="1200" smtClean="0"/>
              <a:t> </a:t>
            </a:r>
          </a:p>
          <a:p>
            <a:endParaRPr lang="en-CA" dirty="0" smtClean="0"/>
          </a:p>
          <a:p>
            <a:pPr marL="0" indent="0">
              <a:buNone/>
            </a:pPr>
            <a:r>
              <a:rPr lang="en-CA" dirty="0" smtClean="0"/>
              <a:t>If formal learning can be thought of as supporting the acquisition of a body of knowledge, informal learning can be characterized as supporting the completion of a task or objective. Formal learning may be seen as ‘just in case’ while informal learning can be seen as ‘just in time’. From the perspective of the learner, the success of informal learning can be seen as immediate and manifest: it supports the completion of the task or objective. But how can informal learning be seen as supporting the first objective: the achievement, over time, of mastery over a field or domain of knowledge. Traditional formal learning employs exams and assignments to test achievement, and often includes process-based metrics, such as attendance time, to ensure a relevant base of experience has been obtained. And contemporary recognition of informal learning employs similar means, deploying testing and interviews to provide what is called ‘prior learning assessment’. Today, though, alternative metrics are being deployed. </a:t>
            </a:r>
            <a:r>
              <a:rPr lang="en-CA" dirty="0" err="1" smtClean="0"/>
              <a:t>ePortfolios</a:t>
            </a:r>
            <a:r>
              <a:rPr lang="en-CA" dirty="0" smtClean="0"/>
              <a:t> and Open Badges are only the first wave in what will emerge as a wider network-based form of assessment that makes tests and reviews unnecessary. In this talk Stephen Downes will talk about work being done in network-based automated competency development and recognition, the challenges it presents to traditional institutions, and the opportunities created for genuinely autonomous open learning.</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1</a:t>
            </a:fld>
            <a:endParaRPr lang="en-CA"/>
          </a:p>
        </p:txBody>
      </p:sp>
    </p:spTree>
    <p:extLst>
      <p:ext uri="{BB962C8B-B14F-4D97-AF65-F5344CB8AC3E}">
        <p14:creationId xmlns:p14="http://schemas.microsoft.com/office/powerpoint/2010/main" val="3260760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Learning Task Inventories (LTIs). Exploration of Optimal Conditions to Help Students Develop, Improve and Sustain Good Study and Learning Practices</a:t>
            </a:r>
            <a:r>
              <a:rPr lang="en-CA" dirty="0" smtClean="0">
                <a:effectLst/>
              </a:rPr>
              <a:t/>
            </a:r>
            <a:br>
              <a:rPr lang="en-CA" dirty="0" smtClean="0">
                <a:effectLst/>
              </a:rPr>
            </a:br>
            <a:r>
              <a:rPr lang="en-CA" dirty="0" smtClean="0">
                <a:hlinkClick r:id="rId4"/>
              </a:rPr>
              <a:t>Stephen </a:t>
            </a:r>
            <a:r>
              <a:rPr lang="en-CA" dirty="0" err="1" smtClean="0">
                <a:hlinkClick r:id="rId4"/>
              </a:rPr>
              <a:t>MacNeil</a:t>
            </a:r>
            <a:r>
              <a:rPr lang="en-CA" dirty="0" smtClean="0">
                <a:effectLst/>
              </a:rPr>
              <a:t>, </a:t>
            </a:r>
            <a:r>
              <a:rPr lang="en-CA" dirty="0" smtClean="0">
                <a:hlinkClick r:id="rId5"/>
              </a:rPr>
              <a:t>Eileen Wood</a:t>
            </a:r>
            <a:r>
              <a:rPr lang="en-CA" dirty="0" smtClean="0">
                <a:effectLst/>
              </a:rPr>
              <a:t>, </a:t>
            </a:r>
            <a:r>
              <a:rPr lang="en-CA" dirty="0" smtClean="0">
                <a:hlinkClick r:id="rId6"/>
              </a:rPr>
              <a:t>Lucia </a:t>
            </a:r>
            <a:r>
              <a:rPr lang="en-CA" dirty="0" err="1" smtClean="0">
                <a:hlinkClick r:id="rId6"/>
              </a:rPr>
              <a:t>Zivcakova</a:t>
            </a:r>
            <a:r>
              <a:rPr lang="en-CA" dirty="0" smtClean="0">
                <a:effectLst/>
              </a:rPr>
              <a:t>, </a:t>
            </a:r>
            <a:r>
              <a:rPr lang="en-CA" dirty="0" smtClean="0">
                <a:hlinkClick r:id="rId7"/>
              </a:rPr>
              <a:t>Robyn Glover</a:t>
            </a:r>
            <a:r>
              <a:rPr lang="en-CA" dirty="0" smtClean="0">
                <a:effectLst/>
              </a:rPr>
              <a:t>, </a:t>
            </a:r>
            <a:r>
              <a:rPr lang="en-CA" dirty="0" smtClean="0">
                <a:hlinkClick r:id="rId8"/>
              </a:rPr>
              <a:t>Patrick Smith</a:t>
            </a:r>
            <a:r>
              <a:rPr lang="en-CA" dirty="0" smtClean="0">
                <a:effectLst/>
              </a:rPr>
              <a:t>, </a:t>
            </a:r>
            <a:r>
              <a:rPr lang="en-CA" dirty="0" smtClean="0">
                <a:hlinkClick r:id="rId9"/>
              </a:rPr>
              <a:t>Collected Essays on Learning</a:t>
            </a:r>
            <a:r>
              <a:rPr lang="en-CA" dirty="0" smtClean="0">
                <a:effectLst/>
              </a:rPr>
              <a:t>, </a:t>
            </a:r>
            <a:r>
              <a:rPr lang="en-CA" dirty="0" smtClean="0">
                <a:hlinkClick r:id="rId10"/>
              </a:rPr>
              <a:t>MERLOT Journal of Online Learning and Teaching (JOLT)</a:t>
            </a:r>
            <a:r>
              <a:rPr lang="en-CA" dirty="0" smtClean="0">
                <a:effectLst/>
              </a:rPr>
              <a:t>, Jun 19, 2014</a:t>
            </a:r>
            <a:br>
              <a:rPr lang="en-CA" dirty="0" smtClean="0">
                <a:effectLst/>
              </a:rPr>
            </a:br>
            <a:r>
              <a:rPr lang="en-CA" i="1" dirty="0" smtClean="0">
                <a:effectLst/>
              </a:rPr>
              <a:t>Commentary by Stephen Downes</a:t>
            </a:r>
            <a:r>
              <a:rPr lang="en-CA" dirty="0" smtClean="0">
                <a:effectLst/>
              </a:rPr>
              <a:t> </a:t>
            </a:r>
          </a:p>
          <a:p>
            <a:r>
              <a:rPr lang="en-CA" dirty="0" smtClean="0">
                <a:effectLst/>
              </a:rPr>
              <a:t>According to this paper, "LTIs are chapter-by-chapter lists of detailed learning tasks students are expected to master during the course." The paper describes the employment and use of LTIs during an introductory Organic Chemistry I course at </a:t>
            </a:r>
            <a:r>
              <a:rPr lang="en-CA" dirty="0" err="1" smtClean="0">
                <a:effectLst/>
              </a:rPr>
              <a:t>Wilfrid</a:t>
            </a:r>
            <a:r>
              <a:rPr lang="en-CA" dirty="0" smtClean="0">
                <a:effectLst/>
              </a:rPr>
              <a:t> Laurier University and investigates "optimal conditions</a:t>
            </a:r>
            <a:br>
              <a:rPr lang="en-CA" dirty="0" smtClean="0">
                <a:effectLst/>
              </a:rPr>
            </a:br>
            <a:r>
              <a:rPr lang="en-CA" dirty="0" smtClean="0">
                <a:effectLst/>
              </a:rPr>
              <a:t>for implementation of LTIs." The largest impact seemed to be obtained when LTIs helped students determine what they did or did not know. LTIs are an internal </a:t>
            </a:r>
            <a:r>
              <a:rPr lang="en-CA" dirty="0" err="1" smtClean="0">
                <a:effectLst/>
              </a:rPr>
              <a:t>Wilfrid</a:t>
            </a:r>
            <a:r>
              <a:rPr lang="en-CA" dirty="0" smtClean="0">
                <a:effectLst/>
              </a:rPr>
              <a:t> Laurier tool, and I wish there was more information or reference to information describing the nature and structure of LTIs, and how they differ from </a:t>
            </a:r>
            <a:r>
              <a:rPr lang="en-CA" dirty="0" err="1" smtClean="0">
                <a:effectLst/>
              </a:rPr>
              <a:t>learnring</a:t>
            </a:r>
            <a:r>
              <a:rPr lang="en-CA" dirty="0" smtClean="0">
                <a:effectLst/>
              </a:rPr>
              <a:t> objects and/or competences.</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13</a:t>
            </a:fld>
            <a:endParaRPr lang="en-CA"/>
          </a:p>
        </p:txBody>
      </p:sp>
    </p:spTree>
    <p:extLst>
      <p:ext uri="{BB962C8B-B14F-4D97-AF65-F5344CB8AC3E}">
        <p14:creationId xmlns:p14="http://schemas.microsoft.com/office/powerpoint/2010/main" val="2453065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Theory of Change in Education</a:t>
            </a:r>
            <a:r>
              <a:rPr lang="en-CA" dirty="0" smtClean="0">
                <a:effectLst/>
              </a:rPr>
              <a:t/>
            </a:r>
            <a:br>
              <a:rPr lang="en-CA" dirty="0" smtClean="0">
                <a:effectLst/>
              </a:rPr>
            </a:br>
            <a:r>
              <a:rPr lang="en-CA" dirty="0" smtClean="0">
                <a:hlinkClick r:id="rId4"/>
              </a:rPr>
              <a:t>Oliver Quinlan</a:t>
            </a:r>
            <a:r>
              <a:rPr lang="en-CA" dirty="0" smtClean="0">
                <a:effectLst/>
              </a:rPr>
              <a:t>, Jun 16, 2014</a:t>
            </a:r>
            <a:br>
              <a:rPr lang="en-CA" dirty="0" smtClean="0">
                <a:effectLst/>
              </a:rPr>
            </a:br>
            <a:r>
              <a:rPr lang="en-CA" i="1" dirty="0" smtClean="0">
                <a:effectLst/>
              </a:rPr>
              <a:t>Commentary by Stephen Downes</a:t>
            </a:r>
            <a:r>
              <a:rPr lang="en-CA" dirty="0" smtClean="0">
                <a:effectLst/>
              </a:rPr>
              <a:t> </a:t>
            </a:r>
          </a:p>
          <a:p>
            <a:r>
              <a:rPr lang="en-CA" dirty="0" smtClean="0">
                <a:effectLst/>
              </a:rPr>
              <a:t>So here basically is the basis for instructional design: "Start with what you want them to learn, design an experience that will cause them to learn it, build in some checks that this is happening along the way and has happened by the end. This is </a:t>
            </a:r>
            <a:r>
              <a:rPr lang="en-CA" dirty="0" smtClean="0">
                <a:effectLst/>
                <a:hlinkClick r:id="rId5"/>
              </a:rPr>
              <a:t>one of the core lessons of teacher education</a:t>
            </a:r>
            <a:r>
              <a:rPr lang="en-CA" dirty="0" smtClean="0">
                <a:effectLst/>
              </a:rPr>
              <a:t>, and something all effective teachers master, whilst they may decide to tweak it and experiment later." In this post about change Oliver Quinlan looks how this core idea gets lost as, say, new technology takes centre stage. "I see tweets on a fairly regular basis from educators describing how their school has just bought a set of tablet computers, and only now they are looking for how they can be used for learning outcomes." He proposes a </a:t>
            </a:r>
            <a:r>
              <a:rPr lang="en-CA" dirty="0" smtClean="0">
                <a:effectLst/>
                <a:hlinkClick r:id="rId6"/>
              </a:rPr>
              <a:t>theory of change</a:t>
            </a:r>
            <a:r>
              <a:rPr lang="en-CA" dirty="0" smtClean="0">
                <a:effectLst/>
              </a:rPr>
              <a:t> model to address this. Fair enough, but my experience is that change brings with it new problems, new things you want to learn, and new opportunities. You can't just bring in new technology to solve old problems.</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14</a:t>
            </a:fld>
            <a:endParaRPr lang="en-CA"/>
          </a:p>
        </p:txBody>
      </p:sp>
    </p:spTree>
    <p:extLst>
      <p:ext uri="{BB962C8B-B14F-4D97-AF65-F5344CB8AC3E}">
        <p14:creationId xmlns:p14="http://schemas.microsoft.com/office/powerpoint/2010/main" val="2036270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“Not Interested in Being #1:” Shanghai May Ditch PISA</a:t>
            </a:r>
            <a:r>
              <a:rPr lang="en-CA" dirty="0" smtClean="0">
                <a:effectLst/>
              </a:rPr>
              <a:t/>
            </a:r>
            <a:br>
              <a:rPr lang="en-CA" dirty="0" smtClean="0">
                <a:effectLst/>
              </a:rPr>
            </a:br>
            <a:r>
              <a:rPr lang="en-CA" dirty="0" smtClean="0">
                <a:hlinkClick r:id="rId4"/>
              </a:rPr>
              <a:t>Yong Zhao</a:t>
            </a:r>
            <a:r>
              <a:rPr lang="en-CA" dirty="0" smtClean="0">
                <a:effectLst/>
              </a:rPr>
              <a:t>, Jun 02, 2014</a:t>
            </a:r>
            <a:br>
              <a:rPr lang="en-CA" dirty="0" smtClean="0">
                <a:effectLst/>
              </a:rPr>
            </a:br>
            <a:r>
              <a:rPr lang="en-CA" i="1" dirty="0" smtClean="0">
                <a:effectLst/>
              </a:rPr>
              <a:t>Commentary by Stephen Downes</a:t>
            </a:r>
            <a:r>
              <a:rPr lang="en-CA" dirty="0" smtClean="0">
                <a:effectLst/>
              </a:rPr>
              <a:t> </a:t>
            </a:r>
          </a:p>
          <a:p>
            <a:r>
              <a:rPr lang="en-CA" dirty="0" smtClean="0">
                <a:effectLst/>
              </a:rPr>
              <a:t>This is interesting, especially in the light of other reports (rumours?) that China as a whole (instead of selected districts) will participate in future PISA tests. According to this item, Shanghai is reconsidering its participation. "One of the shortfalls of Shanghai education masked by its top PISA ranking, Mr. Yi, pointed out, is excessive amount of homework, according to the story.... Their skills and qualities should also be acquired from a variety of activities such as play, online activities, and games instead of merely completing academic assignments or extending homework time."</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15</a:t>
            </a:fld>
            <a:endParaRPr lang="en-CA"/>
          </a:p>
        </p:txBody>
      </p:sp>
    </p:spTree>
    <p:extLst>
      <p:ext uri="{BB962C8B-B14F-4D97-AF65-F5344CB8AC3E}">
        <p14:creationId xmlns:p14="http://schemas.microsoft.com/office/powerpoint/2010/main" val="958364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20th Century Assessment In A 21st Century Learning Environment</a:t>
            </a:r>
            <a:r>
              <a:rPr lang="en-CA" dirty="0" smtClean="0">
                <a:effectLst/>
              </a:rPr>
              <a:t/>
            </a:r>
            <a:br>
              <a:rPr lang="en-CA" dirty="0" smtClean="0">
                <a:effectLst/>
              </a:rPr>
            </a:br>
            <a:r>
              <a:rPr lang="en-CA" dirty="0" smtClean="0">
                <a:hlinkClick r:id="rId4"/>
              </a:rPr>
              <a:t>Terry </a:t>
            </a:r>
            <a:r>
              <a:rPr lang="en-CA" dirty="0" err="1" smtClean="0">
                <a:hlinkClick r:id="rId4"/>
              </a:rPr>
              <a:t>Heick</a:t>
            </a:r>
            <a:r>
              <a:rPr lang="en-CA" dirty="0" smtClean="0">
                <a:effectLst/>
              </a:rPr>
              <a:t>, </a:t>
            </a:r>
            <a:r>
              <a:rPr lang="en-CA" dirty="0" err="1" smtClean="0">
                <a:hlinkClick r:id="rId5"/>
              </a:rPr>
              <a:t>TeachThought</a:t>
            </a:r>
            <a:r>
              <a:rPr lang="en-CA" dirty="0" smtClean="0">
                <a:effectLst/>
              </a:rPr>
              <a:t>, May 02, 2014</a:t>
            </a:r>
            <a:br>
              <a:rPr lang="en-CA" dirty="0" smtClean="0">
                <a:effectLst/>
              </a:rPr>
            </a:br>
            <a:r>
              <a:rPr lang="en-CA" i="1" dirty="0" smtClean="0">
                <a:effectLst/>
              </a:rPr>
              <a:t>Commentary by Stephen Downes</a:t>
            </a:r>
            <a:r>
              <a:rPr lang="en-CA" dirty="0" smtClean="0">
                <a:effectLst/>
              </a:rPr>
              <a:t> </a:t>
            </a:r>
          </a:p>
          <a:p>
            <a:r>
              <a:rPr lang="en-CA" dirty="0" smtClean="0">
                <a:effectLst/>
              </a:rPr>
              <a:t>Why is there so much emphasis (still!) on testing? "According to </a:t>
            </a:r>
            <a:r>
              <a:rPr lang="en-CA" dirty="0" smtClean="0">
                <a:effectLst/>
                <a:hlinkClick r:id="rId6"/>
              </a:rPr>
              <a:t>SmarterBalanced.org</a:t>
            </a:r>
            <a:r>
              <a:rPr lang="en-CA" dirty="0" smtClean="0">
                <a:effectLst/>
              </a:rPr>
              <a:t>, the per-student cost for testing is currently around $31 per student. Multiply that by nearly </a:t>
            </a:r>
            <a:r>
              <a:rPr lang="en-CA" dirty="0" smtClean="0">
                <a:effectLst/>
                <a:hlinkClick r:id="rId7"/>
              </a:rPr>
              <a:t>fifty million students</a:t>
            </a:r>
            <a:r>
              <a:rPr lang="en-CA" dirty="0" smtClean="0">
                <a:effectLst/>
              </a:rPr>
              <a:t>, and you’ve got a big pile of money up for grabs. This makes efforts here grounded as much in business principle as in pedagogy–and a resulting ugly, two-headed affair: money and learning."</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16</a:t>
            </a:fld>
            <a:endParaRPr lang="en-CA"/>
          </a:p>
        </p:txBody>
      </p:sp>
    </p:spTree>
    <p:extLst>
      <p:ext uri="{BB962C8B-B14F-4D97-AF65-F5344CB8AC3E}">
        <p14:creationId xmlns:p14="http://schemas.microsoft.com/office/powerpoint/2010/main" val="2021113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The Learning Curve: Education and Skills for Life</a:t>
            </a:r>
            <a:r>
              <a:rPr lang="en-CA" dirty="0" smtClean="0">
                <a:effectLst/>
              </a:rPr>
              <a:t/>
            </a:r>
            <a:br>
              <a:rPr lang="en-CA" dirty="0" smtClean="0">
                <a:effectLst/>
              </a:rPr>
            </a:br>
            <a:r>
              <a:rPr lang="en-CA" dirty="0" smtClean="0">
                <a:hlinkClick r:id="rId4"/>
              </a:rPr>
              <a:t>Paul </a:t>
            </a:r>
            <a:r>
              <a:rPr lang="en-CA" dirty="0" err="1" smtClean="0">
                <a:hlinkClick r:id="rId4"/>
              </a:rPr>
              <a:t>Kielstra</a:t>
            </a:r>
            <a:r>
              <a:rPr lang="en-CA" dirty="0" smtClean="0">
                <a:effectLst/>
              </a:rPr>
              <a:t>, </a:t>
            </a:r>
            <a:r>
              <a:rPr lang="en-CA" dirty="0" smtClean="0">
                <a:hlinkClick r:id="rId5"/>
              </a:rPr>
              <a:t>Pearson</a:t>
            </a:r>
            <a:r>
              <a:rPr lang="en-CA" dirty="0" smtClean="0">
                <a:effectLst/>
              </a:rPr>
              <a:t>, Jun 09, 2014</a:t>
            </a:r>
            <a:br>
              <a:rPr lang="en-CA" dirty="0" smtClean="0">
                <a:effectLst/>
              </a:rPr>
            </a:br>
            <a:r>
              <a:rPr lang="en-CA" i="1" dirty="0" smtClean="0">
                <a:effectLst/>
              </a:rPr>
              <a:t>Commentary by Stephen Downes</a:t>
            </a:r>
            <a:r>
              <a:rPr lang="en-CA" dirty="0" smtClean="0">
                <a:effectLst/>
              </a:rPr>
              <a:t> </a:t>
            </a:r>
          </a:p>
          <a:p>
            <a:r>
              <a:rPr lang="en-CA" dirty="0" smtClean="0">
                <a:effectLst/>
              </a:rPr>
              <a:t>This is a fairly basic-level report on some trends in education and skills development, focused mostly on lifelong learning. The full 28-page PDF is </a:t>
            </a:r>
            <a:r>
              <a:rPr lang="en-CA" dirty="0" smtClean="0">
                <a:effectLst/>
                <a:hlinkClick r:id="rId6"/>
              </a:rPr>
              <a:t>available here</a:t>
            </a:r>
            <a:r>
              <a:rPr lang="en-CA" dirty="0" smtClean="0">
                <a:effectLst/>
              </a:rPr>
              <a:t>. While nothing in the report is particularly controversial, the language and emphasis is clearly slanted toward a particular perspective. For example, this reflects an emphasis on economic development and skills, as opposed to personal development and learning: "the OECD estimates that half of the economic growth in developed countries in the last decade came from better skills." Or, for example: "The average time spent in school by a country’s students and the labour productivity of its workers have been statistically linked." This is true when school is the only option, but it on the verge of being disrupted by open learning. So read the report with caution.</a:t>
            </a:r>
            <a:endParaRPr lang="en-CA" dirty="0" smtClean="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17</a:t>
            </a:fld>
            <a:endParaRPr lang="en-CA"/>
          </a:p>
        </p:txBody>
      </p:sp>
    </p:spTree>
    <p:extLst>
      <p:ext uri="{BB962C8B-B14F-4D97-AF65-F5344CB8AC3E}">
        <p14:creationId xmlns:p14="http://schemas.microsoft.com/office/powerpoint/2010/main" val="447364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Understanding and learning outcomes</a:t>
            </a:r>
            <a:r>
              <a:rPr lang="en-CA" dirty="0" smtClean="0">
                <a:effectLst/>
              </a:rPr>
              <a:t/>
            </a:r>
            <a:br>
              <a:rPr lang="en-CA" dirty="0" smtClean="0">
                <a:effectLst/>
              </a:rPr>
            </a:br>
            <a:r>
              <a:rPr lang="en-CA" dirty="0" smtClean="0">
                <a:effectLst/>
              </a:rPr>
              <a:t>May 09, 2014</a:t>
            </a:r>
            <a:br>
              <a:rPr lang="en-CA" dirty="0" smtClean="0">
                <a:effectLst/>
              </a:rPr>
            </a:br>
            <a:r>
              <a:rPr lang="en-CA" i="1" dirty="0" smtClean="0">
                <a:effectLst/>
              </a:rPr>
              <a:t>Commentary by Stephen Downes</a:t>
            </a:r>
            <a:r>
              <a:rPr lang="en-CA" dirty="0" smtClean="0">
                <a:effectLst/>
              </a:rPr>
              <a:t> </a:t>
            </a:r>
          </a:p>
          <a:p>
            <a:r>
              <a:rPr lang="en-CA" dirty="0" smtClean="0">
                <a:effectLst/>
              </a:rPr>
              <a:t>Gardner Campbell examines "the seemingly endless fascination with 'learning outcomes'" and the ingenious idea that "teachers should think about what they believe should happen in the student as a result of the class." But this, he says, leads toward a behaviourist paradigm and away from "the cognitivist turn" that has characterized education in recent years. It leads toward 'specific knowledge'. "Two of the words we must never, ever use are 'understand' and 'appreciate.'" - we are told that these are vague words, when (as Chronicle blogger </a:t>
            </a:r>
            <a:r>
              <a:rPr lang="en-CA" dirty="0" smtClean="0">
                <a:effectLst/>
                <a:hlinkClick r:id="rId4"/>
              </a:rPr>
              <a:t>Robert Talbert says</a:t>
            </a:r>
            <a:r>
              <a:rPr lang="en-CA" dirty="0" smtClean="0">
                <a:effectLst/>
              </a:rPr>
              <a:t>) we should specific words to describe outcomes. Mushy objectives can't be measured. But it's not so much that they're mushy (and here I'm reading into him a bit) but they're </a:t>
            </a:r>
            <a:r>
              <a:rPr lang="en-CA" i="1" dirty="0" smtClean="0">
                <a:effectLst/>
              </a:rPr>
              <a:t>complex</a:t>
            </a:r>
            <a:r>
              <a:rPr lang="en-CA" dirty="0" smtClean="0">
                <a:effectLst/>
              </a:rPr>
              <a:t>. The paradoxes that seem to abound in learning are actually reflective of the underlying nature of learning. Reading slowly is ineffective, for example, is the goal of reading is to 'have read' - as it seems to be using tools like </a:t>
            </a:r>
            <a:r>
              <a:rPr lang="en-CA" dirty="0" smtClean="0">
                <a:effectLst/>
                <a:hlinkClick r:id="rId5"/>
              </a:rPr>
              <a:t>Spritz</a:t>
            </a:r>
            <a:r>
              <a:rPr lang="en-CA" dirty="0" smtClean="0">
                <a:effectLst/>
              </a:rPr>
              <a:t> to speed-read. Back to </a:t>
            </a:r>
            <a:r>
              <a:rPr lang="en-CA" dirty="0" err="1" smtClean="0">
                <a:effectLst/>
              </a:rPr>
              <a:t>Bogost</a:t>
            </a:r>
            <a:r>
              <a:rPr lang="en-CA" dirty="0" smtClean="0">
                <a:effectLst/>
              </a:rPr>
              <a:t>: "Spritz hasn’t stepped in to sabotage comprehension, but to formalize and excuse its eradication."</a:t>
            </a:r>
          </a:p>
          <a:p>
            <a:r>
              <a:rPr lang="en-CA" dirty="0" smtClean="0">
                <a:effectLst/>
              </a:rPr>
              <a:t/>
            </a:r>
            <a:br>
              <a:rPr lang="en-CA" dirty="0" smtClean="0">
                <a:effectLst/>
              </a:rPr>
            </a:br>
            <a:r>
              <a:rPr lang="en-CA" dirty="0" smtClean="0">
                <a:effectLst/>
              </a:rPr>
              <a:t>In my own work, I'm often an </a:t>
            </a:r>
            <a:r>
              <a:rPr lang="en-CA" dirty="0" err="1" smtClean="0">
                <a:effectLst/>
              </a:rPr>
              <a:t>eliminativist</a:t>
            </a:r>
            <a:r>
              <a:rPr lang="en-CA" dirty="0" smtClean="0">
                <a:effectLst/>
              </a:rPr>
              <a:t>. I don't like it when people use words as though they were some sort of conceptual black box, as though (say) the story is over when they say that something "fosters understanding." But this </a:t>
            </a:r>
            <a:r>
              <a:rPr lang="en-CA" dirty="0" err="1" smtClean="0">
                <a:effectLst/>
              </a:rPr>
              <a:t>eliminativist</a:t>
            </a:r>
            <a:r>
              <a:rPr lang="en-CA" dirty="0" smtClean="0">
                <a:effectLst/>
              </a:rPr>
              <a:t> part of me should be thought of as an attempt to dehumanize learning, it should be seen as an instance of this: "these complexities matter. When confident, simple, plain, orderly advice is given about a complex matter, I hear the sound of the hatchet replaced by the sound of wood snapping as the branch I’m sitting on gives way."</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18</a:t>
            </a:fld>
            <a:endParaRPr lang="en-CA"/>
          </a:p>
        </p:txBody>
      </p:sp>
    </p:spTree>
    <p:extLst>
      <p:ext uri="{BB962C8B-B14F-4D97-AF65-F5344CB8AC3E}">
        <p14:creationId xmlns:p14="http://schemas.microsoft.com/office/powerpoint/2010/main" val="1236926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Ed tech behaviorism</a:t>
            </a:r>
            <a:r>
              <a:rPr lang="en-CA" dirty="0" smtClean="0">
                <a:effectLst/>
              </a:rPr>
              <a:t/>
            </a:r>
            <a:br>
              <a:rPr lang="en-CA" dirty="0" smtClean="0">
                <a:effectLst/>
              </a:rPr>
            </a:br>
            <a:r>
              <a:rPr lang="en-CA" dirty="0" smtClean="0">
                <a:hlinkClick r:id="rId4"/>
              </a:rPr>
              <a:t>Scott </a:t>
            </a:r>
            <a:r>
              <a:rPr lang="en-CA" dirty="0" err="1" smtClean="0">
                <a:hlinkClick r:id="rId4"/>
              </a:rPr>
              <a:t>Mcleod</a:t>
            </a:r>
            <a:r>
              <a:rPr lang="en-CA" dirty="0" smtClean="0">
                <a:effectLst/>
              </a:rPr>
              <a:t>, </a:t>
            </a:r>
            <a:r>
              <a:rPr lang="en-CA" dirty="0" smtClean="0">
                <a:hlinkClick r:id="rId5"/>
              </a:rPr>
              <a:t>Dangerously Irrelevant</a:t>
            </a:r>
            <a:r>
              <a:rPr lang="en-CA" dirty="0" smtClean="0">
                <a:effectLst/>
              </a:rPr>
              <a:t>, Jun 16, 2014</a:t>
            </a:r>
            <a:br>
              <a:rPr lang="en-CA" dirty="0" smtClean="0">
                <a:effectLst/>
              </a:rPr>
            </a:br>
            <a:r>
              <a:rPr lang="en-CA" i="1" dirty="0" smtClean="0">
                <a:effectLst/>
              </a:rPr>
              <a:t>Commentary by Stephen Downes</a:t>
            </a:r>
            <a:r>
              <a:rPr lang="en-CA" dirty="0" smtClean="0">
                <a:effectLst/>
              </a:rPr>
              <a:t> </a:t>
            </a:r>
          </a:p>
          <a:p>
            <a:r>
              <a:rPr lang="en-CA" dirty="0" smtClean="0">
                <a:effectLst/>
              </a:rPr>
              <a:t>Although behaviourism has several flavours, it is in general the idea that you can (only) talk about mental phenomena, such as learning and cognition, in terms of behaviour. The mind in behaviourism is treated as a black box, to which we do not have evidentiary access. This for the most part remains the case today, which means that most all educational theory belongs either to the category of (a) continuing to use the black box, or (b) making stuff up that we </a:t>
            </a:r>
            <a:r>
              <a:rPr lang="en-CA" i="1" dirty="0" smtClean="0">
                <a:effectLst/>
              </a:rPr>
              <a:t>think</a:t>
            </a:r>
            <a:r>
              <a:rPr lang="en-CA" dirty="0" smtClean="0">
                <a:effectLst/>
              </a:rPr>
              <a:t> characterizes cognitive phenomena. That is why technologists continue to employ what we would still call behaviourist methodology. Technology cannot respond to made-up phenomena (like mental 'constructions' or 'intentions') that we can't detect or measure. Nobody's happy with the current situation, but until we get accurate neural mapping, that's what we're left with.</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20</a:t>
            </a:fld>
            <a:endParaRPr lang="en-CA"/>
          </a:p>
        </p:txBody>
      </p:sp>
    </p:spTree>
    <p:extLst>
      <p:ext uri="{BB962C8B-B14F-4D97-AF65-F5344CB8AC3E}">
        <p14:creationId xmlns:p14="http://schemas.microsoft.com/office/powerpoint/2010/main" val="2362791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effectLst/>
              </a:rPr>
              <a:t/>
            </a:r>
            <a:br>
              <a:rPr lang="en-CA" dirty="0" smtClean="0">
                <a:effectLst/>
              </a:rPr>
            </a:br>
            <a:r>
              <a:rPr lang="en-CA" dirty="0" smtClean="0">
                <a:effectLst/>
              </a:rPr>
              <a:t>To see my point, take a look at this account of the 'affective context model', which </a:t>
            </a:r>
            <a:r>
              <a:rPr lang="en-CA" dirty="0" smtClean="0">
                <a:effectLst/>
                <a:hlinkClick r:id="rId3"/>
              </a:rPr>
              <a:t>according to Nick </a:t>
            </a:r>
            <a:r>
              <a:rPr lang="en-CA" dirty="0" err="1" smtClean="0">
                <a:effectLst/>
                <a:hlinkClick r:id="rId3"/>
              </a:rPr>
              <a:t>Shackleton</a:t>
            </a:r>
            <a:r>
              <a:rPr lang="en-CA" dirty="0" smtClean="0">
                <a:effectLst/>
                <a:hlinkClick r:id="rId3"/>
              </a:rPr>
              <a:t>-Jones</a:t>
            </a:r>
            <a:r>
              <a:rPr lang="en-CA" dirty="0" smtClean="0">
                <a:effectLst/>
              </a:rPr>
              <a:t>, "explains how learning takes place": "As we experience the world our brains need some way of deciding what to encode and how to encode it, so as to retrieve it in a way which is useful. Our minds solve this problem by encoding information along with its affective context – that is, our affective response to what we experience." This explanation is </a:t>
            </a:r>
            <a:r>
              <a:rPr lang="en-CA" i="1" dirty="0" smtClean="0">
                <a:effectLst/>
              </a:rPr>
              <a:t>filled</a:t>
            </a:r>
            <a:r>
              <a:rPr lang="en-CA" dirty="0" smtClean="0">
                <a:effectLst/>
              </a:rPr>
              <a:t> with made-up entities - like the brain "needing" to decide, it "encoding" it, it "retrieving" it, even the idea of "information" in our brain, let alone the "affective context" itself - </a:t>
            </a:r>
            <a:r>
              <a:rPr lang="en-CA" i="1" dirty="0" smtClean="0">
                <a:effectLst/>
              </a:rPr>
              <a:t>none</a:t>
            </a:r>
            <a:r>
              <a:rPr lang="en-CA" dirty="0" smtClean="0">
                <a:effectLst/>
              </a:rPr>
              <a:t> of this can be measured or observed, and that's </a:t>
            </a:r>
            <a:r>
              <a:rPr lang="en-CA" i="1" dirty="0" smtClean="0">
                <a:effectLst/>
              </a:rPr>
              <a:t>why</a:t>
            </a:r>
            <a:r>
              <a:rPr lang="en-CA" dirty="0" smtClean="0">
                <a:effectLst/>
              </a:rPr>
              <a:t> technologists measure responses rather than (say) 'encodings'.</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21</a:t>
            </a:fld>
            <a:endParaRPr lang="en-CA"/>
          </a:p>
        </p:txBody>
      </p:sp>
    </p:spTree>
    <p:extLst>
      <p:ext uri="{BB962C8B-B14F-4D97-AF65-F5344CB8AC3E}">
        <p14:creationId xmlns:p14="http://schemas.microsoft.com/office/powerpoint/2010/main" val="918968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Biology’s Shameful Refusal to Disown the Machine-Organism</a:t>
            </a:r>
            <a:r>
              <a:rPr lang="en-CA" dirty="0" smtClean="0">
                <a:effectLst/>
              </a:rPr>
              <a:t/>
            </a:r>
            <a:br>
              <a:rPr lang="en-CA" dirty="0" smtClean="0">
                <a:effectLst/>
              </a:rPr>
            </a:br>
            <a:r>
              <a:rPr lang="en-CA" dirty="0" smtClean="0">
                <a:hlinkClick r:id="rId4"/>
              </a:rPr>
              <a:t>Stephen L. </a:t>
            </a:r>
            <a:r>
              <a:rPr lang="en-CA" dirty="0" err="1" smtClean="0">
                <a:hlinkClick r:id="rId4"/>
              </a:rPr>
              <a:t>Talbott</a:t>
            </a:r>
            <a:r>
              <a:rPr lang="en-CA" dirty="0" smtClean="0">
                <a:effectLst/>
              </a:rPr>
              <a:t>, </a:t>
            </a:r>
            <a:r>
              <a:rPr lang="en-CA" dirty="0" smtClean="0">
                <a:hlinkClick r:id="rId5"/>
              </a:rPr>
              <a:t>The Nature Institute</a:t>
            </a:r>
            <a:r>
              <a:rPr lang="en-CA" dirty="0" smtClean="0">
                <a:effectLst/>
              </a:rPr>
              <a:t>, Apr 27, 2014</a:t>
            </a:r>
            <a:br>
              <a:rPr lang="en-CA" dirty="0" smtClean="0">
                <a:effectLst/>
              </a:rPr>
            </a:br>
            <a:r>
              <a:rPr lang="en-CA" i="1" dirty="0" smtClean="0">
                <a:effectLst/>
              </a:rPr>
              <a:t>Commentary by Stephen Downes</a:t>
            </a:r>
            <a:r>
              <a:rPr lang="en-CA" dirty="0" smtClean="0">
                <a:effectLst/>
              </a:rPr>
              <a:t> </a:t>
            </a:r>
          </a:p>
          <a:p>
            <a:r>
              <a:rPr lang="en-CA" dirty="0" smtClean="0">
                <a:effectLst/>
              </a:rPr>
              <a:t>The metaphors we live by shape the expectations we have. But if the metaphor is inappropriate, so are our expectations. Such is the case with the 'body as machine' metaphor, writes Steven </a:t>
            </a:r>
            <a:r>
              <a:rPr lang="en-CA" dirty="0" err="1" smtClean="0">
                <a:effectLst/>
              </a:rPr>
              <a:t>Talbott</a:t>
            </a:r>
            <a:r>
              <a:rPr lang="en-CA" dirty="0" smtClean="0">
                <a:effectLst/>
              </a:rPr>
              <a:t> in this excellent essay. Take even something so simple as the 'heart as pump' metaphor. It conjures a single engine pushing blood through a system of pipes. But most circulatory fluid is outside the popes and the whole body contributes to circulation, a process that resembles tidal ebb and flow more than movement through a pipe. In the same way, I would argue, the 'mind as computer' metaphor is equally misleading, representing cognition as a set of individual data stores, when in fact even a simple concept like 'Paris' is more like a wave of interconnected neural activations, an activation that takes place </a:t>
            </a:r>
            <a:r>
              <a:rPr lang="en-CA" i="1" dirty="0" smtClean="0">
                <a:effectLst/>
              </a:rPr>
              <a:t>in the very same body</a:t>
            </a:r>
            <a:r>
              <a:rPr lang="en-CA" dirty="0" smtClean="0">
                <a:effectLst/>
              </a:rPr>
              <a:t> of water as the next wave (which may be 'plaster' or 'France' or 'Hilton' or whatever).</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22</a:t>
            </a:fld>
            <a:endParaRPr lang="en-CA"/>
          </a:p>
        </p:txBody>
      </p:sp>
    </p:spTree>
    <p:extLst>
      <p:ext uri="{BB962C8B-B14F-4D97-AF65-F5344CB8AC3E}">
        <p14:creationId xmlns:p14="http://schemas.microsoft.com/office/powerpoint/2010/main" val="2812356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Will competency-based degree programs come to Canada?</a:t>
            </a:r>
            <a:r>
              <a:rPr lang="en-CA" dirty="0" smtClean="0">
                <a:effectLst/>
              </a:rPr>
              <a:t/>
            </a:r>
            <a:br>
              <a:rPr lang="en-CA" dirty="0" smtClean="0">
                <a:effectLst/>
              </a:rPr>
            </a:br>
            <a:r>
              <a:rPr lang="en-CA" dirty="0" smtClean="0">
                <a:hlinkClick r:id="rId4"/>
              </a:rPr>
              <a:t>Rosanna </a:t>
            </a:r>
            <a:r>
              <a:rPr lang="en-CA" dirty="0" err="1" smtClean="0">
                <a:hlinkClick r:id="rId4"/>
              </a:rPr>
              <a:t>Tamburri</a:t>
            </a:r>
            <a:r>
              <a:rPr lang="en-CA" dirty="0" smtClean="0">
                <a:effectLst/>
              </a:rPr>
              <a:t>, </a:t>
            </a:r>
            <a:r>
              <a:rPr lang="en-CA" dirty="0" smtClean="0">
                <a:hlinkClick r:id="rId5"/>
              </a:rPr>
              <a:t>University Affairs</a:t>
            </a:r>
            <a:r>
              <a:rPr lang="en-CA" dirty="0" smtClean="0">
                <a:effectLst/>
              </a:rPr>
              <a:t>, Jun 13, 2014</a:t>
            </a:r>
            <a:br>
              <a:rPr lang="en-CA" dirty="0" smtClean="0">
                <a:effectLst/>
              </a:rPr>
            </a:br>
            <a:r>
              <a:rPr lang="en-CA" i="1" dirty="0" smtClean="0">
                <a:effectLst/>
              </a:rPr>
              <a:t>Commentary by Stephen Downes</a:t>
            </a:r>
            <a:r>
              <a:rPr lang="en-CA" dirty="0" smtClean="0">
                <a:effectLst/>
              </a:rPr>
              <a:t> </a:t>
            </a:r>
          </a:p>
          <a:p>
            <a:r>
              <a:rPr lang="en-CA" dirty="0" smtClean="0">
                <a:effectLst/>
              </a:rPr>
              <a:t>As </a:t>
            </a:r>
            <a:r>
              <a:rPr lang="en-CA" dirty="0" err="1" smtClean="0">
                <a:effectLst/>
                <a:hlinkClick r:id="rId6"/>
              </a:rPr>
              <a:t>Academica</a:t>
            </a:r>
            <a:r>
              <a:rPr lang="en-CA" dirty="0" smtClean="0">
                <a:effectLst/>
              </a:rPr>
              <a:t> summarizes (with helpful links), "An article in </a:t>
            </a:r>
            <a:r>
              <a:rPr lang="en-CA" i="1" dirty="0" smtClean="0">
                <a:effectLst/>
              </a:rPr>
              <a:t>University Affairs</a:t>
            </a:r>
            <a:r>
              <a:rPr lang="en-CA" dirty="0" smtClean="0">
                <a:effectLst/>
              </a:rPr>
              <a:t> examines the potential for the growth of </a:t>
            </a:r>
            <a:r>
              <a:rPr lang="en-CA" dirty="0" smtClean="0">
                <a:effectLst/>
                <a:hlinkClick r:id="rId7"/>
              </a:rPr>
              <a:t>competency-based education</a:t>
            </a:r>
            <a:r>
              <a:rPr lang="en-CA" dirty="0" smtClean="0">
                <a:effectLst/>
              </a:rPr>
              <a:t> (CBE) programs in Canada. </a:t>
            </a:r>
            <a:r>
              <a:rPr lang="en-CA" dirty="0" smtClean="0">
                <a:effectLst/>
                <a:hlinkClick r:id="rId8"/>
              </a:rPr>
              <a:t>CBE models</a:t>
            </a:r>
            <a:r>
              <a:rPr lang="en-CA" dirty="0" smtClean="0">
                <a:effectLst/>
              </a:rPr>
              <a:t> offer credentials based on demonstrated proficiencies, not on time spent in the classroom." Critics of CBE argue that it seems too much like training and is focused too much on outcomes, not process.</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23</a:t>
            </a:fld>
            <a:endParaRPr lang="en-CA"/>
          </a:p>
        </p:txBody>
      </p:sp>
    </p:spTree>
    <p:extLst>
      <p:ext uri="{BB962C8B-B14F-4D97-AF65-F5344CB8AC3E}">
        <p14:creationId xmlns:p14="http://schemas.microsoft.com/office/powerpoint/2010/main" val="3966839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Dean at M.I.T. Resigns, Ending a 28-Year Lie</a:t>
            </a:r>
            <a:r>
              <a:rPr lang="en-CA" dirty="0" smtClean="0">
                <a:effectLst/>
              </a:rPr>
              <a:t/>
            </a:r>
            <a:br>
              <a:rPr lang="en-CA" dirty="0" smtClean="0">
                <a:effectLst/>
              </a:rPr>
            </a:br>
            <a:r>
              <a:rPr lang="en-CA" dirty="0" smtClean="0">
                <a:hlinkClick r:id="rId4"/>
              </a:rPr>
              <a:t>Tamar </a:t>
            </a:r>
            <a:r>
              <a:rPr lang="en-CA" dirty="0" err="1" smtClean="0">
                <a:hlinkClick r:id="rId4"/>
              </a:rPr>
              <a:t>Lewin</a:t>
            </a:r>
            <a:r>
              <a:rPr lang="en-CA" dirty="0" smtClean="0">
                <a:effectLst/>
              </a:rPr>
              <a:t>, </a:t>
            </a:r>
            <a:r>
              <a:rPr lang="en-CA" dirty="0" smtClean="0">
                <a:hlinkClick r:id="rId5"/>
              </a:rPr>
              <a:t>New York Times</a:t>
            </a:r>
            <a:r>
              <a:rPr lang="en-CA" dirty="0" smtClean="0">
                <a:effectLst/>
              </a:rPr>
              <a:t>, Jun 14, 2014</a:t>
            </a:r>
            <a:br>
              <a:rPr lang="en-CA" dirty="0" smtClean="0">
                <a:effectLst/>
              </a:rPr>
            </a:br>
            <a:r>
              <a:rPr lang="en-CA" i="1" dirty="0" smtClean="0">
                <a:effectLst/>
              </a:rPr>
              <a:t>Commentary by Stephen Downes</a:t>
            </a:r>
            <a:r>
              <a:rPr lang="en-CA" dirty="0" smtClean="0">
                <a:effectLst/>
              </a:rPr>
              <a:t> </a:t>
            </a:r>
          </a:p>
          <a:p>
            <a:r>
              <a:rPr lang="en-CA" dirty="0" smtClean="0">
                <a:effectLst/>
              </a:rPr>
              <a:t>My first reaction to this was to laugh. Yes, of course, she should not have misrepresented her credentials. But it turns out that she did not even have an undergraduate degree. What does it say about the need for a university when you can even be a successful as a dean at MIT without having earned a degree? "Ms. Jones had received the institute’s highest honor for administrators, the M.I.T. Excellence Award for Leading Change." Sure, you can't (legally) </a:t>
            </a:r>
            <a:r>
              <a:rPr lang="en-CA" i="1" dirty="0" smtClean="0">
                <a:effectLst/>
              </a:rPr>
              <a:t>get</a:t>
            </a:r>
            <a:r>
              <a:rPr lang="en-CA" dirty="0" smtClean="0">
                <a:effectLst/>
              </a:rPr>
              <a:t> the job without a degree. But it certainly appears that you can </a:t>
            </a:r>
            <a:r>
              <a:rPr lang="en-CA" i="1" dirty="0" smtClean="0">
                <a:effectLst/>
              </a:rPr>
              <a:t>do</a:t>
            </a:r>
            <a:r>
              <a:rPr lang="en-CA" dirty="0" smtClean="0">
                <a:effectLst/>
              </a:rPr>
              <a:t> the job without one.</a:t>
            </a:r>
            <a:endParaRPr lang="en-CA" dirty="0" smtClean="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2</a:t>
            </a:fld>
            <a:endParaRPr lang="en-CA"/>
          </a:p>
        </p:txBody>
      </p:sp>
    </p:spTree>
    <p:extLst>
      <p:ext uri="{BB962C8B-B14F-4D97-AF65-F5344CB8AC3E}">
        <p14:creationId xmlns:p14="http://schemas.microsoft.com/office/powerpoint/2010/main" val="196668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Going All In: How to Make Competency-Based Learning Work</a:t>
            </a:r>
            <a:r>
              <a:rPr lang="en-CA" dirty="0" smtClean="0">
                <a:effectLst/>
              </a:rPr>
              <a:t/>
            </a:r>
            <a:br>
              <a:rPr lang="en-CA" dirty="0" smtClean="0">
                <a:effectLst/>
              </a:rPr>
            </a:br>
            <a:r>
              <a:rPr lang="en-CA" dirty="0" smtClean="0">
                <a:hlinkClick r:id="rId4"/>
              </a:rPr>
              <a:t>Katrina Schwartz</a:t>
            </a:r>
            <a:r>
              <a:rPr lang="en-CA" dirty="0" smtClean="0">
                <a:effectLst/>
              </a:rPr>
              <a:t>, </a:t>
            </a:r>
            <a:r>
              <a:rPr lang="en-CA" dirty="0" smtClean="0">
                <a:hlinkClick r:id="rId5"/>
              </a:rPr>
              <a:t>Mind/Shift</a:t>
            </a:r>
            <a:r>
              <a:rPr lang="en-CA" dirty="0" smtClean="0">
                <a:effectLst/>
              </a:rPr>
              <a:t>, Jun 16, 2014</a:t>
            </a:r>
            <a:br>
              <a:rPr lang="en-CA" dirty="0" smtClean="0">
                <a:effectLst/>
              </a:rPr>
            </a:br>
            <a:r>
              <a:rPr lang="en-CA" i="1" dirty="0" smtClean="0">
                <a:effectLst/>
              </a:rPr>
              <a:t>Commentary by Stephen Downes</a:t>
            </a:r>
            <a:r>
              <a:rPr lang="en-CA" dirty="0" smtClean="0">
                <a:effectLst/>
              </a:rPr>
              <a:t> </a:t>
            </a:r>
          </a:p>
          <a:p>
            <a:r>
              <a:rPr lang="en-CA" dirty="0" smtClean="0">
                <a:effectLst/>
              </a:rPr>
              <a:t>Examination of the employment of competency-based learning in New Hampshire and a discussion of the issues around competency-based learning in general. For my own part, I think something like competency-based learning is the way of the future, but not for the reasons suggested. Katrina Schwartz quotes Paul Leather, deputy commissioner of education: “You can’t truly do personalized learning and also continue to have common expectations without competencies,” Leather said. “They take state standards and put them in the hands of students, teachers and parents and make them real for them.” But why, I would wonder, would you have </a:t>
            </a:r>
            <a:r>
              <a:rPr lang="en-CA" i="1" dirty="0" smtClean="0">
                <a:effectLst/>
              </a:rPr>
              <a:t>common</a:t>
            </a:r>
            <a:r>
              <a:rPr lang="en-CA" dirty="0" smtClean="0">
                <a:effectLst/>
              </a:rPr>
              <a:t> standards. The beauty of competency-based personal learning is that everybody can become competent at </a:t>
            </a:r>
            <a:r>
              <a:rPr lang="en-CA" i="1" dirty="0" smtClean="0">
                <a:effectLst/>
              </a:rPr>
              <a:t>some</a:t>
            </a:r>
            <a:r>
              <a:rPr lang="en-CA" dirty="0" smtClean="0">
                <a:effectLst/>
              </a:rPr>
              <a:t> thing without the requirement that they become competent in the </a:t>
            </a:r>
            <a:r>
              <a:rPr lang="en-CA" i="1" dirty="0" smtClean="0">
                <a:effectLst/>
              </a:rPr>
              <a:t>same</a:t>
            </a:r>
            <a:r>
              <a:rPr lang="en-CA" dirty="0" smtClean="0">
                <a:effectLst/>
              </a:rPr>
              <a:t> thing.</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24</a:t>
            </a:fld>
            <a:endParaRPr lang="en-CA"/>
          </a:p>
        </p:txBody>
      </p:sp>
    </p:spTree>
    <p:extLst>
      <p:ext uri="{BB962C8B-B14F-4D97-AF65-F5344CB8AC3E}">
        <p14:creationId xmlns:p14="http://schemas.microsoft.com/office/powerpoint/2010/main" val="2490068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Productivity Implications of a Shift to Competency-Based Education: An environmental scan and review of the relevant literature</a:t>
            </a:r>
            <a:r>
              <a:rPr lang="en-CA" dirty="0" smtClean="0">
                <a:effectLst/>
              </a:rPr>
              <a:t/>
            </a:r>
            <a:br>
              <a:rPr lang="en-CA" dirty="0" smtClean="0">
                <a:effectLst/>
              </a:rPr>
            </a:br>
            <a:r>
              <a:rPr lang="en-CA" dirty="0" smtClean="0">
                <a:hlinkClick r:id="rId4"/>
              </a:rPr>
              <a:t>Brian </a:t>
            </a:r>
            <a:r>
              <a:rPr lang="en-CA" dirty="0" err="1" smtClean="0">
                <a:hlinkClick r:id="rId4"/>
              </a:rPr>
              <a:t>Abner</a:t>
            </a:r>
            <a:r>
              <a:rPr lang="en-CA" dirty="0" smtClean="0">
                <a:effectLst/>
              </a:rPr>
              <a:t>, </a:t>
            </a:r>
            <a:r>
              <a:rPr lang="en-CA" dirty="0" smtClean="0">
                <a:hlinkClick r:id="rId5"/>
              </a:rPr>
              <a:t>Oksana </a:t>
            </a:r>
            <a:r>
              <a:rPr lang="en-CA" dirty="0" err="1" smtClean="0">
                <a:hlinkClick r:id="rId5"/>
              </a:rPr>
              <a:t>Bartosh</a:t>
            </a:r>
            <a:r>
              <a:rPr lang="en-CA" dirty="0" smtClean="0">
                <a:effectLst/>
              </a:rPr>
              <a:t>, </a:t>
            </a:r>
            <a:r>
              <a:rPr lang="en-CA" dirty="0" smtClean="0">
                <a:hlinkClick r:id="rId6"/>
              </a:rPr>
              <a:t>Charles </a:t>
            </a:r>
            <a:r>
              <a:rPr lang="en-CA" dirty="0" err="1" smtClean="0">
                <a:hlinkClick r:id="rId6"/>
              </a:rPr>
              <a:t>Ungerleider</a:t>
            </a:r>
            <a:r>
              <a:rPr lang="en-CA" dirty="0" smtClean="0">
                <a:effectLst/>
              </a:rPr>
              <a:t>, </a:t>
            </a:r>
            <a:r>
              <a:rPr lang="en-CA" dirty="0" smtClean="0">
                <a:hlinkClick r:id="rId7"/>
              </a:rPr>
              <a:t>Higher Education Quality Council of Ontario</a:t>
            </a:r>
            <a:r>
              <a:rPr lang="en-CA" dirty="0" smtClean="0">
                <a:effectLst/>
              </a:rPr>
              <a:t>, Jun 18, 2014</a:t>
            </a:r>
            <a:br>
              <a:rPr lang="en-CA" dirty="0" smtClean="0">
                <a:effectLst/>
              </a:rPr>
            </a:br>
            <a:r>
              <a:rPr lang="en-CA" i="1" dirty="0" smtClean="0">
                <a:effectLst/>
              </a:rPr>
              <a:t>Commentary by Stephen Downes</a:t>
            </a:r>
            <a:r>
              <a:rPr lang="en-CA" dirty="0" smtClean="0">
                <a:effectLst/>
              </a:rPr>
              <a:t> </a:t>
            </a:r>
          </a:p>
          <a:p>
            <a:r>
              <a:rPr lang="en-CA" dirty="0" smtClean="0">
                <a:effectLst/>
              </a:rPr>
              <a:t>I think this is true: "</a:t>
            </a:r>
            <a:r>
              <a:rPr lang="en-CA" dirty="0" smtClean="0"/>
              <a:t>There is no systematic, comprehensive study indicating that the purported skills from a CBE program translate into performance, either in graduation results or in the labour market." That does not mean that competency-based education is the wrong way to go, say the </a:t>
            </a:r>
            <a:r>
              <a:rPr lang="en-CA" dirty="0" smtClean="0">
                <a:hlinkClick r:id="rId8"/>
              </a:rPr>
              <a:t>authors of a report</a:t>
            </a:r>
            <a:r>
              <a:rPr lang="en-CA" dirty="0" smtClean="0">
                <a:effectLst/>
              </a:rPr>
              <a:t> (75 page PDF) from </a:t>
            </a:r>
            <a:r>
              <a:rPr lang="en-CA" dirty="0" err="1" smtClean="0"/>
              <a:t>from</a:t>
            </a:r>
            <a:r>
              <a:rPr lang="en-CA" dirty="0" smtClean="0"/>
              <a:t> the Higher Education Quality Council of Ontario (HEQCO)</a:t>
            </a:r>
            <a:r>
              <a:rPr lang="en-CA" dirty="0" smtClean="0">
                <a:effectLst/>
              </a:rPr>
              <a:t>, but it does suggest that it should be embraced cautiously.  This is pragmatic advice, if only because of the cost of conversion to a competency-based system. And in any case, the value of a CDE-based approach isn't on the embrace of competencies, it's in what the approach enables: standardized resources, personalized education, multiple learning options. Some of these may improve outcomes, but yes, this needs to be shown.</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25</a:t>
            </a:fld>
            <a:endParaRPr lang="en-CA"/>
          </a:p>
        </p:txBody>
      </p:sp>
    </p:spTree>
    <p:extLst>
      <p:ext uri="{BB962C8B-B14F-4D97-AF65-F5344CB8AC3E}">
        <p14:creationId xmlns:p14="http://schemas.microsoft.com/office/powerpoint/2010/main" val="3511946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Qualt</a:t>
            </a:r>
            <a:r>
              <a:rPr lang="en-CA" dirty="0" smtClean="0">
                <a:effectLst/>
              </a:rPr>
              <a:t/>
            </a:r>
            <a:br>
              <a:rPr lang="en-CA" dirty="0" smtClean="0">
                <a:effectLst/>
              </a:rPr>
            </a:br>
            <a:r>
              <a:rPr lang="en-CA" dirty="0" err="1" smtClean="0">
                <a:hlinkClick r:id="rId4"/>
              </a:rPr>
              <a:t>Qualt</a:t>
            </a:r>
            <a:r>
              <a:rPr lang="en-CA" dirty="0" smtClean="0">
                <a:effectLst/>
              </a:rPr>
              <a:t>, Jun 16, 2014</a:t>
            </a:r>
            <a:br>
              <a:rPr lang="en-CA" dirty="0" smtClean="0">
                <a:effectLst/>
              </a:rPr>
            </a:br>
            <a:r>
              <a:rPr lang="en-CA" i="1" dirty="0" smtClean="0">
                <a:effectLst/>
              </a:rPr>
              <a:t>Commentary by Stephen Downes</a:t>
            </a:r>
            <a:r>
              <a:rPr lang="en-CA" dirty="0" smtClean="0">
                <a:effectLst/>
              </a:rPr>
              <a:t> </a:t>
            </a:r>
          </a:p>
          <a:p>
            <a:r>
              <a:rPr lang="en-CA" dirty="0" smtClean="0">
                <a:effectLst/>
              </a:rPr>
              <a:t>Qualt advertises "Free mobile courses in internationally recognised professional qualifications. Anytime, anywhere." The courses are available for mobile devices only. The first course, which </a:t>
            </a:r>
            <a:r>
              <a:rPr lang="en-CA" dirty="0" smtClean="0">
                <a:effectLst/>
                <a:hlinkClick r:id="rId5"/>
              </a:rPr>
              <a:t>started</a:t>
            </a:r>
            <a:r>
              <a:rPr lang="en-CA" dirty="0" smtClean="0">
                <a:effectLst/>
              </a:rPr>
              <a:t> in May, is based on a professional accounting course. "Qualt are based on courses developed by the Association of Accounting Technicians (AAT), Google, the Institute of Direct and Digital Marketing (IDM) and other professional bodies." To date the site has a dozen </a:t>
            </a:r>
            <a:r>
              <a:rPr lang="en-CA" dirty="0" smtClean="0">
                <a:effectLst/>
                <a:hlinkClick r:id="rId6"/>
              </a:rPr>
              <a:t>courses</a:t>
            </a:r>
            <a:r>
              <a:rPr lang="en-CA" dirty="0" smtClean="0">
                <a:effectLst/>
              </a:rPr>
              <a:t> listed.</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26</a:t>
            </a:fld>
            <a:endParaRPr lang="en-CA"/>
          </a:p>
        </p:txBody>
      </p:sp>
    </p:spTree>
    <p:extLst>
      <p:ext uri="{BB962C8B-B14F-4D97-AF65-F5344CB8AC3E}">
        <p14:creationId xmlns:p14="http://schemas.microsoft.com/office/powerpoint/2010/main" val="1910558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Business School, Disrupted</a:t>
            </a:r>
            <a:r>
              <a:rPr lang="en-CA" dirty="0" smtClean="0">
                <a:effectLst/>
              </a:rPr>
              <a:t/>
            </a:r>
            <a:br>
              <a:rPr lang="en-CA" dirty="0" smtClean="0">
                <a:effectLst/>
              </a:rPr>
            </a:br>
            <a:r>
              <a:rPr lang="en-CA" dirty="0" smtClean="0">
                <a:hlinkClick r:id="rId4"/>
              </a:rPr>
              <a:t>Jerry </a:t>
            </a:r>
            <a:r>
              <a:rPr lang="en-CA" dirty="0" err="1" smtClean="0">
                <a:hlinkClick r:id="rId4"/>
              </a:rPr>
              <a:t>Useem</a:t>
            </a:r>
            <a:r>
              <a:rPr lang="en-CA" dirty="0" smtClean="0">
                <a:effectLst/>
              </a:rPr>
              <a:t>, </a:t>
            </a:r>
            <a:r>
              <a:rPr lang="en-CA" dirty="0" smtClean="0">
                <a:hlinkClick r:id="rId5"/>
              </a:rPr>
              <a:t>New York Times</a:t>
            </a:r>
            <a:r>
              <a:rPr lang="en-CA" dirty="0" smtClean="0">
                <a:effectLst/>
              </a:rPr>
              <a:t>, Jun 02, 2014</a:t>
            </a:r>
            <a:br>
              <a:rPr lang="en-CA" dirty="0" smtClean="0">
                <a:effectLst/>
              </a:rPr>
            </a:br>
            <a:r>
              <a:rPr lang="en-CA" i="1" dirty="0" smtClean="0">
                <a:effectLst/>
              </a:rPr>
              <a:t>Commentary by Stephen Downes</a:t>
            </a:r>
            <a:r>
              <a:rPr lang="en-CA" dirty="0" smtClean="0">
                <a:effectLst/>
              </a:rPr>
              <a:t> </a:t>
            </a:r>
          </a:p>
          <a:p>
            <a:r>
              <a:rPr lang="en-CA" dirty="0" smtClean="0">
                <a:effectLst/>
              </a:rPr>
              <a:t>Good article in the New York Times on the struggles of Harvard Business School, which depends on being elite, is coping with the arrival of online learning, which depends on being egalitarian. The school's They have also been dabbling in MOOCs with </a:t>
            </a:r>
            <a:r>
              <a:rPr lang="en-CA" dirty="0" err="1" smtClean="0">
                <a:effectLst/>
              </a:rPr>
              <a:t>edX</a:t>
            </a:r>
            <a:r>
              <a:rPr lang="en-CA" dirty="0" smtClean="0">
                <a:effectLst/>
              </a:rPr>
              <a:t>. So what is the risk to Harvard Business School that online learning will render it irrelevant? I'd say it's substantial. Not that elite students will stop needing to establish exclusive connection, which is the primary function of HBS. But that they may begin doing it elsewhere.</a:t>
            </a:r>
            <a:endParaRPr lang="en-CA" dirty="0" smtClean="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27</a:t>
            </a:fld>
            <a:endParaRPr lang="en-CA"/>
          </a:p>
        </p:txBody>
      </p:sp>
    </p:spTree>
    <p:extLst>
      <p:ext uri="{BB962C8B-B14F-4D97-AF65-F5344CB8AC3E}">
        <p14:creationId xmlns:p14="http://schemas.microsoft.com/office/powerpoint/2010/main" val="2097309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ALT issues first Open Badges as part of </a:t>
            </a:r>
            <a:r>
              <a:rPr lang="en-CA" b="1" dirty="0" err="1" smtClean="0">
                <a:effectLst/>
                <a:hlinkClick r:id="rId3"/>
              </a:rPr>
              <a:t>ocTEL</a:t>
            </a:r>
            <a:r>
              <a:rPr lang="en-CA" b="1" dirty="0" smtClean="0">
                <a:effectLst/>
                <a:hlinkClick r:id="rId3"/>
              </a:rPr>
              <a:t> and releases plugin to the community</a:t>
            </a:r>
            <a:r>
              <a:rPr lang="en-CA" dirty="0" smtClean="0">
                <a:effectLst/>
              </a:rPr>
              <a:t/>
            </a:r>
            <a:br>
              <a:rPr lang="en-CA" dirty="0" smtClean="0">
                <a:effectLst/>
              </a:rPr>
            </a:br>
            <a:r>
              <a:rPr lang="en-CA" dirty="0" smtClean="0">
                <a:hlinkClick r:id="rId4"/>
              </a:rPr>
              <a:t>Unattributed</a:t>
            </a:r>
            <a:r>
              <a:rPr lang="en-CA" dirty="0" smtClean="0">
                <a:effectLst/>
              </a:rPr>
              <a:t>, </a:t>
            </a:r>
            <a:r>
              <a:rPr lang="en-CA" dirty="0" smtClean="0">
                <a:hlinkClick r:id="rId5"/>
              </a:rPr>
              <a:t>ALT Online Newsletter</a:t>
            </a:r>
            <a:r>
              <a:rPr lang="en-CA" dirty="0" smtClean="0">
                <a:effectLst/>
              </a:rPr>
              <a:t>, Jun 26, 2014</a:t>
            </a:r>
            <a:br>
              <a:rPr lang="en-CA" dirty="0" smtClean="0">
                <a:effectLst/>
              </a:rPr>
            </a:br>
            <a:r>
              <a:rPr lang="en-CA" i="1" dirty="0" smtClean="0">
                <a:effectLst/>
              </a:rPr>
              <a:t>Commentary by Stephen Downes</a:t>
            </a:r>
            <a:r>
              <a:rPr lang="en-CA" dirty="0" smtClean="0">
                <a:effectLst/>
              </a:rPr>
              <a:t> </a:t>
            </a:r>
          </a:p>
          <a:p>
            <a:r>
              <a:rPr lang="en-CA" dirty="0" smtClean="0">
                <a:effectLst/>
              </a:rPr>
              <a:t>Nice. "Badges designed and awarded using </a:t>
            </a:r>
            <a:r>
              <a:rPr lang="en-CA" dirty="0" err="1" smtClean="0">
                <a:effectLst/>
              </a:rPr>
              <a:t>BadgeOS</a:t>
            </a:r>
            <a:r>
              <a:rPr lang="en-CA" dirty="0" smtClean="0">
                <a:effectLst/>
              </a:rPr>
              <a:t> are now exposed as </a:t>
            </a:r>
            <a:r>
              <a:rPr lang="en-CA" dirty="0" smtClean="0">
                <a:hlinkClick r:id="rId6"/>
              </a:rPr>
              <a:t>Open Badges compliant Assertion</a:t>
            </a:r>
            <a:r>
              <a:rPr lang="en-CA" dirty="0" smtClean="0">
                <a:effectLst/>
              </a:rPr>
              <a:t> - Assertions are the DNA of Open Badges. They are data files which describe the badge and identify who it has been awarded to." P.S. The headline writers should note the difference in meaning between saying "issue first badges" and "issue </a:t>
            </a:r>
            <a:r>
              <a:rPr lang="en-CA" i="1" dirty="0" smtClean="0">
                <a:effectLst/>
              </a:rPr>
              <a:t>our</a:t>
            </a:r>
            <a:r>
              <a:rPr lang="en-CA" dirty="0" smtClean="0">
                <a:effectLst/>
              </a:rPr>
              <a:t> first badges" or "issue </a:t>
            </a:r>
            <a:r>
              <a:rPr lang="en-CA" i="1" dirty="0" smtClean="0">
                <a:effectLst/>
              </a:rPr>
              <a:t>their</a:t>
            </a:r>
            <a:r>
              <a:rPr lang="en-CA" dirty="0" smtClean="0">
                <a:effectLst/>
              </a:rPr>
              <a:t> first badges." English: it definitely needs to be clear. Related: </a:t>
            </a:r>
            <a:r>
              <a:rPr lang="en-CA" dirty="0" smtClean="0">
                <a:effectLst/>
                <a:hlinkClick r:id="rId7"/>
              </a:rPr>
              <a:t>Alan Levine writes</a:t>
            </a:r>
            <a:r>
              <a:rPr lang="en-CA" dirty="0" smtClean="0">
                <a:effectLst/>
              </a:rPr>
              <a:t>, "But to me </a:t>
            </a:r>
            <a:r>
              <a:rPr lang="en-CA" dirty="0" smtClean="0">
                <a:effectLst/>
                <a:hlinkClick r:id="rId8"/>
              </a:rPr>
              <a:t>badging</a:t>
            </a:r>
            <a:r>
              <a:rPr lang="en-CA" dirty="0" smtClean="0">
                <a:effectLst/>
              </a:rPr>
              <a:t>, </a:t>
            </a:r>
            <a:r>
              <a:rPr lang="en-CA" dirty="0" err="1" smtClean="0">
                <a:effectLst/>
                <a:hlinkClick r:id="rId9"/>
              </a:rPr>
              <a:t>nanodegreeing</a:t>
            </a:r>
            <a:r>
              <a:rPr lang="en-CA" dirty="0" smtClean="0">
                <a:effectLst/>
              </a:rPr>
              <a:t>, </a:t>
            </a:r>
            <a:r>
              <a:rPr lang="en-CA" dirty="0" smtClean="0">
                <a:effectLst/>
                <a:hlinkClick r:id="rId10"/>
              </a:rPr>
              <a:t>calculating massive course dropouts</a:t>
            </a:r>
            <a:r>
              <a:rPr lang="en-CA" dirty="0" smtClean="0">
                <a:effectLst/>
              </a:rPr>
              <a:t> remains </a:t>
            </a:r>
            <a:r>
              <a:rPr lang="en-CA" dirty="0" err="1" smtClean="0">
                <a:effectLst/>
              </a:rPr>
              <a:t>overweighted</a:t>
            </a:r>
            <a:r>
              <a:rPr lang="en-CA" dirty="0" smtClean="0">
                <a:effectLst/>
              </a:rPr>
              <a:t> on one side of the system."</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28</a:t>
            </a:fld>
            <a:endParaRPr lang="en-CA"/>
          </a:p>
        </p:txBody>
      </p:sp>
    </p:spTree>
    <p:extLst>
      <p:ext uri="{BB962C8B-B14F-4D97-AF65-F5344CB8AC3E}">
        <p14:creationId xmlns:p14="http://schemas.microsoft.com/office/powerpoint/2010/main" val="1297474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Announcing </a:t>
            </a:r>
            <a:r>
              <a:rPr lang="en-CA" b="1" dirty="0" err="1" smtClean="0">
                <a:effectLst/>
                <a:hlinkClick r:id="rId3"/>
              </a:rPr>
              <a:t>nanodegrees</a:t>
            </a:r>
            <a:r>
              <a:rPr lang="en-CA" b="1" dirty="0" smtClean="0">
                <a:effectLst/>
                <a:hlinkClick r:id="rId3"/>
              </a:rPr>
              <a:t>: a new type of credential for a modern workforce</a:t>
            </a:r>
            <a:r>
              <a:rPr lang="en-CA" dirty="0" smtClean="0">
                <a:effectLst/>
              </a:rPr>
              <a:t/>
            </a:r>
            <a:br>
              <a:rPr lang="en-CA" dirty="0" smtClean="0">
                <a:effectLst/>
              </a:rPr>
            </a:br>
            <a:r>
              <a:rPr lang="en-CA" dirty="0" smtClean="0">
                <a:hlinkClick r:id="rId4"/>
              </a:rPr>
              <a:t>Clarissa Shen</a:t>
            </a:r>
            <a:r>
              <a:rPr lang="en-CA" dirty="0" smtClean="0">
                <a:effectLst/>
              </a:rPr>
              <a:t>, </a:t>
            </a:r>
            <a:r>
              <a:rPr lang="en-CA" dirty="0" err="1" smtClean="0">
                <a:hlinkClick r:id="rId5"/>
              </a:rPr>
              <a:t>Udacity</a:t>
            </a:r>
            <a:r>
              <a:rPr lang="en-CA" dirty="0" smtClean="0">
                <a:hlinkClick r:id="rId5"/>
              </a:rPr>
              <a:t> Blog</a:t>
            </a:r>
            <a:r>
              <a:rPr lang="en-CA" dirty="0" smtClean="0">
                <a:effectLst/>
              </a:rPr>
              <a:t>, Jun 18, 2014</a:t>
            </a:r>
            <a:br>
              <a:rPr lang="en-CA" dirty="0" smtClean="0">
                <a:effectLst/>
              </a:rPr>
            </a:br>
            <a:r>
              <a:rPr lang="en-CA" i="1" dirty="0" smtClean="0">
                <a:effectLst/>
              </a:rPr>
              <a:t>Commentary by Stephen Downes</a:t>
            </a:r>
            <a:r>
              <a:rPr lang="en-CA" dirty="0" smtClean="0">
                <a:effectLst/>
              </a:rPr>
              <a:t> </a:t>
            </a:r>
          </a:p>
          <a:p>
            <a:r>
              <a:rPr lang="en-CA" dirty="0" smtClean="0">
                <a:effectLst/>
              </a:rPr>
              <a:t>From </a:t>
            </a:r>
            <a:r>
              <a:rPr lang="en-CA" dirty="0" err="1" smtClean="0">
                <a:effectLst/>
              </a:rPr>
              <a:t>Udacity</a:t>
            </a:r>
            <a:r>
              <a:rPr lang="en-CA" dirty="0" smtClean="0">
                <a:effectLst/>
              </a:rPr>
              <a:t>: "we introduce credentials built and recognized by industry with clear pathways to jobs. Together with AT&amp;T and an initial funding from AT&amp;T Aspire of more than $1.5 million, we are launching </a:t>
            </a:r>
            <a:r>
              <a:rPr lang="en-CA" dirty="0" err="1" smtClean="0">
                <a:effectLst/>
              </a:rPr>
              <a:t>nanodegrees</a:t>
            </a:r>
            <a:r>
              <a:rPr lang="en-CA" dirty="0" smtClean="0">
                <a:effectLst/>
              </a:rPr>
              <a:t>: compact, flexible, and job-focused credentials that are stackable throughout your career."</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29</a:t>
            </a:fld>
            <a:endParaRPr lang="en-CA"/>
          </a:p>
        </p:txBody>
      </p:sp>
    </p:spTree>
    <p:extLst>
      <p:ext uri="{BB962C8B-B14F-4D97-AF65-F5344CB8AC3E}">
        <p14:creationId xmlns:p14="http://schemas.microsoft.com/office/powerpoint/2010/main" val="3944987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effectLst/>
              </a:rPr>
              <a:t/>
            </a:r>
            <a:br>
              <a:rPr lang="en-CA" dirty="0" smtClean="0">
                <a:effectLst/>
              </a:rPr>
            </a:br>
            <a:r>
              <a:rPr lang="en-CA" dirty="0" smtClean="0">
                <a:effectLst/>
              </a:rPr>
              <a:t>Anyhow, the point of this post is to introduce "the project </a:t>
            </a:r>
            <a:r>
              <a:rPr lang="en-CA" dirty="0" smtClean="0">
                <a:effectLst/>
                <a:hlinkClick r:id="rId3"/>
              </a:rPr>
              <a:t>VM-Pass</a:t>
            </a:r>
            <a:r>
              <a:rPr lang="en-CA" dirty="0" smtClean="0">
                <a:effectLst/>
              </a:rPr>
              <a:t> which aims to implement the recognition of virtual mobility and OER-learning through a learning passport." If that sounds a lot like Mozilla badges, it is. But "the key to VM-Pass is the validation process that is based on combination of peer review and crowdsourcing. The passport contains information from the course provider on the certificate the learner has earned with transparent links to all criteria. In addition there is the learner's own profile."</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30</a:t>
            </a:fld>
            <a:endParaRPr lang="en-CA"/>
          </a:p>
        </p:txBody>
      </p:sp>
    </p:spTree>
    <p:extLst>
      <p:ext uri="{BB962C8B-B14F-4D97-AF65-F5344CB8AC3E}">
        <p14:creationId xmlns:p14="http://schemas.microsoft.com/office/powerpoint/2010/main" val="27940727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College Credentials by Condé Nast</a:t>
            </a:r>
            <a:r>
              <a:rPr lang="en-CA" dirty="0" smtClean="0">
                <a:effectLst/>
              </a:rPr>
              <a:t/>
            </a:r>
            <a:br>
              <a:rPr lang="en-CA" dirty="0" smtClean="0">
                <a:effectLst/>
              </a:rPr>
            </a:br>
            <a:r>
              <a:rPr lang="en-CA" dirty="0" smtClean="0">
                <a:hlinkClick r:id="rId4"/>
              </a:rPr>
              <a:t>Doug Lederman</a:t>
            </a:r>
            <a:r>
              <a:rPr lang="en-CA" dirty="0" smtClean="0">
                <a:effectLst/>
              </a:rPr>
              <a:t>, </a:t>
            </a:r>
            <a:r>
              <a:rPr lang="en-CA" dirty="0" smtClean="0">
                <a:hlinkClick r:id="rId5"/>
              </a:rPr>
              <a:t>Inside Higher Ed</a:t>
            </a:r>
            <a:r>
              <a:rPr lang="en-CA" dirty="0" smtClean="0">
                <a:effectLst/>
              </a:rPr>
              <a:t>, Jun 04, 2014</a:t>
            </a:r>
            <a:br>
              <a:rPr lang="en-CA" dirty="0" smtClean="0">
                <a:effectLst/>
              </a:rPr>
            </a:br>
            <a:r>
              <a:rPr lang="en-CA" i="1" dirty="0" smtClean="0">
                <a:effectLst/>
              </a:rPr>
              <a:t>Commentary by Stephen Downes</a:t>
            </a:r>
            <a:r>
              <a:rPr lang="en-CA" dirty="0" smtClean="0">
                <a:effectLst/>
              </a:rPr>
              <a:t> </a:t>
            </a:r>
          </a:p>
          <a:p>
            <a:r>
              <a:rPr lang="en-CA" dirty="0" smtClean="0">
                <a:effectLst/>
              </a:rPr>
              <a:t>Would you trust a college degree issued by Wired Magazine or Architectural Digest? Maybe not, but that's not stopping some colleges from teaming up with Condé Nast to offer degree programs, even Masters'. I can see it now - an MBA from the Vanity Fair </a:t>
            </a:r>
            <a:r>
              <a:rPr lang="en-CA" dirty="0" err="1" smtClean="0">
                <a:effectLst/>
              </a:rPr>
              <a:t>déCollage</a:t>
            </a:r>
            <a:r>
              <a:rPr lang="en-CA" dirty="0" smtClean="0">
                <a:effectLst/>
              </a:rPr>
              <a:t>. "Condé Nast writers and editors will contribute subject matter expertise and the publisher will provide some financial backing to the partnerships." I imagine magazine writers will be cheaper to hire than professors, and easier to replace.</a:t>
            </a:r>
            <a:endParaRPr lang="en-CA" dirty="0" smtClean="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31</a:t>
            </a:fld>
            <a:endParaRPr lang="en-CA"/>
          </a:p>
        </p:txBody>
      </p:sp>
    </p:spTree>
    <p:extLst>
      <p:ext uri="{BB962C8B-B14F-4D97-AF65-F5344CB8AC3E}">
        <p14:creationId xmlns:p14="http://schemas.microsoft.com/office/powerpoint/2010/main" val="408457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Achievement Standards Network</a:t>
            </a:r>
            <a:r>
              <a:rPr lang="en-CA" dirty="0" smtClean="0">
                <a:effectLst/>
              </a:rPr>
              <a:t/>
            </a:r>
            <a:br>
              <a:rPr lang="en-CA" dirty="0" smtClean="0">
                <a:effectLst/>
              </a:rPr>
            </a:br>
            <a:r>
              <a:rPr lang="en-CA" dirty="0" smtClean="0">
                <a:hlinkClick r:id="rId4"/>
              </a:rPr>
              <a:t>Achievement Standards Network</a:t>
            </a:r>
            <a:r>
              <a:rPr lang="en-CA" dirty="0" smtClean="0">
                <a:effectLst/>
              </a:rPr>
              <a:t>, May 15, 2014</a:t>
            </a:r>
            <a:br>
              <a:rPr lang="en-CA" dirty="0" smtClean="0">
                <a:effectLst/>
              </a:rPr>
            </a:br>
            <a:r>
              <a:rPr lang="en-CA" i="1" dirty="0" smtClean="0">
                <a:effectLst/>
              </a:rPr>
              <a:t>Commentary by Stephen Downes</a:t>
            </a:r>
            <a:r>
              <a:rPr lang="en-CA" dirty="0" smtClean="0">
                <a:effectLst/>
              </a:rPr>
              <a:t> </a:t>
            </a:r>
          </a:p>
          <a:p>
            <a:r>
              <a:rPr lang="en-CA" dirty="0" smtClean="0">
                <a:effectLst/>
              </a:rPr>
              <a:t>From the website: "The Achievement Standards Network ASN) provides open access to machine-readable representations of learning objectives published by education agencies and organizations including the Common Core State Standards." It </a:t>
            </a:r>
            <a:r>
              <a:rPr lang="en-CA" dirty="0" smtClean="0"/>
              <a:t>was </a:t>
            </a:r>
            <a:r>
              <a:rPr lang="en-CA" dirty="0" smtClean="0">
                <a:hlinkClick r:id="rId5"/>
              </a:rPr>
              <a:t>acquired</a:t>
            </a:r>
            <a:r>
              <a:rPr lang="en-CA" dirty="0" smtClean="0"/>
              <a:t> by Desire2Learn last March. </a:t>
            </a:r>
            <a:r>
              <a:rPr lang="en-CA" dirty="0" smtClean="0">
                <a:effectLst/>
              </a:rPr>
              <a:t>Right now the standards are employed in the design of learning materials. But the end-goal is to match assessments to the standards.</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32</a:t>
            </a:fld>
            <a:endParaRPr lang="en-CA"/>
          </a:p>
        </p:txBody>
      </p:sp>
    </p:spTree>
    <p:extLst>
      <p:ext uri="{BB962C8B-B14F-4D97-AF65-F5344CB8AC3E}">
        <p14:creationId xmlns:p14="http://schemas.microsoft.com/office/powerpoint/2010/main" val="39970093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Learning Locker</a:t>
            </a:r>
            <a:r>
              <a:rPr lang="en-CA" dirty="0" smtClean="0">
                <a:effectLst/>
              </a:rPr>
              <a:t/>
            </a:r>
            <a:br>
              <a:rPr lang="en-CA" dirty="0" smtClean="0">
                <a:effectLst/>
              </a:rPr>
            </a:br>
            <a:r>
              <a:rPr lang="en-CA" dirty="0" smtClean="0">
                <a:hlinkClick r:id="rId4"/>
              </a:rPr>
              <a:t>Ben Betts</a:t>
            </a:r>
            <a:r>
              <a:rPr lang="en-CA" dirty="0" smtClean="0">
                <a:effectLst/>
              </a:rPr>
              <a:t>, </a:t>
            </a:r>
            <a:r>
              <a:rPr lang="en-CA" dirty="0" smtClean="0">
                <a:hlinkClick r:id="rId5"/>
              </a:rPr>
              <a:t>High Tech High Touch</a:t>
            </a:r>
            <a:r>
              <a:rPr lang="en-CA" dirty="0" smtClean="0">
                <a:effectLst/>
              </a:rPr>
              <a:t>, Jun 06, 2014</a:t>
            </a:r>
            <a:br>
              <a:rPr lang="en-CA" dirty="0" smtClean="0">
                <a:effectLst/>
              </a:rPr>
            </a:br>
            <a:r>
              <a:rPr lang="en-CA" i="1" dirty="0" smtClean="0">
                <a:effectLst/>
              </a:rPr>
              <a:t>Commentary by Stephen Downes</a:t>
            </a:r>
            <a:r>
              <a:rPr lang="en-CA" dirty="0" smtClean="0">
                <a:effectLst/>
              </a:rPr>
              <a:t> </a:t>
            </a:r>
          </a:p>
          <a:p>
            <a:r>
              <a:rPr lang="en-CA" dirty="0" smtClean="0">
                <a:effectLst/>
              </a:rPr>
              <a:t>As the website says, "Learning Locker is the open source Learning Record Store (LRS) for tracking learning data." They've announced the release of version 1.0 - "We're delighted to announce that </a:t>
            </a:r>
            <a:r>
              <a:rPr lang="en-CA" dirty="0" smtClean="0">
                <a:effectLst/>
                <a:hlinkClick r:id="rId6"/>
              </a:rPr>
              <a:t>Learning Locker</a:t>
            </a:r>
            <a:r>
              <a:rPr lang="en-CA" dirty="0" smtClean="0">
                <a:effectLst/>
              </a:rPr>
              <a:t>, the open source LRS has reached Version 1.0 and that our turnkey offering, </a:t>
            </a:r>
            <a:r>
              <a:rPr lang="en-CA" dirty="0" smtClean="0">
                <a:effectLst/>
                <a:hlinkClick r:id="rId7"/>
              </a:rPr>
              <a:t>the Cloud LRS</a:t>
            </a:r>
            <a:r>
              <a:rPr lang="en-CA" dirty="0" smtClean="0">
                <a:effectLst/>
              </a:rPr>
              <a:t>, has now been officially released. Visit the </a:t>
            </a:r>
            <a:r>
              <a:rPr lang="en-CA" dirty="0" smtClean="0">
                <a:effectLst/>
                <a:hlinkClick r:id="rId6"/>
              </a:rPr>
              <a:t>Learning Locker website</a:t>
            </a:r>
            <a:r>
              <a:rPr lang="en-CA" dirty="0" smtClean="0">
                <a:effectLst/>
              </a:rPr>
              <a:t> for details and to sign up for instant access. If you want to inspect LL for yourself before downloading or signing up, you can visit our </a:t>
            </a:r>
            <a:r>
              <a:rPr lang="en-CA" dirty="0" smtClean="0">
                <a:effectLst/>
                <a:hlinkClick r:id="rId8"/>
              </a:rPr>
              <a:t>demo installation</a:t>
            </a:r>
            <a:r>
              <a:rPr lang="en-CA" dirty="0" smtClean="0">
                <a:effectLst/>
              </a:rPr>
              <a:t> to have a play."</a:t>
            </a:r>
            <a:endParaRPr lang="en-CA" dirty="0" smtClean="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33</a:t>
            </a:fld>
            <a:endParaRPr lang="en-CA"/>
          </a:p>
        </p:txBody>
      </p:sp>
    </p:spTree>
    <p:extLst>
      <p:ext uri="{BB962C8B-B14F-4D97-AF65-F5344CB8AC3E}">
        <p14:creationId xmlns:p14="http://schemas.microsoft.com/office/powerpoint/2010/main" val="1316675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Are we faking cultural literacy?</a:t>
            </a:r>
            <a:r>
              <a:rPr lang="en-CA" dirty="0" smtClean="0">
                <a:effectLst/>
              </a:rPr>
              <a:t/>
            </a:r>
            <a:br>
              <a:rPr lang="en-CA" dirty="0" smtClean="0">
                <a:effectLst/>
              </a:rPr>
            </a:br>
            <a:r>
              <a:rPr lang="en-CA" dirty="0" smtClean="0">
                <a:hlinkClick r:id="rId4"/>
              </a:rPr>
              <a:t>Anna Maria </a:t>
            </a:r>
            <a:r>
              <a:rPr lang="en-CA" dirty="0" err="1" smtClean="0">
                <a:hlinkClick r:id="rId4"/>
              </a:rPr>
              <a:t>Tremonti</a:t>
            </a:r>
            <a:r>
              <a:rPr lang="en-CA" dirty="0" smtClean="0">
                <a:effectLst/>
              </a:rPr>
              <a:t>, </a:t>
            </a:r>
            <a:r>
              <a:rPr lang="en-CA" dirty="0" smtClean="0">
                <a:hlinkClick r:id="rId5"/>
              </a:rPr>
              <a:t>CBC | The Current</a:t>
            </a:r>
            <a:r>
              <a:rPr lang="en-CA" dirty="0" smtClean="0">
                <a:effectLst/>
              </a:rPr>
              <a:t>, Jun 03, 2014</a:t>
            </a:r>
            <a:br>
              <a:rPr lang="en-CA" dirty="0" smtClean="0">
                <a:effectLst/>
              </a:rPr>
            </a:br>
            <a:r>
              <a:rPr lang="en-CA" i="1" dirty="0" smtClean="0">
                <a:effectLst/>
              </a:rPr>
              <a:t>Commentary by Stephen Downes</a:t>
            </a:r>
            <a:r>
              <a:rPr lang="en-CA" dirty="0" smtClean="0">
                <a:effectLst/>
              </a:rPr>
              <a:t> </a:t>
            </a:r>
          </a:p>
          <a:p>
            <a:r>
              <a:rPr lang="en-CA" dirty="0" smtClean="0">
                <a:effectLst/>
              </a:rPr>
              <a:t>I listened to this interesting segment on CBC Radio this morning while receiving dental treatment. It featured </a:t>
            </a:r>
            <a:r>
              <a:rPr lang="en-CA" dirty="0" smtClean="0">
                <a:effectLst/>
                <a:hlinkClick r:id="rId6"/>
              </a:rPr>
              <a:t>Alexandra Samuel</a:t>
            </a:r>
            <a:r>
              <a:rPr lang="en-CA" dirty="0" smtClean="0">
                <a:effectLst/>
              </a:rPr>
              <a:t> from Vision Critical, </a:t>
            </a:r>
            <a:r>
              <a:rPr lang="en-CA" dirty="0" smtClean="0">
                <a:effectLst/>
                <a:hlinkClick r:id="rId7"/>
              </a:rPr>
              <a:t>Theresa Moritz</a:t>
            </a:r>
            <a:r>
              <a:rPr lang="en-CA" dirty="0" smtClean="0">
                <a:effectLst/>
              </a:rPr>
              <a:t> of the University of Toronto's </a:t>
            </a:r>
            <a:r>
              <a:rPr lang="en-CA" dirty="0" err="1" smtClean="0">
                <a:effectLst/>
              </a:rPr>
              <a:t>Woodsworth</a:t>
            </a:r>
            <a:r>
              <a:rPr lang="en-CA" dirty="0" smtClean="0">
                <a:effectLst/>
              </a:rPr>
              <a:t> College, and the Mozilla Foundation's web literacy lead </a:t>
            </a:r>
            <a:r>
              <a:rPr lang="en-CA" dirty="0" smtClean="0">
                <a:effectLst/>
                <a:hlinkClick r:id="rId8"/>
              </a:rPr>
              <a:t>Doug </a:t>
            </a:r>
            <a:r>
              <a:rPr lang="en-CA" dirty="0" err="1" smtClean="0">
                <a:effectLst/>
                <a:hlinkClick r:id="rId8"/>
              </a:rPr>
              <a:t>Belshaw</a:t>
            </a:r>
            <a:r>
              <a:rPr lang="en-CA" dirty="0" smtClean="0">
                <a:effectLst/>
              </a:rPr>
              <a:t>. The discussion centred around the idea that there is some common core of cultural materials that make a person culturally literate - that is, educated well enough to understand the references in newspapers and magazines, a social Rosetta Stone, as it were. Referring back to E.D. Hirsh's list of listed 5,000 essential concepts and names that 'every American needs to know', this discussion was placed in the context of an article in this week's New York Times on </a:t>
            </a:r>
            <a:r>
              <a:rPr lang="en-CA" dirty="0" smtClean="0">
                <a:effectLst/>
                <a:hlinkClick r:id="rId9"/>
              </a:rPr>
              <a:t>faking</a:t>
            </a:r>
            <a:r>
              <a:rPr lang="en-CA" dirty="0" smtClean="0">
                <a:effectLst/>
              </a:rPr>
              <a:t> cultural literacy. It's interesting to think of culture as a type of language that makes it possible to communicate, but it's a mistake, I think, to confuse knowing a language, which is an extended facility (as in playing a game), with knowing a set of facts, which is a rubrics cube.</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a:t>
            </a:fld>
            <a:endParaRPr lang="en-CA"/>
          </a:p>
        </p:txBody>
      </p:sp>
    </p:spTree>
    <p:extLst>
      <p:ext uri="{BB962C8B-B14F-4D97-AF65-F5344CB8AC3E}">
        <p14:creationId xmlns:p14="http://schemas.microsoft.com/office/powerpoint/2010/main" val="3860680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Passport for learning </a:t>
            </a:r>
            <a:r>
              <a:rPr lang="en-CA" dirty="0" smtClean="0">
                <a:effectLst/>
              </a:rPr>
              <a:t/>
            </a:r>
            <a:br>
              <a:rPr lang="en-CA" dirty="0" smtClean="0">
                <a:effectLst/>
              </a:rPr>
            </a:br>
            <a:r>
              <a:rPr lang="en-CA" dirty="0" smtClean="0">
                <a:hlinkClick r:id="rId4"/>
              </a:rPr>
              <a:t>Alastair </a:t>
            </a:r>
            <a:r>
              <a:rPr lang="en-CA" dirty="0" err="1" smtClean="0">
                <a:hlinkClick r:id="rId4"/>
              </a:rPr>
              <a:t>Creelman</a:t>
            </a:r>
            <a:r>
              <a:rPr lang="en-CA" dirty="0" smtClean="0">
                <a:effectLst/>
              </a:rPr>
              <a:t>, </a:t>
            </a:r>
            <a:r>
              <a:rPr lang="en-CA" dirty="0" smtClean="0">
                <a:hlinkClick r:id="rId5"/>
              </a:rPr>
              <a:t>The corridor of uncertainty</a:t>
            </a:r>
            <a:r>
              <a:rPr lang="en-CA" dirty="0" smtClean="0">
                <a:effectLst/>
              </a:rPr>
              <a:t>, Jun 30, 2014</a:t>
            </a:r>
            <a:br>
              <a:rPr lang="en-CA" dirty="0" smtClean="0">
                <a:effectLst/>
              </a:rPr>
            </a:br>
            <a:r>
              <a:rPr lang="en-CA" i="1" dirty="0" smtClean="0">
                <a:effectLst/>
              </a:rPr>
              <a:t>Commentary by Stephen Downes</a:t>
            </a:r>
            <a:r>
              <a:rPr lang="en-CA" dirty="0" smtClean="0">
                <a:effectLst/>
              </a:rPr>
              <a:t> </a:t>
            </a:r>
          </a:p>
          <a:p>
            <a:r>
              <a:rPr lang="en-CA" dirty="0" smtClean="0">
                <a:effectLst/>
              </a:rPr>
              <a:t>Interesting proposition: "The holy grail of open learning at the moment is finding a sustainable and reliable model for the validation of non-traditional learning (open courses, MOOCs, practical work experience, self-tuition </a:t>
            </a:r>
            <a:r>
              <a:rPr lang="en-CA" dirty="0" err="1" smtClean="0">
                <a:effectLst/>
              </a:rPr>
              <a:t>etc</a:t>
            </a:r>
            <a:r>
              <a:rPr lang="en-CA" dirty="0" smtClean="0">
                <a:effectLst/>
              </a:rPr>
              <a:t>). These forms of learning may be openly documented but have little or no formal credibility when applying to study at a university or applying for a job." I'm not sure I agree. What we want is validation of the </a:t>
            </a:r>
            <a:r>
              <a:rPr lang="en-CA" i="1" dirty="0" smtClean="0">
                <a:effectLst/>
              </a:rPr>
              <a:t>person</a:t>
            </a:r>
            <a:r>
              <a:rPr lang="en-CA" dirty="0" smtClean="0">
                <a:effectLst/>
              </a:rPr>
              <a:t>, not validation of the learning.</a:t>
            </a:r>
          </a:p>
          <a:p>
            <a:r>
              <a:rPr lang="en-CA" dirty="0" smtClean="0">
                <a:effectLst/>
              </a:rPr>
              <a:t>Total: 335 </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34</a:t>
            </a:fld>
            <a:endParaRPr lang="en-CA"/>
          </a:p>
        </p:txBody>
      </p:sp>
    </p:spTree>
    <p:extLst>
      <p:ext uri="{BB962C8B-B14F-4D97-AF65-F5344CB8AC3E}">
        <p14:creationId xmlns:p14="http://schemas.microsoft.com/office/powerpoint/2010/main" val="37309455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effectLst/>
            </a:endParaRPr>
          </a:p>
          <a:p>
            <a:r>
              <a:rPr lang="en-CA" dirty="0" smtClean="0">
                <a:effectLst/>
              </a:rPr>
              <a:t/>
            </a:r>
            <a:br>
              <a:rPr lang="en-CA" dirty="0" smtClean="0">
                <a:effectLst/>
              </a:rPr>
            </a:br>
            <a:r>
              <a:rPr lang="en-CA" b="1" dirty="0" smtClean="0">
                <a:effectLst/>
                <a:hlinkClick r:id="rId3"/>
              </a:rPr>
              <a:t>Jobs Charted by State and Salary</a:t>
            </a:r>
            <a:r>
              <a:rPr lang="en-CA" dirty="0" smtClean="0">
                <a:effectLst/>
              </a:rPr>
              <a:t/>
            </a:r>
            <a:br>
              <a:rPr lang="en-CA" dirty="0" smtClean="0">
                <a:effectLst/>
              </a:rPr>
            </a:br>
            <a:r>
              <a:rPr lang="en-CA" dirty="0" smtClean="0">
                <a:hlinkClick r:id="rId4"/>
              </a:rPr>
              <a:t>Nathan </a:t>
            </a:r>
            <a:r>
              <a:rPr lang="en-CA" dirty="0" err="1" smtClean="0">
                <a:hlinkClick r:id="rId4"/>
              </a:rPr>
              <a:t>Yau</a:t>
            </a:r>
            <a:r>
              <a:rPr lang="en-CA" dirty="0" smtClean="0">
                <a:effectLst/>
              </a:rPr>
              <a:t>, </a:t>
            </a:r>
            <a:r>
              <a:rPr lang="en-CA" dirty="0" smtClean="0">
                <a:hlinkClick r:id="rId5"/>
              </a:rPr>
              <a:t>Flowing Data</a:t>
            </a:r>
            <a:r>
              <a:rPr lang="en-CA" dirty="0" smtClean="0">
                <a:effectLst/>
              </a:rPr>
              <a:t>, Jul 03, 2014</a:t>
            </a:r>
            <a:br>
              <a:rPr lang="en-CA" dirty="0" smtClean="0">
                <a:effectLst/>
              </a:rPr>
            </a:br>
            <a:r>
              <a:rPr lang="en-CA" i="1" dirty="0" smtClean="0">
                <a:effectLst/>
              </a:rPr>
              <a:t>Commentary by Stephen Downes</a:t>
            </a:r>
            <a:r>
              <a:rPr lang="en-CA" dirty="0" smtClean="0">
                <a:effectLst/>
              </a:rPr>
              <a:t> </a:t>
            </a:r>
          </a:p>
          <a:p>
            <a:r>
              <a:rPr lang="en-CA" dirty="0" smtClean="0">
                <a:effectLst/>
              </a:rPr>
              <a:t>Interesting presentation, sadly using U.S. data only, of every major job category, the size of the population employed in it, and the average salary. What I find noteworthy is that the slider only needs to move between $20K to $180K. It raises the question: who needs more than $180K to live? And why would incomes be higher than that? The vast majority of us earn something within that range. The people who earn more are deriving an unfair advantage from the work the rest of us produce and are distorting marketplace pricing for goods and services (everything from food to health care) the rest of us need to live.</a:t>
            </a:r>
          </a:p>
        </p:txBody>
      </p:sp>
      <p:sp>
        <p:nvSpPr>
          <p:cNvPr id="4" name="Slide Number Placeholder 3"/>
          <p:cNvSpPr>
            <a:spLocks noGrp="1"/>
          </p:cNvSpPr>
          <p:nvPr>
            <p:ph type="sldNum" sz="quarter" idx="10"/>
          </p:nvPr>
        </p:nvSpPr>
        <p:spPr/>
        <p:txBody>
          <a:bodyPr/>
          <a:lstStyle/>
          <a:p>
            <a:fld id="{25876931-2989-4B77-93C7-B8D36531064C}" type="slidenum">
              <a:rPr lang="en-CA" smtClean="0"/>
              <a:t>35</a:t>
            </a:fld>
            <a:endParaRPr lang="en-CA"/>
          </a:p>
        </p:txBody>
      </p:sp>
    </p:spTree>
    <p:extLst>
      <p:ext uri="{BB962C8B-B14F-4D97-AF65-F5344CB8AC3E}">
        <p14:creationId xmlns:p14="http://schemas.microsoft.com/office/powerpoint/2010/main" val="4898073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The basic understanding, or, fact-based theory</a:t>
            </a:r>
            <a:r>
              <a:rPr lang="en-CA" dirty="0" smtClean="0">
                <a:effectLst/>
              </a:rPr>
              <a:t/>
            </a:r>
            <a:br>
              <a:rPr lang="en-CA" dirty="0" smtClean="0">
                <a:effectLst/>
              </a:rPr>
            </a:br>
            <a:r>
              <a:rPr lang="en-CA" dirty="0" smtClean="0">
                <a:hlinkClick r:id="rId4"/>
              </a:rPr>
              <a:t>Dave Ferguson</a:t>
            </a:r>
            <a:r>
              <a:rPr lang="en-CA" dirty="0" smtClean="0">
                <a:effectLst/>
              </a:rPr>
              <a:t>, </a:t>
            </a:r>
            <a:r>
              <a:rPr lang="en-CA" dirty="0" smtClean="0">
                <a:hlinkClick r:id="rId5"/>
              </a:rPr>
              <a:t>Dave's Whiteboard</a:t>
            </a:r>
            <a:r>
              <a:rPr lang="en-CA" dirty="0" smtClean="0">
                <a:effectLst/>
              </a:rPr>
              <a:t>, Jun 03, 2014</a:t>
            </a:r>
            <a:br>
              <a:rPr lang="en-CA" dirty="0" smtClean="0">
                <a:effectLst/>
              </a:rPr>
            </a:br>
            <a:r>
              <a:rPr lang="en-CA" i="1" dirty="0" smtClean="0">
                <a:effectLst/>
              </a:rPr>
              <a:t>Commentary by Stephen Downes</a:t>
            </a:r>
            <a:r>
              <a:rPr lang="en-CA" dirty="0" smtClean="0">
                <a:effectLst/>
              </a:rPr>
              <a:t> </a:t>
            </a:r>
          </a:p>
          <a:p>
            <a:r>
              <a:rPr lang="en-CA" dirty="0" smtClean="0">
                <a:effectLst/>
              </a:rPr>
              <a:t>I like this post. Not because I agree with it, necessarily - I don't really think the answer to "do you understand?" is "let me demonstrate". But I think there's a sense to be made of the idea that knowing is about </a:t>
            </a:r>
            <a:r>
              <a:rPr lang="en-CA" i="1" dirty="0" smtClean="0">
                <a:effectLst/>
              </a:rPr>
              <a:t>doing</a:t>
            </a:r>
            <a:r>
              <a:rPr lang="en-CA" dirty="0" smtClean="0">
                <a:effectLst/>
              </a:rPr>
              <a:t> rather than some mental state. I've often said, "to know is to recognize" - but recognition isn't a mental state, like a belief or an idea. It is a physical state - quite literally, the organization of connections - which is manifest as a disposition, the propensity to respond appropriately in an authentic environment. To </a:t>
            </a:r>
            <a:r>
              <a:rPr lang="en-CA" i="1" dirty="0" smtClean="0">
                <a:effectLst/>
              </a:rPr>
              <a:t>do</a:t>
            </a:r>
            <a:r>
              <a:rPr lang="en-CA" dirty="0" smtClean="0">
                <a:effectLst/>
              </a:rPr>
              <a:t>, in other words, rather than to know. Theories and concepts can help associate different perceptual states and make us better recognizers. But they are an </a:t>
            </a:r>
            <a:r>
              <a:rPr lang="en-CA" i="1" dirty="0" smtClean="0">
                <a:effectLst/>
              </a:rPr>
              <a:t>aid</a:t>
            </a:r>
            <a:r>
              <a:rPr lang="en-CA" dirty="0" smtClean="0">
                <a:effectLst/>
              </a:rPr>
              <a:t> to learning, not the objective.</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38</a:t>
            </a:fld>
            <a:endParaRPr lang="en-CA"/>
          </a:p>
        </p:txBody>
      </p:sp>
    </p:spTree>
    <p:extLst>
      <p:ext uri="{BB962C8B-B14F-4D97-AF65-F5344CB8AC3E}">
        <p14:creationId xmlns:p14="http://schemas.microsoft.com/office/powerpoint/2010/main" val="30599064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The Secret Formula to Becoming an E-Learning Pro</a:t>
            </a:r>
            <a:r>
              <a:rPr lang="en-CA" dirty="0" smtClean="0">
                <a:effectLst/>
              </a:rPr>
              <a:t/>
            </a:r>
            <a:br>
              <a:rPr lang="en-CA" dirty="0" smtClean="0">
                <a:effectLst/>
              </a:rPr>
            </a:br>
            <a:r>
              <a:rPr lang="en-CA" dirty="0" smtClean="0">
                <a:hlinkClick r:id="rId4"/>
              </a:rPr>
              <a:t>Tom </a:t>
            </a:r>
            <a:r>
              <a:rPr lang="en-CA" dirty="0" err="1" smtClean="0">
                <a:hlinkClick r:id="rId4"/>
              </a:rPr>
              <a:t>Kuhlmann</a:t>
            </a:r>
            <a:r>
              <a:rPr lang="en-CA" dirty="0" smtClean="0">
                <a:effectLst/>
              </a:rPr>
              <a:t>, </a:t>
            </a:r>
            <a:r>
              <a:rPr lang="en-CA" dirty="0" smtClean="0">
                <a:hlinkClick r:id="rId5"/>
              </a:rPr>
              <a:t>The Rapid eLearning Blog</a:t>
            </a:r>
            <a:r>
              <a:rPr lang="en-CA" dirty="0" smtClean="0">
                <a:effectLst/>
              </a:rPr>
              <a:t>, Jun 04, 2014</a:t>
            </a:r>
            <a:br>
              <a:rPr lang="en-CA" dirty="0" smtClean="0">
                <a:effectLst/>
              </a:rPr>
            </a:br>
            <a:r>
              <a:rPr lang="en-CA" i="1" dirty="0" smtClean="0">
                <a:effectLst/>
              </a:rPr>
              <a:t>Commentary by Stephen Downes</a:t>
            </a:r>
            <a:r>
              <a:rPr lang="en-CA" dirty="0" smtClean="0">
                <a:effectLst/>
              </a:rPr>
              <a:t> </a:t>
            </a:r>
          </a:p>
          <a:p>
            <a:r>
              <a:rPr lang="en-CA" dirty="0" smtClean="0">
                <a:effectLst/>
              </a:rPr>
              <a:t>I don't do the same things as described in these examples, because my idea of e-learning is very different, but I do practice something like the (not-so-secret) formula to becoming an e-learning pro:</a:t>
            </a:r>
          </a:p>
          <a:p>
            <a:r>
              <a:rPr lang="en-CA" dirty="0" smtClean="0">
                <a:effectLst/>
              </a:rPr>
              <a:t/>
            </a:r>
            <a:br>
              <a:rPr lang="en-CA" dirty="0" smtClean="0">
                <a:effectLst/>
              </a:rPr>
            </a:br>
            <a:r>
              <a:rPr lang="en-CA" dirty="0" smtClean="0">
                <a:effectLst/>
              </a:rPr>
              <a:t/>
            </a:r>
            <a:br>
              <a:rPr lang="en-CA" dirty="0" smtClean="0">
                <a:effectLst/>
              </a:rPr>
            </a:br>
            <a:r>
              <a:rPr lang="en-CA" dirty="0" smtClean="0">
                <a:effectLst/>
              </a:rPr>
              <a:t>e-learning pros practice their craft</a:t>
            </a:r>
          </a:p>
          <a:p>
            <a:r>
              <a:rPr lang="en-CA" dirty="0" smtClean="0">
                <a:effectLst/>
              </a:rPr>
              <a:t/>
            </a:r>
            <a:br>
              <a:rPr lang="en-CA" dirty="0" smtClean="0">
                <a:effectLst/>
              </a:rPr>
            </a:br>
            <a:r>
              <a:rPr lang="en-CA" dirty="0" smtClean="0">
                <a:effectLst/>
              </a:rPr>
              <a:t>e-learning pros show examples of their work</a:t>
            </a:r>
          </a:p>
          <a:p>
            <a:r>
              <a:rPr lang="en-CA" dirty="0" smtClean="0">
                <a:effectLst/>
              </a:rPr>
              <a:t/>
            </a:r>
            <a:br>
              <a:rPr lang="en-CA" dirty="0" smtClean="0">
                <a:effectLst/>
              </a:rPr>
            </a:br>
            <a:r>
              <a:rPr lang="en-CA" dirty="0" smtClean="0">
                <a:effectLst/>
              </a:rPr>
              <a:t>e-learning pros share what they do and learn</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As the author says, "I'm not sure why more people don’t do this. It’s a simple way to build your business and profile in the industry." </a:t>
            </a:r>
            <a:r>
              <a:rPr lang="en-CA" dirty="0" smtClean="0">
                <a:effectLst/>
                <a:hlinkClick r:id="rId6"/>
              </a:rPr>
              <a:t>Researchers</a:t>
            </a:r>
            <a:r>
              <a:rPr lang="en-CA" dirty="0" smtClean="0">
                <a:effectLst/>
              </a:rPr>
              <a:t>, for example.</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39</a:t>
            </a:fld>
            <a:endParaRPr lang="en-CA"/>
          </a:p>
        </p:txBody>
      </p:sp>
    </p:spTree>
    <p:extLst>
      <p:ext uri="{BB962C8B-B14F-4D97-AF65-F5344CB8AC3E}">
        <p14:creationId xmlns:p14="http://schemas.microsoft.com/office/powerpoint/2010/main" val="28637125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Techniques and Tools: How To Visualize Your Network</a:t>
            </a:r>
            <a:r>
              <a:rPr lang="en-CA" dirty="0" smtClean="0">
                <a:effectLst/>
              </a:rPr>
              <a:t/>
            </a:r>
            <a:br>
              <a:rPr lang="en-CA" dirty="0" smtClean="0">
                <a:effectLst/>
              </a:rPr>
            </a:br>
            <a:r>
              <a:rPr lang="en-CA" dirty="0" smtClean="0">
                <a:hlinkClick r:id="rId4"/>
              </a:rPr>
              <a:t>Beth Kanter</a:t>
            </a:r>
            <a:r>
              <a:rPr lang="en-CA" dirty="0" smtClean="0">
                <a:effectLst/>
              </a:rPr>
              <a:t>, </a:t>
            </a:r>
            <a:r>
              <a:rPr lang="en-CA" dirty="0" smtClean="0">
                <a:hlinkClick r:id="rId5"/>
              </a:rPr>
              <a:t>Beth's Blog</a:t>
            </a:r>
            <a:r>
              <a:rPr lang="en-CA" dirty="0" smtClean="0">
                <a:effectLst/>
              </a:rPr>
              <a:t>, Apr 27, 2014</a:t>
            </a:r>
            <a:br>
              <a:rPr lang="en-CA" dirty="0" smtClean="0">
                <a:effectLst/>
              </a:rPr>
            </a:br>
            <a:r>
              <a:rPr lang="en-CA" i="1" dirty="0" smtClean="0">
                <a:effectLst/>
              </a:rPr>
              <a:t>Commentary by Stephen Downes</a:t>
            </a:r>
            <a:r>
              <a:rPr lang="en-CA" dirty="0" smtClean="0">
                <a:effectLst/>
              </a:rPr>
              <a:t> </a:t>
            </a:r>
          </a:p>
          <a:p>
            <a:r>
              <a:rPr lang="en-CA" dirty="0" smtClean="0">
                <a:effectLst/>
              </a:rPr>
              <a:t>I had some fun Sunday afternoon watching the Blue Jays win and playing with some network graphs </a:t>
            </a:r>
            <a:r>
              <a:rPr lang="en-CA" dirty="0" err="1" smtClean="0">
                <a:effectLst/>
              </a:rPr>
              <a:t>opf</a:t>
            </a:r>
            <a:r>
              <a:rPr lang="en-CA" dirty="0" smtClean="0">
                <a:effectLst/>
              </a:rPr>
              <a:t> my contacts. Here's my </a:t>
            </a:r>
            <a:r>
              <a:rPr lang="en-CA" dirty="0" smtClean="0">
                <a:effectLst/>
                <a:hlinkClick r:id="rId6"/>
              </a:rPr>
              <a:t>LinkedIn network</a:t>
            </a:r>
            <a:r>
              <a:rPr lang="en-CA" dirty="0" smtClean="0">
                <a:effectLst/>
              </a:rPr>
              <a:t> showing a lot of connections in Latin America, the UK and India (guess I'll have to return there, </a:t>
            </a:r>
            <a:r>
              <a:rPr lang="en-CA" dirty="0" err="1" smtClean="0">
                <a:effectLst/>
              </a:rPr>
              <a:t>hm</a:t>
            </a:r>
            <a:r>
              <a:rPr lang="en-CA" dirty="0" smtClean="0">
                <a:effectLst/>
              </a:rPr>
              <a:t>,?), Australia and the U.S. Then, following the </a:t>
            </a:r>
            <a:r>
              <a:rPr lang="en-CA" dirty="0" err="1" smtClean="0">
                <a:effectLst/>
                <a:hlinkClick r:id="rId7"/>
              </a:rPr>
              <a:t>Carvin</a:t>
            </a:r>
            <a:r>
              <a:rPr lang="en-CA" dirty="0" smtClean="0">
                <a:effectLst/>
                <a:hlinkClick r:id="rId7"/>
              </a:rPr>
              <a:t> example</a:t>
            </a:r>
            <a:r>
              <a:rPr lang="en-CA" dirty="0" smtClean="0">
                <a:effectLst/>
              </a:rPr>
              <a:t>, I used </a:t>
            </a:r>
            <a:r>
              <a:rPr lang="en-CA" dirty="0" err="1" smtClean="0">
                <a:effectLst/>
                <a:hlinkClick r:id="rId8"/>
              </a:rPr>
              <a:t>Netviz</a:t>
            </a:r>
            <a:r>
              <a:rPr lang="en-CA" dirty="0" smtClean="0">
                <a:effectLst/>
              </a:rPr>
              <a:t> to analyze my Facebook connections, and </a:t>
            </a:r>
            <a:r>
              <a:rPr lang="en-CA" dirty="0" err="1" smtClean="0">
                <a:effectLst/>
              </a:rPr>
              <a:t>and</a:t>
            </a:r>
            <a:r>
              <a:rPr lang="en-CA" dirty="0" smtClean="0">
                <a:effectLst/>
              </a:rPr>
              <a:t> used software called </a:t>
            </a:r>
            <a:r>
              <a:rPr lang="en-CA" dirty="0" err="1" smtClean="0">
                <a:effectLst/>
                <a:hlinkClick r:id="rId9"/>
              </a:rPr>
              <a:t>Gephi</a:t>
            </a:r>
            <a:r>
              <a:rPr lang="en-CA" dirty="0" smtClean="0">
                <a:effectLst/>
              </a:rPr>
              <a:t> to produce my </a:t>
            </a:r>
            <a:r>
              <a:rPr lang="en-CA" dirty="0" smtClean="0">
                <a:effectLst/>
                <a:hlinkClick r:id="rId10"/>
              </a:rPr>
              <a:t>Facebook network map</a:t>
            </a:r>
            <a:r>
              <a:rPr lang="en-CA" dirty="0" smtClean="0">
                <a:effectLst/>
              </a:rPr>
              <a: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40</a:t>
            </a:fld>
            <a:endParaRPr lang="en-CA"/>
          </a:p>
        </p:txBody>
      </p:sp>
    </p:spTree>
    <p:extLst>
      <p:ext uri="{BB962C8B-B14F-4D97-AF65-F5344CB8AC3E}">
        <p14:creationId xmlns:p14="http://schemas.microsoft.com/office/powerpoint/2010/main" val="3374006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Ubiquitous Learning Project Using Life - logging Technology in Japan</a:t>
            </a:r>
            <a:r>
              <a:rPr lang="en-CA" dirty="0" smtClean="0">
                <a:effectLst/>
              </a:rPr>
              <a:t/>
            </a:r>
            <a:br>
              <a:rPr lang="en-CA" dirty="0" smtClean="0">
                <a:effectLst/>
              </a:rPr>
            </a:br>
            <a:r>
              <a:rPr lang="en-CA" dirty="0" smtClean="0">
                <a:hlinkClick r:id="rId4"/>
              </a:rPr>
              <a:t>Noriko </a:t>
            </a:r>
            <a:r>
              <a:rPr lang="en-CA" dirty="0" err="1" smtClean="0">
                <a:hlinkClick r:id="rId4"/>
              </a:rPr>
              <a:t>Uosaki</a:t>
            </a:r>
            <a:r>
              <a:rPr lang="en-CA" dirty="0" smtClean="0">
                <a:effectLst/>
              </a:rPr>
              <a:t>, </a:t>
            </a:r>
            <a:r>
              <a:rPr lang="en-CA" dirty="0" smtClean="0">
                <a:hlinkClick r:id="rId5"/>
              </a:rPr>
              <a:t>Bin </a:t>
            </a:r>
            <a:r>
              <a:rPr lang="en-CA" dirty="0" err="1" smtClean="0">
                <a:hlinkClick r:id="rId5"/>
              </a:rPr>
              <a:t>Hou</a:t>
            </a:r>
            <a:r>
              <a:rPr lang="en-CA" dirty="0" smtClean="0">
                <a:effectLst/>
              </a:rPr>
              <a:t>, </a:t>
            </a:r>
            <a:r>
              <a:rPr lang="en-CA" dirty="0" err="1" smtClean="0">
                <a:hlinkClick r:id="rId6"/>
              </a:rPr>
              <a:t>Mengmeng</a:t>
            </a:r>
            <a:r>
              <a:rPr lang="en-CA" dirty="0" smtClean="0">
                <a:hlinkClick r:id="rId6"/>
              </a:rPr>
              <a:t> Li</a:t>
            </a:r>
            <a:r>
              <a:rPr lang="en-CA" dirty="0" smtClean="0">
                <a:effectLst/>
              </a:rPr>
              <a:t>, </a:t>
            </a:r>
            <a:r>
              <a:rPr lang="en-CA" dirty="0" smtClean="0">
                <a:hlinkClick r:id="rId7"/>
              </a:rPr>
              <a:t>Hiroaki Ogata</a:t>
            </a:r>
            <a:r>
              <a:rPr lang="en-CA" dirty="0" smtClean="0">
                <a:effectLst/>
              </a:rPr>
              <a:t>, </a:t>
            </a:r>
            <a:r>
              <a:rPr lang="en-CA" dirty="0" err="1" smtClean="0">
                <a:hlinkClick r:id="rId8"/>
              </a:rPr>
              <a:t>Kosuke</a:t>
            </a:r>
            <a:r>
              <a:rPr lang="en-CA" dirty="0" smtClean="0">
                <a:hlinkClick r:id="rId8"/>
              </a:rPr>
              <a:t> </a:t>
            </a:r>
            <a:r>
              <a:rPr lang="en-CA" dirty="0" err="1" smtClean="0">
                <a:hlinkClick r:id="rId8"/>
              </a:rPr>
              <a:t>Mouri</a:t>
            </a:r>
            <a:r>
              <a:rPr lang="en-CA" dirty="0" smtClean="0">
                <a:effectLst/>
              </a:rPr>
              <a:t>, </a:t>
            </a:r>
            <a:r>
              <a:rPr lang="en-CA" dirty="0" err="1" smtClean="0">
                <a:hlinkClick r:id="rId9"/>
              </a:rPr>
              <a:t>Songran</a:t>
            </a:r>
            <a:r>
              <a:rPr lang="en-CA" dirty="0" smtClean="0">
                <a:hlinkClick r:id="rId9"/>
              </a:rPr>
              <a:t> Liu</a:t>
            </a:r>
            <a:r>
              <a:rPr lang="en-CA" dirty="0" smtClean="0">
                <a:effectLst/>
              </a:rPr>
              <a:t>, </a:t>
            </a:r>
            <a:r>
              <a:rPr lang="en-CA" dirty="0" smtClean="0">
                <a:hlinkClick r:id="rId10"/>
              </a:rPr>
              <a:t>Educational Technology &amp; Society</a:t>
            </a:r>
            <a:r>
              <a:rPr lang="en-CA" dirty="0" smtClean="0">
                <a:effectLst/>
              </a:rPr>
              <a:t>, May 22, 2014</a:t>
            </a:r>
            <a:br>
              <a:rPr lang="en-CA" dirty="0" smtClean="0">
                <a:effectLst/>
              </a:rPr>
            </a:br>
            <a:r>
              <a:rPr lang="en-CA" i="1" dirty="0" smtClean="0">
                <a:effectLst/>
              </a:rPr>
              <a:t>Commentary by Stephen Downes</a:t>
            </a:r>
            <a:r>
              <a:rPr lang="en-CA" dirty="0" smtClean="0">
                <a:effectLst/>
              </a:rPr>
              <a:t> </a:t>
            </a:r>
          </a:p>
          <a:p>
            <a:r>
              <a:rPr lang="en-CA" dirty="0" smtClean="0">
                <a:effectLst/>
              </a:rPr>
              <a:t>You may not think that life-logging and online learning are linked, but if you think of online learning as a ubiquitous services that learns from your every move, you can see how tightly the two may be linked. This paper presents a system called SCROLL (System for Capturing and Reusing of Learning Log). This in turn is based on the LORE model: Log, Organize, Reuse, Evaluate. The current issue of Educational Technology and Society is available as a </a:t>
            </a:r>
            <a:r>
              <a:rPr lang="en-CA" dirty="0" smtClean="0">
                <a:effectLst/>
                <a:hlinkClick r:id="rId11"/>
              </a:rPr>
              <a:t>PDF download</a:t>
            </a:r>
            <a:r>
              <a:rPr lang="en-CA" dirty="0" smtClean="0">
                <a:effectLst/>
              </a:rPr>
              <a:t> or </a:t>
            </a:r>
            <a:r>
              <a:rPr lang="en-CA" dirty="0" smtClean="0">
                <a:effectLst/>
                <a:hlinkClick r:id="rId12"/>
              </a:rPr>
              <a:t>on the web</a:t>
            </a:r>
            <a:r>
              <a:rPr lang="en-CA" dirty="0" smtClean="0">
                <a:effectLst/>
              </a:rPr>
              <a:t> (this link will reset to a new issue in a few months). It's a special issue on "Powering Up: Insights from Distinguished Mobile and Ubiquitous Learning Projects across the World."</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41</a:t>
            </a:fld>
            <a:endParaRPr lang="en-CA"/>
          </a:p>
        </p:txBody>
      </p:sp>
    </p:spTree>
    <p:extLst>
      <p:ext uri="{BB962C8B-B14F-4D97-AF65-F5344CB8AC3E}">
        <p14:creationId xmlns:p14="http://schemas.microsoft.com/office/powerpoint/2010/main" val="6639643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Mastering the Internet of Everything</a:t>
            </a:r>
            <a:r>
              <a:rPr lang="en-CA" dirty="0" smtClean="0">
                <a:effectLst/>
              </a:rPr>
              <a:t/>
            </a:r>
            <a:br>
              <a:rPr lang="en-CA" dirty="0" smtClean="0">
                <a:effectLst/>
              </a:rPr>
            </a:br>
            <a:r>
              <a:rPr lang="en-CA" dirty="0" smtClean="0">
                <a:hlinkClick r:id="rId4"/>
              </a:rPr>
              <a:t>Harold Jarche</a:t>
            </a:r>
            <a:r>
              <a:rPr lang="en-CA" dirty="0" smtClean="0">
                <a:effectLst/>
              </a:rPr>
              <a:t>, Jun 03, 2014</a:t>
            </a:r>
            <a:br>
              <a:rPr lang="en-CA" dirty="0" smtClean="0">
                <a:effectLst/>
              </a:rPr>
            </a:br>
            <a:r>
              <a:rPr lang="en-CA" i="1" dirty="0" smtClean="0">
                <a:effectLst/>
              </a:rPr>
              <a:t>Commentary by Stephen Downes</a:t>
            </a:r>
            <a:r>
              <a:rPr lang="en-CA" dirty="0" smtClean="0">
                <a:effectLst/>
              </a:rPr>
              <a:t> </a:t>
            </a:r>
          </a:p>
          <a:p>
            <a:r>
              <a:rPr lang="en-CA" dirty="0" smtClean="0">
                <a:effectLst/>
              </a:rPr>
              <a:t>Harold Jarche writes, "Many people are just figuring out Web 1.0, mastering their web browsers, email and the like. Others are getting into Web 2.0, using social media to connect to people and join communities of practice. And now along comes the </a:t>
            </a:r>
            <a:r>
              <a:rPr lang="en-CA" dirty="0" smtClean="0">
                <a:effectLst/>
                <a:hlinkClick r:id="rId5"/>
              </a:rPr>
              <a:t>internet of everything</a:t>
            </a:r>
            <a:r>
              <a:rPr lang="en-CA" dirty="0" smtClean="0">
                <a:effectLst/>
              </a:rPr>
              <a:t> (</a:t>
            </a:r>
            <a:r>
              <a:rPr lang="en-CA" dirty="0" err="1" smtClean="0">
                <a:effectLst/>
              </a:rPr>
              <a:t>IoE</a:t>
            </a:r>
            <a:r>
              <a:rPr lang="en-CA" dirty="0" smtClean="0">
                <a:effectLst/>
              </a:rPr>
              <a:t>). How will we be able to master this new network paradigm, or will it master us?" Jarche says it's about finding balance. "We will have to get skilled at constantly lumping data and things together, then filtering and categorizing the changing landscape." I think it's a matter of understanding that when we look at information, we are seeing it from a perspective, with a limited point of view, and appreciating that - the way we appreciate a sunset, instead of complaining that we can't see the whole sky. (This post was not sponsored by Cisco).</a:t>
            </a:r>
            <a:endParaRPr lang="en-CA" dirty="0" smtClean="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42</a:t>
            </a:fld>
            <a:endParaRPr lang="en-CA"/>
          </a:p>
        </p:txBody>
      </p:sp>
    </p:spTree>
    <p:extLst>
      <p:ext uri="{BB962C8B-B14F-4D97-AF65-F5344CB8AC3E}">
        <p14:creationId xmlns:p14="http://schemas.microsoft.com/office/powerpoint/2010/main" val="2140765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Writing Instructor, Skeptical of Automated Grading, Pits Machine vs. Machine</a:t>
            </a:r>
            <a:r>
              <a:rPr lang="en-CA" dirty="0" smtClean="0">
                <a:effectLst/>
              </a:rPr>
              <a:t/>
            </a:r>
            <a:br>
              <a:rPr lang="en-CA" dirty="0" smtClean="0">
                <a:effectLst/>
              </a:rPr>
            </a:br>
            <a:r>
              <a:rPr lang="en-CA" dirty="0" smtClean="0">
                <a:hlinkClick r:id="rId4"/>
              </a:rPr>
              <a:t>Steve Kolowich</a:t>
            </a:r>
            <a:r>
              <a:rPr lang="en-CA" dirty="0" smtClean="0">
                <a:effectLst/>
              </a:rPr>
              <a:t>, </a:t>
            </a:r>
            <a:r>
              <a:rPr lang="en-CA" dirty="0" smtClean="0">
                <a:hlinkClick r:id="rId5"/>
              </a:rPr>
              <a:t>The Chronicle of Higher Education</a:t>
            </a:r>
            <a:r>
              <a:rPr lang="en-CA" dirty="0" smtClean="0">
                <a:effectLst/>
              </a:rPr>
              <a:t>, May 05, 2014</a:t>
            </a:r>
            <a:br>
              <a:rPr lang="en-CA" dirty="0" smtClean="0">
                <a:effectLst/>
              </a:rPr>
            </a:br>
            <a:r>
              <a:rPr lang="en-CA" i="1" dirty="0" smtClean="0">
                <a:effectLst/>
              </a:rPr>
              <a:t>Commentary by Stephen Downes</a:t>
            </a:r>
            <a:r>
              <a:rPr lang="en-CA" dirty="0" smtClean="0">
                <a:effectLst/>
              </a:rPr>
              <a:t> </a:t>
            </a:r>
          </a:p>
          <a:p>
            <a:r>
              <a:rPr lang="en-CA" dirty="0" smtClean="0">
                <a:effectLst/>
              </a:rPr>
              <a:t>It's one of those stories the Chronicle loves to print - grizzled gadfly argues against computers in education - but in this case the critic has a point. Les Perelman, who in the past has had </a:t>
            </a:r>
            <a:r>
              <a:rPr lang="en-CA" dirty="0" smtClean="0">
                <a:effectLst/>
                <a:hlinkClick r:id="rId6"/>
              </a:rPr>
              <a:t>heated</a:t>
            </a:r>
            <a:r>
              <a:rPr lang="en-CA" dirty="0" smtClean="0">
                <a:effectLst/>
              </a:rPr>
              <a:t> </a:t>
            </a:r>
            <a:r>
              <a:rPr lang="en-CA" dirty="0" smtClean="0">
                <a:effectLst/>
                <a:hlinkClick r:id="rId7"/>
              </a:rPr>
              <a:t>exchanges</a:t>
            </a:r>
            <a:r>
              <a:rPr lang="en-CA" dirty="0" smtClean="0">
                <a:effectLst/>
              </a:rPr>
              <a:t> with promoters of automated essay grading, has authored a computer program that writes essays composed of gibberish but which score well in automated essay graders. The sentences his program produces are grammatically correct but incoherent. Of course, there's no reason why both sides might not be right - the papers may be gibberish, but the computer programs may be accurately reflecting the grading by human professors, as they're designed to do.</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43</a:t>
            </a:fld>
            <a:endParaRPr lang="en-CA"/>
          </a:p>
        </p:txBody>
      </p:sp>
    </p:spTree>
    <p:extLst>
      <p:ext uri="{BB962C8B-B14F-4D97-AF65-F5344CB8AC3E}">
        <p14:creationId xmlns:p14="http://schemas.microsoft.com/office/powerpoint/2010/main" val="29187754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How online '</a:t>
            </a:r>
            <a:r>
              <a:rPr lang="en-CA" b="1" dirty="0" err="1" smtClean="0">
                <a:effectLst/>
                <a:hlinkClick r:id="rId3"/>
              </a:rPr>
              <a:t>chatbots</a:t>
            </a:r>
            <a:r>
              <a:rPr lang="en-CA" b="1" dirty="0" smtClean="0">
                <a:effectLst/>
                <a:hlinkClick r:id="rId3"/>
              </a:rPr>
              <a:t>' are already tricking you</a:t>
            </a:r>
            <a:r>
              <a:rPr lang="en-CA" dirty="0" smtClean="0">
                <a:effectLst/>
              </a:rPr>
              <a:t/>
            </a:r>
            <a:br>
              <a:rPr lang="en-CA" dirty="0" smtClean="0">
                <a:effectLst/>
              </a:rPr>
            </a:br>
            <a:r>
              <a:rPr lang="en-CA" dirty="0" smtClean="0">
                <a:hlinkClick r:id="rId4"/>
              </a:rPr>
              <a:t>Chris </a:t>
            </a:r>
            <a:r>
              <a:rPr lang="en-CA" dirty="0" err="1" smtClean="0">
                <a:hlinkClick r:id="rId4"/>
              </a:rPr>
              <a:t>Baraniuk</a:t>
            </a:r>
            <a:r>
              <a:rPr lang="en-CA" dirty="0" smtClean="0">
                <a:effectLst/>
              </a:rPr>
              <a:t>, </a:t>
            </a:r>
            <a:r>
              <a:rPr lang="en-CA" dirty="0" smtClean="0">
                <a:hlinkClick r:id="rId5"/>
              </a:rPr>
              <a:t>BBC</a:t>
            </a:r>
            <a:r>
              <a:rPr lang="en-CA" dirty="0" smtClean="0">
                <a:effectLst/>
              </a:rPr>
              <a:t>, Jun 11, 2014</a:t>
            </a:r>
            <a:br>
              <a:rPr lang="en-CA" dirty="0" smtClean="0">
                <a:effectLst/>
              </a:rPr>
            </a:br>
            <a:r>
              <a:rPr lang="en-CA" i="1" dirty="0" smtClean="0">
                <a:effectLst/>
              </a:rPr>
              <a:t>Commentary by Stephen Downes</a:t>
            </a:r>
            <a:r>
              <a:rPr lang="en-CA" dirty="0" smtClean="0">
                <a:effectLst/>
              </a:rPr>
              <a:t> </a:t>
            </a:r>
          </a:p>
          <a:p>
            <a:r>
              <a:rPr lang="en-CA" dirty="0" smtClean="0">
                <a:effectLst/>
              </a:rPr>
              <a:t>OK, so </a:t>
            </a:r>
            <a:r>
              <a:rPr lang="en-CA" dirty="0" err="1" smtClean="0">
                <a:effectLst/>
              </a:rPr>
              <a:t>chatbots</a:t>
            </a:r>
            <a:r>
              <a:rPr lang="en-CA" dirty="0" smtClean="0">
                <a:effectLst/>
              </a:rPr>
              <a:t> that lure people to dating sites or convince </a:t>
            </a:r>
            <a:r>
              <a:rPr lang="en-CA" dirty="0" err="1" smtClean="0">
                <a:effectLst/>
              </a:rPr>
              <a:t>bitcoin</a:t>
            </a:r>
            <a:r>
              <a:rPr lang="en-CA" dirty="0" smtClean="0">
                <a:effectLst/>
              </a:rPr>
              <a:t> users to give each other tips are not going to impact most of us. But with as much as 65 percent of online chatter being generated by bots, chances are you've read or interacted with one. Of course, it really depends on how you define 'bot'. I have systems that automatically generate content - if I post a photo on Flickr, it`s automatically tweeted, blogged and </a:t>
            </a:r>
            <a:r>
              <a:rPr lang="en-CA" dirty="0" err="1" smtClean="0">
                <a:effectLst/>
              </a:rPr>
              <a:t>Facebooked</a:t>
            </a:r>
            <a:r>
              <a:rPr lang="en-CA" dirty="0" smtClean="0">
                <a:effectLst/>
              </a:rPr>
              <a:t> (when the system is working). </a:t>
            </a:r>
            <a:r>
              <a:rPr lang="en-CA" dirty="0" err="1" smtClean="0">
                <a:effectLst/>
              </a:rPr>
              <a:t>OLDaily</a:t>
            </a:r>
            <a:r>
              <a:rPr lang="en-CA" dirty="0" smtClean="0">
                <a:effectLst/>
              </a:rPr>
              <a:t> posts automatically show up on the "</a:t>
            </a:r>
            <a:r>
              <a:rPr lang="en-CA" dirty="0" err="1" smtClean="0">
                <a:effectLst/>
              </a:rPr>
              <a:t>OLdairy</a:t>
            </a:r>
            <a:r>
              <a:rPr lang="en-CA" dirty="0" smtClean="0">
                <a:effectLst/>
              </a:rPr>
              <a:t> Twitter account (and maybe my Facebook page; I`m not sure). The MOOC.ca newsletter </a:t>
            </a:r>
            <a:r>
              <a:rPr lang="en-CA" dirty="0" err="1" smtClean="0">
                <a:effectLst/>
              </a:rPr>
              <a:t>si</a:t>
            </a:r>
            <a:r>
              <a:rPr lang="en-CA" dirty="0" smtClean="0">
                <a:effectLst/>
              </a:rPr>
              <a:t> automatically generated. Are these bots? Maybe. But they're there because I think people find them useful.</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44</a:t>
            </a:fld>
            <a:endParaRPr lang="en-CA"/>
          </a:p>
        </p:txBody>
      </p:sp>
    </p:spTree>
    <p:extLst>
      <p:ext uri="{BB962C8B-B14F-4D97-AF65-F5344CB8AC3E}">
        <p14:creationId xmlns:p14="http://schemas.microsoft.com/office/powerpoint/2010/main" val="36170082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Introducing </a:t>
            </a:r>
            <a:r>
              <a:rPr lang="en-CA" b="1" dirty="0" err="1" smtClean="0">
                <a:effectLst/>
                <a:hlinkClick r:id="rId3"/>
              </a:rPr>
              <a:t>Powerchord</a:t>
            </a:r>
            <a:r>
              <a:rPr lang="en-CA" b="1" dirty="0" smtClean="0">
                <a:effectLst/>
                <a:hlinkClick r:id="rId3"/>
              </a:rPr>
              <a:t> (Blackbird edition)</a:t>
            </a:r>
            <a:r>
              <a:rPr lang="en-CA" dirty="0" smtClean="0">
                <a:effectLst/>
              </a:rPr>
              <a:t/>
            </a:r>
            <a:br>
              <a:rPr lang="en-CA" dirty="0" smtClean="0">
                <a:effectLst/>
              </a:rPr>
            </a:br>
            <a:r>
              <a:rPr lang="en-CA" dirty="0" smtClean="0">
                <a:hlinkClick r:id="rId4"/>
              </a:rPr>
              <a:t>Dan </a:t>
            </a:r>
            <a:r>
              <a:rPr lang="en-CA" dirty="0" err="1" smtClean="0">
                <a:hlinkClick r:id="rId4"/>
              </a:rPr>
              <a:t>Lockton</a:t>
            </a:r>
            <a:r>
              <a:rPr lang="en-CA" dirty="0" smtClean="0">
                <a:effectLst/>
              </a:rPr>
              <a:t>, </a:t>
            </a:r>
            <a:r>
              <a:rPr lang="en-CA" dirty="0" smtClean="0">
                <a:hlinkClick r:id="rId5"/>
              </a:rPr>
              <a:t>Architectures</a:t>
            </a:r>
            <a:r>
              <a:rPr lang="en-CA" dirty="0" smtClean="0">
                <a:effectLst/>
              </a:rPr>
              <a:t>, Apr 25, 2014</a:t>
            </a:r>
            <a:br>
              <a:rPr lang="en-CA" dirty="0" smtClean="0">
                <a:effectLst/>
              </a:rPr>
            </a:br>
            <a:r>
              <a:rPr lang="en-CA" i="1" dirty="0" smtClean="0">
                <a:effectLst/>
              </a:rPr>
              <a:t>Commentary by Stephen Downes</a:t>
            </a:r>
            <a:r>
              <a:rPr lang="en-CA" dirty="0" smtClean="0">
                <a:effectLst/>
              </a:rPr>
              <a:t> </a:t>
            </a:r>
          </a:p>
          <a:p>
            <a:r>
              <a:rPr lang="en-CA" dirty="0" smtClean="0">
                <a:effectLst/>
              </a:rPr>
              <a:t>The </a:t>
            </a:r>
            <a:r>
              <a:rPr lang="en-CA" dirty="0" err="1" smtClean="0">
                <a:effectLst/>
              </a:rPr>
              <a:t>powerchord</a:t>
            </a:r>
            <a:r>
              <a:rPr lang="en-CA" dirty="0" smtClean="0">
                <a:effectLst/>
              </a:rPr>
              <a:t> is a simple device that represents energy use in a household as background noises - birdsongs, rain falling, etc. In this post, the author describes associating the noises with specific appliances: "The </a:t>
            </a:r>
            <a:r>
              <a:rPr lang="en-CA" dirty="0" smtClean="0">
                <a:effectLst/>
                <a:hlinkClick r:id="rId6"/>
              </a:rPr>
              <a:t>‘Sound of the Office’ </a:t>
            </a:r>
            <a:r>
              <a:rPr lang="en-CA" dirty="0" smtClean="0">
                <a:effectLst/>
              </a:rPr>
              <a:t>represented twelve hours’ electricity use by three items of office infrastructure – the kettle, a laser printer, and a gang socket for a row of desks – turned into a 30-second MIDI file." I love this idea. "It’s an exploration of what’s possible, or might be useful, in helping people develop a different kind of understanding of energy use, and the patterns of energy use in daily life – not just based on </a:t>
            </a:r>
            <a:r>
              <a:rPr lang="en-CA" dirty="0" err="1" smtClean="0">
                <a:effectLst/>
              </a:rPr>
              <a:t>on</a:t>
            </a:r>
            <a:r>
              <a:rPr lang="en-CA" dirty="0" smtClean="0">
                <a:effectLst/>
              </a:rPr>
              <a:t> numerical feedback. If it’s design for behaviour change, it’s aiming to do so through increasing our understanding of, and familiarity with, the systems around us, making energy use something we can develop an instinctual feeling for."</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45</a:t>
            </a:fld>
            <a:endParaRPr lang="en-CA"/>
          </a:p>
        </p:txBody>
      </p:sp>
    </p:spTree>
    <p:extLst>
      <p:ext uri="{BB962C8B-B14F-4D97-AF65-F5344CB8AC3E}">
        <p14:creationId xmlns:p14="http://schemas.microsoft.com/office/powerpoint/2010/main" val="2814149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Scientists, Calculate Your Chances of Success in Academe</a:t>
            </a:r>
            <a:r>
              <a:rPr lang="en-CA" dirty="0" smtClean="0">
                <a:effectLst/>
              </a:rPr>
              <a:t/>
            </a:r>
            <a:br>
              <a:rPr lang="en-CA" dirty="0" smtClean="0">
                <a:effectLst/>
              </a:rPr>
            </a:br>
            <a:r>
              <a:rPr lang="en-CA" dirty="0" smtClean="0">
                <a:hlinkClick r:id="rId4"/>
              </a:rPr>
              <a:t>Andy Thomason</a:t>
            </a:r>
            <a:r>
              <a:rPr lang="en-CA" dirty="0" smtClean="0">
                <a:effectLst/>
              </a:rPr>
              <a:t>, </a:t>
            </a:r>
            <a:r>
              <a:rPr lang="en-CA" dirty="0" smtClean="0">
                <a:hlinkClick r:id="rId5"/>
              </a:rPr>
              <a:t>The Chronicle: The Ticker</a:t>
            </a:r>
            <a:r>
              <a:rPr lang="en-CA" dirty="0" smtClean="0">
                <a:effectLst/>
              </a:rPr>
              <a:t>, Jun 06, 2014</a:t>
            </a:r>
            <a:br>
              <a:rPr lang="en-CA" dirty="0" smtClean="0">
                <a:effectLst/>
              </a:rPr>
            </a:br>
            <a:r>
              <a:rPr lang="en-CA" i="1" dirty="0" smtClean="0">
                <a:effectLst/>
              </a:rPr>
              <a:t>Commentary by Stephen Downes</a:t>
            </a:r>
            <a:r>
              <a:rPr lang="en-CA" dirty="0" smtClean="0">
                <a:effectLst/>
              </a:rPr>
              <a:t> </a:t>
            </a:r>
          </a:p>
          <a:p>
            <a:r>
              <a:rPr lang="en-CA" dirty="0" smtClean="0">
                <a:effectLst/>
              </a:rPr>
              <a:t>I can only imagine this program would predict my complete and utter failure as a researcher: "The probability of becoming a principal investigator, according to the researchers behind the article, hinges mostly on three variables: the number of articles, the </a:t>
            </a:r>
            <a:r>
              <a:rPr lang="en-CA" dirty="0" smtClean="0">
                <a:effectLst/>
                <a:hlinkClick r:id="rId6"/>
              </a:rPr>
              <a:t>“impact factor”</a:t>
            </a:r>
            <a:r>
              <a:rPr lang="en-CA" dirty="0" smtClean="0">
                <a:effectLst/>
              </a:rPr>
              <a:t> of the journals in which the articles were published, and the number of papers receiving more citations than the expected number for that journal." The report, of course, was </a:t>
            </a:r>
            <a:r>
              <a:rPr lang="en-CA" dirty="0" smtClean="0">
                <a:effectLst/>
                <a:hlinkClick r:id="rId7"/>
              </a:rPr>
              <a:t>published in a journal</a:t>
            </a:r>
            <a:r>
              <a:rPr lang="en-CA" dirty="0" smtClean="0">
                <a:effectLst/>
              </a:rPr>
              <a:t>. And what it predicts, of course, is success </a:t>
            </a:r>
            <a:r>
              <a:rPr lang="en-CA" i="1" dirty="0" smtClean="0">
                <a:effectLst/>
              </a:rPr>
              <a:t>as someone who publishes in journals</a:t>
            </a:r>
            <a:r>
              <a:rPr lang="en-CA" dirty="0" smtClean="0">
                <a:effectLst/>
              </a:rPr>
              <a:t>. The actual field of research is much wider than that. More (via </a:t>
            </a:r>
            <a:r>
              <a:rPr lang="en-CA" dirty="0" err="1" smtClean="0">
                <a:effectLst/>
              </a:rPr>
              <a:t>Academica</a:t>
            </a:r>
            <a:r>
              <a:rPr lang="en-CA" dirty="0" smtClean="0">
                <a:effectLst/>
              </a:rPr>
              <a:t>): </a:t>
            </a:r>
            <a:r>
              <a:rPr lang="en-CA" i="1" dirty="0" smtClean="0">
                <a:effectLst/>
                <a:hlinkClick r:id="rId8"/>
              </a:rPr>
              <a:t>Science Daily</a:t>
            </a:r>
            <a:r>
              <a:rPr lang="en-CA" dirty="0" smtClean="0">
                <a:effectLst/>
              </a:rPr>
              <a:t> | </a:t>
            </a:r>
            <a:r>
              <a:rPr lang="en-CA" i="1" dirty="0" smtClean="0">
                <a:effectLst/>
                <a:hlinkClick r:id="rId9"/>
              </a:rPr>
              <a:t>Inside Higher Ed</a:t>
            </a:r>
            <a:r>
              <a:rPr lang="en-CA" dirty="0" smtClean="0">
                <a:effectLst/>
              </a:rPr>
              <a:t> | </a:t>
            </a:r>
            <a:r>
              <a:rPr lang="en-CA" dirty="0" smtClean="0">
                <a:effectLst/>
                <a:hlinkClick r:id="rId10"/>
              </a:rPr>
              <a:t>PIPredictor.com</a:t>
            </a:r>
            <a:r>
              <a:rPr lang="en-CA" dirty="0" smtClean="0">
                <a:effectLst/>
              </a:rPr>
              <a:t> </a:t>
            </a:r>
            <a:endParaRPr lang="en-CA" dirty="0" smtClean="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5</a:t>
            </a:fld>
            <a:endParaRPr lang="en-CA"/>
          </a:p>
        </p:txBody>
      </p:sp>
    </p:spTree>
    <p:extLst>
      <p:ext uri="{BB962C8B-B14F-4D97-AF65-F5344CB8AC3E}">
        <p14:creationId xmlns:p14="http://schemas.microsoft.com/office/powerpoint/2010/main" val="26358060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Meet the (Real) Net Generation</a:t>
            </a:r>
            <a:r>
              <a:rPr lang="en-CA" dirty="0" smtClean="0">
                <a:effectLst/>
              </a:rPr>
              <a:t/>
            </a:r>
            <a:br>
              <a:rPr lang="en-CA" dirty="0" smtClean="0">
                <a:effectLst/>
              </a:rPr>
            </a:br>
            <a:r>
              <a:rPr lang="en-CA" dirty="0" smtClean="0">
                <a:hlinkClick r:id="rId4"/>
              </a:rPr>
              <a:t>Don </a:t>
            </a:r>
            <a:r>
              <a:rPr lang="en-CA" dirty="0" err="1" smtClean="0">
                <a:hlinkClick r:id="rId4"/>
              </a:rPr>
              <a:t>Tapscott</a:t>
            </a:r>
            <a:r>
              <a:rPr lang="en-CA" dirty="0" smtClean="0">
                <a:effectLst/>
              </a:rPr>
              <a:t>, </a:t>
            </a:r>
            <a:r>
              <a:rPr lang="en-CA" dirty="0" smtClean="0">
                <a:hlinkClick r:id="rId5"/>
              </a:rPr>
              <a:t>YouTube</a:t>
            </a:r>
            <a:r>
              <a:rPr lang="en-CA" dirty="0" smtClean="0">
                <a:effectLst/>
              </a:rPr>
              <a:t>, Jun 24, 2014</a:t>
            </a:r>
            <a:br>
              <a:rPr lang="en-CA" dirty="0" smtClean="0">
                <a:effectLst/>
              </a:rPr>
            </a:br>
            <a:r>
              <a:rPr lang="en-CA" i="1" dirty="0" smtClean="0">
                <a:effectLst/>
              </a:rPr>
              <a:t>Commentary by Stephen Downes</a:t>
            </a:r>
            <a:r>
              <a:rPr lang="en-CA" dirty="0" smtClean="0">
                <a:effectLst/>
              </a:rPr>
              <a:t> </a:t>
            </a:r>
          </a:p>
          <a:p>
            <a:r>
              <a:rPr lang="en-CA" dirty="0" smtClean="0">
                <a:effectLst/>
              </a:rPr>
              <a:t>Don </a:t>
            </a:r>
            <a:r>
              <a:rPr lang="en-CA" dirty="0" err="1" smtClean="0">
                <a:effectLst/>
              </a:rPr>
              <a:t>Tapscott</a:t>
            </a:r>
            <a:r>
              <a:rPr lang="en-CA" dirty="0" smtClean="0">
                <a:effectLst/>
              </a:rPr>
              <a:t> rides again - the best part is in the first few minutes where he recites all the literature saying how bad the network generation is. Then he explains why they're not so bad after all.</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46</a:t>
            </a:fld>
            <a:endParaRPr lang="en-CA"/>
          </a:p>
        </p:txBody>
      </p:sp>
    </p:spTree>
    <p:extLst>
      <p:ext uri="{BB962C8B-B14F-4D97-AF65-F5344CB8AC3E}">
        <p14:creationId xmlns:p14="http://schemas.microsoft.com/office/powerpoint/2010/main" val="19235464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'Can I Tweet That?'</a:t>
            </a:r>
            <a:r>
              <a:rPr lang="en-CA" dirty="0" smtClean="0">
                <a:effectLst/>
              </a:rPr>
              <a:t/>
            </a:r>
            <a:br>
              <a:rPr lang="en-CA" dirty="0" smtClean="0">
                <a:effectLst/>
              </a:rPr>
            </a:br>
            <a:r>
              <a:rPr lang="en-CA" dirty="0" smtClean="0">
                <a:hlinkClick r:id="rId4"/>
              </a:rPr>
              <a:t>Colleen Flaherty</a:t>
            </a:r>
            <a:r>
              <a:rPr lang="en-CA" dirty="0" smtClean="0">
                <a:effectLst/>
              </a:rPr>
              <a:t>, </a:t>
            </a:r>
            <a:r>
              <a:rPr lang="en-CA" dirty="0" smtClean="0">
                <a:hlinkClick r:id="rId5"/>
              </a:rPr>
              <a:t>Inside Higher Ed</a:t>
            </a:r>
            <a:r>
              <a:rPr lang="en-CA" dirty="0" smtClean="0">
                <a:effectLst/>
              </a:rPr>
              <a:t>, Jun 13, 2014</a:t>
            </a:r>
            <a:br>
              <a:rPr lang="en-CA" dirty="0" smtClean="0">
                <a:effectLst/>
              </a:rPr>
            </a:br>
            <a:r>
              <a:rPr lang="en-CA" i="1" dirty="0" smtClean="0">
                <a:effectLst/>
              </a:rPr>
              <a:t>Commentary by Stephen Downes</a:t>
            </a:r>
            <a:r>
              <a:rPr lang="en-CA" dirty="0" smtClean="0">
                <a:effectLst/>
              </a:rPr>
              <a:t> </a:t>
            </a:r>
          </a:p>
          <a:p>
            <a:r>
              <a:rPr lang="en-CA" dirty="0" smtClean="0">
                <a:effectLst/>
              </a:rPr>
              <a:t>Summary of a conference session on the issues raised with respect to professors' use of social media. Normal rules of online postings - such as, for example, a disclaimer stating that the views of the professor are not those of the institution - do not work when there are only 140 characters to work with. But such official rules are misplaced to begin with, in my view - does anyone really think that professors (or staff, or whatever) are using their personal accounts to broadcast official policy? And where is the inverse disclaimer - why aren't institutions saying "the views of this institution are not necessarily those of its employees." It's something the Globe and Mail </a:t>
            </a:r>
            <a:r>
              <a:rPr lang="en-CA" dirty="0" smtClean="0">
                <a:effectLst/>
                <a:hlinkClick r:id="rId6"/>
              </a:rPr>
              <a:t>could have used</a:t>
            </a:r>
            <a:r>
              <a:rPr lang="en-CA" dirty="0" smtClean="0">
                <a:effectLst/>
              </a:rPr>
              <a:t> (</a:t>
            </a:r>
            <a:r>
              <a:rPr lang="en-CA" dirty="0" smtClean="0">
                <a:effectLst/>
                <a:hlinkClick r:id="rId7"/>
              </a:rPr>
              <a:t>via</a:t>
            </a:r>
            <a:r>
              <a:rPr lang="en-CA" dirty="0" smtClean="0">
                <a:effectLst/>
              </a:rPr>
              <a:t>). Or the </a:t>
            </a:r>
            <a:r>
              <a:rPr lang="en-CA" dirty="0" smtClean="0">
                <a:effectLst/>
                <a:hlinkClick r:id="rId8"/>
              </a:rPr>
              <a:t>University of Saskatchewan</a:t>
            </a:r>
            <a:r>
              <a:rPr lang="en-CA" dirty="0" smtClean="0">
                <a:effectLst/>
              </a:rPr>
              <a: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47</a:t>
            </a:fld>
            <a:endParaRPr lang="en-CA"/>
          </a:p>
        </p:txBody>
      </p:sp>
    </p:spTree>
    <p:extLst>
      <p:ext uri="{BB962C8B-B14F-4D97-AF65-F5344CB8AC3E}">
        <p14:creationId xmlns:p14="http://schemas.microsoft.com/office/powerpoint/2010/main" val="19721122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Mean Tweets, Academic Style</a:t>
            </a:r>
            <a:r>
              <a:rPr lang="en-CA" dirty="0" smtClean="0">
                <a:effectLst/>
              </a:rPr>
              <a:t/>
            </a:r>
            <a:br>
              <a:rPr lang="en-CA" dirty="0" smtClean="0">
                <a:effectLst/>
              </a:rPr>
            </a:br>
            <a:r>
              <a:rPr lang="en-CA" dirty="0" smtClean="0">
                <a:hlinkClick r:id="rId4"/>
              </a:rPr>
              <a:t>Charlie Tyson</a:t>
            </a:r>
            <a:r>
              <a:rPr lang="en-CA" dirty="0" smtClean="0">
                <a:effectLst/>
              </a:rPr>
              <a:t>, </a:t>
            </a:r>
            <a:r>
              <a:rPr lang="en-CA" dirty="0" smtClean="0">
                <a:hlinkClick r:id="rId5"/>
              </a:rPr>
              <a:t>Inside Higher Ed</a:t>
            </a:r>
            <a:r>
              <a:rPr lang="en-CA" dirty="0" smtClean="0">
                <a:effectLst/>
              </a:rPr>
              <a:t>, Jun 27, 2014</a:t>
            </a:r>
            <a:br>
              <a:rPr lang="en-CA" dirty="0" smtClean="0">
                <a:effectLst/>
              </a:rPr>
            </a:br>
            <a:r>
              <a:rPr lang="en-CA" i="1" dirty="0" smtClean="0">
                <a:effectLst/>
              </a:rPr>
              <a:t>Commentary by Stephen Downes</a:t>
            </a:r>
            <a:r>
              <a:rPr lang="en-CA" dirty="0" smtClean="0">
                <a:effectLst/>
              </a:rPr>
              <a:t> </a:t>
            </a:r>
          </a:p>
          <a:p>
            <a:r>
              <a:rPr lang="en-CA" dirty="0" smtClean="0">
                <a:effectLst/>
              </a:rPr>
              <a:t>Professors read Twitter reviews of their courses in </a:t>
            </a:r>
            <a:r>
              <a:rPr lang="en-CA" dirty="0" err="1" smtClean="0">
                <a:effectLst/>
              </a:rPr>
              <a:t>thsi</a:t>
            </a:r>
            <a:r>
              <a:rPr lang="en-CA" dirty="0" smtClean="0">
                <a:effectLst/>
              </a:rPr>
              <a:t> video, a take-off on the mean tweets meme. "One professor read a review saying, 'She will mock your aspirations then cackle over the remains of your spirit.' Another comment was: 'Good lecturer, ugly shoes.' The camera panned to take in a row of Crocs." I would never wear Crocs while teaching. I would, however, wear ugly shoes.</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48</a:t>
            </a:fld>
            <a:endParaRPr lang="en-CA"/>
          </a:p>
        </p:txBody>
      </p:sp>
    </p:spTree>
    <p:extLst>
      <p:ext uri="{BB962C8B-B14F-4D97-AF65-F5344CB8AC3E}">
        <p14:creationId xmlns:p14="http://schemas.microsoft.com/office/powerpoint/2010/main" val="14762457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“Would you ever say that to me in class?” : Exploring the Implications of </a:t>
            </a:r>
            <a:r>
              <a:rPr lang="en-CA" b="1" dirty="0" err="1" smtClean="0">
                <a:effectLst/>
                <a:hlinkClick r:id="rId3"/>
              </a:rPr>
              <a:t>Disinhibition</a:t>
            </a:r>
            <a:r>
              <a:rPr lang="en-CA" b="1" dirty="0" smtClean="0">
                <a:effectLst/>
                <a:hlinkClick r:id="rId3"/>
              </a:rPr>
              <a:t> for </a:t>
            </a:r>
            <a:r>
              <a:rPr lang="en-CA" b="1" dirty="0" err="1" smtClean="0">
                <a:effectLst/>
                <a:hlinkClick r:id="rId3"/>
              </a:rPr>
              <a:t>Relationality</a:t>
            </a:r>
            <a:r>
              <a:rPr lang="en-CA" b="1" dirty="0" smtClean="0">
                <a:effectLst/>
                <a:hlinkClick r:id="rId3"/>
              </a:rPr>
              <a:t> in Online Teaching and Learning</a:t>
            </a:r>
            <a:r>
              <a:rPr lang="en-CA" dirty="0" smtClean="0">
                <a:effectLst/>
              </a:rPr>
              <a:t/>
            </a:r>
            <a:br>
              <a:rPr lang="en-CA" dirty="0" smtClean="0">
                <a:effectLst/>
              </a:rPr>
            </a:br>
            <a:r>
              <a:rPr lang="en-CA" dirty="0" smtClean="0">
                <a:hlinkClick r:id="rId4"/>
              </a:rPr>
              <a:t>Ellen Rose</a:t>
            </a:r>
            <a:r>
              <a:rPr lang="en-CA" dirty="0" smtClean="0">
                <a:effectLst/>
              </a:rPr>
              <a:t>, </a:t>
            </a:r>
            <a:r>
              <a:rPr lang="en-CA" dirty="0" smtClean="0">
                <a:hlinkClick r:id="rId5"/>
              </a:rPr>
              <a:t>Proceedings of the 9th International Conference on Networked Learning 2014</a:t>
            </a:r>
            <a:r>
              <a:rPr lang="en-CA" dirty="0" smtClean="0">
                <a:effectLst/>
              </a:rPr>
              <a:t>, May 11, 2014</a:t>
            </a:r>
            <a:br>
              <a:rPr lang="en-CA" dirty="0" smtClean="0">
                <a:effectLst/>
              </a:rPr>
            </a:br>
            <a:r>
              <a:rPr lang="en-CA" i="1" dirty="0" smtClean="0">
                <a:effectLst/>
              </a:rPr>
              <a:t>Commentary by Stephen Downes</a:t>
            </a:r>
            <a:r>
              <a:rPr lang="en-CA" dirty="0" smtClean="0">
                <a:effectLst/>
              </a:rPr>
              <a:t> </a:t>
            </a:r>
          </a:p>
          <a:p>
            <a:r>
              <a:rPr lang="en-CA" dirty="0" smtClean="0">
                <a:effectLst/>
              </a:rPr>
              <a:t>This paper confirms the impression that discourse online is much less inhibited than discourse in person. "Interviews with 20 instructors and 20 students from a variety of disciplines revealed that their experiences of connection with, or disconnection from, each other were profoundly influenced by the phenomenon of online </a:t>
            </a:r>
            <a:r>
              <a:rPr lang="en-CA" dirty="0" err="1" smtClean="0">
                <a:effectLst/>
              </a:rPr>
              <a:t>disinhibition</a:t>
            </a:r>
            <a:r>
              <a:rPr lang="en-CA" dirty="0" smtClean="0">
                <a:effectLst/>
              </a:rPr>
              <a:t>." What is important about this is that it informs our understanding of the nature of education, whether online or offline. "The terminology of “delivery” ... suggests that education is simply a matter of transmitting information effectively; but of course, it is also, importantly, about the formation of relationships between instructors and students."</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49</a:t>
            </a:fld>
            <a:endParaRPr lang="en-CA"/>
          </a:p>
        </p:txBody>
      </p:sp>
    </p:spTree>
    <p:extLst>
      <p:ext uri="{BB962C8B-B14F-4D97-AF65-F5344CB8AC3E}">
        <p14:creationId xmlns:p14="http://schemas.microsoft.com/office/powerpoint/2010/main" val="18025018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How artificial intelligence is about to disrupt higher education</a:t>
            </a:r>
            <a:r>
              <a:rPr lang="en-CA" dirty="0" smtClean="0">
                <a:effectLst/>
              </a:rPr>
              <a:t/>
            </a:r>
            <a:br>
              <a:rPr lang="en-CA" dirty="0" smtClean="0">
                <a:effectLst/>
              </a:rPr>
            </a:br>
            <a:r>
              <a:rPr lang="en-CA" dirty="0" err="1" smtClean="0">
                <a:hlinkClick r:id="rId4"/>
              </a:rPr>
              <a:t>Ollivier</a:t>
            </a:r>
            <a:r>
              <a:rPr lang="en-CA" dirty="0" smtClean="0">
                <a:hlinkClick r:id="rId4"/>
              </a:rPr>
              <a:t> </a:t>
            </a:r>
            <a:r>
              <a:rPr lang="en-CA" dirty="0" err="1" smtClean="0">
                <a:hlinkClick r:id="rId4"/>
              </a:rPr>
              <a:t>Dyens</a:t>
            </a:r>
            <a:r>
              <a:rPr lang="en-CA" dirty="0" smtClean="0">
                <a:effectLst/>
              </a:rPr>
              <a:t>, </a:t>
            </a:r>
            <a:r>
              <a:rPr lang="en-CA" dirty="0" smtClean="0">
                <a:hlinkClick r:id="rId5"/>
              </a:rPr>
              <a:t>University Affairs</a:t>
            </a:r>
            <a:r>
              <a:rPr lang="en-CA" dirty="0" smtClean="0">
                <a:effectLst/>
              </a:rPr>
              <a:t>, Apr 30, 2014</a:t>
            </a:r>
            <a:br>
              <a:rPr lang="en-CA" dirty="0" smtClean="0">
                <a:effectLst/>
              </a:rPr>
            </a:br>
            <a:r>
              <a:rPr lang="en-CA" i="1" dirty="0" smtClean="0">
                <a:effectLst/>
              </a:rPr>
              <a:t>Commentary by Stephen Downes</a:t>
            </a:r>
            <a:r>
              <a:rPr lang="en-CA" dirty="0" smtClean="0">
                <a:effectLst/>
              </a:rPr>
              <a:t> </a:t>
            </a:r>
          </a:p>
          <a:p>
            <a:r>
              <a:rPr lang="en-CA" dirty="0" smtClean="0">
                <a:effectLst/>
              </a:rPr>
              <a:t>This is an almost alarmist </a:t>
            </a:r>
            <a:r>
              <a:rPr lang="en-CA" dirty="0" err="1" smtClean="0">
                <a:effectLst/>
              </a:rPr>
              <a:t>artticle</a:t>
            </a:r>
            <a:r>
              <a:rPr lang="en-CA" dirty="0" smtClean="0">
                <a:effectLst/>
              </a:rPr>
              <a:t> describing how AI and big data will combine to perform most educational functions currently performed by humans. "For example, most universities today struggle with mental health issues and with retention and graduation rates. Use Big Data, crush the numbers in specialized AI software, and soon the narrative of why and how mental health issues appear, of why some students persist and some not, will become clear, predictable and operational." If it's any consolation, actually creating systems that perform such tasks will take considerable art and ingenuity, so there will still be work left for us humans to do. But of course our students cannot undertake these future jobs with yesterday's skills.</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50</a:t>
            </a:fld>
            <a:endParaRPr lang="en-CA"/>
          </a:p>
        </p:txBody>
      </p:sp>
    </p:spTree>
    <p:extLst>
      <p:ext uri="{BB962C8B-B14F-4D97-AF65-F5344CB8AC3E}">
        <p14:creationId xmlns:p14="http://schemas.microsoft.com/office/powerpoint/2010/main" val="18823985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Looking at Link Between Violent Video Games and Lack of Empathy</a:t>
            </a:r>
            <a:r>
              <a:rPr lang="en-CA" dirty="0" smtClean="0">
                <a:effectLst/>
              </a:rPr>
              <a:t/>
            </a:r>
            <a:br>
              <a:rPr lang="en-CA" dirty="0" smtClean="0">
                <a:effectLst/>
              </a:rPr>
            </a:br>
            <a:r>
              <a:rPr lang="en-CA" dirty="0" smtClean="0">
                <a:hlinkClick r:id="rId4"/>
              </a:rPr>
              <a:t>Nick </a:t>
            </a:r>
            <a:r>
              <a:rPr lang="en-CA" dirty="0" err="1" smtClean="0">
                <a:hlinkClick r:id="rId4"/>
              </a:rPr>
              <a:t>Bilton</a:t>
            </a:r>
            <a:r>
              <a:rPr lang="en-CA" dirty="0" smtClean="0">
                <a:effectLst/>
              </a:rPr>
              <a:t>, </a:t>
            </a:r>
            <a:r>
              <a:rPr lang="en-CA" dirty="0" smtClean="0">
                <a:hlinkClick r:id="rId5"/>
              </a:rPr>
              <a:t>New York Times</a:t>
            </a:r>
            <a:r>
              <a:rPr lang="en-CA" dirty="0" smtClean="0">
                <a:effectLst/>
              </a:rPr>
              <a:t>, Jun 16, 2014</a:t>
            </a:r>
            <a:br>
              <a:rPr lang="en-CA" dirty="0" smtClean="0">
                <a:effectLst/>
              </a:rPr>
            </a:br>
            <a:r>
              <a:rPr lang="en-CA" i="1" dirty="0" smtClean="0">
                <a:effectLst/>
              </a:rPr>
              <a:t>Commentary by Stephen Downes</a:t>
            </a:r>
            <a:r>
              <a:rPr lang="en-CA" dirty="0" smtClean="0">
                <a:effectLst/>
              </a:rPr>
              <a:t> </a:t>
            </a:r>
          </a:p>
          <a:p>
            <a:r>
              <a:rPr lang="en-CA" dirty="0" smtClean="0">
                <a:effectLst/>
              </a:rPr>
              <a:t>OK, I'll confess, I watch 'fail' videos on YouTube. If you're not familiar with the genre, it consists generally of people doing things which end badly. Sometimes you just </a:t>
            </a:r>
            <a:r>
              <a:rPr lang="en-CA" i="1" dirty="0" smtClean="0">
                <a:effectLst/>
              </a:rPr>
              <a:t>know</a:t>
            </a:r>
            <a:r>
              <a:rPr lang="en-CA" dirty="0" smtClean="0">
                <a:effectLst/>
              </a:rPr>
              <a:t> the person felt some pain at the end of it. In my case, at least, there is an empathetic response - I experience an involuntary shudder as though it were </a:t>
            </a:r>
            <a:r>
              <a:rPr lang="en-CA" i="1" dirty="0" smtClean="0">
                <a:effectLst/>
              </a:rPr>
              <a:t>me</a:t>
            </a:r>
            <a:r>
              <a:rPr lang="en-CA" dirty="0" smtClean="0">
                <a:effectLst/>
              </a:rPr>
              <a:t> about to experience that fall. It's hard to self-monitor, but it </a:t>
            </a:r>
            <a:r>
              <a:rPr lang="en-CA" i="1" dirty="0" smtClean="0">
                <a:effectLst/>
              </a:rPr>
              <a:t>seems</a:t>
            </a:r>
            <a:r>
              <a:rPr lang="en-CA" dirty="0" smtClean="0">
                <a:effectLst/>
              </a:rPr>
              <a:t> like I'm reacting less over time to these fail videos. Now, I've also played violent video games, but I've never felt that empathy. So - what all this leads me to think is that violent games have no impact on empathy because they never induce it in the first place, but that violent video, which </a:t>
            </a:r>
            <a:r>
              <a:rPr lang="en-CA" i="1" dirty="0" smtClean="0">
                <a:effectLst/>
              </a:rPr>
              <a:t>does</a:t>
            </a:r>
            <a:r>
              <a:rPr lang="en-CA" dirty="0" smtClean="0">
                <a:effectLst/>
              </a:rPr>
              <a:t> initially cause empathy, might reduce empathy as we gradually become inured to it.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51</a:t>
            </a:fld>
            <a:endParaRPr lang="en-CA"/>
          </a:p>
        </p:txBody>
      </p:sp>
    </p:spTree>
    <p:extLst>
      <p:ext uri="{BB962C8B-B14F-4D97-AF65-F5344CB8AC3E}">
        <p14:creationId xmlns:p14="http://schemas.microsoft.com/office/powerpoint/2010/main" val="42771179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err="1" smtClean="0">
                <a:effectLst/>
                <a:hlinkClick r:id="rId3"/>
              </a:rPr>
              <a:t>LAe</a:t>
            </a:r>
            <a:r>
              <a:rPr lang="en-CA" b="1" dirty="0" smtClean="0">
                <a:effectLst/>
                <a:hlinkClick r:id="rId3"/>
              </a:rPr>
              <a:t>-R: A new learning analytics tool in Moodle for assessing students’ performance</a:t>
            </a:r>
            <a:r>
              <a:rPr lang="en-CA" dirty="0" smtClean="0">
                <a:effectLst/>
              </a:rPr>
              <a:t/>
            </a:r>
            <a:br>
              <a:rPr lang="en-CA" dirty="0" smtClean="0">
                <a:effectLst/>
              </a:rPr>
            </a:br>
            <a:r>
              <a:rPr lang="en-CA" dirty="0" err="1" smtClean="0">
                <a:hlinkClick r:id="rId4"/>
              </a:rPr>
              <a:t>Ourania</a:t>
            </a:r>
            <a:r>
              <a:rPr lang="en-CA" dirty="0" smtClean="0">
                <a:hlinkClick r:id="rId4"/>
              </a:rPr>
              <a:t> </a:t>
            </a:r>
            <a:r>
              <a:rPr lang="en-CA" dirty="0" err="1" smtClean="0">
                <a:hlinkClick r:id="rId4"/>
              </a:rPr>
              <a:t>Petropoulou</a:t>
            </a:r>
            <a:r>
              <a:rPr lang="en-CA" dirty="0" smtClean="0">
                <a:effectLst/>
              </a:rPr>
              <a:t>, </a:t>
            </a:r>
            <a:r>
              <a:rPr lang="en-CA" dirty="0" smtClean="0">
                <a:hlinkClick r:id="rId5"/>
              </a:rPr>
              <a:t>Katerina </a:t>
            </a:r>
            <a:r>
              <a:rPr lang="en-CA" dirty="0" err="1" smtClean="0">
                <a:hlinkClick r:id="rId5"/>
              </a:rPr>
              <a:t>Kasimatis</a:t>
            </a:r>
            <a:r>
              <a:rPr lang="en-CA" dirty="0" smtClean="0">
                <a:effectLst/>
              </a:rPr>
              <a:t>, </a:t>
            </a:r>
            <a:r>
              <a:rPr lang="en-CA" dirty="0" err="1" smtClean="0">
                <a:hlinkClick r:id="rId6"/>
              </a:rPr>
              <a:t>Ioannis</a:t>
            </a:r>
            <a:r>
              <a:rPr lang="en-CA" dirty="0" smtClean="0">
                <a:hlinkClick r:id="rId6"/>
              </a:rPr>
              <a:t> </a:t>
            </a:r>
            <a:r>
              <a:rPr lang="en-CA" dirty="0" err="1" smtClean="0">
                <a:hlinkClick r:id="rId6"/>
              </a:rPr>
              <a:t>Dimopoulos</a:t>
            </a:r>
            <a:r>
              <a:rPr lang="en-CA" dirty="0" smtClean="0">
                <a:effectLst/>
              </a:rPr>
              <a:t>, </a:t>
            </a:r>
            <a:r>
              <a:rPr lang="en-CA" dirty="0" err="1" smtClean="0">
                <a:hlinkClick r:id="rId7"/>
              </a:rPr>
              <a:t>Symeon</a:t>
            </a:r>
            <a:r>
              <a:rPr lang="en-CA" dirty="0" smtClean="0">
                <a:hlinkClick r:id="rId7"/>
              </a:rPr>
              <a:t> </a:t>
            </a:r>
            <a:r>
              <a:rPr lang="en-CA" dirty="0" err="1" smtClean="0">
                <a:hlinkClick r:id="rId7"/>
              </a:rPr>
              <a:t>Retalis</a:t>
            </a:r>
            <a:r>
              <a:rPr lang="en-CA" dirty="0" smtClean="0">
                <a:effectLst/>
              </a:rPr>
              <a:t>, </a:t>
            </a:r>
            <a:r>
              <a:rPr lang="en-CA" dirty="0" smtClean="0">
                <a:hlinkClick r:id="rId8"/>
              </a:rPr>
              <a:t>Bulletin of the Technical Committee on Learning Technology</a:t>
            </a:r>
            <a:r>
              <a:rPr lang="en-CA" dirty="0" smtClean="0">
                <a:effectLst/>
              </a:rPr>
              <a:t>, May 16, 2014</a:t>
            </a:r>
            <a:br>
              <a:rPr lang="en-CA" dirty="0" smtClean="0">
                <a:effectLst/>
              </a:rPr>
            </a:br>
            <a:r>
              <a:rPr lang="en-CA" i="1" dirty="0" smtClean="0">
                <a:effectLst/>
              </a:rPr>
              <a:t>Commentary by Stephen Downes</a:t>
            </a:r>
            <a:r>
              <a:rPr lang="en-CA" dirty="0" smtClean="0">
                <a:effectLst/>
              </a:rPr>
              <a:t> </a:t>
            </a:r>
          </a:p>
          <a:p>
            <a:r>
              <a:rPr lang="en-CA" dirty="0" smtClean="0">
                <a:effectLst/>
              </a:rPr>
              <a:t>This paper summarizes the state of the art in Moodle analytics tools and presents "a new cloud-based assessment tool, called Learning Analytics Enhanced Rubric (</a:t>
            </a:r>
            <a:r>
              <a:rPr lang="en-CA" dirty="0" err="1" smtClean="0">
                <a:effectLst/>
              </a:rPr>
              <a:t>LAe</a:t>
            </a:r>
            <a:r>
              <a:rPr lang="en-CA" dirty="0" smtClean="0">
                <a:effectLst/>
              </a:rPr>
              <a:t>-R), which has been developed as a Moodle plug-in (version 2.2+). See the </a:t>
            </a:r>
            <a:r>
              <a:rPr lang="en-CA" dirty="0" smtClean="0">
                <a:effectLst/>
                <a:hlinkClick r:id="rId9"/>
              </a:rPr>
              <a:t>current issue</a:t>
            </a:r>
            <a:r>
              <a:rPr lang="en-CA" dirty="0" smtClean="0">
                <a:effectLst/>
              </a:rPr>
              <a:t> of the Bulletin of the Technical Committee on Learning Technology. </a:t>
            </a:r>
            <a:r>
              <a:rPr lang="en-CA" dirty="0" smtClean="0">
                <a:effectLst/>
                <a:hlinkClick r:id="rId10"/>
              </a:rPr>
              <a:t>Past issues</a:t>
            </a:r>
            <a:r>
              <a:rPr lang="en-CA" dirty="0" smtClean="0">
                <a:effectLst/>
              </a:rPr>
              <a:t>. </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52</a:t>
            </a:fld>
            <a:endParaRPr lang="en-CA"/>
          </a:p>
        </p:txBody>
      </p:sp>
    </p:spTree>
    <p:extLst>
      <p:ext uri="{BB962C8B-B14F-4D97-AF65-F5344CB8AC3E}">
        <p14:creationId xmlns:p14="http://schemas.microsoft.com/office/powerpoint/2010/main" val="5642646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ALT Members views on Learning Analytics</a:t>
            </a:r>
            <a:r>
              <a:rPr lang="en-CA" dirty="0" smtClean="0">
                <a:effectLst/>
              </a:rPr>
              <a:t/>
            </a:r>
            <a:br>
              <a:rPr lang="en-CA" dirty="0" smtClean="0">
                <a:effectLst/>
              </a:rPr>
            </a:br>
            <a:r>
              <a:rPr lang="en-CA" dirty="0" smtClean="0">
                <a:hlinkClick r:id="rId4"/>
              </a:rPr>
              <a:t>Martin </a:t>
            </a:r>
            <a:r>
              <a:rPr lang="en-CA" dirty="0" err="1" smtClean="0">
                <a:hlinkClick r:id="rId4"/>
              </a:rPr>
              <a:t>Hawksey</a:t>
            </a:r>
            <a:r>
              <a:rPr lang="en-CA" dirty="0" smtClean="0">
                <a:effectLst/>
              </a:rPr>
              <a:t>, </a:t>
            </a:r>
            <a:r>
              <a:rPr lang="en-CA" dirty="0" smtClean="0">
                <a:hlinkClick r:id="rId5"/>
              </a:rPr>
              <a:t>ALT Online Newsletter</a:t>
            </a:r>
            <a:r>
              <a:rPr lang="en-CA" dirty="0" smtClean="0">
                <a:effectLst/>
              </a:rPr>
              <a:t>, May 13, 2014</a:t>
            </a:r>
            <a:br>
              <a:rPr lang="en-CA" dirty="0" smtClean="0">
                <a:effectLst/>
              </a:rPr>
            </a:br>
            <a:r>
              <a:rPr lang="en-CA" i="1" dirty="0" smtClean="0">
                <a:effectLst/>
              </a:rPr>
              <a:t>Commentary by Stephen Downes</a:t>
            </a:r>
            <a:r>
              <a:rPr lang="en-CA" dirty="0" smtClean="0">
                <a:effectLst/>
              </a:rPr>
              <a:t> </a:t>
            </a:r>
          </a:p>
          <a:p>
            <a:r>
              <a:rPr lang="en-CA" dirty="0" smtClean="0">
                <a:effectLst/>
              </a:rPr>
              <a:t>Interesting set of reflections from the Association for Learning Technology. I liked the distinction between educational data mining, which is focused on "developing methods for exploring the unique types of data that come from educational settings," and learning analytics, which is "the intelligent use of data about learner behaviour." I also liked the concern expressed about "data fishing," though I thought Terry </a:t>
            </a:r>
            <a:r>
              <a:rPr lang="en-CA" dirty="0" err="1" smtClean="0">
                <a:effectLst/>
              </a:rPr>
              <a:t>Loane's</a:t>
            </a:r>
            <a:r>
              <a:rPr lang="en-CA" dirty="0" smtClean="0">
                <a:effectLst/>
              </a:rPr>
              <a:t> characterization and critique of positivism was a bit unfair.</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53</a:t>
            </a:fld>
            <a:endParaRPr lang="en-CA"/>
          </a:p>
        </p:txBody>
      </p:sp>
    </p:spTree>
    <p:extLst>
      <p:ext uri="{BB962C8B-B14F-4D97-AF65-F5344CB8AC3E}">
        <p14:creationId xmlns:p14="http://schemas.microsoft.com/office/powerpoint/2010/main" val="17267864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Contemporary Privacy Theory Contributions to Learning Analytics</a:t>
            </a:r>
            <a:r>
              <a:rPr lang="en-CA" dirty="0" smtClean="0">
                <a:effectLst/>
              </a:rPr>
              <a:t/>
            </a:r>
            <a:br>
              <a:rPr lang="en-CA" dirty="0" smtClean="0">
                <a:effectLst/>
              </a:rPr>
            </a:br>
            <a:r>
              <a:rPr lang="en-CA" dirty="0" smtClean="0">
                <a:hlinkClick r:id="rId4"/>
              </a:rPr>
              <a:t>Jennifer Heath</a:t>
            </a:r>
            <a:r>
              <a:rPr lang="en-CA" dirty="0" smtClean="0">
                <a:effectLst/>
              </a:rPr>
              <a:t>, </a:t>
            </a:r>
            <a:r>
              <a:rPr lang="en-CA" dirty="0" smtClean="0">
                <a:hlinkClick r:id="rId5"/>
              </a:rPr>
              <a:t>Journal of Learning Analytics</a:t>
            </a:r>
            <a:r>
              <a:rPr lang="en-CA" dirty="0" smtClean="0">
                <a:effectLst/>
              </a:rPr>
              <a:t>, May 09, 2014</a:t>
            </a:r>
            <a:br>
              <a:rPr lang="en-CA" dirty="0" smtClean="0">
                <a:effectLst/>
              </a:rPr>
            </a:br>
            <a:r>
              <a:rPr lang="en-CA" i="1" dirty="0" smtClean="0">
                <a:effectLst/>
              </a:rPr>
              <a:t>Commentary by Stephen Downes</a:t>
            </a:r>
            <a:r>
              <a:rPr lang="en-CA" dirty="0" smtClean="0">
                <a:effectLst/>
              </a:rPr>
              <a:t> </a:t>
            </a:r>
          </a:p>
          <a:p>
            <a:r>
              <a:rPr lang="en-CA" dirty="0" smtClean="0">
                <a:effectLst/>
              </a:rPr>
              <a:t>According to the abstract, "This paper provides an overview of privacy and considers the potential contribution contemporary privacy theories can make to learning analytics." I personally consider privacy one of the key issues in learning analytics; anyone can mine a big set of data, but how do you do what when you need permission from each person before continuing? I like the 'broad overview of privacy' diagram and the nuance offered, for example, from </a:t>
            </a:r>
            <a:r>
              <a:rPr lang="en-CA" dirty="0" err="1" smtClean="0">
                <a:effectLst/>
              </a:rPr>
              <a:t>Nissenbaum</a:t>
            </a:r>
            <a:r>
              <a:rPr lang="en-CA" dirty="0" smtClean="0">
                <a:effectLst/>
              </a:rPr>
              <a:t>: "a right to privacy is neither a right to secrecy nor a right to control but a right to appropriate flow of personal information." Some of the issues are highlighted in two scenarios illustrating four key parameters of privacy: context, actors, attributes and transmission principles. This paper is from the </a:t>
            </a:r>
            <a:r>
              <a:rPr lang="en-CA" dirty="0" smtClean="0">
                <a:effectLst/>
                <a:hlinkClick r:id="rId6"/>
              </a:rPr>
              <a:t>inaugural issue</a:t>
            </a:r>
            <a:r>
              <a:rPr lang="en-CA" dirty="0" smtClean="0">
                <a:effectLst/>
              </a:rPr>
              <a:t> of the Journal of Learning Analytics.</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54</a:t>
            </a:fld>
            <a:endParaRPr lang="en-CA"/>
          </a:p>
        </p:txBody>
      </p:sp>
    </p:spTree>
    <p:extLst>
      <p:ext uri="{BB962C8B-B14F-4D97-AF65-F5344CB8AC3E}">
        <p14:creationId xmlns:p14="http://schemas.microsoft.com/office/powerpoint/2010/main" val="31472381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Experimental evidence of massive-scale emotional contagion through social networks</a:t>
            </a:r>
            <a:r>
              <a:rPr lang="en-CA" dirty="0" smtClean="0">
                <a:effectLst/>
              </a:rPr>
              <a:t/>
            </a:r>
            <a:br>
              <a:rPr lang="en-CA" dirty="0" smtClean="0">
                <a:effectLst/>
              </a:rPr>
            </a:br>
            <a:r>
              <a:rPr lang="en-CA" dirty="0" smtClean="0">
                <a:hlinkClick r:id="rId4"/>
              </a:rPr>
              <a:t>Adam D. I. </a:t>
            </a:r>
            <a:r>
              <a:rPr lang="en-CA" dirty="0" err="1" smtClean="0">
                <a:hlinkClick r:id="rId4"/>
              </a:rPr>
              <a:t>Kramera</a:t>
            </a:r>
            <a:r>
              <a:rPr lang="en-CA" dirty="0" smtClean="0">
                <a:effectLst/>
              </a:rPr>
              <a:t>, </a:t>
            </a:r>
            <a:r>
              <a:rPr lang="en-CA" dirty="0" smtClean="0">
                <a:hlinkClick r:id="rId5"/>
              </a:rPr>
              <a:t>Jamie E. Guillory</a:t>
            </a:r>
            <a:r>
              <a:rPr lang="en-CA" dirty="0" smtClean="0">
                <a:effectLst/>
              </a:rPr>
              <a:t>, </a:t>
            </a:r>
            <a:r>
              <a:rPr lang="en-CA" dirty="0" smtClean="0">
                <a:hlinkClick r:id="rId6"/>
              </a:rPr>
              <a:t>Jeffrey T. Hancock</a:t>
            </a:r>
            <a:r>
              <a:rPr lang="en-CA" dirty="0" smtClean="0">
                <a:effectLst/>
              </a:rPr>
              <a:t>, </a:t>
            </a:r>
            <a:r>
              <a:rPr lang="en-CA" dirty="0" smtClean="0">
                <a:hlinkClick r:id="rId7"/>
              </a:rPr>
              <a:t>Proceedings of the National Academy of Sciences of the United States</a:t>
            </a:r>
            <a:r>
              <a:rPr lang="en-CA" dirty="0" smtClean="0">
                <a:effectLst/>
              </a:rPr>
              <a:t>, Jun 28, 2014</a:t>
            </a:r>
            <a:br>
              <a:rPr lang="en-CA" dirty="0" smtClean="0">
                <a:effectLst/>
              </a:rPr>
            </a:br>
            <a:r>
              <a:rPr lang="en-CA" i="1" dirty="0" smtClean="0">
                <a:effectLst/>
              </a:rPr>
              <a:t>Commentary by Stephen Downes</a:t>
            </a:r>
            <a:r>
              <a:rPr lang="en-CA" dirty="0" smtClean="0">
                <a:effectLst/>
              </a:rPr>
              <a:t> </a:t>
            </a:r>
          </a:p>
          <a:p>
            <a:r>
              <a:rPr lang="en-CA" dirty="0" smtClean="0">
                <a:effectLst/>
              </a:rPr>
              <a:t>To borrow from an old quote, it renders quaint normal concerns about research ethics. Facebook is performing experiments to manipulate users' emptions. From the paper:  "We show, via a massive (</a:t>
            </a:r>
            <a:r>
              <a:rPr lang="en-CA" i="1" dirty="0" smtClean="0">
                <a:effectLst/>
              </a:rPr>
              <a:t>N</a:t>
            </a:r>
            <a:r>
              <a:rPr lang="en-CA" dirty="0" smtClean="0">
                <a:effectLst/>
              </a:rPr>
              <a:t> = 689,003) experiment on Facebook, that emotional states can be transferred to others via emotional contagion, leading people to experience the same emotions without their awareness." Via </a:t>
            </a:r>
            <a:r>
              <a:rPr lang="en-CA" dirty="0" smtClean="0">
                <a:effectLst/>
                <a:hlinkClick r:id="rId8"/>
              </a:rPr>
              <a:t>William Hughes</a:t>
            </a:r>
            <a:r>
              <a:rPr lang="en-CA" dirty="0" smtClean="0">
                <a:effectLst/>
              </a:rPr>
              <a:t>.</a:t>
            </a:r>
            <a:endParaRPr lang="en-CA" dirty="0" smtClean="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55</a:t>
            </a:fld>
            <a:endParaRPr lang="en-CA"/>
          </a:p>
        </p:txBody>
      </p:sp>
    </p:spTree>
    <p:extLst>
      <p:ext uri="{BB962C8B-B14F-4D97-AF65-F5344CB8AC3E}">
        <p14:creationId xmlns:p14="http://schemas.microsoft.com/office/powerpoint/2010/main" val="4291346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Spark 249</a:t>
            </a:r>
            <a:r>
              <a:rPr lang="en-CA" dirty="0" smtClean="0">
                <a:effectLst/>
              </a:rPr>
              <a:t/>
            </a:r>
            <a:br>
              <a:rPr lang="en-CA" dirty="0" smtClean="0">
                <a:effectLst/>
              </a:rPr>
            </a:br>
            <a:r>
              <a:rPr lang="en-CA" dirty="0" smtClean="0">
                <a:hlinkClick r:id="rId4"/>
              </a:rPr>
              <a:t>Nora Young</a:t>
            </a:r>
            <a:r>
              <a:rPr lang="en-CA" dirty="0" smtClean="0">
                <a:effectLst/>
              </a:rPr>
              <a:t>, </a:t>
            </a:r>
            <a:r>
              <a:rPr lang="en-CA" dirty="0" smtClean="0">
                <a:hlinkClick r:id="rId5"/>
              </a:rPr>
              <a:t>CBC Radio</a:t>
            </a:r>
            <a:r>
              <a:rPr lang="en-CA" dirty="0" smtClean="0">
                <a:effectLst/>
              </a:rPr>
              <a:t>, May 01, 2014</a:t>
            </a:r>
            <a:br>
              <a:rPr lang="en-CA" dirty="0" smtClean="0">
                <a:effectLst/>
              </a:rPr>
            </a:br>
            <a:r>
              <a:rPr lang="en-CA" i="1" dirty="0" smtClean="0">
                <a:effectLst/>
              </a:rPr>
              <a:t>Commentary by Stephen Downes</a:t>
            </a:r>
            <a:r>
              <a:rPr lang="en-CA" dirty="0" smtClean="0">
                <a:effectLst/>
              </a:rPr>
              <a:t> </a:t>
            </a:r>
          </a:p>
          <a:p>
            <a:r>
              <a:rPr lang="en-CA" dirty="0" smtClean="0">
                <a:effectLst/>
              </a:rPr>
              <a:t>I'll just pass along these three items from Spark, a Canadian radio program on technology (thanks to Danny for the links):</a:t>
            </a:r>
          </a:p>
          <a:p>
            <a:r>
              <a:rPr lang="en-CA" dirty="0" smtClean="0">
                <a:effectLst/>
              </a:rPr>
              <a:t/>
            </a:r>
            <a:br>
              <a:rPr lang="en-CA" dirty="0" smtClean="0">
                <a:effectLst/>
              </a:rPr>
            </a:br>
            <a:r>
              <a:rPr lang="en-CA" dirty="0" smtClean="0">
                <a:effectLst/>
              </a:rPr>
              <a:t/>
            </a:r>
            <a:br>
              <a:rPr lang="en-CA" dirty="0" smtClean="0">
                <a:effectLst/>
              </a:rPr>
            </a:br>
            <a:r>
              <a:rPr lang="en-CA" b="1" dirty="0" smtClean="0">
                <a:effectLst/>
              </a:rPr>
              <a:t>HR tech:</a:t>
            </a:r>
            <a:r>
              <a:rPr lang="en-CA" dirty="0" smtClean="0">
                <a:effectLst/>
              </a:rPr>
              <a:t> LinkedIn, job boards, and portfolio sites make it easier than ever to look for work. So why does it seem harder than ever to find a job? Communications professor </a:t>
            </a:r>
            <a:r>
              <a:rPr lang="en-CA" dirty="0" err="1" smtClean="0">
                <a:effectLst/>
              </a:rPr>
              <a:t>Ilana</a:t>
            </a:r>
            <a:r>
              <a:rPr lang="en-CA" dirty="0" smtClean="0">
                <a:effectLst/>
              </a:rPr>
              <a:t> </a:t>
            </a:r>
            <a:r>
              <a:rPr lang="en-CA" dirty="0" err="1" smtClean="0">
                <a:effectLst/>
              </a:rPr>
              <a:t>Gershon</a:t>
            </a:r>
            <a:r>
              <a:rPr lang="en-CA" dirty="0" smtClean="0">
                <a:effectLst/>
              </a:rPr>
              <a:t> discusses her research into technology-driven change in hiring practices. </a:t>
            </a:r>
            <a:r>
              <a:rPr lang="en-CA" dirty="0" smtClean="0">
                <a:effectLst/>
                <a:hlinkClick r:id="rId6"/>
              </a:rPr>
              <a:t>[FULL POST]</a:t>
            </a:r>
            <a:endParaRPr lang="en-CA" dirty="0" smtClean="0">
              <a:effectLst/>
            </a:endParaRPr>
          </a:p>
          <a:p>
            <a:r>
              <a:rPr lang="en-CA" dirty="0" smtClean="0">
                <a:effectLst/>
              </a:rPr>
              <a:t/>
            </a:r>
            <a:br>
              <a:rPr lang="en-CA" dirty="0" smtClean="0">
                <a:effectLst/>
              </a:rPr>
            </a:br>
            <a:r>
              <a:rPr lang="en-CA" b="1" dirty="0" smtClean="0">
                <a:effectLst/>
              </a:rPr>
              <a:t>Personal education:</a:t>
            </a:r>
            <a:r>
              <a:rPr lang="en-CA" dirty="0" smtClean="0">
                <a:effectLst/>
              </a:rPr>
              <a:t> Today's students leave lots of data trails - from demographic information, to how they read and highlight </a:t>
            </a:r>
            <a:r>
              <a:rPr lang="en-CA" dirty="0" err="1" smtClean="0">
                <a:effectLst/>
              </a:rPr>
              <a:t>ebooks</a:t>
            </a:r>
            <a:r>
              <a:rPr lang="en-CA" dirty="0" smtClean="0">
                <a:effectLst/>
              </a:rPr>
              <a:t>, and interact online. Researcher George Siemens explains how analyzing data about the way students learn lets schools customize education. </a:t>
            </a:r>
            <a:r>
              <a:rPr lang="en-CA" dirty="0" smtClean="0">
                <a:effectLst/>
                <a:hlinkClick r:id="rId7"/>
              </a:rPr>
              <a:t>[FULL POST]</a:t>
            </a:r>
            <a:endParaRPr lang="en-CA" dirty="0" smtClean="0">
              <a:effectLst/>
            </a:endParaRPr>
          </a:p>
          <a:p>
            <a:r>
              <a:rPr lang="en-CA" dirty="0" smtClean="0">
                <a:effectLst/>
              </a:rPr>
              <a:t/>
            </a:r>
            <a:br>
              <a:rPr lang="en-CA" dirty="0" smtClean="0">
                <a:effectLst/>
              </a:rPr>
            </a:br>
            <a:r>
              <a:rPr lang="en-CA" b="1" dirty="0" smtClean="0">
                <a:effectLst/>
              </a:rPr>
              <a:t>We asked the question:</a:t>
            </a:r>
            <a:r>
              <a:rPr lang="en-CA" dirty="0" smtClean="0">
                <a:effectLst/>
              </a:rPr>
              <a:t> If everyone's learning experience is customized, does that mean everyone gets an A? Spark producer Michelle </a:t>
            </a:r>
            <a:r>
              <a:rPr lang="en-CA" dirty="0" err="1" smtClean="0">
                <a:effectLst/>
              </a:rPr>
              <a:t>Parise</a:t>
            </a:r>
            <a:r>
              <a:rPr lang="en-CA" dirty="0" smtClean="0">
                <a:effectLst/>
              </a:rPr>
              <a:t> asks the broader Spark community: Should education be personalized so everyone can succeed, or should students be allowed to sink or swim? </a:t>
            </a:r>
            <a:r>
              <a:rPr lang="en-CA" dirty="0" smtClean="0">
                <a:effectLst/>
                <a:hlinkClick r:id="rId8"/>
              </a:rPr>
              <a:t>[FULL POST]</a:t>
            </a:r>
            <a:endParaRPr lang="en-CA" dirty="0" smtClean="0">
              <a:effectLst/>
            </a:endParaRP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a:t>
            </a:fld>
            <a:endParaRPr lang="en-CA"/>
          </a:p>
        </p:txBody>
      </p:sp>
    </p:spTree>
    <p:extLst>
      <p:ext uri="{BB962C8B-B14F-4D97-AF65-F5344CB8AC3E}">
        <p14:creationId xmlns:p14="http://schemas.microsoft.com/office/powerpoint/2010/main" val="32525366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Facebook psychology experiment raises ire </a:t>
            </a:r>
            <a:r>
              <a:rPr lang="en-CA" dirty="0" smtClean="0">
                <a:effectLst/>
              </a:rPr>
              <a:t/>
            </a:r>
            <a:br>
              <a:rPr lang="en-CA" dirty="0" smtClean="0">
                <a:effectLst/>
              </a:rPr>
            </a:br>
            <a:r>
              <a:rPr lang="en-CA" dirty="0" smtClean="0">
                <a:hlinkClick r:id="rId4"/>
              </a:rPr>
              <a:t>Staff</a:t>
            </a:r>
            <a:r>
              <a:rPr lang="en-CA" dirty="0" smtClean="0">
                <a:effectLst/>
              </a:rPr>
              <a:t>, </a:t>
            </a:r>
            <a:r>
              <a:rPr lang="en-CA" dirty="0" smtClean="0">
                <a:hlinkClick r:id="rId5"/>
              </a:rPr>
              <a:t>Globe</a:t>
            </a:r>
            <a:r>
              <a:rPr lang="en-CA" dirty="0" smtClean="0">
                <a:effectLst/>
              </a:rPr>
              <a:t>, </a:t>
            </a:r>
            <a:r>
              <a:rPr lang="en-CA" dirty="0" smtClean="0">
                <a:hlinkClick r:id="rId6"/>
              </a:rPr>
              <a:t>Mail</a:t>
            </a:r>
            <a:r>
              <a:rPr lang="en-CA" dirty="0" smtClean="0">
                <a:effectLst/>
              </a:rPr>
              <a:t>, Jul 02, 2014</a:t>
            </a:r>
            <a:br>
              <a:rPr lang="en-CA" dirty="0" smtClean="0">
                <a:effectLst/>
              </a:rPr>
            </a:br>
            <a:r>
              <a:rPr lang="en-CA" i="1" dirty="0" smtClean="0">
                <a:effectLst/>
              </a:rPr>
              <a:t>Commentary by Stephen Downes</a:t>
            </a:r>
            <a:r>
              <a:rPr lang="en-CA" dirty="0" smtClean="0">
                <a:effectLst/>
              </a:rPr>
              <a:t> </a:t>
            </a:r>
          </a:p>
          <a:p>
            <a:r>
              <a:rPr lang="en-CA" dirty="0" smtClean="0">
                <a:effectLst/>
              </a:rPr>
              <a:t>There has been quite a bit of </a:t>
            </a:r>
            <a:r>
              <a:rPr lang="en-CA" dirty="0" smtClean="0">
                <a:effectLst/>
                <a:hlinkClick r:id="rId7"/>
              </a:rPr>
              <a:t>negative reaction</a:t>
            </a:r>
            <a:r>
              <a:rPr lang="en-CA" dirty="0" smtClean="0">
                <a:effectLst/>
              </a:rPr>
              <a:t> to the revelation that Facebook has been experimenting on its users (this, of course, won't stop Facebook from experimenting like this, but it will stop them from publishing the results). Here's </a:t>
            </a:r>
            <a:r>
              <a:rPr lang="en-CA" dirty="0" smtClean="0">
                <a:effectLst/>
                <a:hlinkClick r:id="rId8"/>
              </a:rPr>
              <a:t>what you need to know</a:t>
            </a:r>
            <a:r>
              <a:rPr lang="en-CA" dirty="0" smtClean="0">
                <a:effectLst/>
              </a:rPr>
              <a:t>, according to </a:t>
            </a:r>
            <a:r>
              <a:rPr lang="en-CA" dirty="0" err="1" smtClean="0">
                <a:effectLst/>
              </a:rPr>
              <a:t>GigaOm</a:t>
            </a:r>
            <a:r>
              <a:rPr lang="en-CA" dirty="0" smtClean="0">
                <a:effectLst/>
              </a:rPr>
              <a:t>, about the experiments. Here's </a:t>
            </a:r>
            <a:r>
              <a:rPr lang="en-CA" dirty="0" smtClean="0">
                <a:effectLst/>
                <a:hlinkClick r:id="rId9"/>
              </a:rPr>
              <a:t>Facebook's defense</a:t>
            </a:r>
            <a:r>
              <a:rPr lang="en-CA" dirty="0" smtClean="0">
                <a:effectLst/>
              </a:rPr>
              <a:t>. Still, some people (including </a:t>
            </a:r>
            <a:r>
              <a:rPr lang="en-CA" dirty="0" smtClean="0">
                <a:effectLst/>
                <a:hlinkClick r:id="rId10"/>
              </a:rPr>
              <a:t>Audrey Watters</a:t>
            </a:r>
            <a:r>
              <a:rPr lang="en-CA" dirty="0" smtClean="0">
                <a:effectLst/>
              </a:rPr>
              <a:t>) wand to </a:t>
            </a:r>
            <a:r>
              <a:rPr lang="en-CA" dirty="0" smtClean="0">
                <a:effectLst/>
                <a:hlinkClick r:id="rId11"/>
              </a:rPr>
              <a:t>de-Facebook</a:t>
            </a:r>
            <a:r>
              <a:rPr lang="en-CA" dirty="0" smtClean="0">
                <a:effectLst/>
              </a:rPr>
              <a:t>. They'll be on Twitter (do you really think Twitter is any more ethical than Facebook?). But there's no escape. Even if you're gone, you'll be part of Facebook's </a:t>
            </a:r>
            <a:r>
              <a:rPr lang="en-CA" dirty="0" smtClean="0">
                <a:effectLst/>
                <a:hlinkClick r:id="rId12"/>
              </a:rPr>
              <a:t>secret dossier</a:t>
            </a:r>
            <a:r>
              <a:rPr lang="en-CA" dirty="0" smtClean="0">
                <a:effectLst/>
              </a:rPr>
              <a:t> of individuals. "There are no protections against shadow profiling. Just like with so-called </a:t>
            </a:r>
            <a:r>
              <a:rPr lang="en-CA" dirty="0" smtClean="0">
                <a:effectLst/>
                <a:hlinkClick r:id="rId13"/>
              </a:rPr>
              <a:t>"people search" websites</a:t>
            </a:r>
            <a:r>
              <a:rPr lang="en-CA" dirty="0" smtClean="0">
                <a:effectLst/>
              </a:rPr>
              <a:t>, we have no legal mandates with which we can identify and remove our information from their systems."</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56</a:t>
            </a:fld>
            <a:endParaRPr lang="en-CA"/>
          </a:p>
        </p:txBody>
      </p:sp>
    </p:spTree>
    <p:extLst>
      <p:ext uri="{BB962C8B-B14F-4D97-AF65-F5344CB8AC3E}">
        <p14:creationId xmlns:p14="http://schemas.microsoft.com/office/powerpoint/2010/main" val="40079578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Google Halts Scanning of Student Gmail Accounts</a:t>
            </a:r>
            <a:r>
              <a:rPr lang="en-CA" dirty="0" smtClean="0">
                <a:effectLst/>
              </a:rPr>
              <a:t/>
            </a:r>
            <a:br>
              <a:rPr lang="en-CA" dirty="0" smtClean="0">
                <a:effectLst/>
              </a:rPr>
            </a:br>
            <a:r>
              <a:rPr lang="en-CA" dirty="0" smtClean="0">
                <a:hlinkClick r:id="rId4"/>
              </a:rPr>
              <a:t>Michele Molnar</a:t>
            </a:r>
            <a:r>
              <a:rPr lang="en-CA" dirty="0" smtClean="0">
                <a:effectLst/>
              </a:rPr>
              <a:t>, </a:t>
            </a:r>
            <a:r>
              <a:rPr lang="en-CA" dirty="0" smtClean="0">
                <a:hlinkClick r:id="rId5"/>
              </a:rPr>
              <a:t>Education Week</a:t>
            </a:r>
            <a:r>
              <a:rPr lang="en-CA" dirty="0" smtClean="0">
                <a:effectLst/>
              </a:rPr>
              <a:t>, Apr 30, 2014</a:t>
            </a:r>
            <a:br>
              <a:rPr lang="en-CA" dirty="0" smtClean="0">
                <a:effectLst/>
              </a:rPr>
            </a:br>
            <a:r>
              <a:rPr lang="en-CA" i="1" dirty="0" smtClean="0">
                <a:effectLst/>
              </a:rPr>
              <a:t>Commentary by Stephen Downes</a:t>
            </a:r>
            <a:r>
              <a:rPr lang="en-CA" dirty="0" smtClean="0">
                <a:effectLst/>
              </a:rPr>
              <a:t> </a:t>
            </a:r>
          </a:p>
          <a:p>
            <a:r>
              <a:rPr lang="en-CA" dirty="0" smtClean="0">
                <a:effectLst/>
              </a:rPr>
              <a:t>Oh how nice: "Google announced Wednesday in a </a:t>
            </a:r>
            <a:r>
              <a:rPr lang="en-CA" dirty="0" smtClean="0">
                <a:effectLst/>
                <a:hlinkClick r:id="rId6"/>
              </a:rPr>
              <a:t>blog post</a:t>
            </a:r>
            <a:r>
              <a:rPr lang="en-CA" dirty="0" smtClean="0">
                <a:effectLst/>
              </a:rPr>
              <a:t> that it has halted the practice of scanning student Gmail accounts for any potential advertising purposes." So now they're no longer behaving like a creepy snoop. If you're a student. However, "Google can change this policy at any time, and, the scanning disclaimer is associated with advertising purposes only. 'There may be other commercial uses that they are exploiting student data for.'"</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58</a:t>
            </a:fld>
            <a:endParaRPr lang="en-CA"/>
          </a:p>
        </p:txBody>
      </p:sp>
    </p:spTree>
    <p:extLst>
      <p:ext uri="{BB962C8B-B14F-4D97-AF65-F5344CB8AC3E}">
        <p14:creationId xmlns:p14="http://schemas.microsoft.com/office/powerpoint/2010/main" val="33039389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Emailed in Error, </a:t>
            </a:r>
            <a:r>
              <a:rPr lang="en-CA" b="1" dirty="0" err="1" smtClean="0">
                <a:effectLst/>
                <a:hlinkClick r:id="rId3"/>
              </a:rPr>
              <a:t>UVa</a:t>
            </a:r>
            <a:r>
              <a:rPr lang="en-CA" b="1" dirty="0" smtClean="0">
                <a:effectLst/>
                <a:hlinkClick r:id="rId3"/>
              </a:rPr>
              <a:t> Law School’s Student GPA Spreadsheet Spreads Fast</a:t>
            </a:r>
            <a:r>
              <a:rPr lang="en-CA" dirty="0" smtClean="0">
                <a:effectLst/>
              </a:rPr>
              <a:t/>
            </a:r>
            <a:br>
              <a:rPr lang="en-CA" dirty="0" smtClean="0">
                <a:effectLst/>
              </a:rPr>
            </a:br>
            <a:r>
              <a:rPr lang="en-CA" dirty="0" smtClean="0">
                <a:hlinkClick r:id="rId4"/>
              </a:rPr>
              <a:t>Lawrence </a:t>
            </a:r>
            <a:r>
              <a:rPr lang="en-CA" dirty="0" err="1" smtClean="0">
                <a:hlinkClick r:id="rId4"/>
              </a:rPr>
              <a:t>Biemiller</a:t>
            </a:r>
            <a:r>
              <a:rPr lang="en-CA" dirty="0" smtClean="0">
                <a:effectLst/>
              </a:rPr>
              <a:t>, </a:t>
            </a:r>
            <a:r>
              <a:rPr lang="en-CA" dirty="0" smtClean="0">
                <a:hlinkClick r:id="rId5"/>
              </a:rPr>
              <a:t>The Chronicle: Wired Campus Blog</a:t>
            </a:r>
            <a:r>
              <a:rPr lang="en-CA" dirty="0" smtClean="0">
                <a:effectLst/>
              </a:rPr>
              <a:t>, Jun 07, 2014</a:t>
            </a:r>
            <a:br>
              <a:rPr lang="en-CA" dirty="0" smtClean="0">
                <a:effectLst/>
              </a:rPr>
            </a:br>
            <a:r>
              <a:rPr lang="en-CA" i="1" dirty="0" smtClean="0">
                <a:effectLst/>
              </a:rPr>
              <a:t>Commentary by Stephen Downes</a:t>
            </a:r>
            <a:r>
              <a:rPr lang="en-CA" dirty="0" smtClean="0">
                <a:effectLst/>
              </a:rPr>
              <a:t> </a:t>
            </a:r>
          </a:p>
          <a:p>
            <a:r>
              <a:rPr lang="en-CA" dirty="0" smtClean="0">
                <a:effectLst/>
              </a:rPr>
              <a:t>This item is disturbing on a couple of levels. The first is the </a:t>
            </a:r>
            <a:r>
              <a:rPr lang="en-CA" dirty="0" smtClean="0">
                <a:effectLst/>
                <a:hlinkClick r:id="rId6"/>
              </a:rPr>
              <a:t>now-normal</a:t>
            </a:r>
            <a:r>
              <a:rPr lang="en-CA" dirty="0" smtClean="0">
                <a:effectLst/>
              </a:rPr>
              <a:t> disclosure of student personal information and records. But even more disturbing is the information being collected and distributed to potential employers: grades, class rankings, political affiliation, work experience, recommenders, even information about where their girlfriends live! Why are they even collecting this information? What impact does sending it out (without the students' knowledge, obviously) to employers? Here's </a:t>
            </a:r>
            <a:r>
              <a:rPr lang="en-CA" dirty="0" smtClean="0">
                <a:effectLst/>
                <a:hlinkClick r:id="rId7"/>
              </a:rPr>
              <a:t>the original story</a:t>
            </a:r>
            <a:r>
              <a:rPr lang="en-CA" dirty="0" smtClean="0">
                <a:effectLst/>
              </a:rPr>
              <a:t> on Above the Law (note there are three pages - look to the lower right for the small 'next page' link).</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59</a:t>
            </a:fld>
            <a:endParaRPr lang="en-CA"/>
          </a:p>
        </p:txBody>
      </p:sp>
    </p:spTree>
    <p:extLst>
      <p:ext uri="{BB962C8B-B14F-4D97-AF65-F5344CB8AC3E}">
        <p14:creationId xmlns:p14="http://schemas.microsoft.com/office/powerpoint/2010/main" val="33244061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Why I, Too, Killed My LinkedIn Account</a:t>
            </a:r>
            <a:r>
              <a:rPr lang="en-CA" dirty="0" smtClean="0">
                <a:effectLst/>
              </a:rPr>
              <a:t/>
            </a:r>
            <a:br>
              <a:rPr lang="en-CA" dirty="0" smtClean="0">
                <a:effectLst/>
              </a:rPr>
            </a:br>
            <a:r>
              <a:rPr lang="en-CA" dirty="0" smtClean="0">
                <a:hlinkClick r:id="rId4"/>
              </a:rPr>
              <a:t>Luis Suarez</a:t>
            </a:r>
            <a:r>
              <a:rPr lang="en-CA" dirty="0" smtClean="0">
                <a:effectLst/>
              </a:rPr>
              <a:t>, </a:t>
            </a:r>
            <a:r>
              <a:rPr lang="en-CA" dirty="0" smtClean="0">
                <a:hlinkClick r:id="rId5"/>
              </a:rPr>
              <a:t>E L U S A</a:t>
            </a:r>
            <a:r>
              <a:rPr lang="en-CA" dirty="0" smtClean="0">
                <a:effectLst/>
              </a:rPr>
              <a:t>, May 07, 2014</a:t>
            </a:r>
            <a:br>
              <a:rPr lang="en-CA" dirty="0" smtClean="0">
                <a:effectLst/>
              </a:rPr>
            </a:br>
            <a:r>
              <a:rPr lang="en-CA" i="1" dirty="0" smtClean="0">
                <a:effectLst/>
              </a:rPr>
              <a:t>Commentary by Stephen Downes</a:t>
            </a:r>
            <a:r>
              <a:rPr lang="en-CA" dirty="0" smtClean="0">
                <a:effectLst/>
              </a:rPr>
              <a:t> </a:t>
            </a:r>
          </a:p>
          <a:p>
            <a:r>
              <a:rPr lang="en-CA" dirty="0" smtClean="0">
                <a:effectLst/>
              </a:rPr>
              <a:t>OK, that's just the title, I haven't deleted my LinkedIn account, Luis Suarez has. But my own social media deletions are probably nor far in the future, though. Here's </a:t>
            </a:r>
            <a:r>
              <a:rPr lang="en-CA" dirty="0" smtClean="0">
                <a:effectLst/>
                <a:hlinkClick r:id="rId6"/>
              </a:rPr>
              <a:t>Heather Bussing</a:t>
            </a:r>
            <a:r>
              <a:rPr lang="en-CA" dirty="0" smtClean="0">
                <a:effectLst/>
              </a:rPr>
              <a:t>: "I don’t agree to their Terms of Service, and I don’t need LinkedIn enough to put up with it." The terms give them permission to sell my information, to control who sees my information and to block competitors. They prohibit me from linking to strangers, from posting information that doesn't belong in a field, and from sharing content from LinkedIn with other services. And we know how arbitrary the company can be. So - yeah. It won't be long before I kill my social network accounts. Once I figure out what I'm doing instead.</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60</a:t>
            </a:fld>
            <a:endParaRPr lang="en-CA"/>
          </a:p>
        </p:txBody>
      </p:sp>
    </p:spTree>
    <p:extLst>
      <p:ext uri="{BB962C8B-B14F-4D97-AF65-F5344CB8AC3E}">
        <p14:creationId xmlns:p14="http://schemas.microsoft.com/office/powerpoint/2010/main" val="38423191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effectLst/>
            </a:endParaRPr>
          </a:p>
          <a:p>
            <a:r>
              <a:rPr lang="en-CA" dirty="0" smtClean="0">
                <a:effectLst/>
              </a:rPr>
              <a:t/>
            </a:r>
            <a:br>
              <a:rPr lang="en-CA" dirty="0" smtClean="0">
                <a:effectLst/>
              </a:rPr>
            </a:br>
            <a:r>
              <a:rPr lang="en-CA" b="1" dirty="0" smtClean="0">
                <a:effectLst/>
                <a:hlinkClick r:id="rId3"/>
              </a:rPr>
              <a:t>Study: Teens Are Not Fleeing Facebook</a:t>
            </a:r>
            <a:r>
              <a:rPr lang="en-CA" dirty="0" smtClean="0">
                <a:effectLst/>
              </a:rPr>
              <a:t/>
            </a:r>
            <a:br>
              <a:rPr lang="en-CA" dirty="0" smtClean="0">
                <a:effectLst/>
              </a:rPr>
            </a:br>
            <a:r>
              <a:rPr lang="en-CA" dirty="0" smtClean="0">
                <a:hlinkClick r:id="rId4"/>
              </a:rPr>
              <a:t>Garett Sloane</a:t>
            </a:r>
            <a:r>
              <a:rPr lang="en-CA" dirty="0" smtClean="0">
                <a:effectLst/>
              </a:rPr>
              <a:t>, </a:t>
            </a:r>
            <a:r>
              <a:rPr lang="en-CA" dirty="0" err="1" smtClean="0">
                <a:hlinkClick r:id="rId5"/>
              </a:rPr>
              <a:t>AdWeek</a:t>
            </a:r>
            <a:r>
              <a:rPr lang="en-CA" dirty="0" smtClean="0">
                <a:effectLst/>
              </a:rPr>
              <a:t>, Jun 25, 2014</a:t>
            </a:r>
            <a:br>
              <a:rPr lang="en-CA" dirty="0" smtClean="0">
                <a:effectLst/>
              </a:rPr>
            </a:br>
            <a:r>
              <a:rPr lang="en-CA" i="1" dirty="0" smtClean="0">
                <a:effectLst/>
              </a:rPr>
              <a:t>Commentary by Stephen Downes</a:t>
            </a:r>
            <a:r>
              <a:rPr lang="en-CA" dirty="0" smtClean="0">
                <a:effectLst/>
              </a:rPr>
              <a:t> </a:t>
            </a:r>
          </a:p>
          <a:p>
            <a:r>
              <a:rPr lang="en-CA" dirty="0" smtClean="0">
                <a:effectLst/>
              </a:rPr>
              <a:t>There's a bit of cheek in this report as it not only debunks an </a:t>
            </a:r>
            <a:r>
              <a:rPr lang="en-CA" dirty="0" smtClean="0">
                <a:effectLst/>
                <a:hlinkClick r:id="rId6"/>
              </a:rPr>
              <a:t>earlier study</a:t>
            </a:r>
            <a:r>
              <a:rPr lang="en-CA" dirty="0" smtClean="0">
                <a:effectLst/>
              </a:rPr>
              <a:t> by Princeton, it also refers back to a </a:t>
            </a:r>
            <a:r>
              <a:rPr lang="en-CA" dirty="0" smtClean="0">
                <a:effectLst/>
                <a:hlinkClick r:id="rId7"/>
              </a:rPr>
              <a:t>Facebook study</a:t>
            </a:r>
            <a:r>
              <a:rPr lang="en-CA" dirty="0" smtClean="0">
                <a:effectLst/>
              </a:rPr>
              <a:t>, using the same methodology, that shows "that Princeton will have only half its current enrollment by 2018, and by 2021 it will have no students at all." The </a:t>
            </a:r>
            <a:r>
              <a:rPr lang="en-CA" dirty="0" smtClean="0">
                <a:effectLst/>
                <a:hlinkClick r:id="rId8"/>
              </a:rPr>
              <a:t>Forrester study</a:t>
            </a:r>
            <a:r>
              <a:rPr lang="en-CA" dirty="0" smtClean="0">
                <a:effectLst/>
              </a:rPr>
              <a:t> makes it clear that "Facebook remains young users’ favorite social network. More than three-quarters of online youth use Facebook — twice as many as use Pinterest or Tumblr or </a:t>
            </a:r>
            <a:r>
              <a:rPr lang="en-CA" dirty="0" err="1" smtClean="0">
                <a:effectLst/>
              </a:rPr>
              <a:t>Snapchat</a:t>
            </a:r>
            <a:r>
              <a:rPr lang="en-CA" dirty="0" smtClean="0">
                <a:effectLst/>
              </a:rPr>
              <a:t>, and more than use Instagram and </a:t>
            </a:r>
            <a:r>
              <a:rPr lang="en-CA" dirty="0" err="1" smtClean="0">
                <a:effectLst/>
              </a:rPr>
              <a:t>WhatApp</a:t>
            </a:r>
            <a:r>
              <a:rPr lang="en-CA" dirty="0" smtClean="0">
                <a:effectLst/>
              </a:rPr>
              <a:t> combined."</a:t>
            </a:r>
            <a:endParaRPr lang="en-CA" dirty="0" smtClean="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61</a:t>
            </a:fld>
            <a:endParaRPr lang="en-CA"/>
          </a:p>
        </p:txBody>
      </p:sp>
    </p:spTree>
    <p:extLst>
      <p:ext uri="{BB962C8B-B14F-4D97-AF65-F5344CB8AC3E}">
        <p14:creationId xmlns:p14="http://schemas.microsoft.com/office/powerpoint/2010/main" val="6472168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Gates-funded student data group to shut down</a:t>
            </a:r>
            <a:r>
              <a:rPr lang="en-CA" dirty="0" smtClean="0">
                <a:effectLst/>
              </a:rPr>
              <a:t/>
            </a:r>
            <a:br>
              <a:rPr lang="en-CA" dirty="0" smtClean="0">
                <a:effectLst/>
              </a:rPr>
            </a:br>
            <a:r>
              <a:rPr lang="en-CA" dirty="0" smtClean="0">
                <a:hlinkClick r:id="rId4"/>
              </a:rPr>
              <a:t>Carolyn Thompson</a:t>
            </a:r>
            <a:r>
              <a:rPr lang="en-CA" dirty="0" smtClean="0">
                <a:effectLst/>
              </a:rPr>
              <a:t>, </a:t>
            </a:r>
            <a:r>
              <a:rPr lang="en-CA" dirty="0" smtClean="0">
                <a:hlinkClick r:id="rId5"/>
              </a:rPr>
              <a:t>Houston Chronicle</a:t>
            </a:r>
            <a:r>
              <a:rPr lang="en-CA" dirty="0" smtClean="0">
                <a:effectLst/>
              </a:rPr>
              <a:t>, Apr 23, 2014</a:t>
            </a:r>
            <a:br>
              <a:rPr lang="en-CA" dirty="0" smtClean="0">
                <a:effectLst/>
              </a:rPr>
            </a:br>
            <a:r>
              <a:rPr lang="en-CA" i="1" dirty="0" smtClean="0">
                <a:effectLst/>
              </a:rPr>
              <a:t>Commentary by Stephen Downes</a:t>
            </a:r>
            <a:r>
              <a:rPr lang="en-CA" dirty="0" smtClean="0">
                <a:effectLst/>
              </a:rPr>
              <a:t> </a:t>
            </a:r>
          </a:p>
          <a:p>
            <a:r>
              <a:rPr lang="en-CA" dirty="0" smtClean="0">
                <a:effectLst/>
              </a:rPr>
              <a:t>A Gates-funded </a:t>
            </a:r>
            <a:r>
              <a:rPr lang="en-CA" dirty="0" err="1" smtClean="0">
                <a:effectLst/>
              </a:rPr>
              <a:t>startup</a:t>
            </a:r>
            <a:r>
              <a:rPr lang="en-CA" dirty="0" smtClean="0">
                <a:effectLst/>
              </a:rPr>
              <a:t> is shutting down over privacy and security concerns. "The </a:t>
            </a:r>
            <a:r>
              <a:rPr lang="en-CA" dirty="0" err="1" smtClean="0">
                <a:effectLst/>
              </a:rPr>
              <a:t>nonprofit's</a:t>
            </a:r>
            <a:r>
              <a:rPr lang="en-CA" dirty="0" smtClean="0">
                <a:effectLst/>
              </a:rPr>
              <a:t> goal was to give educators a data-based tool to personalize instruction. </a:t>
            </a:r>
            <a:r>
              <a:rPr lang="en-CA" dirty="0" err="1" smtClean="0">
                <a:effectLst/>
              </a:rPr>
              <a:t>InBloom</a:t>
            </a:r>
            <a:r>
              <a:rPr lang="en-CA" dirty="0" smtClean="0">
                <a:effectLst/>
              </a:rPr>
              <a:t>, based in Atlanta, offered to store and synthesize student data, such as grades, disciplinary actions and disability records in cloud-based servers."</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62</a:t>
            </a:fld>
            <a:endParaRPr lang="en-CA"/>
          </a:p>
        </p:txBody>
      </p:sp>
    </p:spTree>
    <p:extLst>
      <p:ext uri="{BB962C8B-B14F-4D97-AF65-F5344CB8AC3E}">
        <p14:creationId xmlns:p14="http://schemas.microsoft.com/office/powerpoint/2010/main" val="30151888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Why Did </a:t>
            </a:r>
            <a:r>
              <a:rPr lang="en-CA" b="1" dirty="0" err="1" smtClean="0">
                <a:effectLst/>
                <a:hlinkClick r:id="rId3"/>
              </a:rPr>
              <a:t>inBloom</a:t>
            </a:r>
            <a:r>
              <a:rPr lang="en-CA" b="1" dirty="0" smtClean="0">
                <a:effectLst/>
                <a:hlinkClick r:id="rId3"/>
              </a:rPr>
              <a:t> Die? A Hard Lesson About Education Privacy</a:t>
            </a:r>
            <a:r>
              <a:rPr lang="en-CA" dirty="0" smtClean="0">
                <a:effectLst/>
              </a:rPr>
              <a:t/>
            </a:r>
            <a:br>
              <a:rPr lang="en-CA" dirty="0" smtClean="0">
                <a:effectLst/>
              </a:rPr>
            </a:br>
            <a:r>
              <a:rPr lang="en-CA" dirty="0" smtClean="0">
                <a:hlinkClick r:id="rId4"/>
              </a:rPr>
              <a:t>Daniel </a:t>
            </a:r>
            <a:r>
              <a:rPr lang="en-CA" dirty="0" err="1" smtClean="0">
                <a:hlinkClick r:id="rId4"/>
              </a:rPr>
              <a:t>Solove</a:t>
            </a:r>
            <a:r>
              <a:rPr lang="en-CA" dirty="0" smtClean="0">
                <a:effectLst/>
              </a:rPr>
              <a:t>, </a:t>
            </a:r>
            <a:r>
              <a:rPr lang="en-CA" dirty="0" err="1" smtClean="0">
                <a:hlinkClick r:id="rId5"/>
              </a:rPr>
              <a:t>SafeGov</a:t>
            </a:r>
            <a:r>
              <a:rPr lang="en-CA" dirty="0" smtClean="0">
                <a:effectLst/>
              </a:rPr>
              <a:t>, Jul 01, 2014</a:t>
            </a:r>
            <a:br>
              <a:rPr lang="en-CA" dirty="0" smtClean="0">
                <a:effectLst/>
              </a:rPr>
            </a:br>
            <a:r>
              <a:rPr lang="en-CA" i="1" dirty="0" smtClean="0">
                <a:effectLst/>
              </a:rPr>
              <a:t>Commentary by Stephen Downes</a:t>
            </a:r>
            <a:r>
              <a:rPr lang="en-CA" dirty="0" smtClean="0">
                <a:effectLst/>
              </a:rPr>
              <a:t> </a:t>
            </a:r>
          </a:p>
          <a:p>
            <a:r>
              <a:rPr lang="en-CA" dirty="0" smtClean="0">
                <a:effectLst/>
              </a:rPr>
              <a:t>This article from a couple of months ago is making the rounds, and is well worth a look. As background, "Funded by $100 million from the Gates Foundation, </a:t>
            </a:r>
            <a:r>
              <a:rPr lang="en-CA" dirty="0" err="1" smtClean="0">
                <a:effectLst/>
              </a:rPr>
              <a:t>inBloom</a:t>
            </a:r>
            <a:r>
              <a:rPr lang="en-CA" dirty="0" smtClean="0">
                <a:effectLst/>
              </a:rPr>
              <a:t> was a non-profit organization aiming to store student data so that school officials and teachers could use it to learn about their students and how to more effectively teach them." According to the article, "The main instrument of </a:t>
            </a:r>
            <a:r>
              <a:rPr lang="en-CA" dirty="0" err="1" smtClean="0">
                <a:effectLst/>
              </a:rPr>
              <a:t>inBloom's</a:t>
            </a:r>
            <a:r>
              <a:rPr lang="en-CA" dirty="0" smtClean="0">
                <a:effectLst/>
              </a:rPr>
              <a:t> death was privacy.  Because </a:t>
            </a:r>
            <a:r>
              <a:rPr lang="en-CA" dirty="0" err="1" smtClean="0">
                <a:effectLst/>
              </a:rPr>
              <a:t>inBloom</a:t>
            </a:r>
            <a:r>
              <a:rPr lang="en-CA" dirty="0" smtClean="0">
                <a:effectLst/>
              </a:rPr>
              <a:t> involved so much student data, privacy concerns began to swirl about, and eventually turned into a tornado." Is there evidence that providers have learned from this? Not so much.</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63</a:t>
            </a:fld>
            <a:endParaRPr lang="en-CA"/>
          </a:p>
        </p:txBody>
      </p:sp>
    </p:spTree>
    <p:extLst>
      <p:ext uri="{BB962C8B-B14F-4D97-AF65-F5344CB8AC3E}">
        <p14:creationId xmlns:p14="http://schemas.microsoft.com/office/powerpoint/2010/main" val="26798204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Key Data Residency Requirements Global Organizations Need to Understand</a:t>
            </a:r>
            <a:r>
              <a:rPr lang="en-CA" dirty="0" smtClean="0">
                <a:effectLst/>
              </a:rPr>
              <a:t/>
            </a:r>
            <a:br>
              <a:rPr lang="en-CA" dirty="0" smtClean="0">
                <a:effectLst/>
              </a:rPr>
            </a:br>
            <a:r>
              <a:rPr lang="en-CA" dirty="0" smtClean="0">
                <a:hlinkClick r:id="rId4"/>
              </a:rPr>
              <a:t>Gerry </a:t>
            </a:r>
            <a:r>
              <a:rPr lang="en-CA" dirty="0" err="1" smtClean="0">
                <a:hlinkClick r:id="rId4"/>
              </a:rPr>
              <a:t>Grealish</a:t>
            </a:r>
            <a:r>
              <a:rPr lang="en-CA" dirty="0" smtClean="0">
                <a:effectLst/>
              </a:rPr>
              <a:t>, </a:t>
            </a:r>
            <a:r>
              <a:rPr lang="en-CA" dirty="0" smtClean="0">
                <a:hlinkClick r:id="rId5"/>
              </a:rPr>
              <a:t>Cloud Computing Journal</a:t>
            </a:r>
            <a:r>
              <a:rPr lang="en-CA" dirty="0" smtClean="0">
                <a:effectLst/>
              </a:rPr>
              <a:t>, Apr 24, 2014</a:t>
            </a:r>
            <a:br>
              <a:rPr lang="en-CA" dirty="0" smtClean="0">
                <a:effectLst/>
              </a:rPr>
            </a:br>
            <a:r>
              <a:rPr lang="en-CA" i="1" dirty="0" smtClean="0">
                <a:effectLst/>
              </a:rPr>
              <a:t>Commentary by Stephen Downes</a:t>
            </a:r>
            <a:r>
              <a:rPr lang="en-CA" dirty="0" smtClean="0">
                <a:effectLst/>
              </a:rPr>
              <a:t> </a:t>
            </a:r>
          </a:p>
          <a:p>
            <a:r>
              <a:rPr lang="en-CA" dirty="0" smtClean="0">
                <a:effectLst/>
              </a:rPr>
              <a:t>"Perhaps it is a result of the often discussed 'Snowden Effect,'" writes Gerry </a:t>
            </a:r>
            <a:r>
              <a:rPr lang="en-CA" dirty="0" err="1" smtClean="0">
                <a:effectLst/>
              </a:rPr>
              <a:t>Grealish</a:t>
            </a:r>
            <a:r>
              <a:rPr lang="en-CA" dirty="0" smtClean="0">
                <a:effectLst/>
              </a:rPr>
              <a:t>, "but no one can deny that countries and regions are putting some strict guidelines in place to ensure privacy of sensitive data that is moving outside of their borders." This article looks at three such guidelines. Canada has additional guidelines. Businesses and educational services working internationally must take note. You can't just shove all your data into AWS and be compliant.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64</a:t>
            </a:fld>
            <a:endParaRPr lang="en-CA"/>
          </a:p>
        </p:txBody>
      </p:sp>
    </p:spTree>
    <p:extLst>
      <p:ext uri="{BB962C8B-B14F-4D97-AF65-F5344CB8AC3E}">
        <p14:creationId xmlns:p14="http://schemas.microsoft.com/office/powerpoint/2010/main" val="16138525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Lecture capture: Privacy, please</a:t>
            </a:r>
            <a:r>
              <a:rPr lang="en-CA" dirty="0" smtClean="0">
                <a:effectLst/>
              </a:rPr>
              <a:t/>
            </a:r>
            <a:br>
              <a:rPr lang="en-CA" dirty="0" smtClean="0">
                <a:effectLst/>
              </a:rPr>
            </a:br>
            <a:r>
              <a:rPr lang="en-CA" dirty="0" err="1" smtClean="0">
                <a:hlinkClick r:id="rId4"/>
              </a:rPr>
              <a:t>Ioanna</a:t>
            </a:r>
            <a:r>
              <a:rPr lang="en-CA" dirty="0" smtClean="0">
                <a:hlinkClick r:id="rId4"/>
              </a:rPr>
              <a:t> </a:t>
            </a:r>
            <a:r>
              <a:rPr lang="en-CA" dirty="0" err="1" smtClean="0">
                <a:hlinkClick r:id="rId4"/>
              </a:rPr>
              <a:t>Opidee</a:t>
            </a:r>
            <a:r>
              <a:rPr lang="en-CA" dirty="0" smtClean="0">
                <a:effectLst/>
              </a:rPr>
              <a:t>, </a:t>
            </a:r>
            <a:r>
              <a:rPr lang="en-CA" dirty="0" smtClean="0">
                <a:hlinkClick r:id="rId5"/>
              </a:rPr>
              <a:t>University Business</a:t>
            </a:r>
            <a:r>
              <a:rPr lang="en-CA" dirty="0" smtClean="0">
                <a:effectLst/>
              </a:rPr>
              <a:t>, Jun 11, 2014</a:t>
            </a:r>
            <a:br>
              <a:rPr lang="en-CA" dirty="0" smtClean="0">
                <a:effectLst/>
              </a:rPr>
            </a:br>
            <a:r>
              <a:rPr lang="en-CA" i="1" dirty="0" smtClean="0">
                <a:effectLst/>
              </a:rPr>
              <a:t>Commentary by Stephen Downes</a:t>
            </a:r>
            <a:r>
              <a:rPr lang="en-CA" dirty="0" smtClean="0">
                <a:effectLst/>
              </a:rPr>
              <a:t> </a:t>
            </a:r>
          </a:p>
          <a:p>
            <a:r>
              <a:rPr lang="en-CA" dirty="0" smtClean="0">
                <a:effectLst/>
              </a:rPr>
              <a:t>People who attend the tapings of sitcoms and game shows don't expect privacy. I don't see why students attending lectures at universities should expect to be any different. Today, when you attend class, the cameras will be on (unless it's one of those very small and intimate seminars, but even here, no single rule prevails). So this article seems to me a bit knee-jerk - especially later on, as it suggests simply limiting access to class recordings to enrolled students. That said, people more sympathetic to the basic premise will find it to be a useful outline and guide to preserving student privacy in lecture-capture situations.</a:t>
            </a:r>
            <a:endParaRPr lang="en-CA" dirty="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65</a:t>
            </a:fld>
            <a:endParaRPr lang="en-CA"/>
          </a:p>
        </p:txBody>
      </p:sp>
    </p:spTree>
    <p:extLst>
      <p:ext uri="{BB962C8B-B14F-4D97-AF65-F5344CB8AC3E}">
        <p14:creationId xmlns:p14="http://schemas.microsoft.com/office/powerpoint/2010/main" val="4005763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Software with Shoulders</a:t>
            </a:r>
            <a:r>
              <a:rPr lang="en-CA" dirty="0" smtClean="0">
                <a:effectLst/>
              </a:rPr>
              <a:t/>
            </a:r>
            <a:br>
              <a:rPr lang="en-CA" dirty="0" smtClean="0">
                <a:effectLst/>
              </a:rPr>
            </a:br>
            <a:r>
              <a:rPr lang="en-CA" dirty="0" smtClean="0">
                <a:hlinkClick r:id="rId4"/>
              </a:rPr>
              <a:t>Doug </a:t>
            </a:r>
            <a:r>
              <a:rPr lang="en-CA" dirty="0" err="1" smtClean="0">
                <a:hlinkClick r:id="rId4"/>
              </a:rPr>
              <a:t>Belshaw</a:t>
            </a:r>
            <a:r>
              <a:rPr lang="en-CA" dirty="0" smtClean="0">
                <a:effectLst/>
              </a:rPr>
              <a:t>, Apr 23, 2014</a:t>
            </a:r>
            <a:br>
              <a:rPr lang="en-CA" dirty="0" smtClean="0">
                <a:effectLst/>
              </a:rPr>
            </a:br>
            <a:r>
              <a:rPr lang="en-CA" i="1" dirty="0" smtClean="0">
                <a:effectLst/>
              </a:rPr>
              <a:t>Commentary by Stephen Downes</a:t>
            </a:r>
            <a:r>
              <a:rPr lang="en-CA" dirty="0" smtClean="0">
                <a:effectLst/>
              </a:rPr>
              <a:t> </a:t>
            </a:r>
          </a:p>
          <a:p>
            <a:r>
              <a:rPr lang="en-CA" dirty="0" smtClean="0">
                <a:effectLst/>
              </a:rPr>
              <a:t>If you're wondering, Facebook knows </a:t>
            </a:r>
            <a:r>
              <a:rPr lang="en-CA" dirty="0" smtClean="0">
                <a:effectLst/>
                <a:hlinkClick r:id="rId5"/>
              </a:rPr>
              <a:t>pretty much everything</a:t>
            </a:r>
            <a:r>
              <a:rPr lang="en-CA" dirty="0" smtClean="0">
                <a:effectLst/>
              </a:rPr>
              <a:t> about you. Which takes us back once again to the discussion of public spaces and private places. I remember </a:t>
            </a:r>
            <a:r>
              <a:rPr lang="en-CA" dirty="0" smtClean="0">
                <a:effectLst/>
                <a:hlinkClick r:id="rId6"/>
              </a:rPr>
              <a:t>writing about this</a:t>
            </a:r>
            <a:r>
              <a:rPr lang="en-CA" dirty="0" smtClean="0">
                <a:effectLst/>
              </a:rPr>
              <a:t> in 2000, but it wasn't </a:t>
            </a:r>
            <a:r>
              <a:rPr lang="en-CA" dirty="0" err="1" smtClean="0">
                <a:effectLst/>
              </a:rPr>
              <a:t>ereally</a:t>
            </a:r>
            <a:r>
              <a:rPr lang="en-CA" dirty="0" smtClean="0">
                <a:effectLst/>
              </a:rPr>
              <a:t> much of an issue back then. But today, with surveillance, clampdowns on public demonstration, and all the rest of it, it is becoming much more so. Doug </a:t>
            </a:r>
            <a:r>
              <a:rPr lang="en-CA" dirty="0" err="1" smtClean="0">
                <a:effectLst/>
              </a:rPr>
              <a:t>Belshaw</a:t>
            </a:r>
            <a:r>
              <a:rPr lang="en-CA" dirty="0" smtClean="0">
                <a:effectLst/>
              </a:rPr>
              <a:t> writes: "Public spaces should be public and commonly-owned. Perhaps it’s time for governments to stop fawning over billionaires with technical skills and start providing services for all of us. Maybe instead of dismantling the state to allow for private profit, we can use technology to create a more egalitarian and just society." (</a:t>
            </a:r>
            <a:r>
              <a:rPr lang="en-CA" dirty="0" err="1" smtClean="0">
                <a:effectLst/>
              </a:rPr>
              <a:t>p.s.</a:t>
            </a:r>
            <a:r>
              <a:rPr lang="en-CA" dirty="0" smtClean="0">
                <a:effectLst/>
              </a:rPr>
              <a:t> don't bother with David Eggers; novelizations are not evidence, and shouldn't be cited as a way "to dig a little deeper"). </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66</a:t>
            </a:fld>
            <a:endParaRPr lang="en-CA"/>
          </a:p>
        </p:txBody>
      </p:sp>
    </p:spTree>
    <p:extLst>
      <p:ext uri="{BB962C8B-B14F-4D97-AF65-F5344CB8AC3E}">
        <p14:creationId xmlns:p14="http://schemas.microsoft.com/office/powerpoint/2010/main" val="668783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The MOOC Problem</a:t>
            </a:r>
            <a:r>
              <a:rPr lang="en-CA" dirty="0" smtClean="0">
                <a:effectLst/>
              </a:rPr>
              <a:t/>
            </a:r>
            <a:br>
              <a:rPr lang="en-CA" dirty="0" smtClean="0">
                <a:effectLst/>
              </a:rPr>
            </a:br>
            <a:r>
              <a:rPr lang="en-CA" dirty="0" err="1" smtClean="0">
                <a:hlinkClick r:id="rId4"/>
              </a:rPr>
              <a:t>Rolin</a:t>
            </a:r>
            <a:r>
              <a:rPr lang="en-CA" dirty="0" smtClean="0">
                <a:hlinkClick r:id="rId4"/>
              </a:rPr>
              <a:t> Moe</a:t>
            </a:r>
            <a:r>
              <a:rPr lang="en-CA" dirty="0" smtClean="0">
                <a:effectLst/>
              </a:rPr>
              <a:t>, </a:t>
            </a:r>
            <a:r>
              <a:rPr lang="en-CA" dirty="0" smtClean="0">
                <a:hlinkClick r:id="rId5"/>
              </a:rPr>
              <a:t>Hybrid Pedagogy</a:t>
            </a:r>
            <a:r>
              <a:rPr lang="en-CA" dirty="0" smtClean="0">
                <a:effectLst/>
              </a:rPr>
              <a:t>, May 16, 2014</a:t>
            </a:r>
            <a:br>
              <a:rPr lang="en-CA" dirty="0" smtClean="0">
                <a:effectLst/>
              </a:rPr>
            </a:br>
            <a:r>
              <a:rPr lang="en-CA" i="1" dirty="0" smtClean="0">
                <a:effectLst/>
              </a:rPr>
              <a:t>Commentary by Stephen Downes</a:t>
            </a:r>
            <a:r>
              <a:rPr lang="en-CA" dirty="0" smtClean="0">
                <a:effectLst/>
              </a:rPr>
              <a:t> </a:t>
            </a:r>
          </a:p>
          <a:p>
            <a:r>
              <a:rPr lang="en-CA" dirty="0" err="1" smtClean="0">
                <a:effectLst/>
              </a:rPr>
              <a:t>Interetsing</a:t>
            </a:r>
            <a:r>
              <a:rPr lang="en-CA" dirty="0" smtClean="0">
                <a:effectLst/>
              </a:rPr>
              <a:t> article about the appropriation of terms like 'MOOC' and '2.0' to support marketing. The author concludes "MOOCs have been sold not only as an </a:t>
            </a:r>
            <a:r>
              <a:rPr lang="en-CA" dirty="0" smtClean="0">
                <a:effectLst/>
                <a:hlinkClick r:id="rId6"/>
              </a:rPr>
              <a:t>agent to democratize education</a:t>
            </a:r>
            <a:r>
              <a:rPr lang="en-CA" dirty="0" smtClean="0">
                <a:effectLst/>
              </a:rPr>
              <a:t>, but also as a necessity because the </a:t>
            </a:r>
            <a:r>
              <a:rPr lang="en-CA" dirty="0" smtClean="0">
                <a:effectLst/>
                <a:hlinkClick r:id="rId7"/>
              </a:rPr>
              <a:t>real crisis is about employment and not learning</a:t>
            </a:r>
            <a:r>
              <a:rPr lang="en-CA" dirty="0" smtClean="0">
                <a:effectLst/>
              </a:rPr>
              <a:t>." But also, this is worth noting: "in reality the MOOC </a:t>
            </a:r>
            <a:r>
              <a:rPr lang="en-CA" dirty="0" smtClean="0">
                <a:effectLst/>
                <a:hlinkClick r:id="rId8"/>
              </a:rPr>
              <a:t>as a learning system has underperformed traditional models</a:t>
            </a:r>
            <a:r>
              <a:rPr lang="en-CA" dirty="0" smtClean="0">
                <a:effectLst/>
              </a:rPr>
              <a:t> and shows </a:t>
            </a:r>
            <a:r>
              <a:rPr lang="en-CA" dirty="0" smtClean="0">
                <a:effectLst/>
                <a:hlinkClick r:id="rId9"/>
              </a:rPr>
              <a:t>no large-scale cost benefit to education providers</a:t>
            </a:r>
            <a:r>
              <a:rPr lang="en-CA" dirty="0" smtClean="0">
                <a:effectLst/>
              </a:rPr>
              <a:t>. At this point, the MOOC as an instrument is a failure.  However, the MOOC as a landscape-altering educational phenomenon is a fascinating success, in large part due to shifting the definition of education away from its historical roots to a skills-based, instrumentally-defined exercise."</a:t>
            </a:r>
            <a:endParaRPr lang="en-CA" dirty="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9</a:t>
            </a:fld>
            <a:endParaRPr lang="en-CA"/>
          </a:p>
        </p:txBody>
      </p:sp>
    </p:spTree>
    <p:extLst>
      <p:ext uri="{BB962C8B-B14F-4D97-AF65-F5344CB8AC3E}">
        <p14:creationId xmlns:p14="http://schemas.microsoft.com/office/powerpoint/2010/main" val="30183281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German ‘NSA-proof’ private server raises $1mn </a:t>
            </a:r>
            <a:r>
              <a:rPr lang="en-CA" b="1" dirty="0" err="1" smtClean="0">
                <a:effectLst/>
                <a:hlinkClick r:id="rId3"/>
              </a:rPr>
              <a:t>crowdfunding</a:t>
            </a:r>
            <a:r>
              <a:rPr lang="en-CA" b="1" dirty="0" smtClean="0">
                <a:effectLst/>
                <a:hlinkClick r:id="rId3"/>
              </a:rPr>
              <a:t> in 89 minutes</a:t>
            </a:r>
            <a:r>
              <a:rPr lang="en-CA" dirty="0" smtClean="0">
                <a:effectLst/>
              </a:rPr>
              <a:t/>
            </a:r>
            <a:br>
              <a:rPr lang="en-CA" dirty="0" smtClean="0">
                <a:effectLst/>
              </a:rPr>
            </a:br>
            <a:r>
              <a:rPr lang="en-CA" dirty="0" smtClean="0">
                <a:hlinkClick r:id="rId4"/>
              </a:rPr>
              <a:t>Russia Today</a:t>
            </a:r>
            <a:r>
              <a:rPr lang="en-CA" dirty="0" smtClean="0">
                <a:effectLst/>
              </a:rPr>
              <a:t>, Jun 09, 2014</a:t>
            </a:r>
            <a:br>
              <a:rPr lang="en-CA" dirty="0" smtClean="0">
                <a:effectLst/>
              </a:rPr>
            </a:br>
            <a:r>
              <a:rPr lang="en-CA" i="1" dirty="0" smtClean="0">
                <a:effectLst/>
              </a:rPr>
              <a:t>Commentary by Stephen Downes</a:t>
            </a:r>
            <a:r>
              <a:rPr lang="en-CA" dirty="0" smtClean="0">
                <a:effectLst/>
              </a:rPr>
              <a:t> </a:t>
            </a:r>
          </a:p>
          <a:p>
            <a:r>
              <a:rPr lang="en-CA" dirty="0" smtClean="0">
                <a:effectLst/>
              </a:rPr>
              <a:t>This reflects the increasing trend toward personal privacy as well as suggests the possibility of people hosting internet services in their own homes (something that is not practical with ADSL and earlier internet services, or wireless devices, but becomes feasible with cable and especially fibre-optic connections). "The small team of 23 asked for 100,000 euros in funding ($135,830) to support its products, including a new model of a secure server for small companies, on the German </a:t>
            </a:r>
            <a:r>
              <a:rPr lang="en-CA" dirty="0" err="1" smtClean="0">
                <a:effectLst/>
              </a:rPr>
              <a:t>crowdfunding</a:t>
            </a:r>
            <a:r>
              <a:rPr lang="en-CA" dirty="0" smtClean="0">
                <a:effectLst/>
              </a:rPr>
              <a:t> site </a:t>
            </a:r>
            <a:r>
              <a:rPr lang="en-CA" dirty="0" err="1" smtClean="0">
                <a:effectLst/>
                <a:hlinkClick r:id="rId5"/>
              </a:rPr>
              <a:t>Seedmatch</a:t>
            </a:r>
            <a:r>
              <a:rPr lang="en-CA" dirty="0" smtClean="0">
                <a:effectLst/>
              </a:rPr>
              <a:t>... In just 89 minutes, the </a:t>
            </a:r>
            <a:r>
              <a:rPr lang="en-CA" dirty="0" err="1" smtClean="0">
                <a:effectLst/>
              </a:rPr>
              <a:t>startup</a:t>
            </a:r>
            <a:r>
              <a:rPr lang="en-CA" dirty="0" smtClean="0">
                <a:effectLst/>
              </a:rPr>
              <a:t> raised 750,000 euros (over $1 million), breaking the world </a:t>
            </a:r>
            <a:r>
              <a:rPr lang="en-CA" dirty="0" err="1" smtClean="0">
                <a:effectLst/>
              </a:rPr>
              <a:t>crowdfunding</a:t>
            </a:r>
            <a:r>
              <a:rPr lang="en-CA" dirty="0" smtClean="0">
                <a:effectLst/>
              </a:rPr>
              <a:t> speed record registered at </a:t>
            </a:r>
            <a:r>
              <a:rPr lang="en-CA" dirty="0" err="1" smtClean="0">
                <a:effectLst/>
              </a:rPr>
              <a:t>Kickstarter</a:t>
            </a:r>
            <a:r>
              <a:rPr lang="en-CA" dirty="0" smtClean="0">
                <a:effectLst/>
              </a:rPr>
              <a: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67</a:t>
            </a:fld>
            <a:endParaRPr lang="en-CA"/>
          </a:p>
        </p:txBody>
      </p:sp>
    </p:spTree>
    <p:extLst>
      <p:ext uri="{BB962C8B-B14F-4D97-AF65-F5344CB8AC3E}">
        <p14:creationId xmlns:p14="http://schemas.microsoft.com/office/powerpoint/2010/main" val="11303915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The Revolution Will Not Be Monetized</a:t>
            </a:r>
            <a:r>
              <a:rPr lang="en-CA" dirty="0" smtClean="0">
                <a:effectLst/>
              </a:rPr>
              <a:t/>
            </a:r>
            <a:br>
              <a:rPr lang="en-CA" dirty="0" smtClean="0">
                <a:effectLst/>
              </a:rPr>
            </a:br>
            <a:r>
              <a:rPr lang="en-CA" dirty="0" smtClean="0">
                <a:hlinkClick r:id="rId4"/>
              </a:rPr>
              <a:t>Will Bourne</a:t>
            </a:r>
            <a:r>
              <a:rPr lang="en-CA" dirty="0" smtClean="0">
                <a:effectLst/>
              </a:rPr>
              <a:t>, </a:t>
            </a:r>
            <a:r>
              <a:rPr lang="en-CA" dirty="0" smtClean="0">
                <a:hlinkClick r:id="rId5"/>
              </a:rPr>
              <a:t>Inc.</a:t>
            </a:r>
            <a:r>
              <a:rPr lang="en-CA" dirty="0" smtClean="0">
                <a:effectLst/>
              </a:rPr>
              <a:t>, Jun 11, 2014</a:t>
            </a:r>
            <a:br>
              <a:rPr lang="en-CA" dirty="0" smtClean="0">
                <a:effectLst/>
              </a:rPr>
            </a:br>
            <a:r>
              <a:rPr lang="en-CA" i="1" dirty="0" smtClean="0">
                <a:effectLst/>
              </a:rPr>
              <a:t>Commentary by Stephen Downes</a:t>
            </a:r>
            <a:r>
              <a:rPr lang="en-CA" dirty="0" smtClean="0">
                <a:effectLst/>
              </a:rPr>
              <a:t> </a:t>
            </a:r>
          </a:p>
          <a:p>
            <a:r>
              <a:rPr lang="en-CA" dirty="0" smtClean="0">
                <a:effectLst/>
              </a:rPr>
              <a:t>This is becoming an increasingly loud trend. "For years, the internet's biggest players have hoarded your personal data and sold it for billions. Now, a band of angry </a:t>
            </a:r>
            <a:r>
              <a:rPr lang="en-CA" dirty="0" err="1" smtClean="0">
                <a:effectLst/>
              </a:rPr>
              <a:t>startups</a:t>
            </a:r>
            <a:r>
              <a:rPr lang="en-CA" dirty="0" smtClean="0">
                <a:effectLst/>
              </a:rPr>
              <a:t> is demanding privacy and aiming to overhaul the social-media business forever." This article introduces us to </a:t>
            </a:r>
            <a:r>
              <a:rPr lang="en-CA" dirty="0" err="1" smtClean="0">
                <a:effectLst/>
                <a:hlinkClick r:id="rId6"/>
              </a:rPr>
              <a:t>Wickr</a:t>
            </a:r>
            <a:r>
              <a:rPr lang="en-CA" dirty="0" smtClean="0">
                <a:effectLst/>
              </a:rPr>
              <a:t>, with the slogan,  "The Internet is forever. Your private communications don't need to be." It also mentions a number of other "ephemeral chat" tools - </a:t>
            </a:r>
            <a:r>
              <a:rPr lang="en-CA" dirty="0" err="1" smtClean="0">
                <a:effectLst/>
              </a:rPr>
              <a:t>Privatext</a:t>
            </a:r>
            <a:r>
              <a:rPr lang="en-CA" dirty="0" smtClean="0">
                <a:effectLst/>
              </a:rPr>
              <a:t>, </a:t>
            </a:r>
            <a:r>
              <a:rPr lang="en-CA" dirty="0" err="1" smtClean="0">
                <a:effectLst/>
              </a:rPr>
              <a:t>TigerText</a:t>
            </a:r>
            <a:r>
              <a:rPr lang="en-CA" dirty="0" smtClean="0">
                <a:effectLst/>
              </a:rPr>
              <a:t>,  Whisper, Mark Cuban's Cyber Dust, and so on. Another one with good press is </a:t>
            </a:r>
            <a:r>
              <a:rPr lang="en-CA" dirty="0" err="1" smtClean="0">
                <a:effectLst/>
              </a:rPr>
              <a:t>Ansa</a:t>
            </a:r>
            <a:r>
              <a:rPr lang="en-CA" dirty="0" smtClean="0">
                <a:effectLst/>
              </a:rPr>
              <a:t>, "an encrypted ephemeral chat app that rolled out this year at South By Southwest and TechCrunch </a:t>
            </a:r>
            <a:r>
              <a:rPr lang="en-CA" dirty="0" err="1" smtClean="0">
                <a:effectLst/>
              </a:rPr>
              <a:t>Disrupt."The</a:t>
            </a:r>
            <a:r>
              <a:rPr lang="en-CA" dirty="0" smtClean="0">
                <a:effectLst/>
              </a:rPr>
              <a:t> trick is to legally avoid surveillance. "The companies couldn't comply with a subpoena, because they literally do not have any information. Similarly, there's no point in the Feds' snooping around, because there is no data. It's gone." There's also </a:t>
            </a:r>
            <a:r>
              <a:rPr lang="en-CA" dirty="0" err="1" smtClean="0">
                <a:effectLst/>
                <a:hlinkClick r:id="rId7"/>
              </a:rPr>
              <a:t>Omlet</a:t>
            </a:r>
            <a:r>
              <a:rPr lang="en-CA" dirty="0" smtClean="0">
                <a:effectLst/>
              </a:rPr>
              <a:t>, an "open mobile social network." And let's not forget Diaspora, which has a user base of about 200,000.</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68</a:t>
            </a:fld>
            <a:endParaRPr lang="en-CA"/>
          </a:p>
        </p:txBody>
      </p:sp>
    </p:spTree>
    <p:extLst>
      <p:ext uri="{BB962C8B-B14F-4D97-AF65-F5344CB8AC3E}">
        <p14:creationId xmlns:p14="http://schemas.microsoft.com/office/powerpoint/2010/main" val="42622406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New Face of Provincial Identity Management</a:t>
            </a:r>
            <a:r>
              <a:rPr lang="en-CA" dirty="0" smtClean="0">
                <a:effectLst/>
              </a:rPr>
              <a:t/>
            </a:r>
            <a:br>
              <a:rPr lang="en-CA" dirty="0" smtClean="0">
                <a:effectLst/>
              </a:rPr>
            </a:br>
            <a:r>
              <a:rPr lang="en-CA" dirty="0" smtClean="0">
                <a:hlinkClick r:id="rId4"/>
              </a:rPr>
              <a:t>Ian Bailey</a:t>
            </a:r>
            <a:r>
              <a:rPr lang="en-CA" dirty="0" smtClean="0">
                <a:effectLst/>
              </a:rPr>
              <a:t>, </a:t>
            </a:r>
            <a:r>
              <a:rPr lang="en-CA" dirty="0" smtClean="0">
                <a:hlinkClick r:id="rId5"/>
              </a:rPr>
              <a:t>BCNET Conference 2014</a:t>
            </a:r>
            <a:r>
              <a:rPr lang="en-CA" dirty="0" smtClean="0">
                <a:effectLst/>
              </a:rPr>
              <a:t>, Jun 02, 2014</a:t>
            </a:r>
            <a:br>
              <a:rPr lang="en-CA" dirty="0" smtClean="0">
                <a:effectLst/>
              </a:rPr>
            </a:br>
            <a:r>
              <a:rPr lang="en-CA" i="1" dirty="0" smtClean="0">
                <a:effectLst/>
              </a:rPr>
              <a:t>Commentary by Stephen Downes</a:t>
            </a:r>
            <a:r>
              <a:rPr lang="en-CA" dirty="0" smtClean="0">
                <a:effectLst/>
              </a:rPr>
              <a:t> </a:t>
            </a:r>
          </a:p>
          <a:p>
            <a:r>
              <a:rPr lang="en-CA" dirty="0" smtClean="0">
                <a:effectLst/>
              </a:rPr>
              <a:t>I've tried - I've really tried - to get past the first minute of this video. Several times, in fact! But I can't get past how </a:t>
            </a:r>
            <a:r>
              <a:rPr lang="en-CA" i="1" dirty="0" smtClean="0">
                <a:effectLst/>
              </a:rPr>
              <a:t>unenthusiastic</a:t>
            </a:r>
            <a:r>
              <a:rPr lang="en-CA" dirty="0" smtClean="0">
                <a:effectLst/>
              </a:rPr>
              <a:t> Ian Bailey's voice sounds as he tells us how enthusiastic he is about identity management. I know this is important and that at some point I should view the video - but I'd do almost anything for a transcript right now, so I can avoid that presentation. (See the top of the page for other important presentations from the BCNET Conference 2014 (which I'll view if I can ever get past this one)).</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69</a:t>
            </a:fld>
            <a:endParaRPr lang="en-CA"/>
          </a:p>
        </p:txBody>
      </p:sp>
    </p:spTree>
    <p:extLst>
      <p:ext uri="{BB962C8B-B14F-4D97-AF65-F5344CB8AC3E}">
        <p14:creationId xmlns:p14="http://schemas.microsoft.com/office/powerpoint/2010/main" val="34562165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err="1" smtClean="0">
                <a:effectLst/>
                <a:hlinkClick r:id="rId3"/>
              </a:rPr>
              <a:t>Curation</a:t>
            </a:r>
            <a:r>
              <a:rPr lang="en-CA" b="1" dirty="0" smtClean="0">
                <a:effectLst/>
                <a:hlinkClick r:id="rId3"/>
              </a:rPr>
              <a:t>: Creatively Filtering Content</a:t>
            </a:r>
            <a:r>
              <a:rPr lang="en-CA" dirty="0" smtClean="0">
                <a:effectLst/>
              </a:rPr>
              <a:t/>
            </a:r>
            <a:br>
              <a:rPr lang="en-CA" dirty="0" smtClean="0">
                <a:effectLst/>
              </a:rPr>
            </a:br>
            <a:r>
              <a:rPr lang="en-CA" dirty="0" smtClean="0">
                <a:hlinkClick r:id="rId4"/>
              </a:rPr>
              <a:t>Sue Watters</a:t>
            </a:r>
            <a:r>
              <a:rPr lang="en-CA" dirty="0" smtClean="0">
                <a:effectLst/>
              </a:rPr>
              <a:t>, </a:t>
            </a:r>
            <a:r>
              <a:rPr lang="en-CA" dirty="0" smtClean="0">
                <a:hlinkClick r:id="rId5"/>
              </a:rPr>
              <a:t>The </a:t>
            </a:r>
            <a:r>
              <a:rPr lang="en-CA" dirty="0" err="1" smtClean="0">
                <a:hlinkClick r:id="rId5"/>
              </a:rPr>
              <a:t>Edublogger</a:t>
            </a:r>
            <a:r>
              <a:rPr lang="en-CA" dirty="0" smtClean="0">
                <a:effectLst/>
              </a:rPr>
              <a:t>, Jun 17, 2014</a:t>
            </a:r>
            <a:br>
              <a:rPr lang="en-CA" dirty="0" smtClean="0">
                <a:effectLst/>
              </a:rPr>
            </a:br>
            <a:r>
              <a:rPr lang="en-CA" i="1" dirty="0" smtClean="0">
                <a:effectLst/>
              </a:rPr>
              <a:t>Commentary by Stephen Downes</a:t>
            </a:r>
            <a:r>
              <a:rPr lang="en-CA" dirty="0" smtClean="0">
                <a:effectLst/>
              </a:rPr>
              <a:t> </a:t>
            </a:r>
          </a:p>
          <a:p>
            <a:r>
              <a:rPr lang="en-CA" dirty="0" smtClean="0">
                <a:effectLst/>
              </a:rPr>
              <a:t>I think this is a good article and well worth a look because it encourages the revival of a disappearing activity online these days: reading and writing about other people. This of course is the central activity of </a:t>
            </a:r>
            <a:r>
              <a:rPr lang="en-CA" dirty="0" err="1" smtClean="0">
                <a:effectLst/>
              </a:rPr>
              <a:t>OLDaily</a:t>
            </a:r>
            <a:r>
              <a:rPr lang="en-CA" dirty="0" smtClean="0">
                <a:effectLst/>
              </a:rPr>
              <a:t>, so it's close to home for me. But I reject the term '</a:t>
            </a:r>
            <a:r>
              <a:rPr lang="en-CA" dirty="0" err="1" smtClean="0">
                <a:effectLst/>
              </a:rPr>
              <a:t>curation</a:t>
            </a:r>
            <a:r>
              <a:rPr lang="en-CA" dirty="0" smtClean="0">
                <a:effectLst/>
              </a:rPr>
              <a:t>' to describe what I do and what others should do. The term '</a:t>
            </a:r>
            <a:r>
              <a:rPr lang="en-CA" dirty="0" err="1" smtClean="0">
                <a:effectLst/>
              </a:rPr>
              <a:t>curation</a:t>
            </a:r>
            <a:r>
              <a:rPr lang="en-CA" dirty="0" smtClean="0">
                <a:effectLst/>
              </a:rPr>
              <a:t>' reflects past practice, as though to legitimize thoroughly contemporary practices by association with the word. </a:t>
            </a:r>
            <a:r>
              <a:rPr lang="en-CA" dirty="0" err="1" smtClean="0">
                <a:effectLst/>
              </a:rPr>
              <a:t>Curation</a:t>
            </a:r>
            <a:r>
              <a:rPr lang="en-CA" dirty="0" smtClean="0">
                <a:effectLst/>
              </a:rPr>
              <a:t> suggests that the primary task is selection and filtration, but to me, that's only a small part of what I do; I'm describing </a:t>
            </a:r>
            <a:r>
              <a:rPr lang="en-CA" i="1" dirty="0" smtClean="0">
                <a:effectLst/>
              </a:rPr>
              <a:t>my</a:t>
            </a:r>
            <a:r>
              <a:rPr lang="en-CA" dirty="0" smtClean="0">
                <a:effectLst/>
              </a:rPr>
              <a:t> practice when I recount the works I've read. As well, the term '</a:t>
            </a:r>
            <a:r>
              <a:rPr lang="en-CA" dirty="0" err="1" smtClean="0">
                <a:effectLst/>
              </a:rPr>
              <a:t>curation</a:t>
            </a:r>
            <a:r>
              <a:rPr lang="en-CA" dirty="0" smtClean="0">
                <a:effectLst/>
              </a:rPr>
              <a:t>' suggests passivity, observation, preservation, and even objectivity. My work is none of these things. I consider myself to be </a:t>
            </a:r>
            <a:r>
              <a:rPr lang="en-CA" i="1" dirty="0" smtClean="0">
                <a:effectLst/>
              </a:rPr>
              <a:t>engaging</a:t>
            </a:r>
            <a:r>
              <a:rPr lang="en-CA" dirty="0" smtClean="0">
                <a:effectLst/>
              </a:rPr>
              <a:t> with the authors and works I summarize. This is not the same as </a:t>
            </a:r>
            <a:r>
              <a:rPr lang="en-CA" dirty="0" err="1" smtClean="0">
                <a:effectLst/>
              </a:rPr>
              <a:t>curation</a:t>
            </a:r>
            <a:r>
              <a:rPr lang="en-CA" dirty="0" smtClean="0">
                <a:effectLst/>
              </a:rPr>
              <a:t>. It's something new, something internet.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70</a:t>
            </a:fld>
            <a:endParaRPr lang="en-CA"/>
          </a:p>
        </p:txBody>
      </p:sp>
    </p:spTree>
    <p:extLst>
      <p:ext uri="{BB962C8B-B14F-4D97-AF65-F5344CB8AC3E}">
        <p14:creationId xmlns:p14="http://schemas.microsoft.com/office/powerpoint/2010/main" val="33026641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Google announces Google Educator Groups - great resource for educators </a:t>
            </a:r>
            <a:r>
              <a:rPr lang="en-CA" dirty="0" smtClean="0">
                <a:effectLst/>
              </a:rPr>
              <a:t/>
            </a:r>
            <a:br>
              <a:rPr lang="en-CA" dirty="0" smtClean="0">
                <a:effectLst/>
              </a:rPr>
            </a:br>
            <a:r>
              <a:rPr lang="en-CA" dirty="0" smtClean="0">
                <a:hlinkClick r:id="rId4"/>
              </a:rPr>
              <a:t>David Andrade</a:t>
            </a:r>
            <a:r>
              <a:rPr lang="en-CA" dirty="0" smtClean="0">
                <a:effectLst/>
              </a:rPr>
              <a:t>, </a:t>
            </a:r>
            <a:r>
              <a:rPr lang="en-CA" dirty="0" smtClean="0">
                <a:hlinkClick r:id="rId5"/>
              </a:rPr>
              <a:t>Educational Technology Guy</a:t>
            </a:r>
            <a:r>
              <a:rPr lang="en-CA" dirty="0" smtClean="0">
                <a:effectLst/>
              </a:rPr>
              <a:t>, Jun 13, 2014</a:t>
            </a:r>
            <a:br>
              <a:rPr lang="en-CA" dirty="0" smtClean="0">
                <a:effectLst/>
              </a:rPr>
            </a:br>
            <a:r>
              <a:rPr lang="en-CA" i="1" dirty="0" smtClean="0">
                <a:effectLst/>
              </a:rPr>
              <a:t>Commentary by Stephen Downes</a:t>
            </a:r>
            <a:r>
              <a:rPr lang="en-CA" dirty="0" smtClean="0">
                <a:effectLst/>
              </a:rPr>
              <a:t> </a:t>
            </a:r>
          </a:p>
          <a:p>
            <a:r>
              <a:rPr lang="en-CA" dirty="0" smtClean="0">
                <a:effectLst/>
              </a:rPr>
              <a:t>David Andrade writes, "Yesterday </a:t>
            </a:r>
            <a:r>
              <a:rPr lang="en-CA" dirty="0" smtClean="0">
                <a:effectLst/>
                <a:hlinkClick r:id="rId6"/>
              </a:rPr>
              <a:t>Google</a:t>
            </a:r>
            <a:r>
              <a:rPr lang="en-CA" dirty="0" smtClean="0">
                <a:effectLst/>
              </a:rPr>
              <a:t> announced the launch of </a:t>
            </a:r>
            <a:r>
              <a:rPr lang="en-CA" dirty="0" smtClean="0">
                <a:effectLst/>
                <a:hlinkClick r:id="rId7"/>
              </a:rPr>
              <a:t>Google Educators Groups</a:t>
            </a:r>
            <a:r>
              <a:rPr lang="en-CA" dirty="0" smtClean="0">
                <a:effectLst/>
              </a:rPr>
              <a:t>. This is a program made up of communities of educators who can connect with each other to learn, share, and help each other. While it is mainly online, there are real-world meetups and events as well." Of course, educators have been doing all of this before Google Educators Groups - but now Google owns it. Links: </a:t>
            </a:r>
            <a:r>
              <a:rPr lang="en-CA" dirty="0" smtClean="0">
                <a:effectLst/>
                <a:hlinkClick r:id="rId8"/>
              </a:rPr>
              <a:t>Google+ page</a:t>
            </a:r>
            <a:r>
              <a:rPr lang="en-CA" dirty="0" smtClean="0">
                <a:effectLst/>
              </a:rPr>
              <a:t>, </a:t>
            </a:r>
            <a:r>
              <a:rPr lang="en-CA" dirty="0" smtClean="0">
                <a:effectLst/>
                <a:hlinkClick r:id="rId9"/>
              </a:rPr>
              <a:t>Google for Education</a:t>
            </a:r>
            <a:r>
              <a:rPr lang="en-CA" dirty="0" smtClean="0">
                <a:effectLst/>
              </a:rPr>
              <a:t>, and the </a:t>
            </a:r>
            <a:r>
              <a:rPr lang="en-CA" dirty="0" smtClean="0">
                <a:effectLst/>
                <a:hlinkClick r:id="rId10"/>
              </a:rPr>
              <a:t>Google Educator Groups</a:t>
            </a:r>
            <a:r>
              <a:rPr lang="en-CA" dirty="0" smtClean="0">
                <a:effectLst/>
              </a:rPr>
              <a:t> page itself.</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71</a:t>
            </a:fld>
            <a:endParaRPr lang="en-CA"/>
          </a:p>
        </p:txBody>
      </p:sp>
    </p:spTree>
    <p:extLst>
      <p:ext uri="{BB962C8B-B14F-4D97-AF65-F5344CB8AC3E}">
        <p14:creationId xmlns:p14="http://schemas.microsoft.com/office/powerpoint/2010/main" val="4180313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Untrusted</a:t>
            </a:r>
            <a:r>
              <a:rPr lang="en-CA" dirty="0" smtClean="0">
                <a:effectLst/>
              </a:rPr>
              <a:t/>
            </a:r>
            <a:br>
              <a:rPr lang="en-CA" dirty="0" smtClean="0">
                <a:effectLst/>
              </a:rPr>
            </a:br>
            <a:r>
              <a:rPr lang="en-CA" dirty="0" smtClean="0">
                <a:hlinkClick r:id="rId4"/>
              </a:rPr>
              <a:t>Alex </a:t>
            </a:r>
            <a:r>
              <a:rPr lang="en-CA" dirty="0" err="1" smtClean="0">
                <a:hlinkClick r:id="rId4"/>
              </a:rPr>
              <a:t>Nisnevich</a:t>
            </a:r>
            <a:r>
              <a:rPr lang="en-CA" dirty="0" smtClean="0">
                <a:effectLst/>
              </a:rPr>
              <a:t>, </a:t>
            </a:r>
            <a:r>
              <a:rPr lang="en-CA" dirty="0" smtClean="0">
                <a:hlinkClick r:id="rId5"/>
              </a:rPr>
              <a:t>Games with Purpose</a:t>
            </a:r>
            <a:r>
              <a:rPr lang="en-CA" dirty="0" smtClean="0">
                <a:effectLst/>
              </a:rPr>
              <a:t>, May 29, 2014</a:t>
            </a:r>
            <a:br>
              <a:rPr lang="en-CA" dirty="0" smtClean="0">
                <a:effectLst/>
              </a:rPr>
            </a:br>
            <a:r>
              <a:rPr lang="en-CA" i="1" dirty="0" smtClean="0">
                <a:effectLst/>
              </a:rPr>
              <a:t>Commentary by Stephen Downes</a:t>
            </a:r>
            <a:r>
              <a:rPr lang="en-CA" dirty="0" smtClean="0">
                <a:effectLst/>
              </a:rPr>
              <a:t> </a:t>
            </a:r>
          </a:p>
          <a:p>
            <a:r>
              <a:rPr lang="en-CA" dirty="0" smtClean="0">
                <a:effectLst/>
              </a:rPr>
              <a:t>This is an interesting concept in learning games. The player is presented with a maze. So the idea is to escape. But to do so, you have to go into the </a:t>
            </a:r>
            <a:r>
              <a:rPr lang="en-CA" dirty="0" err="1" smtClean="0">
                <a:effectLst/>
              </a:rPr>
              <a:t>Javascript</a:t>
            </a:r>
            <a:r>
              <a:rPr lang="en-CA" dirty="0" smtClean="0">
                <a:effectLst/>
              </a:rPr>
              <a:t> that defines the maze and edit the code. "With a strong emphasis on reading unfamiliar code and modifying it through the creative use of a limited set of commands, the game helps budding coders to develop the core problem solving skills." I'm currently pondering level 4. Here's a direct link to the game, </a:t>
            </a:r>
            <a:r>
              <a:rPr lang="en-CA" dirty="0" smtClean="0">
                <a:effectLst/>
                <a:hlinkClick r:id="rId6"/>
              </a:rPr>
              <a:t>Untrusted</a:t>
            </a:r>
            <a:r>
              <a:rPr lang="en-CA" dirty="0" smtClean="0">
                <a:effectLst/>
              </a:rPr>
              <a:t>. Via </a:t>
            </a:r>
            <a:r>
              <a:rPr lang="en-CA" dirty="0" smtClean="0">
                <a:effectLst/>
                <a:hlinkClick r:id="rId7"/>
              </a:rPr>
              <a:t>theoret.ca</a:t>
            </a:r>
            <a:r>
              <a:rPr lang="en-CA" dirty="0" smtClean="0">
                <a:effectLst/>
              </a:rPr>
              <a: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72</a:t>
            </a:fld>
            <a:endParaRPr lang="en-CA"/>
          </a:p>
        </p:txBody>
      </p:sp>
    </p:spTree>
    <p:extLst>
      <p:ext uri="{BB962C8B-B14F-4D97-AF65-F5344CB8AC3E}">
        <p14:creationId xmlns:p14="http://schemas.microsoft.com/office/powerpoint/2010/main" val="38628539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MM4: Online Interviews for Active Online Learning with Janet Salmons </a:t>
            </a:r>
            <a:r>
              <a:rPr lang="en-CA" dirty="0" smtClean="0">
                <a:effectLst/>
              </a:rPr>
              <a:t/>
            </a:r>
            <a:br>
              <a:rPr lang="en-CA" dirty="0" smtClean="0">
                <a:effectLst/>
              </a:rPr>
            </a:br>
            <a:r>
              <a:rPr lang="en-CA" dirty="0" smtClean="0">
                <a:hlinkClick r:id="rId4"/>
              </a:rPr>
              <a:t>Janet Salmons</a:t>
            </a:r>
            <a:r>
              <a:rPr lang="en-CA" dirty="0" smtClean="0">
                <a:effectLst/>
              </a:rPr>
              <a:t>, </a:t>
            </a:r>
            <a:r>
              <a:rPr lang="en-CA" dirty="0" err="1" smtClean="0">
                <a:hlinkClick r:id="rId5"/>
              </a:rPr>
              <a:t>WizIQ</a:t>
            </a:r>
            <a:r>
              <a:rPr lang="en-CA" dirty="0" smtClean="0">
                <a:hlinkClick r:id="rId5"/>
              </a:rPr>
              <a:t> / MM4</a:t>
            </a:r>
            <a:r>
              <a:rPr lang="en-CA" dirty="0" smtClean="0">
                <a:effectLst/>
              </a:rPr>
              <a:t>, Jun 09, 2014</a:t>
            </a:r>
            <a:br>
              <a:rPr lang="en-CA" dirty="0" smtClean="0">
                <a:effectLst/>
              </a:rPr>
            </a:br>
            <a:r>
              <a:rPr lang="en-CA" i="1" dirty="0" smtClean="0">
                <a:effectLst/>
              </a:rPr>
              <a:t>Commentary by Stephen Downes</a:t>
            </a:r>
            <a:r>
              <a:rPr lang="en-CA" dirty="0" smtClean="0">
                <a:effectLst/>
              </a:rPr>
              <a:t> </a:t>
            </a:r>
          </a:p>
          <a:p>
            <a:r>
              <a:rPr lang="en-CA" dirty="0" smtClean="0">
                <a:effectLst/>
              </a:rPr>
              <a:t>I attended this seminar over the weekend on the use of interviews to support learning and had two thoughts that to me are worth recording here:</a:t>
            </a:r>
          </a:p>
          <a:p>
            <a:r>
              <a:rPr lang="en-CA" dirty="0" smtClean="0">
                <a:effectLst/>
              </a:rPr>
              <a:t/>
            </a:r>
            <a:br>
              <a:rPr lang="en-CA" dirty="0" smtClean="0">
                <a:effectLst/>
              </a:rPr>
            </a:br>
            <a:r>
              <a:rPr lang="en-CA" dirty="0" smtClean="0">
                <a:effectLst/>
              </a:rPr>
              <a:t/>
            </a:r>
            <a:br>
              <a:rPr lang="en-CA" dirty="0" smtClean="0">
                <a:effectLst/>
              </a:rPr>
            </a:br>
            <a:r>
              <a:rPr lang="en-CA" dirty="0" smtClean="0">
                <a:effectLst/>
              </a:rPr>
              <a:t>first, it would be interesting to have an online class where the facilitator interviews the participants, rather than invited experts (which is usually the case)</a:t>
            </a:r>
          </a:p>
          <a:p>
            <a:r>
              <a:rPr lang="en-CA" dirty="0" smtClean="0">
                <a:effectLst/>
              </a:rPr>
              <a:t/>
            </a:r>
            <a:br>
              <a:rPr lang="en-CA" dirty="0" smtClean="0">
                <a:effectLst/>
              </a:rPr>
            </a:br>
            <a:r>
              <a:rPr lang="en-CA" dirty="0" smtClean="0">
                <a:effectLst/>
              </a:rPr>
              <a:t>second, it seems to me that all interviews, even (perhaps especially) those used in research, should have three participant: interviewer, interviewee, and a third 'audience' or 'observer' person, because it's really impossible to conduct the interview and remember objectively at the same time.</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Janet Salmons not surprisingly disagreed with me on the second point, which is fair, and focused more on peer-to-peer interview practice for the former, which is also fair (but an activity which I really thinks a model or demonstration to follow).</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73</a:t>
            </a:fld>
            <a:endParaRPr lang="en-CA"/>
          </a:p>
        </p:txBody>
      </p:sp>
    </p:spTree>
    <p:extLst>
      <p:ext uri="{BB962C8B-B14F-4D97-AF65-F5344CB8AC3E}">
        <p14:creationId xmlns:p14="http://schemas.microsoft.com/office/powerpoint/2010/main" val="2184734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Inquiry Guided Learning Projects for the Development of Critical Thinking in the College Classroom: A pilot study</a:t>
            </a:r>
            <a:r>
              <a:rPr lang="en-CA" dirty="0" smtClean="0">
                <a:effectLst/>
              </a:rPr>
              <a:t/>
            </a:r>
            <a:br>
              <a:rPr lang="en-CA" dirty="0" smtClean="0">
                <a:effectLst/>
              </a:rPr>
            </a:br>
            <a:r>
              <a:rPr lang="en-CA" dirty="0" smtClean="0">
                <a:hlinkClick r:id="rId4"/>
              </a:rPr>
              <a:t>Danielle C Bentley</a:t>
            </a:r>
            <a:r>
              <a:rPr lang="en-CA" dirty="0" smtClean="0">
                <a:effectLst/>
              </a:rPr>
              <a:t>, </a:t>
            </a:r>
            <a:r>
              <a:rPr lang="en-CA" dirty="0" smtClean="0">
                <a:hlinkClick r:id="rId5"/>
              </a:rPr>
              <a:t>Collected Essays on Learning</a:t>
            </a:r>
            <a:r>
              <a:rPr lang="en-CA" dirty="0" smtClean="0">
                <a:effectLst/>
              </a:rPr>
              <a:t>, Jun 19, 2014</a:t>
            </a:r>
            <a:br>
              <a:rPr lang="en-CA" dirty="0" smtClean="0">
                <a:effectLst/>
              </a:rPr>
            </a:br>
            <a:r>
              <a:rPr lang="en-CA" i="1" dirty="0" smtClean="0">
                <a:effectLst/>
              </a:rPr>
              <a:t>Commentary by Stephen Downes</a:t>
            </a:r>
            <a:r>
              <a:rPr lang="en-CA" dirty="0" smtClean="0">
                <a:effectLst/>
              </a:rPr>
              <a:t> </a:t>
            </a:r>
          </a:p>
          <a:p>
            <a:r>
              <a:rPr lang="en-CA" dirty="0" smtClean="0">
                <a:effectLst/>
              </a:rPr>
              <a:t>I think that the teaching of critical research is important, though frankly I think it should be taught much earlier than this college-level class in which it is applied. In this paper, a project is described wherein dental hygiene students are put into groups, asked to select a scientific problem to solve, and given the task of researching then presenting the results. I do wonder what body of literature they employed; the paper refers to the 'scientific literature', but if they're searching only journal articles they're not being thorough. I would also want to read more on how they learned "the skills required to properly critique information in the scientific community."</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74</a:t>
            </a:fld>
            <a:endParaRPr lang="en-CA"/>
          </a:p>
        </p:txBody>
      </p:sp>
    </p:spTree>
    <p:extLst>
      <p:ext uri="{BB962C8B-B14F-4D97-AF65-F5344CB8AC3E}">
        <p14:creationId xmlns:p14="http://schemas.microsoft.com/office/powerpoint/2010/main" val="2466052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Canadian Labour Market— The Roots of Budding Change</a:t>
            </a:r>
            <a:r>
              <a:rPr lang="en-CA" dirty="0" smtClean="0">
                <a:effectLst/>
              </a:rPr>
              <a:t/>
            </a:r>
            <a:br>
              <a:rPr lang="en-CA" dirty="0" smtClean="0">
                <a:effectLst/>
              </a:rPr>
            </a:br>
            <a:r>
              <a:rPr lang="en-CA" dirty="0" smtClean="0">
                <a:hlinkClick r:id="rId4"/>
              </a:rPr>
              <a:t>Benjamin Tal</a:t>
            </a:r>
            <a:r>
              <a:rPr lang="en-CA" dirty="0" smtClean="0">
                <a:effectLst/>
              </a:rPr>
              <a:t>, </a:t>
            </a:r>
            <a:r>
              <a:rPr lang="en-CA" dirty="0" smtClean="0">
                <a:hlinkClick r:id="rId5"/>
              </a:rPr>
              <a:t>Nick </a:t>
            </a:r>
            <a:r>
              <a:rPr lang="en-CA" dirty="0" err="1" smtClean="0">
                <a:hlinkClick r:id="rId5"/>
              </a:rPr>
              <a:t>Exarhos</a:t>
            </a:r>
            <a:r>
              <a:rPr lang="en-CA" dirty="0" smtClean="0">
                <a:effectLst/>
              </a:rPr>
              <a:t>, </a:t>
            </a:r>
            <a:r>
              <a:rPr lang="en-CA" dirty="0" smtClean="0">
                <a:hlinkClick r:id="rId6"/>
              </a:rPr>
              <a:t>CIBC</a:t>
            </a:r>
            <a:r>
              <a:rPr lang="en-CA" dirty="0" smtClean="0">
                <a:effectLst/>
              </a:rPr>
              <a:t>, Jun 20, 2014</a:t>
            </a:r>
            <a:br>
              <a:rPr lang="en-CA" dirty="0" smtClean="0">
                <a:effectLst/>
              </a:rPr>
            </a:br>
            <a:r>
              <a:rPr lang="en-CA" i="1" dirty="0" smtClean="0">
                <a:effectLst/>
              </a:rPr>
              <a:t>Commentary by Stephen Downes</a:t>
            </a:r>
            <a:r>
              <a:rPr lang="en-CA" dirty="0" smtClean="0">
                <a:effectLst/>
              </a:rPr>
              <a:t> </a:t>
            </a:r>
          </a:p>
          <a:p>
            <a:r>
              <a:rPr lang="en-CA" dirty="0" smtClean="0">
                <a:effectLst/>
              </a:rPr>
              <a:t>A report from CIBC reaffirms the existence of a skills gap in Canada. "Large swaths of those unemployed are not what employers are seeking... lower levels of unemployment generally occur when there are higher levels of job vacancies. That intuitive relationship has failed to hold true in Canada since 2011, with higher vacancies and higher unemployment positively correlated. A disconnect between the types of workers desired and those that are available in the ranks of the unemployed would explain how a growing number of unfilled vacancies could co-exist with a higher level of unemployed—and potentially unemployable—individuals." Via </a:t>
            </a:r>
            <a:r>
              <a:rPr lang="en-CA" dirty="0" err="1" smtClean="0">
                <a:effectLst/>
              </a:rPr>
              <a:t>Academica</a:t>
            </a:r>
            <a:r>
              <a:rPr lang="en-CA" dirty="0" smtClean="0">
                <a:effectLst/>
              </a:rPr>
              <a: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10</a:t>
            </a:fld>
            <a:endParaRPr lang="en-CA"/>
          </a:p>
        </p:txBody>
      </p:sp>
    </p:spTree>
    <p:extLst>
      <p:ext uri="{BB962C8B-B14F-4D97-AF65-F5344CB8AC3E}">
        <p14:creationId xmlns:p14="http://schemas.microsoft.com/office/powerpoint/2010/main" val="1821817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Employers must start investing in skills training or risk having public policy nudge them along</a:t>
            </a:r>
            <a:r>
              <a:rPr lang="en-CA" dirty="0" smtClean="0">
                <a:effectLst/>
              </a:rPr>
              <a:t/>
            </a:r>
            <a:br>
              <a:rPr lang="en-CA" dirty="0" smtClean="0">
                <a:effectLst/>
              </a:rPr>
            </a:br>
            <a:r>
              <a:rPr lang="en-CA" dirty="0" smtClean="0">
                <a:hlinkClick r:id="rId4"/>
              </a:rPr>
              <a:t>David Munroe</a:t>
            </a:r>
            <a:r>
              <a:rPr lang="en-CA" dirty="0" smtClean="0">
                <a:effectLst/>
              </a:rPr>
              <a:t>, </a:t>
            </a:r>
            <a:r>
              <a:rPr lang="en-CA" dirty="0" smtClean="0">
                <a:hlinkClick r:id="rId5"/>
              </a:rPr>
              <a:t>Financial Post</a:t>
            </a:r>
            <a:r>
              <a:rPr lang="en-CA" dirty="0" smtClean="0">
                <a:effectLst/>
              </a:rPr>
              <a:t>, May 14, 2014</a:t>
            </a:r>
            <a:br>
              <a:rPr lang="en-CA" dirty="0" smtClean="0">
                <a:effectLst/>
              </a:rPr>
            </a:br>
            <a:r>
              <a:rPr lang="en-CA" i="1" dirty="0" smtClean="0">
                <a:effectLst/>
              </a:rPr>
              <a:t>Commentary by Stephen Downes</a:t>
            </a:r>
            <a:r>
              <a:rPr lang="en-CA" dirty="0" smtClean="0">
                <a:effectLst/>
              </a:rPr>
              <a:t> </a:t>
            </a:r>
          </a:p>
          <a:p>
            <a:r>
              <a:rPr lang="en-CA" dirty="0" smtClean="0">
                <a:effectLst/>
              </a:rPr>
              <a:t>I've long considered this sort of item inevitable. The more employers argue that education should focus on skills development for employment needs, the more the onus falls on them to pay for that. So long as tuitions remain high and students pay the brunt of learning costs (not just tuition, but books and resources, time away from work, living expenses and the rest). "There is a troubling correlation between rising calls for PSE institutions to produce work-ready graduates and declining employer spending on training and development," says this article. "With corporate taxes as low as they are in Canada, and the pressing need to improve Canadians’ skills, there is no excuse for employers not to invest in training. Canada’s competitiveness and well-being depends on it."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11</a:t>
            </a:fld>
            <a:endParaRPr lang="en-CA"/>
          </a:p>
        </p:txBody>
      </p:sp>
    </p:spTree>
    <p:extLst>
      <p:ext uri="{BB962C8B-B14F-4D97-AF65-F5344CB8AC3E}">
        <p14:creationId xmlns:p14="http://schemas.microsoft.com/office/powerpoint/2010/main" val="49286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Skills and Higher Education in Canada</a:t>
            </a:r>
            <a:r>
              <a:rPr lang="en-CA" dirty="0" smtClean="0">
                <a:effectLst/>
              </a:rPr>
              <a:t/>
            </a:r>
            <a:br>
              <a:rPr lang="en-CA" dirty="0" smtClean="0">
                <a:effectLst/>
              </a:rPr>
            </a:br>
            <a:r>
              <a:rPr lang="en-CA" dirty="0" smtClean="0">
                <a:hlinkClick r:id="rId4"/>
              </a:rPr>
              <a:t>Daniel Munro</a:t>
            </a:r>
            <a:r>
              <a:rPr lang="en-CA" dirty="0" smtClean="0">
                <a:effectLst/>
              </a:rPr>
              <a:t>, </a:t>
            </a:r>
            <a:r>
              <a:rPr lang="en-CA" dirty="0" smtClean="0">
                <a:hlinkClick r:id="rId5"/>
              </a:rPr>
              <a:t>Canada 2020</a:t>
            </a:r>
            <a:r>
              <a:rPr lang="en-CA" dirty="0" smtClean="0">
                <a:effectLst/>
              </a:rPr>
              <a:t>, Jun 04, 2014</a:t>
            </a:r>
            <a:br>
              <a:rPr lang="en-CA" dirty="0" smtClean="0">
                <a:effectLst/>
              </a:rPr>
            </a:br>
            <a:r>
              <a:rPr lang="en-CA" i="1" dirty="0" smtClean="0">
                <a:effectLst/>
              </a:rPr>
              <a:t>Commentary by Stephen Downes</a:t>
            </a:r>
            <a:r>
              <a:rPr lang="en-CA" dirty="0" smtClean="0">
                <a:effectLst/>
              </a:rPr>
              <a:t> </a:t>
            </a:r>
          </a:p>
          <a:p>
            <a:r>
              <a:rPr lang="en-CA" dirty="0" smtClean="0">
                <a:effectLst/>
              </a:rPr>
              <a:t>Interesting and very detailed report from an institute called </a:t>
            </a:r>
            <a:r>
              <a:rPr lang="en-CA" dirty="0" smtClean="0">
                <a:effectLst/>
                <a:hlinkClick r:id="rId6"/>
              </a:rPr>
              <a:t>Canada 2020</a:t>
            </a:r>
            <a:r>
              <a:rPr lang="en-CA" dirty="0" smtClean="0">
                <a:effectLst/>
              </a:rPr>
              <a:t> on education and skills development. It underlines the importance of education in social and economic development, and focuses on two challenges - excellence, which it defines as "producing the </a:t>
            </a:r>
            <a:r>
              <a:rPr lang="en-CA" i="1" dirty="0" smtClean="0">
                <a:effectLst/>
              </a:rPr>
              <a:t>right</a:t>
            </a:r>
            <a:r>
              <a:rPr lang="en-CA" dirty="0" smtClean="0">
                <a:effectLst/>
              </a:rPr>
              <a:t> skills" (their emphasis), and equity, which focuses on the distribution of skills. The report makes the following recommendations which line up with these challenges:</a:t>
            </a:r>
          </a:p>
          <a:p>
            <a:r>
              <a:rPr lang="en-CA" dirty="0" smtClean="0">
                <a:effectLst/>
              </a:rPr>
              <a:t/>
            </a:r>
            <a:br>
              <a:rPr lang="en-CA" dirty="0" smtClean="0">
                <a:effectLst/>
              </a:rPr>
            </a:br>
            <a:r>
              <a:rPr lang="en-CA" dirty="0" smtClean="0">
                <a:effectLst/>
              </a:rPr>
              <a:t/>
            </a:r>
            <a:br>
              <a:rPr lang="en-CA" dirty="0" smtClean="0">
                <a:effectLst/>
              </a:rPr>
            </a:br>
            <a:r>
              <a:rPr lang="en-CA" dirty="0" smtClean="0">
                <a:effectLst/>
              </a:rPr>
              <a:t>Create a National Learning Outcomes Assessment Program</a:t>
            </a:r>
          </a:p>
          <a:p>
            <a:r>
              <a:rPr lang="en-CA" dirty="0" smtClean="0">
                <a:effectLst/>
              </a:rPr>
              <a:t/>
            </a:r>
            <a:br>
              <a:rPr lang="en-CA" dirty="0" smtClean="0">
                <a:effectLst/>
              </a:rPr>
            </a:br>
            <a:r>
              <a:rPr lang="en-CA" dirty="0" smtClean="0">
                <a:effectLst/>
              </a:rPr>
              <a:t>Create a Canadian Council on Skills and Higher Education</a:t>
            </a:r>
          </a:p>
          <a:p>
            <a:r>
              <a:rPr lang="en-CA" dirty="0" smtClean="0">
                <a:effectLst/>
              </a:rPr>
              <a:t/>
            </a:r>
            <a:br>
              <a:rPr lang="en-CA" dirty="0" smtClean="0">
                <a:effectLst/>
              </a:rPr>
            </a:br>
            <a:r>
              <a:rPr lang="en-CA" dirty="0" smtClean="0">
                <a:effectLst/>
              </a:rPr>
              <a:t>Make significant new investments in education and skills for Aboriginal peoples</a:t>
            </a:r>
          </a:p>
          <a:p>
            <a:r>
              <a:rPr lang="en-CA" dirty="0" smtClean="0">
                <a:effectLst/>
              </a:rPr>
              <a:t/>
            </a:r>
            <a:br>
              <a:rPr lang="en-CA" dirty="0" smtClean="0">
                <a:effectLst/>
              </a:rPr>
            </a:br>
            <a:r>
              <a:rPr lang="en-CA" dirty="0" smtClean="0">
                <a:effectLst/>
              </a:rPr>
              <a:t>Identify and support programs to narrow skills and education gaps between men and women</a:t>
            </a:r>
          </a:p>
          <a:p>
            <a:r>
              <a:rPr lang="en-CA" dirty="0" smtClean="0">
                <a:effectLst/>
              </a:rPr>
              <a:t/>
            </a:r>
            <a:br>
              <a:rPr lang="en-CA" dirty="0" smtClean="0">
                <a:effectLst/>
              </a:rPr>
            </a:br>
            <a:r>
              <a:rPr lang="en-CA" dirty="0" smtClean="0">
                <a:effectLst/>
              </a:rPr>
              <a:t>Improve credential recognition and skills training for immigrants.</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The report was authored by Daniel Munro of the Conference Board of Canada.</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12</a:t>
            </a:fld>
            <a:endParaRPr lang="en-CA"/>
          </a:p>
        </p:txBody>
      </p:sp>
    </p:spTree>
    <p:extLst>
      <p:ext uri="{BB962C8B-B14F-4D97-AF65-F5344CB8AC3E}">
        <p14:creationId xmlns:p14="http://schemas.microsoft.com/office/powerpoint/2010/main" val="2227650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6067DCFA-560A-41A7-9D88-40C0048437B3}" type="datetimeFigureOut">
              <a:rPr lang="en-CA" smtClean="0"/>
              <a:t>2014-07-10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406983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6067DCFA-560A-41A7-9D88-40C0048437B3}" type="datetimeFigureOut">
              <a:rPr lang="en-CA" smtClean="0"/>
              <a:t>2014-07-10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93274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6067DCFA-560A-41A7-9D88-40C0048437B3}" type="datetimeFigureOut">
              <a:rPr lang="en-CA" smtClean="0"/>
              <a:t>2014-07-10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575772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6067DCFA-560A-41A7-9D88-40C0048437B3}" type="datetimeFigureOut">
              <a:rPr lang="en-CA" smtClean="0"/>
              <a:t>2014-07-10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875099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67DCFA-560A-41A7-9D88-40C0048437B3}" type="datetimeFigureOut">
              <a:rPr lang="en-CA" smtClean="0"/>
              <a:t>2014-07-10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474593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6067DCFA-560A-41A7-9D88-40C0048437B3}" type="datetimeFigureOut">
              <a:rPr lang="en-CA" smtClean="0"/>
              <a:t>2014-07-10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91731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6067DCFA-560A-41A7-9D88-40C0048437B3}" type="datetimeFigureOut">
              <a:rPr lang="en-CA" smtClean="0"/>
              <a:t>2014-07-10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524108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6067DCFA-560A-41A7-9D88-40C0048437B3}" type="datetimeFigureOut">
              <a:rPr lang="en-CA" smtClean="0"/>
              <a:t>2014-07-10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196285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67DCFA-560A-41A7-9D88-40C0048437B3}" type="datetimeFigureOut">
              <a:rPr lang="en-CA" smtClean="0"/>
              <a:t>2014-07-10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3148334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67DCFA-560A-41A7-9D88-40C0048437B3}" type="datetimeFigureOut">
              <a:rPr lang="en-CA" smtClean="0"/>
              <a:t>2014-07-10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143170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67DCFA-560A-41A7-9D88-40C0048437B3}" type="datetimeFigureOut">
              <a:rPr lang="en-CA" smtClean="0"/>
              <a:t>2014-07-10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4120285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67DCFA-560A-41A7-9D88-40C0048437B3}" type="datetimeFigureOut">
              <a:rPr lang="en-CA" smtClean="0"/>
              <a:t>2014-07-10</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C7135A-8613-4886-ABFC-23D0A6183BE0}" type="slidenum">
              <a:rPr lang="en-CA" smtClean="0"/>
              <a:t>‹#›</a:t>
            </a:fld>
            <a:endParaRPr lang="en-CA"/>
          </a:p>
        </p:txBody>
      </p:sp>
    </p:spTree>
    <p:extLst>
      <p:ext uri="{BB962C8B-B14F-4D97-AF65-F5344CB8AC3E}">
        <p14:creationId xmlns:p14="http://schemas.microsoft.com/office/powerpoint/2010/main" val="996426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business.financialpost.com/2014/05/12/employers-must-start-investing-in-skills-training-or-risk-having-public-policy-nudge-them-along/"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canada2020.ca/wp-content/uploads/2014/05/2014_Canada2020_Paper-Series_Education_FINAL.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celt.uwindsor.ca/ojs/leddy/index.php/CELT/article/view/3976"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oliverquinlan.com/blog/2014/06/11/theory-of-change-in-education/"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zhaolearning.com/2014/05/25/not-interested-in-being-1-shanghai-may-ditch-pisa/"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h.sina.com.cn/news/k/2014-03-07/160084868.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ww.teachthought.com/learning/solving-the-problem-of-modern-assessmen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thelearningcurve.pearson.com/reports/the-learning-curve-report-2014"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chronicle.com/blognetwork/castingoutnines/2014/03/05/creating-learning-objectives-flipped-classroom-styl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hyperlink" Target="http://www.spritzinc.com/"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gardnercampbell.net/blog1/?p=2239"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nytimes.com/2007/04/27/us/27mit.html?_r=5&amp;"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dangerouslyirrelevant.org/2014/06/ed-tech-behaviorism.html" TargetMode="External"/><Relationship Id="rId4" Type="http://schemas.openxmlformats.org/officeDocument/2006/relationships/hyperlink" Target="http://www.hackeducation.com/2014/06/07/what-should-technologists-know-about-educatio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www.aconventional.com/2014/06/learning-explained.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emedtravel.wordpress.com/page/16/" TargetMode="External"/><Relationship Id="rId4" Type="http://schemas.openxmlformats.org/officeDocument/2006/relationships/hyperlink" Target="http://natureinstitute.org/txt/st/org/comm/ar/2014/machines_18.ht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academica.ca/top-ten/competency-based-degrees-continue-gain-popularity" TargetMode="External"/><Relationship Id="rId5" Type="http://schemas.openxmlformats.org/officeDocument/2006/relationships/hyperlink" Target="http://eduvation.ca/ideas/competency-based-degrees/" TargetMode="External"/><Relationship Id="rId4" Type="http://schemas.openxmlformats.org/officeDocument/2006/relationships/hyperlink" Target="http://www.universityaffairs.ca/competency-based-degree-programs-are-growing-in-the-us.aspx"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blogs.kqed.org/mindshift/2014/06/going-all-in-how-to-make-competency-based-learning-work/"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heqco.ca/en-CA/Research/Research%20Publications/Pages/Summary.aspx?link=139" TargetMode="External"/><Relationship Id="rId4" Type="http://schemas.openxmlformats.org/officeDocument/2006/relationships/hyperlink" Target="http://heqco.ca/SiteCollectionDocuments/CBE%20Report-ENG.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www.qualt.co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www.nytimes.com/2014/06/01/business/business-school-disrupted.html?_r=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cogdogblog.com/2014/06/25/to-badge-yourself-or-to-be-badged/" TargetMode="External"/><Relationship Id="rId4" Type="http://schemas.openxmlformats.org/officeDocument/2006/relationships/hyperlink" Target="https://newsletter.alt.ac.uk/2014/06/alt-issues-first-open-badges-as-part-of-octel-and-releases-plugin-to-the-community/"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blog.udacity.com/2014/06/announcing-nanodegrees-new-type-of.html"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www.cbc.ca/player/News/Canada/Audio/ID/2461862894/"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vmpass.eu/" TargetMode="External"/><Relationship Id="rId4" Type="http://schemas.openxmlformats.org/officeDocument/2006/relationships/hyperlink" Target="http://acreelman.blogspot.ca/2014/06/passport-for-learning.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www.insidehighered.com/news/2014/06/03/conde-nast-team-venture-fund-create-college-courses-credential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www.achievementstandards.or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learninglocker.net/"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acreelman.blogspot.ca/2014/06/passport-for-learning.htm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flowingdata.com/2014/07/02/jobs-charted-by-state-and-salary/"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academia.edu/611581/On_Maturana_and_Varelas_Aphorism_of_Knowing_Being_and_Doing_A_Phenomenological-Complexity_Circulation"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www.daveswhiteboard.com/archives/5265"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www.articulate.com/rapid-elearning/secret-formula-becoming-e-learning-pr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essentiallifeskills.net/ludwig-wittgenstein-philosophy.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www.facebook.com/photo.php?fbid=10151498446276256&amp;set=pb.513946255.-2207520000.1379085355.&amp;type=3&amp;theater" TargetMode="External"/><Relationship Id="rId4" Type="http://schemas.openxmlformats.org/officeDocument/2006/relationships/hyperlink" Target="http://www.bethkanter.org/catechfestla/"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www.ifets.info/journals/17_2/8.pdf"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www.jarche.com/2014/06/mastering-the-internet-of-everythin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vikparuchuri.com/blog/on-the-automated-scoring-of-essays/" TargetMode="External"/><Relationship Id="rId4" Type="http://schemas.openxmlformats.org/officeDocument/2006/relationships/hyperlink" Target="http://chronicle.com/article/Writing-Instructor-Skeptical/146211/"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www.bbc.com/future/story/20140609-how-online-bots-are-tricking-you"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architectures.danlockton.co.uk/2014/04/21/introducing-powerchord-blackbird-edition/"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www.youtube.com/watch?v=E5umSdiizH0"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hyperlink" Target="http://www.brucesallan.com/2013/05/24/social-media-social-good-social-media-mistakes/" TargetMode="External"/><Relationship Id="rId4" Type="http://schemas.openxmlformats.org/officeDocument/2006/relationships/hyperlink" Target="http://www.insidehighered.com/news/2014/06/13/aaup-conference-sessions-focus-academic-freedom-relation-social-media"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hyperlink" Target="http://www.entrepreneurs-journey.com/796/how-to-make-millions-selling-ugly-shoes/" TargetMode="External"/><Relationship Id="rId4" Type="http://schemas.openxmlformats.org/officeDocument/2006/relationships/hyperlink" Target="http://www.insidehighered.com/news/2014/06/27/amusing-video-has-professors-read-aloud-harsh-student-review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nyrm.org/?p=76" TargetMode="External"/><Relationship Id="rId4" Type="http://schemas.openxmlformats.org/officeDocument/2006/relationships/hyperlink" Target="http://www.networkedlearningconference.org.uk/abstracts/pdf/rose.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www.iihr.uiowa.edu/about/publications/recent-iihr-journal-publications/" TargetMode="External"/><Relationship Id="rId4" Type="http://schemas.openxmlformats.org/officeDocument/2006/relationships/hyperlink" Target="http://chronicle.com/blogs/ticker/scientists-calculate-your-chances-of-success-in-academe/79063"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www.universityaffairs.ca/how-artificial-intelligence-is-about-to-disrupt-higher-education.aspx"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bits.blogs.nytimes.com/2014/06/15/looking-at-link-between-violent-video-games-and-lack-of-empathy/"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hyperlink" Target="http://www.sharenator.com/image/10288/"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www.ieeetclt.org/issues/january2014/Petropoulou.pdf"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newsletter.alt.ac.uk/2014/05/alt-members-views-on-learning-analytics/"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hyperlink" Target="http://adaptivelearninginelt.wordpress.com/"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http://article.wn.com/view/2014/05/07/Privacy_Analytics_Expands_Discovery_and_Analytic_Capabilitie/" TargetMode="External"/><Relationship Id="rId4" Type="http://schemas.openxmlformats.org/officeDocument/2006/relationships/hyperlink" Target="http://epress.lib.uts.edu.au/journals/index.php/JLA/article/view/3339"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pnas.org/content/111/24/8788.full"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hyperlink" Target="https://www.facebook.com/audrey.watters?fref=ts" TargetMode="External"/><Relationship Id="rId4" Type="http://schemas.openxmlformats.org/officeDocument/2006/relationships/hyperlink" Target="http://www.theglobeandmail.com/technology/tech-news/facebook-psychology-experiment-raises-ire/article19386909/"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marketingland.com/yahoo-ditches-track-will-signal-end-privacy-initiative-82384"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blogs.edweek.org/edweek/DigitalEducation/2014/04/google_halts_scanning_of_stude.html"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hyperlink" Target="http://googleenterprise.blogspot.com/2014/04/protecting-students-with-google-apps.html"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chronicle.com/blogs/wiredcampus/emailed-in-error-uva-law-schools-student-spreadsheet-spreads-fast/53133"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hyperlink" Target="http://abovethelaw.com/2014/06/oops-top-law-school-email-screw-up-reveals-grades-ranks-of-all-clerkship-applicants/?show=comment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cbc.ca/spark/blog/2014/04/27/hr-tech/"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hyperlink" Target="http://www.hrexaminer.com/why-i-killed-my-linkedin-account/" TargetMode="External"/><Relationship Id="rId4" Type="http://schemas.openxmlformats.org/officeDocument/2006/relationships/hyperlink" Target="http://www.elsua.net/2014/05/06/why-i-too-killed-my-linkedin-account/"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www.adweek.com/news/technology/study-teens-are-not-fleeing-facebook-158535"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bigstory.ap.org/article/gates-funded-student-data-group-shut-down"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hyperlink" Target="http://education-curriculum-reform-government-schools.org/w/2014/04/parents-force-shutdown-of-gates-inbloom-student-data-collection/"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hyperlink" Target="http://teachersletterstobillgates.com/" TargetMode="External"/><Relationship Id="rId4" Type="http://schemas.openxmlformats.org/officeDocument/2006/relationships/hyperlink" Target="http://www.safegov.org/2014/4/28/why-did-inbloom-die-a-hard-lesson-about-education-privacy"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cloudcomputing.sys-con.com/node/3069314"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www.universitybusiness.com/article/lecture-capture-privacy-please"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dougbelshaw.com/blog/2014/04/23/software-with-shareholders/"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hyperlink" Target="http://rt.com/news/163968-nsa-proof-server-crowdfunding/"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www.inc.com/magazine/201407/ceo-of-wickr-leads-social-media-resistance-movement.html"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hyperlink" Target="http://vimeo.com/95196331"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cbc.ca/spark/blog/2014/04/27/personal-education/"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hyperlink" Target="http://theedublogger.com/2014/06/12/curation/"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educationaltechnologyguy.blogspot.ca/2014/06/google-announces-google-educator-groups.html"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hyperlink" Target="http://alexnisnevich.github.io/untrusted/" TargetMode="External"/><Relationship Id="rId4" Type="http://schemas.openxmlformats.org/officeDocument/2006/relationships/hyperlink" Target="http://gameswithpurpose.org/untrusted/"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www.wiziq.com/class/info.aspx?7P2M2COncN/5Xs/5ivC1NlYJsTEBRRThQITIBdbg4QqeIUDbnj0i6HRES9H+M/IUe7Jne36hcQtRp28qgh9wx/QlHMhCcypz0nRi38B1PjA6lxDLzZL/Gz/u2pDyWsHl"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72.gif"/><Relationship Id="rId4" Type="http://schemas.openxmlformats.org/officeDocument/2006/relationships/hyperlink" Target="http://80000hours.org/blog/109-should-we-stop-interviewing-people"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celt.uwindsor.ca/ojs/leddy/index.php/CELT/article/view/3981"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hyperlink" Target="http://hamzakhan.ca/body-of-work-a-decade-of-kanye-west-productions/"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www.downes.ca/"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hybridpedagogy.com/journal/mooc-proble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117" y="0"/>
            <a:ext cx="10354234" cy="6858000"/>
          </a:xfrm>
          <a:prstGeom prst="rect">
            <a:avLst/>
          </a:prstGeom>
        </p:spPr>
      </p:pic>
      <p:sp>
        <p:nvSpPr>
          <p:cNvPr id="2" name="Title 1"/>
          <p:cNvSpPr>
            <a:spLocks noGrp="1"/>
          </p:cNvSpPr>
          <p:nvPr>
            <p:ph type="ctrTitle"/>
          </p:nvPr>
        </p:nvSpPr>
        <p:spPr>
          <a:xfrm>
            <a:off x="0" y="548680"/>
            <a:ext cx="8782744" cy="1470025"/>
          </a:xfrm>
        </p:spPr>
        <p:txBody>
          <a:bodyPr>
            <a:noAutofit/>
          </a:bodyPr>
          <a:lstStyle/>
          <a:p>
            <a:pPr algn="r"/>
            <a:r>
              <a:rPr lang="en-CA" dirty="0" smtClean="0"/>
              <a:t>Beyond Assessment: Recognizing Achievement in a Networked World</a:t>
            </a:r>
            <a:endParaRPr lang="en-CA" dirty="0"/>
          </a:p>
        </p:txBody>
      </p:sp>
      <p:sp>
        <p:nvSpPr>
          <p:cNvPr id="3" name="Subtitle 2"/>
          <p:cNvSpPr>
            <a:spLocks noGrp="1"/>
          </p:cNvSpPr>
          <p:nvPr>
            <p:ph type="subTitle" idx="1"/>
          </p:nvPr>
        </p:nvSpPr>
        <p:spPr>
          <a:xfrm>
            <a:off x="2375565" y="2026147"/>
            <a:ext cx="6400800" cy="1343000"/>
          </a:xfrm>
        </p:spPr>
        <p:txBody>
          <a:bodyPr/>
          <a:lstStyle/>
          <a:p>
            <a:pPr algn="r"/>
            <a:r>
              <a:rPr lang="en-CA" dirty="0" smtClean="0">
                <a:solidFill>
                  <a:schemeClr val="accent1">
                    <a:lumMod val="75000"/>
                  </a:schemeClr>
                </a:solidFill>
              </a:rPr>
              <a:t>For </a:t>
            </a:r>
            <a:r>
              <a:rPr lang="en-CA" dirty="0" err="1" smtClean="0">
                <a:solidFill>
                  <a:schemeClr val="accent1">
                    <a:lumMod val="75000"/>
                  </a:schemeClr>
                </a:solidFill>
              </a:rPr>
              <a:t>ePIC</a:t>
            </a:r>
            <a:r>
              <a:rPr lang="en-CA" dirty="0" smtClean="0">
                <a:solidFill>
                  <a:schemeClr val="accent1">
                    <a:lumMod val="75000"/>
                  </a:schemeClr>
                </a:solidFill>
              </a:rPr>
              <a:t> 2014 (11th July, Greenwich) </a:t>
            </a:r>
            <a:endParaRPr lang="en-CA" dirty="0" smtClean="0">
              <a:solidFill>
                <a:schemeClr val="accent1">
                  <a:lumMod val="75000"/>
                </a:schemeClr>
              </a:solidFill>
            </a:endParaRPr>
          </a:p>
          <a:p>
            <a:pPr algn="r"/>
            <a:r>
              <a:rPr lang="en-CA" dirty="0" smtClean="0">
                <a:solidFill>
                  <a:schemeClr val="accent1">
                    <a:lumMod val="75000"/>
                  </a:schemeClr>
                </a:solidFill>
              </a:rPr>
              <a:t>Stephen Downes</a:t>
            </a:r>
            <a:r>
              <a:rPr lang="en-CA" dirty="0" smtClean="0">
                <a:solidFill>
                  <a:schemeClr val="accent1">
                    <a:lumMod val="75000"/>
                  </a:schemeClr>
                </a:solidFill>
              </a:rPr>
              <a:t> </a:t>
            </a:r>
          </a:p>
          <a:p>
            <a:endParaRPr lang="en-CA" dirty="0"/>
          </a:p>
        </p:txBody>
      </p:sp>
    </p:spTree>
    <p:extLst>
      <p:ext uri="{BB962C8B-B14F-4D97-AF65-F5344CB8AC3E}">
        <p14:creationId xmlns:p14="http://schemas.microsoft.com/office/powerpoint/2010/main" val="3261115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CA" dirty="0" smtClean="0"/>
              <a:t>What is it we need?</a:t>
            </a:r>
            <a:endParaRPr lang="en-CA" dirty="0"/>
          </a:p>
        </p:txBody>
      </p:sp>
      <p:sp>
        <p:nvSpPr>
          <p:cNvPr id="3" name="Content Placeholder 2"/>
          <p:cNvSpPr>
            <a:spLocks noGrp="1"/>
          </p:cNvSpPr>
          <p:nvPr>
            <p:ph idx="1"/>
          </p:nvPr>
        </p:nvSpPr>
        <p:spPr>
          <a:xfrm>
            <a:off x="457200" y="1196753"/>
            <a:ext cx="8229600" cy="2016224"/>
          </a:xfrm>
        </p:spPr>
        <p:txBody>
          <a:bodyPr>
            <a:normAutofit/>
          </a:bodyPr>
          <a:lstStyle/>
          <a:p>
            <a:pPr algn="r"/>
            <a:r>
              <a:rPr lang="en-CA" dirty="0" smtClean="0"/>
              <a:t>One way of looking at it is the ‘skills gap’</a:t>
            </a:r>
          </a:p>
          <a:p>
            <a:pPr algn="r"/>
            <a:r>
              <a:rPr lang="en-CA" dirty="0" smtClean="0"/>
              <a:t>“Large </a:t>
            </a:r>
            <a:r>
              <a:rPr lang="en-CA" dirty="0"/>
              <a:t>swaths of those unemployed are not what employers are seeking</a:t>
            </a:r>
            <a:r>
              <a:rPr lang="en-CA" dirty="0" smtClean="0"/>
              <a:t>...”</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0075" y="2924944"/>
            <a:ext cx="4276725"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6897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106688" cy="5866787"/>
          </a:xfrm>
        </p:spPr>
        <p:txBody>
          <a:bodyPr>
            <a:normAutofit/>
          </a:bodyPr>
          <a:lstStyle/>
          <a:p>
            <a:pPr algn="l"/>
            <a:r>
              <a:rPr lang="en-CA" dirty="0" smtClean="0"/>
              <a:t>Looked at this way, it would make sense for employers to offer learning and test for skills</a:t>
            </a:r>
            <a:endParaRPr lang="en-CA" dirty="0"/>
          </a:p>
        </p:txBody>
      </p:sp>
      <p:sp>
        <p:nvSpPr>
          <p:cNvPr id="3" name="Content Placeholder 2"/>
          <p:cNvSpPr>
            <a:spLocks noGrp="1"/>
          </p:cNvSpPr>
          <p:nvPr>
            <p:ph idx="1"/>
          </p:nvPr>
        </p:nvSpPr>
        <p:spPr>
          <a:xfrm>
            <a:off x="5796136" y="4413233"/>
            <a:ext cx="2952328" cy="1728192"/>
          </a:xfrm>
        </p:spPr>
        <p:txBody>
          <a:bodyPr>
            <a:normAutofit/>
          </a:bodyPr>
          <a:lstStyle/>
          <a:p>
            <a:pPr algn="r"/>
            <a:r>
              <a:rPr lang="en-CA" dirty="0" smtClean="0"/>
              <a:t>But that’s not what’s happening</a:t>
            </a:r>
            <a:endParaRPr lang="en-CA"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2022" y="1101113"/>
            <a:ext cx="4320480"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57200" y="6130170"/>
            <a:ext cx="8694712" cy="646331"/>
          </a:xfrm>
          <a:prstGeom prst="rect">
            <a:avLst/>
          </a:prstGeom>
        </p:spPr>
        <p:txBody>
          <a:bodyPr wrap="square">
            <a:spAutoFit/>
          </a:bodyPr>
          <a:lstStyle/>
          <a:p>
            <a:r>
              <a:rPr lang="en-CA" dirty="0">
                <a:hlinkClick r:id="rId4"/>
              </a:rPr>
              <a:t>http://business.financialpost.com/2014/05/12/employers-must-start-investing-in-skills-training-or-risk-having-public-policy-nudge-them-along/</a:t>
            </a:r>
            <a:endParaRPr lang="en-CA" dirty="0"/>
          </a:p>
        </p:txBody>
      </p:sp>
    </p:spTree>
    <p:extLst>
      <p:ext uri="{BB962C8B-B14F-4D97-AF65-F5344CB8AC3E}">
        <p14:creationId xmlns:p14="http://schemas.microsoft.com/office/powerpoint/2010/main" val="163437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020" y="347762"/>
            <a:ext cx="8229600" cy="1497061"/>
          </a:xfrm>
        </p:spPr>
        <p:txBody>
          <a:bodyPr>
            <a:noAutofit/>
          </a:bodyPr>
          <a:lstStyle/>
          <a:p>
            <a:pPr algn="r"/>
            <a:r>
              <a:rPr lang="en-CA" dirty="0" smtClean="0"/>
              <a:t>What’s being recommended instead…</a:t>
            </a:r>
            <a:endParaRPr lang="en-CA" dirty="0"/>
          </a:p>
        </p:txBody>
      </p:sp>
      <p:sp>
        <p:nvSpPr>
          <p:cNvPr id="3" name="Content Placeholder 2"/>
          <p:cNvSpPr>
            <a:spLocks noGrp="1"/>
          </p:cNvSpPr>
          <p:nvPr>
            <p:ph idx="1"/>
          </p:nvPr>
        </p:nvSpPr>
        <p:spPr>
          <a:xfrm>
            <a:off x="464020" y="1268760"/>
            <a:ext cx="5540088" cy="4752528"/>
          </a:xfrm>
        </p:spPr>
        <p:txBody>
          <a:bodyPr>
            <a:normAutofit fontScale="92500" lnSpcReduction="10000"/>
          </a:bodyPr>
          <a:lstStyle/>
          <a:p>
            <a:r>
              <a:rPr lang="en-CA" dirty="0" smtClean="0"/>
              <a:t>Learning </a:t>
            </a:r>
            <a:r>
              <a:rPr lang="en-CA" dirty="0"/>
              <a:t>Outcomes Assessment Program</a:t>
            </a:r>
          </a:p>
          <a:p>
            <a:r>
              <a:rPr lang="en-CA" dirty="0" smtClean="0"/>
              <a:t>Council </a:t>
            </a:r>
            <a:r>
              <a:rPr lang="en-CA" dirty="0"/>
              <a:t>on Skills and Higher Education</a:t>
            </a:r>
          </a:p>
          <a:p>
            <a:r>
              <a:rPr lang="en-CA" dirty="0" smtClean="0"/>
              <a:t>Education </a:t>
            </a:r>
            <a:r>
              <a:rPr lang="en-CA" dirty="0"/>
              <a:t>and skills for Aboriginal peoples</a:t>
            </a:r>
          </a:p>
          <a:p>
            <a:r>
              <a:rPr lang="en-CA" dirty="0" smtClean="0"/>
              <a:t>Narrow the skills gaps </a:t>
            </a:r>
            <a:r>
              <a:rPr lang="en-CA" dirty="0"/>
              <a:t>between men and women</a:t>
            </a:r>
          </a:p>
          <a:p>
            <a:r>
              <a:rPr lang="en-CA" dirty="0"/>
              <a:t>C</a:t>
            </a:r>
            <a:r>
              <a:rPr lang="en-CA" dirty="0" smtClean="0"/>
              <a:t>redential </a:t>
            </a:r>
            <a:r>
              <a:rPr lang="en-CA" dirty="0"/>
              <a:t>recognition and skills training for </a:t>
            </a:r>
            <a:r>
              <a:rPr lang="en-CA" dirty="0" smtClean="0"/>
              <a:t>immigrants</a:t>
            </a:r>
            <a:endParaRPr lang="en-CA" dirty="0"/>
          </a:p>
          <a:p>
            <a:endParaRPr lang="en-CA" dirty="0"/>
          </a:p>
        </p:txBody>
      </p:sp>
      <p:sp>
        <p:nvSpPr>
          <p:cNvPr id="4" name="Rectangle 3"/>
          <p:cNvSpPr/>
          <p:nvPr/>
        </p:nvSpPr>
        <p:spPr>
          <a:xfrm>
            <a:off x="811019" y="5856114"/>
            <a:ext cx="4846090" cy="923330"/>
          </a:xfrm>
          <a:prstGeom prst="rect">
            <a:avLst/>
          </a:prstGeom>
        </p:spPr>
        <p:txBody>
          <a:bodyPr wrap="square">
            <a:spAutoFit/>
          </a:bodyPr>
          <a:lstStyle/>
          <a:p>
            <a:r>
              <a:rPr lang="en-CA" dirty="0" smtClean="0">
                <a:hlinkClick r:id="rId3"/>
              </a:rPr>
              <a:t>http</a:t>
            </a:r>
            <a:r>
              <a:rPr lang="en-CA" dirty="0">
                <a:hlinkClick r:id="rId3"/>
              </a:rPr>
              <a:t>://</a:t>
            </a:r>
            <a:r>
              <a:rPr lang="en-CA" dirty="0" smtClean="0">
                <a:hlinkClick r:id="rId3"/>
              </a:rPr>
              <a:t>canada2020.ca/wp-content/uploads/2014/05/2014_Canada2020_Paper-Series_Education_FINAL.pdf</a:t>
            </a:r>
            <a:r>
              <a:rPr lang="en-CA" dirty="0" smtClean="0"/>
              <a:t> </a:t>
            </a:r>
            <a:endParaRPr lang="en-CA" dirty="0"/>
          </a:p>
        </p:txBody>
      </p:sp>
      <p:pic>
        <p:nvPicPr>
          <p:cNvPr id="5" name="Picture 4"/>
          <p:cNvPicPr>
            <a:picLocks noChangeAspect="1"/>
          </p:cNvPicPr>
          <p:nvPr/>
        </p:nvPicPr>
        <p:blipFill>
          <a:blip r:embed="rId4"/>
          <a:stretch>
            <a:fillRect/>
          </a:stretch>
        </p:blipFill>
        <p:spPr>
          <a:xfrm>
            <a:off x="6004108" y="2248496"/>
            <a:ext cx="2689512" cy="4609504"/>
          </a:xfrm>
          <a:prstGeom prst="rect">
            <a:avLst/>
          </a:prstGeom>
        </p:spPr>
      </p:pic>
    </p:spTree>
    <p:extLst>
      <p:ext uri="{BB962C8B-B14F-4D97-AF65-F5344CB8AC3E}">
        <p14:creationId xmlns:p14="http://schemas.microsoft.com/office/powerpoint/2010/main" val="2101729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02" y="908720"/>
            <a:ext cx="4566399" cy="2992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644008" y="274637"/>
            <a:ext cx="4042792" cy="5851525"/>
          </a:xfrm>
        </p:spPr>
        <p:txBody>
          <a:bodyPr>
            <a:normAutofit/>
          </a:bodyPr>
          <a:lstStyle/>
          <a:p>
            <a:pPr algn="r"/>
            <a:r>
              <a:rPr lang="en-CA" dirty="0" smtClean="0"/>
              <a:t>Doing it the hard way: compiling ‘learning task inventories’ to define sets of activities related to skills</a:t>
            </a:r>
            <a:endParaRPr lang="en-CA" dirty="0"/>
          </a:p>
        </p:txBody>
      </p:sp>
      <p:sp>
        <p:nvSpPr>
          <p:cNvPr id="3" name="Content Placeholder 2"/>
          <p:cNvSpPr>
            <a:spLocks noGrp="1"/>
          </p:cNvSpPr>
          <p:nvPr>
            <p:ph idx="1"/>
          </p:nvPr>
        </p:nvSpPr>
        <p:spPr>
          <a:xfrm>
            <a:off x="484402" y="3901653"/>
            <a:ext cx="4474840" cy="2553147"/>
          </a:xfrm>
        </p:spPr>
        <p:txBody>
          <a:bodyPr>
            <a:normAutofit/>
          </a:bodyPr>
          <a:lstStyle/>
          <a:p>
            <a:pPr marL="0" indent="0">
              <a:buNone/>
            </a:pPr>
            <a:r>
              <a:rPr lang="en-CA" dirty="0"/>
              <a:t>The largest impact seemed to be obtained when LTIs helped students determine what they did or did not know.</a:t>
            </a:r>
            <a:endParaRPr lang="en-CA" dirty="0"/>
          </a:p>
        </p:txBody>
      </p:sp>
      <p:sp>
        <p:nvSpPr>
          <p:cNvPr id="5" name="Rectangle 4"/>
          <p:cNvSpPr/>
          <p:nvPr/>
        </p:nvSpPr>
        <p:spPr>
          <a:xfrm>
            <a:off x="484402" y="6369315"/>
            <a:ext cx="7254552" cy="369332"/>
          </a:xfrm>
          <a:prstGeom prst="rect">
            <a:avLst/>
          </a:prstGeom>
        </p:spPr>
        <p:txBody>
          <a:bodyPr wrap="square">
            <a:spAutoFit/>
          </a:bodyPr>
          <a:lstStyle/>
          <a:p>
            <a:r>
              <a:rPr lang="en-CA" dirty="0">
                <a:hlinkClick r:id="rId4"/>
              </a:rPr>
              <a:t>http://celt.uwindsor.ca/ojs/leddy/index.php/CELT/article/view/3976</a:t>
            </a:r>
            <a:endParaRPr lang="en-CA" dirty="0"/>
          </a:p>
        </p:txBody>
      </p:sp>
    </p:spTree>
    <p:extLst>
      <p:ext uri="{BB962C8B-B14F-4D97-AF65-F5344CB8AC3E}">
        <p14:creationId xmlns:p14="http://schemas.microsoft.com/office/powerpoint/2010/main" val="526484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284984"/>
            <a:ext cx="7499176" cy="3201219"/>
          </a:xfrm>
        </p:spPr>
        <p:txBody>
          <a:bodyPr>
            <a:normAutofit/>
          </a:bodyPr>
          <a:lstStyle/>
          <a:p>
            <a:pPr marL="0" indent="0">
              <a:buNone/>
            </a:pPr>
            <a:r>
              <a:rPr lang="en-CA" dirty="0" smtClean="0"/>
              <a:t>So here </a:t>
            </a:r>
            <a:r>
              <a:rPr lang="en-CA" dirty="0"/>
              <a:t>basically is the basis for instructional design: </a:t>
            </a:r>
            <a:r>
              <a:rPr lang="en-CA" dirty="0" smtClean="0"/>
              <a:t>“Start </a:t>
            </a:r>
            <a:r>
              <a:rPr lang="en-CA" dirty="0"/>
              <a:t>with what you want them to learn, design an experience that will cause them to learn it, build in some checks that this is happening along the way and has happened by the end</a:t>
            </a:r>
            <a:r>
              <a:rPr lang="en-CA" dirty="0" smtClean="0"/>
              <a:t>.”</a:t>
            </a:r>
            <a:endParaRPr lang="en-CA"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32656"/>
            <a:ext cx="3744416"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4932040" y="274638"/>
            <a:ext cx="3754760" cy="2218258"/>
          </a:xfrm>
        </p:spPr>
        <p:txBody>
          <a:bodyPr>
            <a:normAutofit/>
          </a:bodyPr>
          <a:lstStyle/>
          <a:p>
            <a:pPr algn="r"/>
            <a:r>
              <a:rPr lang="en-CA" dirty="0" smtClean="0"/>
              <a:t>To solve old problems, click here…</a:t>
            </a:r>
            <a:endParaRPr lang="en-CA" dirty="0"/>
          </a:p>
        </p:txBody>
      </p:sp>
      <p:sp>
        <p:nvSpPr>
          <p:cNvPr id="4" name="Rectangle 3"/>
          <p:cNvSpPr/>
          <p:nvPr/>
        </p:nvSpPr>
        <p:spPr>
          <a:xfrm>
            <a:off x="459174" y="6280283"/>
            <a:ext cx="8118648" cy="369332"/>
          </a:xfrm>
          <a:prstGeom prst="rect">
            <a:avLst/>
          </a:prstGeom>
        </p:spPr>
        <p:txBody>
          <a:bodyPr wrap="square">
            <a:spAutoFit/>
          </a:bodyPr>
          <a:lstStyle/>
          <a:p>
            <a:r>
              <a:rPr lang="en-CA" dirty="0">
                <a:hlinkClick r:id="rId4"/>
              </a:rPr>
              <a:t>http://www.oliverquinlan.com/blog/2014/06/11/theory-of-change-in-education/</a:t>
            </a:r>
            <a:endParaRPr lang="en-CA" dirty="0"/>
          </a:p>
        </p:txBody>
      </p:sp>
    </p:spTree>
    <p:extLst>
      <p:ext uri="{BB962C8B-B14F-4D97-AF65-F5344CB8AC3E}">
        <p14:creationId xmlns:p14="http://schemas.microsoft.com/office/powerpoint/2010/main" val="3100596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70186"/>
          </a:xfrm>
        </p:spPr>
        <p:txBody>
          <a:bodyPr>
            <a:normAutofit/>
          </a:bodyPr>
          <a:lstStyle/>
          <a:p>
            <a:pPr algn="l"/>
            <a:r>
              <a:rPr lang="en-CA" dirty="0" smtClean="0"/>
              <a:t>That’s what PISA did…</a:t>
            </a:r>
            <a:br>
              <a:rPr lang="en-CA" dirty="0" smtClean="0"/>
            </a:br>
            <a:r>
              <a:rPr lang="en-CA" dirty="0" smtClean="0"/>
              <a:t>But maybe PISA isn’t working</a:t>
            </a:r>
            <a:endParaRPr lang="en-CA" dirty="0"/>
          </a:p>
        </p:txBody>
      </p:sp>
      <p:sp>
        <p:nvSpPr>
          <p:cNvPr id="3" name="Content Placeholder 2"/>
          <p:cNvSpPr>
            <a:spLocks noGrp="1"/>
          </p:cNvSpPr>
          <p:nvPr>
            <p:ph idx="1"/>
          </p:nvPr>
        </p:nvSpPr>
        <p:spPr>
          <a:xfrm>
            <a:off x="457200" y="1993351"/>
            <a:ext cx="4978896" cy="3993307"/>
          </a:xfrm>
        </p:spPr>
        <p:txBody>
          <a:bodyPr>
            <a:normAutofit/>
          </a:bodyPr>
          <a:lstStyle/>
          <a:p>
            <a:pPr marL="0" indent="0">
              <a:buNone/>
            </a:pPr>
            <a:r>
              <a:rPr lang="en-CA" dirty="0" smtClean="0"/>
              <a:t>“Their </a:t>
            </a:r>
            <a:r>
              <a:rPr lang="en-CA" dirty="0"/>
              <a:t>skills and qualities should also be acquired from a variety of activities such as play, online activities, and games instead of merely completing academic assignments or extending homework time</a:t>
            </a:r>
            <a:r>
              <a:rPr lang="en-CA" dirty="0" smtClean="0"/>
              <a:t>.”</a:t>
            </a:r>
            <a:endParaRPr lang="en-CA" dirty="0"/>
          </a:p>
        </p:txBody>
      </p:sp>
      <p:sp>
        <p:nvSpPr>
          <p:cNvPr id="4" name="Rectangle 3"/>
          <p:cNvSpPr/>
          <p:nvPr/>
        </p:nvSpPr>
        <p:spPr>
          <a:xfrm>
            <a:off x="457200" y="6126163"/>
            <a:ext cx="8910736" cy="646331"/>
          </a:xfrm>
          <a:prstGeom prst="rect">
            <a:avLst/>
          </a:prstGeom>
        </p:spPr>
        <p:txBody>
          <a:bodyPr wrap="square">
            <a:spAutoFit/>
          </a:bodyPr>
          <a:lstStyle/>
          <a:p>
            <a:r>
              <a:rPr lang="en-CA" dirty="0">
                <a:hlinkClick r:id="rId3"/>
              </a:rPr>
              <a:t>http://zhaolearning.com/2014/05/25/not-interested-in-being-1-shanghai-may-ditch-pisa</a:t>
            </a:r>
            <a:r>
              <a:rPr lang="en-CA" dirty="0" smtClean="0">
                <a:hlinkClick r:id="rId3"/>
              </a:rPr>
              <a:t>/</a:t>
            </a:r>
            <a:r>
              <a:rPr lang="en-CA" dirty="0" smtClean="0"/>
              <a:t> </a:t>
            </a:r>
          </a:p>
          <a:p>
            <a:r>
              <a:rPr lang="en-CA" dirty="0">
                <a:hlinkClick r:id="rId4"/>
              </a:rPr>
              <a:t>http://</a:t>
            </a:r>
            <a:r>
              <a:rPr lang="en-CA" dirty="0" smtClean="0">
                <a:hlinkClick r:id="rId4"/>
              </a:rPr>
              <a:t>sh.sina.com.cn/news/k/2014-03-07/160084868.html</a:t>
            </a:r>
            <a:r>
              <a:rPr lang="en-CA" dirty="0" smtClean="0"/>
              <a:t> </a:t>
            </a:r>
            <a:endParaRPr lang="en-CA" dirty="0"/>
          </a:p>
        </p:txBody>
      </p:sp>
      <p:sp>
        <p:nvSpPr>
          <p:cNvPr id="5" name="Rectangle 4"/>
          <p:cNvSpPr/>
          <p:nvPr/>
        </p:nvSpPr>
        <p:spPr>
          <a:xfrm>
            <a:off x="5724128" y="1993351"/>
            <a:ext cx="3240360" cy="3477875"/>
          </a:xfrm>
          <a:prstGeom prst="rect">
            <a:avLst/>
          </a:prstGeom>
        </p:spPr>
        <p:txBody>
          <a:bodyPr wrap="square">
            <a:spAutoFit/>
          </a:bodyPr>
          <a:lstStyle/>
          <a:p>
            <a:r>
              <a:rPr lang="zh-CN" altLang="en-US" sz="4400" dirty="0">
                <a:solidFill>
                  <a:srgbClr val="C00000"/>
                </a:solidFill>
                <a:latin typeface="Tahoma" panose="020B0604030504040204" pitchFamily="34" charset="0"/>
              </a:rPr>
              <a:t>上海攻关学生作业多问题 或将退出下次</a:t>
            </a:r>
            <a:r>
              <a:rPr lang="en-US" altLang="zh-CN" sz="4400" dirty="0">
                <a:solidFill>
                  <a:srgbClr val="C00000"/>
                </a:solidFill>
                <a:latin typeface="Tahoma" panose="020B0604030504040204" pitchFamily="34" charset="0"/>
              </a:rPr>
              <a:t>PISA</a:t>
            </a:r>
            <a:r>
              <a:rPr lang="zh-CN" altLang="en-US" sz="4400" dirty="0">
                <a:solidFill>
                  <a:srgbClr val="C00000"/>
                </a:solidFill>
                <a:latin typeface="Tahoma" panose="020B0604030504040204" pitchFamily="34" charset="0"/>
              </a:rPr>
              <a:t>测试</a:t>
            </a:r>
            <a:endParaRPr lang="zh-CN" altLang="en-US" sz="4400" b="0" dirty="0">
              <a:solidFill>
                <a:srgbClr val="C00000"/>
              </a:solidFill>
              <a:effectLst/>
              <a:latin typeface="Tahoma" panose="020B0604030504040204" pitchFamily="34" charset="0"/>
            </a:endParaRPr>
          </a:p>
        </p:txBody>
      </p:sp>
    </p:spTree>
    <p:extLst>
      <p:ext uri="{BB962C8B-B14F-4D97-AF65-F5344CB8AC3E}">
        <p14:creationId xmlns:p14="http://schemas.microsoft.com/office/powerpoint/2010/main" val="4093651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466728" cy="4522514"/>
          </a:xfrm>
        </p:spPr>
        <p:txBody>
          <a:bodyPr>
            <a:normAutofit fontScale="90000"/>
          </a:bodyPr>
          <a:lstStyle/>
          <a:p>
            <a:pPr algn="l"/>
            <a:r>
              <a:rPr lang="en-CA" dirty="0" smtClean="0"/>
              <a:t>Why the emphasis on testing? One theory: it makes testing companies a lot of money…</a:t>
            </a:r>
            <a:endParaRPr lang="en-CA" dirty="0"/>
          </a:p>
        </p:txBody>
      </p:sp>
      <p:sp>
        <p:nvSpPr>
          <p:cNvPr id="3" name="Content Placeholder 2"/>
          <p:cNvSpPr>
            <a:spLocks noGrp="1"/>
          </p:cNvSpPr>
          <p:nvPr>
            <p:ph idx="1"/>
          </p:nvPr>
        </p:nvSpPr>
        <p:spPr>
          <a:xfrm>
            <a:off x="457200" y="4797152"/>
            <a:ext cx="8147248" cy="1473027"/>
          </a:xfrm>
        </p:spPr>
        <p:txBody>
          <a:bodyPr>
            <a:normAutofit lnSpcReduction="10000"/>
          </a:bodyPr>
          <a:lstStyle/>
          <a:p>
            <a:r>
              <a:rPr lang="en-CA" dirty="0"/>
              <a:t>the per-student cost for testing is currently around $31 per </a:t>
            </a:r>
            <a:r>
              <a:rPr lang="en-CA" dirty="0" smtClean="0"/>
              <a:t>student, times 50 million students in the U.S. alone…</a:t>
            </a:r>
            <a:endParaRPr lang="en-CA"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1999655"/>
            <a:ext cx="3816424" cy="2550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93304" y="6148075"/>
            <a:ext cx="8550696" cy="369332"/>
          </a:xfrm>
          <a:prstGeom prst="rect">
            <a:avLst/>
          </a:prstGeom>
        </p:spPr>
        <p:txBody>
          <a:bodyPr wrap="square">
            <a:spAutoFit/>
          </a:bodyPr>
          <a:lstStyle/>
          <a:p>
            <a:r>
              <a:rPr lang="en-CA" dirty="0">
                <a:hlinkClick r:id="rId4"/>
              </a:rPr>
              <a:t>http://www.teachthought.com/learning/solving-the-problem-of-modern-assessment/</a:t>
            </a:r>
            <a:endParaRPr lang="en-CA" dirty="0"/>
          </a:p>
        </p:txBody>
      </p:sp>
    </p:spTree>
    <p:extLst>
      <p:ext uri="{BB962C8B-B14F-4D97-AF65-F5344CB8AC3E}">
        <p14:creationId xmlns:p14="http://schemas.microsoft.com/office/powerpoint/2010/main" val="1483735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0072" y="274638"/>
            <a:ext cx="3466728" cy="3730426"/>
          </a:xfrm>
        </p:spPr>
        <p:txBody>
          <a:bodyPr>
            <a:normAutofit fontScale="90000"/>
          </a:bodyPr>
          <a:lstStyle/>
          <a:p>
            <a:pPr algn="r"/>
            <a:r>
              <a:rPr lang="en-CA" dirty="0" smtClean="0"/>
              <a:t>And yet education is crucial for development, and skills build on skills</a:t>
            </a:r>
            <a:endParaRPr lang="en-CA" dirty="0"/>
          </a:p>
        </p:txBody>
      </p:sp>
      <p:sp>
        <p:nvSpPr>
          <p:cNvPr id="3" name="Content Placeholder 2"/>
          <p:cNvSpPr>
            <a:spLocks noGrp="1"/>
          </p:cNvSpPr>
          <p:nvPr>
            <p:ph idx="1"/>
          </p:nvPr>
        </p:nvSpPr>
        <p:spPr>
          <a:xfrm>
            <a:off x="457200" y="4437112"/>
            <a:ext cx="8229600" cy="1689051"/>
          </a:xfrm>
        </p:spPr>
        <p:txBody>
          <a:bodyPr>
            <a:normAutofit/>
          </a:bodyPr>
          <a:lstStyle/>
          <a:p>
            <a:pPr marL="0" indent="0">
              <a:buNone/>
            </a:pPr>
            <a:r>
              <a:rPr lang="en-CA" dirty="0" smtClean="0"/>
              <a:t>“The </a:t>
            </a:r>
            <a:r>
              <a:rPr lang="en-CA" dirty="0"/>
              <a:t>average time spent in school by a country’s students and the labour productivity of its workers have been statistically linked</a:t>
            </a:r>
            <a:r>
              <a:rPr lang="en-CA" dirty="0" smtClean="0"/>
              <a:t>.” - Pearson</a:t>
            </a:r>
            <a:endParaRPr lang="en-CA" dirty="0"/>
          </a:p>
        </p:txBody>
      </p:sp>
      <p:pic>
        <p:nvPicPr>
          <p:cNvPr id="4" name="Picture 3"/>
          <p:cNvPicPr>
            <a:picLocks noChangeAspect="1"/>
          </p:cNvPicPr>
          <p:nvPr/>
        </p:nvPicPr>
        <p:blipFill>
          <a:blip r:embed="rId3"/>
          <a:stretch>
            <a:fillRect/>
          </a:stretch>
        </p:blipFill>
        <p:spPr>
          <a:xfrm>
            <a:off x="457200" y="1304590"/>
            <a:ext cx="4608512" cy="2916498"/>
          </a:xfrm>
          <a:prstGeom prst="rect">
            <a:avLst/>
          </a:prstGeom>
        </p:spPr>
      </p:pic>
      <p:sp>
        <p:nvSpPr>
          <p:cNvPr id="6" name="Rectangle 5"/>
          <p:cNvSpPr/>
          <p:nvPr/>
        </p:nvSpPr>
        <p:spPr>
          <a:xfrm>
            <a:off x="457200" y="6126163"/>
            <a:ext cx="7902624" cy="369332"/>
          </a:xfrm>
          <a:prstGeom prst="rect">
            <a:avLst/>
          </a:prstGeom>
        </p:spPr>
        <p:txBody>
          <a:bodyPr wrap="square">
            <a:spAutoFit/>
          </a:bodyPr>
          <a:lstStyle/>
          <a:p>
            <a:r>
              <a:rPr lang="en-CA" dirty="0">
                <a:hlinkClick r:id="rId4"/>
              </a:rPr>
              <a:t>http://</a:t>
            </a:r>
            <a:r>
              <a:rPr lang="en-CA" dirty="0" smtClean="0">
                <a:hlinkClick r:id="rId4"/>
              </a:rPr>
              <a:t>thelearningcurve.pearson.com/reports/the-learning-curve-report-2014</a:t>
            </a:r>
            <a:r>
              <a:rPr lang="en-CA" dirty="0" smtClean="0"/>
              <a:t> </a:t>
            </a:r>
            <a:endParaRPr lang="en-CA" dirty="0"/>
          </a:p>
        </p:txBody>
      </p:sp>
    </p:spTree>
    <p:extLst>
      <p:ext uri="{BB962C8B-B14F-4D97-AF65-F5344CB8AC3E}">
        <p14:creationId xmlns:p14="http://schemas.microsoft.com/office/powerpoint/2010/main" val="2519553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274638"/>
            <a:ext cx="7067128" cy="1210146"/>
          </a:xfrm>
        </p:spPr>
        <p:txBody>
          <a:bodyPr/>
          <a:lstStyle/>
          <a:p>
            <a:pPr algn="r"/>
            <a:r>
              <a:rPr lang="en-CA" dirty="0" smtClean="0"/>
              <a:t>The problem with outcomes…</a:t>
            </a:r>
            <a:endParaRPr lang="en-CA" dirty="0"/>
          </a:p>
        </p:txBody>
      </p:sp>
      <p:sp>
        <p:nvSpPr>
          <p:cNvPr id="3" name="Content Placeholder 2"/>
          <p:cNvSpPr>
            <a:spLocks noGrp="1"/>
          </p:cNvSpPr>
          <p:nvPr>
            <p:ph idx="1"/>
          </p:nvPr>
        </p:nvSpPr>
        <p:spPr>
          <a:xfrm>
            <a:off x="4644008" y="1430234"/>
            <a:ext cx="4042792" cy="4525963"/>
          </a:xfrm>
        </p:spPr>
        <p:txBody>
          <a:bodyPr>
            <a:normAutofit/>
          </a:bodyPr>
          <a:lstStyle/>
          <a:p>
            <a:pPr marL="0" indent="0" algn="r">
              <a:buNone/>
            </a:pPr>
            <a:r>
              <a:rPr lang="en-CA" dirty="0" smtClean="0"/>
              <a:t>Useful outcomes, like ‘understand’ and ‘appreciate’ are vague and undefinable… but concrete outcomes like ‘display’, ‘recite’ and ‘define’ are behaviourist and based in rote</a:t>
            </a:r>
            <a:endParaRPr lang="en-CA" dirty="0"/>
          </a:p>
        </p:txBody>
      </p:sp>
      <p:sp>
        <p:nvSpPr>
          <p:cNvPr id="4" name="Rectangle 3"/>
          <p:cNvSpPr/>
          <p:nvPr/>
        </p:nvSpPr>
        <p:spPr>
          <a:xfrm>
            <a:off x="706388" y="5417588"/>
            <a:ext cx="4245230" cy="1077218"/>
          </a:xfrm>
          <a:prstGeom prst="rect">
            <a:avLst/>
          </a:prstGeom>
        </p:spPr>
        <p:txBody>
          <a:bodyPr wrap="square">
            <a:spAutoFit/>
          </a:bodyPr>
          <a:lstStyle/>
          <a:p>
            <a:r>
              <a:rPr lang="en-CA" sz="1600" dirty="0" smtClean="0">
                <a:hlinkClick r:id="rId3"/>
              </a:rPr>
              <a:t>http</a:t>
            </a:r>
            <a:r>
              <a:rPr lang="en-CA" sz="1600" dirty="0">
                <a:hlinkClick r:id="rId3"/>
              </a:rPr>
              <a:t>://chronicle.com/blognetwork/castingoutnines/2014/03/05/creating-learning-objectives-flipped-classroom-style</a:t>
            </a:r>
            <a:r>
              <a:rPr lang="en-CA" sz="1600" dirty="0" smtClean="0">
                <a:hlinkClick r:id="rId3"/>
              </a:rPr>
              <a:t>/</a:t>
            </a:r>
            <a:endParaRPr lang="en-CA" sz="1600" dirty="0" smtClean="0"/>
          </a:p>
          <a:p>
            <a:r>
              <a:rPr lang="en-CA" sz="1600" dirty="0">
                <a:hlinkClick r:id="rId4"/>
              </a:rPr>
              <a:t>http://www.spritzinc.com</a:t>
            </a:r>
            <a:r>
              <a:rPr lang="en-CA" sz="1600" dirty="0" smtClean="0">
                <a:hlinkClick r:id="rId4"/>
              </a:rPr>
              <a:t>/</a:t>
            </a:r>
            <a:r>
              <a:rPr lang="en-CA" sz="1600" dirty="0" smtClean="0"/>
              <a:t> </a:t>
            </a:r>
            <a:endParaRPr lang="en-CA" sz="1600" dirty="0"/>
          </a:p>
        </p:txBody>
      </p:sp>
      <p:pic>
        <p:nvPicPr>
          <p:cNvPr id="4100" name="Picture 4" descr="Glasses gu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388" y="1484784"/>
            <a:ext cx="3429000" cy="324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000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51920" y="548680"/>
            <a:ext cx="4896697" cy="5760640"/>
          </a:xfrm>
        </p:spPr>
        <p:txBody>
          <a:bodyPr>
            <a:normAutofit/>
          </a:bodyPr>
          <a:lstStyle/>
          <a:p>
            <a:pPr marL="0" indent="0">
              <a:buNone/>
            </a:pPr>
            <a:r>
              <a:rPr lang="en-CA" dirty="0" smtClean="0"/>
              <a:t>Gardner Campbell: “these </a:t>
            </a:r>
            <a:r>
              <a:rPr lang="en-CA" dirty="0"/>
              <a:t>complexities matter. When confident, simple, plain, orderly advice is given about a complex matter, I hear the sound of the hatchet replaced by the sound of wood snapping as the branch I’m sitting on gives way</a:t>
            </a:r>
            <a:r>
              <a:rPr lang="en-CA" dirty="0" smtClean="0"/>
              <a:t>.”</a:t>
            </a:r>
            <a:endParaRPr lang="en-CA" dirty="0"/>
          </a:p>
        </p:txBody>
      </p:sp>
      <p:pic>
        <p:nvPicPr>
          <p:cNvPr id="4" name="Picture 2" descr="Cutting off the branch on which he sits. From the Catalog of Illuminated MS at the British Libr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692696"/>
            <a:ext cx="3076575" cy="39433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51920" y="6124654"/>
            <a:ext cx="5886400" cy="369332"/>
          </a:xfrm>
          <a:prstGeom prst="rect">
            <a:avLst/>
          </a:prstGeom>
        </p:spPr>
        <p:txBody>
          <a:bodyPr wrap="square">
            <a:spAutoFit/>
          </a:bodyPr>
          <a:lstStyle/>
          <a:p>
            <a:r>
              <a:rPr lang="en-CA" dirty="0">
                <a:hlinkClick r:id="rId3"/>
              </a:rPr>
              <a:t>http://www.gardnercampbell.net/blog1/?p=2239</a:t>
            </a:r>
            <a:endParaRPr lang="en-CA" dirty="0"/>
          </a:p>
        </p:txBody>
      </p:sp>
    </p:spTree>
    <p:extLst>
      <p:ext uri="{BB962C8B-B14F-4D97-AF65-F5344CB8AC3E}">
        <p14:creationId xmlns:p14="http://schemas.microsoft.com/office/powerpoint/2010/main" val="2773038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4128" y="274638"/>
            <a:ext cx="2962672" cy="4090466"/>
          </a:xfrm>
        </p:spPr>
        <p:txBody>
          <a:bodyPr/>
          <a:lstStyle/>
          <a:p>
            <a:pPr algn="r"/>
            <a:r>
              <a:rPr lang="en-CA" dirty="0" smtClean="0"/>
              <a:t>What does it take to be a Dean at MIT?</a:t>
            </a:r>
            <a:endParaRPr lang="en-CA" dirty="0"/>
          </a:p>
        </p:txBody>
      </p:sp>
      <p:sp>
        <p:nvSpPr>
          <p:cNvPr id="3" name="Content Placeholder 2"/>
          <p:cNvSpPr>
            <a:spLocks noGrp="1"/>
          </p:cNvSpPr>
          <p:nvPr>
            <p:ph idx="1"/>
          </p:nvPr>
        </p:nvSpPr>
        <p:spPr>
          <a:xfrm>
            <a:off x="698080" y="3789040"/>
            <a:ext cx="5698976" cy="2337123"/>
          </a:xfrm>
        </p:spPr>
        <p:txBody>
          <a:bodyPr>
            <a:normAutofit lnSpcReduction="10000"/>
          </a:bodyPr>
          <a:lstStyle/>
          <a:p>
            <a:pPr marL="0" indent="0">
              <a:buNone/>
            </a:pPr>
            <a:r>
              <a:rPr lang="en-CA" dirty="0"/>
              <a:t>"Ms. Jones had received the institute’s highest honor for administrators, the M.I.T. Excellence Award for Leading Change</a:t>
            </a:r>
            <a:r>
              <a:rPr lang="en-CA" dirty="0" smtClean="0"/>
              <a:t>.“ But no degree.</a:t>
            </a:r>
            <a:endParaRPr lang="en-CA" dirty="0"/>
          </a:p>
        </p:txBody>
      </p:sp>
      <p:pic>
        <p:nvPicPr>
          <p:cNvPr id="1026" name="Picture 2" descr="http://graphics8.nytimes.com/images/2007/04/27/us/27mit.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080" y="1193578"/>
            <a:ext cx="4826967" cy="22525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74097" y="6126163"/>
            <a:ext cx="6750496" cy="369332"/>
          </a:xfrm>
          <a:prstGeom prst="rect">
            <a:avLst/>
          </a:prstGeom>
        </p:spPr>
        <p:txBody>
          <a:bodyPr wrap="square">
            <a:spAutoFit/>
          </a:bodyPr>
          <a:lstStyle/>
          <a:p>
            <a:r>
              <a:rPr lang="en-CA" dirty="0">
                <a:hlinkClick r:id="rId4"/>
              </a:rPr>
              <a:t>http://www.nytimes.com/2007/04/27/us/27mit.html?_r=5</a:t>
            </a:r>
            <a:r>
              <a:rPr lang="en-CA" dirty="0" smtClean="0">
                <a:hlinkClick r:id="rId4"/>
              </a:rPr>
              <a:t>&amp;</a:t>
            </a:r>
            <a:r>
              <a:rPr lang="en-CA" dirty="0" smtClean="0"/>
              <a:t> </a:t>
            </a:r>
            <a:endParaRPr lang="en-CA" dirty="0"/>
          </a:p>
        </p:txBody>
      </p:sp>
    </p:spTree>
    <p:extLst>
      <p:ext uri="{BB962C8B-B14F-4D97-AF65-F5344CB8AC3E}">
        <p14:creationId xmlns:p14="http://schemas.microsoft.com/office/powerpoint/2010/main" val="504678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474840" cy="2290266"/>
          </a:xfrm>
        </p:spPr>
        <p:txBody>
          <a:bodyPr>
            <a:noAutofit/>
          </a:bodyPr>
          <a:lstStyle/>
          <a:p>
            <a:pPr algn="l"/>
            <a:r>
              <a:rPr lang="en-CA" dirty="0" smtClean="0"/>
              <a:t>The educational black box limits our options here…</a:t>
            </a:r>
            <a:endParaRPr lang="en-CA" dirty="0"/>
          </a:p>
        </p:txBody>
      </p:sp>
      <p:sp>
        <p:nvSpPr>
          <p:cNvPr id="3" name="Content Placeholder 2"/>
          <p:cNvSpPr>
            <a:spLocks noGrp="1"/>
          </p:cNvSpPr>
          <p:nvPr>
            <p:ph idx="1"/>
          </p:nvPr>
        </p:nvSpPr>
        <p:spPr>
          <a:xfrm>
            <a:off x="457200" y="2708920"/>
            <a:ext cx="5698976" cy="3744416"/>
          </a:xfrm>
        </p:spPr>
        <p:txBody>
          <a:bodyPr>
            <a:normAutofit/>
          </a:bodyPr>
          <a:lstStyle/>
          <a:p>
            <a:pPr marL="0" indent="0">
              <a:buNone/>
            </a:pPr>
            <a:r>
              <a:rPr lang="en-CA" dirty="0" smtClean="0"/>
              <a:t>Most all </a:t>
            </a:r>
            <a:r>
              <a:rPr lang="en-CA" dirty="0"/>
              <a:t>educational theory belongs either to the category of </a:t>
            </a:r>
            <a:endParaRPr lang="en-CA" dirty="0" smtClean="0"/>
          </a:p>
          <a:p>
            <a:pPr marL="514350" indent="-514350">
              <a:buAutoNum type="alphaLcParenBoth"/>
            </a:pPr>
            <a:r>
              <a:rPr lang="en-CA" dirty="0" smtClean="0"/>
              <a:t>continuing </a:t>
            </a:r>
            <a:r>
              <a:rPr lang="en-CA" dirty="0"/>
              <a:t>to use the black box, or </a:t>
            </a:r>
            <a:endParaRPr lang="en-CA" dirty="0" smtClean="0"/>
          </a:p>
          <a:p>
            <a:pPr marL="514350" indent="-514350">
              <a:buAutoNum type="alphaLcParenBoth"/>
            </a:pPr>
            <a:r>
              <a:rPr lang="en-CA" dirty="0" smtClean="0"/>
              <a:t>making </a:t>
            </a:r>
            <a:r>
              <a:rPr lang="en-CA" dirty="0"/>
              <a:t>stuff up that we </a:t>
            </a:r>
            <a:r>
              <a:rPr lang="en-CA" i="1" dirty="0"/>
              <a:t>think</a:t>
            </a:r>
            <a:r>
              <a:rPr lang="en-CA" dirty="0"/>
              <a:t> characterizes cognitive phenomena.</a:t>
            </a:r>
            <a:endParaRPr lang="en-CA" dirty="0"/>
          </a:p>
        </p:txBody>
      </p:sp>
      <p:pic>
        <p:nvPicPr>
          <p:cNvPr id="6146" name="Picture 2" descr="t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548680"/>
            <a:ext cx="3240360" cy="25922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21288" y="4391233"/>
            <a:ext cx="3006080" cy="2062103"/>
          </a:xfrm>
          <a:prstGeom prst="rect">
            <a:avLst/>
          </a:prstGeom>
        </p:spPr>
        <p:txBody>
          <a:bodyPr wrap="square">
            <a:spAutoFit/>
          </a:bodyPr>
          <a:lstStyle/>
          <a:p>
            <a:r>
              <a:rPr lang="en-CA" sz="1600" dirty="0">
                <a:hlinkClick r:id="rId4"/>
              </a:rPr>
              <a:t>http://www.hackeducation.com/2014/06/07/what-should-technologists-know-about-education</a:t>
            </a:r>
            <a:r>
              <a:rPr lang="en-CA" sz="1600" dirty="0" smtClean="0">
                <a:hlinkClick r:id="rId4"/>
              </a:rPr>
              <a:t>/</a:t>
            </a:r>
            <a:endParaRPr lang="en-CA" sz="1600" dirty="0" smtClean="0"/>
          </a:p>
          <a:p>
            <a:endParaRPr lang="en-CA" sz="1600" dirty="0"/>
          </a:p>
          <a:p>
            <a:r>
              <a:rPr lang="en-CA" sz="1600" dirty="0">
                <a:hlinkClick r:id="rId5"/>
              </a:rPr>
              <a:t>http://</a:t>
            </a:r>
            <a:r>
              <a:rPr lang="en-CA" sz="1600" dirty="0" smtClean="0">
                <a:hlinkClick r:id="rId5"/>
              </a:rPr>
              <a:t>dangerouslyirrelevant.org/2014/06/ed-tech-behaviorism.html</a:t>
            </a:r>
            <a:r>
              <a:rPr lang="en-CA" sz="1600" dirty="0" smtClean="0"/>
              <a:t> </a:t>
            </a:r>
            <a:endParaRPr lang="en-CA" sz="1600" dirty="0"/>
          </a:p>
        </p:txBody>
      </p:sp>
    </p:spTree>
    <p:extLst>
      <p:ext uri="{BB962C8B-B14F-4D97-AF65-F5344CB8AC3E}">
        <p14:creationId xmlns:p14="http://schemas.microsoft.com/office/powerpoint/2010/main" val="61311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4.bp.blogspot.com/-YusmHU0bYNY/U5tvnRYbwuI/AAAAAAAADI4/-0Wz0gAnEyY/s1600/affective_contex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782" y="1988840"/>
            <a:ext cx="3810000" cy="30099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1564870"/>
          </a:xfrm>
        </p:spPr>
        <p:txBody>
          <a:bodyPr>
            <a:noAutofit/>
          </a:bodyPr>
          <a:lstStyle/>
          <a:p>
            <a:pPr algn="l"/>
            <a:r>
              <a:rPr lang="en-CA" dirty="0" smtClean="0"/>
              <a:t>This, for example, is a blatant appeal to made up stuff:</a:t>
            </a:r>
            <a:endParaRPr lang="en-CA" dirty="0"/>
          </a:p>
        </p:txBody>
      </p:sp>
      <p:sp>
        <p:nvSpPr>
          <p:cNvPr id="3" name="Content Placeholder 2"/>
          <p:cNvSpPr>
            <a:spLocks noGrp="1"/>
          </p:cNvSpPr>
          <p:nvPr>
            <p:ph idx="1"/>
          </p:nvPr>
        </p:nvSpPr>
        <p:spPr>
          <a:xfrm>
            <a:off x="3738918" y="1844824"/>
            <a:ext cx="4978896" cy="4525963"/>
          </a:xfrm>
        </p:spPr>
        <p:txBody>
          <a:bodyPr/>
          <a:lstStyle/>
          <a:p>
            <a:pPr marL="0" indent="0" algn="r">
              <a:buNone/>
            </a:pPr>
            <a:r>
              <a:rPr lang="en-CA" dirty="0" smtClean="0"/>
              <a:t>“… our brains </a:t>
            </a:r>
            <a:r>
              <a:rPr lang="en-CA" dirty="0"/>
              <a:t>need some way of deciding what to encode and how to encode it, so as to retrieve it in a way which is useful. Our minds solve this problem by encoding information along with its affective </a:t>
            </a:r>
            <a:r>
              <a:rPr lang="en-CA" dirty="0" smtClean="0"/>
              <a:t>context…”</a:t>
            </a:r>
            <a:endParaRPr lang="en-CA" dirty="0"/>
          </a:p>
        </p:txBody>
      </p:sp>
      <p:sp>
        <p:nvSpPr>
          <p:cNvPr id="4" name="Rectangle 3"/>
          <p:cNvSpPr/>
          <p:nvPr/>
        </p:nvSpPr>
        <p:spPr>
          <a:xfrm>
            <a:off x="2238186" y="5996139"/>
            <a:ext cx="6858000" cy="369332"/>
          </a:xfrm>
          <a:prstGeom prst="rect">
            <a:avLst/>
          </a:prstGeom>
        </p:spPr>
        <p:txBody>
          <a:bodyPr wrap="square">
            <a:spAutoFit/>
          </a:bodyPr>
          <a:lstStyle/>
          <a:p>
            <a:r>
              <a:rPr lang="en-CA" dirty="0">
                <a:hlinkClick r:id="rId4"/>
              </a:rPr>
              <a:t>http://</a:t>
            </a:r>
            <a:r>
              <a:rPr lang="en-CA" dirty="0" smtClean="0">
                <a:hlinkClick r:id="rId4"/>
              </a:rPr>
              <a:t>www.aconventional.com/2014/06/learning-explained.html</a:t>
            </a:r>
            <a:r>
              <a:rPr lang="en-CA" dirty="0" smtClean="0"/>
              <a:t> </a:t>
            </a:r>
            <a:endParaRPr lang="en-CA" dirty="0"/>
          </a:p>
        </p:txBody>
      </p:sp>
    </p:spTree>
    <p:extLst>
      <p:ext uri="{BB962C8B-B14F-4D97-AF65-F5344CB8AC3E}">
        <p14:creationId xmlns:p14="http://schemas.microsoft.com/office/powerpoint/2010/main" val="3261514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075240" cy="1656184"/>
          </a:xfrm>
        </p:spPr>
        <p:txBody>
          <a:bodyPr>
            <a:noAutofit/>
          </a:bodyPr>
          <a:lstStyle/>
          <a:p>
            <a:pPr algn="r"/>
            <a:r>
              <a:rPr lang="en-CA" dirty="0" smtClean="0"/>
              <a:t>Talbot: Biology’s shameful refusal to disown the machine-organism </a:t>
            </a:r>
            <a:endParaRPr lang="en-CA" dirty="0"/>
          </a:p>
        </p:txBody>
      </p:sp>
      <p:sp>
        <p:nvSpPr>
          <p:cNvPr id="3" name="Content Placeholder 2"/>
          <p:cNvSpPr>
            <a:spLocks noGrp="1"/>
          </p:cNvSpPr>
          <p:nvPr>
            <p:ph idx="1"/>
          </p:nvPr>
        </p:nvSpPr>
        <p:spPr>
          <a:xfrm>
            <a:off x="4355976" y="1988840"/>
            <a:ext cx="4330824" cy="4137323"/>
          </a:xfrm>
        </p:spPr>
        <p:txBody>
          <a:bodyPr>
            <a:normAutofit/>
          </a:bodyPr>
          <a:lstStyle/>
          <a:p>
            <a:pPr marL="0" indent="0">
              <a:buNone/>
            </a:pPr>
            <a:r>
              <a:rPr lang="en-CA" dirty="0" smtClean="0"/>
              <a:t>Even </a:t>
            </a:r>
            <a:r>
              <a:rPr lang="en-CA" dirty="0"/>
              <a:t>a simple concept like 'Paris' is more like a wave of interconnected neural activations, an activation that takes place </a:t>
            </a:r>
            <a:r>
              <a:rPr lang="en-CA" i="1" dirty="0"/>
              <a:t>in the very same body</a:t>
            </a:r>
            <a:r>
              <a:rPr lang="en-CA" dirty="0"/>
              <a:t> of water as the next wave</a:t>
            </a:r>
            <a:endParaRPr lang="en-CA" dirty="0"/>
          </a:p>
        </p:txBody>
      </p:sp>
      <p:pic>
        <p:nvPicPr>
          <p:cNvPr id="8194" name="Picture 2" descr="https://emedtravel.files.wordpress.com/2012/04/conductio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015572"/>
            <a:ext cx="3245346" cy="38165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15995" y="6126163"/>
            <a:ext cx="7902624" cy="646331"/>
          </a:xfrm>
          <a:prstGeom prst="rect">
            <a:avLst/>
          </a:prstGeom>
        </p:spPr>
        <p:txBody>
          <a:bodyPr wrap="square">
            <a:spAutoFit/>
          </a:bodyPr>
          <a:lstStyle/>
          <a:p>
            <a:r>
              <a:rPr lang="en-CA" dirty="0">
                <a:hlinkClick r:id="rId4"/>
              </a:rPr>
              <a:t>http://</a:t>
            </a:r>
            <a:r>
              <a:rPr lang="en-CA" dirty="0" smtClean="0">
                <a:hlinkClick r:id="rId4"/>
              </a:rPr>
              <a:t>natureinstitute.org/txt/st/org/comm/ar/2014/machines_18.htm</a:t>
            </a:r>
            <a:endParaRPr lang="en-CA" dirty="0" smtClean="0"/>
          </a:p>
          <a:p>
            <a:r>
              <a:rPr lang="en-CA" dirty="0"/>
              <a:t>Image: </a:t>
            </a:r>
            <a:r>
              <a:rPr lang="en-CA" dirty="0">
                <a:hlinkClick r:id="rId5"/>
              </a:rPr>
              <a:t>https://emedtravel.wordpress.com/page/16</a:t>
            </a:r>
            <a:r>
              <a:rPr lang="en-CA" dirty="0" smtClean="0">
                <a:hlinkClick r:id="rId5"/>
              </a:rPr>
              <a:t>/</a:t>
            </a:r>
            <a:r>
              <a:rPr lang="en-CA" dirty="0" smtClean="0"/>
              <a:t> </a:t>
            </a:r>
            <a:endParaRPr lang="en-CA" dirty="0"/>
          </a:p>
        </p:txBody>
      </p:sp>
    </p:spTree>
    <p:extLst>
      <p:ext uri="{BB962C8B-B14F-4D97-AF65-F5344CB8AC3E}">
        <p14:creationId xmlns:p14="http://schemas.microsoft.com/office/powerpoint/2010/main" val="1370370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70186"/>
          </a:xfrm>
        </p:spPr>
        <p:txBody>
          <a:bodyPr>
            <a:noAutofit/>
          </a:bodyPr>
          <a:lstStyle/>
          <a:p>
            <a:pPr algn="l"/>
            <a:r>
              <a:rPr lang="en-CA" dirty="0" smtClean="0"/>
              <a:t>The next phase: competency-based education</a:t>
            </a:r>
            <a:endParaRPr lang="en-CA" dirty="0"/>
          </a:p>
        </p:txBody>
      </p:sp>
      <p:sp>
        <p:nvSpPr>
          <p:cNvPr id="3" name="Content Placeholder 2"/>
          <p:cNvSpPr>
            <a:spLocks noGrp="1"/>
          </p:cNvSpPr>
          <p:nvPr>
            <p:ph idx="1"/>
          </p:nvPr>
        </p:nvSpPr>
        <p:spPr>
          <a:xfrm>
            <a:off x="463215" y="3717032"/>
            <a:ext cx="8229600" cy="2437731"/>
          </a:xfrm>
        </p:spPr>
        <p:txBody>
          <a:bodyPr>
            <a:normAutofit/>
          </a:bodyPr>
          <a:lstStyle/>
          <a:p>
            <a:r>
              <a:rPr lang="en-CA" dirty="0"/>
              <a:t>CBE models offer credentials based on demonstrated </a:t>
            </a:r>
            <a:r>
              <a:rPr lang="en-CA" dirty="0" smtClean="0"/>
              <a:t>proficiencies</a:t>
            </a:r>
          </a:p>
          <a:p>
            <a:r>
              <a:rPr lang="en-CA" dirty="0" smtClean="0"/>
              <a:t>Critics argue </a:t>
            </a:r>
            <a:r>
              <a:rPr lang="en-CA" dirty="0"/>
              <a:t>that it seems too much like training and is focused too much on </a:t>
            </a:r>
            <a:r>
              <a:rPr lang="en-CA" dirty="0" smtClean="0"/>
              <a:t>outcomes</a:t>
            </a:r>
            <a:endParaRPr lang="en-CA" dirty="0">
              <a:effectLst/>
            </a:endParaRPr>
          </a:p>
        </p:txBody>
      </p:sp>
      <p:pic>
        <p:nvPicPr>
          <p:cNvPr id="9218" name="Picture 2" descr="competency_4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268760"/>
            <a:ext cx="5000236" cy="22322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27584" y="5801400"/>
            <a:ext cx="9486800" cy="1138773"/>
          </a:xfrm>
          <a:prstGeom prst="rect">
            <a:avLst/>
          </a:prstGeom>
        </p:spPr>
        <p:txBody>
          <a:bodyPr wrap="square">
            <a:spAutoFit/>
          </a:bodyPr>
          <a:lstStyle/>
          <a:p>
            <a:r>
              <a:rPr lang="en-CA" sz="1600" dirty="0">
                <a:hlinkClick r:id="rId4"/>
              </a:rPr>
              <a:t>http://</a:t>
            </a:r>
            <a:r>
              <a:rPr lang="en-CA" sz="1600" dirty="0" smtClean="0">
                <a:hlinkClick r:id="rId4"/>
              </a:rPr>
              <a:t>www.universityaffairs.ca/competency-based-degree-programs-are-growing-in-the-us.aspx</a:t>
            </a:r>
            <a:endParaRPr lang="en-CA" sz="1600" dirty="0" smtClean="0"/>
          </a:p>
          <a:p>
            <a:r>
              <a:rPr lang="en-CA" sz="1600" dirty="0">
                <a:hlinkClick r:id="rId5"/>
              </a:rPr>
              <a:t>http://eduvation.ca/ideas/competency-based-degrees</a:t>
            </a:r>
            <a:r>
              <a:rPr lang="en-CA" sz="1600" dirty="0" smtClean="0">
                <a:hlinkClick r:id="rId5"/>
              </a:rPr>
              <a:t>/</a:t>
            </a:r>
            <a:endParaRPr lang="en-CA" sz="1600" dirty="0" smtClean="0"/>
          </a:p>
          <a:p>
            <a:r>
              <a:rPr lang="en-CA" sz="1600" dirty="0">
                <a:hlinkClick r:id="rId6"/>
              </a:rPr>
              <a:t>http://</a:t>
            </a:r>
            <a:r>
              <a:rPr lang="en-CA" sz="1600" dirty="0" smtClean="0">
                <a:hlinkClick r:id="rId6"/>
              </a:rPr>
              <a:t>academica.ca/top-ten/competency-based-degrees-continue-gain-popularity</a:t>
            </a:r>
            <a:r>
              <a:rPr lang="en-CA" sz="1600" dirty="0" smtClean="0"/>
              <a:t> </a:t>
            </a:r>
          </a:p>
          <a:p>
            <a:endParaRPr lang="en-CA" dirty="0"/>
          </a:p>
        </p:txBody>
      </p:sp>
    </p:spTree>
    <p:extLst>
      <p:ext uri="{BB962C8B-B14F-4D97-AF65-F5344CB8AC3E}">
        <p14:creationId xmlns:p14="http://schemas.microsoft.com/office/powerpoint/2010/main" val="1222985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760" y="274638"/>
            <a:ext cx="6275040" cy="1714202"/>
          </a:xfrm>
        </p:spPr>
        <p:txBody>
          <a:bodyPr>
            <a:noAutofit/>
          </a:bodyPr>
          <a:lstStyle/>
          <a:p>
            <a:pPr algn="r"/>
            <a:r>
              <a:rPr lang="en-CA" dirty="0" smtClean="0"/>
              <a:t>Personal learning requires competencies?</a:t>
            </a:r>
            <a:endParaRPr lang="en-CA" dirty="0"/>
          </a:p>
        </p:txBody>
      </p:sp>
      <p:sp>
        <p:nvSpPr>
          <p:cNvPr id="3" name="Content Placeholder 2"/>
          <p:cNvSpPr>
            <a:spLocks noGrp="1"/>
          </p:cNvSpPr>
          <p:nvPr>
            <p:ph idx="1"/>
          </p:nvPr>
        </p:nvSpPr>
        <p:spPr>
          <a:xfrm>
            <a:off x="4644008" y="2253664"/>
            <a:ext cx="4330824" cy="3849291"/>
          </a:xfrm>
        </p:spPr>
        <p:txBody>
          <a:bodyPr>
            <a:normAutofit lnSpcReduction="10000"/>
          </a:bodyPr>
          <a:lstStyle/>
          <a:p>
            <a:pPr marL="0" indent="0">
              <a:buNone/>
            </a:pPr>
            <a:r>
              <a:rPr lang="en-CA" dirty="0" smtClean="0"/>
              <a:t>Well, yes, under some circumstances: “</a:t>
            </a:r>
            <a:r>
              <a:rPr lang="en-CA" dirty="0"/>
              <a:t>“You can’t truly do personalized learning and also continue to have common expectations without </a:t>
            </a:r>
            <a:r>
              <a:rPr lang="en-CA" dirty="0" smtClean="0"/>
              <a:t>competencies.”</a:t>
            </a:r>
            <a:endParaRPr lang="en-CA" dirty="0"/>
          </a:p>
        </p:txBody>
      </p:sp>
      <p:pic>
        <p:nvPicPr>
          <p:cNvPr id="4" name="Picture 3"/>
          <p:cNvPicPr>
            <a:picLocks noChangeAspect="1"/>
          </p:cNvPicPr>
          <p:nvPr/>
        </p:nvPicPr>
        <p:blipFill>
          <a:blip r:embed="rId3"/>
          <a:stretch>
            <a:fillRect/>
          </a:stretch>
        </p:blipFill>
        <p:spPr>
          <a:xfrm>
            <a:off x="268065" y="1484784"/>
            <a:ext cx="4086225" cy="4219575"/>
          </a:xfrm>
          <a:prstGeom prst="rect">
            <a:avLst/>
          </a:prstGeom>
        </p:spPr>
      </p:pic>
      <p:sp>
        <p:nvSpPr>
          <p:cNvPr id="5" name="Rectangle 4"/>
          <p:cNvSpPr/>
          <p:nvPr/>
        </p:nvSpPr>
        <p:spPr>
          <a:xfrm>
            <a:off x="268065" y="5969183"/>
            <a:ext cx="8262664" cy="646331"/>
          </a:xfrm>
          <a:prstGeom prst="rect">
            <a:avLst/>
          </a:prstGeom>
        </p:spPr>
        <p:txBody>
          <a:bodyPr wrap="square">
            <a:spAutoFit/>
          </a:bodyPr>
          <a:lstStyle/>
          <a:p>
            <a:r>
              <a:rPr lang="en-CA" dirty="0">
                <a:hlinkClick r:id="rId4"/>
              </a:rPr>
              <a:t>http://blogs.kqed.org/mindshift/2014/06/going-all-in-how-to-make-competency-based-learning-work/</a:t>
            </a:r>
            <a:endParaRPr lang="en-CA" dirty="0"/>
          </a:p>
        </p:txBody>
      </p:sp>
    </p:spTree>
    <p:extLst>
      <p:ext uri="{BB962C8B-B14F-4D97-AF65-F5344CB8AC3E}">
        <p14:creationId xmlns:p14="http://schemas.microsoft.com/office/powerpoint/2010/main" val="696777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7904" y="3501008"/>
            <a:ext cx="4978896" cy="2625154"/>
          </a:xfrm>
        </p:spPr>
        <p:txBody>
          <a:bodyPr>
            <a:noAutofit/>
          </a:bodyPr>
          <a:lstStyle/>
          <a:p>
            <a:pPr algn="r"/>
            <a:r>
              <a:rPr lang="en-CA" sz="4800" dirty="0" smtClean="0"/>
              <a:t>But which competencies? We don’t really know…</a:t>
            </a:r>
            <a:endParaRPr lang="en-CA" sz="4800" dirty="0"/>
          </a:p>
        </p:txBody>
      </p:sp>
      <p:sp>
        <p:nvSpPr>
          <p:cNvPr id="3" name="Content Placeholder 2"/>
          <p:cNvSpPr>
            <a:spLocks noGrp="1"/>
          </p:cNvSpPr>
          <p:nvPr>
            <p:ph idx="1"/>
          </p:nvPr>
        </p:nvSpPr>
        <p:spPr>
          <a:xfrm>
            <a:off x="289582" y="548680"/>
            <a:ext cx="2952328" cy="5904656"/>
          </a:xfrm>
        </p:spPr>
        <p:txBody>
          <a:bodyPr>
            <a:normAutofit/>
          </a:bodyPr>
          <a:lstStyle/>
          <a:p>
            <a:pPr marL="0" indent="0">
              <a:buNone/>
            </a:pPr>
            <a:r>
              <a:rPr lang="en-CA" dirty="0" smtClean="0"/>
              <a:t>“There </a:t>
            </a:r>
            <a:r>
              <a:rPr lang="en-CA" dirty="0"/>
              <a:t>is no systematic, comprehensive study indicating that the purported skills from a CBE program translate into </a:t>
            </a:r>
            <a:r>
              <a:rPr lang="en-CA" dirty="0" smtClean="0"/>
              <a:t>performance.”</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4294" y="188640"/>
            <a:ext cx="6007926" cy="3612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84525" y="5949280"/>
            <a:ext cx="8694712" cy="646331"/>
          </a:xfrm>
          <a:prstGeom prst="rect">
            <a:avLst/>
          </a:prstGeom>
        </p:spPr>
        <p:txBody>
          <a:bodyPr wrap="square">
            <a:spAutoFit/>
          </a:bodyPr>
          <a:lstStyle/>
          <a:p>
            <a:r>
              <a:rPr lang="en-CA" dirty="0">
                <a:hlinkClick r:id="rId4"/>
              </a:rPr>
              <a:t>http://heqco.ca/SiteCollectionDocuments/CBE </a:t>
            </a:r>
            <a:r>
              <a:rPr lang="en-CA" dirty="0" smtClean="0">
                <a:hlinkClick r:id="rId4"/>
              </a:rPr>
              <a:t>Report-ENG.pdf</a:t>
            </a:r>
            <a:endParaRPr lang="en-CA" dirty="0" smtClean="0"/>
          </a:p>
          <a:p>
            <a:r>
              <a:rPr lang="en-CA" dirty="0" smtClean="0">
                <a:hlinkClick r:id="rId5"/>
              </a:rPr>
              <a:t>http</a:t>
            </a:r>
            <a:r>
              <a:rPr lang="en-CA" dirty="0">
                <a:hlinkClick r:id="rId5"/>
              </a:rPr>
              <a:t>://heqco.ca/en-CA/Research/Research Publications/Pages/</a:t>
            </a:r>
            <a:r>
              <a:rPr lang="en-CA" dirty="0" err="1">
                <a:hlinkClick r:id="rId5"/>
              </a:rPr>
              <a:t>Summary.aspx?link</a:t>
            </a:r>
            <a:r>
              <a:rPr lang="en-CA" dirty="0">
                <a:hlinkClick r:id="rId5"/>
              </a:rPr>
              <a:t>=139</a:t>
            </a:r>
            <a:endParaRPr lang="en-CA" dirty="0"/>
          </a:p>
        </p:txBody>
      </p:sp>
    </p:spTree>
    <p:extLst>
      <p:ext uri="{BB962C8B-B14F-4D97-AF65-F5344CB8AC3E}">
        <p14:creationId xmlns:p14="http://schemas.microsoft.com/office/powerpoint/2010/main" val="1530608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2722314"/>
          </a:xfrm>
        </p:spPr>
        <p:txBody>
          <a:bodyPr>
            <a:normAutofit/>
          </a:bodyPr>
          <a:lstStyle/>
          <a:p>
            <a:pPr algn="l"/>
            <a:r>
              <a:rPr lang="en-CA" dirty="0" smtClean="0"/>
              <a:t>What are we getting instead?</a:t>
            </a:r>
            <a:br>
              <a:rPr lang="en-CA" dirty="0" smtClean="0"/>
            </a:br>
            <a:r>
              <a:rPr lang="en-CA" dirty="0" smtClean="0"/>
              <a:t>A slew of alternative credentials…</a:t>
            </a:r>
            <a:br>
              <a:rPr lang="en-CA" dirty="0" smtClean="0"/>
            </a:br>
            <a:r>
              <a:rPr lang="en-CA" dirty="0" smtClean="0"/>
              <a:t>A veritable </a:t>
            </a:r>
            <a:r>
              <a:rPr lang="en-CA" i="1" dirty="0" smtClean="0"/>
              <a:t>slew!</a:t>
            </a:r>
            <a:endParaRPr lang="en-CA" dirty="0"/>
          </a:p>
        </p:txBody>
      </p:sp>
      <p:sp>
        <p:nvSpPr>
          <p:cNvPr id="3" name="Content Placeholder 2"/>
          <p:cNvSpPr>
            <a:spLocks noGrp="1"/>
          </p:cNvSpPr>
          <p:nvPr>
            <p:ph idx="1"/>
          </p:nvPr>
        </p:nvSpPr>
        <p:spPr>
          <a:xfrm>
            <a:off x="2339752" y="3029987"/>
            <a:ext cx="6120680" cy="3129211"/>
          </a:xfrm>
        </p:spPr>
        <p:txBody>
          <a:bodyPr>
            <a:normAutofit/>
          </a:bodyPr>
          <a:lstStyle/>
          <a:p>
            <a:r>
              <a:rPr lang="en-CA" dirty="0" smtClean="0"/>
              <a:t>“Qualt </a:t>
            </a:r>
            <a:r>
              <a:rPr lang="en-CA" dirty="0"/>
              <a:t>are based on courses developed by the Association of Accounting Technicians (AAT), Google, the Institute of Direct and Digital Marketing (IDM) and other professional bodies</a:t>
            </a:r>
            <a:r>
              <a:rPr lang="en-CA" dirty="0" smtClean="0"/>
              <a:t>.”</a:t>
            </a:r>
            <a:endParaRPr lang="en-CA" dirty="0" smtClean="0">
              <a:effectLst/>
            </a:endParaRPr>
          </a:p>
          <a:p>
            <a:endParaRPr lang="en-CA" dirty="0"/>
          </a:p>
        </p:txBody>
      </p:sp>
      <p:pic>
        <p:nvPicPr>
          <p:cNvPr id="10242" name="Picture 2" descr="http://www.qualt.com/wp-content/themes/startup/thumb.php?src=http://www.qualt.com/wp-content/uploads/2014/04/Introduction-to-Accounting.jpg&amp;w=224&amp;h=3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12976"/>
            <a:ext cx="1645954" cy="24174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67854" y="6007567"/>
            <a:ext cx="2392578" cy="369332"/>
          </a:xfrm>
          <a:prstGeom prst="rect">
            <a:avLst/>
          </a:prstGeom>
        </p:spPr>
        <p:txBody>
          <a:bodyPr wrap="none">
            <a:spAutoFit/>
          </a:bodyPr>
          <a:lstStyle/>
          <a:p>
            <a:r>
              <a:rPr lang="en-CA" dirty="0">
                <a:hlinkClick r:id="rId4"/>
              </a:rPr>
              <a:t>http://www.qualt.com/</a:t>
            </a:r>
            <a:endParaRPr lang="en-CA" dirty="0"/>
          </a:p>
        </p:txBody>
      </p:sp>
    </p:spTree>
    <p:extLst>
      <p:ext uri="{BB962C8B-B14F-4D97-AF65-F5344CB8AC3E}">
        <p14:creationId xmlns:p14="http://schemas.microsoft.com/office/powerpoint/2010/main" val="3483266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Everybody’s in on it</a:t>
            </a:r>
            <a:endParaRPr lang="en-CA" dirty="0"/>
          </a:p>
        </p:txBody>
      </p:sp>
      <p:sp>
        <p:nvSpPr>
          <p:cNvPr id="3" name="Content Placeholder 2"/>
          <p:cNvSpPr>
            <a:spLocks noGrp="1"/>
          </p:cNvSpPr>
          <p:nvPr>
            <p:ph idx="1"/>
          </p:nvPr>
        </p:nvSpPr>
        <p:spPr>
          <a:xfrm>
            <a:off x="457200" y="4365104"/>
            <a:ext cx="8229600" cy="1761059"/>
          </a:xfrm>
        </p:spPr>
        <p:txBody>
          <a:bodyPr>
            <a:normAutofit/>
          </a:bodyPr>
          <a:lstStyle/>
          <a:p>
            <a:r>
              <a:rPr lang="en-CA" dirty="0"/>
              <a:t>“(Harvard’s) response is to create a new type of credential, the Credential of Readiness, or </a:t>
            </a:r>
            <a:r>
              <a:rPr lang="en-CA" dirty="0" err="1"/>
              <a:t>CORe</a:t>
            </a:r>
            <a:r>
              <a:rPr lang="en-CA" dirty="0"/>
              <a:t>, which students can take online. </a:t>
            </a:r>
          </a:p>
          <a:p>
            <a:endParaRPr lang="en-CA" dirty="0">
              <a:effectLst/>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662628"/>
            <a:ext cx="3384376" cy="2486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7200" y="6129793"/>
            <a:ext cx="9414792" cy="369332"/>
          </a:xfrm>
          <a:prstGeom prst="rect">
            <a:avLst/>
          </a:prstGeom>
        </p:spPr>
        <p:txBody>
          <a:bodyPr wrap="square">
            <a:spAutoFit/>
          </a:bodyPr>
          <a:lstStyle/>
          <a:p>
            <a:r>
              <a:rPr lang="en-CA" dirty="0">
                <a:hlinkClick r:id="rId4"/>
              </a:rPr>
              <a:t>http://www.nytimes.com/2014/06/01/business/business-school-disrupted.html?_r=0</a:t>
            </a:r>
            <a:endParaRPr lang="en-CA" dirty="0"/>
          </a:p>
        </p:txBody>
      </p:sp>
    </p:spTree>
    <p:extLst>
      <p:ext uri="{BB962C8B-B14F-4D97-AF65-F5344CB8AC3E}">
        <p14:creationId xmlns:p14="http://schemas.microsoft.com/office/powerpoint/2010/main" val="2536254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764704"/>
            <a:ext cx="6077348" cy="4525963"/>
          </a:xfrm>
        </p:spPr>
        <p:txBody>
          <a:bodyPr>
            <a:normAutofit/>
          </a:bodyPr>
          <a:lstStyle/>
          <a:p>
            <a:pPr algn="r"/>
            <a:r>
              <a:rPr lang="en-CA" dirty="0"/>
              <a:t>ALT designs and releases </a:t>
            </a:r>
            <a:r>
              <a:rPr lang="en-CA" dirty="0" smtClean="0"/>
              <a:t>badges as part of its </a:t>
            </a:r>
            <a:r>
              <a:rPr lang="en-CA" dirty="0" err="1" smtClean="0"/>
              <a:t>ocTEL</a:t>
            </a:r>
            <a:r>
              <a:rPr lang="en-CA" dirty="0" smtClean="0"/>
              <a:t> MOOC</a:t>
            </a:r>
          </a:p>
          <a:p>
            <a:pPr algn="r"/>
            <a:r>
              <a:rPr lang="en-CA" dirty="0" smtClean="0"/>
              <a:t>It </a:t>
            </a:r>
            <a:r>
              <a:rPr lang="en-CA" dirty="0"/>
              <a:t>also releases a </a:t>
            </a:r>
            <a:r>
              <a:rPr lang="en-CA" dirty="0" smtClean="0"/>
              <a:t>plug-in</a:t>
            </a:r>
          </a:p>
          <a:p>
            <a:pPr algn="r"/>
            <a:r>
              <a:rPr lang="en-CA" dirty="0" smtClean="0"/>
              <a:t>Badges </a:t>
            </a:r>
            <a:r>
              <a:rPr lang="en-CA" dirty="0"/>
              <a:t>issued using </a:t>
            </a:r>
            <a:r>
              <a:rPr lang="en-CA" dirty="0" err="1"/>
              <a:t>BadgeOS</a:t>
            </a:r>
            <a:r>
              <a:rPr lang="en-CA" dirty="0"/>
              <a:t> are now exposed as Open Badges compliant Assertion</a:t>
            </a:r>
          </a:p>
          <a:p>
            <a:pPr algn="r"/>
            <a:endParaRPr lang="en-CA" dirty="0" smtClean="0"/>
          </a:p>
        </p:txBody>
      </p:sp>
      <p:pic>
        <p:nvPicPr>
          <p:cNvPr id="11266" name="Picture 2" descr="OpenBadges_Insignia_WeIssue_Banner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764704"/>
            <a:ext cx="1930623" cy="25741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43608" y="5682948"/>
            <a:ext cx="5040560" cy="954107"/>
          </a:xfrm>
          <a:prstGeom prst="rect">
            <a:avLst/>
          </a:prstGeom>
        </p:spPr>
        <p:txBody>
          <a:bodyPr wrap="square">
            <a:spAutoFit/>
          </a:bodyPr>
          <a:lstStyle/>
          <a:p>
            <a:r>
              <a:rPr lang="en-CA" sz="1400" dirty="0">
                <a:hlinkClick r:id="rId4"/>
              </a:rPr>
              <a:t>https://newsletter.alt.ac.uk/2014/06/alt-issues-first-open-badges-as-part-of-octel-and-releases-plugin-to-the-community</a:t>
            </a:r>
            <a:r>
              <a:rPr lang="en-CA" sz="1400" dirty="0" smtClean="0">
                <a:hlinkClick r:id="rId4"/>
              </a:rPr>
              <a:t>/</a:t>
            </a:r>
            <a:endParaRPr lang="en-CA" sz="1400" dirty="0" smtClean="0"/>
          </a:p>
          <a:p>
            <a:r>
              <a:rPr lang="en-CA" sz="1400" dirty="0">
                <a:hlinkClick r:id="rId5"/>
              </a:rPr>
              <a:t>http://cogdogblog.com/2014/06/25/to-badge-yourself-or-to-be-badged/</a:t>
            </a:r>
            <a:endParaRPr lang="en-CA" sz="1400" dirty="0"/>
          </a:p>
        </p:txBody>
      </p:sp>
    </p:spTree>
    <p:extLst>
      <p:ext uri="{BB962C8B-B14F-4D97-AF65-F5344CB8AC3E}">
        <p14:creationId xmlns:p14="http://schemas.microsoft.com/office/powerpoint/2010/main" val="1367733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73016"/>
            <a:ext cx="8229600" cy="2553147"/>
          </a:xfrm>
        </p:spPr>
        <p:txBody>
          <a:bodyPr>
            <a:normAutofit/>
          </a:bodyPr>
          <a:lstStyle/>
          <a:p>
            <a:r>
              <a:rPr lang="en-CA" dirty="0" err="1" smtClean="0"/>
              <a:t>Udacity</a:t>
            </a:r>
            <a:r>
              <a:rPr lang="en-CA" dirty="0" smtClean="0"/>
              <a:t>: “</a:t>
            </a:r>
            <a:r>
              <a:rPr lang="en-CA" dirty="0"/>
              <a:t>Together with AT&amp;T and an initial funding from AT&amp;T Aspire of more than $1.5 million, we are launching </a:t>
            </a:r>
            <a:r>
              <a:rPr lang="en-CA" dirty="0" err="1"/>
              <a:t>nanodegrees</a:t>
            </a:r>
            <a:r>
              <a:rPr lang="en-CA" dirty="0"/>
              <a:t>: compact, flexible, and job-focused credentials that are stackable throughout your career</a:t>
            </a:r>
            <a:r>
              <a:rPr lang="en-CA" dirty="0" smtClean="0"/>
              <a:t>.”</a:t>
            </a:r>
            <a:endParaRPr lang="en-CA" dirty="0"/>
          </a:p>
        </p:txBody>
      </p:sp>
      <p:pic>
        <p:nvPicPr>
          <p:cNvPr id="12290" name="Picture 2" descr="http://1.bp.blogspot.com/-5_JzdMwnk1k/U5uivhE0Q1I/AAAAAAAABJA/9xbayuJAi2E/s1600/marketing_ND_bann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980728"/>
            <a:ext cx="3810000"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99592" y="6152535"/>
            <a:ext cx="8406680" cy="369332"/>
          </a:xfrm>
          <a:prstGeom prst="rect">
            <a:avLst/>
          </a:prstGeom>
        </p:spPr>
        <p:txBody>
          <a:bodyPr wrap="square">
            <a:spAutoFit/>
          </a:bodyPr>
          <a:lstStyle/>
          <a:p>
            <a:r>
              <a:rPr lang="en-CA" dirty="0">
                <a:hlinkClick r:id="rId4"/>
              </a:rPr>
              <a:t>http://blog.udacity.com/2014/06/announcing-nanodegrees-new-type-of.html</a:t>
            </a:r>
            <a:endParaRPr lang="en-CA" dirty="0"/>
          </a:p>
        </p:txBody>
      </p:sp>
    </p:spTree>
    <p:extLst>
      <p:ext uri="{BB962C8B-B14F-4D97-AF65-F5344CB8AC3E}">
        <p14:creationId xmlns:p14="http://schemas.microsoft.com/office/powerpoint/2010/main" val="1798558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86808" cy="3586410"/>
          </a:xfrm>
        </p:spPr>
        <p:txBody>
          <a:bodyPr>
            <a:normAutofit/>
          </a:bodyPr>
          <a:lstStyle/>
          <a:p>
            <a:pPr algn="l"/>
            <a:r>
              <a:rPr lang="en-CA" dirty="0" smtClean="0"/>
              <a:t>Meanwhile, how many of us are just faking </a:t>
            </a:r>
            <a:r>
              <a:rPr lang="en-CA" dirty="0" smtClean="0"/>
              <a:t>our cultural knowledge</a:t>
            </a:r>
            <a:r>
              <a:rPr lang="en-CA" dirty="0" smtClean="0"/>
              <a:t>?</a:t>
            </a:r>
            <a:endParaRPr lang="en-CA" dirty="0"/>
          </a:p>
        </p:txBody>
      </p:sp>
      <p:sp>
        <p:nvSpPr>
          <p:cNvPr id="3" name="Content Placeholder 2"/>
          <p:cNvSpPr>
            <a:spLocks noGrp="1"/>
          </p:cNvSpPr>
          <p:nvPr>
            <p:ph idx="1"/>
          </p:nvPr>
        </p:nvSpPr>
        <p:spPr>
          <a:xfrm>
            <a:off x="6084168" y="2194209"/>
            <a:ext cx="2592288" cy="4104456"/>
          </a:xfrm>
        </p:spPr>
        <p:txBody>
          <a:bodyPr>
            <a:normAutofit/>
          </a:bodyPr>
          <a:lstStyle/>
          <a:p>
            <a:r>
              <a:rPr lang="en-CA" dirty="0" smtClean="0"/>
              <a:t>And does it matter?</a:t>
            </a:r>
          </a:p>
          <a:p>
            <a:r>
              <a:rPr lang="en-CA" dirty="0" smtClean="0"/>
              <a:t>Is there some set of core materials we should all know?</a:t>
            </a:r>
            <a:endParaRPr lang="en-CA"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896133"/>
            <a:ext cx="5305425"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36559" y="6333750"/>
            <a:ext cx="7758608" cy="369332"/>
          </a:xfrm>
          <a:prstGeom prst="rect">
            <a:avLst/>
          </a:prstGeom>
        </p:spPr>
        <p:txBody>
          <a:bodyPr wrap="square">
            <a:spAutoFit/>
          </a:bodyPr>
          <a:lstStyle/>
          <a:p>
            <a:r>
              <a:rPr lang="en-CA" dirty="0">
                <a:hlinkClick r:id="rId3"/>
              </a:rPr>
              <a:t>http://www.cbc.ca/player/News/Canada/Audio/ID/2461862894/</a:t>
            </a:r>
            <a:endParaRPr lang="en-CA" dirty="0"/>
          </a:p>
        </p:txBody>
      </p:sp>
    </p:spTree>
    <p:extLst>
      <p:ext uri="{BB962C8B-B14F-4D97-AF65-F5344CB8AC3E}">
        <p14:creationId xmlns:p14="http://schemas.microsoft.com/office/powerpoint/2010/main" val="29582969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03648" y="2564904"/>
            <a:ext cx="7283152" cy="3561259"/>
          </a:xfrm>
        </p:spPr>
        <p:txBody>
          <a:bodyPr>
            <a:normAutofit/>
          </a:bodyPr>
          <a:lstStyle/>
          <a:p>
            <a:r>
              <a:rPr lang="en-CA" dirty="0" smtClean="0"/>
              <a:t>European Commission: VM Pass</a:t>
            </a:r>
            <a:endParaRPr lang="en-CA" dirty="0"/>
          </a:p>
          <a:p>
            <a:r>
              <a:rPr lang="en-CA" dirty="0" smtClean="0"/>
              <a:t>(Recognition of virtual mobility and OER learning)</a:t>
            </a:r>
          </a:p>
          <a:p>
            <a:r>
              <a:rPr lang="en-CA" dirty="0" smtClean="0"/>
              <a:t>“</a:t>
            </a:r>
            <a:r>
              <a:rPr lang="en-CA" dirty="0"/>
              <a:t>validation process that is based on combination of peer review and crowdsourcing</a:t>
            </a:r>
            <a:r>
              <a:rPr lang="en-CA" dirty="0" smtClean="0"/>
              <a:t>.”</a:t>
            </a:r>
            <a:endParaRPr lang="en-CA"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flipV="1">
            <a:off x="683568" y="548680"/>
            <a:ext cx="4727049"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828800" y="5756831"/>
            <a:ext cx="6858000" cy="646331"/>
          </a:xfrm>
          <a:prstGeom prst="rect">
            <a:avLst/>
          </a:prstGeom>
        </p:spPr>
        <p:txBody>
          <a:bodyPr wrap="square">
            <a:spAutoFit/>
          </a:bodyPr>
          <a:lstStyle/>
          <a:p>
            <a:r>
              <a:rPr lang="en-CA" dirty="0">
                <a:hlinkClick r:id="rId4"/>
              </a:rPr>
              <a:t>http://</a:t>
            </a:r>
            <a:r>
              <a:rPr lang="en-CA" dirty="0" smtClean="0">
                <a:hlinkClick r:id="rId4"/>
              </a:rPr>
              <a:t>acreelman.blogspot.ca/2014/06/passport-for-learning.html</a:t>
            </a:r>
            <a:endParaRPr lang="en-CA" dirty="0" smtClean="0"/>
          </a:p>
          <a:p>
            <a:r>
              <a:rPr lang="en-CA" dirty="0">
                <a:hlinkClick r:id="rId5"/>
              </a:rPr>
              <a:t>http://vmpass.eu/</a:t>
            </a:r>
            <a:endParaRPr lang="en-CA" dirty="0"/>
          </a:p>
        </p:txBody>
      </p:sp>
    </p:spTree>
    <p:extLst>
      <p:ext uri="{BB962C8B-B14F-4D97-AF65-F5344CB8AC3E}">
        <p14:creationId xmlns:p14="http://schemas.microsoft.com/office/powerpoint/2010/main" val="2618143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tatic3.thedrum.com/uploads/drum_basic_article/107570/additional_media/Conde%20Nast-0027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996953"/>
            <a:ext cx="5472608" cy="294577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39552" y="260648"/>
            <a:ext cx="8229600" cy="4525963"/>
          </a:xfrm>
        </p:spPr>
        <p:txBody>
          <a:bodyPr/>
          <a:lstStyle/>
          <a:p>
            <a:r>
              <a:rPr lang="en-CA" dirty="0"/>
              <a:t>College Credentials by Condé </a:t>
            </a:r>
            <a:r>
              <a:rPr lang="en-CA" dirty="0" smtClean="0"/>
              <a:t>Nast</a:t>
            </a:r>
          </a:p>
          <a:p>
            <a:r>
              <a:rPr lang="en-CA" dirty="0" smtClean="0"/>
              <a:t>Writers </a:t>
            </a:r>
            <a:r>
              <a:rPr lang="en-CA" dirty="0"/>
              <a:t>and editors will contribute subject matter </a:t>
            </a:r>
            <a:r>
              <a:rPr lang="en-CA" dirty="0" smtClean="0"/>
              <a:t>expertise</a:t>
            </a:r>
          </a:p>
          <a:p>
            <a:r>
              <a:rPr lang="en-CA" dirty="0" smtClean="0"/>
              <a:t>The </a:t>
            </a:r>
            <a:r>
              <a:rPr lang="en-CA" dirty="0"/>
              <a:t>publisher will provide some financial backing to the partnerships</a:t>
            </a:r>
            <a:endParaRPr lang="en-CA" dirty="0" smtClean="0"/>
          </a:p>
          <a:p>
            <a:endParaRPr lang="en-CA" dirty="0"/>
          </a:p>
        </p:txBody>
      </p:sp>
      <p:sp>
        <p:nvSpPr>
          <p:cNvPr id="4" name="Rectangle 3"/>
          <p:cNvSpPr/>
          <p:nvPr/>
        </p:nvSpPr>
        <p:spPr>
          <a:xfrm>
            <a:off x="909936" y="6093296"/>
            <a:ext cx="7488832" cy="584775"/>
          </a:xfrm>
          <a:prstGeom prst="rect">
            <a:avLst/>
          </a:prstGeom>
        </p:spPr>
        <p:txBody>
          <a:bodyPr wrap="square">
            <a:spAutoFit/>
          </a:bodyPr>
          <a:lstStyle/>
          <a:p>
            <a:r>
              <a:rPr lang="en-CA" sz="1600" dirty="0">
                <a:hlinkClick r:id="rId4"/>
              </a:rPr>
              <a:t>http://www.insidehighered.com/news/2014/06/03/conde-nast-team-venture-fund-create-college-courses-credentials</a:t>
            </a:r>
            <a:endParaRPr lang="en-CA" sz="1600" dirty="0"/>
          </a:p>
        </p:txBody>
      </p:sp>
    </p:spTree>
    <p:extLst>
      <p:ext uri="{BB962C8B-B14F-4D97-AF65-F5344CB8AC3E}">
        <p14:creationId xmlns:p14="http://schemas.microsoft.com/office/powerpoint/2010/main" val="1351528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9561" y="3501008"/>
            <a:ext cx="7770873" cy="2980670"/>
          </a:xfrm>
        </p:spPr>
        <p:txBody>
          <a:bodyPr>
            <a:normAutofit/>
          </a:bodyPr>
          <a:lstStyle/>
          <a:p>
            <a:r>
              <a:rPr lang="en-CA" dirty="0" smtClean="0"/>
              <a:t>“…open </a:t>
            </a:r>
            <a:r>
              <a:rPr lang="en-CA" dirty="0"/>
              <a:t>access to machine-readable representations of learning objectives published by education agencies and organizations including the Common Core State Standards</a:t>
            </a:r>
            <a:r>
              <a:rPr lang="en-CA" dirty="0" smtClean="0"/>
              <a:t>.”</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561" y="1124744"/>
            <a:ext cx="4341195"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89561" y="6112346"/>
            <a:ext cx="3948453" cy="369332"/>
          </a:xfrm>
          <a:prstGeom prst="rect">
            <a:avLst/>
          </a:prstGeom>
        </p:spPr>
        <p:txBody>
          <a:bodyPr wrap="none">
            <a:spAutoFit/>
          </a:bodyPr>
          <a:lstStyle/>
          <a:p>
            <a:r>
              <a:rPr lang="en-CA" dirty="0">
                <a:hlinkClick r:id="rId4"/>
              </a:rPr>
              <a:t>http://www.achievementstandards.org/</a:t>
            </a:r>
            <a:endParaRPr lang="en-CA" dirty="0"/>
          </a:p>
        </p:txBody>
      </p:sp>
    </p:spTree>
    <p:extLst>
      <p:ext uri="{BB962C8B-B14F-4D97-AF65-F5344CB8AC3E}">
        <p14:creationId xmlns:p14="http://schemas.microsoft.com/office/powerpoint/2010/main" val="4242323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4355976" y="1700808"/>
            <a:ext cx="4042792" cy="4525963"/>
          </a:xfrm>
        </p:spPr>
        <p:txBody>
          <a:bodyPr>
            <a:normAutofit/>
          </a:bodyPr>
          <a:lstStyle/>
          <a:p>
            <a:r>
              <a:rPr lang="en-CA" dirty="0" smtClean="0"/>
              <a:t>Learning Locker</a:t>
            </a:r>
          </a:p>
          <a:p>
            <a:r>
              <a:rPr lang="en-CA" dirty="0"/>
              <a:t>open source Learning Record Store (LRS) for tracking learning </a:t>
            </a:r>
            <a:r>
              <a:rPr lang="en-CA" dirty="0" smtClean="0"/>
              <a:t>data</a:t>
            </a:r>
          </a:p>
          <a:p>
            <a:r>
              <a:rPr lang="en-CA" dirty="0"/>
              <a:t>turnkey offering, the Cloud LRS</a:t>
            </a:r>
            <a:endParaRPr lang="en-CA" dirty="0" smtClean="0"/>
          </a:p>
          <a:p>
            <a:endParaRPr lang="en-CA" dirty="0"/>
          </a:p>
        </p:txBody>
      </p:sp>
      <p:pic>
        <p:nvPicPr>
          <p:cNvPr id="4" name="Picture 3"/>
          <p:cNvPicPr>
            <a:picLocks noChangeAspect="1"/>
          </p:cNvPicPr>
          <p:nvPr/>
        </p:nvPicPr>
        <p:blipFill>
          <a:blip r:embed="rId3"/>
          <a:stretch>
            <a:fillRect/>
          </a:stretch>
        </p:blipFill>
        <p:spPr>
          <a:xfrm>
            <a:off x="683568" y="1875557"/>
            <a:ext cx="3347801" cy="2088232"/>
          </a:xfrm>
          <a:prstGeom prst="rect">
            <a:avLst/>
          </a:prstGeom>
        </p:spPr>
      </p:pic>
      <p:sp>
        <p:nvSpPr>
          <p:cNvPr id="5" name="Rectangle 4"/>
          <p:cNvSpPr/>
          <p:nvPr/>
        </p:nvSpPr>
        <p:spPr>
          <a:xfrm>
            <a:off x="3683215" y="5903605"/>
            <a:ext cx="4739824" cy="646331"/>
          </a:xfrm>
          <a:prstGeom prst="rect">
            <a:avLst/>
          </a:prstGeom>
        </p:spPr>
        <p:txBody>
          <a:bodyPr wrap="none">
            <a:spAutoFit/>
          </a:bodyPr>
          <a:lstStyle/>
          <a:p>
            <a:r>
              <a:rPr lang="en-CA" dirty="0">
                <a:hlinkClick r:id="rId4"/>
              </a:rPr>
              <a:t>http://www.ht2.co.uk/ben/?tag=learning-locker </a:t>
            </a:r>
            <a:endParaRPr lang="en-CA" dirty="0" smtClean="0">
              <a:hlinkClick r:id="rId4"/>
            </a:endParaRPr>
          </a:p>
          <a:p>
            <a:r>
              <a:rPr lang="en-CA" dirty="0" smtClean="0">
                <a:hlinkClick r:id="rId4"/>
              </a:rPr>
              <a:t>http</a:t>
            </a:r>
            <a:r>
              <a:rPr lang="en-CA" dirty="0">
                <a:hlinkClick r:id="rId4"/>
              </a:rPr>
              <a:t>://learninglocker.net/</a:t>
            </a:r>
            <a:endParaRPr lang="en-CA" dirty="0"/>
          </a:p>
        </p:txBody>
      </p:sp>
    </p:spTree>
    <p:extLst>
      <p:ext uri="{BB962C8B-B14F-4D97-AF65-F5344CB8AC3E}">
        <p14:creationId xmlns:p14="http://schemas.microsoft.com/office/powerpoint/2010/main" val="24797926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Holy Grail of open learning…</a:t>
            </a:r>
            <a:endParaRPr lang="en-CA" dirty="0"/>
          </a:p>
        </p:txBody>
      </p:sp>
      <p:sp>
        <p:nvSpPr>
          <p:cNvPr id="3" name="Content Placeholder 2"/>
          <p:cNvSpPr>
            <a:spLocks noGrp="1"/>
          </p:cNvSpPr>
          <p:nvPr>
            <p:ph idx="1"/>
          </p:nvPr>
        </p:nvSpPr>
        <p:spPr>
          <a:xfrm>
            <a:off x="3203848" y="1600200"/>
            <a:ext cx="5482952" cy="4525963"/>
          </a:xfrm>
        </p:spPr>
        <p:txBody>
          <a:bodyPr>
            <a:normAutofit/>
          </a:bodyPr>
          <a:lstStyle/>
          <a:p>
            <a:r>
              <a:rPr lang="en-CA" dirty="0"/>
              <a:t>… at the moment is finding a sustainable and reliable model for the validation of non-traditional learning. </a:t>
            </a:r>
            <a:r>
              <a:rPr lang="en-CA" dirty="0" smtClean="0"/>
              <a:t>-- Alastair </a:t>
            </a:r>
            <a:r>
              <a:rPr lang="en-CA" dirty="0" err="1" smtClean="0"/>
              <a:t>Creelman</a:t>
            </a:r>
            <a:endParaRPr lang="en-CA" dirty="0" smtClean="0"/>
          </a:p>
          <a:p>
            <a:r>
              <a:rPr lang="en-CA" dirty="0" smtClean="0"/>
              <a:t>But this makes me ask: do we want to validate the learning, or the </a:t>
            </a:r>
            <a:r>
              <a:rPr lang="en-CA" i="1" dirty="0" smtClean="0"/>
              <a:t>person?</a:t>
            </a:r>
            <a:endParaRPr lang="en-CA" dirty="0"/>
          </a:p>
        </p:txBody>
      </p:sp>
      <p:pic>
        <p:nvPicPr>
          <p:cNvPr id="14338" name="Picture 2" descr="http://home.messiah.edu/~tp1180/HolyGra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09" y="1772817"/>
            <a:ext cx="2224183" cy="40544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67744" y="6287644"/>
            <a:ext cx="6534472" cy="369332"/>
          </a:xfrm>
          <a:prstGeom prst="rect">
            <a:avLst/>
          </a:prstGeom>
        </p:spPr>
        <p:txBody>
          <a:bodyPr wrap="square">
            <a:spAutoFit/>
          </a:bodyPr>
          <a:lstStyle/>
          <a:p>
            <a:r>
              <a:rPr lang="en-CA" dirty="0">
                <a:hlinkClick r:id="rId4"/>
              </a:rPr>
              <a:t>http://acreelman.blogspot.ca/2014/06/passport-for-learning.html</a:t>
            </a:r>
            <a:endParaRPr lang="en-CA" dirty="0"/>
          </a:p>
        </p:txBody>
      </p:sp>
    </p:spTree>
    <p:extLst>
      <p:ext uri="{BB962C8B-B14F-4D97-AF65-F5344CB8AC3E}">
        <p14:creationId xmlns:p14="http://schemas.microsoft.com/office/powerpoint/2010/main" val="2793983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91064" cy="1498178"/>
          </a:xfrm>
        </p:spPr>
        <p:txBody>
          <a:bodyPr>
            <a:normAutofit/>
          </a:bodyPr>
          <a:lstStyle/>
          <a:p>
            <a:pPr algn="l"/>
            <a:r>
              <a:rPr lang="en-CA" dirty="0" smtClean="0"/>
              <a:t>Let’s remember what the objective was…</a:t>
            </a:r>
            <a:endParaRPr lang="en-CA"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423" y="1772816"/>
            <a:ext cx="5862785" cy="4182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732240" y="4077072"/>
            <a:ext cx="1512168" cy="1754326"/>
          </a:xfrm>
          <a:prstGeom prst="rect">
            <a:avLst/>
          </a:prstGeom>
          <a:noFill/>
        </p:spPr>
        <p:txBody>
          <a:bodyPr wrap="square" rtlCol="0">
            <a:spAutoFit/>
          </a:bodyPr>
          <a:lstStyle/>
          <a:p>
            <a:r>
              <a:rPr lang="en-CA" sz="3600" dirty="0" smtClean="0"/>
              <a:t>Jobs,</a:t>
            </a:r>
          </a:p>
          <a:p>
            <a:r>
              <a:rPr lang="en-CA" sz="3600" dirty="0" smtClean="0"/>
              <a:t>Skills,</a:t>
            </a:r>
          </a:p>
          <a:p>
            <a:r>
              <a:rPr lang="en-CA" sz="3600" dirty="0" smtClean="0"/>
              <a:t>Gap…</a:t>
            </a:r>
          </a:p>
        </p:txBody>
      </p:sp>
      <p:sp>
        <p:nvSpPr>
          <p:cNvPr id="6" name="Rectangle 5"/>
          <p:cNvSpPr/>
          <p:nvPr/>
        </p:nvSpPr>
        <p:spPr>
          <a:xfrm>
            <a:off x="491145" y="6165304"/>
            <a:ext cx="8622704" cy="369332"/>
          </a:xfrm>
          <a:prstGeom prst="rect">
            <a:avLst/>
          </a:prstGeom>
        </p:spPr>
        <p:txBody>
          <a:bodyPr wrap="square">
            <a:spAutoFit/>
          </a:bodyPr>
          <a:lstStyle/>
          <a:p>
            <a:r>
              <a:rPr lang="en-CA" dirty="0">
                <a:hlinkClick r:id="rId4"/>
              </a:rPr>
              <a:t>http://flowingdata.com/2014/07/02/jobs-charted-by-state-and-salary/</a:t>
            </a:r>
            <a:endParaRPr lang="en-CA" dirty="0"/>
          </a:p>
        </p:txBody>
      </p:sp>
    </p:spTree>
    <p:extLst>
      <p:ext uri="{BB962C8B-B14F-4D97-AF65-F5344CB8AC3E}">
        <p14:creationId xmlns:p14="http://schemas.microsoft.com/office/powerpoint/2010/main" val="2224148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70186"/>
          </a:xfrm>
        </p:spPr>
        <p:txBody>
          <a:bodyPr>
            <a:noAutofit/>
          </a:bodyPr>
          <a:lstStyle/>
          <a:p>
            <a:pPr algn="l"/>
            <a:r>
              <a:rPr lang="en-CA" dirty="0" smtClean="0"/>
              <a:t>A basic understanding of understanding:</a:t>
            </a:r>
            <a:endParaRPr lang="en-CA" dirty="0"/>
          </a:p>
        </p:txBody>
      </p:sp>
      <p:sp>
        <p:nvSpPr>
          <p:cNvPr id="3" name="Content Placeholder 2"/>
          <p:cNvSpPr>
            <a:spLocks noGrp="1"/>
          </p:cNvSpPr>
          <p:nvPr>
            <p:ph idx="1"/>
          </p:nvPr>
        </p:nvSpPr>
        <p:spPr>
          <a:xfrm>
            <a:off x="453311" y="1988840"/>
            <a:ext cx="5486842" cy="3744416"/>
          </a:xfrm>
        </p:spPr>
        <p:txBody>
          <a:bodyPr>
            <a:normAutofit/>
          </a:bodyPr>
          <a:lstStyle/>
          <a:p>
            <a:r>
              <a:rPr lang="en-CA" dirty="0" smtClean="0"/>
              <a:t>I </a:t>
            </a:r>
            <a:r>
              <a:rPr lang="en-CA" dirty="0"/>
              <a:t>don't really think the answer to "do you understand?" is "let me demonstrate</a:t>
            </a:r>
            <a:r>
              <a:rPr lang="en-CA" dirty="0" smtClean="0"/>
              <a:t>". It’s too easy to fake.</a:t>
            </a:r>
          </a:p>
          <a:p>
            <a:r>
              <a:rPr lang="en-CA" dirty="0" smtClean="0"/>
              <a:t>But there’s a sense in which knowing </a:t>
            </a:r>
            <a:r>
              <a:rPr lang="en-CA" dirty="0"/>
              <a:t>is about </a:t>
            </a:r>
            <a:r>
              <a:rPr lang="en-CA" i="1" dirty="0"/>
              <a:t>doing</a:t>
            </a:r>
            <a:r>
              <a:rPr lang="en-CA" dirty="0"/>
              <a:t> rather than some mental state</a:t>
            </a:r>
            <a:endParaRPr lang="en-CA" dirty="0"/>
          </a:p>
        </p:txBody>
      </p:sp>
      <p:sp>
        <p:nvSpPr>
          <p:cNvPr id="4" name="Rectangle 3"/>
          <p:cNvSpPr/>
          <p:nvPr/>
        </p:nvSpPr>
        <p:spPr>
          <a:xfrm>
            <a:off x="474938" y="5733256"/>
            <a:ext cx="6858000" cy="923330"/>
          </a:xfrm>
          <a:prstGeom prst="rect">
            <a:avLst/>
          </a:prstGeom>
        </p:spPr>
        <p:txBody>
          <a:bodyPr wrap="square">
            <a:spAutoFit/>
          </a:bodyPr>
          <a:lstStyle/>
          <a:p>
            <a:r>
              <a:rPr lang="en-CA" dirty="0">
                <a:hlinkClick r:id="rId2"/>
              </a:rPr>
              <a:t>http://</a:t>
            </a:r>
            <a:r>
              <a:rPr lang="en-CA" dirty="0" smtClean="0">
                <a:hlinkClick r:id="rId2"/>
              </a:rPr>
              <a:t>www.academia.edu/611581/On_Maturana_and_Varelas_Aphorism_of_Knowing_Being_and_Doing_A_Phenomenological-Complexity_Circulation</a:t>
            </a:r>
            <a:r>
              <a:rPr lang="en-CA" dirty="0" smtClean="0"/>
              <a:t> </a:t>
            </a:r>
            <a:endParaRPr lang="en-CA" dirty="0"/>
          </a:p>
        </p:txBody>
      </p:sp>
      <p:pic>
        <p:nvPicPr>
          <p:cNvPr id="15362" name="Picture 2" descr="http://i.dailymail.co.uk/i/pix/2011/11/19/article-2063427-05656EA0000005DC-538_306x4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9987" y="2132856"/>
            <a:ext cx="2356813" cy="3261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0010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CA" dirty="0" smtClean="0"/>
              <a:t>To know is to </a:t>
            </a:r>
            <a:r>
              <a:rPr lang="en-CA" i="1" dirty="0" smtClean="0"/>
              <a:t>recognize</a:t>
            </a:r>
            <a:endParaRPr lang="en-CA" i="1" dirty="0"/>
          </a:p>
        </p:txBody>
      </p:sp>
      <p:sp>
        <p:nvSpPr>
          <p:cNvPr id="3" name="Content Placeholder 2"/>
          <p:cNvSpPr>
            <a:spLocks noGrp="1"/>
          </p:cNvSpPr>
          <p:nvPr>
            <p:ph idx="1"/>
          </p:nvPr>
        </p:nvSpPr>
        <p:spPr>
          <a:xfrm>
            <a:off x="4558878" y="1417638"/>
            <a:ext cx="4546848" cy="4525963"/>
          </a:xfrm>
        </p:spPr>
        <p:txBody>
          <a:bodyPr>
            <a:normAutofit lnSpcReduction="10000"/>
          </a:bodyPr>
          <a:lstStyle/>
          <a:p>
            <a:r>
              <a:rPr lang="en-CA" dirty="0" smtClean="0"/>
              <a:t>Recognition </a:t>
            </a:r>
            <a:r>
              <a:rPr lang="en-CA" dirty="0"/>
              <a:t>isn't a mental state, like a belief or an idea</a:t>
            </a:r>
            <a:r>
              <a:rPr lang="en-CA" dirty="0" smtClean="0"/>
              <a:t>.</a:t>
            </a:r>
          </a:p>
          <a:p>
            <a:r>
              <a:rPr lang="en-CA" dirty="0" smtClean="0"/>
              <a:t>It </a:t>
            </a:r>
            <a:r>
              <a:rPr lang="en-CA" dirty="0"/>
              <a:t>is a physical state - quite literally, the organization of connections - which is manifest as a </a:t>
            </a:r>
            <a:r>
              <a:rPr lang="en-CA" dirty="0" smtClean="0"/>
              <a:t>disposition - the</a:t>
            </a:r>
            <a:endParaRPr lang="en-CA" dirty="0"/>
          </a:p>
        </p:txBody>
      </p:sp>
      <p:pic>
        <p:nvPicPr>
          <p:cNvPr id="16386" name="Picture 2" descr="http://media-cache-ak0.pinimg.com/236x/90/b4/cd/90b4cdeb74729fa805603e1778f52cb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556792"/>
            <a:ext cx="2247900" cy="29337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95736" y="5404992"/>
            <a:ext cx="6318448" cy="1077218"/>
          </a:xfrm>
          <a:prstGeom prst="rect">
            <a:avLst/>
          </a:prstGeom>
        </p:spPr>
        <p:txBody>
          <a:bodyPr wrap="square">
            <a:spAutoFit/>
          </a:bodyPr>
          <a:lstStyle/>
          <a:p>
            <a:r>
              <a:rPr lang="en-CA" sz="3200" dirty="0" smtClean="0"/>
              <a:t>propensity </a:t>
            </a:r>
            <a:r>
              <a:rPr lang="en-CA" sz="3200" dirty="0"/>
              <a:t>to respond appropriately in an authentic environment</a:t>
            </a:r>
          </a:p>
        </p:txBody>
      </p:sp>
    </p:spTree>
    <p:extLst>
      <p:ext uri="{BB962C8B-B14F-4D97-AF65-F5344CB8AC3E}">
        <p14:creationId xmlns:p14="http://schemas.microsoft.com/office/powerpoint/2010/main" val="32118020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2696"/>
            <a:ext cx="3034680" cy="3024336"/>
          </a:xfrm>
        </p:spPr>
        <p:txBody>
          <a:bodyPr>
            <a:noAutofit/>
          </a:bodyPr>
          <a:lstStyle/>
          <a:p>
            <a:pPr algn="l"/>
            <a:r>
              <a:rPr lang="en-CA" dirty="0"/>
              <a:t>To </a:t>
            </a:r>
            <a:r>
              <a:rPr lang="en-CA" i="1" dirty="0"/>
              <a:t>do</a:t>
            </a:r>
            <a:r>
              <a:rPr lang="en-CA" dirty="0"/>
              <a:t>, in other words, rather than to know.</a:t>
            </a:r>
          </a:p>
        </p:txBody>
      </p:sp>
      <p:sp>
        <p:nvSpPr>
          <p:cNvPr id="3" name="Content Placeholder 2"/>
          <p:cNvSpPr>
            <a:spLocks noGrp="1"/>
          </p:cNvSpPr>
          <p:nvPr>
            <p:ph idx="1"/>
          </p:nvPr>
        </p:nvSpPr>
        <p:spPr>
          <a:xfrm>
            <a:off x="457200" y="4077072"/>
            <a:ext cx="8229600" cy="2193107"/>
          </a:xfrm>
        </p:spPr>
        <p:txBody>
          <a:bodyPr/>
          <a:lstStyle/>
          <a:p>
            <a:r>
              <a:rPr lang="en-CA" dirty="0" smtClean="0"/>
              <a:t>Theories </a:t>
            </a:r>
            <a:r>
              <a:rPr lang="en-CA" dirty="0"/>
              <a:t>and concepts can help associate different perceptual states and make us better recognizers. But they are an </a:t>
            </a:r>
            <a:r>
              <a:rPr lang="en-CA" i="1" dirty="0"/>
              <a:t>aid</a:t>
            </a:r>
            <a:r>
              <a:rPr lang="en-CA" dirty="0"/>
              <a:t> to learning, not the objective</a:t>
            </a:r>
            <a:r>
              <a:rPr lang="en-CA" dirty="0" smtClean="0"/>
              <a:t>. </a:t>
            </a:r>
            <a:endParaRPr lang="en-CA" dirty="0"/>
          </a:p>
          <a:p>
            <a:endParaRPr lang="en-CA"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79" y="692696"/>
            <a:ext cx="5271881"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11104" y="6229529"/>
            <a:ext cx="5310336" cy="369332"/>
          </a:xfrm>
          <a:prstGeom prst="rect">
            <a:avLst/>
          </a:prstGeom>
        </p:spPr>
        <p:txBody>
          <a:bodyPr wrap="square">
            <a:spAutoFit/>
          </a:bodyPr>
          <a:lstStyle/>
          <a:p>
            <a:r>
              <a:rPr lang="en-CA" dirty="0">
                <a:hlinkClick r:id="rId4"/>
              </a:rPr>
              <a:t>http://www.daveswhiteboard.com/archives/5265</a:t>
            </a:r>
            <a:endParaRPr lang="en-CA" dirty="0"/>
          </a:p>
        </p:txBody>
      </p:sp>
    </p:spTree>
    <p:extLst>
      <p:ext uri="{BB962C8B-B14F-4D97-AF65-F5344CB8AC3E}">
        <p14:creationId xmlns:p14="http://schemas.microsoft.com/office/powerpoint/2010/main" val="15543839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978896" cy="4090466"/>
          </a:xfrm>
        </p:spPr>
        <p:txBody>
          <a:bodyPr>
            <a:normAutofit/>
          </a:bodyPr>
          <a:lstStyle/>
          <a:p>
            <a:pPr algn="l"/>
            <a:r>
              <a:rPr lang="en-CA" dirty="0" smtClean="0"/>
              <a:t>The secret formula to becoming an e-learning professional (or anything else, for that matter)</a:t>
            </a:r>
            <a:endParaRPr lang="en-CA" dirty="0"/>
          </a:p>
        </p:txBody>
      </p:sp>
      <p:sp>
        <p:nvSpPr>
          <p:cNvPr id="3" name="Content Placeholder 2"/>
          <p:cNvSpPr>
            <a:spLocks noGrp="1"/>
          </p:cNvSpPr>
          <p:nvPr>
            <p:ph idx="1"/>
          </p:nvPr>
        </p:nvSpPr>
        <p:spPr>
          <a:xfrm>
            <a:off x="465341" y="4149080"/>
            <a:ext cx="8229600" cy="2031003"/>
          </a:xfrm>
        </p:spPr>
        <p:txBody>
          <a:bodyPr/>
          <a:lstStyle/>
          <a:p>
            <a:r>
              <a:rPr lang="en-CA" dirty="0"/>
              <a:t>e-learning pros practice their craft</a:t>
            </a:r>
          </a:p>
          <a:p>
            <a:r>
              <a:rPr lang="en-CA" dirty="0" smtClean="0"/>
              <a:t>e-learning </a:t>
            </a:r>
            <a:r>
              <a:rPr lang="en-CA" dirty="0"/>
              <a:t>pros show examples of their work</a:t>
            </a:r>
          </a:p>
          <a:p>
            <a:r>
              <a:rPr lang="en-CA" dirty="0" smtClean="0"/>
              <a:t>e-learning </a:t>
            </a:r>
            <a:r>
              <a:rPr lang="en-CA" dirty="0"/>
              <a:t>pros share what they do and </a:t>
            </a:r>
            <a:r>
              <a:rPr lang="en-CA" dirty="0" smtClean="0"/>
              <a:t>learn</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692696"/>
            <a:ext cx="333375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07182" y="5995417"/>
            <a:ext cx="8406680" cy="369332"/>
          </a:xfrm>
          <a:prstGeom prst="rect">
            <a:avLst/>
          </a:prstGeom>
        </p:spPr>
        <p:txBody>
          <a:bodyPr wrap="square">
            <a:spAutoFit/>
          </a:bodyPr>
          <a:lstStyle/>
          <a:p>
            <a:r>
              <a:rPr lang="en-CA" dirty="0">
                <a:hlinkClick r:id="rId4"/>
              </a:rPr>
              <a:t>http://www.articulate.com/rapid-elearning/secret-formula-becoming-e-learning-pro/</a:t>
            </a:r>
            <a:endParaRPr lang="en-CA" dirty="0"/>
          </a:p>
        </p:txBody>
      </p:sp>
    </p:spTree>
    <p:extLst>
      <p:ext uri="{BB962C8B-B14F-4D97-AF65-F5344CB8AC3E}">
        <p14:creationId xmlns:p14="http://schemas.microsoft.com/office/powerpoint/2010/main" val="1034727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32856"/>
            <a:ext cx="5698976" cy="3993307"/>
          </a:xfrm>
        </p:spPr>
        <p:txBody>
          <a:bodyPr/>
          <a:lstStyle/>
          <a:p>
            <a:pPr marL="0" indent="0">
              <a:buNone/>
            </a:pPr>
            <a:r>
              <a:rPr lang="en-CA" dirty="0"/>
              <a:t>It's interesting to think of culture as a type of language that makes it possible to communicate, but it's a mistake, I think, to confuse knowing a language, which is an extended facility (as in playing a game), with knowing a set of </a:t>
            </a:r>
            <a:r>
              <a:rPr lang="en-CA" dirty="0" smtClean="0"/>
              <a:t>facts.</a:t>
            </a:r>
            <a:endParaRPr lang="en-CA" dirty="0"/>
          </a:p>
        </p:txBody>
      </p:sp>
      <p:pic>
        <p:nvPicPr>
          <p:cNvPr id="2050" name="Picture 2" descr="ludwig wittgenstein philosop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3316287"/>
            <a:ext cx="2238375" cy="28098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6237312"/>
            <a:ext cx="7974632" cy="369332"/>
          </a:xfrm>
          <a:prstGeom prst="rect">
            <a:avLst/>
          </a:prstGeom>
        </p:spPr>
        <p:txBody>
          <a:bodyPr wrap="square">
            <a:spAutoFit/>
          </a:bodyPr>
          <a:lstStyle/>
          <a:p>
            <a:r>
              <a:rPr lang="en-CA" dirty="0" smtClean="0"/>
              <a:t>Photo: </a:t>
            </a:r>
            <a:r>
              <a:rPr lang="en-CA" dirty="0" smtClean="0">
                <a:hlinkClick r:id="rId4"/>
              </a:rPr>
              <a:t>http</a:t>
            </a:r>
            <a:r>
              <a:rPr lang="en-CA" dirty="0">
                <a:hlinkClick r:id="rId4"/>
              </a:rPr>
              <a:t>://</a:t>
            </a:r>
            <a:r>
              <a:rPr lang="en-CA" dirty="0" smtClean="0">
                <a:hlinkClick r:id="rId4"/>
              </a:rPr>
              <a:t>www.essentiallifeskills.net/ludwig-wittgenstein-philosophy.html</a:t>
            </a:r>
            <a:r>
              <a:rPr lang="en-CA" dirty="0" smtClean="0"/>
              <a:t> </a:t>
            </a:r>
            <a:endParaRPr lang="en-CA" dirty="0"/>
          </a:p>
        </p:txBody>
      </p:sp>
    </p:spTree>
    <p:extLst>
      <p:ext uri="{BB962C8B-B14F-4D97-AF65-F5344CB8AC3E}">
        <p14:creationId xmlns:p14="http://schemas.microsoft.com/office/powerpoint/2010/main" val="2035120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Here’s me showing what I know…</a:t>
            </a:r>
            <a:endParaRPr lang="en-CA" dirty="0"/>
          </a:p>
        </p:txBody>
      </p:sp>
      <p:sp>
        <p:nvSpPr>
          <p:cNvPr id="3" name="Content Placeholder 2"/>
          <p:cNvSpPr>
            <a:spLocks noGrp="1"/>
          </p:cNvSpPr>
          <p:nvPr>
            <p:ph idx="1"/>
          </p:nvPr>
        </p:nvSpPr>
        <p:spPr>
          <a:xfrm>
            <a:off x="457200" y="1600200"/>
            <a:ext cx="2746648" cy="4525963"/>
          </a:xfrm>
        </p:spPr>
        <p:txBody>
          <a:bodyPr>
            <a:normAutofit/>
          </a:bodyPr>
          <a:lstStyle/>
          <a:p>
            <a:pPr marL="0" indent="0">
              <a:buNone/>
            </a:pPr>
            <a:r>
              <a:rPr lang="en-CA" dirty="0"/>
              <a:t>Here's my LinkedIn network showing a lot of connections in Latin America, the UK and India </a:t>
            </a:r>
            <a:endParaRPr lang="en-CA"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8525" y="1417638"/>
            <a:ext cx="5588275"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46569" y="5647690"/>
            <a:ext cx="7797840" cy="923330"/>
          </a:xfrm>
          <a:prstGeom prst="rect">
            <a:avLst/>
          </a:prstGeom>
        </p:spPr>
        <p:txBody>
          <a:bodyPr wrap="square">
            <a:spAutoFit/>
          </a:bodyPr>
          <a:lstStyle/>
          <a:p>
            <a:r>
              <a:rPr lang="en-CA" dirty="0">
                <a:hlinkClick r:id="rId4"/>
              </a:rPr>
              <a:t>http://www.bethkanter.org/catechfestla</a:t>
            </a:r>
            <a:r>
              <a:rPr lang="en-CA" dirty="0" smtClean="0">
                <a:hlinkClick r:id="rId4"/>
              </a:rPr>
              <a:t>/</a:t>
            </a:r>
            <a:endParaRPr lang="en-CA" dirty="0" smtClean="0"/>
          </a:p>
          <a:p>
            <a:r>
              <a:rPr lang="en-CA" dirty="0">
                <a:hlinkClick r:id="rId5"/>
              </a:rPr>
              <a:t>https://www.facebook.com/photo.php?fbid=10151498446276256&amp;set=pb.513946255.-2207520000.1379085355.&amp;type=3&amp;theater</a:t>
            </a:r>
            <a:endParaRPr lang="en-CA" dirty="0"/>
          </a:p>
        </p:txBody>
      </p:sp>
    </p:spTree>
    <p:extLst>
      <p:ext uri="{BB962C8B-B14F-4D97-AF65-F5344CB8AC3E}">
        <p14:creationId xmlns:p14="http://schemas.microsoft.com/office/powerpoint/2010/main" val="8892094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Add life-logging to learning…</a:t>
            </a:r>
            <a:endParaRPr lang="en-CA" dirty="0"/>
          </a:p>
        </p:txBody>
      </p:sp>
      <p:sp>
        <p:nvSpPr>
          <p:cNvPr id="3" name="Content Placeholder 2"/>
          <p:cNvSpPr>
            <a:spLocks noGrp="1"/>
          </p:cNvSpPr>
          <p:nvPr>
            <p:ph idx="1"/>
          </p:nvPr>
        </p:nvSpPr>
        <p:spPr>
          <a:xfrm>
            <a:off x="4860032" y="1600200"/>
            <a:ext cx="3826768" cy="4525963"/>
          </a:xfrm>
        </p:spPr>
        <p:txBody>
          <a:bodyPr>
            <a:normAutofit/>
          </a:bodyPr>
          <a:lstStyle/>
          <a:p>
            <a:pPr marL="0" indent="0">
              <a:buNone/>
            </a:pPr>
            <a:r>
              <a:rPr lang="en-CA" dirty="0"/>
              <a:t>A</a:t>
            </a:r>
            <a:r>
              <a:rPr lang="en-CA" dirty="0" smtClean="0"/>
              <a:t> </a:t>
            </a:r>
            <a:r>
              <a:rPr lang="en-CA" dirty="0"/>
              <a:t>system called SCROLL (System for Capturing and Reusing of Learning Log). This in turn is based on the LORE model: Log, Organize, Reuse, Evaluate.</a:t>
            </a:r>
            <a:endParaRPr lang="en-CA" dirty="0"/>
          </a:p>
        </p:txBody>
      </p:sp>
      <p:pic>
        <p:nvPicPr>
          <p:cNvPr id="4" name="Picture 3"/>
          <p:cNvPicPr>
            <a:picLocks noChangeAspect="1"/>
          </p:cNvPicPr>
          <p:nvPr/>
        </p:nvPicPr>
        <p:blipFill>
          <a:blip r:embed="rId3"/>
          <a:stretch>
            <a:fillRect/>
          </a:stretch>
        </p:blipFill>
        <p:spPr>
          <a:xfrm>
            <a:off x="1981935" y="1632794"/>
            <a:ext cx="2867025" cy="4657725"/>
          </a:xfrm>
          <a:prstGeom prst="rect">
            <a:avLst/>
          </a:prstGeom>
        </p:spPr>
      </p:pic>
      <p:sp>
        <p:nvSpPr>
          <p:cNvPr id="5" name="Rectangle 4"/>
          <p:cNvSpPr/>
          <p:nvPr/>
        </p:nvSpPr>
        <p:spPr>
          <a:xfrm>
            <a:off x="4848960" y="5694988"/>
            <a:ext cx="2891392" cy="646331"/>
          </a:xfrm>
          <a:prstGeom prst="rect">
            <a:avLst/>
          </a:prstGeom>
        </p:spPr>
        <p:txBody>
          <a:bodyPr wrap="square">
            <a:spAutoFit/>
          </a:bodyPr>
          <a:lstStyle/>
          <a:p>
            <a:r>
              <a:rPr lang="en-CA" dirty="0">
                <a:hlinkClick r:id="rId4"/>
              </a:rPr>
              <a:t>http://www.ifets.info/journals/17_2/8.pdf</a:t>
            </a:r>
            <a:endParaRPr lang="en-CA" dirty="0"/>
          </a:p>
        </p:txBody>
      </p:sp>
    </p:spTree>
    <p:extLst>
      <p:ext uri="{BB962C8B-B14F-4D97-AF65-F5344CB8AC3E}">
        <p14:creationId xmlns:p14="http://schemas.microsoft.com/office/powerpoint/2010/main" val="19819237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970784" cy="2434282"/>
          </a:xfrm>
        </p:spPr>
        <p:txBody>
          <a:bodyPr>
            <a:noAutofit/>
          </a:bodyPr>
          <a:lstStyle/>
          <a:p>
            <a:pPr algn="l"/>
            <a:r>
              <a:rPr lang="en-CA" dirty="0" smtClean="0"/>
              <a:t>Add learning to the Internet of Everything</a:t>
            </a:r>
            <a:endParaRPr lang="en-CA" dirty="0"/>
          </a:p>
        </p:txBody>
      </p:sp>
      <p:sp>
        <p:nvSpPr>
          <p:cNvPr id="3" name="Content Placeholder 2"/>
          <p:cNvSpPr>
            <a:spLocks noGrp="1"/>
          </p:cNvSpPr>
          <p:nvPr>
            <p:ph idx="1"/>
          </p:nvPr>
        </p:nvSpPr>
        <p:spPr>
          <a:xfrm>
            <a:off x="5148064" y="1988840"/>
            <a:ext cx="3538736" cy="4137323"/>
          </a:xfrm>
        </p:spPr>
        <p:txBody>
          <a:bodyPr>
            <a:normAutofit/>
          </a:bodyPr>
          <a:lstStyle/>
          <a:p>
            <a:pPr marL="0" indent="0">
              <a:buNone/>
            </a:pPr>
            <a:r>
              <a:rPr lang="en-CA" dirty="0"/>
              <a:t>"We will have to get skilled at constantly lumping data and things together, then filtering and categorizing the changing landscape."</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492896"/>
            <a:ext cx="4536505" cy="3480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23528" y="6136613"/>
            <a:ext cx="7254552" cy="369332"/>
          </a:xfrm>
          <a:prstGeom prst="rect">
            <a:avLst/>
          </a:prstGeom>
        </p:spPr>
        <p:txBody>
          <a:bodyPr wrap="square">
            <a:spAutoFit/>
          </a:bodyPr>
          <a:lstStyle/>
          <a:p>
            <a:r>
              <a:rPr lang="en-CA" dirty="0">
                <a:hlinkClick r:id="rId4"/>
              </a:rPr>
              <a:t>http://www.jarche.com/2014/06/mastering-the-internet-of-everything/</a:t>
            </a:r>
            <a:endParaRPr lang="en-CA" dirty="0"/>
          </a:p>
        </p:txBody>
      </p:sp>
    </p:spTree>
    <p:extLst>
      <p:ext uri="{BB962C8B-B14F-4D97-AF65-F5344CB8AC3E}">
        <p14:creationId xmlns:p14="http://schemas.microsoft.com/office/powerpoint/2010/main" val="30228261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8024" y="116632"/>
            <a:ext cx="4042792" cy="6106690"/>
          </a:xfrm>
        </p:spPr>
        <p:txBody>
          <a:bodyPr>
            <a:noAutofit/>
          </a:bodyPr>
          <a:lstStyle/>
          <a:p>
            <a:pPr algn="r"/>
            <a:r>
              <a:rPr lang="en-CA" dirty="0" smtClean="0"/>
              <a:t>It’s assessment based on </a:t>
            </a:r>
            <a:r>
              <a:rPr lang="en-CA" i="1" dirty="0" smtClean="0"/>
              <a:t>public performance</a:t>
            </a:r>
            <a:r>
              <a:rPr lang="en-CA" dirty="0" smtClean="0"/>
              <a:t>, like an essay</a:t>
            </a:r>
            <a:br>
              <a:rPr lang="en-CA" dirty="0" smtClean="0"/>
            </a:br>
            <a:r>
              <a:rPr lang="en-CA" dirty="0" smtClean="0"/>
              <a:t>(and can be assessed in the same way an essay can be assessed)</a:t>
            </a:r>
            <a:endParaRPr lang="en-CA" dirty="0"/>
          </a:p>
        </p:txBody>
      </p:sp>
      <p:sp>
        <p:nvSpPr>
          <p:cNvPr id="3" name="Content Placeholder 2"/>
          <p:cNvSpPr>
            <a:spLocks noGrp="1"/>
          </p:cNvSpPr>
          <p:nvPr>
            <p:ph idx="1"/>
          </p:nvPr>
        </p:nvSpPr>
        <p:spPr>
          <a:xfrm>
            <a:off x="583477" y="3807553"/>
            <a:ext cx="3754760" cy="2409131"/>
          </a:xfrm>
        </p:spPr>
        <p:txBody>
          <a:bodyPr>
            <a:normAutofit lnSpcReduction="10000"/>
          </a:bodyPr>
          <a:lstStyle/>
          <a:p>
            <a:pPr marL="0" indent="0">
              <a:buNone/>
            </a:pPr>
            <a:r>
              <a:rPr lang="en-CA" dirty="0" smtClean="0"/>
              <a:t>And I know there are sceptics about machine-graded essays, but they’re wrong</a:t>
            </a:r>
            <a:endParaRPr lang="en-CA"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482" y="1614573"/>
            <a:ext cx="4032448"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83477" y="6090229"/>
            <a:ext cx="7398568" cy="646331"/>
          </a:xfrm>
          <a:prstGeom prst="rect">
            <a:avLst/>
          </a:prstGeom>
        </p:spPr>
        <p:txBody>
          <a:bodyPr wrap="square">
            <a:spAutoFit/>
          </a:bodyPr>
          <a:lstStyle/>
          <a:p>
            <a:r>
              <a:rPr lang="en-CA" dirty="0">
                <a:hlinkClick r:id="rId4"/>
              </a:rPr>
              <a:t>http://chronicle.com/article/Writing-Instructor-Skeptical/146211</a:t>
            </a:r>
            <a:r>
              <a:rPr lang="en-CA" dirty="0" smtClean="0">
                <a:hlinkClick r:id="rId4"/>
              </a:rPr>
              <a:t>/</a:t>
            </a:r>
            <a:endParaRPr lang="en-CA" dirty="0" smtClean="0"/>
          </a:p>
          <a:p>
            <a:r>
              <a:rPr lang="en-CA" dirty="0">
                <a:hlinkClick r:id="rId5"/>
              </a:rPr>
              <a:t>http://vikparuchuri.com/blog/on-the-automated-scoring-of-essays</a:t>
            </a:r>
            <a:r>
              <a:rPr lang="en-CA" dirty="0" smtClean="0">
                <a:hlinkClick r:id="rId5"/>
              </a:rPr>
              <a:t>/</a:t>
            </a:r>
            <a:r>
              <a:rPr lang="en-CA" dirty="0" smtClean="0"/>
              <a:t> </a:t>
            </a:r>
            <a:endParaRPr lang="en-CA" dirty="0"/>
          </a:p>
        </p:txBody>
      </p:sp>
    </p:spTree>
    <p:extLst>
      <p:ext uri="{BB962C8B-B14F-4D97-AF65-F5344CB8AC3E}">
        <p14:creationId xmlns:p14="http://schemas.microsoft.com/office/powerpoint/2010/main" val="39675008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CA" dirty="0" smtClean="0"/>
              <a:t>The machines are fooling you</a:t>
            </a:r>
            <a:endParaRPr lang="en-CA" dirty="0"/>
          </a:p>
        </p:txBody>
      </p:sp>
      <p:sp>
        <p:nvSpPr>
          <p:cNvPr id="3" name="Content Placeholder 2"/>
          <p:cNvSpPr>
            <a:spLocks noGrp="1"/>
          </p:cNvSpPr>
          <p:nvPr>
            <p:ph idx="1"/>
          </p:nvPr>
        </p:nvSpPr>
        <p:spPr>
          <a:xfrm>
            <a:off x="457200" y="4437112"/>
            <a:ext cx="8229600" cy="1689051"/>
          </a:xfrm>
        </p:spPr>
        <p:txBody>
          <a:bodyPr/>
          <a:lstStyle/>
          <a:p>
            <a:r>
              <a:rPr lang="en-CA" dirty="0"/>
              <a:t>with as much as 65 percent of online chatter being generated by bots, chances are you've read or interacted with one.</a:t>
            </a:r>
          </a:p>
        </p:txBody>
      </p:sp>
      <p:pic>
        <p:nvPicPr>
          <p:cNvPr id="31746" name="Picture 2" descr="(Getty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417638"/>
            <a:ext cx="5357192" cy="30134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27584" y="5941497"/>
            <a:ext cx="7974632" cy="369332"/>
          </a:xfrm>
          <a:prstGeom prst="rect">
            <a:avLst/>
          </a:prstGeom>
        </p:spPr>
        <p:txBody>
          <a:bodyPr wrap="square">
            <a:spAutoFit/>
          </a:bodyPr>
          <a:lstStyle/>
          <a:p>
            <a:r>
              <a:rPr lang="en-CA" dirty="0">
                <a:hlinkClick r:id="rId4"/>
              </a:rPr>
              <a:t>http://</a:t>
            </a:r>
            <a:r>
              <a:rPr lang="en-CA" dirty="0" smtClean="0">
                <a:hlinkClick r:id="rId4"/>
              </a:rPr>
              <a:t>www.bbc.com/future/story/20140609-how-online-bots-are-tricking-you</a:t>
            </a:r>
            <a:r>
              <a:rPr lang="en-CA" dirty="0" smtClean="0"/>
              <a:t> </a:t>
            </a:r>
            <a:endParaRPr lang="en-CA" dirty="0"/>
          </a:p>
        </p:txBody>
      </p:sp>
    </p:spTree>
    <p:extLst>
      <p:ext uri="{BB962C8B-B14F-4D97-AF65-F5344CB8AC3E}">
        <p14:creationId xmlns:p14="http://schemas.microsoft.com/office/powerpoint/2010/main" val="37856130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CA" dirty="0" smtClean="0"/>
              <a:t>Grading is a </a:t>
            </a:r>
            <a:r>
              <a:rPr lang="en-CA" i="1" dirty="0" smtClean="0"/>
              <a:t>recognition</a:t>
            </a:r>
            <a:r>
              <a:rPr lang="en-CA" dirty="0" smtClean="0"/>
              <a:t> task</a:t>
            </a:r>
            <a:endParaRPr lang="en-CA" dirty="0"/>
          </a:p>
        </p:txBody>
      </p:sp>
      <p:sp>
        <p:nvSpPr>
          <p:cNvPr id="3" name="Content Placeholder 2"/>
          <p:cNvSpPr>
            <a:spLocks noGrp="1"/>
          </p:cNvSpPr>
          <p:nvPr>
            <p:ph idx="1"/>
          </p:nvPr>
        </p:nvSpPr>
        <p:spPr/>
        <p:txBody>
          <a:bodyPr>
            <a:normAutofit fontScale="92500"/>
          </a:bodyPr>
          <a:lstStyle/>
          <a:p>
            <a:r>
              <a:rPr lang="en-CA" dirty="0" smtClean="0"/>
              <a:t>This is what neural networks do</a:t>
            </a:r>
          </a:p>
          <a:p>
            <a:r>
              <a:rPr lang="en-CA" dirty="0" smtClean="0">
                <a:effectLst/>
              </a:rPr>
              <a:t>It’s </a:t>
            </a:r>
            <a:r>
              <a:rPr lang="en-CA" dirty="0"/>
              <a:t>h</a:t>
            </a:r>
            <a:r>
              <a:rPr lang="en-CA" dirty="0" smtClean="0">
                <a:effectLst/>
              </a:rPr>
              <a:t>ow we design and build interfaces for ourselves</a:t>
            </a:r>
          </a:p>
          <a:p>
            <a:endParaRPr lang="en-CA" dirty="0"/>
          </a:p>
          <a:p>
            <a:endParaRPr lang="en-CA" dirty="0" smtClean="0"/>
          </a:p>
          <a:p>
            <a:endParaRPr lang="en-CA" dirty="0"/>
          </a:p>
          <a:p>
            <a:endParaRPr lang="en-CA" dirty="0" smtClean="0"/>
          </a:p>
          <a:p>
            <a:r>
              <a:rPr lang="en-CA" dirty="0" smtClean="0"/>
              <a:t>It’s how we’ll interact with the internet of things</a:t>
            </a:r>
            <a:endParaRPr lang="en-CA" dirty="0"/>
          </a:p>
          <a:p>
            <a:pPr marL="0" indent="0">
              <a:buNone/>
            </a:pPr>
            <a:endParaRPr lang="en-CA" dirty="0" smtClean="0">
              <a:effectLst/>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3212976"/>
            <a:ext cx="3450357" cy="2023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99592" y="5839092"/>
            <a:ext cx="5040560" cy="646331"/>
          </a:xfrm>
          <a:prstGeom prst="rect">
            <a:avLst/>
          </a:prstGeom>
        </p:spPr>
        <p:txBody>
          <a:bodyPr wrap="square">
            <a:spAutoFit/>
          </a:bodyPr>
          <a:lstStyle/>
          <a:p>
            <a:r>
              <a:rPr lang="en-CA" dirty="0">
                <a:hlinkClick r:id="rId4"/>
              </a:rPr>
              <a:t>http://architectures.danlockton.co.uk/2014/04/21/introducing-powerchord-blackbird-edition/</a:t>
            </a:r>
            <a:endParaRPr lang="en-CA" dirty="0"/>
          </a:p>
        </p:txBody>
      </p:sp>
    </p:spTree>
    <p:extLst>
      <p:ext uri="{BB962C8B-B14F-4D97-AF65-F5344CB8AC3E}">
        <p14:creationId xmlns:p14="http://schemas.microsoft.com/office/powerpoint/2010/main" val="2325169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59216" cy="3442394"/>
          </a:xfrm>
        </p:spPr>
        <p:txBody>
          <a:bodyPr>
            <a:normAutofit fontScale="90000"/>
          </a:bodyPr>
          <a:lstStyle/>
          <a:p>
            <a:pPr algn="l"/>
            <a:r>
              <a:rPr lang="en-CA" dirty="0" smtClean="0"/>
              <a:t>It’s how we’re beginning to understand the world now (it’s sometimes depicted as ‘intuitive’ – but it’s a language, it’s a culture, and we’re growing up with it)</a:t>
            </a:r>
            <a:endParaRPr lang="en-CA" dirty="0"/>
          </a:p>
        </p:txBody>
      </p:sp>
      <p:sp>
        <p:nvSpPr>
          <p:cNvPr id="3" name="Content Placeholder 2"/>
          <p:cNvSpPr>
            <a:spLocks noGrp="1"/>
          </p:cNvSpPr>
          <p:nvPr>
            <p:ph idx="1"/>
          </p:nvPr>
        </p:nvSpPr>
        <p:spPr>
          <a:xfrm>
            <a:off x="4301822" y="3573016"/>
            <a:ext cx="3754760" cy="1800200"/>
          </a:xfrm>
        </p:spPr>
        <p:txBody>
          <a:bodyPr>
            <a:normAutofit/>
          </a:bodyPr>
          <a:lstStyle/>
          <a:p>
            <a:pPr marL="0" indent="0">
              <a:buNone/>
            </a:pPr>
            <a:r>
              <a:rPr lang="en-CA" dirty="0" smtClean="0"/>
              <a:t>That’s what </a:t>
            </a:r>
            <a:r>
              <a:rPr lang="en-CA" dirty="0" err="1" smtClean="0"/>
              <a:t>Tapscott</a:t>
            </a:r>
            <a:r>
              <a:rPr lang="en-CA" dirty="0" smtClean="0"/>
              <a:t> </a:t>
            </a:r>
            <a:r>
              <a:rPr lang="en-CA" i="1" dirty="0" smtClean="0"/>
              <a:t>really</a:t>
            </a:r>
            <a:r>
              <a:rPr lang="en-CA" dirty="0" smtClean="0"/>
              <a:t> means (though he might not know it)</a:t>
            </a:r>
            <a:endParaRPr lang="en-CA"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717032"/>
            <a:ext cx="3491880" cy="2618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301822" y="5061648"/>
            <a:ext cx="2934072" cy="646331"/>
          </a:xfrm>
          <a:prstGeom prst="rect">
            <a:avLst/>
          </a:prstGeom>
        </p:spPr>
        <p:txBody>
          <a:bodyPr wrap="square">
            <a:spAutoFit/>
          </a:bodyPr>
          <a:lstStyle/>
          <a:p>
            <a:r>
              <a:rPr lang="en-CA" dirty="0">
                <a:hlinkClick r:id="rId4"/>
              </a:rPr>
              <a:t>http://www.youtube.com/watch?v=E5umSdiizH0</a:t>
            </a:r>
            <a:endParaRPr lang="en-CA" dirty="0"/>
          </a:p>
        </p:txBody>
      </p:sp>
    </p:spTree>
    <p:extLst>
      <p:ext uri="{BB962C8B-B14F-4D97-AF65-F5344CB8AC3E}">
        <p14:creationId xmlns:p14="http://schemas.microsoft.com/office/powerpoint/2010/main" val="805583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816" y="274638"/>
            <a:ext cx="5770984" cy="3514402"/>
          </a:xfrm>
        </p:spPr>
        <p:txBody>
          <a:bodyPr>
            <a:noAutofit/>
          </a:bodyPr>
          <a:lstStyle/>
          <a:p>
            <a:pPr algn="r"/>
            <a:r>
              <a:rPr lang="en-CA" dirty="0" smtClean="0"/>
              <a:t>We’re beginning to become sensitive to these cues and signals we send over the internet</a:t>
            </a:r>
            <a:endParaRPr lang="en-CA" dirty="0"/>
          </a:p>
        </p:txBody>
      </p:sp>
      <p:sp>
        <p:nvSpPr>
          <p:cNvPr id="3" name="Content Placeholder 2"/>
          <p:cNvSpPr>
            <a:spLocks noGrp="1"/>
          </p:cNvSpPr>
          <p:nvPr>
            <p:ph idx="1"/>
          </p:nvPr>
        </p:nvSpPr>
        <p:spPr>
          <a:xfrm>
            <a:off x="5508104" y="3933056"/>
            <a:ext cx="3384376" cy="648072"/>
          </a:xfrm>
        </p:spPr>
        <p:txBody>
          <a:bodyPr/>
          <a:lstStyle/>
          <a:p>
            <a:pPr marL="0" indent="0">
              <a:buNone/>
            </a:pPr>
            <a:r>
              <a:rPr lang="en-CA" dirty="0"/>
              <a:t>'Can I Tweet That?'</a:t>
            </a:r>
          </a:p>
        </p:txBody>
      </p:sp>
      <p:pic>
        <p:nvPicPr>
          <p:cNvPr id="17410" name="Picture 2" descr="http://www.brucesallan.com/wp-content/uploads/2013/05/Did-I-Tweet-Tha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708920"/>
            <a:ext cx="4245110" cy="3126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73310" y="5835695"/>
            <a:ext cx="8766720" cy="830997"/>
          </a:xfrm>
          <a:prstGeom prst="rect">
            <a:avLst/>
          </a:prstGeom>
        </p:spPr>
        <p:txBody>
          <a:bodyPr wrap="square">
            <a:spAutoFit/>
          </a:bodyPr>
          <a:lstStyle/>
          <a:p>
            <a:r>
              <a:rPr lang="en-CA" sz="1600" dirty="0">
                <a:hlinkClick r:id="rId4"/>
              </a:rPr>
              <a:t>http://</a:t>
            </a:r>
            <a:r>
              <a:rPr lang="en-CA" sz="1600" dirty="0" smtClean="0">
                <a:hlinkClick r:id="rId4"/>
              </a:rPr>
              <a:t>www.insidehighered.com/news/2014/06/13/aaup-conference-sessions-focus-academic-freedom-relation-social-media</a:t>
            </a:r>
            <a:endParaRPr lang="en-CA" sz="1600" dirty="0" smtClean="0"/>
          </a:p>
          <a:p>
            <a:r>
              <a:rPr lang="en-CA" sz="1600" dirty="0"/>
              <a:t>Image: </a:t>
            </a:r>
            <a:r>
              <a:rPr lang="en-CA" sz="1600" dirty="0">
                <a:hlinkClick r:id="rId5"/>
              </a:rPr>
              <a:t>http://www.brucesallan.com/2013/05/24/social-media-social-good-social-media-mistakes</a:t>
            </a:r>
            <a:r>
              <a:rPr lang="en-CA" sz="1600" dirty="0" smtClean="0">
                <a:hlinkClick r:id="rId5"/>
              </a:rPr>
              <a:t>/</a:t>
            </a:r>
            <a:r>
              <a:rPr lang="en-CA" sz="1600" dirty="0" smtClean="0"/>
              <a:t> </a:t>
            </a:r>
            <a:endParaRPr lang="en-CA" sz="1600" dirty="0"/>
          </a:p>
        </p:txBody>
      </p:sp>
    </p:spTree>
    <p:extLst>
      <p:ext uri="{BB962C8B-B14F-4D97-AF65-F5344CB8AC3E}">
        <p14:creationId xmlns:p14="http://schemas.microsoft.com/office/powerpoint/2010/main" val="39576774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34880" cy="4234482"/>
          </a:xfrm>
        </p:spPr>
        <p:txBody>
          <a:bodyPr>
            <a:normAutofit/>
          </a:bodyPr>
          <a:lstStyle/>
          <a:p>
            <a:pPr algn="l"/>
            <a:r>
              <a:rPr lang="en-CA" dirty="0" smtClean="0"/>
              <a:t>We reveal ourselves in our messages, and others reveals their thoughts about us in theirs…</a:t>
            </a:r>
            <a:endParaRPr lang="en-CA" dirty="0"/>
          </a:p>
        </p:txBody>
      </p:sp>
      <p:sp>
        <p:nvSpPr>
          <p:cNvPr id="3" name="Content Placeholder 2"/>
          <p:cNvSpPr>
            <a:spLocks noGrp="1"/>
          </p:cNvSpPr>
          <p:nvPr>
            <p:ph idx="1"/>
          </p:nvPr>
        </p:nvSpPr>
        <p:spPr>
          <a:xfrm>
            <a:off x="457200" y="4152220"/>
            <a:ext cx="8229600" cy="1972816"/>
          </a:xfrm>
        </p:spPr>
        <p:txBody>
          <a:bodyPr/>
          <a:lstStyle/>
          <a:p>
            <a:r>
              <a:rPr lang="en-CA" dirty="0" smtClean="0"/>
              <a:t>'She </a:t>
            </a:r>
            <a:r>
              <a:rPr lang="en-CA" dirty="0"/>
              <a:t>will mock your aspirations then cackle over the remains of your spirit.' </a:t>
            </a:r>
            <a:endParaRPr lang="en-CA" dirty="0" smtClean="0"/>
          </a:p>
          <a:p>
            <a:r>
              <a:rPr lang="en-CA" dirty="0" smtClean="0"/>
              <a:t>'Good </a:t>
            </a:r>
            <a:r>
              <a:rPr lang="en-CA" dirty="0"/>
              <a:t>lecturer, ugly shoes.'</a:t>
            </a:r>
          </a:p>
        </p:txBody>
      </p:sp>
      <p:pic>
        <p:nvPicPr>
          <p:cNvPr id="18434" name="Picture 2" descr="http://i207.photobucket.com/albums/bb46/the_dude25/croc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020279"/>
            <a:ext cx="2847975" cy="27432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47373" y="5884268"/>
            <a:ext cx="8174537" cy="861774"/>
          </a:xfrm>
          <a:prstGeom prst="rect">
            <a:avLst/>
          </a:prstGeom>
        </p:spPr>
        <p:txBody>
          <a:bodyPr wrap="square">
            <a:spAutoFit/>
          </a:bodyPr>
          <a:lstStyle/>
          <a:p>
            <a:r>
              <a:rPr lang="en-CA" sz="1600" dirty="0">
                <a:hlinkClick r:id="rId4"/>
              </a:rPr>
              <a:t>http://</a:t>
            </a:r>
            <a:r>
              <a:rPr lang="en-CA" sz="1600" dirty="0" smtClean="0">
                <a:hlinkClick r:id="rId4"/>
              </a:rPr>
              <a:t>www.insidehighered.com/news/2014/06/27/amusing-video-has-professors-read-aloud-harsh-student-reviews</a:t>
            </a:r>
            <a:endParaRPr lang="en-CA" sz="1600" dirty="0" smtClean="0"/>
          </a:p>
          <a:p>
            <a:r>
              <a:rPr lang="en-CA" sz="1600" dirty="0" smtClean="0"/>
              <a:t>Image: </a:t>
            </a:r>
            <a:r>
              <a:rPr lang="en-CA" sz="1600" dirty="0" smtClean="0">
                <a:hlinkClick r:id="rId5"/>
              </a:rPr>
              <a:t>http</a:t>
            </a:r>
            <a:r>
              <a:rPr lang="en-CA" sz="1600" dirty="0">
                <a:hlinkClick r:id="rId5"/>
              </a:rPr>
              <a:t>://www.entrepreneurs-journey.com/796/how-to-make-millions-selling-ugly-shoes</a:t>
            </a:r>
            <a:r>
              <a:rPr lang="en-CA" sz="1600" dirty="0" smtClean="0">
                <a:hlinkClick r:id="rId5"/>
              </a:rPr>
              <a:t>/</a:t>
            </a:r>
            <a:r>
              <a:rPr lang="en-CA" sz="1600" dirty="0" smtClean="0"/>
              <a:t> </a:t>
            </a:r>
            <a:endParaRPr lang="en-CA" sz="1600" dirty="0"/>
          </a:p>
        </p:txBody>
      </p:sp>
    </p:spTree>
    <p:extLst>
      <p:ext uri="{BB962C8B-B14F-4D97-AF65-F5344CB8AC3E}">
        <p14:creationId xmlns:p14="http://schemas.microsoft.com/office/powerpoint/2010/main" val="39912560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nyrm.org/wp-content/uploads/2012/05/Untitl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511043"/>
            <a:ext cx="4610100" cy="49911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2603" y="548680"/>
            <a:ext cx="3985381" cy="3672408"/>
          </a:xfrm>
        </p:spPr>
        <p:txBody>
          <a:bodyPr>
            <a:normAutofit/>
          </a:bodyPr>
          <a:lstStyle/>
          <a:p>
            <a:pPr algn="l"/>
            <a:r>
              <a:rPr lang="en-CA" dirty="0" smtClean="0"/>
              <a:t>These assessments can be devastatingly personal and uninhibited</a:t>
            </a:r>
            <a:endParaRPr lang="en-CA" dirty="0"/>
          </a:p>
        </p:txBody>
      </p:sp>
      <p:sp>
        <p:nvSpPr>
          <p:cNvPr id="3" name="Content Placeholder 2"/>
          <p:cNvSpPr>
            <a:spLocks noGrp="1"/>
          </p:cNvSpPr>
          <p:nvPr>
            <p:ph idx="1"/>
          </p:nvPr>
        </p:nvSpPr>
        <p:spPr>
          <a:xfrm>
            <a:off x="442603" y="4221088"/>
            <a:ext cx="4273413" cy="1944216"/>
          </a:xfrm>
        </p:spPr>
        <p:txBody>
          <a:bodyPr>
            <a:normAutofit/>
          </a:bodyPr>
          <a:lstStyle/>
          <a:p>
            <a:pPr marL="0" indent="0">
              <a:buNone/>
            </a:pPr>
            <a:r>
              <a:rPr lang="en-CA" dirty="0"/>
              <a:t>D</a:t>
            </a:r>
            <a:r>
              <a:rPr lang="en-CA" dirty="0" smtClean="0"/>
              <a:t>iscourse </a:t>
            </a:r>
            <a:r>
              <a:rPr lang="en-CA" dirty="0"/>
              <a:t>online is </a:t>
            </a:r>
            <a:r>
              <a:rPr lang="en-CA" dirty="0" smtClean="0"/>
              <a:t>much </a:t>
            </a:r>
            <a:r>
              <a:rPr lang="en-CA" dirty="0"/>
              <a:t>less inhibited than discourse in person.</a:t>
            </a:r>
          </a:p>
        </p:txBody>
      </p:sp>
      <p:sp>
        <p:nvSpPr>
          <p:cNvPr id="4" name="Rectangle 3"/>
          <p:cNvSpPr/>
          <p:nvPr/>
        </p:nvSpPr>
        <p:spPr>
          <a:xfrm>
            <a:off x="473693" y="5842138"/>
            <a:ext cx="7657789" cy="646331"/>
          </a:xfrm>
          <a:prstGeom prst="rect">
            <a:avLst/>
          </a:prstGeom>
        </p:spPr>
        <p:txBody>
          <a:bodyPr wrap="square">
            <a:spAutoFit/>
          </a:bodyPr>
          <a:lstStyle/>
          <a:p>
            <a:r>
              <a:rPr lang="en-CA" dirty="0">
                <a:hlinkClick r:id="rId4"/>
              </a:rPr>
              <a:t>http://</a:t>
            </a:r>
            <a:r>
              <a:rPr lang="en-CA" dirty="0" smtClean="0">
                <a:hlinkClick r:id="rId4"/>
              </a:rPr>
              <a:t>www.networkedlearningconference.org.uk/abstracts/pdf/rose.pdf</a:t>
            </a:r>
            <a:endParaRPr lang="en-CA" dirty="0" smtClean="0"/>
          </a:p>
          <a:p>
            <a:r>
              <a:rPr lang="en-CA" dirty="0"/>
              <a:t>Image: </a:t>
            </a:r>
            <a:r>
              <a:rPr lang="en-CA" dirty="0">
                <a:hlinkClick r:id="rId5"/>
              </a:rPr>
              <a:t>http://nyrm.org/?</a:t>
            </a:r>
            <a:r>
              <a:rPr lang="en-CA" dirty="0" smtClean="0">
                <a:hlinkClick r:id="rId5"/>
              </a:rPr>
              <a:t>p=76</a:t>
            </a:r>
            <a:r>
              <a:rPr lang="en-CA" dirty="0" smtClean="0"/>
              <a:t> </a:t>
            </a:r>
            <a:endParaRPr lang="en-CA" dirty="0"/>
          </a:p>
        </p:txBody>
      </p:sp>
    </p:spTree>
    <p:extLst>
      <p:ext uri="{BB962C8B-B14F-4D97-AF65-F5344CB8AC3E}">
        <p14:creationId xmlns:p14="http://schemas.microsoft.com/office/powerpoint/2010/main" val="711159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What constitutes ‘success’?</a:t>
            </a:r>
            <a:endParaRPr lang="en-CA" dirty="0"/>
          </a:p>
        </p:txBody>
      </p:sp>
      <p:sp>
        <p:nvSpPr>
          <p:cNvPr id="3" name="Content Placeholder 2"/>
          <p:cNvSpPr>
            <a:spLocks noGrp="1"/>
          </p:cNvSpPr>
          <p:nvPr>
            <p:ph idx="1"/>
          </p:nvPr>
        </p:nvSpPr>
        <p:spPr>
          <a:xfrm>
            <a:off x="457200" y="3212976"/>
            <a:ext cx="8229600" cy="2913187"/>
          </a:xfrm>
        </p:spPr>
        <p:txBody>
          <a:bodyPr>
            <a:normAutofit/>
          </a:bodyPr>
          <a:lstStyle/>
          <a:p>
            <a:r>
              <a:rPr lang="en-CA" dirty="0" smtClean="0"/>
              <a:t>Success, say, as an ‘academic researcher’?</a:t>
            </a:r>
          </a:p>
          <a:p>
            <a:pPr lvl="1"/>
            <a:r>
              <a:rPr lang="en-CA" dirty="0" smtClean="0"/>
              <a:t>the </a:t>
            </a:r>
            <a:r>
              <a:rPr lang="en-CA" dirty="0"/>
              <a:t>number of </a:t>
            </a:r>
            <a:r>
              <a:rPr lang="en-CA" dirty="0" smtClean="0"/>
              <a:t>articles</a:t>
            </a:r>
          </a:p>
          <a:p>
            <a:pPr lvl="1"/>
            <a:r>
              <a:rPr lang="en-CA" dirty="0" smtClean="0"/>
              <a:t>the </a:t>
            </a:r>
            <a:r>
              <a:rPr lang="en-CA" dirty="0"/>
              <a:t>“impact factor” of the </a:t>
            </a:r>
            <a:r>
              <a:rPr lang="en-CA" dirty="0" smtClean="0"/>
              <a:t>journals</a:t>
            </a:r>
          </a:p>
          <a:p>
            <a:pPr lvl="1"/>
            <a:r>
              <a:rPr lang="en-CA" dirty="0" smtClean="0"/>
              <a:t>number of citations more than expected</a:t>
            </a:r>
          </a:p>
          <a:p>
            <a:pPr marL="0" indent="0">
              <a:buNone/>
            </a:pPr>
            <a:r>
              <a:rPr lang="en-CA" dirty="0" smtClean="0"/>
              <a:t>Really?</a:t>
            </a:r>
            <a:endParaRPr lang="en-CA" dirty="0"/>
          </a:p>
        </p:txBody>
      </p:sp>
      <p:pic>
        <p:nvPicPr>
          <p:cNvPr id="3074" name="Picture 2" descr="IIHR researchers and students produce hundreds of peer-reviewed journal articles every y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417638"/>
            <a:ext cx="2857500" cy="1666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60859" y="5931460"/>
            <a:ext cx="8225941" cy="523220"/>
          </a:xfrm>
          <a:prstGeom prst="rect">
            <a:avLst/>
          </a:prstGeom>
        </p:spPr>
        <p:txBody>
          <a:bodyPr wrap="square">
            <a:spAutoFit/>
          </a:bodyPr>
          <a:lstStyle/>
          <a:p>
            <a:r>
              <a:rPr lang="en-CA" sz="1400" dirty="0">
                <a:hlinkClick r:id="rId4"/>
              </a:rPr>
              <a:t>http://</a:t>
            </a:r>
            <a:r>
              <a:rPr lang="en-CA" sz="1400" dirty="0" smtClean="0">
                <a:hlinkClick r:id="rId4"/>
              </a:rPr>
              <a:t>chronicle.com/blogs/ticker/scientists-calculate-your-chances-of-success-in-academe/79063</a:t>
            </a:r>
            <a:endParaRPr lang="en-CA" sz="1400" dirty="0" smtClean="0"/>
          </a:p>
          <a:p>
            <a:r>
              <a:rPr lang="en-CA" sz="1400" dirty="0"/>
              <a:t>Image:  </a:t>
            </a:r>
            <a:r>
              <a:rPr lang="en-CA" sz="1400" dirty="0">
                <a:hlinkClick r:id="rId5"/>
              </a:rPr>
              <a:t>http://www.iihr.uiowa.edu/about/publications/recent-iihr-journal-publications</a:t>
            </a:r>
            <a:r>
              <a:rPr lang="en-CA" sz="1400" dirty="0" smtClean="0">
                <a:hlinkClick r:id="rId5"/>
              </a:rPr>
              <a:t>/</a:t>
            </a:r>
            <a:r>
              <a:rPr lang="en-CA" sz="1400" dirty="0" smtClean="0"/>
              <a:t> </a:t>
            </a:r>
            <a:endParaRPr lang="en-CA" sz="1400" dirty="0"/>
          </a:p>
        </p:txBody>
      </p:sp>
    </p:spTree>
    <p:extLst>
      <p:ext uri="{BB962C8B-B14F-4D97-AF65-F5344CB8AC3E}">
        <p14:creationId xmlns:p14="http://schemas.microsoft.com/office/powerpoint/2010/main" val="22489113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CA" dirty="0" smtClean="0"/>
              <a:t>We’ll see it in other areas first…</a:t>
            </a:r>
            <a:endParaRPr lang="en-CA" dirty="0"/>
          </a:p>
        </p:txBody>
      </p:sp>
      <p:sp>
        <p:nvSpPr>
          <p:cNvPr id="3" name="Content Placeholder 2"/>
          <p:cNvSpPr>
            <a:spLocks noGrp="1"/>
          </p:cNvSpPr>
          <p:nvPr>
            <p:ph idx="1"/>
          </p:nvPr>
        </p:nvSpPr>
        <p:spPr>
          <a:xfrm>
            <a:off x="3707904" y="1431536"/>
            <a:ext cx="5266928" cy="4525963"/>
          </a:xfrm>
        </p:spPr>
        <p:txBody>
          <a:bodyPr/>
          <a:lstStyle/>
          <a:p>
            <a:pPr marL="0" indent="0">
              <a:buNone/>
            </a:pPr>
            <a:r>
              <a:rPr lang="en-CA" dirty="0" smtClean="0"/>
              <a:t>“</a:t>
            </a:r>
            <a:r>
              <a:rPr lang="en-CA" dirty="0"/>
              <a:t>Use Big Data, crush the numbers in specialized AI software, and soon the narrative of why and how mental health issues appear, of why some students persist and some not, will become clear, predictable and </a:t>
            </a:r>
            <a:r>
              <a:rPr lang="en-CA" dirty="0" smtClean="0"/>
              <a:t>operational.”</a:t>
            </a:r>
            <a:endParaRPr lang="en-CA" dirty="0"/>
          </a:p>
        </p:txBody>
      </p:sp>
      <p:pic>
        <p:nvPicPr>
          <p:cNvPr id="20482" name="Picture 2" descr="asimo_2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556791"/>
            <a:ext cx="2576314" cy="34350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72208" y="5773486"/>
            <a:ext cx="7614592" cy="646331"/>
          </a:xfrm>
          <a:prstGeom prst="rect">
            <a:avLst/>
          </a:prstGeom>
        </p:spPr>
        <p:txBody>
          <a:bodyPr wrap="square">
            <a:spAutoFit/>
          </a:bodyPr>
          <a:lstStyle/>
          <a:p>
            <a:r>
              <a:rPr lang="en-CA" dirty="0">
                <a:hlinkClick r:id="rId4"/>
              </a:rPr>
              <a:t>http://www.universityaffairs.ca/how-artificial-intelligence-is-about-to-disrupt-higher-education.aspx</a:t>
            </a:r>
            <a:endParaRPr lang="en-CA" dirty="0"/>
          </a:p>
        </p:txBody>
      </p:sp>
    </p:spTree>
    <p:extLst>
      <p:ext uri="{BB962C8B-B14F-4D97-AF65-F5344CB8AC3E}">
        <p14:creationId xmlns:p14="http://schemas.microsoft.com/office/powerpoint/2010/main" val="35937498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274638"/>
            <a:ext cx="6923112" cy="2074242"/>
          </a:xfrm>
        </p:spPr>
        <p:txBody>
          <a:bodyPr>
            <a:noAutofit/>
          </a:bodyPr>
          <a:lstStyle/>
          <a:p>
            <a:pPr algn="r"/>
            <a:r>
              <a:rPr lang="en-CA" dirty="0" smtClean="0"/>
              <a:t>Sometimes what we reveal will be involuntary...</a:t>
            </a:r>
            <a:br>
              <a:rPr lang="en-CA" dirty="0" smtClean="0"/>
            </a:br>
            <a:endParaRPr lang="en-CA" dirty="0"/>
          </a:p>
        </p:txBody>
      </p:sp>
      <p:sp>
        <p:nvSpPr>
          <p:cNvPr id="3" name="Content Placeholder 2"/>
          <p:cNvSpPr>
            <a:spLocks noGrp="1"/>
          </p:cNvSpPr>
          <p:nvPr>
            <p:ph idx="1"/>
          </p:nvPr>
        </p:nvSpPr>
        <p:spPr>
          <a:xfrm>
            <a:off x="4211960" y="1916832"/>
            <a:ext cx="4320480" cy="4176464"/>
          </a:xfrm>
        </p:spPr>
        <p:txBody>
          <a:bodyPr>
            <a:normAutofit/>
          </a:bodyPr>
          <a:lstStyle/>
          <a:p>
            <a:pPr marL="0" indent="0" algn="r">
              <a:buNone/>
            </a:pPr>
            <a:r>
              <a:rPr lang="en-CA" dirty="0"/>
              <a:t>I experience an involuntary shudder as though it were </a:t>
            </a:r>
            <a:r>
              <a:rPr lang="en-CA" i="1" dirty="0"/>
              <a:t>me</a:t>
            </a:r>
            <a:r>
              <a:rPr lang="en-CA" dirty="0"/>
              <a:t> about to experience that fall. It's hard to self-monitor, but it </a:t>
            </a:r>
            <a:r>
              <a:rPr lang="en-CA" i="1" dirty="0"/>
              <a:t>seems</a:t>
            </a:r>
            <a:r>
              <a:rPr lang="en-CA" dirty="0"/>
              <a:t> like I'm reacting less over time to these fail videos.</a:t>
            </a:r>
            <a:endParaRPr lang="en-CA" dirty="0"/>
          </a:p>
        </p:txBody>
      </p:sp>
      <p:sp>
        <p:nvSpPr>
          <p:cNvPr id="4" name="Rectangle 3"/>
          <p:cNvSpPr/>
          <p:nvPr/>
        </p:nvSpPr>
        <p:spPr>
          <a:xfrm>
            <a:off x="448886" y="5013176"/>
            <a:ext cx="3839852" cy="1323439"/>
          </a:xfrm>
          <a:prstGeom prst="rect">
            <a:avLst/>
          </a:prstGeom>
        </p:spPr>
        <p:txBody>
          <a:bodyPr wrap="square">
            <a:spAutoFit/>
          </a:bodyPr>
          <a:lstStyle/>
          <a:p>
            <a:r>
              <a:rPr lang="en-CA" sz="1600" dirty="0">
                <a:hlinkClick r:id="rId3"/>
              </a:rPr>
              <a:t>http://bits.blogs.nytimes.com/2014/06/15/looking-at-link-between-violent-video-games-and-lack-of-empathy</a:t>
            </a:r>
            <a:r>
              <a:rPr lang="en-CA" sz="1600" dirty="0" smtClean="0">
                <a:hlinkClick r:id="rId3"/>
              </a:rPr>
              <a:t>/</a:t>
            </a:r>
            <a:endParaRPr lang="en-CA" sz="1600" dirty="0" smtClean="0"/>
          </a:p>
          <a:p>
            <a:r>
              <a:rPr lang="en-CA" sz="1600" dirty="0" smtClean="0"/>
              <a:t>Image</a:t>
            </a:r>
            <a:r>
              <a:rPr lang="en-CA" sz="1600" dirty="0"/>
              <a:t>: </a:t>
            </a:r>
            <a:r>
              <a:rPr lang="en-CA" sz="1600" dirty="0">
                <a:hlinkClick r:id="rId4"/>
              </a:rPr>
              <a:t>http://www.sharenator.com/image/10288</a:t>
            </a:r>
            <a:r>
              <a:rPr lang="en-CA" sz="1600" dirty="0" smtClean="0">
                <a:hlinkClick r:id="rId4"/>
              </a:rPr>
              <a:t>/</a:t>
            </a:r>
            <a:r>
              <a:rPr lang="en-CA" sz="1600" dirty="0" smtClean="0"/>
              <a:t> </a:t>
            </a:r>
            <a:endParaRPr lang="en-CA" sz="1600" dirty="0"/>
          </a:p>
        </p:txBody>
      </p:sp>
      <p:pic>
        <p:nvPicPr>
          <p:cNvPr id="21506" name="Picture 2" descr="http://files.sharenator.com/1028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132" y="2132856"/>
            <a:ext cx="3281028" cy="260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1579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140968"/>
            <a:ext cx="7128792" cy="3240360"/>
          </a:xfrm>
        </p:spPr>
        <p:txBody>
          <a:bodyPr>
            <a:noAutofit/>
          </a:bodyPr>
          <a:lstStyle/>
          <a:p>
            <a:pPr algn="l"/>
            <a:r>
              <a:rPr lang="en-CA" dirty="0" smtClean="0"/>
              <a:t>These assessment mechanisms are being built into LMSs and will become more sophisticated over time</a:t>
            </a:r>
            <a:endParaRPr lang="en-CA" dirty="0"/>
          </a:p>
        </p:txBody>
      </p:sp>
      <p:sp>
        <p:nvSpPr>
          <p:cNvPr id="3" name="Content Placeholder 2"/>
          <p:cNvSpPr>
            <a:spLocks noGrp="1"/>
          </p:cNvSpPr>
          <p:nvPr>
            <p:ph idx="1"/>
          </p:nvPr>
        </p:nvSpPr>
        <p:spPr>
          <a:xfrm>
            <a:off x="5580112" y="1340768"/>
            <a:ext cx="3168352" cy="3240360"/>
          </a:xfrm>
        </p:spPr>
        <p:txBody>
          <a:bodyPr>
            <a:normAutofit lnSpcReduction="10000"/>
          </a:bodyPr>
          <a:lstStyle/>
          <a:p>
            <a:pPr marL="0" indent="0" algn="r">
              <a:buNone/>
            </a:pPr>
            <a:r>
              <a:rPr lang="en-CA" dirty="0" smtClean="0"/>
              <a:t>"</a:t>
            </a:r>
            <a:r>
              <a:rPr lang="en-CA" dirty="0"/>
              <a:t>a new cloud-based assessment tool, called Learning Analytics Enhanced Rubric (</a:t>
            </a:r>
            <a:r>
              <a:rPr lang="en-CA" dirty="0" err="1"/>
              <a:t>LAe</a:t>
            </a:r>
            <a:r>
              <a:rPr lang="en-CA" dirty="0"/>
              <a:t>-R</a:t>
            </a:r>
            <a:r>
              <a:rPr lang="en-CA" dirty="0" smtClean="0"/>
              <a:t>)”</a:t>
            </a:r>
            <a:endParaRPr lang="en-CA" dirty="0"/>
          </a:p>
        </p:txBody>
      </p:sp>
      <p:pic>
        <p:nvPicPr>
          <p:cNvPr id="4" name="Picture 3"/>
          <p:cNvPicPr>
            <a:picLocks noChangeAspect="1"/>
          </p:cNvPicPr>
          <p:nvPr/>
        </p:nvPicPr>
        <p:blipFill>
          <a:blip r:embed="rId3"/>
          <a:stretch>
            <a:fillRect/>
          </a:stretch>
        </p:blipFill>
        <p:spPr>
          <a:xfrm>
            <a:off x="541387" y="188640"/>
            <a:ext cx="4822701" cy="3309339"/>
          </a:xfrm>
          <a:prstGeom prst="rect">
            <a:avLst/>
          </a:prstGeom>
        </p:spPr>
      </p:pic>
      <p:sp>
        <p:nvSpPr>
          <p:cNvPr id="5" name="Rectangle 4"/>
          <p:cNvSpPr/>
          <p:nvPr/>
        </p:nvSpPr>
        <p:spPr>
          <a:xfrm>
            <a:off x="541387" y="6265641"/>
            <a:ext cx="6462464" cy="369332"/>
          </a:xfrm>
          <a:prstGeom prst="rect">
            <a:avLst/>
          </a:prstGeom>
        </p:spPr>
        <p:txBody>
          <a:bodyPr wrap="square">
            <a:spAutoFit/>
          </a:bodyPr>
          <a:lstStyle/>
          <a:p>
            <a:r>
              <a:rPr lang="en-CA" dirty="0">
                <a:hlinkClick r:id="rId4"/>
              </a:rPr>
              <a:t>http://www.ieeetclt.org/issues/january2014/Petropoulou.pdf</a:t>
            </a:r>
            <a:endParaRPr lang="en-CA" dirty="0"/>
          </a:p>
        </p:txBody>
      </p:sp>
    </p:spTree>
    <p:extLst>
      <p:ext uri="{BB962C8B-B14F-4D97-AF65-F5344CB8AC3E}">
        <p14:creationId xmlns:p14="http://schemas.microsoft.com/office/powerpoint/2010/main" val="29154732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5240" cy="1570186"/>
          </a:xfrm>
        </p:spPr>
        <p:txBody>
          <a:bodyPr>
            <a:noAutofit/>
          </a:bodyPr>
          <a:lstStyle/>
          <a:p>
            <a:pPr algn="l"/>
            <a:r>
              <a:rPr lang="en-CA" dirty="0" smtClean="0"/>
              <a:t>People are beginning to raise important questions:</a:t>
            </a:r>
            <a:endParaRPr lang="en-CA" dirty="0"/>
          </a:p>
        </p:txBody>
      </p:sp>
      <p:sp>
        <p:nvSpPr>
          <p:cNvPr id="3" name="Content Placeholder 2"/>
          <p:cNvSpPr>
            <a:spLocks noGrp="1"/>
          </p:cNvSpPr>
          <p:nvPr>
            <p:ph idx="1"/>
          </p:nvPr>
        </p:nvSpPr>
        <p:spPr>
          <a:xfrm>
            <a:off x="457200" y="1844824"/>
            <a:ext cx="4474840" cy="4525963"/>
          </a:xfrm>
        </p:spPr>
        <p:txBody>
          <a:bodyPr>
            <a:normAutofit/>
          </a:bodyPr>
          <a:lstStyle/>
          <a:p>
            <a:r>
              <a:rPr lang="en-CA" dirty="0" smtClean="0"/>
              <a:t>"methods </a:t>
            </a:r>
            <a:r>
              <a:rPr lang="en-CA" dirty="0"/>
              <a:t>for exploring the unique types of data that come from educational </a:t>
            </a:r>
            <a:r>
              <a:rPr lang="en-CA" dirty="0" smtClean="0"/>
              <a:t>settings" </a:t>
            </a:r>
          </a:p>
          <a:p>
            <a:r>
              <a:rPr lang="en-CA" dirty="0" smtClean="0"/>
              <a:t>"</a:t>
            </a:r>
            <a:r>
              <a:rPr lang="en-CA" dirty="0"/>
              <a:t>the intelligent use of data about learner </a:t>
            </a:r>
            <a:r>
              <a:rPr lang="en-CA" dirty="0" smtClean="0"/>
              <a:t>behaviour" </a:t>
            </a:r>
          </a:p>
          <a:p>
            <a:r>
              <a:rPr lang="en-CA" dirty="0" smtClean="0"/>
              <a:t>"</a:t>
            </a:r>
            <a:r>
              <a:rPr lang="en-CA" dirty="0"/>
              <a:t>data </a:t>
            </a:r>
            <a:r>
              <a:rPr lang="en-CA" dirty="0" smtClean="0"/>
              <a:t>fishing"</a:t>
            </a:r>
            <a:endParaRPr lang="en-CA" dirty="0"/>
          </a:p>
        </p:txBody>
      </p:sp>
      <p:sp>
        <p:nvSpPr>
          <p:cNvPr id="4" name="Rectangle 3"/>
          <p:cNvSpPr/>
          <p:nvPr/>
        </p:nvSpPr>
        <p:spPr>
          <a:xfrm>
            <a:off x="438063" y="6047621"/>
            <a:ext cx="7470576" cy="646331"/>
          </a:xfrm>
          <a:prstGeom prst="rect">
            <a:avLst/>
          </a:prstGeom>
        </p:spPr>
        <p:txBody>
          <a:bodyPr wrap="square">
            <a:spAutoFit/>
          </a:bodyPr>
          <a:lstStyle/>
          <a:p>
            <a:r>
              <a:rPr lang="en-CA" dirty="0">
                <a:hlinkClick r:id="rId3"/>
              </a:rPr>
              <a:t>http://newsletter.alt.ac.uk/2014/05/alt-members-views-on-learning-analytics</a:t>
            </a:r>
            <a:r>
              <a:rPr lang="en-CA" dirty="0" smtClean="0">
                <a:hlinkClick r:id="rId3"/>
              </a:rPr>
              <a:t>/</a:t>
            </a:r>
            <a:endParaRPr lang="en-CA" dirty="0" smtClean="0"/>
          </a:p>
          <a:p>
            <a:r>
              <a:rPr lang="en-CA" dirty="0"/>
              <a:t>Image: </a:t>
            </a:r>
            <a:r>
              <a:rPr lang="en-CA" dirty="0">
                <a:hlinkClick r:id="rId4"/>
              </a:rPr>
              <a:t>http://adaptivelearninginelt.wordpress.com</a:t>
            </a:r>
            <a:r>
              <a:rPr lang="en-CA" dirty="0" smtClean="0">
                <a:hlinkClick r:id="rId4"/>
              </a:rPr>
              <a:t>/</a:t>
            </a:r>
            <a:r>
              <a:rPr lang="en-CA" dirty="0" smtClean="0"/>
              <a:t> </a:t>
            </a:r>
            <a:endParaRPr lang="en-CA" dirty="0"/>
          </a:p>
        </p:txBody>
      </p:sp>
      <p:pic>
        <p:nvPicPr>
          <p:cNvPr id="22530" name="Picture 2" descr="http://adaptivelearninginelt.files.wordpress.com/2014/04/student-data-and-personaliz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1844824"/>
            <a:ext cx="3613572" cy="3613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3096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207" y="3284984"/>
            <a:ext cx="8229600" cy="1143000"/>
          </a:xfrm>
        </p:spPr>
        <p:txBody>
          <a:bodyPr>
            <a:normAutofit fontScale="90000"/>
          </a:bodyPr>
          <a:lstStyle/>
          <a:p>
            <a:pPr algn="l"/>
            <a:r>
              <a:rPr lang="en-CA" dirty="0" smtClean="0"/>
              <a:t>The worlds of privacy and analytics intersect (not always happily)</a:t>
            </a:r>
            <a:endParaRPr lang="en-CA" dirty="0"/>
          </a:p>
        </p:txBody>
      </p:sp>
      <p:sp>
        <p:nvSpPr>
          <p:cNvPr id="3" name="Content Placeholder 2"/>
          <p:cNvSpPr>
            <a:spLocks noGrp="1"/>
          </p:cNvSpPr>
          <p:nvPr>
            <p:ph idx="1"/>
          </p:nvPr>
        </p:nvSpPr>
        <p:spPr>
          <a:xfrm>
            <a:off x="457200" y="4470647"/>
            <a:ext cx="8229600" cy="1728192"/>
          </a:xfrm>
        </p:spPr>
        <p:txBody>
          <a:bodyPr>
            <a:normAutofit/>
          </a:bodyPr>
          <a:lstStyle/>
          <a:p>
            <a:pPr marL="0" indent="0">
              <a:buNone/>
            </a:pPr>
            <a:r>
              <a:rPr lang="en-CA" dirty="0" smtClean="0"/>
              <a:t>“A </a:t>
            </a:r>
            <a:r>
              <a:rPr lang="en-CA" dirty="0"/>
              <a:t>right to privacy is neither a right to secrecy nor a right to control but a right to appropriate flow of personal information</a:t>
            </a:r>
            <a:r>
              <a:rPr lang="en-CA" dirty="0" smtClean="0"/>
              <a:t>.”</a:t>
            </a:r>
            <a:endParaRPr lang="en-CA" dirty="0"/>
          </a:p>
        </p:txBody>
      </p:sp>
      <p:pic>
        <p:nvPicPr>
          <p:cNvPr id="4" name="Picture 3"/>
          <p:cNvPicPr>
            <a:picLocks noChangeAspect="1"/>
          </p:cNvPicPr>
          <p:nvPr/>
        </p:nvPicPr>
        <p:blipFill>
          <a:blip r:embed="rId3"/>
          <a:stretch>
            <a:fillRect/>
          </a:stretch>
        </p:blipFill>
        <p:spPr>
          <a:xfrm>
            <a:off x="457200" y="508646"/>
            <a:ext cx="5648325" cy="2733675"/>
          </a:xfrm>
          <a:prstGeom prst="rect">
            <a:avLst/>
          </a:prstGeom>
        </p:spPr>
      </p:pic>
      <p:sp>
        <p:nvSpPr>
          <p:cNvPr id="5" name="Rectangle 4"/>
          <p:cNvSpPr/>
          <p:nvPr/>
        </p:nvSpPr>
        <p:spPr>
          <a:xfrm>
            <a:off x="457200" y="5934670"/>
            <a:ext cx="7787208" cy="830997"/>
          </a:xfrm>
          <a:prstGeom prst="rect">
            <a:avLst/>
          </a:prstGeom>
        </p:spPr>
        <p:txBody>
          <a:bodyPr wrap="square">
            <a:spAutoFit/>
          </a:bodyPr>
          <a:lstStyle/>
          <a:p>
            <a:r>
              <a:rPr lang="en-CA" sz="1600" dirty="0">
                <a:hlinkClick r:id="rId4"/>
              </a:rPr>
              <a:t>http://</a:t>
            </a:r>
            <a:r>
              <a:rPr lang="en-CA" sz="1600" dirty="0" smtClean="0">
                <a:hlinkClick r:id="rId4"/>
              </a:rPr>
              <a:t>epress.lib.uts.edu.au/journals/index.php/JLA/article/view/3339</a:t>
            </a:r>
            <a:endParaRPr lang="en-CA" sz="1600" dirty="0" smtClean="0"/>
          </a:p>
          <a:p>
            <a:r>
              <a:rPr lang="en-CA" sz="1600" dirty="0" err="1" smtClean="0"/>
              <a:t>Image:</a:t>
            </a:r>
            <a:r>
              <a:rPr lang="en-CA" sz="1600" dirty="0" err="1" smtClean="0">
                <a:hlinkClick r:id="rId5"/>
              </a:rPr>
              <a:t>http</a:t>
            </a:r>
            <a:r>
              <a:rPr lang="en-CA" sz="1600" dirty="0">
                <a:hlinkClick r:id="rId5"/>
              </a:rPr>
              <a:t>://article.wn.com/view/2014/05/07/Privacy_Analytics_Expands_Discovery_and_Analytic_Capabilitie</a:t>
            </a:r>
            <a:r>
              <a:rPr lang="en-CA" sz="1600" dirty="0" smtClean="0">
                <a:hlinkClick r:id="rId5"/>
              </a:rPr>
              <a:t>/</a:t>
            </a:r>
            <a:r>
              <a:rPr lang="en-CA" sz="1600" dirty="0" smtClean="0"/>
              <a:t> </a:t>
            </a:r>
            <a:endParaRPr lang="en-CA" sz="1600" dirty="0"/>
          </a:p>
        </p:txBody>
      </p:sp>
    </p:spTree>
    <p:extLst>
      <p:ext uri="{BB962C8B-B14F-4D97-AF65-F5344CB8AC3E}">
        <p14:creationId xmlns:p14="http://schemas.microsoft.com/office/powerpoint/2010/main" val="4907019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3610744" cy="2664296"/>
          </a:xfrm>
        </p:spPr>
        <p:txBody>
          <a:bodyPr>
            <a:normAutofit/>
          </a:bodyPr>
          <a:lstStyle/>
          <a:p>
            <a:pPr algn="l"/>
            <a:r>
              <a:rPr lang="en-CA" dirty="0" smtClean="0"/>
              <a:t>You probably heard about this one:</a:t>
            </a:r>
            <a:endParaRPr lang="en-CA" dirty="0"/>
          </a:p>
        </p:txBody>
      </p:sp>
      <p:sp>
        <p:nvSpPr>
          <p:cNvPr id="3" name="Content Placeholder 2"/>
          <p:cNvSpPr>
            <a:spLocks noGrp="1"/>
          </p:cNvSpPr>
          <p:nvPr>
            <p:ph idx="1"/>
          </p:nvPr>
        </p:nvSpPr>
        <p:spPr>
          <a:xfrm>
            <a:off x="457200" y="2780928"/>
            <a:ext cx="4906888" cy="3273227"/>
          </a:xfrm>
        </p:spPr>
        <p:txBody>
          <a:bodyPr>
            <a:normAutofit/>
          </a:bodyPr>
          <a:lstStyle/>
          <a:p>
            <a:pPr marL="0" indent="0">
              <a:buNone/>
            </a:pPr>
            <a:r>
              <a:rPr lang="en-CA" dirty="0" smtClean="0"/>
              <a:t>“We </a:t>
            </a:r>
            <a:r>
              <a:rPr lang="en-CA" dirty="0"/>
              <a:t>show, via a massive (</a:t>
            </a:r>
            <a:r>
              <a:rPr lang="en-CA" i="1" dirty="0"/>
              <a:t>N</a:t>
            </a:r>
            <a:r>
              <a:rPr lang="en-CA" dirty="0"/>
              <a:t> = 689,003) experiment on Facebook, that emotional states can be transferred to others via emotional </a:t>
            </a:r>
            <a:r>
              <a:rPr lang="en-CA" dirty="0" smtClean="0"/>
              <a:t>contagion…”</a:t>
            </a:r>
            <a:endParaRPr lang="en-CA" dirty="0"/>
          </a:p>
        </p:txBody>
      </p:sp>
      <p:sp>
        <p:nvSpPr>
          <p:cNvPr id="4" name="Rectangle 3"/>
          <p:cNvSpPr/>
          <p:nvPr/>
        </p:nvSpPr>
        <p:spPr>
          <a:xfrm>
            <a:off x="457200" y="5877272"/>
            <a:ext cx="4690864" cy="369332"/>
          </a:xfrm>
          <a:prstGeom prst="rect">
            <a:avLst/>
          </a:prstGeom>
        </p:spPr>
        <p:txBody>
          <a:bodyPr wrap="square">
            <a:spAutoFit/>
          </a:bodyPr>
          <a:lstStyle/>
          <a:p>
            <a:r>
              <a:rPr lang="en-CA" dirty="0">
                <a:hlinkClick r:id="rId3"/>
              </a:rPr>
              <a:t>http://www.pnas.org/content/111/24/8788.full</a:t>
            </a:r>
            <a:endParaRPr lang="en-CA" dirty="0"/>
          </a:p>
        </p:txBody>
      </p:sp>
      <p:pic>
        <p:nvPicPr>
          <p:cNvPr id="5" name="Picture 4"/>
          <p:cNvPicPr>
            <a:picLocks noChangeAspect="1"/>
          </p:cNvPicPr>
          <p:nvPr/>
        </p:nvPicPr>
        <p:blipFill>
          <a:blip r:embed="rId4"/>
          <a:stretch>
            <a:fillRect/>
          </a:stretch>
        </p:blipFill>
        <p:spPr>
          <a:xfrm>
            <a:off x="5580112" y="2651927"/>
            <a:ext cx="3114675" cy="3228975"/>
          </a:xfrm>
          <a:prstGeom prst="rect">
            <a:avLst/>
          </a:prstGeom>
        </p:spPr>
      </p:pic>
      <p:pic>
        <p:nvPicPr>
          <p:cNvPr id="23554" name="Picture 2" descr="https://encrypted-tbn1.gstatic.com/images?q=tbn:ANd9GcRENeSK6smhpAwlUR5dXAOLCaTPtVyukmr4GASVMSECbkMV2cJtB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1" y="720685"/>
            <a:ext cx="3114676" cy="1744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9195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760" y="274638"/>
            <a:ext cx="6275040" cy="1858218"/>
          </a:xfrm>
        </p:spPr>
        <p:txBody>
          <a:bodyPr>
            <a:normAutofit/>
          </a:bodyPr>
          <a:lstStyle/>
          <a:p>
            <a:pPr algn="r"/>
            <a:r>
              <a:rPr lang="en-CA" dirty="0" smtClean="0"/>
              <a:t>And you probably heard about the reaction…</a:t>
            </a:r>
            <a:endParaRPr lang="en-CA" dirty="0"/>
          </a:p>
        </p:txBody>
      </p:sp>
      <p:sp>
        <p:nvSpPr>
          <p:cNvPr id="3" name="Content Placeholder 2"/>
          <p:cNvSpPr>
            <a:spLocks noGrp="1"/>
          </p:cNvSpPr>
          <p:nvPr>
            <p:ph idx="1"/>
          </p:nvPr>
        </p:nvSpPr>
        <p:spPr>
          <a:xfrm>
            <a:off x="6012160" y="2132856"/>
            <a:ext cx="2674640" cy="4093915"/>
          </a:xfrm>
        </p:spPr>
        <p:txBody>
          <a:bodyPr>
            <a:normAutofit/>
          </a:bodyPr>
          <a:lstStyle/>
          <a:p>
            <a:pPr marL="0" indent="0">
              <a:buNone/>
            </a:pPr>
            <a:r>
              <a:rPr lang="en-CA" dirty="0"/>
              <a:t>some people want to de-Facebook. They'll be on Twitter</a:t>
            </a:r>
          </a:p>
          <a:p>
            <a:pPr marL="0" indent="0">
              <a:buNone/>
            </a:pPr>
            <a:endParaRPr lang="en-CA" dirty="0"/>
          </a:p>
        </p:txBody>
      </p:sp>
      <p:pic>
        <p:nvPicPr>
          <p:cNvPr id="24578" name="Picture 2" descr="http://media.uccdn.com/images/1/9/7/img_como_saber_quien_visita_mi_perfil_de_facebook_4791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3516" y="2318268"/>
            <a:ext cx="3198963" cy="319896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88232" y="5805264"/>
            <a:ext cx="7798568" cy="1200329"/>
          </a:xfrm>
          <a:prstGeom prst="rect">
            <a:avLst/>
          </a:prstGeom>
        </p:spPr>
        <p:txBody>
          <a:bodyPr wrap="square">
            <a:spAutoFit/>
          </a:bodyPr>
          <a:lstStyle/>
          <a:p>
            <a:pPr algn="r"/>
            <a:r>
              <a:rPr lang="en-CA" dirty="0">
                <a:hlinkClick r:id="rId4"/>
              </a:rPr>
              <a:t>http://www.theglobeandmail.com/technology/tech-news/facebook-psychology-experiment-raises-ire/article19386909</a:t>
            </a:r>
            <a:r>
              <a:rPr lang="en-CA" dirty="0" smtClean="0">
                <a:hlinkClick r:id="rId4"/>
              </a:rPr>
              <a:t>/</a:t>
            </a:r>
            <a:endParaRPr lang="en-CA" dirty="0" smtClean="0"/>
          </a:p>
          <a:p>
            <a:pPr algn="r"/>
            <a:r>
              <a:rPr lang="en-CA" dirty="0">
                <a:hlinkClick r:id="rId5"/>
              </a:rPr>
              <a:t>https://www.facebook.com/audrey.watters?fref=ts</a:t>
            </a:r>
            <a:endParaRPr lang="en-CA" dirty="0" smtClean="0"/>
          </a:p>
          <a:p>
            <a:endParaRPr lang="en-CA" dirty="0"/>
          </a:p>
        </p:txBody>
      </p:sp>
    </p:spTree>
    <p:extLst>
      <p:ext uri="{BB962C8B-B14F-4D97-AF65-F5344CB8AC3E}">
        <p14:creationId xmlns:p14="http://schemas.microsoft.com/office/powerpoint/2010/main" val="7778583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It’s not just Facebook, though</a:t>
            </a:r>
            <a:endParaRPr lang="en-CA" dirty="0"/>
          </a:p>
        </p:txBody>
      </p:sp>
      <p:sp>
        <p:nvSpPr>
          <p:cNvPr id="3" name="Content Placeholder 2"/>
          <p:cNvSpPr>
            <a:spLocks noGrp="1"/>
          </p:cNvSpPr>
          <p:nvPr>
            <p:ph idx="1"/>
          </p:nvPr>
        </p:nvSpPr>
        <p:spPr>
          <a:xfrm>
            <a:off x="4139952" y="1600200"/>
            <a:ext cx="4546848" cy="4525963"/>
          </a:xfrm>
        </p:spPr>
        <p:txBody>
          <a:bodyPr/>
          <a:lstStyle/>
          <a:p>
            <a:r>
              <a:rPr lang="en-CA" dirty="0" smtClean="0"/>
              <a:t>Yahoo joins others in dropping ‘Do Not Track’ citing standards confusion (standards confusion it helped create in the first place)</a:t>
            </a:r>
            <a:endParaRPr lang="en-CA"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80000"/>
            <a:ext cx="2943225"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37622" y="5662394"/>
            <a:ext cx="4572000" cy="646331"/>
          </a:xfrm>
          <a:prstGeom prst="rect">
            <a:avLst/>
          </a:prstGeom>
        </p:spPr>
        <p:txBody>
          <a:bodyPr>
            <a:spAutoFit/>
          </a:bodyPr>
          <a:lstStyle/>
          <a:p>
            <a:r>
              <a:rPr lang="en-CA" dirty="0">
                <a:hlinkClick r:id="rId3"/>
              </a:rPr>
              <a:t>http://marketingland.com/yahoo-ditches-track-will-signal-end-privacy-initiative-82384</a:t>
            </a:r>
            <a:endParaRPr lang="en-CA" dirty="0"/>
          </a:p>
        </p:txBody>
      </p:sp>
    </p:spTree>
    <p:extLst>
      <p:ext uri="{BB962C8B-B14F-4D97-AF65-F5344CB8AC3E}">
        <p14:creationId xmlns:p14="http://schemas.microsoft.com/office/powerpoint/2010/main" val="28692188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Google is another perpetrator…</a:t>
            </a:r>
            <a:endParaRPr lang="en-CA" dirty="0"/>
          </a:p>
        </p:txBody>
      </p:sp>
      <p:sp>
        <p:nvSpPr>
          <p:cNvPr id="3" name="Content Placeholder 2"/>
          <p:cNvSpPr>
            <a:spLocks noGrp="1"/>
          </p:cNvSpPr>
          <p:nvPr>
            <p:ph idx="1"/>
          </p:nvPr>
        </p:nvSpPr>
        <p:spPr>
          <a:xfrm>
            <a:off x="457200" y="1382113"/>
            <a:ext cx="4906888" cy="4997152"/>
          </a:xfrm>
        </p:spPr>
        <p:txBody>
          <a:bodyPr>
            <a:normAutofit lnSpcReduction="10000"/>
          </a:bodyPr>
          <a:lstStyle/>
          <a:p>
            <a:pPr marL="0" indent="0">
              <a:buNone/>
            </a:pPr>
            <a:r>
              <a:rPr lang="en-CA" dirty="0" smtClean="0"/>
              <a:t>They </a:t>
            </a:r>
            <a:r>
              <a:rPr lang="en-CA" dirty="0"/>
              <a:t>announced </a:t>
            </a:r>
            <a:r>
              <a:rPr lang="en-CA" dirty="0" smtClean="0"/>
              <a:t>in April that they </a:t>
            </a:r>
            <a:r>
              <a:rPr lang="en-CA" dirty="0"/>
              <a:t>has halted the practice of scanning student Gmail accounts for any potential advertising purposes</a:t>
            </a:r>
            <a:r>
              <a:rPr lang="en-CA" dirty="0" smtClean="0"/>
              <a:t>.</a:t>
            </a:r>
          </a:p>
          <a:p>
            <a:pPr marL="0" indent="0">
              <a:buNone/>
            </a:pPr>
            <a:endParaRPr lang="en-CA" dirty="0"/>
          </a:p>
          <a:p>
            <a:pPr marL="0" indent="0">
              <a:buNone/>
            </a:pPr>
            <a:r>
              <a:rPr lang="en-CA" dirty="0" smtClean="0"/>
              <a:t>Wait! You mean they </a:t>
            </a:r>
            <a:r>
              <a:rPr lang="en-CA" i="1" dirty="0" smtClean="0"/>
              <a:t>were</a:t>
            </a:r>
            <a:r>
              <a:rPr lang="en-CA" dirty="0" smtClean="0"/>
              <a:t> scanning student accounts for advertising purposes?</a:t>
            </a:r>
            <a:endParaRPr lang="en-CA" dirty="0"/>
          </a:p>
        </p:txBody>
      </p:sp>
      <p:sp>
        <p:nvSpPr>
          <p:cNvPr id="4" name="Rectangle 3"/>
          <p:cNvSpPr/>
          <p:nvPr/>
        </p:nvSpPr>
        <p:spPr>
          <a:xfrm>
            <a:off x="456242" y="6117655"/>
            <a:ext cx="7686600" cy="523220"/>
          </a:xfrm>
          <a:prstGeom prst="rect">
            <a:avLst/>
          </a:prstGeom>
        </p:spPr>
        <p:txBody>
          <a:bodyPr wrap="square">
            <a:spAutoFit/>
          </a:bodyPr>
          <a:lstStyle/>
          <a:p>
            <a:r>
              <a:rPr lang="en-CA" sz="1400" dirty="0">
                <a:hlinkClick r:id="rId3"/>
              </a:rPr>
              <a:t>http://</a:t>
            </a:r>
            <a:r>
              <a:rPr lang="en-CA" sz="1400" dirty="0" smtClean="0">
                <a:hlinkClick r:id="rId3"/>
              </a:rPr>
              <a:t>blogs.edweek.org/edweek/DigitalEducation/2014/04/google_halts_scanning_of_stude.html</a:t>
            </a:r>
            <a:endParaRPr lang="en-CA" sz="1400" dirty="0" smtClean="0"/>
          </a:p>
          <a:p>
            <a:r>
              <a:rPr lang="en-CA" sz="1400" dirty="0">
                <a:hlinkClick r:id="rId4"/>
              </a:rPr>
              <a:t>http://googleenterprise.blogspot.com/2014/04/protecting-students-with-google-apps.html</a:t>
            </a:r>
            <a:endParaRPr lang="en-CA" sz="1400" dirty="0"/>
          </a:p>
        </p:txBody>
      </p:sp>
      <p:pic>
        <p:nvPicPr>
          <p:cNvPr id="5" name="Picture 4"/>
          <p:cNvPicPr>
            <a:picLocks noChangeAspect="1"/>
          </p:cNvPicPr>
          <p:nvPr/>
        </p:nvPicPr>
        <p:blipFill>
          <a:blip r:embed="rId5"/>
          <a:stretch>
            <a:fillRect/>
          </a:stretch>
        </p:blipFill>
        <p:spPr>
          <a:xfrm>
            <a:off x="5380218" y="1417638"/>
            <a:ext cx="2883947" cy="4552199"/>
          </a:xfrm>
          <a:prstGeom prst="rect">
            <a:avLst/>
          </a:prstGeom>
        </p:spPr>
      </p:pic>
    </p:spTree>
    <p:extLst>
      <p:ext uri="{BB962C8B-B14F-4D97-AF65-F5344CB8AC3E}">
        <p14:creationId xmlns:p14="http://schemas.microsoft.com/office/powerpoint/2010/main" val="27894792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Sometimes it’s accidental</a:t>
            </a:r>
            <a:endParaRPr lang="en-CA" dirty="0"/>
          </a:p>
        </p:txBody>
      </p:sp>
      <p:sp>
        <p:nvSpPr>
          <p:cNvPr id="3" name="Content Placeholder 2"/>
          <p:cNvSpPr>
            <a:spLocks noGrp="1"/>
          </p:cNvSpPr>
          <p:nvPr>
            <p:ph idx="1"/>
          </p:nvPr>
        </p:nvSpPr>
        <p:spPr>
          <a:xfrm>
            <a:off x="457200" y="1268760"/>
            <a:ext cx="8229600" cy="4525963"/>
          </a:xfrm>
        </p:spPr>
        <p:txBody>
          <a:bodyPr/>
          <a:lstStyle/>
          <a:p>
            <a:r>
              <a:rPr lang="en-CA" dirty="0" smtClean="0"/>
              <a:t>… but reveals some really questionable practices</a:t>
            </a:r>
          </a:p>
          <a:p>
            <a:r>
              <a:rPr lang="en-CA" dirty="0" err="1" smtClean="0"/>
              <a:t>UVa</a:t>
            </a:r>
            <a:r>
              <a:rPr lang="en-CA" dirty="0" smtClean="0"/>
              <a:t> Law School, for example: </a:t>
            </a:r>
            <a:r>
              <a:rPr lang="en-CA" dirty="0"/>
              <a:t>the information being collected and distributed to potential employers: grades, class rankings, political affiliation, work experience, recommenders, even information about where their girlfriends live! </a:t>
            </a:r>
          </a:p>
        </p:txBody>
      </p:sp>
      <p:sp>
        <p:nvSpPr>
          <p:cNvPr id="4" name="Rectangle 3"/>
          <p:cNvSpPr/>
          <p:nvPr/>
        </p:nvSpPr>
        <p:spPr>
          <a:xfrm>
            <a:off x="477888" y="5445224"/>
            <a:ext cx="8208912" cy="1200329"/>
          </a:xfrm>
          <a:prstGeom prst="rect">
            <a:avLst/>
          </a:prstGeom>
        </p:spPr>
        <p:txBody>
          <a:bodyPr wrap="square">
            <a:spAutoFit/>
          </a:bodyPr>
          <a:lstStyle/>
          <a:p>
            <a:r>
              <a:rPr lang="en-CA" dirty="0">
                <a:hlinkClick r:id="rId3"/>
              </a:rPr>
              <a:t>http://</a:t>
            </a:r>
            <a:r>
              <a:rPr lang="en-CA" dirty="0" smtClean="0">
                <a:hlinkClick r:id="rId3"/>
              </a:rPr>
              <a:t>chronicle.com/blogs/wiredcampus/emailed-in-error-uva-law-schools-student-spreadsheet-spreads-fast/53133</a:t>
            </a:r>
            <a:r>
              <a:rPr lang="en-CA" dirty="0" smtClean="0"/>
              <a:t> </a:t>
            </a:r>
          </a:p>
          <a:p>
            <a:r>
              <a:rPr lang="en-CA" dirty="0">
                <a:hlinkClick r:id="rId4"/>
              </a:rPr>
              <a:t>http://abovethelaw.com/2014/06/oops-top-law-school-email-screw-up-reveals-grades-ranks-of-all-clerkship-applicants/?show=comments</a:t>
            </a:r>
            <a:endParaRPr lang="en-CA" dirty="0"/>
          </a:p>
        </p:txBody>
      </p:sp>
    </p:spTree>
    <p:extLst>
      <p:ext uri="{BB962C8B-B14F-4D97-AF65-F5344CB8AC3E}">
        <p14:creationId xmlns:p14="http://schemas.microsoft.com/office/powerpoint/2010/main" val="252419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Issues and questions…</a:t>
            </a:r>
            <a:endParaRPr lang="en-CA" dirty="0"/>
          </a:p>
        </p:txBody>
      </p:sp>
      <p:sp>
        <p:nvSpPr>
          <p:cNvPr id="3" name="Content Placeholder 2"/>
          <p:cNvSpPr>
            <a:spLocks noGrp="1"/>
          </p:cNvSpPr>
          <p:nvPr>
            <p:ph idx="1"/>
          </p:nvPr>
        </p:nvSpPr>
        <p:spPr/>
        <p:txBody>
          <a:bodyPr/>
          <a:lstStyle/>
          <a:p>
            <a:pPr marL="514350" indent="-514350">
              <a:buFont typeface="+mj-lt"/>
              <a:buAutoNum type="arabicPeriod"/>
            </a:pPr>
            <a:r>
              <a:rPr lang="en-CA" dirty="0"/>
              <a:t>LinkedIn, job boards, and portfolio sites make it easier than ever to look for work. So why does it seem harder than ever to find a job?</a:t>
            </a:r>
          </a:p>
        </p:txBody>
      </p:sp>
      <p:pic>
        <p:nvPicPr>
          <p:cNvPr id="4" name="Picture 3"/>
          <p:cNvPicPr>
            <a:picLocks noChangeAspect="1"/>
          </p:cNvPicPr>
          <p:nvPr/>
        </p:nvPicPr>
        <p:blipFill>
          <a:blip r:embed="rId3"/>
          <a:stretch>
            <a:fillRect/>
          </a:stretch>
        </p:blipFill>
        <p:spPr>
          <a:xfrm>
            <a:off x="1043608" y="3140968"/>
            <a:ext cx="5683920" cy="2567174"/>
          </a:xfrm>
          <a:prstGeom prst="rect">
            <a:avLst/>
          </a:prstGeom>
        </p:spPr>
      </p:pic>
      <p:sp>
        <p:nvSpPr>
          <p:cNvPr id="5" name="Rectangle 4"/>
          <p:cNvSpPr/>
          <p:nvPr/>
        </p:nvSpPr>
        <p:spPr>
          <a:xfrm>
            <a:off x="1038838" y="5847867"/>
            <a:ext cx="5670376" cy="369332"/>
          </a:xfrm>
          <a:prstGeom prst="rect">
            <a:avLst/>
          </a:prstGeom>
        </p:spPr>
        <p:txBody>
          <a:bodyPr wrap="square">
            <a:spAutoFit/>
          </a:bodyPr>
          <a:lstStyle/>
          <a:p>
            <a:r>
              <a:rPr lang="en-CA" dirty="0">
                <a:hlinkClick r:id="rId4"/>
              </a:rPr>
              <a:t>http://www.cbc.ca/spark/blog/2014/04/27/hr-tech</a:t>
            </a:r>
            <a:r>
              <a:rPr lang="en-CA" dirty="0" smtClean="0">
                <a:hlinkClick r:id="rId4"/>
              </a:rPr>
              <a:t>/</a:t>
            </a:r>
            <a:r>
              <a:rPr lang="en-CA" dirty="0" smtClean="0"/>
              <a:t> </a:t>
            </a:r>
            <a:endParaRPr lang="en-CA" dirty="0"/>
          </a:p>
        </p:txBody>
      </p:sp>
    </p:spTree>
    <p:extLst>
      <p:ext uri="{BB962C8B-B14F-4D97-AF65-F5344CB8AC3E}">
        <p14:creationId xmlns:p14="http://schemas.microsoft.com/office/powerpoint/2010/main" val="2319461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6210"/>
          </a:xfrm>
        </p:spPr>
        <p:txBody>
          <a:bodyPr>
            <a:noAutofit/>
          </a:bodyPr>
          <a:lstStyle/>
          <a:p>
            <a:pPr algn="l"/>
            <a:r>
              <a:rPr lang="en-CA" dirty="0" smtClean="0"/>
              <a:t>One option is to delete all our social media accounts </a:t>
            </a:r>
            <a:endParaRPr lang="en-CA" dirty="0"/>
          </a:p>
        </p:txBody>
      </p:sp>
      <p:sp>
        <p:nvSpPr>
          <p:cNvPr id="3" name="Content Placeholder 2"/>
          <p:cNvSpPr>
            <a:spLocks noGrp="1"/>
          </p:cNvSpPr>
          <p:nvPr>
            <p:ph idx="1"/>
          </p:nvPr>
        </p:nvSpPr>
        <p:spPr>
          <a:xfrm>
            <a:off x="457200" y="2060848"/>
            <a:ext cx="8229600" cy="4065315"/>
          </a:xfrm>
        </p:spPr>
        <p:txBody>
          <a:bodyPr>
            <a:normAutofit/>
          </a:bodyPr>
          <a:lstStyle/>
          <a:p>
            <a:pPr marL="0" indent="0">
              <a:buNone/>
            </a:pPr>
            <a:r>
              <a:rPr lang="en-CA" dirty="0"/>
              <a:t>Heather Bussing: "I don’t agree to their Terms of Service, and I don’t need LinkedIn enough to put up with it."</a:t>
            </a:r>
            <a:endParaRPr lang="en-CA" dirty="0"/>
          </a:p>
        </p:txBody>
      </p:sp>
      <p:pic>
        <p:nvPicPr>
          <p:cNvPr id="27650" name="Picture 2" descr="https://encrypted-tbn1.gstatic.com/images?q=tbn:ANd9GcQGGCzNDbyfxk2rd7rfv3fhTnEb30GVaroBzZgTIM0nRiw7ClZ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3356992"/>
            <a:ext cx="3061320" cy="30613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5157192"/>
            <a:ext cx="4572000" cy="1323439"/>
          </a:xfrm>
          <a:prstGeom prst="rect">
            <a:avLst/>
          </a:prstGeom>
        </p:spPr>
        <p:txBody>
          <a:bodyPr>
            <a:spAutoFit/>
          </a:bodyPr>
          <a:lstStyle/>
          <a:p>
            <a:pPr algn="r"/>
            <a:r>
              <a:rPr lang="en-CA" sz="1600" dirty="0">
                <a:hlinkClick r:id="rId4"/>
              </a:rPr>
              <a:t>http://www.elsua.net/2014/05/06/why-i-too-killed-my-linkedin-account</a:t>
            </a:r>
            <a:r>
              <a:rPr lang="en-CA" sz="1600" dirty="0" smtClean="0">
                <a:hlinkClick r:id="rId4"/>
              </a:rPr>
              <a:t>/</a:t>
            </a:r>
            <a:endParaRPr lang="en-CA" sz="1600" dirty="0" smtClean="0"/>
          </a:p>
          <a:p>
            <a:pPr algn="r"/>
            <a:endParaRPr lang="en-CA" sz="1600" dirty="0" smtClean="0"/>
          </a:p>
          <a:p>
            <a:pPr algn="r"/>
            <a:r>
              <a:rPr lang="en-CA" sz="1600" dirty="0">
                <a:hlinkClick r:id="rId5"/>
              </a:rPr>
              <a:t>http://www.hrexaminer.com/why-i-killed-my-linkedin-account/</a:t>
            </a:r>
            <a:endParaRPr lang="en-CA" sz="1600" dirty="0"/>
          </a:p>
        </p:txBody>
      </p:sp>
    </p:spTree>
    <p:extLst>
      <p:ext uri="{BB962C8B-B14F-4D97-AF65-F5344CB8AC3E}">
        <p14:creationId xmlns:p14="http://schemas.microsoft.com/office/powerpoint/2010/main" val="36186836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337184" y="476672"/>
            <a:ext cx="5480166" cy="3168351"/>
          </a:xfrm>
          <a:prstGeom prst="rect">
            <a:avLst/>
          </a:prstGeom>
        </p:spPr>
      </p:pic>
      <p:sp>
        <p:nvSpPr>
          <p:cNvPr id="2" name="Title 1"/>
          <p:cNvSpPr>
            <a:spLocks noGrp="1"/>
          </p:cNvSpPr>
          <p:nvPr>
            <p:ph type="title"/>
          </p:nvPr>
        </p:nvSpPr>
        <p:spPr>
          <a:xfrm>
            <a:off x="457200" y="274638"/>
            <a:ext cx="4258816" cy="2794322"/>
          </a:xfrm>
        </p:spPr>
        <p:txBody>
          <a:bodyPr>
            <a:normAutofit/>
          </a:bodyPr>
          <a:lstStyle/>
          <a:p>
            <a:pPr algn="l"/>
            <a:r>
              <a:rPr lang="en-CA" dirty="0" smtClean="0"/>
              <a:t>But people are not fleeing Facebook: Forrester</a:t>
            </a:r>
            <a:endParaRPr lang="en-CA" dirty="0"/>
          </a:p>
        </p:txBody>
      </p:sp>
      <p:sp>
        <p:nvSpPr>
          <p:cNvPr id="3" name="Content Placeholder 2"/>
          <p:cNvSpPr>
            <a:spLocks noGrp="1"/>
          </p:cNvSpPr>
          <p:nvPr>
            <p:ph idx="1"/>
          </p:nvPr>
        </p:nvSpPr>
        <p:spPr>
          <a:xfrm>
            <a:off x="457200" y="3645023"/>
            <a:ext cx="5915000" cy="1881867"/>
          </a:xfrm>
        </p:spPr>
        <p:txBody>
          <a:bodyPr>
            <a:normAutofit fontScale="92500" lnSpcReduction="10000"/>
          </a:bodyPr>
          <a:lstStyle/>
          <a:p>
            <a:r>
              <a:rPr lang="en-CA" dirty="0" smtClean="0"/>
              <a:t>Of course, that could change</a:t>
            </a:r>
          </a:p>
          <a:p>
            <a:r>
              <a:rPr lang="en-CA" dirty="0" smtClean="0"/>
              <a:t>But for now, more </a:t>
            </a:r>
            <a:r>
              <a:rPr lang="en-CA" dirty="0"/>
              <a:t>than three-quarters of online youth use Facebook </a:t>
            </a:r>
          </a:p>
        </p:txBody>
      </p:sp>
      <p:sp>
        <p:nvSpPr>
          <p:cNvPr id="4" name="Rectangle 3"/>
          <p:cNvSpPr/>
          <p:nvPr/>
        </p:nvSpPr>
        <p:spPr>
          <a:xfrm>
            <a:off x="457200" y="5701920"/>
            <a:ext cx="8686800" cy="923330"/>
          </a:xfrm>
          <a:prstGeom prst="rect">
            <a:avLst/>
          </a:prstGeom>
        </p:spPr>
        <p:txBody>
          <a:bodyPr wrap="square">
            <a:spAutoFit/>
          </a:bodyPr>
          <a:lstStyle/>
          <a:p>
            <a:r>
              <a:rPr lang="en-CA" dirty="0">
                <a:hlinkClick r:id="rId4"/>
              </a:rPr>
              <a:t>http://blogs.forrester.com/nate_elliott/14-06-24-facebook_still_dominates_teens_social_usage </a:t>
            </a:r>
            <a:endParaRPr lang="en-CA" dirty="0" smtClean="0">
              <a:hlinkClick r:id="rId4"/>
            </a:endParaRPr>
          </a:p>
          <a:p>
            <a:r>
              <a:rPr lang="en-CA" dirty="0" smtClean="0">
                <a:hlinkClick r:id="rId4"/>
              </a:rPr>
              <a:t>tp</a:t>
            </a:r>
            <a:r>
              <a:rPr lang="en-CA" dirty="0">
                <a:hlinkClick r:id="rId4"/>
              </a:rPr>
              <a:t>://www.adweek.com/news/technology/study-teens-are-not-fleeing-facebook-158535</a:t>
            </a:r>
            <a:endParaRPr lang="en-CA" dirty="0"/>
          </a:p>
        </p:txBody>
      </p:sp>
    </p:spTree>
    <p:extLst>
      <p:ext uri="{BB962C8B-B14F-4D97-AF65-F5344CB8AC3E}">
        <p14:creationId xmlns:p14="http://schemas.microsoft.com/office/powerpoint/2010/main" val="33846953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But companies are feeling the heat</a:t>
            </a:r>
            <a:endParaRPr lang="en-CA" dirty="0"/>
          </a:p>
        </p:txBody>
      </p:sp>
      <p:sp>
        <p:nvSpPr>
          <p:cNvPr id="3" name="Content Placeholder 2"/>
          <p:cNvSpPr>
            <a:spLocks noGrp="1"/>
          </p:cNvSpPr>
          <p:nvPr>
            <p:ph idx="1"/>
          </p:nvPr>
        </p:nvSpPr>
        <p:spPr>
          <a:xfrm>
            <a:off x="457200" y="1600200"/>
            <a:ext cx="4330824" cy="4525963"/>
          </a:xfrm>
        </p:spPr>
        <p:txBody>
          <a:bodyPr/>
          <a:lstStyle/>
          <a:p>
            <a:r>
              <a:rPr lang="en-CA" dirty="0"/>
              <a:t>A Gates-funded </a:t>
            </a:r>
            <a:r>
              <a:rPr lang="en-CA" dirty="0" err="1"/>
              <a:t>startup</a:t>
            </a:r>
            <a:r>
              <a:rPr lang="en-CA" dirty="0"/>
              <a:t> is shutting down over privacy and security concerns. </a:t>
            </a:r>
            <a:endParaRPr lang="en-CA" dirty="0" smtClean="0"/>
          </a:p>
          <a:p>
            <a:r>
              <a:rPr lang="en-CA" dirty="0" smtClean="0"/>
              <a:t>"</a:t>
            </a:r>
            <a:r>
              <a:rPr lang="en-CA" dirty="0" err="1" smtClean="0"/>
              <a:t>InBloom</a:t>
            </a:r>
            <a:r>
              <a:rPr lang="en-CA" dirty="0"/>
              <a:t>, based in Atlanta, offered to store and synthesize student </a:t>
            </a:r>
            <a:r>
              <a:rPr lang="en-CA" dirty="0" smtClean="0"/>
              <a:t>data”</a:t>
            </a:r>
            <a:endParaRPr lang="en-CA" dirty="0"/>
          </a:p>
        </p:txBody>
      </p:sp>
      <p:sp>
        <p:nvSpPr>
          <p:cNvPr id="4" name="Rectangle 3"/>
          <p:cNvSpPr/>
          <p:nvPr/>
        </p:nvSpPr>
        <p:spPr>
          <a:xfrm>
            <a:off x="457200" y="5662394"/>
            <a:ext cx="7974632" cy="830997"/>
          </a:xfrm>
          <a:prstGeom prst="rect">
            <a:avLst/>
          </a:prstGeom>
        </p:spPr>
        <p:txBody>
          <a:bodyPr wrap="square">
            <a:spAutoFit/>
          </a:bodyPr>
          <a:lstStyle/>
          <a:p>
            <a:r>
              <a:rPr lang="en-CA" sz="1600" dirty="0">
                <a:hlinkClick r:id="rId3"/>
              </a:rPr>
              <a:t>http://</a:t>
            </a:r>
            <a:r>
              <a:rPr lang="en-CA" sz="1600" dirty="0" smtClean="0">
                <a:hlinkClick r:id="rId3"/>
              </a:rPr>
              <a:t>bigstory.ap.org/article/gates-funded-student-data-group-shut-down</a:t>
            </a:r>
            <a:r>
              <a:rPr lang="en-CA" sz="1600" dirty="0" smtClean="0"/>
              <a:t> </a:t>
            </a:r>
          </a:p>
          <a:p>
            <a:r>
              <a:rPr lang="en-CA" sz="1600" dirty="0"/>
              <a:t>Image: </a:t>
            </a:r>
            <a:r>
              <a:rPr lang="en-CA" sz="1600" dirty="0">
                <a:hlinkClick r:id="rId4"/>
              </a:rPr>
              <a:t>http://education-curriculum-reform-government-schools.org/w/2014/04/parents-force-shutdown-of-gates-inbloom-student-data-collection</a:t>
            </a:r>
            <a:r>
              <a:rPr lang="en-CA" sz="1600" dirty="0" smtClean="0">
                <a:hlinkClick r:id="rId4"/>
              </a:rPr>
              <a:t>/</a:t>
            </a:r>
            <a:r>
              <a:rPr lang="en-CA" sz="1600" dirty="0" smtClean="0"/>
              <a:t> </a:t>
            </a:r>
            <a:endParaRPr lang="en-CA" sz="1600" dirty="0"/>
          </a:p>
        </p:txBody>
      </p:sp>
      <p:pic>
        <p:nvPicPr>
          <p:cNvPr id="28674" name="Picture 2" descr="Gates Foundation InBloom Student Data Collec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802496"/>
            <a:ext cx="3707510" cy="321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4110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3717032"/>
            <a:ext cx="7920880" cy="2581747"/>
          </a:xfrm>
        </p:spPr>
        <p:txBody>
          <a:bodyPr/>
          <a:lstStyle/>
          <a:p>
            <a:r>
              <a:rPr lang="en-CA" dirty="0"/>
              <a:t>"The main instrument of </a:t>
            </a:r>
            <a:r>
              <a:rPr lang="en-CA" dirty="0" err="1"/>
              <a:t>inBloom's</a:t>
            </a:r>
            <a:r>
              <a:rPr lang="en-CA" dirty="0"/>
              <a:t> death was privacy.  Because </a:t>
            </a:r>
            <a:r>
              <a:rPr lang="en-CA" dirty="0" err="1"/>
              <a:t>inBloom</a:t>
            </a:r>
            <a:r>
              <a:rPr lang="en-CA" dirty="0"/>
              <a:t> involved so much student data, privacy concerns began to swirl about, and eventually turned into a tornado."</a:t>
            </a:r>
          </a:p>
        </p:txBody>
      </p:sp>
      <p:pic>
        <p:nvPicPr>
          <p:cNvPr id="4" name="Picture 3"/>
          <p:cNvPicPr>
            <a:picLocks noChangeAspect="1"/>
          </p:cNvPicPr>
          <p:nvPr/>
        </p:nvPicPr>
        <p:blipFill>
          <a:blip r:embed="rId3"/>
          <a:stretch>
            <a:fillRect/>
          </a:stretch>
        </p:blipFill>
        <p:spPr>
          <a:xfrm>
            <a:off x="1043608" y="332656"/>
            <a:ext cx="6093019" cy="3250307"/>
          </a:xfrm>
          <a:prstGeom prst="rect">
            <a:avLst/>
          </a:prstGeom>
        </p:spPr>
      </p:pic>
      <p:sp>
        <p:nvSpPr>
          <p:cNvPr id="5" name="Rectangle 4"/>
          <p:cNvSpPr/>
          <p:nvPr/>
        </p:nvSpPr>
        <p:spPr>
          <a:xfrm>
            <a:off x="587730" y="6140460"/>
            <a:ext cx="9486800" cy="584775"/>
          </a:xfrm>
          <a:prstGeom prst="rect">
            <a:avLst/>
          </a:prstGeom>
        </p:spPr>
        <p:txBody>
          <a:bodyPr wrap="square">
            <a:spAutoFit/>
          </a:bodyPr>
          <a:lstStyle/>
          <a:p>
            <a:r>
              <a:rPr lang="en-CA" sz="1600" dirty="0">
                <a:hlinkClick r:id="rId4"/>
              </a:rPr>
              <a:t>http://</a:t>
            </a:r>
            <a:r>
              <a:rPr lang="en-CA" sz="1600" dirty="0" smtClean="0">
                <a:hlinkClick r:id="rId4"/>
              </a:rPr>
              <a:t>www.safegov.org/2014/4/28/why-did-inbloom-die-a-hard-lesson-about-education-privacy</a:t>
            </a:r>
            <a:endParaRPr lang="en-CA" sz="1600" dirty="0" smtClean="0"/>
          </a:p>
          <a:p>
            <a:r>
              <a:rPr lang="en-CA" sz="1600" dirty="0"/>
              <a:t>Photo: </a:t>
            </a:r>
            <a:r>
              <a:rPr lang="en-CA" sz="1600" dirty="0">
                <a:hlinkClick r:id="rId5"/>
              </a:rPr>
              <a:t>http://teachersletterstobillgates.com</a:t>
            </a:r>
            <a:r>
              <a:rPr lang="en-CA" sz="1600" dirty="0" smtClean="0">
                <a:hlinkClick r:id="rId5"/>
              </a:rPr>
              <a:t>/</a:t>
            </a:r>
            <a:r>
              <a:rPr lang="en-CA" sz="1600" dirty="0" smtClean="0"/>
              <a:t> </a:t>
            </a:r>
            <a:endParaRPr lang="en-CA" sz="1600" dirty="0"/>
          </a:p>
        </p:txBody>
      </p:sp>
    </p:spTree>
    <p:extLst>
      <p:ext uri="{BB962C8B-B14F-4D97-AF65-F5344CB8AC3E}">
        <p14:creationId xmlns:p14="http://schemas.microsoft.com/office/powerpoint/2010/main" val="30491872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6491064" cy="2664296"/>
          </a:xfrm>
        </p:spPr>
        <p:txBody>
          <a:bodyPr>
            <a:noAutofit/>
          </a:bodyPr>
          <a:lstStyle/>
          <a:p>
            <a:pPr algn="l"/>
            <a:r>
              <a:rPr lang="en-CA" dirty="0" smtClean="0"/>
              <a:t>(Ironically) The new concern about privacy is called ‘the Snowden Effect’</a:t>
            </a:r>
            <a:endParaRPr lang="en-CA" dirty="0"/>
          </a:p>
        </p:txBody>
      </p:sp>
      <p:sp>
        <p:nvSpPr>
          <p:cNvPr id="3" name="Content Placeholder 2"/>
          <p:cNvSpPr>
            <a:spLocks noGrp="1"/>
          </p:cNvSpPr>
          <p:nvPr>
            <p:ph idx="1"/>
          </p:nvPr>
        </p:nvSpPr>
        <p:spPr>
          <a:xfrm>
            <a:off x="457200" y="2924944"/>
            <a:ext cx="5194920" cy="3201219"/>
          </a:xfrm>
        </p:spPr>
        <p:txBody>
          <a:bodyPr/>
          <a:lstStyle/>
          <a:p>
            <a:pPr marL="0" indent="0">
              <a:buNone/>
            </a:pPr>
            <a:r>
              <a:rPr lang="en-CA" dirty="0" smtClean="0"/>
              <a:t>“No one </a:t>
            </a:r>
            <a:r>
              <a:rPr lang="en-CA" dirty="0"/>
              <a:t>can deny that countries and regions are putting some strict guidelines in place to ensure privacy of sensitive data that is moving outside of their borders</a:t>
            </a:r>
            <a:r>
              <a:rPr lang="en-CA" dirty="0" smtClean="0"/>
              <a:t>.”</a:t>
            </a:r>
            <a:endParaRPr lang="en-CA" dirty="0"/>
          </a:p>
        </p:txBody>
      </p:sp>
      <p:sp>
        <p:nvSpPr>
          <p:cNvPr id="4" name="Rectangle 3"/>
          <p:cNvSpPr/>
          <p:nvPr/>
        </p:nvSpPr>
        <p:spPr>
          <a:xfrm>
            <a:off x="483961" y="5941497"/>
            <a:ext cx="5742384" cy="369332"/>
          </a:xfrm>
          <a:prstGeom prst="rect">
            <a:avLst/>
          </a:prstGeom>
        </p:spPr>
        <p:txBody>
          <a:bodyPr wrap="square">
            <a:spAutoFit/>
          </a:bodyPr>
          <a:lstStyle/>
          <a:p>
            <a:r>
              <a:rPr lang="en-CA" dirty="0">
                <a:hlinkClick r:id="rId3"/>
              </a:rPr>
              <a:t>http://cloudcomputing.sys-con.com/node/3069314</a:t>
            </a:r>
            <a:endParaRPr lang="en-CA" dirty="0"/>
          </a:p>
        </p:txBody>
      </p:sp>
      <p:pic>
        <p:nvPicPr>
          <p:cNvPr id="29698" name="Picture 2" descr="http://res.sys-con.com/story/apr14/3069314/Global_Sites_4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4188" y="3068960"/>
            <a:ext cx="2891205"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640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CA" dirty="0" smtClean="0"/>
              <a:t>The concern for privacy is impacting other aspects of learning</a:t>
            </a:r>
            <a:endParaRPr lang="en-CA" dirty="0"/>
          </a:p>
        </p:txBody>
      </p:sp>
      <p:sp>
        <p:nvSpPr>
          <p:cNvPr id="3" name="Content Placeholder 2"/>
          <p:cNvSpPr>
            <a:spLocks noGrp="1"/>
          </p:cNvSpPr>
          <p:nvPr>
            <p:ph idx="1"/>
          </p:nvPr>
        </p:nvSpPr>
        <p:spPr>
          <a:xfrm>
            <a:off x="4788024" y="1600200"/>
            <a:ext cx="3898776" cy="4525963"/>
          </a:xfrm>
        </p:spPr>
        <p:txBody>
          <a:bodyPr/>
          <a:lstStyle/>
          <a:p>
            <a:r>
              <a:rPr lang="en-CA" dirty="0" smtClean="0"/>
              <a:t>Lecture capture, for example</a:t>
            </a:r>
          </a:p>
          <a:p>
            <a:r>
              <a:rPr lang="en-CA" dirty="0"/>
              <a:t>Today, when you attend class, the cameras will be </a:t>
            </a:r>
            <a:r>
              <a:rPr lang="en-CA" dirty="0" smtClean="0"/>
              <a:t>on</a:t>
            </a:r>
          </a:p>
          <a:p>
            <a:endParaRPr lang="en-CA" dirty="0" smtClean="0"/>
          </a:p>
          <a:p>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365" y="1772816"/>
            <a:ext cx="2857500" cy="354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788024" y="4221088"/>
            <a:ext cx="3726160" cy="646331"/>
          </a:xfrm>
          <a:prstGeom prst="rect">
            <a:avLst/>
          </a:prstGeom>
        </p:spPr>
        <p:txBody>
          <a:bodyPr wrap="square">
            <a:spAutoFit/>
          </a:bodyPr>
          <a:lstStyle/>
          <a:p>
            <a:r>
              <a:rPr lang="en-CA" dirty="0">
                <a:hlinkClick r:id="rId4"/>
              </a:rPr>
              <a:t>http://www.universitybusiness.com/article/lecture-capture-privacy-please</a:t>
            </a:r>
            <a:endParaRPr lang="en-CA" dirty="0"/>
          </a:p>
        </p:txBody>
      </p:sp>
    </p:spTree>
    <p:extLst>
      <p:ext uri="{BB962C8B-B14F-4D97-AF65-F5344CB8AC3E}">
        <p14:creationId xmlns:p14="http://schemas.microsoft.com/office/powerpoint/2010/main" val="2844590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recantha.co.uk/blog/wp-content/uploads/2013/08/security-came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393" y="908720"/>
            <a:ext cx="3914775" cy="39147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411760" y="274638"/>
            <a:ext cx="6275040" cy="3298378"/>
          </a:xfrm>
        </p:spPr>
        <p:txBody>
          <a:bodyPr>
            <a:noAutofit/>
          </a:bodyPr>
          <a:lstStyle/>
          <a:p>
            <a:pPr algn="r"/>
            <a:r>
              <a:rPr lang="en-CA" dirty="0" smtClean="0"/>
              <a:t>One proposal is to ensure that common spaces are public spaces, and not privately owned…</a:t>
            </a:r>
            <a:endParaRPr lang="en-CA" dirty="0"/>
          </a:p>
        </p:txBody>
      </p:sp>
      <p:sp>
        <p:nvSpPr>
          <p:cNvPr id="3" name="Content Placeholder 2"/>
          <p:cNvSpPr>
            <a:spLocks noGrp="1"/>
          </p:cNvSpPr>
          <p:nvPr>
            <p:ph idx="1"/>
          </p:nvPr>
        </p:nvSpPr>
        <p:spPr>
          <a:xfrm>
            <a:off x="395536" y="4365104"/>
            <a:ext cx="8291264" cy="1761059"/>
          </a:xfrm>
        </p:spPr>
        <p:txBody>
          <a:bodyPr>
            <a:normAutofit/>
          </a:bodyPr>
          <a:lstStyle/>
          <a:p>
            <a:pPr marL="0" indent="0">
              <a:buNone/>
            </a:pPr>
            <a:r>
              <a:rPr lang="en-CA" dirty="0" smtClean="0"/>
              <a:t>“Perhaps </a:t>
            </a:r>
            <a:r>
              <a:rPr lang="en-CA" dirty="0"/>
              <a:t>it’s time for governments to stop fawning over billionaires with technical skills and start providing services for all of us</a:t>
            </a:r>
            <a:r>
              <a:rPr lang="en-CA" dirty="0" smtClean="0"/>
              <a:t>..” - </a:t>
            </a:r>
            <a:r>
              <a:rPr lang="en-CA" dirty="0" err="1" smtClean="0"/>
              <a:t>Belshaw</a:t>
            </a:r>
            <a:endParaRPr lang="en-CA" dirty="0"/>
          </a:p>
        </p:txBody>
      </p:sp>
      <p:sp>
        <p:nvSpPr>
          <p:cNvPr id="4" name="Rectangle 3"/>
          <p:cNvSpPr/>
          <p:nvPr/>
        </p:nvSpPr>
        <p:spPr>
          <a:xfrm>
            <a:off x="395536" y="6152378"/>
            <a:ext cx="7686600" cy="369332"/>
          </a:xfrm>
          <a:prstGeom prst="rect">
            <a:avLst/>
          </a:prstGeom>
        </p:spPr>
        <p:txBody>
          <a:bodyPr wrap="square">
            <a:spAutoFit/>
          </a:bodyPr>
          <a:lstStyle/>
          <a:p>
            <a:r>
              <a:rPr lang="en-CA" dirty="0">
                <a:hlinkClick r:id="rId4"/>
              </a:rPr>
              <a:t>http://dougbelshaw.com/blog/2014/04/23/software-with-shareholders/</a:t>
            </a:r>
            <a:endParaRPr lang="en-CA" dirty="0"/>
          </a:p>
        </p:txBody>
      </p:sp>
    </p:spTree>
    <p:extLst>
      <p:ext uri="{BB962C8B-B14F-4D97-AF65-F5344CB8AC3E}">
        <p14:creationId xmlns:p14="http://schemas.microsoft.com/office/powerpoint/2010/main" val="4481384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63272" cy="994122"/>
          </a:xfrm>
        </p:spPr>
        <p:txBody>
          <a:bodyPr>
            <a:normAutofit/>
          </a:bodyPr>
          <a:lstStyle/>
          <a:p>
            <a:pPr algn="l"/>
            <a:r>
              <a:rPr lang="en-CA" dirty="0" smtClean="0"/>
              <a:t>The real answer is personal privacy</a:t>
            </a:r>
            <a:endParaRPr lang="en-CA" dirty="0"/>
          </a:p>
        </p:txBody>
      </p:sp>
      <p:sp>
        <p:nvSpPr>
          <p:cNvPr id="3" name="Content Placeholder 2"/>
          <p:cNvSpPr>
            <a:spLocks noGrp="1"/>
          </p:cNvSpPr>
          <p:nvPr>
            <p:ph idx="1"/>
          </p:nvPr>
        </p:nvSpPr>
        <p:spPr>
          <a:xfrm>
            <a:off x="426474" y="3296741"/>
            <a:ext cx="7643192" cy="3561259"/>
          </a:xfrm>
        </p:spPr>
        <p:txBody>
          <a:bodyPr/>
          <a:lstStyle/>
          <a:p>
            <a:r>
              <a:rPr lang="en-CA" dirty="0" smtClean="0"/>
              <a:t>And there </a:t>
            </a:r>
            <a:r>
              <a:rPr lang="en-CA" i="1" dirty="0" smtClean="0"/>
              <a:t>is</a:t>
            </a:r>
            <a:r>
              <a:rPr lang="en-CA" dirty="0"/>
              <a:t> a clear indication that this is what people </a:t>
            </a:r>
            <a:r>
              <a:rPr lang="en-CA" dirty="0" smtClean="0"/>
              <a:t>want</a:t>
            </a:r>
          </a:p>
          <a:p>
            <a:r>
              <a:rPr lang="en-CA" dirty="0" smtClean="0"/>
              <a:t>For </a:t>
            </a:r>
            <a:r>
              <a:rPr lang="en-CA" dirty="0"/>
              <a:t>example, on the German </a:t>
            </a:r>
            <a:r>
              <a:rPr lang="en-CA" dirty="0" err="1"/>
              <a:t>crowdfunding</a:t>
            </a:r>
            <a:r>
              <a:rPr lang="en-CA" dirty="0"/>
              <a:t> site </a:t>
            </a:r>
            <a:r>
              <a:rPr lang="en-CA" dirty="0" err="1"/>
              <a:t>Seedmatch</a:t>
            </a:r>
            <a:r>
              <a:rPr lang="en-CA" dirty="0"/>
              <a:t>... an ‘NSA-proof’ private server project raised 750,000 euros n just 89 minutes</a:t>
            </a:r>
          </a:p>
          <a:p>
            <a:endParaRPr lang="en-CA" dirty="0" smtClean="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084" y="1304362"/>
            <a:ext cx="5705475" cy="160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27584" y="6381328"/>
            <a:ext cx="7398568" cy="369332"/>
          </a:xfrm>
          <a:prstGeom prst="rect">
            <a:avLst/>
          </a:prstGeom>
        </p:spPr>
        <p:txBody>
          <a:bodyPr wrap="square">
            <a:spAutoFit/>
          </a:bodyPr>
          <a:lstStyle/>
          <a:p>
            <a:r>
              <a:rPr lang="en-CA" dirty="0">
                <a:hlinkClick r:id="rId4"/>
              </a:rPr>
              <a:t>http://rt.com/news/163968-nsa-proof-server-crowdfunding</a:t>
            </a:r>
            <a:r>
              <a:rPr lang="en-CA" dirty="0" smtClean="0">
                <a:hlinkClick r:id="rId4"/>
              </a:rPr>
              <a:t>/</a:t>
            </a:r>
            <a:r>
              <a:rPr lang="en-CA" dirty="0" smtClean="0"/>
              <a:t> </a:t>
            </a:r>
            <a:endParaRPr lang="en-CA" dirty="0"/>
          </a:p>
        </p:txBody>
      </p:sp>
    </p:spTree>
    <p:extLst>
      <p:ext uri="{BB962C8B-B14F-4D97-AF65-F5344CB8AC3E}">
        <p14:creationId xmlns:p14="http://schemas.microsoft.com/office/powerpoint/2010/main" val="26527508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484" y="116632"/>
            <a:ext cx="7139136" cy="1498178"/>
          </a:xfrm>
        </p:spPr>
        <p:txBody>
          <a:bodyPr>
            <a:normAutofit/>
          </a:bodyPr>
          <a:lstStyle/>
          <a:p>
            <a:pPr algn="l"/>
            <a:r>
              <a:rPr lang="en-CA" dirty="0" smtClean="0"/>
              <a:t>People are moving to privacy-securing social networks</a:t>
            </a:r>
            <a:endParaRPr lang="en-CA" dirty="0"/>
          </a:p>
        </p:txBody>
      </p:sp>
      <p:sp>
        <p:nvSpPr>
          <p:cNvPr id="3" name="Content Placeholder 2"/>
          <p:cNvSpPr>
            <a:spLocks noGrp="1"/>
          </p:cNvSpPr>
          <p:nvPr>
            <p:ph idx="1"/>
          </p:nvPr>
        </p:nvSpPr>
        <p:spPr>
          <a:xfrm>
            <a:off x="443560" y="1621888"/>
            <a:ext cx="4690864" cy="4536504"/>
          </a:xfrm>
        </p:spPr>
        <p:txBody>
          <a:bodyPr>
            <a:normAutofit fontScale="92500" lnSpcReduction="20000"/>
          </a:bodyPr>
          <a:lstStyle/>
          <a:p>
            <a:r>
              <a:rPr lang="en-CA" dirty="0" err="1"/>
              <a:t>Privatext</a:t>
            </a:r>
            <a:r>
              <a:rPr lang="en-CA" dirty="0"/>
              <a:t>, </a:t>
            </a:r>
            <a:r>
              <a:rPr lang="en-CA" dirty="0" err="1"/>
              <a:t>TigerText</a:t>
            </a:r>
            <a:r>
              <a:rPr lang="en-CA" dirty="0"/>
              <a:t>,  Whisper, Mark Cuban's Cyber Dust, and so on. </a:t>
            </a:r>
            <a:endParaRPr lang="en-CA" dirty="0" smtClean="0"/>
          </a:p>
          <a:p>
            <a:r>
              <a:rPr lang="en-CA" dirty="0" smtClean="0"/>
              <a:t>Another </a:t>
            </a:r>
            <a:r>
              <a:rPr lang="en-CA" dirty="0"/>
              <a:t>one with good press is </a:t>
            </a:r>
            <a:r>
              <a:rPr lang="en-CA" dirty="0" err="1" smtClean="0"/>
              <a:t>Ansa</a:t>
            </a:r>
            <a:endParaRPr lang="en-CA" dirty="0" smtClean="0"/>
          </a:p>
          <a:p>
            <a:r>
              <a:rPr lang="en-CA" dirty="0"/>
              <a:t>There's also </a:t>
            </a:r>
            <a:r>
              <a:rPr lang="en-CA" dirty="0" err="1"/>
              <a:t>Omlet</a:t>
            </a:r>
            <a:r>
              <a:rPr lang="en-CA" dirty="0"/>
              <a:t>, an "open mobile social network." </a:t>
            </a:r>
          </a:p>
          <a:p>
            <a:r>
              <a:rPr lang="en-CA" dirty="0" smtClean="0"/>
              <a:t>And let's not forget Diaspora, which has a user base of about 200,000.</a:t>
            </a:r>
          </a:p>
          <a:p>
            <a:endParaRPr lang="en-CA" dirty="0"/>
          </a:p>
        </p:txBody>
      </p:sp>
      <p:sp>
        <p:nvSpPr>
          <p:cNvPr id="4" name="Rectangle 3"/>
          <p:cNvSpPr/>
          <p:nvPr/>
        </p:nvSpPr>
        <p:spPr>
          <a:xfrm>
            <a:off x="443484" y="6023029"/>
            <a:ext cx="7830616" cy="646331"/>
          </a:xfrm>
          <a:prstGeom prst="rect">
            <a:avLst/>
          </a:prstGeom>
        </p:spPr>
        <p:txBody>
          <a:bodyPr wrap="square">
            <a:spAutoFit/>
          </a:bodyPr>
          <a:lstStyle/>
          <a:p>
            <a:r>
              <a:rPr lang="en-CA" dirty="0">
                <a:hlinkClick r:id="rId3"/>
              </a:rPr>
              <a:t>http://</a:t>
            </a:r>
            <a:r>
              <a:rPr lang="en-CA" dirty="0" smtClean="0">
                <a:hlinkClick r:id="rId3"/>
              </a:rPr>
              <a:t>www.inc.com/magazine/201407/ceo-of-wickr-leads-social-media-resistance-movement.html</a:t>
            </a:r>
            <a:r>
              <a:rPr lang="en-CA" dirty="0" smtClean="0"/>
              <a:t> </a:t>
            </a:r>
            <a:endParaRPr lang="en-CA" dirty="0"/>
          </a:p>
        </p:txBody>
      </p:sp>
      <p:pic>
        <p:nvPicPr>
          <p:cNvPr id="30722" name="Picture 2" descr="Photo from protonet's Facebook p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8692" y="1653755"/>
            <a:ext cx="3797286" cy="2135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8639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Elements of the new system of assessment:</a:t>
            </a:r>
            <a:endParaRPr lang="en-CA" dirty="0"/>
          </a:p>
        </p:txBody>
      </p:sp>
      <p:sp>
        <p:nvSpPr>
          <p:cNvPr id="3" name="Content Placeholder 2"/>
          <p:cNvSpPr>
            <a:spLocks noGrp="1"/>
          </p:cNvSpPr>
          <p:nvPr>
            <p:ph idx="1"/>
          </p:nvPr>
        </p:nvSpPr>
        <p:spPr>
          <a:xfrm>
            <a:off x="457200" y="1600200"/>
            <a:ext cx="3682752" cy="4525963"/>
          </a:xfrm>
        </p:spPr>
        <p:txBody>
          <a:bodyPr/>
          <a:lstStyle/>
          <a:p>
            <a:r>
              <a:rPr lang="en-CA" dirty="0" smtClean="0"/>
              <a:t>Personal servers</a:t>
            </a:r>
          </a:p>
          <a:p>
            <a:r>
              <a:rPr lang="en-CA" dirty="0" smtClean="0"/>
              <a:t>Public and private social networks</a:t>
            </a:r>
          </a:p>
          <a:p>
            <a:r>
              <a:rPr lang="en-CA" dirty="0" smtClean="0"/>
              <a:t>Identity management</a:t>
            </a:r>
          </a:p>
          <a:p>
            <a:pPr marL="0" indent="0">
              <a:buNone/>
            </a:pPr>
            <a:r>
              <a:rPr lang="en-CA" dirty="0" smtClean="0"/>
              <a:t>These are all being developed today</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772816"/>
            <a:ext cx="3681785" cy="2751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7200" y="6131919"/>
            <a:ext cx="2883225" cy="369332"/>
          </a:xfrm>
          <a:prstGeom prst="rect">
            <a:avLst/>
          </a:prstGeom>
        </p:spPr>
        <p:txBody>
          <a:bodyPr wrap="none">
            <a:spAutoFit/>
          </a:bodyPr>
          <a:lstStyle/>
          <a:p>
            <a:r>
              <a:rPr lang="en-CA" dirty="0">
                <a:hlinkClick r:id="rId4"/>
              </a:rPr>
              <a:t>http://vimeo.com/95196331</a:t>
            </a:r>
            <a:endParaRPr lang="en-CA" dirty="0"/>
          </a:p>
        </p:txBody>
      </p:sp>
    </p:spTree>
    <p:extLst>
      <p:ext uri="{BB962C8B-B14F-4D97-AF65-F5344CB8AC3E}">
        <p14:creationId xmlns:p14="http://schemas.microsoft.com/office/powerpoint/2010/main" val="1380642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416601" y="4208157"/>
            <a:ext cx="8229600" cy="2188840"/>
          </a:xfrm>
        </p:spPr>
        <p:txBody>
          <a:bodyPr/>
          <a:lstStyle/>
          <a:p>
            <a:pPr marL="514350" indent="-514350">
              <a:buFont typeface="+mj-lt"/>
              <a:buAutoNum type="arabicPeriod" startAt="2"/>
            </a:pPr>
            <a:r>
              <a:rPr lang="en-CA" dirty="0"/>
              <a:t>Today's students leave lots of data trails - from demographic information, to how they read and highlight </a:t>
            </a:r>
            <a:r>
              <a:rPr lang="en-CA" dirty="0" err="1"/>
              <a:t>ebooks</a:t>
            </a:r>
            <a:r>
              <a:rPr lang="en-CA" dirty="0"/>
              <a:t>, and interact </a:t>
            </a:r>
            <a:r>
              <a:rPr lang="en-CA" dirty="0" smtClean="0"/>
              <a:t>online. Is it ethical to use this?</a:t>
            </a:r>
            <a:endParaRPr lang="en-CA" dirty="0"/>
          </a:p>
        </p:txBody>
      </p:sp>
      <p:pic>
        <p:nvPicPr>
          <p:cNvPr id="4" name="Picture 3"/>
          <p:cNvPicPr>
            <a:picLocks noChangeAspect="1"/>
          </p:cNvPicPr>
          <p:nvPr/>
        </p:nvPicPr>
        <p:blipFill>
          <a:blip r:embed="rId2"/>
          <a:stretch>
            <a:fillRect/>
          </a:stretch>
        </p:blipFill>
        <p:spPr>
          <a:xfrm>
            <a:off x="1043608" y="1436535"/>
            <a:ext cx="7305675" cy="2752725"/>
          </a:xfrm>
          <a:prstGeom prst="rect">
            <a:avLst/>
          </a:prstGeom>
        </p:spPr>
      </p:pic>
      <p:sp>
        <p:nvSpPr>
          <p:cNvPr id="5" name="Rectangle 4"/>
          <p:cNvSpPr/>
          <p:nvPr/>
        </p:nvSpPr>
        <p:spPr>
          <a:xfrm>
            <a:off x="944724" y="6231228"/>
            <a:ext cx="7254552" cy="369332"/>
          </a:xfrm>
          <a:prstGeom prst="rect">
            <a:avLst/>
          </a:prstGeom>
        </p:spPr>
        <p:txBody>
          <a:bodyPr wrap="square">
            <a:spAutoFit/>
          </a:bodyPr>
          <a:lstStyle/>
          <a:p>
            <a:r>
              <a:rPr lang="en-CA" dirty="0">
                <a:hlinkClick r:id="rId3"/>
              </a:rPr>
              <a:t>http://www.cbc.ca/spark/blog/2014/04/27/personal-education</a:t>
            </a:r>
            <a:r>
              <a:rPr lang="en-CA" dirty="0" smtClean="0">
                <a:hlinkClick r:id="rId3"/>
              </a:rPr>
              <a:t>/</a:t>
            </a:r>
            <a:r>
              <a:rPr lang="en-CA" dirty="0" smtClean="0"/>
              <a:t> </a:t>
            </a:r>
            <a:endParaRPr lang="en-CA" dirty="0"/>
          </a:p>
        </p:txBody>
      </p:sp>
    </p:spTree>
    <p:extLst>
      <p:ext uri="{BB962C8B-B14F-4D97-AF65-F5344CB8AC3E}">
        <p14:creationId xmlns:p14="http://schemas.microsoft.com/office/powerpoint/2010/main" val="21217989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285528"/>
            <a:ext cx="3876675"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4906888" cy="3730426"/>
          </a:xfrm>
        </p:spPr>
        <p:txBody>
          <a:bodyPr>
            <a:noAutofit/>
          </a:bodyPr>
          <a:lstStyle/>
          <a:p>
            <a:pPr algn="l"/>
            <a:r>
              <a:rPr lang="en-CA" dirty="0" smtClean="0"/>
              <a:t>Personal production feeds into content networks, which act as human-assisted quality filters</a:t>
            </a:r>
            <a:endParaRPr lang="en-CA" dirty="0"/>
          </a:p>
        </p:txBody>
      </p:sp>
      <p:sp>
        <p:nvSpPr>
          <p:cNvPr id="3" name="Content Placeholder 2"/>
          <p:cNvSpPr>
            <a:spLocks noGrp="1"/>
          </p:cNvSpPr>
          <p:nvPr>
            <p:ph idx="1"/>
          </p:nvPr>
        </p:nvSpPr>
        <p:spPr>
          <a:xfrm>
            <a:off x="457200" y="4005064"/>
            <a:ext cx="5626968" cy="2121099"/>
          </a:xfrm>
        </p:spPr>
        <p:txBody>
          <a:bodyPr/>
          <a:lstStyle/>
          <a:p>
            <a:r>
              <a:rPr lang="en-CA" dirty="0" smtClean="0"/>
              <a:t>Not just </a:t>
            </a:r>
            <a:r>
              <a:rPr lang="en-CA" dirty="0" err="1" smtClean="0"/>
              <a:t>curation</a:t>
            </a:r>
            <a:r>
              <a:rPr lang="en-CA" dirty="0" smtClean="0"/>
              <a:t> – but a process where readers engage with authors’ work, draw links, demonstrate relevance</a:t>
            </a:r>
            <a:endParaRPr lang="en-CA" dirty="0"/>
          </a:p>
        </p:txBody>
      </p:sp>
      <p:sp>
        <p:nvSpPr>
          <p:cNvPr id="5" name="Rectangle 4"/>
          <p:cNvSpPr/>
          <p:nvPr/>
        </p:nvSpPr>
        <p:spPr>
          <a:xfrm>
            <a:off x="457200" y="6047367"/>
            <a:ext cx="5598368" cy="369332"/>
          </a:xfrm>
          <a:prstGeom prst="rect">
            <a:avLst/>
          </a:prstGeom>
        </p:spPr>
        <p:txBody>
          <a:bodyPr wrap="square">
            <a:spAutoFit/>
          </a:bodyPr>
          <a:lstStyle/>
          <a:p>
            <a:r>
              <a:rPr lang="en-CA" dirty="0">
                <a:hlinkClick r:id="rId4"/>
              </a:rPr>
              <a:t>http://theedublogger.com/2014/06/12/curation/</a:t>
            </a:r>
            <a:endParaRPr lang="en-CA" dirty="0"/>
          </a:p>
        </p:txBody>
      </p:sp>
    </p:spTree>
    <p:extLst>
      <p:ext uri="{BB962C8B-B14F-4D97-AF65-F5344CB8AC3E}">
        <p14:creationId xmlns:p14="http://schemas.microsoft.com/office/powerpoint/2010/main" val="3668573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0641" y="283038"/>
            <a:ext cx="7283152" cy="2938338"/>
          </a:xfrm>
        </p:spPr>
        <p:txBody>
          <a:bodyPr>
            <a:normAutofit fontScale="90000"/>
          </a:bodyPr>
          <a:lstStyle/>
          <a:p>
            <a:pPr algn="r"/>
            <a:r>
              <a:rPr lang="en-CA" dirty="0" smtClean="0"/>
              <a:t>Professions will coalesce around online communities, open-ended networks where links between members can be discerned </a:t>
            </a:r>
            <a:endParaRPr lang="en-CA" dirty="0"/>
          </a:p>
        </p:txBody>
      </p:sp>
      <p:sp>
        <p:nvSpPr>
          <p:cNvPr id="3" name="Content Placeholder 2"/>
          <p:cNvSpPr>
            <a:spLocks noGrp="1"/>
          </p:cNvSpPr>
          <p:nvPr>
            <p:ph idx="1"/>
          </p:nvPr>
        </p:nvSpPr>
        <p:spPr>
          <a:xfrm>
            <a:off x="2915816" y="3212976"/>
            <a:ext cx="5770984" cy="3645024"/>
          </a:xfrm>
        </p:spPr>
        <p:txBody>
          <a:bodyPr>
            <a:normAutofit/>
          </a:bodyPr>
          <a:lstStyle/>
          <a:p>
            <a:pPr marL="0" indent="0">
              <a:buNone/>
            </a:pPr>
            <a:r>
              <a:rPr lang="en-CA" dirty="0" smtClean="0"/>
              <a:t>For example</a:t>
            </a:r>
            <a:r>
              <a:rPr lang="en-CA" dirty="0"/>
              <a:t>, the launch of Google Educators Groups. This is a program made up of communities of educators who can connect with each other to learn, share, and help each other. </a:t>
            </a:r>
          </a:p>
        </p:txBody>
      </p:sp>
      <p:sp>
        <p:nvSpPr>
          <p:cNvPr id="4" name="Rectangle 3"/>
          <p:cNvSpPr/>
          <p:nvPr/>
        </p:nvSpPr>
        <p:spPr>
          <a:xfrm>
            <a:off x="881336" y="6151314"/>
            <a:ext cx="8262664" cy="646331"/>
          </a:xfrm>
          <a:prstGeom prst="rect">
            <a:avLst/>
          </a:prstGeom>
        </p:spPr>
        <p:txBody>
          <a:bodyPr wrap="square">
            <a:spAutoFit/>
          </a:bodyPr>
          <a:lstStyle/>
          <a:p>
            <a:r>
              <a:rPr lang="en-CA" dirty="0">
                <a:hlinkClick r:id="rId3"/>
              </a:rPr>
              <a:t>http://educationaltechnologyguy.blogspot.ca/2014/06/google-announces-google-educator-groups.html</a:t>
            </a:r>
            <a:endParaRPr lang="en-CA" dirty="0"/>
          </a:p>
        </p:txBody>
      </p:sp>
      <p:pic>
        <p:nvPicPr>
          <p:cNvPr id="6" name="Picture 5"/>
          <p:cNvPicPr>
            <a:picLocks noChangeAspect="1"/>
          </p:cNvPicPr>
          <p:nvPr/>
        </p:nvPicPr>
        <p:blipFill>
          <a:blip r:embed="rId4"/>
          <a:stretch>
            <a:fillRect/>
          </a:stretch>
        </p:blipFill>
        <p:spPr>
          <a:xfrm>
            <a:off x="217214" y="3356992"/>
            <a:ext cx="2607942" cy="2520280"/>
          </a:xfrm>
          <a:prstGeom prst="rect">
            <a:avLst/>
          </a:prstGeom>
        </p:spPr>
      </p:pic>
    </p:spTree>
    <p:extLst>
      <p:ext uri="{BB962C8B-B14F-4D97-AF65-F5344CB8AC3E}">
        <p14:creationId xmlns:p14="http://schemas.microsoft.com/office/powerpoint/2010/main" val="15479001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283152" cy="3082354"/>
          </a:xfrm>
        </p:spPr>
        <p:txBody>
          <a:bodyPr>
            <a:noAutofit/>
          </a:bodyPr>
          <a:lstStyle/>
          <a:p>
            <a:pPr algn="l"/>
            <a:r>
              <a:rPr lang="en-CA" dirty="0"/>
              <a:t>These will resemble communities of practice</a:t>
            </a:r>
            <a:r>
              <a:rPr lang="en-CA" dirty="0" smtClean="0"/>
              <a:t>… but just as easily could resemble games</a:t>
            </a:r>
            <a:endParaRPr lang="en-CA" dirty="0"/>
          </a:p>
        </p:txBody>
      </p:sp>
      <p:sp>
        <p:nvSpPr>
          <p:cNvPr id="3" name="Content Placeholder 2"/>
          <p:cNvSpPr>
            <a:spLocks noGrp="1"/>
          </p:cNvSpPr>
          <p:nvPr>
            <p:ph idx="1"/>
          </p:nvPr>
        </p:nvSpPr>
        <p:spPr>
          <a:xfrm>
            <a:off x="473253" y="3239180"/>
            <a:ext cx="4402832" cy="3168352"/>
          </a:xfrm>
        </p:spPr>
        <p:txBody>
          <a:bodyPr>
            <a:normAutofit/>
          </a:bodyPr>
          <a:lstStyle/>
          <a:p>
            <a:pPr marL="0" indent="0">
              <a:buNone/>
            </a:pPr>
            <a:r>
              <a:rPr lang="en-CA" dirty="0" smtClean="0"/>
              <a:t>For example, Untrusted: </a:t>
            </a:r>
            <a:r>
              <a:rPr lang="en-CA" dirty="0"/>
              <a:t>the idea is to escape. But to do so, you have to go into the </a:t>
            </a:r>
            <a:r>
              <a:rPr lang="en-CA" dirty="0" err="1"/>
              <a:t>Javascript</a:t>
            </a:r>
            <a:r>
              <a:rPr lang="en-CA" dirty="0"/>
              <a:t> that defines the maze and edit the code.</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085" y="2636912"/>
            <a:ext cx="3682380" cy="354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7200" y="6328717"/>
            <a:ext cx="4080669" cy="369332"/>
          </a:xfrm>
          <a:prstGeom prst="rect">
            <a:avLst/>
          </a:prstGeom>
        </p:spPr>
        <p:txBody>
          <a:bodyPr wrap="none">
            <a:spAutoFit/>
          </a:bodyPr>
          <a:lstStyle/>
          <a:p>
            <a:r>
              <a:rPr lang="en-CA" dirty="0">
                <a:hlinkClick r:id="rId4"/>
              </a:rPr>
              <a:t>http://gameswithpurpose.org/untrusted/</a:t>
            </a:r>
            <a:endParaRPr lang="en-CA" dirty="0"/>
          </a:p>
        </p:txBody>
      </p:sp>
      <p:sp>
        <p:nvSpPr>
          <p:cNvPr id="6" name="Rectangle 5"/>
          <p:cNvSpPr/>
          <p:nvPr/>
        </p:nvSpPr>
        <p:spPr>
          <a:xfrm>
            <a:off x="4869706" y="6328717"/>
            <a:ext cx="4062715" cy="369332"/>
          </a:xfrm>
          <a:prstGeom prst="rect">
            <a:avLst/>
          </a:prstGeom>
        </p:spPr>
        <p:txBody>
          <a:bodyPr wrap="none">
            <a:spAutoFit/>
          </a:bodyPr>
          <a:lstStyle/>
          <a:p>
            <a:r>
              <a:rPr lang="en-CA" dirty="0">
                <a:hlinkClick r:id="rId5"/>
              </a:rPr>
              <a:t>http://alexnisnevich.github.io/untrusted/</a:t>
            </a:r>
            <a:endParaRPr lang="en-CA" dirty="0"/>
          </a:p>
        </p:txBody>
      </p:sp>
    </p:spTree>
    <p:extLst>
      <p:ext uri="{BB962C8B-B14F-4D97-AF65-F5344CB8AC3E}">
        <p14:creationId xmlns:p14="http://schemas.microsoft.com/office/powerpoint/2010/main" val="25264809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923112" cy="2506290"/>
          </a:xfrm>
        </p:spPr>
        <p:txBody>
          <a:bodyPr>
            <a:normAutofit fontScale="90000"/>
          </a:bodyPr>
          <a:lstStyle/>
          <a:p>
            <a:pPr algn="l"/>
            <a:r>
              <a:rPr lang="en-CA" dirty="0" smtClean="0"/>
              <a:t>Artifacts such as conversations can be analyzed for meaning and word use</a:t>
            </a:r>
            <a:endParaRPr lang="en-CA" dirty="0"/>
          </a:p>
        </p:txBody>
      </p:sp>
      <p:sp>
        <p:nvSpPr>
          <p:cNvPr id="3" name="Content Placeholder 2"/>
          <p:cNvSpPr>
            <a:spLocks noGrp="1"/>
          </p:cNvSpPr>
          <p:nvPr>
            <p:ph idx="1"/>
          </p:nvPr>
        </p:nvSpPr>
        <p:spPr>
          <a:xfrm>
            <a:off x="3666700" y="1839653"/>
            <a:ext cx="5079504" cy="3705275"/>
          </a:xfrm>
        </p:spPr>
        <p:txBody>
          <a:bodyPr/>
          <a:lstStyle/>
          <a:p>
            <a:pPr marL="0" indent="0">
              <a:buNone/>
            </a:pPr>
            <a:r>
              <a:rPr lang="en-CA" dirty="0"/>
              <a:t>all interviews, even (perhaps especially) those used in research, should have three participant: interviewer, interviewee, and a third 'audience' or 'observer' person</a:t>
            </a:r>
          </a:p>
        </p:txBody>
      </p:sp>
      <p:sp>
        <p:nvSpPr>
          <p:cNvPr id="4" name="Rectangle 3"/>
          <p:cNvSpPr/>
          <p:nvPr/>
        </p:nvSpPr>
        <p:spPr>
          <a:xfrm>
            <a:off x="457200" y="5544928"/>
            <a:ext cx="7614592" cy="1200329"/>
          </a:xfrm>
          <a:prstGeom prst="rect">
            <a:avLst/>
          </a:prstGeom>
        </p:spPr>
        <p:txBody>
          <a:bodyPr wrap="square">
            <a:spAutoFit/>
          </a:bodyPr>
          <a:lstStyle/>
          <a:p>
            <a:r>
              <a:rPr lang="en-CA" dirty="0">
                <a:hlinkClick r:id="rId3"/>
              </a:rPr>
              <a:t>http://</a:t>
            </a:r>
            <a:r>
              <a:rPr lang="en-CA" dirty="0" smtClean="0">
                <a:hlinkClick r:id="rId3"/>
              </a:rPr>
              <a:t>www.wiziq.com/class/info.aspx?7P2M2COncN/5Xs/5ivC1NlYJsTEBRRThQITIBdbg4QqeIUDbnj0i6HRES9H+M/IUe7Jne36hcQtRp28qgh9wx/QlHMhCcypz0nRi38B1PjA6lxDLzZL/Gz/u2pDyWsHl</a:t>
            </a:r>
            <a:endParaRPr lang="en-CA" dirty="0" smtClean="0"/>
          </a:p>
          <a:p>
            <a:r>
              <a:rPr lang="en-CA" dirty="0"/>
              <a:t>Image: </a:t>
            </a:r>
            <a:r>
              <a:rPr lang="en-CA" dirty="0">
                <a:hlinkClick r:id="rId4"/>
              </a:rPr>
              <a:t>http://</a:t>
            </a:r>
            <a:r>
              <a:rPr lang="en-CA" dirty="0" smtClean="0">
                <a:hlinkClick r:id="rId4"/>
              </a:rPr>
              <a:t>80000hours.org/blog/109-should-we-stop-interviewing-people</a:t>
            </a:r>
            <a:r>
              <a:rPr lang="en-CA" dirty="0" smtClean="0"/>
              <a:t> </a:t>
            </a:r>
            <a:endParaRPr lang="en-CA" dirty="0"/>
          </a:p>
        </p:txBody>
      </p:sp>
      <p:pic>
        <p:nvPicPr>
          <p:cNvPr id="32770" name="Picture 2" descr="http://s3.amazonaws.com/eightythousand.org/posts/images/51/original/interview-tips.gif?135124476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923" y="2571752"/>
            <a:ext cx="2904257" cy="2712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2823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626968" cy="2866330"/>
          </a:xfrm>
        </p:spPr>
        <p:txBody>
          <a:bodyPr>
            <a:normAutofit/>
          </a:bodyPr>
          <a:lstStyle/>
          <a:p>
            <a:pPr algn="l"/>
            <a:r>
              <a:rPr lang="en-CA" dirty="0" smtClean="0"/>
              <a:t>Assessment of the future will redefine ‘body of work’</a:t>
            </a:r>
            <a:endParaRPr lang="en-CA" dirty="0"/>
          </a:p>
        </p:txBody>
      </p:sp>
      <p:sp>
        <p:nvSpPr>
          <p:cNvPr id="3" name="Content Placeholder 2"/>
          <p:cNvSpPr>
            <a:spLocks noGrp="1"/>
          </p:cNvSpPr>
          <p:nvPr>
            <p:ph idx="1"/>
          </p:nvPr>
        </p:nvSpPr>
        <p:spPr>
          <a:xfrm>
            <a:off x="457200" y="2924945"/>
            <a:ext cx="5626968" cy="720080"/>
          </a:xfrm>
        </p:spPr>
        <p:txBody>
          <a:bodyPr/>
          <a:lstStyle/>
          <a:p>
            <a:pPr marL="0" indent="0">
              <a:buNone/>
            </a:pPr>
            <a:r>
              <a:rPr lang="en-CA" dirty="0" smtClean="0"/>
              <a:t>And that will be a good thing</a:t>
            </a:r>
            <a:endParaRPr lang="en-CA" dirty="0"/>
          </a:p>
        </p:txBody>
      </p:sp>
      <p:sp>
        <p:nvSpPr>
          <p:cNvPr id="4" name="Rectangle 3"/>
          <p:cNvSpPr/>
          <p:nvPr/>
        </p:nvSpPr>
        <p:spPr>
          <a:xfrm>
            <a:off x="456682" y="6110666"/>
            <a:ext cx="7859733" cy="646331"/>
          </a:xfrm>
          <a:prstGeom prst="rect">
            <a:avLst/>
          </a:prstGeom>
        </p:spPr>
        <p:txBody>
          <a:bodyPr wrap="square">
            <a:spAutoFit/>
          </a:bodyPr>
          <a:lstStyle/>
          <a:p>
            <a:r>
              <a:rPr lang="en-CA" dirty="0">
                <a:hlinkClick r:id="rId3"/>
              </a:rPr>
              <a:t>http://</a:t>
            </a:r>
            <a:r>
              <a:rPr lang="en-CA" dirty="0" smtClean="0">
                <a:hlinkClick r:id="rId3"/>
              </a:rPr>
              <a:t>celt.uwindsor.ca/ojs/leddy/index.php/CELT/article/view/3981</a:t>
            </a:r>
            <a:endParaRPr lang="en-CA" dirty="0" smtClean="0"/>
          </a:p>
          <a:p>
            <a:r>
              <a:rPr lang="en-CA" dirty="0"/>
              <a:t>Image: </a:t>
            </a:r>
            <a:r>
              <a:rPr lang="en-CA" dirty="0">
                <a:hlinkClick r:id="rId4"/>
              </a:rPr>
              <a:t>http://hamzakhan.ca/body-of-work-a-decade-of-kanye-west-productions</a:t>
            </a:r>
            <a:r>
              <a:rPr lang="en-CA" dirty="0" smtClean="0">
                <a:hlinkClick r:id="rId4"/>
              </a:rPr>
              <a:t>/</a:t>
            </a:r>
            <a:r>
              <a:rPr lang="en-CA" dirty="0" smtClean="0"/>
              <a:t> </a:t>
            </a:r>
            <a:endParaRPr lang="en-CA" dirty="0"/>
          </a:p>
        </p:txBody>
      </p:sp>
      <p:pic>
        <p:nvPicPr>
          <p:cNvPr id="33794" name="Picture 2" descr="http://hamzakhan.ca/wp-content/uploads/2013/09/kany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005" y="3552586"/>
            <a:ext cx="5598158" cy="2396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1146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254" y="5085184"/>
            <a:ext cx="8229600" cy="1143000"/>
          </a:xfrm>
        </p:spPr>
        <p:txBody>
          <a:bodyPr>
            <a:normAutofit fontScale="90000"/>
          </a:bodyPr>
          <a:lstStyle/>
          <a:p>
            <a:pPr algn="l"/>
            <a:r>
              <a:rPr lang="en-CA" dirty="0" smtClean="0"/>
              <a:t>Stephen Downes</a:t>
            </a:r>
            <a:br>
              <a:rPr lang="en-CA" dirty="0" smtClean="0"/>
            </a:br>
            <a:r>
              <a:rPr lang="en-CA" dirty="0" smtClean="0">
                <a:hlinkClick r:id="rId2"/>
              </a:rPr>
              <a:t>http://www.downes.ca</a:t>
            </a:r>
            <a:r>
              <a:rPr lang="en-CA" dirty="0" smtClean="0"/>
              <a:t> </a:t>
            </a:r>
            <a:endParaRPr lang="en-CA" dirty="0"/>
          </a:p>
        </p:txBody>
      </p:sp>
      <p:pic>
        <p:nvPicPr>
          <p:cNvPr id="4" name="Picture 3"/>
          <p:cNvPicPr>
            <a:picLocks noChangeAspect="1"/>
          </p:cNvPicPr>
          <p:nvPr/>
        </p:nvPicPr>
        <p:blipFill>
          <a:blip r:embed="rId3"/>
          <a:stretch>
            <a:fillRect/>
          </a:stretch>
        </p:blipFill>
        <p:spPr>
          <a:xfrm>
            <a:off x="438254" y="548680"/>
            <a:ext cx="6623844" cy="4243058"/>
          </a:xfrm>
          <a:prstGeom prst="rect">
            <a:avLst/>
          </a:prstGeom>
        </p:spPr>
      </p:pic>
    </p:spTree>
    <p:extLst>
      <p:ext uri="{BB962C8B-B14F-4D97-AF65-F5344CB8AC3E}">
        <p14:creationId xmlns:p14="http://schemas.microsoft.com/office/powerpoint/2010/main" val="4210736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437112"/>
            <a:ext cx="8229600" cy="1689051"/>
          </a:xfrm>
        </p:spPr>
        <p:txBody>
          <a:bodyPr/>
          <a:lstStyle/>
          <a:p>
            <a:pPr marL="514350" indent="-514350">
              <a:buFont typeface="+mj-lt"/>
              <a:buAutoNum type="arabicPeriod" startAt="3"/>
            </a:pPr>
            <a:r>
              <a:rPr lang="en-CA" dirty="0" smtClean="0"/>
              <a:t>If </a:t>
            </a:r>
            <a:r>
              <a:rPr lang="en-CA" dirty="0"/>
              <a:t>everyone's learning experience is customized, does that mean everyone gets an A?</a:t>
            </a:r>
          </a:p>
        </p:txBody>
      </p:sp>
      <p:pic>
        <p:nvPicPr>
          <p:cNvPr id="4" name="Picture 3"/>
          <p:cNvPicPr>
            <a:picLocks noChangeAspect="1"/>
          </p:cNvPicPr>
          <p:nvPr/>
        </p:nvPicPr>
        <p:blipFill>
          <a:blip r:embed="rId2"/>
          <a:stretch>
            <a:fillRect/>
          </a:stretch>
        </p:blipFill>
        <p:spPr>
          <a:xfrm>
            <a:off x="1043608" y="478040"/>
            <a:ext cx="7496175" cy="3952875"/>
          </a:xfrm>
          <a:prstGeom prst="rect">
            <a:avLst/>
          </a:prstGeom>
        </p:spPr>
      </p:pic>
    </p:spTree>
    <p:extLst>
      <p:ext uri="{BB962C8B-B14F-4D97-AF65-F5344CB8AC3E}">
        <p14:creationId xmlns:p14="http://schemas.microsoft.com/office/powerpoint/2010/main" val="1903550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598"/>
            <a:ext cx="8229600" cy="1143000"/>
          </a:xfrm>
        </p:spPr>
        <p:txBody>
          <a:bodyPr/>
          <a:lstStyle/>
          <a:p>
            <a:pPr algn="l"/>
            <a:r>
              <a:rPr lang="en-CA" dirty="0" smtClean="0"/>
              <a:t>Are MOOCs doing what we need?</a:t>
            </a:r>
            <a:endParaRPr lang="en-CA" dirty="0"/>
          </a:p>
        </p:txBody>
      </p:sp>
      <p:sp>
        <p:nvSpPr>
          <p:cNvPr id="4" name="Rectangle 3"/>
          <p:cNvSpPr/>
          <p:nvPr/>
        </p:nvSpPr>
        <p:spPr>
          <a:xfrm>
            <a:off x="457200" y="4815272"/>
            <a:ext cx="8340763" cy="1569660"/>
          </a:xfrm>
          <a:prstGeom prst="rect">
            <a:avLst/>
          </a:prstGeom>
        </p:spPr>
        <p:txBody>
          <a:bodyPr wrap="square">
            <a:spAutoFit/>
          </a:bodyPr>
          <a:lstStyle/>
          <a:p>
            <a:r>
              <a:rPr lang="en-CA" sz="3200" dirty="0" smtClean="0"/>
              <a:t>[nonetheless] “shifting </a:t>
            </a:r>
            <a:r>
              <a:rPr lang="en-CA" sz="3200" dirty="0"/>
              <a:t>the definition of education away from its historical roots to a skills-based, instrumentally-defined exercise</a:t>
            </a:r>
            <a:r>
              <a:rPr lang="en-CA" sz="3200" dirty="0" smtClean="0"/>
              <a:t>.”</a:t>
            </a:r>
            <a:endParaRPr lang="en-CA" sz="3200" dirty="0"/>
          </a:p>
        </p:txBody>
      </p:sp>
      <p:pic>
        <p:nvPicPr>
          <p:cNvPr id="5" name="Picture 4"/>
          <p:cNvPicPr>
            <a:picLocks noChangeAspect="1"/>
          </p:cNvPicPr>
          <p:nvPr/>
        </p:nvPicPr>
        <p:blipFill>
          <a:blip r:embed="rId3"/>
          <a:stretch>
            <a:fillRect/>
          </a:stretch>
        </p:blipFill>
        <p:spPr>
          <a:xfrm>
            <a:off x="611560" y="2780928"/>
            <a:ext cx="6488211" cy="1900168"/>
          </a:xfrm>
          <a:prstGeom prst="rect">
            <a:avLst/>
          </a:prstGeom>
        </p:spPr>
      </p:pic>
      <p:sp>
        <p:nvSpPr>
          <p:cNvPr id="6" name="Rectangle 5"/>
          <p:cNvSpPr/>
          <p:nvPr/>
        </p:nvSpPr>
        <p:spPr>
          <a:xfrm>
            <a:off x="457200" y="6384932"/>
            <a:ext cx="7110536" cy="369332"/>
          </a:xfrm>
          <a:prstGeom prst="rect">
            <a:avLst/>
          </a:prstGeom>
        </p:spPr>
        <p:txBody>
          <a:bodyPr wrap="square">
            <a:spAutoFit/>
          </a:bodyPr>
          <a:lstStyle/>
          <a:p>
            <a:r>
              <a:rPr lang="en-CA" dirty="0">
                <a:hlinkClick r:id="rId4"/>
              </a:rPr>
              <a:t>http://www.hybridpedagogy.com/journal/mooc-problem</a:t>
            </a:r>
            <a:r>
              <a:rPr lang="en-CA" dirty="0" smtClean="0">
                <a:hlinkClick r:id="rId4"/>
              </a:rPr>
              <a:t>/</a:t>
            </a:r>
            <a:r>
              <a:rPr lang="en-CA" dirty="0" smtClean="0"/>
              <a:t> </a:t>
            </a:r>
            <a:endParaRPr lang="en-CA" dirty="0"/>
          </a:p>
        </p:txBody>
      </p:sp>
      <p:sp>
        <p:nvSpPr>
          <p:cNvPr id="8" name="Rectangle 7"/>
          <p:cNvSpPr/>
          <p:nvPr/>
        </p:nvSpPr>
        <p:spPr>
          <a:xfrm>
            <a:off x="485283" y="2026452"/>
            <a:ext cx="6912768" cy="584775"/>
          </a:xfrm>
          <a:prstGeom prst="rect">
            <a:avLst/>
          </a:prstGeom>
        </p:spPr>
        <p:txBody>
          <a:bodyPr wrap="square">
            <a:spAutoFit/>
          </a:bodyPr>
          <a:lstStyle/>
          <a:p>
            <a:r>
              <a:rPr lang="en-CA" sz="3200" dirty="0" smtClean="0"/>
              <a:t>Not according to traditional metrics</a:t>
            </a:r>
            <a:endParaRPr lang="en-CA" dirty="0"/>
          </a:p>
        </p:txBody>
      </p:sp>
    </p:spTree>
    <p:extLst>
      <p:ext uri="{BB962C8B-B14F-4D97-AF65-F5344CB8AC3E}">
        <p14:creationId xmlns:p14="http://schemas.microsoft.com/office/powerpoint/2010/main" val="28454491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6856</TotalTime>
  <Words>3626</Words>
  <Application>Microsoft Office PowerPoint</Application>
  <PresentationFormat>On-screen Show (4:3)</PresentationFormat>
  <Paragraphs>516</Paragraphs>
  <Slides>75</Slides>
  <Notes>67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75</vt:i4>
      </vt:variant>
    </vt:vector>
  </HeadingPairs>
  <TitlesOfParts>
    <vt:vector size="80" baseType="lpstr">
      <vt:lpstr>宋体</vt:lpstr>
      <vt:lpstr>Arial</vt:lpstr>
      <vt:lpstr>Calibri</vt:lpstr>
      <vt:lpstr>Tahoma</vt:lpstr>
      <vt:lpstr>Office Theme</vt:lpstr>
      <vt:lpstr>Beyond Assessment: Recognizing Achievement in a Networked World</vt:lpstr>
      <vt:lpstr>What does it take to be a Dean at MIT?</vt:lpstr>
      <vt:lpstr>Meanwhile, how many of us are just faking our cultural knowledge?</vt:lpstr>
      <vt:lpstr>PowerPoint Presentation</vt:lpstr>
      <vt:lpstr>What constitutes ‘success’?</vt:lpstr>
      <vt:lpstr>Issues and questions…</vt:lpstr>
      <vt:lpstr>PowerPoint Presentation</vt:lpstr>
      <vt:lpstr>PowerPoint Presentation</vt:lpstr>
      <vt:lpstr>Are MOOCs doing what we need?</vt:lpstr>
      <vt:lpstr>What is it we need?</vt:lpstr>
      <vt:lpstr>Looked at this way, it would make sense for employers to offer learning and test for skills</vt:lpstr>
      <vt:lpstr>What’s being recommended instead…</vt:lpstr>
      <vt:lpstr>Doing it the hard way: compiling ‘learning task inventories’ to define sets of activities related to skills</vt:lpstr>
      <vt:lpstr>To solve old problems, click here…</vt:lpstr>
      <vt:lpstr>That’s what PISA did… But maybe PISA isn’t working</vt:lpstr>
      <vt:lpstr>Why the emphasis on testing? One theory: it makes testing companies a lot of money…</vt:lpstr>
      <vt:lpstr>And yet education is crucial for development, and skills build on skills</vt:lpstr>
      <vt:lpstr>The problem with outcomes…</vt:lpstr>
      <vt:lpstr>PowerPoint Presentation</vt:lpstr>
      <vt:lpstr>The educational black box limits our options here…</vt:lpstr>
      <vt:lpstr>This, for example, is a blatant appeal to made up stuff:</vt:lpstr>
      <vt:lpstr>Talbot: Biology’s shameful refusal to disown the machine-organism </vt:lpstr>
      <vt:lpstr>The next phase: competency-based education</vt:lpstr>
      <vt:lpstr>Personal learning requires competencies?</vt:lpstr>
      <vt:lpstr>But which competencies? We don’t really know…</vt:lpstr>
      <vt:lpstr>What are we getting instead? A slew of alternative credentials… A veritable slew!</vt:lpstr>
      <vt:lpstr>Everybody’s in on it</vt:lpstr>
      <vt:lpstr>PowerPoint Presentation</vt:lpstr>
      <vt:lpstr>PowerPoint Presentation</vt:lpstr>
      <vt:lpstr>PowerPoint Presentation</vt:lpstr>
      <vt:lpstr>PowerPoint Presentation</vt:lpstr>
      <vt:lpstr>PowerPoint Presentation</vt:lpstr>
      <vt:lpstr>PowerPoint Presentation</vt:lpstr>
      <vt:lpstr>The Holy Grail of open learning…</vt:lpstr>
      <vt:lpstr>Let’s remember what the objective was…</vt:lpstr>
      <vt:lpstr>A basic understanding of understanding:</vt:lpstr>
      <vt:lpstr>To know is to recognize</vt:lpstr>
      <vt:lpstr>To do, in other words, rather than to know.</vt:lpstr>
      <vt:lpstr>The secret formula to becoming an e-learning professional (or anything else, for that matter)</vt:lpstr>
      <vt:lpstr>Here’s me showing what I know…</vt:lpstr>
      <vt:lpstr>Add life-logging to learning…</vt:lpstr>
      <vt:lpstr>Add learning to the Internet of Everything</vt:lpstr>
      <vt:lpstr>It’s assessment based on public performance, like an essay (and can be assessed in the same way an essay can be assessed)</vt:lpstr>
      <vt:lpstr>The machines are fooling you</vt:lpstr>
      <vt:lpstr>Grading is a recognition task</vt:lpstr>
      <vt:lpstr>It’s how we’re beginning to understand the world now (it’s sometimes depicted as ‘intuitive’ – but it’s a language, it’s a culture, and we’re growing up with it)</vt:lpstr>
      <vt:lpstr>We’re beginning to become sensitive to these cues and signals we send over the internet</vt:lpstr>
      <vt:lpstr>We reveal ourselves in our messages, and others reveals their thoughts about us in theirs…</vt:lpstr>
      <vt:lpstr>These assessments can be devastatingly personal and uninhibited</vt:lpstr>
      <vt:lpstr>We’ll see it in other areas first…</vt:lpstr>
      <vt:lpstr>Sometimes what we reveal will be involuntary... </vt:lpstr>
      <vt:lpstr>These assessment mechanisms are being built into LMSs and will become more sophisticated over time</vt:lpstr>
      <vt:lpstr>People are beginning to raise important questions:</vt:lpstr>
      <vt:lpstr>The worlds of privacy and analytics intersect (not always happily)</vt:lpstr>
      <vt:lpstr>You probably heard about this one:</vt:lpstr>
      <vt:lpstr>And you probably heard about the reaction…</vt:lpstr>
      <vt:lpstr>It’s not just Facebook, though</vt:lpstr>
      <vt:lpstr>Google is another perpetrator…</vt:lpstr>
      <vt:lpstr>Sometimes it’s accidental</vt:lpstr>
      <vt:lpstr>One option is to delete all our social media accounts </vt:lpstr>
      <vt:lpstr>But people are not fleeing Facebook: Forrester</vt:lpstr>
      <vt:lpstr>But companies are feeling the heat</vt:lpstr>
      <vt:lpstr>PowerPoint Presentation</vt:lpstr>
      <vt:lpstr>(Ironically) The new concern about privacy is called ‘the Snowden Effect’</vt:lpstr>
      <vt:lpstr>The concern for privacy is impacting other aspects of learning</vt:lpstr>
      <vt:lpstr>One proposal is to ensure that common spaces are public spaces, and not privately owned…</vt:lpstr>
      <vt:lpstr>The real answer is personal privacy</vt:lpstr>
      <vt:lpstr>People are moving to privacy-securing social networks</vt:lpstr>
      <vt:lpstr>Elements of the new system of assessment:</vt:lpstr>
      <vt:lpstr>Personal production feeds into content networks, which act as human-assisted quality filters</vt:lpstr>
      <vt:lpstr>Professions will coalesce around online communities, open-ended networks where links between members can be discerned </vt:lpstr>
      <vt:lpstr>These will resemble communities of practice… but just as easily could resemble games</vt:lpstr>
      <vt:lpstr>Artifacts such as conversations can be analyzed for meaning and word use</vt:lpstr>
      <vt:lpstr>Assessment of the future will redefine ‘body of work’</vt:lpstr>
      <vt:lpstr>Stephen Downes http://www.downes.ca </vt:lpstr>
    </vt:vector>
  </TitlesOfParts>
  <Company>NRC-CNRC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Free: Open Learning in a Networked World</dc:title>
  <dc:creator>Downes, Stephen</dc:creator>
  <cp:lastModifiedBy>Stephen Downes</cp:lastModifiedBy>
  <cp:revision>155</cp:revision>
  <dcterms:created xsi:type="dcterms:W3CDTF">2014-07-02T18:11:53Z</dcterms:created>
  <dcterms:modified xsi:type="dcterms:W3CDTF">2014-07-11T08:19:03Z</dcterms:modified>
</cp:coreProperties>
</file>