
<file path=[Content_Types].xml><?xml version="1.0" encoding="utf-8"?>
<Types xmlns="http://schemas.openxmlformats.org/package/2006/content-types">
  <Default Extension="png" ContentType="image/png"/>
  <Default Extension="jpeg" ContentType="image/jpeg"/>
  <Default Extension="wma" ContentType="audio/x-ms-wma"/>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22" r:id="rId1"/>
  </p:sldMasterIdLst>
  <p:notesMasterIdLst>
    <p:notesMasterId r:id="rId33"/>
  </p:notesMasterIdLst>
  <p:sldIdLst>
    <p:sldId id="256" r:id="rId2"/>
    <p:sldId id="299" r:id="rId3"/>
    <p:sldId id="300" r:id="rId4"/>
    <p:sldId id="264" r:id="rId5"/>
    <p:sldId id="265" r:id="rId6"/>
    <p:sldId id="260" r:id="rId7"/>
    <p:sldId id="261" r:id="rId8"/>
    <p:sldId id="311" r:id="rId9"/>
    <p:sldId id="316" r:id="rId10"/>
    <p:sldId id="317" r:id="rId11"/>
    <p:sldId id="318" r:id="rId12"/>
    <p:sldId id="319" r:id="rId13"/>
    <p:sldId id="258" r:id="rId14"/>
    <p:sldId id="320" r:id="rId15"/>
    <p:sldId id="321" r:id="rId16"/>
    <p:sldId id="322" r:id="rId17"/>
    <p:sldId id="323" r:id="rId18"/>
    <p:sldId id="324" r:id="rId19"/>
    <p:sldId id="266" r:id="rId20"/>
    <p:sldId id="268" r:id="rId21"/>
    <p:sldId id="267" r:id="rId22"/>
    <p:sldId id="271" r:id="rId23"/>
    <p:sldId id="269" r:id="rId24"/>
    <p:sldId id="289" r:id="rId25"/>
    <p:sldId id="290" r:id="rId26"/>
    <p:sldId id="291" r:id="rId27"/>
    <p:sldId id="295" r:id="rId28"/>
    <p:sldId id="301" r:id="rId29"/>
    <p:sldId id="294" r:id="rId30"/>
    <p:sldId id="312" r:id="rId31"/>
    <p:sldId id="272"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8" autoAdjust="0"/>
    <p:restoredTop sz="94660"/>
  </p:normalViewPr>
  <p:slideViewPr>
    <p:cSldViewPr snapToGrid="0">
      <p:cViewPr varScale="1">
        <p:scale>
          <a:sx n="106" d="100"/>
          <a:sy n="106" d="100"/>
        </p:scale>
        <p:origin x="-137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08E559-2827-42C2-A97E-3A93768B4DCF}" type="doc">
      <dgm:prSet loTypeId="urn:microsoft.com/office/officeart/2005/8/layout/cycle6" loCatId="cycle" qsTypeId="urn:microsoft.com/office/officeart/2005/8/quickstyle/3d6" qsCatId="3D" csTypeId="urn:microsoft.com/office/officeart/2005/8/colors/accent0_3" csCatId="mainScheme" phldr="1"/>
      <dgm:spPr/>
      <dgm:t>
        <a:bodyPr/>
        <a:lstStyle/>
        <a:p>
          <a:endParaRPr lang="en-US"/>
        </a:p>
      </dgm:t>
    </dgm:pt>
    <dgm:pt modelId="{CB4E6D44-8D94-4622-AD09-DE4E2FC59F00}">
      <dgm:prSet custT="1"/>
      <dgm:spPr>
        <a:sp3d prstMaterial="plastic">
          <a:bevelT w="50800" h="50800"/>
          <a:bevelB w="50800" h="50800"/>
        </a:sp3d>
      </dgm:spPr>
      <dgm:t>
        <a:bodyPr/>
        <a:lstStyle/>
        <a:p>
          <a:pPr rtl="0"/>
          <a:r>
            <a:rPr lang="en-US" sz="1400" b="1" dirty="0" smtClean="0">
              <a:latin typeface="Arial" pitchFamily="34" charset="0"/>
              <a:cs typeface="Arial" pitchFamily="34" charset="0"/>
            </a:rPr>
            <a:t>Advanced Analytics &amp; Machine Reasoning</a:t>
          </a:r>
          <a:endParaRPr lang="en-US" sz="1400" b="1" dirty="0">
            <a:latin typeface="Arial" pitchFamily="34" charset="0"/>
            <a:cs typeface="Arial" pitchFamily="34" charset="0"/>
          </a:endParaRPr>
        </a:p>
      </dgm:t>
    </dgm:pt>
    <dgm:pt modelId="{27A5C711-545D-4ECE-9F83-0225ED65DF4B}" type="parTrans" cxnId="{72AF9237-2263-4548-9CE4-86988A4FE3B3}">
      <dgm:prSet/>
      <dgm:spPr/>
      <dgm:t>
        <a:bodyPr/>
        <a:lstStyle/>
        <a:p>
          <a:endParaRPr lang="en-US"/>
        </a:p>
      </dgm:t>
    </dgm:pt>
    <dgm:pt modelId="{47B64DBC-AD0C-448C-A317-4B6EFD43724B}" type="sibTrans" cxnId="{72AF9237-2263-4548-9CE4-86988A4FE3B3}">
      <dgm:prSet/>
      <dgm:spPr/>
      <dgm:t>
        <a:bodyPr/>
        <a:lstStyle/>
        <a:p>
          <a:endParaRPr lang="en-US"/>
        </a:p>
      </dgm:t>
    </dgm:pt>
    <dgm:pt modelId="{AAAA0EEC-2974-48D2-8CFA-D1A49330AB0D}">
      <dgm:prSet custT="1"/>
      <dgm:spPr>
        <a:sp3d prstMaterial="plastic">
          <a:bevelT w="50800" h="50800"/>
          <a:bevelB w="50800" h="50800"/>
        </a:sp3d>
      </dgm:spPr>
      <dgm:t>
        <a:bodyPr/>
        <a:lstStyle/>
        <a:p>
          <a:pPr rtl="0"/>
          <a:r>
            <a:rPr lang="en-US" sz="1400" b="1" dirty="0" smtClean="0">
              <a:latin typeface="Arial" pitchFamily="34" charset="0"/>
              <a:cs typeface="Arial" pitchFamily="34" charset="0"/>
            </a:rPr>
            <a:t>Individualized Learning Technologies</a:t>
          </a:r>
          <a:endParaRPr lang="en-US" sz="1400" b="1" dirty="0">
            <a:latin typeface="Arial" pitchFamily="34" charset="0"/>
            <a:cs typeface="Arial" pitchFamily="34" charset="0"/>
          </a:endParaRPr>
        </a:p>
      </dgm:t>
    </dgm:pt>
    <dgm:pt modelId="{1521CA71-EA3D-41D0-AA8D-2CC7BADDEFDB}" type="parTrans" cxnId="{CBE661C3-64F6-4218-9E0B-5EE041F0FEED}">
      <dgm:prSet/>
      <dgm:spPr/>
      <dgm:t>
        <a:bodyPr/>
        <a:lstStyle/>
        <a:p>
          <a:endParaRPr lang="en-US"/>
        </a:p>
      </dgm:t>
    </dgm:pt>
    <dgm:pt modelId="{53D9DD4A-AB33-40E7-9345-F9D55547BE8E}" type="sibTrans" cxnId="{CBE661C3-64F6-4218-9E0B-5EE041F0FEED}">
      <dgm:prSet/>
      <dgm:spPr/>
      <dgm:t>
        <a:bodyPr/>
        <a:lstStyle/>
        <a:p>
          <a:endParaRPr lang="en-US"/>
        </a:p>
      </dgm:t>
    </dgm:pt>
    <dgm:pt modelId="{3B283F8E-D7D7-46EF-86A6-C9F18ECAC4B1}">
      <dgm:prSet custT="1"/>
      <dgm:spPr>
        <a:sp3d prstMaterial="plastic">
          <a:bevelT w="50800" h="50800"/>
          <a:bevelB w="50800" h="50800"/>
        </a:sp3d>
      </dgm:spPr>
      <dgm:t>
        <a:bodyPr/>
        <a:lstStyle/>
        <a:p>
          <a:pPr rtl="0"/>
          <a:r>
            <a:rPr lang="en-US" sz="1400" b="1" dirty="0" err="1" smtClean="0">
              <a:latin typeface="Arial" pitchFamily="34" charset="0"/>
              <a:cs typeface="Arial" pitchFamily="34" charset="0"/>
            </a:rPr>
            <a:t>GaN</a:t>
          </a:r>
          <a:r>
            <a:rPr lang="en-US" sz="1400" b="1" dirty="0" smtClean="0">
              <a:latin typeface="Arial" pitchFamily="34" charset="0"/>
              <a:cs typeface="Arial" pitchFamily="34" charset="0"/>
            </a:rPr>
            <a:t> Technologies &amp; Devices</a:t>
          </a:r>
          <a:endParaRPr lang="en-US" sz="1400" b="1" dirty="0">
            <a:latin typeface="Arial" pitchFamily="34" charset="0"/>
            <a:cs typeface="Arial" pitchFamily="34" charset="0"/>
          </a:endParaRPr>
        </a:p>
      </dgm:t>
    </dgm:pt>
    <dgm:pt modelId="{0A354B24-115B-4787-A132-9C7E88D8F9CA}" type="parTrans" cxnId="{6D24FB79-CD17-447C-97C7-C1C689E3D564}">
      <dgm:prSet/>
      <dgm:spPr/>
      <dgm:t>
        <a:bodyPr/>
        <a:lstStyle/>
        <a:p>
          <a:endParaRPr lang="en-US"/>
        </a:p>
      </dgm:t>
    </dgm:pt>
    <dgm:pt modelId="{83A11116-D147-4339-82A5-A2A5FB168439}" type="sibTrans" cxnId="{6D24FB79-CD17-447C-97C7-C1C689E3D564}">
      <dgm:prSet/>
      <dgm:spPr/>
      <dgm:t>
        <a:bodyPr/>
        <a:lstStyle/>
        <a:p>
          <a:endParaRPr lang="en-US"/>
        </a:p>
      </dgm:t>
    </dgm:pt>
    <dgm:pt modelId="{10D95A7E-58E8-4D27-80A6-1F076B3214B9}">
      <dgm:prSet custT="1"/>
      <dgm:spPr>
        <a:sp3d prstMaterial="plastic">
          <a:bevelT w="50800" h="50800"/>
          <a:bevelB w="50800" h="50800"/>
        </a:sp3d>
      </dgm:spPr>
      <dgm:t>
        <a:bodyPr/>
        <a:lstStyle/>
        <a:p>
          <a:pPr rtl="0"/>
          <a:r>
            <a:rPr lang="fr-CA" sz="1400" b="1" dirty="0" smtClean="0">
              <a:latin typeface="Arial" pitchFamily="34" charset="0"/>
              <a:cs typeface="Arial" pitchFamily="34" charset="0"/>
            </a:rPr>
            <a:t>Advanced </a:t>
          </a:r>
          <a:r>
            <a:rPr lang="fr-CA" sz="1400" b="1" dirty="0" err="1" smtClean="0">
              <a:latin typeface="Arial" pitchFamily="34" charset="0"/>
              <a:cs typeface="Arial" pitchFamily="34" charset="0"/>
            </a:rPr>
            <a:t>Photonic</a:t>
          </a:r>
          <a:r>
            <a:rPr lang="fr-CA" sz="1400" b="1" dirty="0" smtClean="0">
              <a:latin typeface="Arial" pitchFamily="34" charset="0"/>
              <a:cs typeface="Arial" pitchFamily="34" charset="0"/>
            </a:rPr>
            <a:t> Communications Technologies</a:t>
          </a:r>
          <a:endParaRPr lang="en-US" sz="1400" b="1" dirty="0">
            <a:latin typeface="Arial" pitchFamily="34" charset="0"/>
            <a:cs typeface="Arial" pitchFamily="34" charset="0"/>
          </a:endParaRPr>
        </a:p>
      </dgm:t>
    </dgm:pt>
    <dgm:pt modelId="{034622B2-1686-4A5F-B0BB-B9F52900ACA4}" type="parTrans" cxnId="{8FFC6EEF-8603-42E8-90E4-BBF28C5D94EB}">
      <dgm:prSet/>
      <dgm:spPr/>
      <dgm:t>
        <a:bodyPr/>
        <a:lstStyle/>
        <a:p>
          <a:endParaRPr lang="en-US"/>
        </a:p>
      </dgm:t>
    </dgm:pt>
    <dgm:pt modelId="{BFDF55CA-EAAE-4FFE-8454-11951D0869F3}" type="sibTrans" cxnId="{8FFC6EEF-8603-42E8-90E4-BBF28C5D94EB}">
      <dgm:prSet/>
      <dgm:spPr/>
      <dgm:t>
        <a:bodyPr/>
        <a:lstStyle/>
        <a:p>
          <a:endParaRPr lang="en-US"/>
        </a:p>
      </dgm:t>
    </dgm:pt>
    <dgm:pt modelId="{3232A24E-AC6C-4DCD-8D3A-ECEAA81B0D0C}">
      <dgm:prSet custT="1"/>
      <dgm:spPr>
        <a:sp3d prstMaterial="plastic">
          <a:bevelT w="50800" h="50800"/>
          <a:bevelB w="50800" h="50800"/>
        </a:sp3d>
      </dgm:spPr>
      <dgm:t>
        <a:bodyPr/>
        <a:lstStyle/>
        <a:p>
          <a:pPr rtl="0"/>
          <a:r>
            <a:rPr lang="fr-CA" sz="1400" b="1" dirty="0" err="1" smtClean="0">
              <a:latin typeface="Arial" pitchFamily="34" charset="0"/>
              <a:cs typeface="Arial" pitchFamily="34" charset="0"/>
            </a:rPr>
            <a:t>Printable</a:t>
          </a:r>
          <a:r>
            <a:rPr lang="fr-CA" sz="1400" b="1" dirty="0" smtClean="0">
              <a:latin typeface="Arial" pitchFamily="34" charset="0"/>
              <a:cs typeface="Arial" pitchFamily="34" charset="0"/>
            </a:rPr>
            <a:t> </a:t>
          </a:r>
          <a:r>
            <a:rPr lang="fr-CA" sz="1400" b="1" dirty="0" err="1" smtClean="0">
              <a:latin typeface="Arial" pitchFamily="34" charset="0"/>
              <a:cs typeface="Arial" pitchFamily="34" charset="0"/>
            </a:rPr>
            <a:t>Electronics</a:t>
          </a:r>
          <a:endParaRPr lang="en-US" sz="1400" b="1" dirty="0">
            <a:latin typeface="Arial" pitchFamily="34" charset="0"/>
            <a:cs typeface="Arial" pitchFamily="34" charset="0"/>
          </a:endParaRPr>
        </a:p>
      </dgm:t>
    </dgm:pt>
    <dgm:pt modelId="{C7C97602-CED1-4EB7-B89E-19509BDF26A2}" type="parTrans" cxnId="{97EC78DD-E27A-428D-B922-865507EF5583}">
      <dgm:prSet/>
      <dgm:spPr/>
      <dgm:t>
        <a:bodyPr/>
        <a:lstStyle/>
        <a:p>
          <a:endParaRPr lang="en-US"/>
        </a:p>
      </dgm:t>
    </dgm:pt>
    <dgm:pt modelId="{E3959EAB-4F26-4194-9E38-167FBA4FDC52}" type="sibTrans" cxnId="{97EC78DD-E27A-428D-B922-865507EF5583}">
      <dgm:prSet/>
      <dgm:spPr/>
      <dgm:t>
        <a:bodyPr/>
        <a:lstStyle/>
        <a:p>
          <a:endParaRPr lang="en-US"/>
        </a:p>
      </dgm:t>
    </dgm:pt>
    <dgm:pt modelId="{A3E6137E-A174-4F4A-8A25-0BD300CB958C}" type="pres">
      <dgm:prSet presAssocID="{7D08E559-2827-42C2-A97E-3A93768B4DCF}" presName="cycle" presStyleCnt="0">
        <dgm:presLayoutVars>
          <dgm:dir/>
          <dgm:resizeHandles val="exact"/>
        </dgm:presLayoutVars>
      </dgm:prSet>
      <dgm:spPr/>
      <dgm:t>
        <a:bodyPr/>
        <a:lstStyle/>
        <a:p>
          <a:endParaRPr lang="en-US"/>
        </a:p>
      </dgm:t>
    </dgm:pt>
    <dgm:pt modelId="{37C71085-AC4C-46FA-8CE3-36C2DD69F354}" type="pres">
      <dgm:prSet presAssocID="{10D95A7E-58E8-4D27-80A6-1F076B3214B9}" presName="node" presStyleLbl="node1" presStyleIdx="0" presStyleCnt="5">
        <dgm:presLayoutVars>
          <dgm:bulletEnabled val="1"/>
        </dgm:presLayoutVars>
      </dgm:prSet>
      <dgm:spPr/>
      <dgm:t>
        <a:bodyPr/>
        <a:lstStyle/>
        <a:p>
          <a:endParaRPr lang="en-US"/>
        </a:p>
      </dgm:t>
    </dgm:pt>
    <dgm:pt modelId="{2DE9B99E-92B9-482B-BAA4-FD55A3A113B5}" type="pres">
      <dgm:prSet presAssocID="{10D95A7E-58E8-4D27-80A6-1F076B3214B9}" presName="spNode" presStyleCnt="0"/>
      <dgm:spPr/>
      <dgm:t>
        <a:bodyPr/>
        <a:lstStyle/>
        <a:p>
          <a:endParaRPr lang="en-US"/>
        </a:p>
      </dgm:t>
    </dgm:pt>
    <dgm:pt modelId="{C05156C0-BF4B-41DB-8E93-81F0D7BA98EF}" type="pres">
      <dgm:prSet presAssocID="{BFDF55CA-EAAE-4FFE-8454-11951D0869F3}" presName="sibTrans" presStyleLbl="sibTrans1D1" presStyleIdx="0" presStyleCnt="5"/>
      <dgm:spPr/>
      <dgm:t>
        <a:bodyPr/>
        <a:lstStyle/>
        <a:p>
          <a:endParaRPr lang="en-US"/>
        </a:p>
      </dgm:t>
    </dgm:pt>
    <dgm:pt modelId="{8F3D2FA4-7D50-4021-8018-DD43D1BFC1E4}" type="pres">
      <dgm:prSet presAssocID="{3232A24E-AC6C-4DCD-8D3A-ECEAA81B0D0C}" presName="node" presStyleLbl="node1" presStyleIdx="1" presStyleCnt="5" custRadScaleRad="100340" custRadScaleInc="10895">
        <dgm:presLayoutVars>
          <dgm:bulletEnabled val="1"/>
        </dgm:presLayoutVars>
      </dgm:prSet>
      <dgm:spPr/>
      <dgm:t>
        <a:bodyPr/>
        <a:lstStyle/>
        <a:p>
          <a:endParaRPr lang="en-US"/>
        </a:p>
      </dgm:t>
    </dgm:pt>
    <dgm:pt modelId="{D0026C95-0F88-47E9-B6C2-6F1ED4BCE4AA}" type="pres">
      <dgm:prSet presAssocID="{3232A24E-AC6C-4DCD-8D3A-ECEAA81B0D0C}" presName="spNode" presStyleCnt="0"/>
      <dgm:spPr/>
    </dgm:pt>
    <dgm:pt modelId="{03107465-2159-46FF-BC6F-D69006A960F0}" type="pres">
      <dgm:prSet presAssocID="{E3959EAB-4F26-4194-9E38-167FBA4FDC52}" presName="sibTrans" presStyleLbl="sibTrans1D1" presStyleIdx="1" presStyleCnt="5"/>
      <dgm:spPr/>
      <dgm:t>
        <a:bodyPr/>
        <a:lstStyle/>
        <a:p>
          <a:endParaRPr lang="en-US"/>
        </a:p>
      </dgm:t>
    </dgm:pt>
    <dgm:pt modelId="{05632290-171F-436B-B588-9D1CB7B924F2}" type="pres">
      <dgm:prSet presAssocID="{CB4E6D44-8D94-4622-AD09-DE4E2FC59F00}" presName="node" presStyleLbl="node1" presStyleIdx="2" presStyleCnt="5" custRadScaleRad="99307" custRadScaleInc="-21145">
        <dgm:presLayoutVars>
          <dgm:bulletEnabled val="1"/>
        </dgm:presLayoutVars>
      </dgm:prSet>
      <dgm:spPr/>
      <dgm:t>
        <a:bodyPr/>
        <a:lstStyle/>
        <a:p>
          <a:endParaRPr lang="en-US"/>
        </a:p>
      </dgm:t>
    </dgm:pt>
    <dgm:pt modelId="{F0B9AC63-A608-4529-8362-792BAC7CD928}" type="pres">
      <dgm:prSet presAssocID="{CB4E6D44-8D94-4622-AD09-DE4E2FC59F00}" presName="spNode" presStyleCnt="0"/>
      <dgm:spPr/>
      <dgm:t>
        <a:bodyPr/>
        <a:lstStyle/>
        <a:p>
          <a:endParaRPr lang="en-US"/>
        </a:p>
      </dgm:t>
    </dgm:pt>
    <dgm:pt modelId="{88ADA24A-298C-4F83-9DA1-A5AE0C442C05}" type="pres">
      <dgm:prSet presAssocID="{47B64DBC-AD0C-448C-A317-4B6EFD43724B}" presName="sibTrans" presStyleLbl="sibTrans1D1" presStyleIdx="2" presStyleCnt="5"/>
      <dgm:spPr/>
      <dgm:t>
        <a:bodyPr/>
        <a:lstStyle/>
        <a:p>
          <a:endParaRPr lang="en-US"/>
        </a:p>
      </dgm:t>
    </dgm:pt>
    <dgm:pt modelId="{15EE13A0-C197-411E-8E6F-0CF86372A07D}" type="pres">
      <dgm:prSet presAssocID="{AAAA0EEC-2974-48D2-8CFA-D1A49330AB0D}" presName="node" presStyleLbl="node1" presStyleIdx="3" presStyleCnt="5" custRadScaleRad="98662" custRadScaleInc="19347">
        <dgm:presLayoutVars>
          <dgm:bulletEnabled val="1"/>
        </dgm:presLayoutVars>
      </dgm:prSet>
      <dgm:spPr/>
      <dgm:t>
        <a:bodyPr/>
        <a:lstStyle/>
        <a:p>
          <a:endParaRPr lang="en-US"/>
        </a:p>
      </dgm:t>
    </dgm:pt>
    <dgm:pt modelId="{0DC1EE30-41BB-4DA0-8F96-8BBB588F9FEA}" type="pres">
      <dgm:prSet presAssocID="{AAAA0EEC-2974-48D2-8CFA-D1A49330AB0D}" presName="spNode" presStyleCnt="0"/>
      <dgm:spPr/>
      <dgm:t>
        <a:bodyPr/>
        <a:lstStyle/>
        <a:p>
          <a:endParaRPr lang="en-US"/>
        </a:p>
      </dgm:t>
    </dgm:pt>
    <dgm:pt modelId="{AEC5B139-36BA-4474-A486-8C602DB2D2F4}" type="pres">
      <dgm:prSet presAssocID="{53D9DD4A-AB33-40E7-9345-F9D55547BE8E}" presName="sibTrans" presStyleLbl="sibTrans1D1" presStyleIdx="3" presStyleCnt="5"/>
      <dgm:spPr/>
      <dgm:t>
        <a:bodyPr/>
        <a:lstStyle/>
        <a:p>
          <a:endParaRPr lang="en-US"/>
        </a:p>
      </dgm:t>
    </dgm:pt>
    <dgm:pt modelId="{FE2CA93C-BB01-477D-8B88-05E13AE9E452}" type="pres">
      <dgm:prSet presAssocID="{3B283F8E-D7D7-46EF-86A6-C9F18ECAC4B1}" presName="node" presStyleLbl="node1" presStyleIdx="4" presStyleCnt="5" custRadScaleRad="95112" custRadScaleInc="-16378">
        <dgm:presLayoutVars>
          <dgm:bulletEnabled val="1"/>
        </dgm:presLayoutVars>
      </dgm:prSet>
      <dgm:spPr/>
      <dgm:t>
        <a:bodyPr/>
        <a:lstStyle/>
        <a:p>
          <a:endParaRPr lang="en-US"/>
        </a:p>
      </dgm:t>
    </dgm:pt>
    <dgm:pt modelId="{3944C49B-F15F-42D4-A97F-9EDB4F917780}" type="pres">
      <dgm:prSet presAssocID="{3B283F8E-D7D7-46EF-86A6-C9F18ECAC4B1}" presName="spNode" presStyleCnt="0"/>
      <dgm:spPr/>
      <dgm:t>
        <a:bodyPr/>
        <a:lstStyle/>
        <a:p>
          <a:endParaRPr lang="en-US"/>
        </a:p>
      </dgm:t>
    </dgm:pt>
    <dgm:pt modelId="{D911812D-0C50-4C31-8A43-415E57EB90DC}" type="pres">
      <dgm:prSet presAssocID="{83A11116-D147-4339-82A5-A2A5FB168439}" presName="sibTrans" presStyleLbl="sibTrans1D1" presStyleIdx="4" presStyleCnt="5"/>
      <dgm:spPr/>
      <dgm:t>
        <a:bodyPr/>
        <a:lstStyle/>
        <a:p>
          <a:endParaRPr lang="en-US"/>
        </a:p>
      </dgm:t>
    </dgm:pt>
  </dgm:ptLst>
  <dgm:cxnLst>
    <dgm:cxn modelId="{955F511C-4A54-4D1F-AC94-E5AA98CFC359}" type="presOf" srcId="{83A11116-D147-4339-82A5-A2A5FB168439}" destId="{D911812D-0C50-4C31-8A43-415E57EB90DC}" srcOrd="0" destOrd="0" presId="urn:microsoft.com/office/officeart/2005/8/layout/cycle6"/>
    <dgm:cxn modelId="{A245B2AE-854C-4F28-ACD2-E975F1353897}" type="presOf" srcId="{AAAA0EEC-2974-48D2-8CFA-D1A49330AB0D}" destId="{15EE13A0-C197-411E-8E6F-0CF86372A07D}" srcOrd="0" destOrd="0" presId="urn:microsoft.com/office/officeart/2005/8/layout/cycle6"/>
    <dgm:cxn modelId="{8270B7E5-0C59-47BA-8796-238924A23E7C}" type="presOf" srcId="{E3959EAB-4F26-4194-9E38-167FBA4FDC52}" destId="{03107465-2159-46FF-BC6F-D69006A960F0}" srcOrd="0" destOrd="0" presId="urn:microsoft.com/office/officeart/2005/8/layout/cycle6"/>
    <dgm:cxn modelId="{A171E45F-1877-4C42-A759-E7E212FF4528}" type="presOf" srcId="{3B283F8E-D7D7-46EF-86A6-C9F18ECAC4B1}" destId="{FE2CA93C-BB01-477D-8B88-05E13AE9E452}" srcOrd="0" destOrd="0" presId="urn:microsoft.com/office/officeart/2005/8/layout/cycle6"/>
    <dgm:cxn modelId="{6D24FB79-CD17-447C-97C7-C1C689E3D564}" srcId="{7D08E559-2827-42C2-A97E-3A93768B4DCF}" destId="{3B283F8E-D7D7-46EF-86A6-C9F18ECAC4B1}" srcOrd="4" destOrd="0" parTransId="{0A354B24-115B-4787-A132-9C7E88D8F9CA}" sibTransId="{83A11116-D147-4339-82A5-A2A5FB168439}"/>
    <dgm:cxn modelId="{D7B0A2BE-1826-42EC-92A9-C710D68B98E7}" type="presOf" srcId="{10D95A7E-58E8-4D27-80A6-1F076B3214B9}" destId="{37C71085-AC4C-46FA-8CE3-36C2DD69F354}" srcOrd="0" destOrd="0" presId="urn:microsoft.com/office/officeart/2005/8/layout/cycle6"/>
    <dgm:cxn modelId="{8FFC6EEF-8603-42E8-90E4-BBF28C5D94EB}" srcId="{7D08E559-2827-42C2-A97E-3A93768B4DCF}" destId="{10D95A7E-58E8-4D27-80A6-1F076B3214B9}" srcOrd="0" destOrd="0" parTransId="{034622B2-1686-4A5F-B0BB-B9F52900ACA4}" sibTransId="{BFDF55CA-EAAE-4FFE-8454-11951D0869F3}"/>
    <dgm:cxn modelId="{8734ECC7-8DCF-4917-A7B9-E9FE9ABEB719}" type="presOf" srcId="{53D9DD4A-AB33-40E7-9345-F9D55547BE8E}" destId="{AEC5B139-36BA-4474-A486-8C602DB2D2F4}" srcOrd="0" destOrd="0" presId="urn:microsoft.com/office/officeart/2005/8/layout/cycle6"/>
    <dgm:cxn modelId="{7A90F6B3-5E94-47DC-8BA0-8AAAD45E9765}" type="presOf" srcId="{BFDF55CA-EAAE-4FFE-8454-11951D0869F3}" destId="{C05156C0-BF4B-41DB-8E93-81F0D7BA98EF}" srcOrd="0" destOrd="0" presId="urn:microsoft.com/office/officeart/2005/8/layout/cycle6"/>
    <dgm:cxn modelId="{97EC78DD-E27A-428D-B922-865507EF5583}" srcId="{7D08E559-2827-42C2-A97E-3A93768B4DCF}" destId="{3232A24E-AC6C-4DCD-8D3A-ECEAA81B0D0C}" srcOrd="1" destOrd="0" parTransId="{C7C97602-CED1-4EB7-B89E-19509BDF26A2}" sibTransId="{E3959EAB-4F26-4194-9E38-167FBA4FDC52}"/>
    <dgm:cxn modelId="{6C9AB6F4-F7C0-4462-AAA2-D231EF7778C5}" type="presOf" srcId="{47B64DBC-AD0C-448C-A317-4B6EFD43724B}" destId="{88ADA24A-298C-4F83-9DA1-A5AE0C442C05}" srcOrd="0" destOrd="0" presId="urn:microsoft.com/office/officeart/2005/8/layout/cycle6"/>
    <dgm:cxn modelId="{F372975B-B749-49D6-B16F-BDE89CF3AC5E}" type="presOf" srcId="{3232A24E-AC6C-4DCD-8D3A-ECEAA81B0D0C}" destId="{8F3D2FA4-7D50-4021-8018-DD43D1BFC1E4}" srcOrd="0" destOrd="0" presId="urn:microsoft.com/office/officeart/2005/8/layout/cycle6"/>
    <dgm:cxn modelId="{587EF9F8-F2C1-4409-870A-47589C09AA2E}" type="presOf" srcId="{CB4E6D44-8D94-4622-AD09-DE4E2FC59F00}" destId="{05632290-171F-436B-B588-9D1CB7B924F2}" srcOrd="0" destOrd="0" presId="urn:microsoft.com/office/officeart/2005/8/layout/cycle6"/>
    <dgm:cxn modelId="{72AF9237-2263-4548-9CE4-86988A4FE3B3}" srcId="{7D08E559-2827-42C2-A97E-3A93768B4DCF}" destId="{CB4E6D44-8D94-4622-AD09-DE4E2FC59F00}" srcOrd="2" destOrd="0" parTransId="{27A5C711-545D-4ECE-9F83-0225ED65DF4B}" sibTransId="{47B64DBC-AD0C-448C-A317-4B6EFD43724B}"/>
    <dgm:cxn modelId="{CBE661C3-64F6-4218-9E0B-5EE041F0FEED}" srcId="{7D08E559-2827-42C2-A97E-3A93768B4DCF}" destId="{AAAA0EEC-2974-48D2-8CFA-D1A49330AB0D}" srcOrd="3" destOrd="0" parTransId="{1521CA71-EA3D-41D0-AA8D-2CC7BADDEFDB}" sibTransId="{53D9DD4A-AB33-40E7-9345-F9D55547BE8E}"/>
    <dgm:cxn modelId="{A44920B4-5276-4A4F-BEBE-7B87DB762C45}" type="presOf" srcId="{7D08E559-2827-42C2-A97E-3A93768B4DCF}" destId="{A3E6137E-A174-4F4A-8A25-0BD300CB958C}" srcOrd="0" destOrd="0" presId="urn:microsoft.com/office/officeart/2005/8/layout/cycle6"/>
    <dgm:cxn modelId="{163A0A97-CF4D-4CBB-B658-9AA7614AF26D}" type="presParOf" srcId="{A3E6137E-A174-4F4A-8A25-0BD300CB958C}" destId="{37C71085-AC4C-46FA-8CE3-36C2DD69F354}" srcOrd="0" destOrd="0" presId="urn:microsoft.com/office/officeart/2005/8/layout/cycle6"/>
    <dgm:cxn modelId="{3B4CFF3B-A8EA-4943-AD46-9AD686A72FF7}" type="presParOf" srcId="{A3E6137E-A174-4F4A-8A25-0BD300CB958C}" destId="{2DE9B99E-92B9-482B-BAA4-FD55A3A113B5}" srcOrd="1" destOrd="0" presId="urn:microsoft.com/office/officeart/2005/8/layout/cycle6"/>
    <dgm:cxn modelId="{050C7E74-A4B4-4AD2-A3F4-F50187902BF6}" type="presParOf" srcId="{A3E6137E-A174-4F4A-8A25-0BD300CB958C}" destId="{C05156C0-BF4B-41DB-8E93-81F0D7BA98EF}" srcOrd="2" destOrd="0" presId="urn:microsoft.com/office/officeart/2005/8/layout/cycle6"/>
    <dgm:cxn modelId="{465D12BC-12B9-41D8-A91C-9547FB25806B}" type="presParOf" srcId="{A3E6137E-A174-4F4A-8A25-0BD300CB958C}" destId="{8F3D2FA4-7D50-4021-8018-DD43D1BFC1E4}" srcOrd="3" destOrd="0" presId="urn:microsoft.com/office/officeart/2005/8/layout/cycle6"/>
    <dgm:cxn modelId="{F962FF4F-0B3B-46A6-B026-35702783CB36}" type="presParOf" srcId="{A3E6137E-A174-4F4A-8A25-0BD300CB958C}" destId="{D0026C95-0F88-47E9-B6C2-6F1ED4BCE4AA}" srcOrd="4" destOrd="0" presId="urn:microsoft.com/office/officeart/2005/8/layout/cycle6"/>
    <dgm:cxn modelId="{AC0F43FE-E52B-4579-B1C8-8D98738A90B7}" type="presParOf" srcId="{A3E6137E-A174-4F4A-8A25-0BD300CB958C}" destId="{03107465-2159-46FF-BC6F-D69006A960F0}" srcOrd="5" destOrd="0" presId="urn:microsoft.com/office/officeart/2005/8/layout/cycle6"/>
    <dgm:cxn modelId="{16DE8C26-4C4B-4CA7-9803-D643ED9A86C3}" type="presParOf" srcId="{A3E6137E-A174-4F4A-8A25-0BD300CB958C}" destId="{05632290-171F-436B-B588-9D1CB7B924F2}" srcOrd="6" destOrd="0" presId="urn:microsoft.com/office/officeart/2005/8/layout/cycle6"/>
    <dgm:cxn modelId="{2A3EC401-D4E4-4842-98DB-390EAF35BD76}" type="presParOf" srcId="{A3E6137E-A174-4F4A-8A25-0BD300CB958C}" destId="{F0B9AC63-A608-4529-8362-792BAC7CD928}" srcOrd="7" destOrd="0" presId="urn:microsoft.com/office/officeart/2005/8/layout/cycle6"/>
    <dgm:cxn modelId="{5503FF79-19FA-4E75-946B-B35D78D28C59}" type="presParOf" srcId="{A3E6137E-A174-4F4A-8A25-0BD300CB958C}" destId="{88ADA24A-298C-4F83-9DA1-A5AE0C442C05}" srcOrd="8" destOrd="0" presId="urn:microsoft.com/office/officeart/2005/8/layout/cycle6"/>
    <dgm:cxn modelId="{C203FD8F-33A3-4AFD-B790-C2C8A398CC11}" type="presParOf" srcId="{A3E6137E-A174-4F4A-8A25-0BD300CB958C}" destId="{15EE13A0-C197-411E-8E6F-0CF86372A07D}" srcOrd="9" destOrd="0" presId="urn:microsoft.com/office/officeart/2005/8/layout/cycle6"/>
    <dgm:cxn modelId="{10966C53-A9E2-4C03-97BC-67B11BA52B5F}" type="presParOf" srcId="{A3E6137E-A174-4F4A-8A25-0BD300CB958C}" destId="{0DC1EE30-41BB-4DA0-8F96-8BBB588F9FEA}" srcOrd="10" destOrd="0" presId="urn:microsoft.com/office/officeart/2005/8/layout/cycle6"/>
    <dgm:cxn modelId="{E5171825-FBD0-4A51-BEE2-BE1C13E4C91A}" type="presParOf" srcId="{A3E6137E-A174-4F4A-8A25-0BD300CB958C}" destId="{AEC5B139-36BA-4474-A486-8C602DB2D2F4}" srcOrd="11" destOrd="0" presId="urn:microsoft.com/office/officeart/2005/8/layout/cycle6"/>
    <dgm:cxn modelId="{F28670A8-2AEF-4B18-9F10-232CE587464D}" type="presParOf" srcId="{A3E6137E-A174-4F4A-8A25-0BD300CB958C}" destId="{FE2CA93C-BB01-477D-8B88-05E13AE9E452}" srcOrd="12" destOrd="0" presId="urn:microsoft.com/office/officeart/2005/8/layout/cycle6"/>
    <dgm:cxn modelId="{19137351-2C1F-44A2-8BA6-28ADD7B8C400}" type="presParOf" srcId="{A3E6137E-A174-4F4A-8A25-0BD300CB958C}" destId="{3944C49B-F15F-42D4-A97F-9EDB4F917780}" srcOrd="13" destOrd="0" presId="urn:microsoft.com/office/officeart/2005/8/layout/cycle6"/>
    <dgm:cxn modelId="{595AE157-FF72-4B6D-A07E-5A42E923827F}" type="presParOf" srcId="{A3E6137E-A174-4F4A-8A25-0BD300CB958C}" destId="{D911812D-0C50-4C31-8A43-415E57EB90DC}"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7A064B-FA59-4167-8691-1C6CB3A0726E}" type="doc">
      <dgm:prSet loTypeId="urn:microsoft.com/office/officeart/2005/8/layout/cycle4#1" loCatId="relationship" qsTypeId="urn:microsoft.com/office/officeart/2005/8/quickstyle/simple3" qsCatId="simple" csTypeId="urn:microsoft.com/office/officeart/2005/8/colors/accent1_5" csCatId="accent1" phldr="1"/>
      <dgm:spPr/>
      <dgm:t>
        <a:bodyPr/>
        <a:lstStyle/>
        <a:p>
          <a:endParaRPr lang="en-US"/>
        </a:p>
      </dgm:t>
    </dgm:pt>
    <dgm:pt modelId="{64917724-761E-43CB-9D5E-00B81605F32D}">
      <dgm:prSet phldrT="[Text]" custT="1"/>
      <dgm:spPr/>
      <dgm:t>
        <a:bodyPr/>
        <a:lstStyle/>
        <a:p>
          <a:r>
            <a:rPr lang="en-US" sz="1050" dirty="0" smtClean="0"/>
            <a:t>Resource Network</a:t>
          </a:r>
        </a:p>
      </dgm:t>
    </dgm:pt>
    <dgm:pt modelId="{F9C37A85-AE26-4CD0-8966-57E217FEF7E6}" type="parTrans" cxnId="{8CF06DF6-E018-4326-945A-AB2363AFFA5B}">
      <dgm:prSet/>
      <dgm:spPr/>
      <dgm:t>
        <a:bodyPr/>
        <a:lstStyle/>
        <a:p>
          <a:endParaRPr lang="en-US" sz="2800"/>
        </a:p>
      </dgm:t>
    </dgm:pt>
    <dgm:pt modelId="{63805B21-E5BA-4D69-8D69-F7BB5BC8CC3D}" type="sibTrans" cxnId="{8CF06DF6-E018-4326-945A-AB2363AFFA5B}">
      <dgm:prSet/>
      <dgm:spPr/>
      <dgm:t>
        <a:bodyPr/>
        <a:lstStyle/>
        <a:p>
          <a:endParaRPr lang="en-US" sz="2800"/>
        </a:p>
      </dgm:t>
    </dgm:pt>
    <dgm:pt modelId="{CE9C28C3-C634-41AA-A0E7-1E5DC160A54F}">
      <dgm:prSet phldrT="[Text]" custT="1"/>
      <dgm:spPr/>
      <dgm:t>
        <a:bodyPr/>
        <a:lstStyle/>
        <a:p>
          <a:r>
            <a:rPr lang="en-US" sz="1050" dirty="0" smtClean="0"/>
            <a:t>Learning Assistant</a:t>
          </a:r>
        </a:p>
      </dgm:t>
    </dgm:pt>
    <dgm:pt modelId="{3F950904-19A8-432B-A57F-94368B0F407E}" type="parTrans" cxnId="{3DC70AE9-717A-478C-9301-916F7E58A37B}">
      <dgm:prSet/>
      <dgm:spPr/>
      <dgm:t>
        <a:bodyPr/>
        <a:lstStyle/>
        <a:p>
          <a:endParaRPr lang="en-US" sz="2800"/>
        </a:p>
      </dgm:t>
    </dgm:pt>
    <dgm:pt modelId="{10C8222D-3C12-4288-92F1-7E20E97BB61B}" type="sibTrans" cxnId="{3DC70AE9-717A-478C-9301-916F7E58A37B}">
      <dgm:prSet/>
      <dgm:spPr/>
      <dgm:t>
        <a:bodyPr/>
        <a:lstStyle/>
        <a:p>
          <a:endParaRPr lang="en-US" sz="2800"/>
        </a:p>
      </dgm:t>
    </dgm:pt>
    <dgm:pt modelId="{626B0365-3251-475F-BDB9-A7F3A74540CC}">
      <dgm:prSet phldrT="[Text]" custT="1"/>
      <dgm:spPr/>
      <dgm:t>
        <a:bodyPr/>
        <a:lstStyle/>
        <a:p>
          <a:r>
            <a:rPr lang="en-US" sz="1000" dirty="0" smtClean="0"/>
            <a:t>Automate Skills Dev.</a:t>
          </a:r>
          <a:endParaRPr lang="en-US" sz="1000" dirty="0"/>
        </a:p>
      </dgm:t>
    </dgm:pt>
    <dgm:pt modelId="{288EEAC8-597E-404A-8519-04FFBCCDD3A8}" type="parTrans" cxnId="{AC803204-52EE-4FF8-AF86-3B777ED12C14}">
      <dgm:prSet/>
      <dgm:spPr/>
      <dgm:t>
        <a:bodyPr/>
        <a:lstStyle/>
        <a:p>
          <a:endParaRPr lang="en-US" sz="2800"/>
        </a:p>
      </dgm:t>
    </dgm:pt>
    <dgm:pt modelId="{FEB74A5C-D437-43A0-8030-52BD16D726A8}" type="sibTrans" cxnId="{AC803204-52EE-4FF8-AF86-3B777ED12C14}">
      <dgm:prSet/>
      <dgm:spPr/>
      <dgm:t>
        <a:bodyPr/>
        <a:lstStyle/>
        <a:p>
          <a:endParaRPr lang="en-US" sz="2800"/>
        </a:p>
      </dgm:t>
    </dgm:pt>
    <dgm:pt modelId="{DB0658BB-052B-4FF6-A990-75DB2B57DDA3}">
      <dgm:prSet phldrT="[Text]" custT="1"/>
      <dgm:spPr/>
      <dgm:t>
        <a:bodyPr/>
        <a:lstStyle/>
        <a:p>
          <a:r>
            <a:rPr lang="en-US" sz="1000" dirty="0" smtClean="0"/>
            <a:t>Personal Learning Records</a:t>
          </a:r>
          <a:endParaRPr lang="en-US" sz="1000" dirty="0"/>
        </a:p>
      </dgm:t>
    </dgm:pt>
    <dgm:pt modelId="{F639A419-DBFA-4954-9E83-0956F69B32FC}" type="parTrans" cxnId="{63DDD65F-C5B5-4F0D-A16F-53DC5ED50F75}">
      <dgm:prSet/>
      <dgm:spPr/>
      <dgm:t>
        <a:bodyPr/>
        <a:lstStyle/>
        <a:p>
          <a:endParaRPr lang="en-US"/>
        </a:p>
      </dgm:t>
    </dgm:pt>
    <dgm:pt modelId="{2C64986C-3866-4029-B153-707EF00F6B7C}" type="sibTrans" cxnId="{63DDD65F-C5B5-4F0D-A16F-53DC5ED50F75}">
      <dgm:prSet/>
      <dgm:spPr/>
      <dgm:t>
        <a:bodyPr/>
        <a:lstStyle/>
        <a:p>
          <a:endParaRPr lang="en-US"/>
        </a:p>
      </dgm:t>
    </dgm:pt>
    <dgm:pt modelId="{8FDF5E2C-3FD5-4AC6-8BF3-72400377FF23}" type="pres">
      <dgm:prSet presAssocID="{A97A064B-FA59-4167-8691-1C6CB3A0726E}" presName="cycleMatrixDiagram" presStyleCnt="0">
        <dgm:presLayoutVars>
          <dgm:chMax val="1"/>
          <dgm:dir/>
          <dgm:animLvl val="lvl"/>
          <dgm:resizeHandles val="exact"/>
        </dgm:presLayoutVars>
      </dgm:prSet>
      <dgm:spPr/>
      <dgm:t>
        <a:bodyPr/>
        <a:lstStyle/>
        <a:p>
          <a:endParaRPr lang="en-US"/>
        </a:p>
      </dgm:t>
    </dgm:pt>
    <dgm:pt modelId="{9B68A5A2-F7A1-4D37-A780-CCFADE04F046}" type="pres">
      <dgm:prSet presAssocID="{A97A064B-FA59-4167-8691-1C6CB3A0726E}" presName="children" presStyleCnt="0"/>
      <dgm:spPr/>
      <dgm:t>
        <a:bodyPr/>
        <a:lstStyle/>
        <a:p>
          <a:endParaRPr lang="en-US"/>
        </a:p>
      </dgm:t>
    </dgm:pt>
    <dgm:pt modelId="{E1DF9EEF-13ED-4547-9363-91956409649E}" type="pres">
      <dgm:prSet presAssocID="{A97A064B-FA59-4167-8691-1C6CB3A0726E}" presName="childPlaceholder" presStyleCnt="0"/>
      <dgm:spPr/>
      <dgm:t>
        <a:bodyPr/>
        <a:lstStyle/>
        <a:p>
          <a:endParaRPr lang="en-US"/>
        </a:p>
      </dgm:t>
    </dgm:pt>
    <dgm:pt modelId="{87C4FB9A-7944-44F9-ADB8-21A4CC239583}" type="pres">
      <dgm:prSet presAssocID="{A97A064B-FA59-4167-8691-1C6CB3A0726E}" presName="circle" presStyleCnt="0"/>
      <dgm:spPr/>
      <dgm:t>
        <a:bodyPr/>
        <a:lstStyle/>
        <a:p>
          <a:endParaRPr lang="en-US"/>
        </a:p>
      </dgm:t>
    </dgm:pt>
    <dgm:pt modelId="{4057FE0C-D157-4473-B98F-67FDE465A781}" type="pres">
      <dgm:prSet presAssocID="{A97A064B-FA59-4167-8691-1C6CB3A0726E}" presName="quadrant1" presStyleLbl="node1" presStyleIdx="0" presStyleCnt="4">
        <dgm:presLayoutVars>
          <dgm:chMax val="1"/>
          <dgm:bulletEnabled val="1"/>
        </dgm:presLayoutVars>
      </dgm:prSet>
      <dgm:spPr/>
      <dgm:t>
        <a:bodyPr/>
        <a:lstStyle/>
        <a:p>
          <a:endParaRPr lang="en-US"/>
        </a:p>
      </dgm:t>
    </dgm:pt>
    <dgm:pt modelId="{932784F9-DAA7-4D83-904C-E2518DA25024}" type="pres">
      <dgm:prSet presAssocID="{A97A064B-FA59-4167-8691-1C6CB3A0726E}" presName="quadrant2" presStyleLbl="node1" presStyleIdx="1" presStyleCnt="4">
        <dgm:presLayoutVars>
          <dgm:chMax val="1"/>
          <dgm:bulletEnabled val="1"/>
        </dgm:presLayoutVars>
      </dgm:prSet>
      <dgm:spPr/>
      <dgm:t>
        <a:bodyPr/>
        <a:lstStyle/>
        <a:p>
          <a:endParaRPr lang="en-US"/>
        </a:p>
      </dgm:t>
    </dgm:pt>
    <dgm:pt modelId="{41FBD4E5-D527-46F9-86A7-A21E78F66641}" type="pres">
      <dgm:prSet presAssocID="{A97A064B-FA59-4167-8691-1C6CB3A0726E}" presName="quadrant3" presStyleLbl="node1" presStyleIdx="2" presStyleCnt="4">
        <dgm:presLayoutVars>
          <dgm:chMax val="1"/>
          <dgm:bulletEnabled val="1"/>
        </dgm:presLayoutVars>
      </dgm:prSet>
      <dgm:spPr/>
      <dgm:t>
        <a:bodyPr/>
        <a:lstStyle/>
        <a:p>
          <a:endParaRPr lang="en-US"/>
        </a:p>
      </dgm:t>
    </dgm:pt>
    <dgm:pt modelId="{1673823A-BF7E-4A9A-8E5F-1322B2F57BE2}" type="pres">
      <dgm:prSet presAssocID="{A97A064B-FA59-4167-8691-1C6CB3A0726E}" presName="quadrant4" presStyleLbl="node1" presStyleIdx="3" presStyleCnt="4">
        <dgm:presLayoutVars>
          <dgm:chMax val="1"/>
          <dgm:bulletEnabled val="1"/>
        </dgm:presLayoutVars>
      </dgm:prSet>
      <dgm:spPr/>
      <dgm:t>
        <a:bodyPr/>
        <a:lstStyle/>
        <a:p>
          <a:endParaRPr lang="en-US"/>
        </a:p>
      </dgm:t>
    </dgm:pt>
    <dgm:pt modelId="{1B4C1F47-A3F8-466F-903A-54AF12133C6A}" type="pres">
      <dgm:prSet presAssocID="{A97A064B-FA59-4167-8691-1C6CB3A0726E}" presName="quadrantPlaceholder" presStyleCnt="0"/>
      <dgm:spPr/>
      <dgm:t>
        <a:bodyPr/>
        <a:lstStyle/>
        <a:p>
          <a:endParaRPr lang="en-US"/>
        </a:p>
      </dgm:t>
    </dgm:pt>
    <dgm:pt modelId="{7BD13B4D-85E1-4DCB-95FD-490A7D78696C}" type="pres">
      <dgm:prSet presAssocID="{A97A064B-FA59-4167-8691-1C6CB3A0726E}" presName="center1" presStyleLbl="fgShp" presStyleIdx="0" presStyleCnt="2" custScaleX="828222" custScaleY="1017382" custLinFactNeighborY="7222"/>
      <dgm:spPr/>
      <dgm:t>
        <a:bodyPr/>
        <a:lstStyle/>
        <a:p>
          <a:endParaRPr lang="en-US"/>
        </a:p>
      </dgm:t>
    </dgm:pt>
    <dgm:pt modelId="{2D7A17E6-0339-4BDB-966A-532FFD983C75}" type="pres">
      <dgm:prSet presAssocID="{A97A064B-FA59-4167-8691-1C6CB3A0726E}" presName="center2" presStyleLbl="fgShp" presStyleIdx="1" presStyleCnt="2" custScaleX="825467" custScaleY="905928" custLinFactNeighborX="-1998" custLinFactNeighborY="-14154"/>
      <dgm:spPr/>
      <dgm:t>
        <a:bodyPr/>
        <a:lstStyle/>
        <a:p>
          <a:endParaRPr lang="en-US"/>
        </a:p>
      </dgm:t>
    </dgm:pt>
  </dgm:ptLst>
  <dgm:cxnLst>
    <dgm:cxn modelId="{C5591DF5-DF0E-46F5-8E99-7CD8100DD79F}" type="presOf" srcId="{DB0658BB-052B-4FF6-A990-75DB2B57DDA3}" destId="{1673823A-BF7E-4A9A-8E5F-1322B2F57BE2}" srcOrd="0" destOrd="0" presId="urn:microsoft.com/office/officeart/2005/8/layout/cycle4#1"/>
    <dgm:cxn modelId="{8CF06DF6-E018-4326-945A-AB2363AFFA5B}" srcId="{A97A064B-FA59-4167-8691-1C6CB3A0726E}" destId="{64917724-761E-43CB-9D5E-00B81605F32D}" srcOrd="0" destOrd="0" parTransId="{F9C37A85-AE26-4CD0-8966-57E217FEF7E6}" sibTransId="{63805B21-E5BA-4D69-8D69-F7BB5BC8CC3D}"/>
    <dgm:cxn modelId="{63DDD65F-C5B5-4F0D-A16F-53DC5ED50F75}" srcId="{A97A064B-FA59-4167-8691-1C6CB3A0726E}" destId="{DB0658BB-052B-4FF6-A990-75DB2B57DDA3}" srcOrd="3" destOrd="0" parTransId="{F639A419-DBFA-4954-9E83-0956F69B32FC}" sibTransId="{2C64986C-3866-4029-B153-707EF00F6B7C}"/>
    <dgm:cxn modelId="{BEC1CD7D-58D1-4F0A-9997-8AEB81F0C88A}" type="presOf" srcId="{64917724-761E-43CB-9D5E-00B81605F32D}" destId="{4057FE0C-D157-4473-B98F-67FDE465A781}" srcOrd="0" destOrd="0" presId="urn:microsoft.com/office/officeart/2005/8/layout/cycle4#1"/>
    <dgm:cxn modelId="{D08E3D03-796E-4A2E-9284-08E882CB8EF1}" type="presOf" srcId="{A97A064B-FA59-4167-8691-1C6CB3A0726E}" destId="{8FDF5E2C-3FD5-4AC6-8BF3-72400377FF23}" srcOrd="0" destOrd="0" presId="urn:microsoft.com/office/officeart/2005/8/layout/cycle4#1"/>
    <dgm:cxn modelId="{AC803204-52EE-4FF8-AF86-3B777ED12C14}" srcId="{A97A064B-FA59-4167-8691-1C6CB3A0726E}" destId="{626B0365-3251-475F-BDB9-A7F3A74540CC}" srcOrd="2" destOrd="0" parTransId="{288EEAC8-597E-404A-8519-04FFBCCDD3A8}" sibTransId="{FEB74A5C-D437-43A0-8030-52BD16D726A8}"/>
    <dgm:cxn modelId="{EF36824B-97E0-49D8-97BB-2E0D8B168643}" type="presOf" srcId="{626B0365-3251-475F-BDB9-A7F3A74540CC}" destId="{41FBD4E5-D527-46F9-86A7-A21E78F66641}" srcOrd="0" destOrd="0" presId="urn:microsoft.com/office/officeart/2005/8/layout/cycle4#1"/>
    <dgm:cxn modelId="{AB59D5E3-6131-484F-99CF-5562A1AAE06B}" type="presOf" srcId="{CE9C28C3-C634-41AA-A0E7-1E5DC160A54F}" destId="{932784F9-DAA7-4D83-904C-E2518DA25024}" srcOrd="0" destOrd="0" presId="urn:microsoft.com/office/officeart/2005/8/layout/cycle4#1"/>
    <dgm:cxn modelId="{3DC70AE9-717A-478C-9301-916F7E58A37B}" srcId="{A97A064B-FA59-4167-8691-1C6CB3A0726E}" destId="{CE9C28C3-C634-41AA-A0E7-1E5DC160A54F}" srcOrd="1" destOrd="0" parTransId="{3F950904-19A8-432B-A57F-94368B0F407E}" sibTransId="{10C8222D-3C12-4288-92F1-7E20E97BB61B}"/>
    <dgm:cxn modelId="{598A4AF0-E9A4-445C-98DE-174F1E2EE8A0}" type="presParOf" srcId="{8FDF5E2C-3FD5-4AC6-8BF3-72400377FF23}" destId="{9B68A5A2-F7A1-4D37-A780-CCFADE04F046}" srcOrd="0" destOrd="0" presId="urn:microsoft.com/office/officeart/2005/8/layout/cycle4#1"/>
    <dgm:cxn modelId="{33D6B01C-F932-45AE-A1FD-CB95EFADB713}" type="presParOf" srcId="{9B68A5A2-F7A1-4D37-A780-CCFADE04F046}" destId="{E1DF9EEF-13ED-4547-9363-91956409649E}" srcOrd="0" destOrd="0" presId="urn:microsoft.com/office/officeart/2005/8/layout/cycle4#1"/>
    <dgm:cxn modelId="{D4AA4369-A49D-4B54-89E3-7C26DD1C6057}" type="presParOf" srcId="{8FDF5E2C-3FD5-4AC6-8BF3-72400377FF23}" destId="{87C4FB9A-7944-44F9-ADB8-21A4CC239583}" srcOrd="1" destOrd="0" presId="urn:microsoft.com/office/officeart/2005/8/layout/cycle4#1"/>
    <dgm:cxn modelId="{2A4A81EA-BB1F-470F-A91A-B52AD975DB94}" type="presParOf" srcId="{87C4FB9A-7944-44F9-ADB8-21A4CC239583}" destId="{4057FE0C-D157-4473-B98F-67FDE465A781}" srcOrd="0" destOrd="0" presId="urn:microsoft.com/office/officeart/2005/8/layout/cycle4#1"/>
    <dgm:cxn modelId="{0FB9A528-A723-48A2-BFEC-C2FDC5179000}" type="presParOf" srcId="{87C4FB9A-7944-44F9-ADB8-21A4CC239583}" destId="{932784F9-DAA7-4D83-904C-E2518DA25024}" srcOrd="1" destOrd="0" presId="urn:microsoft.com/office/officeart/2005/8/layout/cycle4#1"/>
    <dgm:cxn modelId="{620E24F6-C1C2-495A-81E8-44868A355C4E}" type="presParOf" srcId="{87C4FB9A-7944-44F9-ADB8-21A4CC239583}" destId="{41FBD4E5-D527-46F9-86A7-A21E78F66641}" srcOrd="2" destOrd="0" presId="urn:microsoft.com/office/officeart/2005/8/layout/cycle4#1"/>
    <dgm:cxn modelId="{76DDE542-0886-48CC-A371-3D60C9512D79}" type="presParOf" srcId="{87C4FB9A-7944-44F9-ADB8-21A4CC239583}" destId="{1673823A-BF7E-4A9A-8E5F-1322B2F57BE2}" srcOrd="3" destOrd="0" presId="urn:microsoft.com/office/officeart/2005/8/layout/cycle4#1"/>
    <dgm:cxn modelId="{02ADD8C9-CF76-4B77-AB46-87C03D445135}" type="presParOf" srcId="{87C4FB9A-7944-44F9-ADB8-21A4CC239583}" destId="{1B4C1F47-A3F8-466F-903A-54AF12133C6A}" srcOrd="4" destOrd="0" presId="urn:microsoft.com/office/officeart/2005/8/layout/cycle4#1"/>
    <dgm:cxn modelId="{C53863CA-0CCD-4619-9225-306CADF9CEEA}" type="presParOf" srcId="{8FDF5E2C-3FD5-4AC6-8BF3-72400377FF23}" destId="{7BD13B4D-85E1-4DCB-95FD-490A7D78696C}" srcOrd="2" destOrd="0" presId="urn:microsoft.com/office/officeart/2005/8/layout/cycle4#1"/>
    <dgm:cxn modelId="{3E0F2D3F-04C6-4DE0-B147-6BC4F087D871}" type="presParOf" srcId="{8FDF5E2C-3FD5-4AC6-8BF3-72400377FF23}" destId="{2D7A17E6-0339-4BDB-966A-532FFD983C75}"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71085-AC4C-46FA-8CE3-36C2DD69F354}">
      <dsp:nvSpPr>
        <dsp:cNvPr id="0" name=""/>
        <dsp:cNvSpPr/>
      </dsp:nvSpPr>
      <dsp:spPr>
        <a:xfrm>
          <a:off x="3296821" y="2367"/>
          <a:ext cx="1675665" cy="1089182"/>
        </a:xfrm>
        <a:prstGeom prst="roundRect">
          <a:avLst/>
        </a:prstGeom>
        <a:solidFill>
          <a:schemeClr val="dk2">
            <a:hueOff val="0"/>
            <a:satOff val="0"/>
            <a:lumOff val="0"/>
            <a:alphaOff val="0"/>
          </a:schemeClr>
        </a:solidFill>
        <a:ln>
          <a:noFill/>
        </a:ln>
        <a:effectLst>
          <a:reflection blurRad="12700" stA="26000" endPos="32000" dist="12700" dir="5400000" sy="-100000" rotWithShape="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fr-CA" sz="1400" b="1" kern="1200" dirty="0" smtClean="0">
              <a:latin typeface="Arial" pitchFamily="34" charset="0"/>
              <a:cs typeface="Arial" pitchFamily="34" charset="0"/>
            </a:rPr>
            <a:t>Advanced </a:t>
          </a:r>
          <a:r>
            <a:rPr lang="fr-CA" sz="1400" b="1" kern="1200" dirty="0" err="1" smtClean="0">
              <a:latin typeface="Arial" pitchFamily="34" charset="0"/>
              <a:cs typeface="Arial" pitchFamily="34" charset="0"/>
            </a:rPr>
            <a:t>Photonic</a:t>
          </a:r>
          <a:r>
            <a:rPr lang="fr-CA" sz="1400" b="1" kern="1200" dirty="0" smtClean="0">
              <a:latin typeface="Arial" pitchFamily="34" charset="0"/>
              <a:cs typeface="Arial" pitchFamily="34" charset="0"/>
            </a:rPr>
            <a:t> Communications Technologies</a:t>
          </a:r>
          <a:endParaRPr lang="en-US" sz="1400" b="1" kern="1200" dirty="0">
            <a:latin typeface="Arial" pitchFamily="34" charset="0"/>
            <a:cs typeface="Arial" pitchFamily="34" charset="0"/>
          </a:endParaRPr>
        </a:p>
      </dsp:txBody>
      <dsp:txXfrm>
        <a:off x="3349990" y="55536"/>
        <a:ext cx="1569327" cy="982844"/>
      </dsp:txXfrm>
    </dsp:sp>
    <dsp:sp modelId="{C05156C0-BF4B-41DB-8E93-81F0D7BA98EF}">
      <dsp:nvSpPr>
        <dsp:cNvPr id="0" name=""/>
        <dsp:cNvSpPr/>
      </dsp:nvSpPr>
      <dsp:spPr>
        <a:xfrm>
          <a:off x="1968677" y="551722"/>
          <a:ext cx="4354993" cy="4354993"/>
        </a:xfrm>
        <a:custGeom>
          <a:avLst/>
          <a:gdLst/>
          <a:ahLst/>
          <a:cxnLst/>
          <a:rect l="0" t="0" r="0" b="0"/>
          <a:pathLst>
            <a:path>
              <a:moveTo>
                <a:pt x="3016400" y="168085"/>
              </a:moveTo>
              <a:arcTo wR="2177496" hR="2177496" stAng="17559596" swAng="2145005"/>
            </a:path>
          </a:pathLst>
        </a:custGeom>
        <a:noFill/>
        <a:ln w="9525" cap="rnd" cmpd="sng" algn="ctr">
          <a:solidFill>
            <a:schemeClr val="dk2">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8F3D2FA4-7D50-4021-8018-DD43D1BFC1E4}">
      <dsp:nvSpPr>
        <dsp:cNvPr id="0" name=""/>
        <dsp:cNvSpPr/>
      </dsp:nvSpPr>
      <dsp:spPr>
        <a:xfrm>
          <a:off x="5403423" y="1600194"/>
          <a:ext cx="1675665" cy="1089182"/>
        </a:xfrm>
        <a:prstGeom prst="roundRect">
          <a:avLst/>
        </a:prstGeom>
        <a:solidFill>
          <a:schemeClr val="dk2">
            <a:hueOff val="0"/>
            <a:satOff val="0"/>
            <a:lumOff val="0"/>
            <a:alphaOff val="0"/>
          </a:schemeClr>
        </a:solidFill>
        <a:ln>
          <a:noFill/>
        </a:ln>
        <a:effectLst>
          <a:reflection blurRad="12700" stA="26000" endPos="32000" dist="12700" dir="5400000" sy="-100000" rotWithShape="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fr-CA" sz="1400" b="1" kern="1200" dirty="0" err="1" smtClean="0">
              <a:latin typeface="Arial" pitchFamily="34" charset="0"/>
              <a:cs typeface="Arial" pitchFamily="34" charset="0"/>
            </a:rPr>
            <a:t>Printable</a:t>
          </a:r>
          <a:r>
            <a:rPr lang="fr-CA" sz="1400" b="1" kern="1200" dirty="0" smtClean="0">
              <a:latin typeface="Arial" pitchFamily="34" charset="0"/>
              <a:cs typeface="Arial" pitchFamily="34" charset="0"/>
            </a:rPr>
            <a:t> </a:t>
          </a:r>
          <a:r>
            <a:rPr lang="fr-CA" sz="1400" b="1" kern="1200" dirty="0" err="1" smtClean="0">
              <a:latin typeface="Arial" pitchFamily="34" charset="0"/>
              <a:cs typeface="Arial" pitchFamily="34" charset="0"/>
            </a:rPr>
            <a:t>Electronics</a:t>
          </a:r>
          <a:endParaRPr lang="en-US" sz="1400" b="1" kern="1200" dirty="0">
            <a:latin typeface="Arial" pitchFamily="34" charset="0"/>
            <a:cs typeface="Arial" pitchFamily="34" charset="0"/>
          </a:endParaRPr>
        </a:p>
      </dsp:txBody>
      <dsp:txXfrm>
        <a:off x="5456592" y="1653363"/>
        <a:ext cx="1569327" cy="982844"/>
      </dsp:txXfrm>
    </dsp:sp>
    <dsp:sp modelId="{03107465-2159-46FF-BC6F-D69006A960F0}">
      <dsp:nvSpPr>
        <dsp:cNvPr id="0" name=""/>
        <dsp:cNvSpPr/>
      </dsp:nvSpPr>
      <dsp:spPr>
        <a:xfrm>
          <a:off x="1964289" y="505329"/>
          <a:ext cx="4354993" cy="4354993"/>
        </a:xfrm>
        <a:custGeom>
          <a:avLst/>
          <a:gdLst/>
          <a:ahLst/>
          <a:cxnLst/>
          <a:rect l="0" t="0" r="0" b="0"/>
          <a:pathLst>
            <a:path>
              <a:moveTo>
                <a:pt x="4354917" y="2195686"/>
              </a:moveTo>
              <a:arcTo wR="2177496" hR="2177496" stAng="28718" swAng="1823378"/>
            </a:path>
          </a:pathLst>
        </a:custGeom>
        <a:noFill/>
        <a:ln w="9525" cap="rnd" cmpd="sng" algn="ctr">
          <a:solidFill>
            <a:schemeClr val="dk2">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05632290-171F-436B-B588-9D1CB7B924F2}">
      <dsp:nvSpPr>
        <dsp:cNvPr id="0" name=""/>
        <dsp:cNvSpPr/>
      </dsp:nvSpPr>
      <dsp:spPr>
        <a:xfrm>
          <a:off x="4717617" y="3809999"/>
          <a:ext cx="1675665" cy="1089182"/>
        </a:xfrm>
        <a:prstGeom prst="roundRect">
          <a:avLst/>
        </a:prstGeom>
        <a:solidFill>
          <a:schemeClr val="dk2">
            <a:hueOff val="0"/>
            <a:satOff val="0"/>
            <a:lumOff val="0"/>
            <a:alphaOff val="0"/>
          </a:schemeClr>
        </a:solidFill>
        <a:ln>
          <a:noFill/>
        </a:ln>
        <a:effectLst>
          <a:reflection blurRad="12700" stA="26000" endPos="32000" dist="12700" dir="5400000" sy="-100000" rotWithShape="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latin typeface="Arial" pitchFamily="34" charset="0"/>
              <a:cs typeface="Arial" pitchFamily="34" charset="0"/>
            </a:rPr>
            <a:t>Advanced Analytics &amp; Machine Reasoning</a:t>
          </a:r>
          <a:endParaRPr lang="en-US" sz="1400" b="1" kern="1200" dirty="0">
            <a:latin typeface="Arial" pitchFamily="34" charset="0"/>
            <a:cs typeface="Arial" pitchFamily="34" charset="0"/>
          </a:endParaRPr>
        </a:p>
      </dsp:txBody>
      <dsp:txXfrm>
        <a:off x="4770786" y="3863168"/>
        <a:ext cx="1569327" cy="982844"/>
      </dsp:txXfrm>
    </dsp:sp>
    <dsp:sp modelId="{88ADA24A-298C-4F83-9DA1-A5AE0C442C05}">
      <dsp:nvSpPr>
        <dsp:cNvPr id="0" name=""/>
        <dsp:cNvSpPr/>
      </dsp:nvSpPr>
      <dsp:spPr>
        <a:xfrm>
          <a:off x="1983781" y="524076"/>
          <a:ext cx="4354993" cy="4354993"/>
        </a:xfrm>
        <a:custGeom>
          <a:avLst/>
          <a:gdLst/>
          <a:ahLst/>
          <a:cxnLst/>
          <a:rect l="0" t="0" r="0" b="0"/>
          <a:pathLst>
            <a:path>
              <a:moveTo>
                <a:pt x="2722762" y="4285618"/>
              </a:moveTo>
              <a:arcTo wR="2177496" hR="2177496" stAng="4529895" swAng="1792216"/>
            </a:path>
          </a:pathLst>
        </a:custGeom>
        <a:noFill/>
        <a:ln w="9525" cap="rnd" cmpd="sng" algn="ctr">
          <a:solidFill>
            <a:schemeClr val="dk2">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15EE13A0-C197-411E-8E6F-0CF86372A07D}">
      <dsp:nvSpPr>
        <dsp:cNvPr id="0" name=""/>
        <dsp:cNvSpPr/>
      </dsp:nvSpPr>
      <dsp:spPr>
        <a:xfrm>
          <a:off x="1897491" y="3809996"/>
          <a:ext cx="1675665" cy="1089182"/>
        </a:xfrm>
        <a:prstGeom prst="roundRect">
          <a:avLst/>
        </a:prstGeom>
        <a:solidFill>
          <a:schemeClr val="dk2">
            <a:hueOff val="0"/>
            <a:satOff val="0"/>
            <a:lumOff val="0"/>
            <a:alphaOff val="0"/>
          </a:schemeClr>
        </a:solidFill>
        <a:ln>
          <a:noFill/>
        </a:ln>
        <a:effectLst>
          <a:reflection blurRad="12700" stA="26000" endPos="32000" dist="12700" dir="5400000" sy="-100000" rotWithShape="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latin typeface="Arial" pitchFamily="34" charset="0"/>
              <a:cs typeface="Arial" pitchFamily="34" charset="0"/>
            </a:rPr>
            <a:t>Individualized Learning Technologies</a:t>
          </a:r>
          <a:endParaRPr lang="en-US" sz="1400" b="1" kern="1200" dirty="0">
            <a:latin typeface="Arial" pitchFamily="34" charset="0"/>
            <a:cs typeface="Arial" pitchFamily="34" charset="0"/>
          </a:endParaRPr>
        </a:p>
      </dsp:txBody>
      <dsp:txXfrm>
        <a:off x="1950660" y="3863165"/>
        <a:ext cx="1569327" cy="982844"/>
      </dsp:txXfrm>
    </dsp:sp>
    <dsp:sp modelId="{AEC5B139-36BA-4474-A486-8C602DB2D2F4}">
      <dsp:nvSpPr>
        <dsp:cNvPr id="0" name=""/>
        <dsp:cNvSpPr/>
      </dsp:nvSpPr>
      <dsp:spPr>
        <a:xfrm>
          <a:off x="2062003" y="681350"/>
          <a:ext cx="4354993" cy="4354993"/>
        </a:xfrm>
        <a:custGeom>
          <a:avLst/>
          <a:gdLst/>
          <a:ahLst/>
          <a:cxnLst/>
          <a:rect l="0" t="0" r="0" b="0"/>
          <a:pathLst>
            <a:path>
              <a:moveTo>
                <a:pt x="214084" y="3119040"/>
              </a:moveTo>
              <a:arcTo wR="2177496" hR="2177496" stAng="9262813" swAng="1667635"/>
            </a:path>
          </a:pathLst>
        </a:custGeom>
        <a:noFill/>
        <a:ln w="9525" cap="rnd" cmpd="sng" algn="ctr">
          <a:solidFill>
            <a:schemeClr val="dk2">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FE2CA93C-BB01-477D-8B88-05E13AE9E452}">
      <dsp:nvSpPr>
        <dsp:cNvPr id="0" name=""/>
        <dsp:cNvSpPr/>
      </dsp:nvSpPr>
      <dsp:spPr>
        <a:xfrm>
          <a:off x="1287887" y="1676399"/>
          <a:ext cx="1675665" cy="1089182"/>
        </a:xfrm>
        <a:prstGeom prst="roundRect">
          <a:avLst/>
        </a:prstGeom>
        <a:solidFill>
          <a:schemeClr val="dk2">
            <a:hueOff val="0"/>
            <a:satOff val="0"/>
            <a:lumOff val="0"/>
            <a:alphaOff val="0"/>
          </a:schemeClr>
        </a:solidFill>
        <a:ln>
          <a:noFill/>
        </a:ln>
        <a:effectLst>
          <a:reflection blurRad="12700" stA="26000" endPos="32000" dist="12700" dir="5400000" sy="-100000" rotWithShape="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err="1" smtClean="0">
              <a:latin typeface="Arial" pitchFamily="34" charset="0"/>
              <a:cs typeface="Arial" pitchFamily="34" charset="0"/>
            </a:rPr>
            <a:t>GaN</a:t>
          </a:r>
          <a:r>
            <a:rPr lang="en-US" sz="1400" b="1" kern="1200" dirty="0" smtClean="0">
              <a:latin typeface="Arial" pitchFamily="34" charset="0"/>
              <a:cs typeface="Arial" pitchFamily="34" charset="0"/>
            </a:rPr>
            <a:t> Technologies &amp; Devices</a:t>
          </a:r>
          <a:endParaRPr lang="en-US" sz="1400" b="1" kern="1200" dirty="0">
            <a:latin typeface="Arial" pitchFamily="34" charset="0"/>
            <a:cs typeface="Arial" pitchFamily="34" charset="0"/>
          </a:endParaRPr>
        </a:p>
      </dsp:txBody>
      <dsp:txXfrm>
        <a:off x="1341056" y="1729568"/>
        <a:ext cx="1569327" cy="982844"/>
      </dsp:txXfrm>
    </dsp:sp>
    <dsp:sp modelId="{D911812D-0C50-4C31-8A43-415E57EB90DC}">
      <dsp:nvSpPr>
        <dsp:cNvPr id="0" name=""/>
        <dsp:cNvSpPr/>
      </dsp:nvSpPr>
      <dsp:spPr>
        <a:xfrm>
          <a:off x="2119055" y="471533"/>
          <a:ext cx="4354993" cy="4354993"/>
        </a:xfrm>
        <a:custGeom>
          <a:avLst/>
          <a:gdLst/>
          <a:ahLst/>
          <a:cxnLst/>
          <a:rect l="0" t="0" r="0" b="0"/>
          <a:pathLst>
            <a:path>
              <a:moveTo>
                <a:pt x="235368" y="1192799"/>
              </a:moveTo>
              <a:arcTo wR="2177496" hR="2177496" stAng="12413154" swAng="2125702"/>
            </a:path>
          </a:pathLst>
        </a:custGeom>
        <a:noFill/>
        <a:ln w="9525" cap="rnd" cmpd="sng" algn="ctr">
          <a:solidFill>
            <a:schemeClr val="dk2">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3A5329-48B8-47D6-811B-44FD51C3ABF2}" type="datetimeFigureOut">
              <a:rPr lang="en-CA" smtClean="0"/>
              <a:t>20/04/2014</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76776-EF01-4439-9D02-45265C523E1F}" type="slidenum">
              <a:rPr lang="en-CA" smtClean="0"/>
              <a:t>‹#›</a:t>
            </a:fld>
            <a:endParaRPr lang="en-CA"/>
          </a:p>
        </p:txBody>
      </p:sp>
    </p:spTree>
    <p:extLst>
      <p:ext uri="{BB962C8B-B14F-4D97-AF65-F5344CB8AC3E}">
        <p14:creationId xmlns:p14="http://schemas.microsoft.com/office/powerpoint/2010/main" val="3376434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diyubook.com/2011/07/now-available-for-free-download-the-edupunks-guide/"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dmlcentral.net/blog/howard-rheingold/shelly-terrell-global-netweaver-curator-pln-builder" TargetMode="External"/><Relationship Id="rId4" Type="http://schemas.openxmlformats.org/officeDocument/2006/relationships/hyperlink" Target="http://dmlcentral.net/blog/howard-rheingold/toward-peeragogy"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fontAlgn="auto">
              <a:spcBef>
                <a:spcPts val="0"/>
              </a:spcBef>
              <a:spcAft>
                <a:spcPts val="0"/>
              </a:spcAft>
              <a:defRPr/>
            </a:pPr>
            <a:r>
              <a:rPr lang="en-CA" dirty="0" smtClean="0"/>
              <a:t>Our clients and partners tap into our extensive pool of highly sought-after technical experts, researchers, business specialists, software designers, programmers, and engineers in the fields of novel electronic and photonic devices, prototype development, advanced analytics and machine reasoning, and individualized learning technologies.</a:t>
            </a:r>
            <a:endParaRPr lang="en-US" dirty="0" smtClean="0"/>
          </a:p>
          <a:p>
            <a:pPr fontAlgn="auto">
              <a:spcBef>
                <a:spcPts val="0"/>
              </a:spcBef>
              <a:spcAft>
                <a:spcPts val="0"/>
              </a:spcAft>
              <a:defRPr/>
            </a:pPr>
            <a:r>
              <a:rPr lang="en-CA" dirty="0" smtClean="0"/>
              <a:t> </a:t>
            </a:r>
            <a:endParaRPr lang="en-US" dirty="0" smtClean="0"/>
          </a:p>
          <a:p>
            <a:pPr fontAlgn="auto">
              <a:spcBef>
                <a:spcPts val="0"/>
              </a:spcBef>
              <a:spcAft>
                <a:spcPts val="0"/>
              </a:spcAft>
              <a:defRPr/>
            </a:pPr>
            <a:r>
              <a:rPr lang="en-CA" dirty="0" smtClean="0"/>
              <a:t>We are a multidisciplinary organization that can link ICT activities to other key sectors including aerospace, construction, surface transportation, energy, agriculture, and security and disruptive technologies, as you need. The broad spectrum of disciplines across NRC can help move technologies forward, and the exchange of ideas among areas of research within the same organization allows for rapid technological advancements in new and exciting sectors. </a:t>
            </a:r>
            <a:endParaRPr lang="en-US" dirty="0" smtClean="0"/>
          </a:p>
          <a:p>
            <a:pPr fontAlgn="auto">
              <a:spcBef>
                <a:spcPts val="0"/>
              </a:spcBef>
              <a:spcAft>
                <a:spcPts val="0"/>
              </a:spcAft>
              <a:defRPr/>
            </a:pPr>
            <a:endParaRPr lang="en-CA" dirty="0" smtClean="0"/>
          </a:p>
          <a:p>
            <a:pPr fontAlgn="auto">
              <a:spcBef>
                <a:spcPts val="0"/>
              </a:spcBef>
              <a:spcAft>
                <a:spcPts val="0"/>
              </a:spcAft>
              <a:defRPr/>
            </a:pPr>
            <a:r>
              <a:rPr lang="en-CA" dirty="0" smtClean="0"/>
              <a:t>We are here to provide you with technology solutions for the following market segments:</a:t>
            </a:r>
            <a:endParaRPr lang="en-US" dirty="0" smtClean="0"/>
          </a:p>
          <a:p>
            <a:pPr fontAlgn="auto">
              <a:spcBef>
                <a:spcPts val="0"/>
              </a:spcBef>
              <a:spcAft>
                <a:spcPts val="0"/>
              </a:spcAft>
              <a:buFont typeface="Arial" pitchFamily="34" charset="0"/>
              <a:buChar char="•"/>
              <a:defRPr/>
            </a:pPr>
            <a:r>
              <a:rPr lang="en-CA" dirty="0" smtClean="0"/>
              <a:t>Advance photonic communication technologies to support the exponentially growing global demand for telecommunication services.</a:t>
            </a:r>
            <a:endParaRPr lang="en-US" dirty="0" smtClean="0"/>
          </a:p>
          <a:p>
            <a:pPr fontAlgn="auto">
              <a:spcBef>
                <a:spcPts val="0"/>
              </a:spcBef>
              <a:spcAft>
                <a:spcPts val="0"/>
              </a:spcAft>
              <a:buFont typeface="Arial" pitchFamily="34" charset="0"/>
              <a:buChar char="•"/>
              <a:defRPr/>
            </a:pPr>
            <a:r>
              <a:rPr lang="en-CA" dirty="0" err="1" smtClean="0"/>
              <a:t>GaN</a:t>
            </a:r>
            <a:r>
              <a:rPr lang="en-CA" dirty="0" smtClean="0"/>
              <a:t> technologies and devices for the next generation of RF power transistor technology that offers higher power, higher efficiency and wider bandwidth than today’s solutions. </a:t>
            </a:r>
          </a:p>
          <a:p>
            <a:pPr fontAlgn="auto">
              <a:spcBef>
                <a:spcPts val="0"/>
              </a:spcBef>
              <a:spcAft>
                <a:spcPts val="0"/>
              </a:spcAft>
              <a:buFont typeface="Arial" pitchFamily="34" charset="0"/>
              <a:buChar char="•"/>
              <a:defRPr/>
            </a:pPr>
            <a:r>
              <a:rPr lang="en-CA" dirty="0" smtClean="0"/>
              <a:t>Printable Electronics </a:t>
            </a:r>
            <a:r>
              <a:rPr lang="en-US" dirty="0" smtClean="0"/>
              <a:t>solutions enable lower-cost digital manufacturing of ubiquitous electronic devices, transforming industries and creating new markets. </a:t>
            </a:r>
            <a:endParaRPr lang="en-CA" dirty="0" smtClean="0"/>
          </a:p>
          <a:p>
            <a:pPr fontAlgn="auto">
              <a:spcBef>
                <a:spcPts val="0"/>
              </a:spcBef>
              <a:spcAft>
                <a:spcPts val="0"/>
              </a:spcAft>
              <a:buFont typeface="Arial" pitchFamily="34" charset="0"/>
              <a:buChar char="•"/>
              <a:defRPr/>
            </a:pPr>
            <a:r>
              <a:rPr lang="en-CA" dirty="0" smtClean="0"/>
              <a:t>Advanced analytics and machine reasoning for long-term cost-effective solution in the area of data analytics.</a:t>
            </a:r>
            <a:endParaRPr lang="en-US" dirty="0" smtClean="0"/>
          </a:p>
          <a:p>
            <a:pPr fontAlgn="auto">
              <a:spcBef>
                <a:spcPts val="0"/>
              </a:spcBef>
              <a:spcAft>
                <a:spcPts val="0"/>
              </a:spcAft>
              <a:buFont typeface="Arial" pitchFamily="34" charset="0"/>
              <a:buChar char="•"/>
              <a:defRPr/>
            </a:pPr>
            <a:r>
              <a:rPr lang="en-CA" dirty="0" smtClean="0"/>
              <a:t>Individualized learning technologies for reduced-cost training, knowledge and learning management.</a:t>
            </a:r>
            <a:endParaRPr 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5AD654B-188A-43CB-A1A7-F25597715BC9}"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1856666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F6A2DE-5163-45B6-B72C-CCB0301DF40B}" type="slidenum">
              <a:rPr lang="en-US" smtClean="0"/>
              <a:t>31</a:t>
            </a:fld>
            <a:endParaRPr lang="en-US"/>
          </a:p>
        </p:txBody>
      </p:sp>
    </p:spTree>
    <p:extLst>
      <p:ext uri="{BB962C8B-B14F-4D97-AF65-F5344CB8AC3E}">
        <p14:creationId xmlns:p14="http://schemas.microsoft.com/office/powerpoint/2010/main" val="4143740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nSpc>
                <a:spcPct val="115000"/>
              </a:lnSpc>
              <a:spcBef>
                <a:spcPts val="0"/>
              </a:spcBef>
              <a:spcAft>
                <a:spcPts val="0"/>
              </a:spcAft>
              <a:buFont typeface="+mj-lt"/>
              <a:buAutoNum type="romanLcPeriod"/>
            </a:pPr>
            <a:r>
              <a:rPr lang="en-US" sz="1200" dirty="0" smtClean="0">
                <a:effectLst/>
                <a:latin typeface="+mn-lt"/>
                <a:ea typeface="Calibri"/>
                <a:cs typeface="Times New Roman"/>
              </a:rPr>
              <a:t>We already said that Skills shortages are costly to the economy </a:t>
            </a:r>
          </a:p>
          <a:p>
            <a:pPr marL="1143000" marR="0" lvl="2" indent="-228600">
              <a:lnSpc>
                <a:spcPct val="115000"/>
              </a:lnSpc>
              <a:spcBef>
                <a:spcPts val="0"/>
              </a:spcBef>
              <a:spcAft>
                <a:spcPts val="0"/>
              </a:spcAft>
              <a:buFont typeface="+mj-lt"/>
              <a:buAutoNum type="romanLcPeriod"/>
            </a:pPr>
            <a:r>
              <a:rPr lang="en-US" sz="1200" dirty="0" smtClean="0">
                <a:effectLst/>
                <a:latin typeface="+mn-lt"/>
                <a:ea typeface="Calibri"/>
                <a:cs typeface="Times New Roman"/>
              </a:rPr>
              <a:t>And, </a:t>
            </a:r>
            <a:r>
              <a:rPr lang="en-CA" sz="1200" dirty="0" smtClean="0">
                <a:effectLst/>
                <a:latin typeface="+mn-lt"/>
                <a:ea typeface="Calibri"/>
                <a:cs typeface="Times New Roman"/>
              </a:rPr>
              <a:t>Formal modes of education and training can’t keep pace with the changing environment: what we learn is not valuable as long </a:t>
            </a:r>
            <a:endParaRPr lang="en-US" sz="1200" dirty="0" smtClean="0">
              <a:effectLst/>
              <a:latin typeface="+mn-lt"/>
              <a:ea typeface="Calibri"/>
              <a:cs typeface="Times New Roman"/>
            </a:endParaRPr>
          </a:p>
          <a:p>
            <a:pPr marL="1143000" marR="0" lvl="2" indent="-228600">
              <a:lnSpc>
                <a:spcPct val="115000"/>
              </a:lnSpc>
              <a:spcBef>
                <a:spcPts val="0"/>
              </a:spcBef>
              <a:spcAft>
                <a:spcPts val="0"/>
              </a:spcAft>
              <a:buFont typeface="+mj-lt"/>
              <a:buAutoNum type="romanLcPeriod"/>
            </a:pPr>
            <a:r>
              <a:rPr lang="en-US" sz="1200" dirty="0" smtClean="0">
                <a:effectLst/>
                <a:latin typeface="+mn-lt"/>
                <a:ea typeface="Calibri"/>
                <a:cs typeface="Times New Roman"/>
              </a:rPr>
              <a:t>There are several means, training is one of them.</a:t>
            </a:r>
          </a:p>
          <a:p>
            <a:pPr marL="1143000" marR="0" lvl="2" indent="-228600">
              <a:lnSpc>
                <a:spcPct val="115000"/>
              </a:lnSpc>
              <a:spcBef>
                <a:spcPts val="0"/>
              </a:spcBef>
              <a:spcAft>
                <a:spcPts val="0"/>
              </a:spcAft>
              <a:buFont typeface="+mj-lt"/>
              <a:buAutoNum type="romanLcPeriod"/>
            </a:pPr>
            <a:r>
              <a:rPr lang="en-CA" sz="1200" dirty="0" smtClean="0">
                <a:effectLst/>
                <a:latin typeface="+mn-lt"/>
                <a:ea typeface="Calibri"/>
                <a:cs typeface="Times New Roman"/>
              </a:rPr>
              <a:t>Shrinking half-life of knowledge (basically, what we learn is not valuable as long)</a:t>
            </a:r>
            <a:endParaRPr lang="en-US" sz="1200" dirty="0" smtClean="0">
              <a:effectLst/>
              <a:latin typeface="+mn-lt"/>
              <a:ea typeface="Calibri"/>
              <a:cs typeface="Times New Roman"/>
            </a:endParaRPr>
          </a:p>
          <a:p>
            <a:pPr marL="1143000" marR="0" lvl="2" indent="-228600">
              <a:lnSpc>
                <a:spcPct val="115000"/>
              </a:lnSpc>
              <a:spcBef>
                <a:spcPts val="0"/>
              </a:spcBef>
              <a:spcAft>
                <a:spcPts val="0"/>
              </a:spcAft>
              <a:buFont typeface="+mj-lt"/>
              <a:buAutoNum type="romanLcPeriod"/>
            </a:pPr>
            <a:r>
              <a:rPr lang="en-CA" sz="1200" dirty="0" smtClean="0">
                <a:effectLst/>
                <a:latin typeface="+mn-lt"/>
                <a:ea typeface="Calibri"/>
                <a:cs typeface="Times New Roman"/>
              </a:rPr>
              <a:t>Formal modes of education and training have not adapted</a:t>
            </a:r>
            <a:endParaRPr lang="en-US" sz="1200" dirty="0" smtClean="0">
              <a:effectLst/>
              <a:latin typeface="+mn-lt"/>
              <a:ea typeface="Calibri"/>
              <a:cs typeface="Times New Roman"/>
            </a:endParaRPr>
          </a:p>
          <a:p>
            <a:pPr marL="1143000" marR="0" lvl="2" indent="-228600">
              <a:lnSpc>
                <a:spcPct val="115000"/>
              </a:lnSpc>
              <a:spcBef>
                <a:spcPts val="0"/>
              </a:spcBef>
              <a:spcAft>
                <a:spcPts val="0"/>
              </a:spcAft>
              <a:buFont typeface="+mj-lt"/>
              <a:buAutoNum type="romanLcPeriod"/>
            </a:pPr>
            <a:r>
              <a:rPr lang="en-CA" sz="1200" dirty="0" smtClean="0">
                <a:effectLst/>
                <a:latin typeface="+mn-lt"/>
                <a:ea typeface="Calibri"/>
                <a:cs typeface="Times New Roman"/>
              </a:rPr>
              <a:t>Plus, traditional platforms focus on the organizations using them.</a:t>
            </a:r>
            <a:endParaRPr lang="en-US" sz="1200" dirty="0" smtClean="0">
              <a:effectLst/>
              <a:latin typeface="+mn-lt"/>
              <a:ea typeface="Calibri"/>
              <a:cs typeface="Times New Roman"/>
            </a:endParaRPr>
          </a:p>
          <a:p>
            <a:pPr marL="1600200" marR="0" lvl="3" indent="-228600">
              <a:lnSpc>
                <a:spcPct val="115000"/>
              </a:lnSpc>
              <a:spcBef>
                <a:spcPts val="0"/>
              </a:spcBef>
              <a:spcAft>
                <a:spcPts val="0"/>
              </a:spcAft>
              <a:buFont typeface="+mj-lt"/>
              <a:buAutoNum type="arabicPeriod"/>
            </a:pPr>
            <a:r>
              <a:rPr lang="en-CA" sz="1200" dirty="0" smtClean="0">
                <a:effectLst/>
                <a:latin typeface="+mn-lt"/>
                <a:ea typeface="Calibri"/>
                <a:cs typeface="Times New Roman"/>
              </a:rPr>
              <a:t>And they are based on the one size fits all mentality (just like traditional education)</a:t>
            </a:r>
            <a:endParaRPr lang="en-US" sz="1200" dirty="0" smtClean="0">
              <a:effectLst/>
              <a:latin typeface="+mn-lt"/>
              <a:ea typeface="Calibri"/>
              <a:cs typeface="Times New Roman"/>
            </a:endParaRPr>
          </a:p>
          <a:p>
            <a:pPr marL="1600200" marR="0" lvl="3" indent="-228600">
              <a:lnSpc>
                <a:spcPct val="115000"/>
              </a:lnSpc>
              <a:spcBef>
                <a:spcPts val="0"/>
              </a:spcBef>
              <a:spcAft>
                <a:spcPts val="0"/>
              </a:spcAft>
              <a:buFont typeface="+mj-lt"/>
              <a:buAutoNum type="arabicPeriod"/>
            </a:pPr>
            <a:r>
              <a:rPr lang="en-CA" sz="1200" dirty="0" smtClean="0">
                <a:effectLst/>
                <a:latin typeface="+mn-lt"/>
                <a:ea typeface="Calibri"/>
                <a:cs typeface="Times New Roman"/>
              </a:rPr>
              <a:t>They are shifting their view, mostly because of their markets becoming saturated, but they still have unresolved issues.</a:t>
            </a:r>
            <a:endParaRPr lang="en-US" sz="1200" dirty="0" smtClean="0">
              <a:effectLst/>
              <a:latin typeface="+mn-lt"/>
              <a:ea typeface="Calibri"/>
              <a:cs typeface="Times New Roman"/>
            </a:endParaRPr>
          </a:p>
          <a:p>
            <a:pPr marL="1143000" marR="0" lvl="2" indent="-228600">
              <a:lnSpc>
                <a:spcPct val="115000"/>
              </a:lnSpc>
              <a:spcBef>
                <a:spcPts val="0"/>
              </a:spcBef>
              <a:spcAft>
                <a:spcPts val="0"/>
              </a:spcAft>
              <a:buFont typeface="+mj-lt"/>
              <a:buAutoNum type="romanLcPeriod"/>
            </a:pPr>
            <a:r>
              <a:rPr lang="en-CA" sz="1200" dirty="0" smtClean="0">
                <a:effectLst/>
                <a:latin typeface="+mn-lt"/>
                <a:ea typeface="Calibri"/>
                <a:cs typeface="Times New Roman"/>
              </a:rPr>
              <a:t>There are other ways of addressing the problem</a:t>
            </a:r>
            <a:endParaRPr lang="en-US" sz="1200" dirty="0" smtClean="0">
              <a:effectLst/>
              <a:latin typeface="+mn-lt"/>
              <a:ea typeface="Calibri"/>
              <a:cs typeface="Times New Roman"/>
            </a:endParaRPr>
          </a:p>
          <a:p>
            <a:pPr marL="1600200" marR="0" lvl="3" indent="-228600">
              <a:lnSpc>
                <a:spcPct val="115000"/>
              </a:lnSpc>
              <a:spcBef>
                <a:spcPts val="0"/>
              </a:spcBef>
              <a:spcAft>
                <a:spcPts val="0"/>
              </a:spcAft>
              <a:buFont typeface="+mj-lt"/>
              <a:buAutoNum type="arabicPeriod"/>
            </a:pPr>
            <a:r>
              <a:rPr lang="en-CA" sz="1200" dirty="0" smtClean="0">
                <a:effectLst/>
                <a:latin typeface="+mn-lt"/>
                <a:ea typeface="Calibri"/>
                <a:cs typeface="Times New Roman"/>
              </a:rPr>
              <a:t>Like bringing skilled people in from other provinces, other countries</a:t>
            </a:r>
            <a:endParaRPr lang="en-US" sz="1200" dirty="0" smtClean="0">
              <a:effectLst/>
              <a:latin typeface="+mn-lt"/>
              <a:ea typeface="Calibri"/>
              <a:cs typeface="Times New Roman"/>
            </a:endParaRPr>
          </a:p>
          <a:p>
            <a:pPr marL="2057400" marR="0" lvl="4" indent="-228600">
              <a:lnSpc>
                <a:spcPct val="115000"/>
              </a:lnSpc>
              <a:spcBef>
                <a:spcPts val="0"/>
              </a:spcBef>
              <a:spcAft>
                <a:spcPts val="0"/>
              </a:spcAft>
              <a:buFont typeface="+mj-lt"/>
              <a:buAutoNum type="alphaLcPeriod"/>
            </a:pPr>
            <a:r>
              <a:rPr lang="en-CA" sz="1200" dirty="0" smtClean="0">
                <a:effectLst/>
                <a:latin typeface="+mn-lt"/>
                <a:ea typeface="Calibri"/>
                <a:cs typeface="Times New Roman"/>
              </a:rPr>
              <a:t>We don’t believe this is a long term solution</a:t>
            </a:r>
            <a:endParaRPr lang="en-US" sz="1200" dirty="0" smtClean="0">
              <a:effectLst/>
              <a:latin typeface="+mn-lt"/>
              <a:ea typeface="Calibri"/>
              <a:cs typeface="Times New Roman"/>
            </a:endParaRPr>
          </a:p>
          <a:p>
            <a:pPr marL="1143000" marR="0" lvl="2" indent="-228600">
              <a:lnSpc>
                <a:spcPct val="115000"/>
              </a:lnSpc>
              <a:spcBef>
                <a:spcPts val="0"/>
              </a:spcBef>
              <a:spcAft>
                <a:spcPts val="0"/>
              </a:spcAft>
              <a:buFont typeface="+mj-lt"/>
              <a:buAutoNum type="romanLcPeriod"/>
            </a:pPr>
            <a:r>
              <a:rPr lang="en-CA" sz="1200" dirty="0" smtClean="0">
                <a:effectLst/>
                <a:latin typeface="+mn-lt"/>
                <a:ea typeface="Calibri"/>
                <a:cs typeface="Times New Roman"/>
              </a:rPr>
              <a:t> But, one of the ways is to provide the means to more efficiently ‘skill’ people.</a:t>
            </a:r>
            <a:endParaRPr lang="en-US" sz="1200" dirty="0" smtClean="0">
              <a:effectLst/>
              <a:latin typeface="+mn-lt"/>
              <a:ea typeface="Calibri"/>
              <a:cs typeface="Times New Roman"/>
            </a:endParaRPr>
          </a:p>
          <a:p>
            <a:pPr marL="1600200" marR="0" lvl="3" indent="-228600">
              <a:lnSpc>
                <a:spcPct val="115000"/>
              </a:lnSpc>
              <a:spcBef>
                <a:spcPts val="0"/>
              </a:spcBef>
              <a:spcAft>
                <a:spcPts val="0"/>
              </a:spcAft>
              <a:buFont typeface="+mj-lt"/>
              <a:buAutoNum type="arabicPeriod"/>
            </a:pPr>
            <a:r>
              <a:rPr lang="en-CA" sz="1200" dirty="0" smtClean="0">
                <a:effectLst/>
                <a:latin typeface="+mn-lt"/>
                <a:ea typeface="Calibri"/>
                <a:cs typeface="Times New Roman"/>
              </a:rPr>
              <a:t>Through adapting to the user, not forcing the user to adapt to a ‘course’ or ‘program’ or whatever. Yes, initial education and skilling is important. But lifelong learning needs better tools.</a:t>
            </a:r>
            <a:endParaRPr lang="en-US" sz="120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00BDCAC9-656E-44D4-A4E0-697FA80202FB}" type="slidenum">
              <a:rPr lang="en-US" smtClean="0"/>
              <a:pPr/>
              <a:t>3</a:t>
            </a:fld>
            <a:endParaRPr lang="en-US"/>
          </a:p>
        </p:txBody>
      </p:sp>
    </p:spTree>
    <p:extLst>
      <p:ext uri="{BB962C8B-B14F-4D97-AF65-F5344CB8AC3E}">
        <p14:creationId xmlns:p14="http://schemas.microsoft.com/office/powerpoint/2010/main" val="1388906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F6A2DE-5163-45B6-B72C-CCB0301DF40B}" type="slidenum">
              <a:rPr lang="en-US" smtClean="0"/>
              <a:t>6</a:t>
            </a:fld>
            <a:endParaRPr lang="en-US"/>
          </a:p>
        </p:txBody>
      </p:sp>
    </p:spTree>
    <p:extLst>
      <p:ext uri="{BB962C8B-B14F-4D97-AF65-F5344CB8AC3E}">
        <p14:creationId xmlns:p14="http://schemas.microsoft.com/office/powerpoint/2010/main" val="2323167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oudy Old Style" charset="0"/>
                <a:ea typeface="ＭＳ Ｐゴシック" charset="0"/>
                <a:cs typeface="ＭＳ Ｐゴシック" charset="0"/>
              </a:defRPr>
            </a:lvl1pPr>
            <a:lvl2pPr marL="742950" indent="-285750">
              <a:defRPr>
                <a:solidFill>
                  <a:schemeClr val="tx1"/>
                </a:solidFill>
                <a:latin typeface="Goudy Old Style" charset="0"/>
                <a:ea typeface="ＭＳ Ｐゴシック" charset="0"/>
              </a:defRPr>
            </a:lvl2pPr>
            <a:lvl3pPr marL="1143000" indent="-228600">
              <a:defRPr>
                <a:solidFill>
                  <a:schemeClr val="tx1"/>
                </a:solidFill>
                <a:latin typeface="Goudy Old Style" charset="0"/>
                <a:ea typeface="ＭＳ Ｐゴシック" charset="0"/>
              </a:defRPr>
            </a:lvl3pPr>
            <a:lvl4pPr marL="1600200" indent="-228600">
              <a:defRPr>
                <a:solidFill>
                  <a:schemeClr val="tx1"/>
                </a:solidFill>
                <a:latin typeface="Goudy Old Style" charset="0"/>
                <a:ea typeface="ＭＳ Ｐゴシック" charset="0"/>
              </a:defRPr>
            </a:lvl4pPr>
            <a:lvl5pPr marL="2057400" indent="-228600">
              <a:defRPr>
                <a:solidFill>
                  <a:schemeClr val="tx1"/>
                </a:solidFill>
                <a:latin typeface="Goudy Old Style" charset="0"/>
                <a:ea typeface="ＭＳ Ｐゴシック" charset="0"/>
              </a:defRPr>
            </a:lvl5pPr>
            <a:lvl6pPr marL="2514600" indent="-228600" fontAlgn="base">
              <a:spcBef>
                <a:spcPct val="0"/>
              </a:spcBef>
              <a:spcAft>
                <a:spcPct val="0"/>
              </a:spcAft>
              <a:defRPr>
                <a:solidFill>
                  <a:schemeClr val="tx1"/>
                </a:solidFill>
                <a:latin typeface="Goudy Old Style" charset="0"/>
                <a:ea typeface="ＭＳ Ｐゴシック" charset="0"/>
              </a:defRPr>
            </a:lvl6pPr>
            <a:lvl7pPr marL="2971800" indent="-228600" fontAlgn="base">
              <a:spcBef>
                <a:spcPct val="0"/>
              </a:spcBef>
              <a:spcAft>
                <a:spcPct val="0"/>
              </a:spcAft>
              <a:defRPr>
                <a:solidFill>
                  <a:schemeClr val="tx1"/>
                </a:solidFill>
                <a:latin typeface="Goudy Old Style" charset="0"/>
                <a:ea typeface="ＭＳ Ｐゴシック" charset="0"/>
              </a:defRPr>
            </a:lvl7pPr>
            <a:lvl8pPr marL="3429000" indent="-228600" fontAlgn="base">
              <a:spcBef>
                <a:spcPct val="0"/>
              </a:spcBef>
              <a:spcAft>
                <a:spcPct val="0"/>
              </a:spcAft>
              <a:defRPr>
                <a:solidFill>
                  <a:schemeClr val="tx1"/>
                </a:solidFill>
                <a:latin typeface="Goudy Old Style" charset="0"/>
                <a:ea typeface="ＭＳ Ｐゴシック" charset="0"/>
              </a:defRPr>
            </a:lvl8pPr>
            <a:lvl9pPr marL="3886200" indent="-228600" fontAlgn="base">
              <a:spcBef>
                <a:spcPct val="0"/>
              </a:spcBef>
              <a:spcAft>
                <a:spcPct val="0"/>
              </a:spcAft>
              <a:defRPr>
                <a:solidFill>
                  <a:schemeClr val="tx1"/>
                </a:solidFill>
                <a:latin typeface="Goudy Old Style" charset="0"/>
                <a:ea typeface="ＭＳ Ｐゴシック" charset="0"/>
              </a:defRPr>
            </a:lvl9pPr>
          </a:lstStyle>
          <a:p>
            <a:pPr fontAlgn="base">
              <a:spcBef>
                <a:spcPct val="0"/>
              </a:spcBef>
              <a:spcAft>
                <a:spcPct val="0"/>
              </a:spcAft>
            </a:pPr>
            <a:fld id="{AF9C3E51-2140-E74D-A52F-7EDE7E5F5DCB}" type="slidenum">
              <a:rPr lang="en-US">
                <a:latin typeface="Calibri" charset="0"/>
              </a:rPr>
              <a:pPr fontAlgn="base">
                <a:spcBef>
                  <a:spcPct val="0"/>
                </a:spcBef>
                <a:spcAft>
                  <a:spcPct val="0"/>
                </a:spcAft>
              </a:pPr>
              <a:t>9</a:t>
            </a:fld>
            <a:endParaRPr lang="en-US">
              <a:latin typeface="Calibri" charset="0"/>
            </a:endParaRPr>
          </a:p>
        </p:txBody>
      </p:sp>
    </p:spTree>
    <p:extLst>
      <p:ext uri="{BB962C8B-B14F-4D97-AF65-F5344CB8AC3E}">
        <p14:creationId xmlns:p14="http://schemas.microsoft.com/office/powerpoint/2010/main" val="3154320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oudy Old Style" charset="0"/>
                <a:ea typeface="ＭＳ Ｐゴシック" charset="0"/>
                <a:cs typeface="ＭＳ Ｐゴシック" charset="0"/>
              </a:defRPr>
            </a:lvl1pPr>
            <a:lvl2pPr marL="742950" indent="-285750">
              <a:defRPr>
                <a:solidFill>
                  <a:schemeClr val="tx1"/>
                </a:solidFill>
                <a:latin typeface="Goudy Old Style" charset="0"/>
                <a:ea typeface="ＭＳ Ｐゴシック" charset="0"/>
              </a:defRPr>
            </a:lvl2pPr>
            <a:lvl3pPr marL="1143000" indent="-228600">
              <a:defRPr>
                <a:solidFill>
                  <a:schemeClr val="tx1"/>
                </a:solidFill>
                <a:latin typeface="Goudy Old Style" charset="0"/>
                <a:ea typeface="ＭＳ Ｐゴシック" charset="0"/>
              </a:defRPr>
            </a:lvl3pPr>
            <a:lvl4pPr marL="1600200" indent="-228600">
              <a:defRPr>
                <a:solidFill>
                  <a:schemeClr val="tx1"/>
                </a:solidFill>
                <a:latin typeface="Goudy Old Style" charset="0"/>
                <a:ea typeface="ＭＳ Ｐゴシック" charset="0"/>
              </a:defRPr>
            </a:lvl4pPr>
            <a:lvl5pPr marL="2057400" indent="-228600">
              <a:defRPr>
                <a:solidFill>
                  <a:schemeClr val="tx1"/>
                </a:solidFill>
                <a:latin typeface="Goudy Old Style" charset="0"/>
                <a:ea typeface="ＭＳ Ｐゴシック" charset="0"/>
              </a:defRPr>
            </a:lvl5pPr>
            <a:lvl6pPr marL="2514600" indent="-228600" fontAlgn="base">
              <a:spcBef>
                <a:spcPct val="0"/>
              </a:spcBef>
              <a:spcAft>
                <a:spcPct val="0"/>
              </a:spcAft>
              <a:defRPr>
                <a:solidFill>
                  <a:schemeClr val="tx1"/>
                </a:solidFill>
                <a:latin typeface="Goudy Old Style" charset="0"/>
                <a:ea typeface="ＭＳ Ｐゴシック" charset="0"/>
              </a:defRPr>
            </a:lvl6pPr>
            <a:lvl7pPr marL="2971800" indent="-228600" fontAlgn="base">
              <a:spcBef>
                <a:spcPct val="0"/>
              </a:spcBef>
              <a:spcAft>
                <a:spcPct val="0"/>
              </a:spcAft>
              <a:defRPr>
                <a:solidFill>
                  <a:schemeClr val="tx1"/>
                </a:solidFill>
                <a:latin typeface="Goudy Old Style" charset="0"/>
                <a:ea typeface="ＭＳ Ｐゴシック" charset="0"/>
              </a:defRPr>
            </a:lvl7pPr>
            <a:lvl8pPr marL="3429000" indent="-228600" fontAlgn="base">
              <a:spcBef>
                <a:spcPct val="0"/>
              </a:spcBef>
              <a:spcAft>
                <a:spcPct val="0"/>
              </a:spcAft>
              <a:defRPr>
                <a:solidFill>
                  <a:schemeClr val="tx1"/>
                </a:solidFill>
                <a:latin typeface="Goudy Old Style" charset="0"/>
                <a:ea typeface="ＭＳ Ｐゴシック" charset="0"/>
              </a:defRPr>
            </a:lvl8pPr>
            <a:lvl9pPr marL="3886200" indent="-228600" fontAlgn="base">
              <a:spcBef>
                <a:spcPct val="0"/>
              </a:spcBef>
              <a:spcAft>
                <a:spcPct val="0"/>
              </a:spcAft>
              <a:defRPr>
                <a:solidFill>
                  <a:schemeClr val="tx1"/>
                </a:solidFill>
                <a:latin typeface="Goudy Old Style" charset="0"/>
                <a:ea typeface="ＭＳ Ｐゴシック" charset="0"/>
              </a:defRPr>
            </a:lvl9pPr>
          </a:lstStyle>
          <a:p>
            <a:pPr fontAlgn="base">
              <a:spcBef>
                <a:spcPct val="0"/>
              </a:spcBef>
              <a:spcAft>
                <a:spcPct val="0"/>
              </a:spcAft>
            </a:pPr>
            <a:fld id="{840D3BAB-6D79-1243-9B01-174131571EAC}" type="slidenum">
              <a:rPr lang="en-US">
                <a:latin typeface="Calibri" charset="0"/>
              </a:rPr>
              <a:pPr fontAlgn="base">
                <a:spcBef>
                  <a:spcPct val="0"/>
                </a:spcBef>
                <a:spcAft>
                  <a:spcPct val="0"/>
                </a:spcAft>
              </a:pPr>
              <a:t>10</a:t>
            </a:fld>
            <a:endParaRPr lang="en-US">
              <a:latin typeface="Calibri" charset="0"/>
            </a:endParaRPr>
          </a:p>
        </p:txBody>
      </p:sp>
    </p:spTree>
    <p:extLst>
      <p:ext uri="{BB962C8B-B14F-4D97-AF65-F5344CB8AC3E}">
        <p14:creationId xmlns:p14="http://schemas.microsoft.com/office/powerpoint/2010/main" val="2493384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oudy Old Style" charset="0"/>
                <a:ea typeface="ＭＳ Ｐゴシック" charset="0"/>
                <a:cs typeface="ＭＳ Ｐゴシック" charset="0"/>
              </a:defRPr>
            </a:lvl1pPr>
            <a:lvl2pPr marL="742950" indent="-285750">
              <a:defRPr>
                <a:solidFill>
                  <a:schemeClr val="tx1"/>
                </a:solidFill>
                <a:latin typeface="Goudy Old Style" charset="0"/>
                <a:ea typeface="ＭＳ Ｐゴシック" charset="0"/>
              </a:defRPr>
            </a:lvl2pPr>
            <a:lvl3pPr marL="1143000" indent="-228600">
              <a:defRPr>
                <a:solidFill>
                  <a:schemeClr val="tx1"/>
                </a:solidFill>
                <a:latin typeface="Goudy Old Style" charset="0"/>
                <a:ea typeface="ＭＳ Ｐゴシック" charset="0"/>
              </a:defRPr>
            </a:lvl3pPr>
            <a:lvl4pPr marL="1600200" indent="-228600">
              <a:defRPr>
                <a:solidFill>
                  <a:schemeClr val="tx1"/>
                </a:solidFill>
                <a:latin typeface="Goudy Old Style" charset="0"/>
                <a:ea typeface="ＭＳ Ｐゴシック" charset="0"/>
              </a:defRPr>
            </a:lvl4pPr>
            <a:lvl5pPr marL="2057400" indent="-228600">
              <a:defRPr>
                <a:solidFill>
                  <a:schemeClr val="tx1"/>
                </a:solidFill>
                <a:latin typeface="Goudy Old Style" charset="0"/>
                <a:ea typeface="ＭＳ Ｐゴシック" charset="0"/>
              </a:defRPr>
            </a:lvl5pPr>
            <a:lvl6pPr marL="2514600" indent="-228600" fontAlgn="base">
              <a:spcBef>
                <a:spcPct val="0"/>
              </a:spcBef>
              <a:spcAft>
                <a:spcPct val="0"/>
              </a:spcAft>
              <a:defRPr>
                <a:solidFill>
                  <a:schemeClr val="tx1"/>
                </a:solidFill>
                <a:latin typeface="Goudy Old Style" charset="0"/>
                <a:ea typeface="ＭＳ Ｐゴシック" charset="0"/>
              </a:defRPr>
            </a:lvl6pPr>
            <a:lvl7pPr marL="2971800" indent="-228600" fontAlgn="base">
              <a:spcBef>
                <a:spcPct val="0"/>
              </a:spcBef>
              <a:spcAft>
                <a:spcPct val="0"/>
              </a:spcAft>
              <a:defRPr>
                <a:solidFill>
                  <a:schemeClr val="tx1"/>
                </a:solidFill>
                <a:latin typeface="Goudy Old Style" charset="0"/>
                <a:ea typeface="ＭＳ Ｐゴシック" charset="0"/>
              </a:defRPr>
            </a:lvl7pPr>
            <a:lvl8pPr marL="3429000" indent="-228600" fontAlgn="base">
              <a:spcBef>
                <a:spcPct val="0"/>
              </a:spcBef>
              <a:spcAft>
                <a:spcPct val="0"/>
              </a:spcAft>
              <a:defRPr>
                <a:solidFill>
                  <a:schemeClr val="tx1"/>
                </a:solidFill>
                <a:latin typeface="Goudy Old Style" charset="0"/>
                <a:ea typeface="ＭＳ Ｐゴシック" charset="0"/>
              </a:defRPr>
            </a:lvl8pPr>
            <a:lvl9pPr marL="3886200" indent="-228600" fontAlgn="base">
              <a:spcBef>
                <a:spcPct val="0"/>
              </a:spcBef>
              <a:spcAft>
                <a:spcPct val="0"/>
              </a:spcAft>
              <a:defRPr>
                <a:solidFill>
                  <a:schemeClr val="tx1"/>
                </a:solidFill>
                <a:latin typeface="Goudy Old Style" charset="0"/>
                <a:ea typeface="ＭＳ Ｐゴシック" charset="0"/>
              </a:defRPr>
            </a:lvl9pPr>
          </a:lstStyle>
          <a:p>
            <a:pPr fontAlgn="base">
              <a:spcBef>
                <a:spcPct val="0"/>
              </a:spcBef>
              <a:spcAft>
                <a:spcPct val="0"/>
              </a:spcAft>
            </a:pPr>
            <a:fld id="{4D25CCD8-5C2E-8149-95BE-960FD8EE8BDC}" type="slidenum">
              <a:rPr lang="en-US">
                <a:latin typeface="Calibri" charset="0"/>
              </a:rPr>
              <a:pPr fontAlgn="base">
                <a:spcBef>
                  <a:spcPct val="0"/>
                </a:spcBef>
                <a:spcAft>
                  <a:spcPct val="0"/>
                </a:spcAft>
              </a:pPr>
              <a:t>11</a:t>
            </a:fld>
            <a:endParaRPr lang="en-US">
              <a:latin typeface="Calibri" charset="0"/>
            </a:endParaRPr>
          </a:p>
        </p:txBody>
      </p:sp>
    </p:spTree>
    <p:extLst>
      <p:ext uri="{BB962C8B-B14F-4D97-AF65-F5344CB8AC3E}">
        <p14:creationId xmlns:p14="http://schemas.microsoft.com/office/powerpoint/2010/main" val="2167610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oudy Old Style" charset="0"/>
                <a:ea typeface="ＭＳ Ｐゴシック" charset="0"/>
                <a:cs typeface="ＭＳ Ｐゴシック" charset="0"/>
              </a:defRPr>
            </a:lvl1pPr>
            <a:lvl2pPr marL="742950" indent="-285750">
              <a:defRPr>
                <a:solidFill>
                  <a:schemeClr val="tx1"/>
                </a:solidFill>
                <a:latin typeface="Goudy Old Style" charset="0"/>
                <a:ea typeface="ＭＳ Ｐゴシック" charset="0"/>
              </a:defRPr>
            </a:lvl2pPr>
            <a:lvl3pPr marL="1143000" indent="-228600">
              <a:defRPr>
                <a:solidFill>
                  <a:schemeClr val="tx1"/>
                </a:solidFill>
                <a:latin typeface="Goudy Old Style" charset="0"/>
                <a:ea typeface="ＭＳ Ｐゴシック" charset="0"/>
              </a:defRPr>
            </a:lvl3pPr>
            <a:lvl4pPr marL="1600200" indent="-228600">
              <a:defRPr>
                <a:solidFill>
                  <a:schemeClr val="tx1"/>
                </a:solidFill>
                <a:latin typeface="Goudy Old Style" charset="0"/>
                <a:ea typeface="ＭＳ Ｐゴシック" charset="0"/>
              </a:defRPr>
            </a:lvl4pPr>
            <a:lvl5pPr marL="2057400" indent="-228600">
              <a:defRPr>
                <a:solidFill>
                  <a:schemeClr val="tx1"/>
                </a:solidFill>
                <a:latin typeface="Goudy Old Style" charset="0"/>
                <a:ea typeface="ＭＳ Ｐゴシック" charset="0"/>
              </a:defRPr>
            </a:lvl5pPr>
            <a:lvl6pPr marL="2514600" indent="-228600" fontAlgn="base">
              <a:spcBef>
                <a:spcPct val="0"/>
              </a:spcBef>
              <a:spcAft>
                <a:spcPct val="0"/>
              </a:spcAft>
              <a:defRPr>
                <a:solidFill>
                  <a:schemeClr val="tx1"/>
                </a:solidFill>
                <a:latin typeface="Goudy Old Style" charset="0"/>
                <a:ea typeface="ＭＳ Ｐゴシック" charset="0"/>
              </a:defRPr>
            </a:lvl6pPr>
            <a:lvl7pPr marL="2971800" indent="-228600" fontAlgn="base">
              <a:spcBef>
                <a:spcPct val="0"/>
              </a:spcBef>
              <a:spcAft>
                <a:spcPct val="0"/>
              </a:spcAft>
              <a:defRPr>
                <a:solidFill>
                  <a:schemeClr val="tx1"/>
                </a:solidFill>
                <a:latin typeface="Goudy Old Style" charset="0"/>
                <a:ea typeface="ＭＳ Ｐゴシック" charset="0"/>
              </a:defRPr>
            </a:lvl7pPr>
            <a:lvl8pPr marL="3429000" indent="-228600" fontAlgn="base">
              <a:spcBef>
                <a:spcPct val="0"/>
              </a:spcBef>
              <a:spcAft>
                <a:spcPct val="0"/>
              </a:spcAft>
              <a:defRPr>
                <a:solidFill>
                  <a:schemeClr val="tx1"/>
                </a:solidFill>
                <a:latin typeface="Goudy Old Style" charset="0"/>
                <a:ea typeface="ＭＳ Ｐゴシック" charset="0"/>
              </a:defRPr>
            </a:lvl8pPr>
            <a:lvl9pPr marL="3886200" indent="-228600" fontAlgn="base">
              <a:spcBef>
                <a:spcPct val="0"/>
              </a:spcBef>
              <a:spcAft>
                <a:spcPct val="0"/>
              </a:spcAft>
              <a:defRPr>
                <a:solidFill>
                  <a:schemeClr val="tx1"/>
                </a:solidFill>
                <a:latin typeface="Goudy Old Style" charset="0"/>
                <a:ea typeface="ＭＳ Ｐゴシック" charset="0"/>
              </a:defRPr>
            </a:lvl9pPr>
          </a:lstStyle>
          <a:p>
            <a:pPr fontAlgn="base">
              <a:spcBef>
                <a:spcPct val="0"/>
              </a:spcBef>
              <a:spcAft>
                <a:spcPct val="0"/>
              </a:spcAft>
            </a:pPr>
            <a:fld id="{97FAB0D2-B16D-D148-8EA4-C913C2A48BEA}" type="slidenum">
              <a:rPr lang="en-US">
                <a:latin typeface="Calibri" charset="0"/>
              </a:rPr>
              <a:pPr fontAlgn="base">
                <a:spcBef>
                  <a:spcPct val="0"/>
                </a:spcBef>
                <a:spcAft>
                  <a:spcPct val="0"/>
                </a:spcAft>
              </a:pPr>
              <a:t>12</a:t>
            </a:fld>
            <a:endParaRPr lang="en-US">
              <a:latin typeface="Calibri" charset="0"/>
            </a:endParaRPr>
          </a:p>
        </p:txBody>
      </p:sp>
    </p:spTree>
    <p:extLst>
      <p:ext uri="{BB962C8B-B14F-4D97-AF65-F5344CB8AC3E}">
        <p14:creationId xmlns:p14="http://schemas.microsoft.com/office/powerpoint/2010/main" val="4203408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Howard Rheingold searches for the new in Anya </a:t>
            </a:r>
            <a:r>
              <a:rPr lang="en-US" dirty="0" err="1" smtClean="0"/>
              <a:t>Kamenetz's</a:t>
            </a:r>
            <a:r>
              <a:rPr lang="en-US" dirty="0" smtClean="0"/>
              <a:t> </a:t>
            </a:r>
            <a:r>
              <a:rPr lang="en-US" dirty="0" smtClean="0">
                <a:hlinkClick r:id="rId3"/>
              </a:rPr>
              <a:t>Edupunk's Guide</a:t>
            </a:r>
            <a:r>
              <a:rPr lang="en-US" dirty="0" smtClean="0"/>
              <a:t>, suggesting that what has been added is the idea of the personal learning plan to the personal learning network. "Making a public commitment to something is going to increase your accountability," says </a:t>
            </a:r>
            <a:r>
              <a:rPr lang="en-US" dirty="0" err="1" smtClean="0"/>
              <a:t>Kamenetz</a:t>
            </a:r>
            <a:r>
              <a:rPr lang="en-US" dirty="0" smtClean="0"/>
              <a:t>. Rheingold writes, "Her work serves as a bridge between blended learning and </a:t>
            </a:r>
            <a:r>
              <a:rPr lang="en-US" dirty="0" smtClean="0">
                <a:hlinkClick r:id="rId4"/>
              </a:rPr>
              <a:t>peeragogy</a:t>
            </a:r>
            <a:r>
              <a:rPr lang="en-US" dirty="0" smtClean="0"/>
              <a:t>. I previously wrote about </a:t>
            </a:r>
            <a:r>
              <a:rPr lang="en-US" dirty="0" smtClean="0">
                <a:hlinkClick r:id="rId5"/>
              </a:rPr>
              <a:t>Shelly Terrell</a:t>
            </a:r>
            <a:r>
              <a:rPr lang="en-US" dirty="0" smtClean="0"/>
              <a:t> and personal learning networks" and asks here what it takes for a group to self-organize. </a:t>
            </a:r>
            <a:r>
              <a:rPr lang="en-US" dirty="0" err="1" smtClean="0"/>
              <a:t>Kamanetz</a:t>
            </a:r>
            <a:r>
              <a:rPr lang="en-US" dirty="0" smtClean="0"/>
              <a:t> responds that there needs to be a common understanding of the goal - of course, this would be the </a:t>
            </a:r>
            <a:r>
              <a:rPr lang="en-US" i="1" dirty="0" smtClean="0"/>
              <a:t>outcome</a:t>
            </a:r>
            <a:r>
              <a:rPr lang="en-US" dirty="0" smtClean="0"/>
              <a:t> of self-organization, not what makes it possible.</a:t>
            </a:r>
            <a:endParaRPr lang="en-US" dirty="0"/>
          </a:p>
        </p:txBody>
      </p:sp>
      <p:sp>
        <p:nvSpPr>
          <p:cNvPr id="4" name="Slide Number Placeholder 3"/>
          <p:cNvSpPr>
            <a:spLocks noGrp="1"/>
          </p:cNvSpPr>
          <p:nvPr>
            <p:ph type="sldNum" sz="quarter" idx="10"/>
          </p:nvPr>
        </p:nvSpPr>
        <p:spPr/>
        <p:txBody>
          <a:bodyPr/>
          <a:lstStyle/>
          <a:p>
            <a:fld id="{F6F9076F-C1BF-804E-A802-86AF8A32B4F6}" type="slidenum">
              <a:rPr lang="en-US" smtClean="0"/>
              <a:t>22</a:t>
            </a:fld>
            <a:endParaRPr lang="en-US"/>
          </a:p>
        </p:txBody>
      </p:sp>
    </p:spTree>
    <p:extLst>
      <p:ext uri="{BB962C8B-B14F-4D97-AF65-F5344CB8AC3E}">
        <p14:creationId xmlns:p14="http://schemas.microsoft.com/office/powerpoint/2010/main" val="1067983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728663" lvl="1" indent="-279400">
              <a:lnSpc>
                <a:spcPct val="115000"/>
              </a:lnSpc>
              <a:spcBef>
                <a:spcPct val="0"/>
              </a:spcBef>
              <a:buFont typeface="Calibri" panose="020F0502020204030204" pitchFamily="34" charset="0"/>
              <a:buAutoNum type="alphaLcPeriod"/>
            </a:pPr>
            <a:r>
              <a:rPr lang="en-US" smtClean="0">
                <a:ea typeface="Calibri" panose="020F0502020204030204" pitchFamily="34" charset="0"/>
                <a:cs typeface="Times New Roman" panose="02020603050405020304" pitchFamily="18" charset="0"/>
              </a:rPr>
              <a:t>the solution would consist of the main components as shown on the slide</a:t>
            </a:r>
          </a:p>
          <a:p>
            <a:pPr marL="1120775" lvl="2" indent="-223838">
              <a:lnSpc>
                <a:spcPct val="115000"/>
              </a:lnSpc>
              <a:spcBef>
                <a:spcPct val="0"/>
              </a:spcBef>
              <a:buFont typeface="Calibri" panose="020F0502020204030204" pitchFamily="34" charset="0"/>
              <a:buAutoNum type="romanLcPeriod"/>
            </a:pPr>
            <a:r>
              <a:rPr lang="en-CA" smtClean="0">
                <a:ea typeface="Calibri" panose="020F0502020204030204" pitchFamily="34" charset="0"/>
                <a:cs typeface="Times New Roman" panose="02020603050405020304" pitchFamily="18" charset="0"/>
              </a:rPr>
              <a:t>Learning as a Cloud Service - will create a distributed learning layer, which is mechanism for working with data no matter where it is stored, through desktop, mobile and other devices.</a:t>
            </a:r>
            <a:endParaRPr lang="en-US" smtClean="0">
              <a:ea typeface="Calibri" panose="020F0502020204030204" pitchFamily="34" charset="0"/>
              <a:cs typeface="Times New Roman" panose="02020603050405020304" pitchFamily="18" charset="0"/>
            </a:endParaRPr>
          </a:p>
          <a:p>
            <a:pPr marL="1120775" lvl="2" indent="-223838">
              <a:lnSpc>
                <a:spcPct val="115000"/>
              </a:lnSpc>
              <a:spcBef>
                <a:spcPct val="0"/>
              </a:spcBef>
              <a:buFont typeface="Calibri" panose="020F0502020204030204" pitchFamily="34" charset="0"/>
              <a:buAutoNum type="romanLcPeriod"/>
            </a:pPr>
            <a:r>
              <a:rPr lang="en-CA" smtClean="0">
                <a:ea typeface="Calibri" panose="020F0502020204030204" pitchFamily="34" charset="0"/>
                <a:cs typeface="Times New Roman" panose="02020603050405020304" pitchFamily="18" charset="0"/>
              </a:rPr>
              <a:t>Resource Repository Network – will create a resource graph from multiple sources and multiple formats including live and dynamic data such as oilfield data, refinery instrumentation, or Oil and Gas market information.</a:t>
            </a:r>
            <a:endParaRPr lang="en-US" smtClean="0">
              <a:ea typeface="Calibri" panose="020F0502020204030204" pitchFamily="34" charset="0"/>
              <a:cs typeface="Times New Roman" panose="02020603050405020304" pitchFamily="18" charset="0"/>
            </a:endParaRPr>
          </a:p>
          <a:p>
            <a:pPr marL="1120775" lvl="2" indent="-223838">
              <a:lnSpc>
                <a:spcPct val="115000"/>
              </a:lnSpc>
              <a:spcBef>
                <a:spcPct val="0"/>
              </a:spcBef>
              <a:buFont typeface="Calibri" panose="020F0502020204030204" pitchFamily="34" charset="0"/>
              <a:buAutoNum type="romanLcPeriod"/>
            </a:pPr>
            <a:r>
              <a:rPr lang="en-CA" smtClean="0">
                <a:ea typeface="Calibri" panose="020F0502020204030204" pitchFamily="34" charset="0"/>
                <a:cs typeface="Times New Roman" panose="02020603050405020304" pitchFamily="18" charset="0"/>
              </a:rPr>
              <a:t>Personal Learning Record - this project will define how we represent, capture, and leverage user activity, including ratings, test results, performance measures, and the like, in a distributed learning and work environment.</a:t>
            </a:r>
            <a:endParaRPr lang="en-US" smtClean="0">
              <a:ea typeface="Calibri" panose="020F0502020204030204" pitchFamily="34" charset="0"/>
              <a:cs typeface="Times New Roman" panose="02020603050405020304" pitchFamily="18" charset="0"/>
            </a:endParaRPr>
          </a:p>
          <a:p>
            <a:pPr marL="1120775" lvl="2" indent="-223838">
              <a:lnSpc>
                <a:spcPct val="115000"/>
              </a:lnSpc>
              <a:spcBef>
                <a:spcPct val="0"/>
              </a:spcBef>
              <a:buFont typeface="Calibri" panose="020F0502020204030204" pitchFamily="34" charset="0"/>
              <a:buAutoNum type="romanLcPeriod"/>
            </a:pPr>
            <a:r>
              <a:rPr lang="en-CA" smtClean="0">
                <a:ea typeface="Calibri" panose="020F0502020204030204" pitchFamily="34" charset="0"/>
                <a:cs typeface="Times New Roman" panose="02020603050405020304" pitchFamily="18" charset="0"/>
              </a:rPr>
              <a:t>Automated Competence Development And Recognition – whereas existing recommender systems depend on manually defined metrics, this system will detect new and emerging competences and automatically assess employee performance.</a:t>
            </a:r>
            <a:endParaRPr lang="en-US" smtClean="0">
              <a:ea typeface="Calibri" panose="020F0502020204030204" pitchFamily="34" charset="0"/>
              <a:cs typeface="Times New Roman" panose="02020603050405020304" pitchFamily="18" charset="0"/>
            </a:endParaRPr>
          </a:p>
          <a:p>
            <a:pPr marL="1120775" lvl="2" indent="-223838">
              <a:lnSpc>
                <a:spcPct val="115000"/>
              </a:lnSpc>
              <a:spcBef>
                <a:spcPct val="0"/>
              </a:spcBef>
              <a:spcAft>
                <a:spcPts val="975"/>
              </a:spcAft>
              <a:buFont typeface="Calibri" panose="020F0502020204030204" pitchFamily="34" charset="0"/>
              <a:buAutoNum type="romanLcPeriod"/>
            </a:pPr>
            <a:r>
              <a:rPr lang="en-CA" smtClean="0">
                <a:ea typeface="Calibri" panose="020F0502020204030204" pitchFamily="34" charset="0"/>
                <a:cs typeface="Times New Roman" panose="02020603050405020304" pitchFamily="18" charset="0"/>
              </a:rPr>
              <a:t>Personal Learning Assistant – this project will develop an integrated learning appliance, a mechanism for looking up or finding references or resources inside other programs or environments. </a:t>
            </a:r>
            <a:endParaRPr lang="en-US" smtClean="0">
              <a:ea typeface="Calibri" panose="020F0502020204030204" pitchFamily="34" charset="0"/>
              <a:cs typeface="Times New Roman" panose="02020603050405020304" pitchFamily="18" charset="0"/>
            </a:endParaRPr>
          </a:p>
          <a:p>
            <a:pPr>
              <a:spcBef>
                <a:spcPct val="0"/>
              </a:spcBef>
            </a:pPr>
            <a:endParaRPr 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013177F-E335-4E52-B904-D741E05FEE43}" type="slidenum">
              <a:rPr lang="en-US">
                <a:solidFill>
                  <a:srgbClr val="000000"/>
                </a:solidFill>
              </a:rPr>
              <a:pPr fontAlgn="base">
                <a:spcBef>
                  <a:spcPct val="0"/>
                </a:spcBef>
                <a:spcAft>
                  <a:spcPct val="0"/>
                </a:spcAft>
              </a:pPr>
              <a:t>26</a:t>
            </a:fld>
            <a:endParaRPr lang="en-US">
              <a:solidFill>
                <a:srgbClr val="000000"/>
              </a:solidFill>
            </a:endParaRPr>
          </a:p>
        </p:txBody>
      </p:sp>
    </p:spTree>
    <p:extLst>
      <p:ext uri="{BB962C8B-B14F-4D97-AF65-F5344CB8AC3E}">
        <p14:creationId xmlns:p14="http://schemas.microsoft.com/office/powerpoint/2010/main" val="1067472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78ABE3C1-DBE1-495D-B57B-2849774B866A}" type="datetimeFigureOut">
              <a:rPr lang="en-US" smtClean="0"/>
              <a:t>4/20/2014</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6D22F896-40B5-4ADD-8801-0D06FADFA095}" type="slidenum">
              <a:rPr lang="en-US" smtClean="0"/>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4096558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t>4/20/2014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3701228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4/20/2014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355732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4/20/2014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6807284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4/20/2014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6237082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4/20/2014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9269807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4/20/2014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6518242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4/20/2014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51845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4/20/2014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96236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12DE42F4-6EEF-4EF7-8ED4-2208F0F89A08}" type="datetimeFigureOut">
              <a:rPr lang="en-US" smtClean="0"/>
              <a:t>4/20/2014</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44620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4/20/2014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43839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4/20/2014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33514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4/20/2014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2376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4/20/2014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10662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4/20/2014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656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4/20/2014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7448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4/20/2014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55444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6E9DEC-419B-4CC5-A080-3B06BD5A8291}" type="datetimeFigureOut">
              <a:rPr lang="en-US" smtClean="0"/>
              <a:t>4/20/2014</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14002138"/>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 id="2147484037" r:id="rId15"/>
    <p:sldLayoutId id="2147484038" r:id="rId16"/>
    <p:sldLayoutId id="2147484039"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mobimooc.wikispaces.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ds106.u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www.livestream.com/jefflebow/"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rel2014.mooc.ca/"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downes.ca/presentation/146"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gbl55.wordpress.com/2011/03/08/cck11-man-this-mooc-is-something-else/"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x28newblog.blog.uni-heidelberg.de/2008/09/06/cck08-first-impressions/"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jpeg"/><Relationship Id="rId18" Type="http://schemas.openxmlformats.org/officeDocument/2006/relationships/image" Target="../media/image4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jpeg"/><Relationship Id="rId17" Type="http://schemas.openxmlformats.org/officeDocument/2006/relationships/image" Target="../media/image46.jpeg"/><Relationship Id="rId2" Type="http://schemas.openxmlformats.org/officeDocument/2006/relationships/image" Target="../media/image31.jpeg"/><Relationship Id="rId16"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jpe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downes.ca/post/58150" TargetMode="External"/><Relationship Id="rId4" Type="http://schemas.openxmlformats.org/officeDocument/2006/relationships/hyperlink" Target="http://dmlcentral.net/blog/howard-rheingold/diy-u-interview-anya-kamenetz"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halfanhour.blogspot.com.es/2013/12/learning-and-performance-support-systems.html" TargetMode="External"/><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hyperlink" Target="http://www.nrc-cnrc.gc.ca/eng/solutions/collaborative/lpss.html"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www.irrodl.org/index.php/irrodl/article/view/884/1677" TargetMode="External"/><Relationship Id="rId2" Type="http://schemas.openxmlformats.org/officeDocument/2006/relationships/hyperlink" Target="http://www.huffingtonpost.com/stephen-downes/the-role-of-the-educator_b_790937.html" TargetMode="Externa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hyperlink" Target="http://jaaga.in/study/"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downes.c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apps.cc.umanitoba.ca/moodle/course/view.php?id=20" TargetMode="External"/><Relationship Id="rId5" Type="http://schemas.openxmlformats.org/officeDocument/2006/relationships/hyperlink" Target="http://connect.downes.ca/cgi-bin/archive.cgi?page=thedaily.htm"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connect.downes.ca/"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change.mooc.ca/" TargetMode="External"/><Relationship Id="rId5" Type="http://schemas.openxmlformats.org/officeDocument/2006/relationships/hyperlink" Target="http://edfuture.net/" TargetMode="Externa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hyperlink" Target="http://publications.cetis.ac.uk/wp-content/uploads/2013/03/MOOCs-and-Open-Education.pdf"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ope.bccampus.ca/course/view.php?id=36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0188" y="274945"/>
            <a:ext cx="6304547" cy="1646302"/>
          </a:xfrm>
        </p:spPr>
        <p:txBody>
          <a:bodyPr>
            <a:normAutofit/>
          </a:bodyPr>
          <a:lstStyle/>
          <a:p>
            <a:r>
              <a:rPr lang="en-CA" sz="4000" dirty="0"/>
              <a:t>The Massive Course Meets the Personal Learner</a:t>
            </a:r>
          </a:p>
        </p:txBody>
      </p:sp>
      <p:sp>
        <p:nvSpPr>
          <p:cNvPr id="3" name="Subtitle 2"/>
          <p:cNvSpPr>
            <a:spLocks noGrp="1"/>
          </p:cNvSpPr>
          <p:nvPr>
            <p:ph type="subTitle" idx="1"/>
          </p:nvPr>
        </p:nvSpPr>
        <p:spPr>
          <a:xfrm>
            <a:off x="2978016" y="5148879"/>
            <a:ext cx="5826719" cy="1096899"/>
          </a:xfrm>
        </p:spPr>
        <p:txBody>
          <a:bodyPr>
            <a:noAutofit/>
          </a:bodyPr>
          <a:lstStyle/>
          <a:p>
            <a:r>
              <a:rPr lang="en-CA" sz="2800" dirty="0" smtClean="0"/>
              <a:t>Stephen Downes</a:t>
            </a:r>
          </a:p>
          <a:p>
            <a:r>
              <a:rPr lang="en-CA" sz="2800" dirty="0" smtClean="0"/>
              <a:t>Istanbul, April 3, 2014</a:t>
            </a:r>
            <a:endParaRPr lang="en-CA" sz="2800" dirty="0"/>
          </a:p>
        </p:txBody>
      </p:sp>
      <p:sp>
        <p:nvSpPr>
          <p:cNvPr id="5" name="Rectangle 4"/>
          <p:cNvSpPr/>
          <p:nvPr/>
        </p:nvSpPr>
        <p:spPr>
          <a:xfrm>
            <a:off x="3569967" y="6326297"/>
            <a:ext cx="5358133" cy="461665"/>
          </a:xfrm>
          <a:prstGeom prst="rect">
            <a:avLst/>
          </a:prstGeom>
        </p:spPr>
        <p:txBody>
          <a:bodyPr wrap="none">
            <a:spAutoFit/>
          </a:bodyPr>
          <a:lstStyle/>
          <a:p>
            <a:r>
              <a:rPr lang="en-CA" sz="2400" dirty="0" smtClean="0"/>
              <a:t>http://www.downes.ca/presentation/338 </a:t>
            </a:r>
            <a:endParaRPr lang="en-CA" sz="2400"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pic>
        <p:nvPicPr>
          <p:cNvPr id="7" name="Picture 6"/>
          <p:cNvPicPr>
            <a:picLocks noChangeAspect="1"/>
          </p:cNvPicPr>
          <p:nvPr/>
        </p:nvPicPr>
        <p:blipFill>
          <a:blip r:embed="rId5"/>
          <a:stretch>
            <a:fillRect/>
          </a:stretch>
        </p:blipFill>
        <p:spPr>
          <a:xfrm>
            <a:off x="3905460" y="1883711"/>
            <a:ext cx="4891219" cy="3302704"/>
          </a:xfrm>
          <a:prstGeom prst="rect">
            <a:avLst/>
          </a:prstGeom>
        </p:spPr>
      </p:pic>
    </p:spTree>
    <p:extLst>
      <p:ext uri="{BB962C8B-B14F-4D97-AF65-F5344CB8AC3E}">
        <p14:creationId xmlns:p14="http://schemas.microsoft.com/office/powerpoint/2010/main" val="757753973"/>
      </p:ext>
    </p:extLst>
  </p:cSld>
  <p:clrMapOvr>
    <a:masterClrMapping/>
  </p:clrMapOvr>
  <mc:AlternateContent xmlns:mc="http://schemas.openxmlformats.org/markup-compatibility/2006" xmlns:p14="http://schemas.microsoft.com/office/powerpoint/2010/main">
    <mc:Choice Requires="p14">
      <p:transition spd="slow" p14:dur="2000" advTm="8512"/>
    </mc:Choice>
    <mc:Fallback xmlns="">
      <p:transition spd="slow" advTm="85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2927"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5570621" y="492125"/>
            <a:ext cx="3114592" cy="1238250"/>
          </a:xfrm>
        </p:spPr>
        <p:txBody>
          <a:bodyPr>
            <a:normAutofit/>
          </a:bodyPr>
          <a:lstStyle/>
          <a:p>
            <a:pPr algn="l"/>
            <a:r>
              <a:rPr lang="en-US" dirty="0" err="1">
                <a:cs typeface="Chalkduster" charset="0"/>
              </a:rPr>
              <a:t>MobiMOOC</a:t>
            </a:r>
            <a:endParaRPr lang="en-US" dirty="0">
              <a:cs typeface="Chalkduster" charset="0"/>
            </a:endParaRPr>
          </a:p>
        </p:txBody>
      </p:sp>
      <p:sp>
        <p:nvSpPr>
          <p:cNvPr id="49154" name="Rectangle 6"/>
          <p:cNvSpPr>
            <a:spLocks noChangeArrowheads="1"/>
          </p:cNvSpPr>
          <p:nvPr/>
        </p:nvSpPr>
        <p:spPr bwMode="auto">
          <a:xfrm>
            <a:off x="4586288" y="5765216"/>
            <a:ext cx="6858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hlinkClick r:id="rId3"/>
              </a:rPr>
              <a:t>http://mobimooc.wikispaces.com/</a:t>
            </a:r>
            <a:r>
              <a:rPr lang="en-US" dirty="0"/>
              <a:t> </a:t>
            </a:r>
            <a:r>
              <a:rPr lang="pl-PL" dirty="0"/>
              <a:t> </a:t>
            </a:r>
            <a:endParaRPr lang="en-US" dirty="0"/>
          </a:p>
        </p:txBody>
      </p:sp>
      <p:sp>
        <p:nvSpPr>
          <p:cNvPr id="49155" name="TextBox 10"/>
          <p:cNvSpPr txBox="1">
            <a:spLocks noChangeArrowheads="1"/>
          </p:cNvSpPr>
          <p:nvPr/>
        </p:nvSpPr>
        <p:spPr bwMode="auto">
          <a:xfrm>
            <a:off x="1648326" y="5308600"/>
            <a:ext cx="6649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oudy Old Style" charset="0"/>
                <a:ea typeface="ＭＳ Ｐゴシック" charset="0"/>
                <a:cs typeface="ＭＳ Ｐゴシック" charset="0"/>
              </a:defRPr>
            </a:lvl1pPr>
            <a:lvl2pPr marL="742950" indent="-285750">
              <a:defRPr>
                <a:solidFill>
                  <a:schemeClr val="tx1"/>
                </a:solidFill>
                <a:latin typeface="Goudy Old Style" charset="0"/>
                <a:ea typeface="ＭＳ Ｐゴシック" charset="0"/>
              </a:defRPr>
            </a:lvl2pPr>
            <a:lvl3pPr marL="1143000" indent="-228600">
              <a:defRPr>
                <a:solidFill>
                  <a:schemeClr val="tx1"/>
                </a:solidFill>
                <a:latin typeface="Goudy Old Style" charset="0"/>
                <a:ea typeface="ＭＳ Ｐゴシック" charset="0"/>
              </a:defRPr>
            </a:lvl3pPr>
            <a:lvl4pPr marL="1600200" indent="-228600">
              <a:defRPr>
                <a:solidFill>
                  <a:schemeClr val="tx1"/>
                </a:solidFill>
                <a:latin typeface="Goudy Old Style" charset="0"/>
                <a:ea typeface="ＭＳ Ｐゴシック" charset="0"/>
              </a:defRPr>
            </a:lvl4pPr>
            <a:lvl5pPr marL="2057400" indent="-228600">
              <a:defRPr>
                <a:solidFill>
                  <a:schemeClr val="tx1"/>
                </a:solidFill>
                <a:latin typeface="Goudy Old Style" charset="0"/>
                <a:ea typeface="ＭＳ Ｐゴシック" charset="0"/>
              </a:defRPr>
            </a:lvl5pPr>
            <a:lvl6pPr marL="2514600" indent="-228600" fontAlgn="base">
              <a:spcBef>
                <a:spcPct val="0"/>
              </a:spcBef>
              <a:spcAft>
                <a:spcPct val="0"/>
              </a:spcAft>
              <a:defRPr>
                <a:solidFill>
                  <a:schemeClr val="tx1"/>
                </a:solidFill>
                <a:latin typeface="Goudy Old Style" charset="0"/>
                <a:ea typeface="ＭＳ Ｐゴシック" charset="0"/>
              </a:defRPr>
            </a:lvl6pPr>
            <a:lvl7pPr marL="2971800" indent="-228600" fontAlgn="base">
              <a:spcBef>
                <a:spcPct val="0"/>
              </a:spcBef>
              <a:spcAft>
                <a:spcPct val="0"/>
              </a:spcAft>
              <a:defRPr>
                <a:solidFill>
                  <a:schemeClr val="tx1"/>
                </a:solidFill>
                <a:latin typeface="Goudy Old Style" charset="0"/>
                <a:ea typeface="ＭＳ Ｐゴシック" charset="0"/>
              </a:defRPr>
            </a:lvl7pPr>
            <a:lvl8pPr marL="3429000" indent="-228600" fontAlgn="base">
              <a:spcBef>
                <a:spcPct val="0"/>
              </a:spcBef>
              <a:spcAft>
                <a:spcPct val="0"/>
              </a:spcAft>
              <a:defRPr>
                <a:solidFill>
                  <a:schemeClr val="tx1"/>
                </a:solidFill>
                <a:latin typeface="Goudy Old Style" charset="0"/>
                <a:ea typeface="ＭＳ Ｐゴシック" charset="0"/>
              </a:defRPr>
            </a:lvl8pPr>
            <a:lvl9pPr marL="3886200" indent="-228600" fontAlgn="base">
              <a:spcBef>
                <a:spcPct val="0"/>
              </a:spcBef>
              <a:spcAft>
                <a:spcPct val="0"/>
              </a:spcAft>
              <a:defRPr>
                <a:solidFill>
                  <a:schemeClr val="tx1"/>
                </a:solidFill>
                <a:latin typeface="Goudy Old Style" charset="0"/>
                <a:ea typeface="ＭＳ Ｐゴシック" charset="0"/>
              </a:defRPr>
            </a:lvl9pPr>
          </a:lstStyle>
          <a:p>
            <a:r>
              <a:rPr lang="en-US" sz="2800" dirty="0">
                <a:solidFill>
                  <a:srgbClr val="800000"/>
                </a:solidFill>
                <a:latin typeface="Chalkboard" charset="0"/>
                <a:cs typeface="Chalkboard" charset="0"/>
              </a:rPr>
              <a:t>Supporting Mobile Learning Technology</a:t>
            </a:r>
          </a:p>
        </p:txBody>
      </p:sp>
      <p:pic>
        <p:nvPicPr>
          <p:cNvPr id="4915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00" y="1730375"/>
            <a:ext cx="696595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1730375"/>
            <a:ext cx="12700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TextBox 4"/>
          <p:cNvSpPr txBox="1">
            <a:spLocks noChangeArrowheads="1"/>
          </p:cNvSpPr>
          <p:nvPr/>
        </p:nvSpPr>
        <p:spPr bwMode="auto">
          <a:xfrm>
            <a:off x="7278688" y="3492500"/>
            <a:ext cx="1406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udy Old Style" charset="0"/>
                <a:ea typeface="ＭＳ Ｐゴシック" charset="0"/>
                <a:cs typeface="ＭＳ Ｐゴシック" charset="0"/>
              </a:defRPr>
            </a:lvl1pPr>
            <a:lvl2pPr marL="742950" indent="-285750">
              <a:defRPr>
                <a:solidFill>
                  <a:schemeClr val="tx1"/>
                </a:solidFill>
                <a:latin typeface="Goudy Old Style" charset="0"/>
                <a:ea typeface="ＭＳ Ｐゴシック" charset="0"/>
              </a:defRPr>
            </a:lvl2pPr>
            <a:lvl3pPr marL="1143000" indent="-228600">
              <a:defRPr>
                <a:solidFill>
                  <a:schemeClr val="tx1"/>
                </a:solidFill>
                <a:latin typeface="Goudy Old Style" charset="0"/>
                <a:ea typeface="ＭＳ Ｐゴシック" charset="0"/>
              </a:defRPr>
            </a:lvl3pPr>
            <a:lvl4pPr marL="1600200" indent="-228600">
              <a:defRPr>
                <a:solidFill>
                  <a:schemeClr val="tx1"/>
                </a:solidFill>
                <a:latin typeface="Goudy Old Style" charset="0"/>
                <a:ea typeface="ＭＳ Ｐゴシック" charset="0"/>
              </a:defRPr>
            </a:lvl4pPr>
            <a:lvl5pPr marL="2057400" indent="-228600">
              <a:defRPr>
                <a:solidFill>
                  <a:schemeClr val="tx1"/>
                </a:solidFill>
                <a:latin typeface="Goudy Old Style" charset="0"/>
                <a:ea typeface="ＭＳ Ｐゴシック" charset="0"/>
              </a:defRPr>
            </a:lvl5pPr>
            <a:lvl6pPr marL="2514600" indent="-228600" fontAlgn="base">
              <a:spcBef>
                <a:spcPct val="0"/>
              </a:spcBef>
              <a:spcAft>
                <a:spcPct val="0"/>
              </a:spcAft>
              <a:defRPr>
                <a:solidFill>
                  <a:schemeClr val="tx1"/>
                </a:solidFill>
                <a:latin typeface="Goudy Old Style" charset="0"/>
                <a:ea typeface="ＭＳ Ｐゴシック" charset="0"/>
              </a:defRPr>
            </a:lvl6pPr>
            <a:lvl7pPr marL="2971800" indent="-228600" fontAlgn="base">
              <a:spcBef>
                <a:spcPct val="0"/>
              </a:spcBef>
              <a:spcAft>
                <a:spcPct val="0"/>
              </a:spcAft>
              <a:defRPr>
                <a:solidFill>
                  <a:schemeClr val="tx1"/>
                </a:solidFill>
                <a:latin typeface="Goudy Old Style" charset="0"/>
                <a:ea typeface="ＭＳ Ｐゴシック" charset="0"/>
              </a:defRPr>
            </a:lvl7pPr>
            <a:lvl8pPr marL="3429000" indent="-228600" fontAlgn="base">
              <a:spcBef>
                <a:spcPct val="0"/>
              </a:spcBef>
              <a:spcAft>
                <a:spcPct val="0"/>
              </a:spcAft>
              <a:defRPr>
                <a:solidFill>
                  <a:schemeClr val="tx1"/>
                </a:solidFill>
                <a:latin typeface="Goudy Old Style" charset="0"/>
                <a:ea typeface="ＭＳ Ｐゴシック" charset="0"/>
              </a:defRPr>
            </a:lvl8pPr>
            <a:lvl9pPr marL="3886200" indent="-228600" fontAlgn="base">
              <a:spcBef>
                <a:spcPct val="0"/>
              </a:spcBef>
              <a:spcAft>
                <a:spcPct val="0"/>
              </a:spcAft>
              <a:defRPr>
                <a:solidFill>
                  <a:schemeClr val="tx1"/>
                </a:solidFill>
                <a:latin typeface="Goudy Old Style" charset="0"/>
                <a:ea typeface="ＭＳ Ｐゴシック" charset="0"/>
              </a:defRPr>
            </a:lvl9pPr>
          </a:lstStyle>
          <a:p>
            <a:r>
              <a:rPr lang="en-US" sz="2400">
                <a:solidFill>
                  <a:srgbClr val="800000"/>
                </a:solidFill>
                <a:latin typeface="Chalkboard" charset="0"/>
                <a:cs typeface="Chalkboard" charset="0"/>
              </a:rPr>
              <a:t>Inge de Waard</a:t>
            </a:r>
          </a:p>
        </p:txBody>
      </p:sp>
    </p:spTree>
    <p:extLst>
      <p:ext uri="{BB962C8B-B14F-4D97-AF65-F5344CB8AC3E}">
        <p14:creationId xmlns:p14="http://schemas.microsoft.com/office/powerpoint/2010/main" val="243920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1166144" y="19050"/>
            <a:ext cx="8316913" cy="1238250"/>
          </a:xfrm>
        </p:spPr>
        <p:txBody>
          <a:bodyPr>
            <a:noAutofit/>
          </a:bodyPr>
          <a:lstStyle/>
          <a:p>
            <a:pPr algn="l"/>
            <a:r>
              <a:rPr lang="en-US" dirty="0">
                <a:cs typeface="Chalkduster" charset="0"/>
              </a:rPr>
              <a:t>The madness and mayhem of DS106</a:t>
            </a:r>
          </a:p>
        </p:txBody>
      </p:sp>
      <p:sp>
        <p:nvSpPr>
          <p:cNvPr id="50178" name="TextBox 10"/>
          <p:cNvSpPr txBox="1">
            <a:spLocks noChangeArrowheads="1"/>
          </p:cNvSpPr>
          <p:nvPr/>
        </p:nvSpPr>
        <p:spPr bwMode="auto">
          <a:xfrm>
            <a:off x="1905000" y="5133976"/>
            <a:ext cx="76628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udy Old Style" charset="0"/>
                <a:ea typeface="ＭＳ Ｐゴシック" charset="0"/>
                <a:cs typeface="ＭＳ Ｐゴシック" charset="0"/>
              </a:defRPr>
            </a:lvl1pPr>
            <a:lvl2pPr marL="742950" indent="-285750">
              <a:defRPr>
                <a:solidFill>
                  <a:schemeClr val="tx1"/>
                </a:solidFill>
                <a:latin typeface="Goudy Old Style" charset="0"/>
                <a:ea typeface="ＭＳ Ｐゴシック" charset="0"/>
              </a:defRPr>
            </a:lvl2pPr>
            <a:lvl3pPr marL="1143000" indent="-228600">
              <a:defRPr>
                <a:solidFill>
                  <a:schemeClr val="tx1"/>
                </a:solidFill>
                <a:latin typeface="Goudy Old Style" charset="0"/>
                <a:ea typeface="ＭＳ Ｐゴシック" charset="0"/>
              </a:defRPr>
            </a:lvl3pPr>
            <a:lvl4pPr marL="1600200" indent="-228600">
              <a:defRPr>
                <a:solidFill>
                  <a:schemeClr val="tx1"/>
                </a:solidFill>
                <a:latin typeface="Goudy Old Style" charset="0"/>
                <a:ea typeface="ＭＳ Ｐゴシック" charset="0"/>
              </a:defRPr>
            </a:lvl4pPr>
            <a:lvl5pPr marL="2057400" indent="-228600">
              <a:defRPr>
                <a:solidFill>
                  <a:schemeClr val="tx1"/>
                </a:solidFill>
                <a:latin typeface="Goudy Old Style" charset="0"/>
                <a:ea typeface="ＭＳ Ｐゴシック" charset="0"/>
              </a:defRPr>
            </a:lvl5pPr>
            <a:lvl6pPr marL="2514600" indent="-228600" fontAlgn="base">
              <a:spcBef>
                <a:spcPct val="0"/>
              </a:spcBef>
              <a:spcAft>
                <a:spcPct val="0"/>
              </a:spcAft>
              <a:defRPr>
                <a:solidFill>
                  <a:schemeClr val="tx1"/>
                </a:solidFill>
                <a:latin typeface="Goudy Old Style" charset="0"/>
                <a:ea typeface="ＭＳ Ｐゴシック" charset="0"/>
              </a:defRPr>
            </a:lvl6pPr>
            <a:lvl7pPr marL="2971800" indent="-228600" fontAlgn="base">
              <a:spcBef>
                <a:spcPct val="0"/>
              </a:spcBef>
              <a:spcAft>
                <a:spcPct val="0"/>
              </a:spcAft>
              <a:defRPr>
                <a:solidFill>
                  <a:schemeClr val="tx1"/>
                </a:solidFill>
                <a:latin typeface="Goudy Old Style" charset="0"/>
                <a:ea typeface="ＭＳ Ｐゴシック" charset="0"/>
              </a:defRPr>
            </a:lvl7pPr>
            <a:lvl8pPr marL="3429000" indent="-228600" fontAlgn="base">
              <a:spcBef>
                <a:spcPct val="0"/>
              </a:spcBef>
              <a:spcAft>
                <a:spcPct val="0"/>
              </a:spcAft>
              <a:defRPr>
                <a:solidFill>
                  <a:schemeClr val="tx1"/>
                </a:solidFill>
                <a:latin typeface="Goudy Old Style" charset="0"/>
                <a:ea typeface="ＭＳ Ｐゴシック" charset="0"/>
              </a:defRPr>
            </a:lvl8pPr>
            <a:lvl9pPr marL="3886200" indent="-228600" fontAlgn="base">
              <a:spcBef>
                <a:spcPct val="0"/>
              </a:spcBef>
              <a:spcAft>
                <a:spcPct val="0"/>
              </a:spcAft>
              <a:defRPr>
                <a:solidFill>
                  <a:schemeClr val="tx1"/>
                </a:solidFill>
                <a:latin typeface="Goudy Old Style" charset="0"/>
                <a:ea typeface="ＭＳ Ｐゴシック" charset="0"/>
              </a:defRPr>
            </a:lvl9pPr>
          </a:lstStyle>
          <a:p>
            <a:r>
              <a:rPr lang="en-US" sz="2800" dirty="0">
                <a:solidFill>
                  <a:srgbClr val="800000"/>
                </a:solidFill>
                <a:latin typeface="Chalkboard" charset="0"/>
                <a:cs typeface="Chalkboard" charset="0"/>
              </a:rPr>
              <a:t>DS = Digital Storytelling</a:t>
            </a:r>
          </a:p>
          <a:p>
            <a:r>
              <a:rPr lang="en-US" sz="2800" dirty="0">
                <a:solidFill>
                  <a:srgbClr val="800000"/>
                </a:solidFill>
                <a:latin typeface="Chalkboard" charset="0"/>
                <a:cs typeface="Chalkboard" charset="0"/>
              </a:rPr>
              <a:t>DS106 redefined activities and participation </a:t>
            </a:r>
          </a:p>
        </p:txBody>
      </p:sp>
      <p:pic>
        <p:nvPicPr>
          <p:cNvPr id="5017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206500"/>
            <a:ext cx="4945063"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7550" y="1730375"/>
            <a:ext cx="148272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7550" y="3213100"/>
            <a:ext cx="18161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38913" y="1641475"/>
            <a:ext cx="21463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TextBox 11"/>
          <p:cNvSpPr txBox="1">
            <a:spLocks noChangeArrowheads="1"/>
          </p:cNvSpPr>
          <p:nvPr/>
        </p:nvSpPr>
        <p:spPr bwMode="auto">
          <a:xfrm>
            <a:off x="7024688" y="4554538"/>
            <a:ext cx="2119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udy Old Style" charset="0"/>
                <a:ea typeface="ＭＳ Ｐゴシック" charset="0"/>
                <a:cs typeface="ＭＳ Ｐゴシック" charset="0"/>
              </a:defRPr>
            </a:lvl1pPr>
            <a:lvl2pPr marL="742950" indent="-285750">
              <a:defRPr>
                <a:solidFill>
                  <a:schemeClr val="tx1"/>
                </a:solidFill>
                <a:latin typeface="Goudy Old Style" charset="0"/>
                <a:ea typeface="ＭＳ Ｐゴシック" charset="0"/>
              </a:defRPr>
            </a:lvl2pPr>
            <a:lvl3pPr marL="1143000" indent="-228600">
              <a:defRPr>
                <a:solidFill>
                  <a:schemeClr val="tx1"/>
                </a:solidFill>
                <a:latin typeface="Goudy Old Style" charset="0"/>
                <a:ea typeface="ＭＳ Ｐゴシック" charset="0"/>
              </a:defRPr>
            </a:lvl3pPr>
            <a:lvl4pPr marL="1600200" indent="-228600">
              <a:defRPr>
                <a:solidFill>
                  <a:schemeClr val="tx1"/>
                </a:solidFill>
                <a:latin typeface="Goudy Old Style" charset="0"/>
                <a:ea typeface="ＭＳ Ｐゴシック" charset="0"/>
              </a:defRPr>
            </a:lvl4pPr>
            <a:lvl5pPr marL="2057400" indent="-228600">
              <a:defRPr>
                <a:solidFill>
                  <a:schemeClr val="tx1"/>
                </a:solidFill>
                <a:latin typeface="Goudy Old Style" charset="0"/>
                <a:ea typeface="ＭＳ Ｐゴシック" charset="0"/>
              </a:defRPr>
            </a:lvl5pPr>
            <a:lvl6pPr marL="2514600" indent="-228600" fontAlgn="base">
              <a:spcBef>
                <a:spcPct val="0"/>
              </a:spcBef>
              <a:spcAft>
                <a:spcPct val="0"/>
              </a:spcAft>
              <a:defRPr>
                <a:solidFill>
                  <a:schemeClr val="tx1"/>
                </a:solidFill>
                <a:latin typeface="Goudy Old Style" charset="0"/>
                <a:ea typeface="ＭＳ Ｐゴシック" charset="0"/>
              </a:defRPr>
            </a:lvl6pPr>
            <a:lvl7pPr marL="2971800" indent="-228600" fontAlgn="base">
              <a:spcBef>
                <a:spcPct val="0"/>
              </a:spcBef>
              <a:spcAft>
                <a:spcPct val="0"/>
              </a:spcAft>
              <a:defRPr>
                <a:solidFill>
                  <a:schemeClr val="tx1"/>
                </a:solidFill>
                <a:latin typeface="Goudy Old Style" charset="0"/>
                <a:ea typeface="ＭＳ Ｐゴシック" charset="0"/>
              </a:defRPr>
            </a:lvl7pPr>
            <a:lvl8pPr marL="3429000" indent="-228600" fontAlgn="base">
              <a:spcBef>
                <a:spcPct val="0"/>
              </a:spcBef>
              <a:spcAft>
                <a:spcPct val="0"/>
              </a:spcAft>
              <a:defRPr>
                <a:solidFill>
                  <a:schemeClr val="tx1"/>
                </a:solidFill>
                <a:latin typeface="Goudy Old Style" charset="0"/>
                <a:ea typeface="ＭＳ Ｐゴシック" charset="0"/>
              </a:defRPr>
            </a:lvl8pPr>
            <a:lvl9pPr marL="3886200" indent="-228600" fontAlgn="base">
              <a:spcBef>
                <a:spcPct val="0"/>
              </a:spcBef>
              <a:spcAft>
                <a:spcPct val="0"/>
              </a:spcAft>
              <a:defRPr>
                <a:solidFill>
                  <a:schemeClr val="tx1"/>
                </a:solidFill>
                <a:latin typeface="Goudy Old Style" charset="0"/>
                <a:ea typeface="ＭＳ Ｐゴシック" charset="0"/>
              </a:defRPr>
            </a:lvl9pPr>
          </a:lstStyle>
          <a:p>
            <a:r>
              <a:rPr lang="en-US" sz="2800">
                <a:solidFill>
                  <a:srgbClr val="800000"/>
                </a:solidFill>
                <a:latin typeface="Chalkboard" charset="0"/>
                <a:cs typeface="Chalkboard" charset="0"/>
              </a:rPr>
              <a:t>Jim Groom</a:t>
            </a:r>
          </a:p>
        </p:txBody>
      </p:sp>
      <p:sp>
        <p:nvSpPr>
          <p:cNvPr id="50184" name="Rectangle 12"/>
          <p:cNvSpPr>
            <a:spLocks noChangeArrowheads="1"/>
          </p:cNvSpPr>
          <p:nvPr/>
        </p:nvSpPr>
        <p:spPr bwMode="auto">
          <a:xfrm>
            <a:off x="1954463" y="6088064"/>
            <a:ext cx="1743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hlinkClick r:id="rId7"/>
              </a:rPr>
              <a:t>http://ds106.us/</a:t>
            </a:r>
            <a:r>
              <a:rPr lang="en-US" dirty="0"/>
              <a:t> </a:t>
            </a:r>
          </a:p>
        </p:txBody>
      </p:sp>
    </p:spTree>
    <p:extLst>
      <p:ext uri="{BB962C8B-B14F-4D97-AF65-F5344CB8AC3E}">
        <p14:creationId xmlns:p14="http://schemas.microsoft.com/office/powerpoint/2010/main" val="3131119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2201779" y="0"/>
            <a:ext cx="6115134" cy="1238250"/>
          </a:xfrm>
        </p:spPr>
        <p:txBody>
          <a:bodyPr>
            <a:normAutofit/>
          </a:bodyPr>
          <a:lstStyle/>
          <a:p>
            <a:pPr algn="l"/>
            <a:r>
              <a:rPr lang="en-US" dirty="0" err="1">
                <a:cs typeface="Chalkduster" charset="0"/>
              </a:rPr>
              <a:t>eduMOOC</a:t>
            </a:r>
            <a:r>
              <a:rPr lang="en-US" dirty="0">
                <a:cs typeface="Chalkduster" charset="0"/>
              </a:rPr>
              <a:t> underground</a:t>
            </a:r>
          </a:p>
        </p:txBody>
      </p:sp>
      <p:sp>
        <p:nvSpPr>
          <p:cNvPr id="52226" name="TextBox 10"/>
          <p:cNvSpPr txBox="1">
            <a:spLocks noChangeArrowheads="1"/>
          </p:cNvSpPr>
          <p:nvPr/>
        </p:nvSpPr>
        <p:spPr bwMode="auto">
          <a:xfrm>
            <a:off x="1383630" y="5208588"/>
            <a:ext cx="79649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oudy Old Style" charset="0"/>
                <a:ea typeface="ＭＳ Ｐゴシック" charset="0"/>
                <a:cs typeface="ＭＳ Ｐゴシック" charset="0"/>
              </a:defRPr>
            </a:lvl1pPr>
            <a:lvl2pPr marL="742950" indent="-285750">
              <a:defRPr>
                <a:solidFill>
                  <a:schemeClr val="tx1"/>
                </a:solidFill>
                <a:latin typeface="Goudy Old Style" charset="0"/>
                <a:ea typeface="ＭＳ Ｐゴシック" charset="0"/>
              </a:defRPr>
            </a:lvl2pPr>
            <a:lvl3pPr marL="1143000" indent="-228600">
              <a:defRPr>
                <a:solidFill>
                  <a:schemeClr val="tx1"/>
                </a:solidFill>
                <a:latin typeface="Goudy Old Style" charset="0"/>
                <a:ea typeface="ＭＳ Ｐゴシック" charset="0"/>
              </a:defRPr>
            </a:lvl3pPr>
            <a:lvl4pPr marL="1600200" indent="-228600">
              <a:defRPr>
                <a:solidFill>
                  <a:schemeClr val="tx1"/>
                </a:solidFill>
                <a:latin typeface="Goudy Old Style" charset="0"/>
                <a:ea typeface="ＭＳ Ｐゴシック" charset="0"/>
              </a:defRPr>
            </a:lvl4pPr>
            <a:lvl5pPr marL="2057400" indent="-228600">
              <a:defRPr>
                <a:solidFill>
                  <a:schemeClr val="tx1"/>
                </a:solidFill>
                <a:latin typeface="Goudy Old Style" charset="0"/>
                <a:ea typeface="ＭＳ Ｐゴシック" charset="0"/>
              </a:defRPr>
            </a:lvl5pPr>
            <a:lvl6pPr marL="2514600" indent="-228600" fontAlgn="base">
              <a:spcBef>
                <a:spcPct val="0"/>
              </a:spcBef>
              <a:spcAft>
                <a:spcPct val="0"/>
              </a:spcAft>
              <a:defRPr>
                <a:solidFill>
                  <a:schemeClr val="tx1"/>
                </a:solidFill>
                <a:latin typeface="Goudy Old Style" charset="0"/>
                <a:ea typeface="ＭＳ Ｐゴシック" charset="0"/>
              </a:defRPr>
            </a:lvl6pPr>
            <a:lvl7pPr marL="2971800" indent="-228600" fontAlgn="base">
              <a:spcBef>
                <a:spcPct val="0"/>
              </a:spcBef>
              <a:spcAft>
                <a:spcPct val="0"/>
              </a:spcAft>
              <a:defRPr>
                <a:solidFill>
                  <a:schemeClr val="tx1"/>
                </a:solidFill>
                <a:latin typeface="Goudy Old Style" charset="0"/>
                <a:ea typeface="ＭＳ Ｐゴシック" charset="0"/>
              </a:defRPr>
            </a:lvl7pPr>
            <a:lvl8pPr marL="3429000" indent="-228600" fontAlgn="base">
              <a:spcBef>
                <a:spcPct val="0"/>
              </a:spcBef>
              <a:spcAft>
                <a:spcPct val="0"/>
              </a:spcAft>
              <a:defRPr>
                <a:solidFill>
                  <a:schemeClr val="tx1"/>
                </a:solidFill>
                <a:latin typeface="Goudy Old Style" charset="0"/>
                <a:ea typeface="ＭＳ Ｐゴシック" charset="0"/>
              </a:defRPr>
            </a:lvl8pPr>
            <a:lvl9pPr marL="3886200" indent="-228600" fontAlgn="base">
              <a:spcBef>
                <a:spcPct val="0"/>
              </a:spcBef>
              <a:spcAft>
                <a:spcPct val="0"/>
              </a:spcAft>
              <a:defRPr>
                <a:solidFill>
                  <a:schemeClr val="tx1"/>
                </a:solidFill>
                <a:latin typeface="Goudy Old Style" charset="0"/>
                <a:ea typeface="ＭＳ Ｐゴシック" charset="0"/>
              </a:defRPr>
            </a:lvl9pPr>
          </a:lstStyle>
          <a:p>
            <a:r>
              <a:rPr lang="en-US" sz="2800" dirty="0">
                <a:solidFill>
                  <a:srgbClr val="800000"/>
                </a:solidFill>
                <a:latin typeface="Chalkboard" charset="0"/>
                <a:cs typeface="Chalkboard" charset="0"/>
              </a:rPr>
              <a:t>Jeff </a:t>
            </a:r>
            <a:r>
              <a:rPr lang="en-US" sz="2800" dirty="0" err="1">
                <a:solidFill>
                  <a:srgbClr val="800000"/>
                </a:solidFill>
                <a:latin typeface="Chalkboard" charset="0"/>
                <a:cs typeface="Chalkboard" charset="0"/>
              </a:rPr>
              <a:t>Lebow</a:t>
            </a:r>
            <a:r>
              <a:rPr lang="en-US" sz="2800" dirty="0">
                <a:solidFill>
                  <a:srgbClr val="800000"/>
                </a:solidFill>
                <a:latin typeface="Chalkboard" charset="0"/>
                <a:cs typeface="Chalkboard" charset="0"/>
              </a:rPr>
              <a:t>, Google+ hangout, and </a:t>
            </a:r>
            <a:r>
              <a:rPr lang="en-US" sz="2800" dirty="0" err="1">
                <a:solidFill>
                  <a:srgbClr val="800000"/>
                </a:solidFill>
                <a:latin typeface="Chalkboard" charset="0"/>
                <a:cs typeface="Chalkboard" charset="0"/>
              </a:rPr>
              <a:t>Livestream</a:t>
            </a:r>
            <a:r>
              <a:rPr lang="en-US" sz="2800" dirty="0">
                <a:solidFill>
                  <a:srgbClr val="800000"/>
                </a:solidFill>
                <a:latin typeface="Chalkboard" charset="0"/>
                <a:cs typeface="Chalkboard" charset="0"/>
              </a:rPr>
              <a:t>:</a:t>
            </a:r>
          </a:p>
          <a:p>
            <a:r>
              <a:rPr lang="en-US" sz="2800" dirty="0">
                <a:solidFill>
                  <a:srgbClr val="800000"/>
                </a:solidFill>
                <a:latin typeface="Chalkboard" charset="0"/>
                <a:cs typeface="Chalkboard" charset="0"/>
              </a:rPr>
              <a:t>Taking something ordinary, and making it something special – YOU make the MOOC</a:t>
            </a:r>
          </a:p>
        </p:txBody>
      </p:sp>
      <p:pic>
        <p:nvPicPr>
          <p:cNvPr id="52227" name="Picture 2" descr="Screen shot 2011-09-05 at 1.04.57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300" y="1069975"/>
            <a:ext cx="6851650"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3"/>
          <p:cNvSpPr>
            <a:spLocks noChangeArrowheads="1"/>
          </p:cNvSpPr>
          <p:nvPr/>
        </p:nvSpPr>
        <p:spPr bwMode="auto">
          <a:xfrm>
            <a:off x="2201779" y="6488113"/>
            <a:ext cx="3740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l-PL" dirty="0">
                <a:hlinkClick r:id="rId4"/>
              </a:rPr>
              <a:t>http://www.livestream.com/jefflebow/</a:t>
            </a:r>
            <a:r>
              <a:rPr lang="pl-PL" dirty="0"/>
              <a:t> </a:t>
            </a:r>
            <a:endParaRPr lang="en-US" dirty="0"/>
          </a:p>
        </p:txBody>
      </p:sp>
      <p:pic>
        <p:nvPicPr>
          <p:cNvPr id="52229"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53313" y="2057400"/>
            <a:ext cx="17272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Box 6"/>
          <p:cNvSpPr txBox="1">
            <a:spLocks noChangeArrowheads="1"/>
          </p:cNvSpPr>
          <p:nvPr/>
        </p:nvSpPr>
        <p:spPr bwMode="auto">
          <a:xfrm>
            <a:off x="7453313" y="3816350"/>
            <a:ext cx="13255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udy Old Style" charset="0"/>
                <a:ea typeface="ＭＳ Ｐゴシック" charset="0"/>
                <a:cs typeface="ＭＳ Ｐゴシック" charset="0"/>
              </a:defRPr>
            </a:lvl1pPr>
            <a:lvl2pPr marL="742950" indent="-285750">
              <a:defRPr>
                <a:solidFill>
                  <a:schemeClr val="tx1"/>
                </a:solidFill>
                <a:latin typeface="Goudy Old Style" charset="0"/>
                <a:ea typeface="ＭＳ Ｐゴシック" charset="0"/>
              </a:defRPr>
            </a:lvl2pPr>
            <a:lvl3pPr marL="1143000" indent="-228600">
              <a:defRPr>
                <a:solidFill>
                  <a:schemeClr val="tx1"/>
                </a:solidFill>
                <a:latin typeface="Goudy Old Style" charset="0"/>
                <a:ea typeface="ＭＳ Ｐゴシック" charset="0"/>
              </a:defRPr>
            </a:lvl3pPr>
            <a:lvl4pPr marL="1600200" indent="-228600">
              <a:defRPr>
                <a:solidFill>
                  <a:schemeClr val="tx1"/>
                </a:solidFill>
                <a:latin typeface="Goudy Old Style" charset="0"/>
                <a:ea typeface="ＭＳ Ｐゴシック" charset="0"/>
              </a:defRPr>
            </a:lvl4pPr>
            <a:lvl5pPr marL="2057400" indent="-228600">
              <a:defRPr>
                <a:solidFill>
                  <a:schemeClr val="tx1"/>
                </a:solidFill>
                <a:latin typeface="Goudy Old Style" charset="0"/>
                <a:ea typeface="ＭＳ Ｐゴシック" charset="0"/>
              </a:defRPr>
            </a:lvl5pPr>
            <a:lvl6pPr marL="2514600" indent="-228600" fontAlgn="base">
              <a:spcBef>
                <a:spcPct val="0"/>
              </a:spcBef>
              <a:spcAft>
                <a:spcPct val="0"/>
              </a:spcAft>
              <a:defRPr>
                <a:solidFill>
                  <a:schemeClr val="tx1"/>
                </a:solidFill>
                <a:latin typeface="Goudy Old Style" charset="0"/>
                <a:ea typeface="ＭＳ Ｐゴシック" charset="0"/>
              </a:defRPr>
            </a:lvl6pPr>
            <a:lvl7pPr marL="2971800" indent="-228600" fontAlgn="base">
              <a:spcBef>
                <a:spcPct val="0"/>
              </a:spcBef>
              <a:spcAft>
                <a:spcPct val="0"/>
              </a:spcAft>
              <a:defRPr>
                <a:solidFill>
                  <a:schemeClr val="tx1"/>
                </a:solidFill>
                <a:latin typeface="Goudy Old Style" charset="0"/>
                <a:ea typeface="ＭＳ Ｐゴシック" charset="0"/>
              </a:defRPr>
            </a:lvl7pPr>
            <a:lvl8pPr marL="3429000" indent="-228600" fontAlgn="base">
              <a:spcBef>
                <a:spcPct val="0"/>
              </a:spcBef>
              <a:spcAft>
                <a:spcPct val="0"/>
              </a:spcAft>
              <a:defRPr>
                <a:solidFill>
                  <a:schemeClr val="tx1"/>
                </a:solidFill>
                <a:latin typeface="Goudy Old Style" charset="0"/>
                <a:ea typeface="ＭＳ Ｐゴシック" charset="0"/>
              </a:defRPr>
            </a:lvl8pPr>
            <a:lvl9pPr marL="3886200" indent="-228600" fontAlgn="base">
              <a:spcBef>
                <a:spcPct val="0"/>
              </a:spcBef>
              <a:spcAft>
                <a:spcPct val="0"/>
              </a:spcAft>
              <a:defRPr>
                <a:solidFill>
                  <a:schemeClr val="tx1"/>
                </a:solidFill>
                <a:latin typeface="Goudy Old Style" charset="0"/>
                <a:ea typeface="ＭＳ Ｐゴシック" charset="0"/>
              </a:defRPr>
            </a:lvl9pPr>
          </a:lstStyle>
          <a:p>
            <a:r>
              <a:rPr lang="en-US" sz="2400">
                <a:solidFill>
                  <a:srgbClr val="800000"/>
                </a:solidFill>
                <a:latin typeface="Chalkboard" charset="0"/>
                <a:cs typeface="Chalkboard" charset="0"/>
              </a:rPr>
              <a:t>Jeff Lebow</a:t>
            </a:r>
          </a:p>
        </p:txBody>
      </p:sp>
    </p:spTree>
    <p:extLst>
      <p:ext uri="{BB962C8B-B14F-4D97-AF65-F5344CB8AC3E}">
        <p14:creationId xmlns:p14="http://schemas.microsoft.com/office/powerpoint/2010/main" val="3462228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Currently</a:t>
            </a:r>
            <a:endParaRPr lang="en-CA" dirty="0"/>
          </a:p>
        </p:txBody>
      </p:sp>
      <p:sp>
        <p:nvSpPr>
          <p:cNvPr id="3" name="Content Placeholder 2"/>
          <p:cNvSpPr>
            <a:spLocks noGrp="1"/>
          </p:cNvSpPr>
          <p:nvPr>
            <p:ph idx="1"/>
          </p:nvPr>
        </p:nvSpPr>
        <p:spPr/>
        <p:txBody>
          <a:bodyPr/>
          <a:lstStyle/>
          <a:p>
            <a:endParaRPr lang="en-CA" dirty="0"/>
          </a:p>
        </p:txBody>
      </p:sp>
      <p:pic>
        <p:nvPicPr>
          <p:cNvPr id="4" name="Picture 3"/>
          <p:cNvPicPr>
            <a:picLocks noChangeAspect="1"/>
          </p:cNvPicPr>
          <p:nvPr/>
        </p:nvPicPr>
        <p:blipFill>
          <a:blip r:embed="rId2"/>
          <a:stretch>
            <a:fillRect/>
          </a:stretch>
        </p:blipFill>
        <p:spPr>
          <a:xfrm>
            <a:off x="409073" y="1941695"/>
            <a:ext cx="8325853" cy="3511508"/>
          </a:xfrm>
          <a:prstGeom prst="rect">
            <a:avLst/>
          </a:prstGeom>
        </p:spPr>
      </p:pic>
      <p:sp>
        <p:nvSpPr>
          <p:cNvPr id="5" name="TextBox 4"/>
          <p:cNvSpPr txBox="1"/>
          <p:nvPr/>
        </p:nvSpPr>
        <p:spPr>
          <a:xfrm>
            <a:off x="6472987" y="5681802"/>
            <a:ext cx="3368843" cy="646331"/>
          </a:xfrm>
          <a:prstGeom prst="rect">
            <a:avLst/>
          </a:prstGeom>
          <a:noFill/>
        </p:spPr>
        <p:txBody>
          <a:bodyPr wrap="square" rtlCol="0">
            <a:spAutoFit/>
          </a:bodyPr>
          <a:lstStyle/>
          <a:p>
            <a:r>
              <a:rPr lang="en-CA" dirty="0" smtClean="0"/>
              <a:t>MOOC REL 2014</a:t>
            </a:r>
          </a:p>
          <a:p>
            <a:r>
              <a:rPr lang="en-CA" dirty="0" smtClean="0">
                <a:hlinkClick r:id="rId3"/>
              </a:rPr>
              <a:t>http://rel2014.mooc.ca</a:t>
            </a:r>
            <a:r>
              <a:rPr lang="en-CA" dirty="0" smtClean="0"/>
              <a:t> </a:t>
            </a:r>
            <a:endParaRPr lang="en-CA" dirty="0"/>
          </a:p>
        </p:txBody>
      </p:sp>
    </p:spTree>
    <p:extLst>
      <p:ext uri="{BB962C8B-B14F-4D97-AF65-F5344CB8AC3E}">
        <p14:creationId xmlns:p14="http://schemas.microsoft.com/office/powerpoint/2010/main" val="4046719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005558"/>
          </a:xfrm>
        </p:spPr>
        <p:txBody>
          <a:bodyPr/>
          <a:lstStyle/>
          <a:p>
            <a:r>
              <a:rPr lang="en-CA" dirty="0" smtClean="0"/>
              <a:t>Pedagogical Models</a:t>
            </a:r>
            <a:endParaRPr lang="en-CA" dirty="0"/>
          </a:p>
        </p:txBody>
      </p:sp>
      <p:sp>
        <p:nvSpPr>
          <p:cNvPr id="3" name="Content Placeholder 2"/>
          <p:cNvSpPr>
            <a:spLocks noGrp="1"/>
          </p:cNvSpPr>
          <p:nvPr>
            <p:ph idx="1"/>
          </p:nvPr>
        </p:nvSpPr>
        <p:spPr>
          <a:xfrm>
            <a:off x="1220150" y="1500337"/>
            <a:ext cx="6347714" cy="1978273"/>
          </a:xfrm>
        </p:spPr>
        <p:txBody>
          <a:bodyPr>
            <a:noAutofit/>
          </a:bodyPr>
          <a:lstStyle/>
          <a:p>
            <a:r>
              <a:rPr lang="en-CA" dirty="0" err="1" smtClean="0"/>
              <a:t>Instructivist</a:t>
            </a:r>
            <a:r>
              <a:rPr lang="en-CA" dirty="0" smtClean="0"/>
              <a:t> – knowledge as transmission</a:t>
            </a:r>
          </a:p>
          <a:p>
            <a:r>
              <a:rPr lang="en-CA" dirty="0" smtClean="0"/>
              <a:t>Discovery – knowledge as experience</a:t>
            </a:r>
          </a:p>
          <a:p>
            <a:r>
              <a:rPr lang="en-CA" dirty="0" smtClean="0"/>
              <a:t>Constructivist – knowledge as representation</a:t>
            </a:r>
          </a:p>
          <a:p>
            <a:r>
              <a:rPr lang="en-CA" dirty="0" err="1" smtClean="0"/>
              <a:t>Connectivist</a:t>
            </a:r>
            <a:r>
              <a:rPr lang="en-CA" dirty="0" smtClean="0"/>
              <a:t> – knowledge as recognition</a:t>
            </a:r>
            <a:endParaRPr lang="en-CA" dirty="0"/>
          </a:p>
        </p:txBody>
      </p:sp>
      <p:pic>
        <p:nvPicPr>
          <p:cNvPr id="4" name="Picture 3"/>
          <p:cNvPicPr>
            <a:picLocks noChangeAspect="1"/>
          </p:cNvPicPr>
          <p:nvPr/>
        </p:nvPicPr>
        <p:blipFill>
          <a:blip r:embed="rId2"/>
          <a:stretch>
            <a:fillRect/>
          </a:stretch>
        </p:blipFill>
        <p:spPr>
          <a:xfrm>
            <a:off x="2974855" y="3558822"/>
            <a:ext cx="4593009" cy="2836120"/>
          </a:xfrm>
          <a:prstGeom prst="rect">
            <a:avLst/>
          </a:prstGeom>
        </p:spPr>
      </p:pic>
      <p:sp>
        <p:nvSpPr>
          <p:cNvPr id="5" name="Rectangle 4"/>
          <p:cNvSpPr/>
          <p:nvPr/>
        </p:nvSpPr>
        <p:spPr>
          <a:xfrm>
            <a:off x="523108" y="6512732"/>
            <a:ext cx="4109523" cy="338554"/>
          </a:xfrm>
          <a:prstGeom prst="rect">
            <a:avLst/>
          </a:prstGeom>
        </p:spPr>
        <p:txBody>
          <a:bodyPr wrap="none">
            <a:spAutoFit/>
          </a:bodyPr>
          <a:lstStyle/>
          <a:p>
            <a:r>
              <a:rPr lang="en-CA" sz="1600" dirty="0">
                <a:hlinkClick r:id="rId3"/>
              </a:rPr>
              <a:t>http://</a:t>
            </a:r>
            <a:r>
              <a:rPr lang="en-CA" sz="1600" dirty="0" smtClean="0">
                <a:hlinkClick r:id="rId3"/>
              </a:rPr>
              <a:t>www.downes.ca/presentation/146</a:t>
            </a:r>
            <a:r>
              <a:rPr lang="en-CA" sz="1600" dirty="0" smtClean="0"/>
              <a:t> </a:t>
            </a:r>
            <a:endParaRPr lang="en-CA" sz="1600" dirty="0"/>
          </a:p>
        </p:txBody>
      </p:sp>
    </p:spTree>
    <p:extLst>
      <p:ext uri="{BB962C8B-B14F-4D97-AF65-F5344CB8AC3E}">
        <p14:creationId xmlns:p14="http://schemas.microsoft.com/office/powerpoint/2010/main" val="2831348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239252"/>
          </a:xfrm>
        </p:spPr>
        <p:txBody>
          <a:bodyPr/>
          <a:lstStyle/>
          <a:p>
            <a:r>
              <a:rPr lang="en-US" dirty="0" smtClean="0"/>
              <a:t>Connectivist Learning Design</a:t>
            </a:r>
            <a:endParaRPr lang="en-US" dirty="0"/>
          </a:p>
        </p:txBody>
      </p:sp>
      <p:sp>
        <p:nvSpPr>
          <p:cNvPr id="3" name="Content Placeholder 2"/>
          <p:cNvSpPr>
            <a:spLocks noGrp="1"/>
          </p:cNvSpPr>
          <p:nvPr>
            <p:ph idx="1"/>
          </p:nvPr>
        </p:nvSpPr>
        <p:spPr>
          <a:xfrm>
            <a:off x="982132" y="1510885"/>
            <a:ext cx="7812951" cy="5022262"/>
          </a:xfrm>
        </p:spPr>
        <p:txBody>
          <a:bodyPr/>
          <a:lstStyle/>
          <a:p>
            <a:r>
              <a:rPr lang="en-US" sz="2800" dirty="0" smtClean="0"/>
              <a:t>A non-curricular based approach</a:t>
            </a:r>
          </a:p>
          <a:p>
            <a:pPr lvl="1"/>
            <a:r>
              <a:rPr lang="en-US" sz="2400" dirty="0" smtClean="0"/>
              <a:t>course content is the ‘McGuffin’ </a:t>
            </a:r>
            <a:r>
              <a:rPr lang="en-US" sz="2400" dirty="0" err="1" smtClean="0"/>
              <a:t>vs</a:t>
            </a:r>
            <a:r>
              <a:rPr lang="en-US" sz="2400" dirty="0" smtClean="0"/>
              <a:t> (</a:t>
            </a:r>
            <a:r>
              <a:rPr lang="en-US" sz="2400" dirty="0" err="1" smtClean="0"/>
              <a:t>Freire</a:t>
            </a:r>
            <a:r>
              <a:rPr lang="en-US" sz="2400" dirty="0" smtClean="0"/>
              <a:t>) the ‘banking system’</a:t>
            </a:r>
          </a:p>
          <a:p>
            <a:pPr lvl="1"/>
            <a:r>
              <a:rPr lang="en-US" sz="2400" dirty="0" smtClean="0"/>
              <a:t>learning takes places through interaction and creativity</a:t>
            </a:r>
          </a:p>
          <a:p>
            <a:pPr lvl="2"/>
            <a:r>
              <a:rPr lang="en-US" sz="2000" dirty="0" smtClean="0"/>
              <a:t>Seymour </a:t>
            </a:r>
            <a:r>
              <a:rPr lang="en-US" sz="2000" dirty="0" err="1" smtClean="0"/>
              <a:t>Papert</a:t>
            </a:r>
            <a:r>
              <a:rPr lang="en-US" sz="2000" dirty="0" smtClean="0"/>
              <a:t> – constructionism</a:t>
            </a:r>
          </a:p>
          <a:p>
            <a:pPr lvl="2"/>
            <a:r>
              <a:rPr lang="en-US" sz="2000" dirty="0" smtClean="0"/>
              <a:t>Aggregate, remix, repurpose, feed forward</a:t>
            </a:r>
          </a:p>
          <a:p>
            <a:r>
              <a:rPr lang="en-US" sz="2800" dirty="0" smtClean="0"/>
              <a:t>Learning a matter of growth, not accumulation</a:t>
            </a:r>
          </a:p>
          <a:p>
            <a:endParaRPr lang="en-US" dirty="0"/>
          </a:p>
        </p:txBody>
      </p:sp>
    </p:spTree>
    <p:extLst>
      <p:ext uri="{BB962C8B-B14F-4D97-AF65-F5344CB8AC3E}">
        <p14:creationId xmlns:p14="http://schemas.microsoft.com/office/powerpoint/2010/main" val="3195828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051" y="259047"/>
            <a:ext cx="7767587" cy="1293028"/>
          </a:xfrm>
        </p:spPr>
        <p:txBody>
          <a:bodyPr/>
          <a:lstStyle/>
          <a:p>
            <a:r>
              <a:rPr lang="en-CA" dirty="0" smtClean="0"/>
              <a:t>Self-Organizing networks</a:t>
            </a:r>
            <a:endParaRPr lang="en-CA" dirty="0"/>
          </a:p>
        </p:txBody>
      </p:sp>
      <p:sp>
        <p:nvSpPr>
          <p:cNvPr id="3" name="Content Placeholder 2"/>
          <p:cNvSpPr>
            <a:spLocks noGrp="1"/>
          </p:cNvSpPr>
          <p:nvPr>
            <p:ph idx="1"/>
          </p:nvPr>
        </p:nvSpPr>
        <p:spPr>
          <a:xfrm>
            <a:off x="1648326" y="5642810"/>
            <a:ext cx="6901313" cy="620830"/>
          </a:xfrm>
        </p:spPr>
        <p:txBody>
          <a:bodyPr>
            <a:noAutofit/>
          </a:bodyPr>
          <a:lstStyle/>
          <a:p>
            <a:pPr marL="0" indent="0">
              <a:buNone/>
            </a:pPr>
            <a:r>
              <a:rPr lang="en-CA" sz="3200" dirty="0" smtClean="0"/>
              <a:t>These are at once perceptual systems and reasoning systems</a:t>
            </a:r>
            <a:endParaRPr lang="en-CA" sz="3200" dirty="0"/>
          </a:p>
        </p:txBody>
      </p:sp>
      <p:pic>
        <p:nvPicPr>
          <p:cNvPr id="3074" name="Picture 2" descr="File:Network self-organization st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8891" y="1323474"/>
            <a:ext cx="6115050" cy="3765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5673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0.google.com/images?q=tbn:ANd9GcTBjb--B3FSflNfAvE2kIROt_Vxc4nSA9gFlWM6Dc-oxZjh-Lt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727" y="2331720"/>
            <a:ext cx="5160946" cy="28181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82133" y="457201"/>
            <a:ext cx="7704667" cy="913148"/>
          </a:xfrm>
        </p:spPr>
        <p:txBody>
          <a:bodyPr/>
          <a:lstStyle/>
          <a:p>
            <a:r>
              <a:rPr lang="en-US" dirty="0" smtClean="0"/>
              <a:t>Design Principles</a:t>
            </a:r>
            <a:endParaRPr lang="en-US" dirty="0"/>
          </a:p>
        </p:txBody>
      </p:sp>
      <p:sp>
        <p:nvSpPr>
          <p:cNvPr id="4" name="TextBox 3"/>
          <p:cNvSpPr txBox="1"/>
          <p:nvPr/>
        </p:nvSpPr>
        <p:spPr>
          <a:xfrm>
            <a:off x="1295400" y="1904999"/>
            <a:ext cx="2807368" cy="1446550"/>
          </a:xfrm>
          <a:prstGeom prst="rect">
            <a:avLst/>
          </a:prstGeom>
          <a:solidFill>
            <a:schemeClr val="bg1"/>
          </a:solidFill>
          <a:ln>
            <a:solidFill>
              <a:schemeClr val="tx1"/>
            </a:solidFill>
          </a:ln>
        </p:spPr>
        <p:txBody>
          <a:bodyPr wrap="square" rtlCol="0">
            <a:spAutoFit/>
          </a:bodyPr>
          <a:lstStyle/>
          <a:p>
            <a:r>
              <a:rPr lang="en-US" sz="2800" dirty="0" smtClean="0"/>
              <a:t>Autonomy</a:t>
            </a:r>
          </a:p>
          <a:p>
            <a:r>
              <a:rPr lang="en-US" sz="2000" dirty="0" smtClean="0"/>
              <a:t>- Choice of contents</a:t>
            </a:r>
          </a:p>
          <a:p>
            <a:r>
              <a:rPr lang="en-US" sz="2000" dirty="0" smtClean="0"/>
              <a:t>- Personal learning</a:t>
            </a:r>
          </a:p>
          <a:p>
            <a:r>
              <a:rPr lang="en-US" sz="2000" dirty="0" smtClean="0"/>
              <a:t>- No curriculum</a:t>
            </a:r>
            <a:endParaRPr lang="en-US" sz="2000" dirty="0"/>
          </a:p>
        </p:txBody>
      </p:sp>
      <p:sp>
        <p:nvSpPr>
          <p:cNvPr id="5" name="TextBox 4"/>
          <p:cNvSpPr txBox="1"/>
          <p:nvPr/>
        </p:nvSpPr>
        <p:spPr>
          <a:xfrm>
            <a:off x="529389" y="3886199"/>
            <a:ext cx="3125905" cy="1446550"/>
          </a:xfrm>
          <a:prstGeom prst="rect">
            <a:avLst/>
          </a:prstGeom>
          <a:solidFill>
            <a:schemeClr val="bg1"/>
          </a:solidFill>
          <a:ln>
            <a:solidFill>
              <a:schemeClr val="tx1"/>
            </a:solidFill>
          </a:ln>
        </p:spPr>
        <p:txBody>
          <a:bodyPr wrap="square" rtlCol="0">
            <a:spAutoFit/>
          </a:bodyPr>
          <a:lstStyle/>
          <a:p>
            <a:r>
              <a:rPr lang="en-US" sz="2800" dirty="0" smtClean="0"/>
              <a:t>Diversity</a:t>
            </a:r>
          </a:p>
          <a:p>
            <a:r>
              <a:rPr lang="en-US" sz="2000" dirty="0" smtClean="0"/>
              <a:t>- Multiple tools</a:t>
            </a:r>
          </a:p>
          <a:p>
            <a:r>
              <a:rPr lang="en-US" sz="2000" dirty="0" smtClean="0"/>
              <a:t>- Individual perspective</a:t>
            </a:r>
          </a:p>
          <a:p>
            <a:r>
              <a:rPr lang="en-US" sz="2000" dirty="0" smtClean="0"/>
              <a:t>- Varied content</a:t>
            </a:r>
            <a:endParaRPr lang="en-US" sz="2000" dirty="0"/>
          </a:p>
        </p:txBody>
      </p:sp>
      <p:sp>
        <p:nvSpPr>
          <p:cNvPr id="6" name="TextBox 5"/>
          <p:cNvSpPr txBox="1"/>
          <p:nvPr/>
        </p:nvSpPr>
        <p:spPr>
          <a:xfrm>
            <a:off x="4724399" y="1828800"/>
            <a:ext cx="2735179" cy="1754326"/>
          </a:xfrm>
          <a:prstGeom prst="rect">
            <a:avLst/>
          </a:prstGeom>
          <a:solidFill>
            <a:schemeClr val="bg1"/>
          </a:solidFill>
          <a:ln>
            <a:solidFill>
              <a:schemeClr val="tx1"/>
            </a:solidFill>
          </a:ln>
        </p:spPr>
        <p:txBody>
          <a:bodyPr wrap="square" rtlCol="0">
            <a:spAutoFit/>
          </a:bodyPr>
          <a:lstStyle/>
          <a:p>
            <a:r>
              <a:rPr lang="en-US" sz="2800" dirty="0" smtClean="0"/>
              <a:t>Openness</a:t>
            </a:r>
          </a:p>
          <a:p>
            <a:r>
              <a:rPr lang="en-US" sz="2000" dirty="0" smtClean="0"/>
              <a:t>- Open access</a:t>
            </a:r>
          </a:p>
          <a:p>
            <a:r>
              <a:rPr lang="en-US" sz="2000" dirty="0" smtClean="0"/>
              <a:t>- Open content</a:t>
            </a:r>
          </a:p>
          <a:p>
            <a:r>
              <a:rPr lang="en-US" sz="2000" dirty="0" smtClean="0"/>
              <a:t>- Open activities</a:t>
            </a:r>
          </a:p>
          <a:p>
            <a:r>
              <a:rPr lang="en-US" sz="2000" dirty="0" smtClean="0"/>
              <a:t>- Open assessment </a:t>
            </a:r>
            <a:endParaRPr lang="en-US" sz="2000" dirty="0"/>
          </a:p>
        </p:txBody>
      </p:sp>
      <p:sp>
        <p:nvSpPr>
          <p:cNvPr id="7" name="TextBox 6"/>
          <p:cNvSpPr txBox="1"/>
          <p:nvPr/>
        </p:nvSpPr>
        <p:spPr>
          <a:xfrm>
            <a:off x="4267200" y="4343400"/>
            <a:ext cx="3950368" cy="1446550"/>
          </a:xfrm>
          <a:prstGeom prst="rect">
            <a:avLst/>
          </a:prstGeom>
          <a:solidFill>
            <a:schemeClr val="bg1"/>
          </a:solidFill>
          <a:ln>
            <a:solidFill>
              <a:schemeClr val="tx1"/>
            </a:solidFill>
          </a:ln>
        </p:spPr>
        <p:txBody>
          <a:bodyPr wrap="square" rtlCol="0">
            <a:spAutoFit/>
          </a:bodyPr>
          <a:lstStyle/>
          <a:p>
            <a:r>
              <a:rPr lang="en-US" sz="2800" dirty="0" smtClean="0"/>
              <a:t>Interactivity</a:t>
            </a:r>
          </a:p>
          <a:p>
            <a:r>
              <a:rPr lang="en-US" sz="2000" dirty="0" smtClean="0"/>
              <a:t>- Encourage communication</a:t>
            </a:r>
          </a:p>
          <a:p>
            <a:r>
              <a:rPr lang="en-US" sz="2000" dirty="0" smtClean="0"/>
              <a:t>- Cooperative learning</a:t>
            </a:r>
          </a:p>
          <a:p>
            <a:r>
              <a:rPr lang="en-US" sz="2000" dirty="0" smtClean="0"/>
              <a:t>- Emergent knowledge</a:t>
            </a:r>
            <a:endParaRPr lang="en-US" sz="2000" dirty="0"/>
          </a:p>
        </p:txBody>
      </p:sp>
    </p:spTree>
    <p:extLst>
      <p:ext uri="{BB962C8B-B14F-4D97-AF65-F5344CB8AC3E}">
        <p14:creationId xmlns:p14="http://schemas.microsoft.com/office/powerpoint/2010/main" val="3126675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505" y="764373"/>
            <a:ext cx="7315200" cy="1293028"/>
          </a:xfrm>
        </p:spPr>
        <p:txBody>
          <a:bodyPr/>
          <a:lstStyle/>
          <a:p>
            <a:r>
              <a:rPr lang="en-CA" dirty="0" smtClean="0"/>
              <a:t>The MOOC</a:t>
            </a:r>
            <a:endParaRPr lang="en-CA" dirty="0"/>
          </a:p>
        </p:txBody>
      </p:sp>
      <p:sp>
        <p:nvSpPr>
          <p:cNvPr id="3" name="Content Placeholder 2"/>
          <p:cNvSpPr>
            <a:spLocks noGrp="1"/>
          </p:cNvSpPr>
          <p:nvPr>
            <p:ph idx="1"/>
          </p:nvPr>
        </p:nvSpPr>
        <p:spPr>
          <a:xfrm>
            <a:off x="4608094" y="2169511"/>
            <a:ext cx="4443663" cy="3018286"/>
          </a:xfrm>
        </p:spPr>
        <p:txBody>
          <a:bodyPr>
            <a:normAutofit fontScale="85000" lnSpcReduction="20000"/>
          </a:bodyPr>
          <a:lstStyle/>
          <a:p>
            <a:r>
              <a:rPr lang="en-CA" sz="3200" dirty="0">
                <a:solidFill>
                  <a:schemeClr val="accent2">
                    <a:lumMod val="75000"/>
                  </a:schemeClr>
                </a:solidFill>
              </a:rPr>
              <a:t>Massive</a:t>
            </a:r>
            <a:r>
              <a:rPr lang="en-CA" sz="3200" dirty="0"/>
              <a:t> – by design</a:t>
            </a:r>
          </a:p>
          <a:p>
            <a:r>
              <a:rPr lang="en-CA" sz="3200" dirty="0">
                <a:solidFill>
                  <a:schemeClr val="accent1">
                    <a:lumMod val="75000"/>
                  </a:schemeClr>
                </a:solidFill>
              </a:rPr>
              <a:t>Open</a:t>
            </a:r>
            <a:r>
              <a:rPr lang="en-CA" sz="3200" dirty="0"/>
              <a:t> – gratis and </a:t>
            </a:r>
            <a:r>
              <a:rPr lang="en-CA" sz="3200" dirty="0" err="1"/>
              <a:t>libre</a:t>
            </a:r>
            <a:endParaRPr lang="en-CA" sz="3200" dirty="0"/>
          </a:p>
          <a:p>
            <a:r>
              <a:rPr lang="en-CA" sz="3200" dirty="0">
                <a:solidFill>
                  <a:schemeClr val="accent3">
                    <a:lumMod val="50000"/>
                  </a:schemeClr>
                </a:solidFill>
              </a:rPr>
              <a:t>Online </a:t>
            </a:r>
            <a:r>
              <a:rPr lang="en-CA" sz="3200" dirty="0"/>
              <a:t>– not blended, not wrapped</a:t>
            </a:r>
          </a:p>
          <a:p>
            <a:r>
              <a:rPr lang="en-CA" sz="3200" dirty="0">
                <a:solidFill>
                  <a:srgbClr val="00B0F0"/>
                </a:solidFill>
              </a:rPr>
              <a:t>Courses </a:t>
            </a:r>
            <a:r>
              <a:rPr lang="en-CA" sz="3200" dirty="0"/>
              <a:t>– not communities, websites, video collections, </a:t>
            </a:r>
            <a:r>
              <a:rPr lang="en-CA" sz="3200" dirty="0" err="1"/>
              <a:t>etc</a:t>
            </a:r>
            <a:endParaRPr lang="en-CA" sz="3200" dirty="0"/>
          </a:p>
          <a:p>
            <a:endParaRPr lang="en-CA"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16" y="1973178"/>
            <a:ext cx="3707558" cy="341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41929" y="5490448"/>
            <a:ext cx="4572000" cy="646331"/>
          </a:xfrm>
          <a:prstGeom prst="rect">
            <a:avLst/>
          </a:prstGeom>
        </p:spPr>
        <p:txBody>
          <a:bodyPr>
            <a:spAutoFit/>
          </a:bodyPr>
          <a:lstStyle/>
          <a:p>
            <a:r>
              <a:rPr lang="en-CA" sz="1200" dirty="0" smtClean="0"/>
              <a:t>Image: </a:t>
            </a:r>
            <a:r>
              <a:rPr lang="en-CA" sz="1200" dirty="0"/>
              <a:t>Gordon Lockhart</a:t>
            </a:r>
            <a:br>
              <a:rPr lang="en-CA" sz="1200" dirty="0"/>
            </a:br>
            <a:r>
              <a:rPr lang="en-CA" sz="1200" u="sng" dirty="0">
                <a:hlinkClick r:id="rId3"/>
              </a:rPr>
              <a:t>http://gbl55.wordpress.com/2011/03/08/cck11-man-this-mooc-is-something-else/</a:t>
            </a:r>
            <a:endParaRPr lang="en-CA" sz="1200" dirty="0"/>
          </a:p>
        </p:txBody>
      </p:sp>
    </p:spTree>
    <p:extLst>
      <p:ext uri="{BB962C8B-B14F-4D97-AF65-F5344CB8AC3E}">
        <p14:creationId xmlns:p14="http://schemas.microsoft.com/office/powerpoint/2010/main" val="26502231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842210"/>
          </a:xfrm>
        </p:spPr>
        <p:txBody>
          <a:bodyPr/>
          <a:lstStyle/>
          <a:p>
            <a:r>
              <a:rPr lang="fr-CA" dirty="0" smtClean="0"/>
              <a:t>Connectivist </a:t>
            </a:r>
            <a:r>
              <a:rPr lang="fr-CA" dirty="0" err="1" smtClean="0"/>
              <a:t>MOOCs</a:t>
            </a:r>
            <a:endParaRPr lang="en-US" dirty="0"/>
          </a:p>
        </p:txBody>
      </p:sp>
      <p:pic>
        <p:nvPicPr>
          <p:cNvPr id="3074" name="Picture 2" descr="http://www.rzuser.uni-heidelberg.de/~x28/en/172/ccken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888958"/>
            <a:ext cx="6387927" cy="41881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83768" y="6309320"/>
            <a:ext cx="6246440" cy="307777"/>
          </a:xfrm>
          <a:prstGeom prst="rect">
            <a:avLst/>
          </a:prstGeom>
        </p:spPr>
        <p:txBody>
          <a:bodyPr wrap="square">
            <a:spAutoFit/>
          </a:bodyPr>
          <a:lstStyle/>
          <a:p>
            <a:r>
              <a:rPr lang="en-US" sz="1400" dirty="0" smtClean="0">
                <a:hlinkClick r:id="rId3"/>
              </a:rPr>
              <a:t>http</a:t>
            </a:r>
            <a:r>
              <a:rPr lang="en-US" sz="1400" dirty="0">
                <a:hlinkClick r:id="rId3"/>
              </a:rPr>
              <a:t>://x28newblog.blog.uni-heidelberg.de/2008/09/06/cck08-first-impressions</a:t>
            </a:r>
            <a:r>
              <a:rPr lang="en-US" sz="1400" dirty="0" smtClean="0">
                <a:hlinkClick r:id="rId3"/>
              </a:rPr>
              <a:t>/</a:t>
            </a:r>
            <a:r>
              <a:rPr lang="en-US" sz="1400" dirty="0" smtClean="0"/>
              <a:t> </a:t>
            </a:r>
            <a:endParaRPr lang="en-US" sz="1400" dirty="0"/>
          </a:p>
        </p:txBody>
      </p:sp>
      <p:sp>
        <p:nvSpPr>
          <p:cNvPr id="3" name="TextBox 2"/>
          <p:cNvSpPr txBox="1"/>
          <p:nvPr/>
        </p:nvSpPr>
        <p:spPr>
          <a:xfrm>
            <a:off x="2483768" y="6137501"/>
            <a:ext cx="2752165" cy="307777"/>
          </a:xfrm>
          <a:prstGeom prst="rect">
            <a:avLst/>
          </a:prstGeom>
          <a:noFill/>
        </p:spPr>
        <p:txBody>
          <a:bodyPr wrap="square" rtlCol="0">
            <a:spAutoFit/>
          </a:bodyPr>
          <a:lstStyle/>
          <a:p>
            <a:r>
              <a:rPr lang="en-CA" sz="1400" dirty="0" smtClean="0"/>
              <a:t>Image: Matthias Melcher</a:t>
            </a:r>
            <a:endParaRPr lang="en-CA" sz="1400" dirty="0"/>
          </a:p>
        </p:txBody>
      </p:sp>
    </p:spTree>
    <p:extLst>
      <p:ext uri="{BB962C8B-B14F-4D97-AF65-F5344CB8AC3E}">
        <p14:creationId xmlns:p14="http://schemas.microsoft.com/office/powerpoint/2010/main" val="4257407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812" y="179388"/>
            <a:ext cx="7315201" cy="1320800"/>
          </a:xfrm>
        </p:spPr>
        <p:txBody>
          <a:bodyPr rtlCol="0">
            <a:normAutofit/>
          </a:bodyPr>
          <a:lstStyle/>
          <a:p>
            <a:pPr fontAlgn="auto">
              <a:spcAft>
                <a:spcPts val="0"/>
              </a:spcAft>
              <a:defRPr/>
            </a:pPr>
            <a:r>
              <a:rPr lang="en-US" dirty="0" smtClean="0">
                <a:effectLst>
                  <a:outerShdw blurRad="50800" dist="38100" dir="2700000" algn="tl" rotWithShape="0">
                    <a:prstClr val="black">
                      <a:alpha val="40000"/>
                    </a:prstClr>
                  </a:outerShdw>
                </a:effectLst>
              </a:rPr>
              <a:t>World-Renowned Competencies</a:t>
            </a:r>
            <a:endParaRPr lang="en-US" dirty="0"/>
          </a:p>
        </p:txBody>
      </p:sp>
      <p:graphicFrame>
        <p:nvGraphicFramePr>
          <p:cNvPr id="6" name="Diagram 5"/>
          <p:cNvGraphicFramePr/>
          <p:nvPr>
            <p:extLst>
              <p:ext uri="{D42A27DB-BD31-4B8C-83A1-F6EECF244321}">
                <p14:modId xmlns:p14="http://schemas.microsoft.com/office/powerpoint/2010/main" val="2105527790"/>
              </p:ext>
            </p:extLst>
          </p:nvPr>
        </p:nvGraphicFramePr>
        <p:xfrm>
          <a:off x="468313" y="682626"/>
          <a:ext cx="8269308" cy="5105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Box 13"/>
          <p:cNvSpPr txBox="1">
            <a:spLocks noChangeArrowheads="1"/>
          </p:cNvSpPr>
          <p:nvPr/>
        </p:nvSpPr>
        <p:spPr bwMode="auto">
          <a:xfrm>
            <a:off x="3352800" y="2823627"/>
            <a:ext cx="2304256" cy="1138773"/>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lgn="ctr" eaLnBrk="1" fontAlgn="auto" hangingPunct="1">
              <a:spcBef>
                <a:spcPts val="0"/>
              </a:spcBef>
              <a:spcAft>
                <a:spcPts val="0"/>
              </a:spcAft>
              <a:defRPr/>
            </a:pPr>
            <a:r>
              <a:rPr lang="en-US" sz="3400" b="1" dirty="0">
                <a:solidFill>
                  <a:srgbClr val="1F497D"/>
                </a:solidFill>
                <a:effectLst>
                  <a:outerShdw blurRad="50800" dist="38100" dir="2700000" algn="tl" rotWithShape="0">
                    <a:prstClr val="black">
                      <a:alpha val="40000"/>
                    </a:prstClr>
                  </a:outerShdw>
                </a:effectLst>
                <a:latin typeface="+mn-lt"/>
              </a:rPr>
              <a:t>NRC ICT </a:t>
            </a:r>
          </a:p>
          <a:p>
            <a:pPr algn="ctr" eaLnBrk="1" fontAlgn="auto" hangingPunct="1">
              <a:spcBef>
                <a:spcPts val="0"/>
              </a:spcBef>
              <a:spcAft>
                <a:spcPts val="0"/>
              </a:spcAft>
              <a:defRPr/>
            </a:pPr>
            <a:r>
              <a:rPr lang="en-US" sz="3400" b="1" dirty="0">
                <a:solidFill>
                  <a:srgbClr val="1F497D"/>
                </a:solidFill>
                <a:effectLst>
                  <a:outerShdw blurRad="50800" dist="38100" dir="2700000" algn="tl" rotWithShape="0">
                    <a:prstClr val="black">
                      <a:alpha val="40000"/>
                    </a:prstClr>
                  </a:outerShdw>
                </a:effectLst>
                <a:latin typeface="+mn-lt"/>
              </a:rPr>
              <a:t>Portfolio</a:t>
            </a:r>
          </a:p>
        </p:txBody>
      </p:sp>
      <p:sp>
        <p:nvSpPr>
          <p:cNvPr id="8" name="Text Box 13"/>
          <p:cNvSpPr txBox="1">
            <a:spLocks noChangeArrowheads="1"/>
          </p:cNvSpPr>
          <p:nvPr/>
        </p:nvSpPr>
        <p:spPr bwMode="auto">
          <a:xfrm>
            <a:off x="563563" y="5791200"/>
            <a:ext cx="3322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CA" sz="1400" b="1">
                <a:solidFill>
                  <a:srgbClr val="1F497D"/>
                </a:solidFill>
                <a:latin typeface="Arial" panose="020B0604020202020204" pitchFamily="34" charset="0"/>
              </a:rPr>
              <a:t>Human-Computer Interface Usability</a:t>
            </a:r>
            <a:endParaRPr lang="en-US" sz="1400" b="1">
              <a:solidFill>
                <a:srgbClr val="1F497D"/>
              </a:solidFill>
              <a:latin typeface="Arial" panose="020B0604020202020204" pitchFamily="34" charset="0"/>
            </a:endParaRPr>
          </a:p>
        </p:txBody>
      </p:sp>
      <p:sp>
        <p:nvSpPr>
          <p:cNvPr id="9" name="Text Box 13"/>
          <p:cNvSpPr txBox="1">
            <a:spLocks noChangeArrowheads="1"/>
          </p:cNvSpPr>
          <p:nvPr/>
        </p:nvSpPr>
        <p:spPr bwMode="auto">
          <a:xfrm>
            <a:off x="838200" y="1371600"/>
            <a:ext cx="281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CA" sz="1400" b="1">
                <a:solidFill>
                  <a:srgbClr val="1F497D"/>
                </a:solidFill>
                <a:latin typeface="Arial" panose="020B0604020202020204" pitchFamily="34" charset="0"/>
              </a:rPr>
              <a:t>Analytical Techniques and Materials Characterization</a:t>
            </a:r>
            <a:endParaRPr lang="en-US" sz="1400" b="1">
              <a:solidFill>
                <a:srgbClr val="1F497D"/>
              </a:solidFill>
              <a:latin typeface="Arial" panose="020B0604020202020204" pitchFamily="34" charset="0"/>
            </a:endParaRPr>
          </a:p>
        </p:txBody>
      </p:sp>
      <p:sp>
        <p:nvSpPr>
          <p:cNvPr id="10" name="Text Box 13"/>
          <p:cNvSpPr txBox="1">
            <a:spLocks noChangeArrowheads="1"/>
          </p:cNvSpPr>
          <p:nvPr/>
        </p:nvSpPr>
        <p:spPr bwMode="auto">
          <a:xfrm>
            <a:off x="468313" y="2057400"/>
            <a:ext cx="1800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CA" sz="1400" b="1">
                <a:solidFill>
                  <a:srgbClr val="1F497D"/>
                </a:solidFill>
                <a:latin typeface="Arial" panose="020B0604020202020204" pitchFamily="34" charset="0"/>
              </a:rPr>
              <a:t>Optical Testing</a:t>
            </a:r>
            <a:endParaRPr lang="en-US" sz="1400" b="1">
              <a:solidFill>
                <a:srgbClr val="1F497D"/>
              </a:solidFill>
              <a:latin typeface="Arial" panose="020B0604020202020204" pitchFamily="34" charset="0"/>
            </a:endParaRPr>
          </a:p>
        </p:txBody>
      </p:sp>
      <p:sp>
        <p:nvSpPr>
          <p:cNvPr id="11" name="Text Box 13"/>
          <p:cNvSpPr txBox="1">
            <a:spLocks noChangeArrowheads="1"/>
          </p:cNvSpPr>
          <p:nvPr/>
        </p:nvSpPr>
        <p:spPr bwMode="auto">
          <a:xfrm>
            <a:off x="304800" y="5181600"/>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sz="1400" b="1">
                <a:solidFill>
                  <a:srgbClr val="1F497D"/>
                </a:solidFill>
                <a:latin typeface="Arial" panose="020B0604020202020204" pitchFamily="34" charset="0"/>
              </a:rPr>
              <a:t>Statistical-Based Machine Translation</a:t>
            </a:r>
          </a:p>
        </p:txBody>
      </p:sp>
      <p:sp>
        <p:nvSpPr>
          <p:cNvPr id="12" name="Text Box 13"/>
          <p:cNvSpPr txBox="1">
            <a:spLocks noChangeArrowheads="1"/>
          </p:cNvSpPr>
          <p:nvPr/>
        </p:nvSpPr>
        <p:spPr bwMode="auto">
          <a:xfrm>
            <a:off x="6019800" y="2130425"/>
            <a:ext cx="3059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CA" sz="1400" b="1">
                <a:solidFill>
                  <a:srgbClr val="1F497D"/>
                </a:solidFill>
                <a:latin typeface="Arial" panose="020B0604020202020204" pitchFamily="34" charset="0"/>
              </a:rPr>
              <a:t>Semiconductor Foundry Services</a:t>
            </a:r>
            <a:endParaRPr lang="en-US" sz="1400" b="1">
              <a:solidFill>
                <a:srgbClr val="1F497D"/>
              </a:solidFill>
              <a:latin typeface="Arial" panose="020B0604020202020204" pitchFamily="34" charset="0"/>
            </a:endParaRPr>
          </a:p>
        </p:txBody>
      </p:sp>
      <p:sp>
        <p:nvSpPr>
          <p:cNvPr id="13" name="Text Box 13"/>
          <p:cNvSpPr txBox="1">
            <a:spLocks noChangeArrowheads="1"/>
          </p:cNvSpPr>
          <p:nvPr/>
        </p:nvSpPr>
        <p:spPr bwMode="auto">
          <a:xfrm>
            <a:off x="5075238" y="5788025"/>
            <a:ext cx="2849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CA" sz="1400" b="1">
                <a:solidFill>
                  <a:srgbClr val="1F497D"/>
                </a:solidFill>
                <a:latin typeface="Arial" panose="020B0604020202020204" pitchFamily="34" charset="0"/>
              </a:rPr>
              <a:t>Natural Language Processing</a:t>
            </a:r>
            <a:endParaRPr lang="en-US" sz="1400" b="1">
              <a:solidFill>
                <a:srgbClr val="1F497D"/>
              </a:solidFill>
              <a:latin typeface="Arial" panose="020B0604020202020204" pitchFamily="34" charset="0"/>
            </a:endParaRPr>
          </a:p>
        </p:txBody>
      </p:sp>
      <p:sp>
        <p:nvSpPr>
          <p:cNvPr id="14" name="Text Box 13"/>
          <p:cNvSpPr txBox="1">
            <a:spLocks noChangeArrowheads="1"/>
          </p:cNvSpPr>
          <p:nvPr/>
        </p:nvSpPr>
        <p:spPr bwMode="auto">
          <a:xfrm>
            <a:off x="0" y="3200400"/>
            <a:ext cx="1676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sz="1400" b="1">
                <a:solidFill>
                  <a:srgbClr val="1F497D"/>
                </a:solidFill>
                <a:latin typeface="Arial" panose="020B0604020202020204" pitchFamily="34" charset="0"/>
              </a:rPr>
              <a:t>Learning and Collaborative Technologies</a:t>
            </a:r>
          </a:p>
        </p:txBody>
      </p:sp>
      <p:sp>
        <p:nvSpPr>
          <p:cNvPr id="15" name="Text Box 13"/>
          <p:cNvSpPr txBox="1">
            <a:spLocks noChangeArrowheads="1"/>
          </p:cNvSpPr>
          <p:nvPr/>
        </p:nvSpPr>
        <p:spPr bwMode="auto">
          <a:xfrm>
            <a:off x="7010400" y="4505325"/>
            <a:ext cx="1439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CA" sz="1400" b="1">
                <a:solidFill>
                  <a:srgbClr val="1F497D"/>
                </a:solidFill>
                <a:latin typeface="Arial" panose="020B0604020202020204" pitchFamily="34" charset="0"/>
              </a:rPr>
              <a:t>Data and Text Mining</a:t>
            </a:r>
            <a:endParaRPr lang="en-US" sz="1400" b="1">
              <a:solidFill>
                <a:srgbClr val="1F497D"/>
              </a:solidFill>
              <a:latin typeface="Arial" panose="020B0604020202020204" pitchFamily="34" charset="0"/>
            </a:endParaRPr>
          </a:p>
        </p:txBody>
      </p:sp>
      <p:sp>
        <p:nvSpPr>
          <p:cNvPr id="16" name="Text Box 13"/>
          <p:cNvSpPr txBox="1">
            <a:spLocks noChangeArrowheads="1"/>
          </p:cNvSpPr>
          <p:nvPr/>
        </p:nvSpPr>
        <p:spPr bwMode="auto">
          <a:xfrm>
            <a:off x="6781800" y="4035425"/>
            <a:ext cx="2057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CA" sz="1400" b="1">
                <a:solidFill>
                  <a:srgbClr val="1F497D"/>
                </a:solidFill>
                <a:latin typeface="Arial" panose="020B0604020202020204" pitchFamily="34" charset="0"/>
              </a:rPr>
              <a:t>Functional Imprinting</a:t>
            </a:r>
            <a:endParaRPr lang="en-US" sz="1400" b="1">
              <a:solidFill>
                <a:srgbClr val="1F497D"/>
              </a:solidFill>
              <a:latin typeface="Arial" panose="020B0604020202020204" pitchFamily="34" charset="0"/>
            </a:endParaRPr>
          </a:p>
        </p:txBody>
      </p:sp>
      <p:sp>
        <p:nvSpPr>
          <p:cNvPr id="17" name="Text Box 13"/>
          <p:cNvSpPr txBox="1">
            <a:spLocks noChangeArrowheads="1"/>
          </p:cNvSpPr>
          <p:nvPr/>
        </p:nvSpPr>
        <p:spPr bwMode="auto">
          <a:xfrm>
            <a:off x="3200400" y="6169025"/>
            <a:ext cx="2520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CA" sz="1400" b="1">
                <a:solidFill>
                  <a:srgbClr val="1F497D"/>
                </a:solidFill>
                <a:latin typeface="Arial" panose="020B0604020202020204" pitchFamily="34" charset="0"/>
              </a:rPr>
              <a:t>3D Interactive Visualization</a:t>
            </a:r>
            <a:endParaRPr lang="en-US" sz="1400" b="1">
              <a:solidFill>
                <a:srgbClr val="1F497D"/>
              </a:solidFill>
              <a:latin typeface="Arial" panose="020B0604020202020204" pitchFamily="34" charset="0"/>
            </a:endParaRPr>
          </a:p>
        </p:txBody>
      </p:sp>
      <p:sp>
        <p:nvSpPr>
          <p:cNvPr id="18" name="Text Box 13"/>
          <p:cNvSpPr txBox="1">
            <a:spLocks noChangeArrowheads="1"/>
          </p:cNvSpPr>
          <p:nvPr/>
        </p:nvSpPr>
        <p:spPr bwMode="auto">
          <a:xfrm>
            <a:off x="228600" y="4495800"/>
            <a:ext cx="190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CA" sz="1400" b="1">
                <a:solidFill>
                  <a:srgbClr val="1F497D"/>
                </a:solidFill>
                <a:latin typeface="Arial" panose="020B0604020202020204" pitchFamily="34" charset="0"/>
              </a:rPr>
              <a:t>Machine-Based </a:t>
            </a:r>
          </a:p>
          <a:p>
            <a:pPr algn="ctr" eaLnBrk="1" hangingPunct="1"/>
            <a:r>
              <a:rPr lang="en-CA" sz="1400" b="1">
                <a:solidFill>
                  <a:srgbClr val="1F497D"/>
                </a:solidFill>
                <a:latin typeface="Arial" panose="020B0604020202020204" pitchFamily="34" charset="0"/>
              </a:rPr>
              <a:t>Learning/Reasoning</a:t>
            </a:r>
            <a:endParaRPr lang="en-US" sz="1400" b="1">
              <a:solidFill>
                <a:srgbClr val="1F497D"/>
              </a:solidFill>
              <a:latin typeface="Arial" panose="020B0604020202020204" pitchFamily="34" charset="0"/>
            </a:endParaRPr>
          </a:p>
        </p:txBody>
      </p:sp>
      <p:sp>
        <p:nvSpPr>
          <p:cNvPr id="19" name="Text Box 13"/>
          <p:cNvSpPr txBox="1">
            <a:spLocks noChangeArrowheads="1"/>
          </p:cNvSpPr>
          <p:nvPr/>
        </p:nvSpPr>
        <p:spPr bwMode="auto">
          <a:xfrm>
            <a:off x="152400" y="4038600"/>
            <a:ext cx="190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CA" sz="1400" b="1">
                <a:solidFill>
                  <a:srgbClr val="1F497D"/>
                </a:solidFill>
                <a:latin typeface="Arial" panose="020B0604020202020204" pitchFamily="34" charset="0"/>
              </a:rPr>
              <a:t>Cognitive Modelling</a:t>
            </a:r>
            <a:endParaRPr lang="en-US" sz="1400" b="1">
              <a:solidFill>
                <a:srgbClr val="1F497D"/>
              </a:solidFill>
              <a:latin typeface="Arial" panose="020B0604020202020204" pitchFamily="34" charset="0"/>
            </a:endParaRPr>
          </a:p>
        </p:txBody>
      </p:sp>
      <p:sp>
        <p:nvSpPr>
          <p:cNvPr id="21" name="Text Box 13"/>
          <p:cNvSpPr txBox="1">
            <a:spLocks noChangeArrowheads="1"/>
          </p:cNvSpPr>
          <p:nvPr/>
        </p:nvSpPr>
        <p:spPr bwMode="auto">
          <a:xfrm>
            <a:off x="5486400" y="1390650"/>
            <a:ext cx="2160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CA" sz="1400" b="1">
                <a:solidFill>
                  <a:srgbClr val="1F497D"/>
                </a:solidFill>
                <a:latin typeface="Arial" panose="020B0604020202020204" pitchFamily="34" charset="0"/>
              </a:rPr>
              <a:t>Advanced Photonic Components</a:t>
            </a:r>
            <a:endParaRPr lang="en-US" sz="1400" b="1">
              <a:solidFill>
                <a:srgbClr val="1F497D"/>
              </a:solidFill>
              <a:latin typeface="Arial" panose="020B0604020202020204" pitchFamily="34" charset="0"/>
            </a:endParaRPr>
          </a:p>
        </p:txBody>
      </p:sp>
      <p:sp>
        <p:nvSpPr>
          <p:cNvPr id="22" name="Text Box 13"/>
          <p:cNvSpPr txBox="1">
            <a:spLocks noChangeArrowheads="1"/>
          </p:cNvSpPr>
          <p:nvPr/>
        </p:nvSpPr>
        <p:spPr bwMode="auto">
          <a:xfrm>
            <a:off x="250825" y="2514600"/>
            <a:ext cx="1620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CA" sz="1400" b="1">
                <a:solidFill>
                  <a:srgbClr val="1F497D"/>
                </a:solidFill>
                <a:latin typeface="Arial" panose="020B0604020202020204" pitchFamily="34" charset="0"/>
              </a:rPr>
              <a:t>Gallium Nitride Electronics</a:t>
            </a:r>
            <a:endParaRPr lang="en-US" sz="1400" b="1">
              <a:solidFill>
                <a:srgbClr val="1F497D"/>
              </a:solidFill>
              <a:latin typeface="Arial" panose="020B0604020202020204" pitchFamily="34" charset="0"/>
            </a:endParaRPr>
          </a:p>
        </p:txBody>
      </p:sp>
      <p:sp>
        <p:nvSpPr>
          <p:cNvPr id="20" name="Text Box 13"/>
          <p:cNvSpPr txBox="1">
            <a:spLocks noChangeArrowheads="1"/>
          </p:cNvSpPr>
          <p:nvPr/>
        </p:nvSpPr>
        <p:spPr bwMode="auto">
          <a:xfrm>
            <a:off x="6705600" y="5191125"/>
            <a:ext cx="1776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CA" sz="1400" b="1">
                <a:solidFill>
                  <a:srgbClr val="1F497D"/>
                </a:solidFill>
                <a:latin typeface="Arial" panose="020B0604020202020204" pitchFamily="34" charset="0"/>
              </a:rPr>
              <a:t>Decision Support Systems</a:t>
            </a:r>
            <a:endParaRPr lang="en-US" sz="1400" b="1">
              <a:solidFill>
                <a:srgbClr val="1F497D"/>
              </a:solidFill>
              <a:latin typeface="Arial" panose="020B0604020202020204" pitchFamily="34" charset="0"/>
            </a:endParaRPr>
          </a:p>
        </p:txBody>
      </p:sp>
      <p:sp>
        <p:nvSpPr>
          <p:cNvPr id="23" name="Text Box 13"/>
          <p:cNvSpPr txBox="1">
            <a:spLocks noChangeArrowheads="1"/>
          </p:cNvSpPr>
          <p:nvPr/>
        </p:nvSpPr>
        <p:spPr bwMode="auto">
          <a:xfrm>
            <a:off x="6934200" y="3502025"/>
            <a:ext cx="1828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CA" sz="1400" b="1">
                <a:solidFill>
                  <a:srgbClr val="1F497D"/>
                </a:solidFill>
                <a:latin typeface="Arial" panose="020B0604020202020204" pitchFamily="34" charset="0"/>
              </a:rPr>
              <a:t>Functional Devices</a:t>
            </a:r>
            <a:endParaRPr lang="en-US" sz="1400" b="1">
              <a:solidFill>
                <a:srgbClr val="1F497D"/>
              </a:solidFill>
              <a:latin typeface="Arial" panose="020B0604020202020204" pitchFamily="34" charset="0"/>
            </a:endParaRPr>
          </a:p>
        </p:txBody>
      </p:sp>
      <p:sp>
        <p:nvSpPr>
          <p:cNvPr id="24" name="Text Box 13"/>
          <p:cNvSpPr txBox="1">
            <a:spLocks noChangeArrowheads="1"/>
          </p:cNvSpPr>
          <p:nvPr/>
        </p:nvSpPr>
        <p:spPr bwMode="auto">
          <a:xfrm>
            <a:off x="7239000" y="2752725"/>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CA" sz="1400" b="1">
                <a:solidFill>
                  <a:srgbClr val="1F497D"/>
                </a:solidFill>
                <a:latin typeface="Arial" panose="020B0604020202020204" pitchFamily="34" charset="0"/>
              </a:rPr>
              <a:t>Functional Materials</a:t>
            </a:r>
            <a:endParaRPr lang="en-US" sz="1400" b="1">
              <a:solidFill>
                <a:srgbClr val="1F497D"/>
              </a:solidFill>
              <a:latin typeface="Arial" panose="020B0604020202020204" pitchFamily="34" charset="0"/>
            </a:endParaRPr>
          </a:p>
        </p:txBody>
      </p:sp>
    </p:spTree>
    <p:extLst>
      <p:ext uri="{BB962C8B-B14F-4D97-AF65-F5344CB8AC3E}">
        <p14:creationId xmlns:p14="http://schemas.microsoft.com/office/powerpoint/2010/main" val="1792315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20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0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20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0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20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20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20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2000"/>
                                        <p:tgtEl>
                                          <p:spTgt spid="2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20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2000"/>
                                        <p:tgtEl>
                                          <p:spTgt spid="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2000"/>
                                        <p:tgtEl>
                                          <p:spTgt spid="2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p:bldP spid="9" grpId="0"/>
      <p:bldP spid="10" grpId="0"/>
      <p:bldP spid="11" grpId="0"/>
      <p:bldP spid="12" grpId="0"/>
      <p:bldP spid="13" grpId="0"/>
      <p:bldP spid="14" grpId="0"/>
      <p:bldP spid="15" grpId="0"/>
      <p:bldP spid="16" grpId="0"/>
      <p:bldP spid="17" grpId="0"/>
      <p:bldP spid="18" grpId="0"/>
      <p:bldP spid="19" grpId="0"/>
      <p:bldP spid="21" grpId="0"/>
      <p:bldP spid="22" grpId="0"/>
      <p:bldP spid="20"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151893"/>
          </a:xfrm>
        </p:spPr>
        <p:txBody>
          <a:bodyPr/>
          <a:lstStyle/>
          <a:p>
            <a:r>
              <a:rPr lang="en-US" dirty="0" smtClean="0"/>
              <a:t>Course Provider Perspective</a:t>
            </a:r>
            <a:endParaRPr lang="en-US" dirty="0"/>
          </a:p>
        </p:txBody>
      </p:sp>
      <p:pic>
        <p:nvPicPr>
          <p:cNvPr id="42" name="Picture 17" descr="https://encrypted-tbn0.google.com/images?q=tbn:ANd9GcRZ1QhYm2YJoioMLdE8LPeZSsD9vD-cKtSlYVbmvNd46YoizwTx"/>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710040" y="4208390"/>
            <a:ext cx="249382" cy="24938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57600" y="3657600"/>
            <a:ext cx="609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Site</a:t>
            </a:r>
            <a:endParaRPr lang="en-US" dirty="0">
              <a:solidFill>
                <a:schemeClr val="bg1"/>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2133600"/>
            <a:ext cx="583474" cy="58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8865" y="2869339"/>
            <a:ext cx="408312" cy="439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746" y="2904528"/>
            <a:ext cx="482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6538" y="2214124"/>
            <a:ext cx="532965" cy="52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6834" y="5413399"/>
            <a:ext cx="393700" cy="480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5346" y="4816199"/>
            <a:ext cx="4476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9437" y="4781518"/>
            <a:ext cx="4286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5624" y="5358004"/>
            <a:ext cx="47625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miley Face 12"/>
          <p:cNvSpPr/>
          <p:nvPr/>
        </p:nvSpPr>
        <p:spPr>
          <a:xfrm>
            <a:off x="6019800" y="2115796"/>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4" name="Smiley Face 13"/>
          <p:cNvSpPr/>
          <p:nvPr/>
        </p:nvSpPr>
        <p:spPr>
          <a:xfrm>
            <a:off x="6858000" y="2145042"/>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5" name="Smiley Face 14"/>
          <p:cNvSpPr/>
          <p:nvPr/>
        </p:nvSpPr>
        <p:spPr>
          <a:xfrm>
            <a:off x="6328853" y="2971800"/>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6" name="Smiley Face 15"/>
          <p:cNvSpPr/>
          <p:nvPr/>
        </p:nvSpPr>
        <p:spPr>
          <a:xfrm>
            <a:off x="7239000" y="2869339"/>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0" name="Straight Arrow Connector 9"/>
          <p:cNvCxnSpPr/>
          <p:nvPr/>
        </p:nvCxnSpPr>
        <p:spPr>
          <a:xfrm flipV="1">
            <a:off x="2438400" y="4114800"/>
            <a:ext cx="11430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514600" y="2971800"/>
            <a:ext cx="990600" cy="5159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419600" y="2869339"/>
            <a:ext cx="1600200" cy="7120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4"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79481" y="4391191"/>
            <a:ext cx="485775" cy="514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descr="https://encrypted-tbn2.google.com/images?q=tbn:ANd9GcTua-Kkq1RAYUSwbbL7C47_MEy3jQ-gxmSkWd70OZRLvx2Tcx3E8w"/>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20000" y="4557273"/>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encrypted-tbn1.google.com/images?q=tbn:ANd9GcQPlT7jx69pZpJtGXhNAF2MB6YnNQXUmQC8KBAsOKbMdsw8uaDrV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17313" y="5089009"/>
            <a:ext cx="502586" cy="502586"/>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a:xfrm>
            <a:off x="7239000" y="3810000"/>
            <a:ext cx="132472"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943600" y="4953000"/>
            <a:ext cx="762000" cy="2067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4191000" y="4343400"/>
            <a:ext cx="533400" cy="8163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60" name="Picture 12" descr="https://encrypted-tbn0.google.com/images?q=tbn:ANd9GcQ93z2g8LHIIid5yDD_Ppq-xh114y5t_dWCy79CTOlrrxEBgJMTrA"/>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76800" y="525137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encrypted-tbn3.google.com/images?q=tbn:ANd9GcQkPH6J4Wkvt_ZajEE7J7CDLPlYtvlL1chaTp6R0Wq0AaMwOZD_2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0640857" flipV="1">
            <a:off x="2710896" y="3240060"/>
            <a:ext cx="241934" cy="160996"/>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2797456" y="2223008"/>
            <a:ext cx="923138" cy="646331"/>
          </a:xfrm>
          <a:prstGeom prst="rect">
            <a:avLst/>
          </a:prstGeom>
        </p:spPr>
        <p:txBody>
          <a:bodyPr wrap="none">
            <a:spAutoFit/>
          </a:bodyPr>
          <a:lstStyle/>
          <a:p>
            <a:r>
              <a:rPr lang="en-US" dirty="0" smtClean="0"/>
              <a:t>Student</a:t>
            </a:r>
          </a:p>
          <a:p>
            <a:r>
              <a:rPr lang="en-US" dirty="0" smtClean="0"/>
              <a:t>content</a:t>
            </a:r>
            <a:endParaRPr lang="en-US" dirty="0"/>
          </a:p>
        </p:txBody>
      </p:sp>
      <p:sp>
        <p:nvSpPr>
          <p:cNvPr id="26" name="Rectangle 25"/>
          <p:cNvSpPr/>
          <p:nvPr/>
        </p:nvSpPr>
        <p:spPr>
          <a:xfrm>
            <a:off x="2555609" y="5098129"/>
            <a:ext cx="908582" cy="646331"/>
          </a:xfrm>
          <a:prstGeom prst="rect">
            <a:avLst/>
          </a:prstGeom>
        </p:spPr>
        <p:txBody>
          <a:bodyPr wrap="none">
            <a:spAutoFit/>
          </a:bodyPr>
          <a:lstStyle/>
          <a:p>
            <a:r>
              <a:rPr lang="en-US" dirty="0" smtClean="0"/>
              <a:t>Course</a:t>
            </a:r>
          </a:p>
          <a:p>
            <a:r>
              <a:rPr lang="en-US" dirty="0" smtClean="0"/>
              <a:t>content</a:t>
            </a:r>
            <a:endParaRPr lang="en-US" dirty="0"/>
          </a:p>
        </p:txBody>
      </p:sp>
      <p:sp>
        <p:nvSpPr>
          <p:cNvPr id="27" name="Rectangle 26"/>
          <p:cNvSpPr/>
          <p:nvPr/>
        </p:nvSpPr>
        <p:spPr>
          <a:xfrm>
            <a:off x="7508980" y="1930510"/>
            <a:ext cx="1212640" cy="646331"/>
          </a:xfrm>
          <a:prstGeom prst="rect">
            <a:avLst/>
          </a:prstGeom>
        </p:spPr>
        <p:txBody>
          <a:bodyPr wrap="none">
            <a:spAutoFit/>
          </a:bodyPr>
          <a:lstStyle/>
          <a:p>
            <a:r>
              <a:rPr lang="en-US" dirty="0" smtClean="0"/>
              <a:t>Subscribed</a:t>
            </a:r>
          </a:p>
          <a:p>
            <a:r>
              <a:rPr lang="en-US" dirty="0" smtClean="0"/>
              <a:t>students</a:t>
            </a:r>
            <a:endParaRPr lang="en-US" dirty="0"/>
          </a:p>
        </p:txBody>
      </p:sp>
      <p:pic>
        <p:nvPicPr>
          <p:cNvPr id="2063" name="Picture 1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858294" y="3038851"/>
            <a:ext cx="381000" cy="176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7526397" y="5577079"/>
            <a:ext cx="1284514" cy="646331"/>
          </a:xfrm>
          <a:prstGeom prst="rect">
            <a:avLst/>
          </a:prstGeom>
        </p:spPr>
        <p:txBody>
          <a:bodyPr wrap="square">
            <a:spAutoFit/>
          </a:bodyPr>
          <a:lstStyle/>
          <a:p>
            <a:r>
              <a:rPr lang="en-US" dirty="0" smtClean="0"/>
              <a:t>Live online events</a:t>
            </a:r>
            <a:endParaRPr lang="en-US" dirty="0"/>
          </a:p>
        </p:txBody>
      </p:sp>
      <p:sp>
        <p:nvSpPr>
          <p:cNvPr id="29" name="Rectangle 28"/>
          <p:cNvSpPr/>
          <p:nvPr/>
        </p:nvSpPr>
        <p:spPr>
          <a:xfrm>
            <a:off x="4583611" y="5900244"/>
            <a:ext cx="1740989" cy="369332"/>
          </a:xfrm>
          <a:prstGeom prst="rect">
            <a:avLst/>
          </a:prstGeom>
        </p:spPr>
        <p:txBody>
          <a:bodyPr wrap="none">
            <a:spAutoFit/>
          </a:bodyPr>
          <a:lstStyle/>
          <a:p>
            <a:r>
              <a:rPr lang="en-US" dirty="0" smtClean="0"/>
              <a:t>Event recordings</a:t>
            </a:r>
            <a:endParaRPr lang="en-US" dirty="0"/>
          </a:p>
        </p:txBody>
      </p:sp>
      <p:pic>
        <p:nvPicPr>
          <p:cNvPr id="2065" name="Picture 17" descr="https://encrypted-tbn0.google.com/images?q=tbn:ANd9GcRZ1QhYm2YJoioMLdE8LPeZSsD9vD-cKtSlYVbmvNd46YoizwTx"/>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243185" y="4381394"/>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239294" y="3315591"/>
            <a:ext cx="257175" cy="185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56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881815"/>
          </a:xfrm>
        </p:spPr>
        <p:txBody>
          <a:bodyPr/>
          <a:lstStyle/>
          <a:p>
            <a:r>
              <a:rPr lang="en-US" dirty="0" smtClean="0"/>
              <a:t>Underlying MOOC Support</a:t>
            </a:r>
            <a:endParaRPr lang="en-US" dirty="0"/>
          </a:p>
        </p:txBody>
      </p:sp>
      <p:sp>
        <p:nvSpPr>
          <p:cNvPr id="3" name="Content Placeholder 2"/>
          <p:cNvSpPr>
            <a:spLocks noGrp="1"/>
          </p:cNvSpPr>
          <p:nvPr>
            <p:ph idx="1"/>
          </p:nvPr>
        </p:nvSpPr>
        <p:spPr>
          <a:xfrm>
            <a:off x="457200" y="1623218"/>
            <a:ext cx="8229600" cy="4525963"/>
          </a:xfrm>
        </p:spPr>
        <p:txBody>
          <a:bodyPr/>
          <a:lstStyle/>
          <a:p>
            <a:endParaRPr lang="en-US" dirty="0"/>
          </a:p>
        </p:txBody>
      </p:sp>
      <p:sp>
        <p:nvSpPr>
          <p:cNvPr id="4" name="Smiley Face 3"/>
          <p:cNvSpPr/>
          <p:nvPr/>
        </p:nvSpPr>
        <p:spPr>
          <a:xfrm>
            <a:off x="742072" y="3259121"/>
            <a:ext cx="914400" cy="914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Smiley Face 4"/>
          <p:cNvSpPr/>
          <p:nvPr/>
        </p:nvSpPr>
        <p:spPr>
          <a:xfrm>
            <a:off x="6934200" y="3198223"/>
            <a:ext cx="914400" cy="914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Rectangle 5"/>
          <p:cNvSpPr/>
          <p:nvPr/>
        </p:nvSpPr>
        <p:spPr>
          <a:xfrm>
            <a:off x="4038600" y="2362200"/>
            <a:ext cx="609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Site</a:t>
            </a:r>
            <a:endParaRPr lang="en-US" dirty="0">
              <a:solidFill>
                <a:schemeClr val="bg1"/>
              </a:solidFill>
            </a:endParaRPr>
          </a:p>
        </p:txBody>
      </p:sp>
      <p:cxnSp>
        <p:nvCxnSpPr>
          <p:cNvPr id="8" name="Straight Arrow Connector 7"/>
          <p:cNvCxnSpPr/>
          <p:nvPr/>
        </p:nvCxnSpPr>
        <p:spPr>
          <a:xfrm flipV="1">
            <a:off x="1752600" y="2664823"/>
            <a:ext cx="2133600" cy="6879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872446" y="2588623"/>
            <a:ext cx="19050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828800" y="3716321"/>
            <a:ext cx="4800600" cy="3614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Smiley Face 12"/>
          <p:cNvSpPr/>
          <p:nvPr/>
        </p:nvSpPr>
        <p:spPr>
          <a:xfrm>
            <a:off x="3581400" y="4953000"/>
            <a:ext cx="914400" cy="914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5" name="Straight Arrow Connector 14"/>
          <p:cNvCxnSpPr/>
          <p:nvPr/>
        </p:nvCxnSpPr>
        <p:spPr>
          <a:xfrm>
            <a:off x="1752600" y="4092298"/>
            <a:ext cx="1676400" cy="10131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33400" y="2145268"/>
            <a:ext cx="2743200" cy="923330"/>
          </a:xfrm>
          <a:prstGeom prst="rect">
            <a:avLst/>
          </a:prstGeom>
        </p:spPr>
        <p:txBody>
          <a:bodyPr wrap="square">
            <a:spAutoFit/>
          </a:bodyPr>
          <a:lstStyle/>
          <a:p>
            <a:r>
              <a:rPr lang="en-US" dirty="0" smtClean="0"/>
              <a:t>1. First student creates resource and sends info to course </a:t>
            </a:r>
            <a:endParaRPr lang="en-US" dirty="0"/>
          </a:p>
        </p:txBody>
      </p:sp>
      <p:sp>
        <p:nvSpPr>
          <p:cNvPr id="18" name="Rectangle 17"/>
          <p:cNvSpPr/>
          <p:nvPr/>
        </p:nvSpPr>
        <p:spPr>
          <a:xfrm>
            <a:off x="5377373" y="2334679"/>
            <a:ext cx="2852227" cy="923330"/>
          </a:xfrm>
          <a:prstGeom prst="rect">
            <a:avLst/>
          </a:prstGeom>
        </p:spPr>
        <p:txBody>
          <a:bodyPr wrap="square">
            <a:spAutoFit/>
          </a:bodyPr>
          <a:lstStyle/>
          <a:p>
            <a:r>
              <a:rPr lang="en-US" dirty="0" smtClean="0"/>
              <a:t>2. Second student sees resource info in newsletter and RSS feed</a:t>
            </a:r>
            <a:endParaRPr lang="en-US" dirty="0"/>
          </a:p>
        </p:txBody>
      </p:sp>
      <p:sp>
        <p:nvSpPr>
          <p:cNvPr id="19" name="Rectangle 18"/>
          <p:cNvSpPr/>
          <p:nvPr/>
        </p:nvSpPr>
        <p:spPr>
          <a:xfrm>
            <a:off x="3045194" y="3250191"/>
            <a:ext cx="2217590" cy="923330"/>
          </a:xfrm>
          <a:prstGeom prst="rect">
            <a:avLst/>
          </a:prstGeom>
        </p:spPr>
        <p:txBody>
          <a:bodyPr wrap="square">
            <a:spAutoFit/>
          </a:bodyPr>
          <a:lstStyle/>
          <a:p>
            <a:r>
              <a:rPr lang="en-US" dirty="0" smtClean="0"/>
              <a:t>3. Second student accesses the resource directly  </a:t>
            </a:r>
            <a:endParaRPr lang="en-US" dirty="0"/>
          </a:p>
        </p:txBody>
      </p:sp>
      <p:sp>
        <p:nvSpPr>
          <p:cNvPr id="23" name="Rectangle 22"/>
          <p:cNvSpPr/>
          <p:nvPr/>
        </p:nvSpPr>
        <p:spPr>
          <a:xfrm>
            <a:off x="4872446" y="5029200"/>
            <a:ext cx="3048000" cy="646331"/>
          </a:xfrm>
          <a:prstGeom prst="rect">
            <a:avLst/>
          </a:prstGeom>
        </p:spPr>
        <p:txBody>
          <a:bodyPr wrap="square">
            <a:spAutoFit/>
          </a:bodyPr>
          <a:lstStyle/>
          <a:p>
            <a:r>
              <a:rPr lang="en-US" dirty="0" smtClean="0"/>
              <a:t>4. Second student finds link to third student’s resource</a:t>
            </a:r>
            <a:endParaRPr lang="en-US" dirty="0"/>
          </a:p>
        </p:txBody>
      </p:sp>
    </p:spTree>
    <p:extLst>
      <p:ext uri="{BB962C8B-B14F-4D97-AF65-F5344CB8AC3E}">
        <p14:creationId xmlns:p14="http://schemas.microsoft.com/office/powerpoint/2010/main" val="2185486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866273"/>
          </a:xfrm>
        </p:spPr>
        <p:txBody>
          <a:bodyPr/>
          <a:lstStyle/>
          <a:p>
            <a:r>
              <a:rPr lang="en-US" dirty="0" smtClean="0"/>
              <a:t>Personal </a:t>
            </a:r>
            <a:r>
              <a:rPr lang="en-US" dirty="0"/>
              <a:t>L</a:t>
            </a:r>
            <a:r>
              <a:rPr lang="en-US" dirty="0" smtClean="0"/>
              <a:t>earning</a:t>
            </a:r>
            <a:endParaRPr lang="en-US" dirty="0"/>
          </a:p>
        </p:txBody>
      </p:sp>
      <p:pic>
        <p:nvPicPr>
          <p:cNvPr id="7" name="Content Placeholder 6"/>
          <p:cNvPicPr>
            <a:picLocks noGrp="1" noChangeAspect="1"/>
          </p:cNvPicPr>
          <p:nvPr>
            <p:ph idx="1"/>
          </p:nvPr>
        </p:nvPicPr>
        <p:blipFill>
          <a:blip r:embed="rId3"/>
          <a:srcRect l="1897" r="1897"/>
          <a:stretch>
            <a:fillRect/>
          </a:stretch>
        </p:blipFill>
        <p:spPr>
          <a:xfrm>
            <a:off x="731520" y="1580950"/>
            <a:ext cx="7955280" cy="4069080"/>
          </a:xfrm>
        </p:spPr>
      </p:pic>
      <p:sp>
        <p:nvSpPr>
          <p:cNvPr id="5" name="Rectangle 4"/>
          <p:cNvSpPr/>
          <p:nvPr/>
        </p:nvSpPr>
        <p:spPr>
          <a:xfrm>
            <a:off x="4572000" y="5795312"/>
            <a:ext cx="4572000" cy="646331"/>
          </a:xfrm>
          <a:prstGeom prst="rect">
            <a:avLst/>
          </a:prstGeom>
        </p:spPr>
        <p:txBody>
          <a:bodyPr>
            <a:spAutoFit/>
          </a:bodyPr>
          <a:lstStyle/>
          <a:p>
            <a:r>
              <a:rPr lang="tr-TR" dirty="0">
                <a:hlinkClick r:id="rId4"/>
              </a:rPr>
              <a:t>http://dmlcentral.net/blog/howard-rheingold/diy-u-interview-anya-</a:t>
            </a:r>
            <a:r>
              <a:rPr lang="tr-TR" dirty="0" smtClean="0">
                <a:hlinkClick r:id="rId4"/>
              </a:rPr>
              <a:t>kamenetz</a:t>
            </a:r>
            <a:r>
              <a:rPr lang="tr-TR" dirty="0" smtClean="0"/>
              <a:t> </a:t>
            </a:r>
            <a:endParaRPr lang="en-US" dirty="0"/>
          </a:p>
        </p:txBody>
      </p:sp>
      <p:sp>
        <p:nvSpPr>
          <p:cNvPr id="6" name="Rectangle 5"/>
          <p:cNvSpPr/>
          <p:nvPr/>
        </p:nvSpPr>
        <p:spPr>
          <a:xfrm>
            <a:off x="2784107" y="5365821"/>
            <a:ext cx="3541767" cy="369332"/>
          </a:xfrm>
          <a:prstGeom prst="rect">
            <a:avLst/>
          </a:prstGeom>
        </p:spPr>
        <p:txBody>
          <a:bodyPr wrap="none">
            <a:spAutoFit/>
          </a:bodyPr>
          <a:lstStyle/>
          <a:p>
            <a:r>
              <a:rPr lang="pl-PL" dirty="0">
                <a:hlinkClick r:id="rId5"/>
              </a:rPr>
              <a:t>http://www.downes.ca/post/58150</a:t>
            </a:r>
            <a:endParaRPr lang="en-US" dirty="0"/>
          </a:p>
        </p:txBody>
      </p:sp>
    </p:spTree>
    <p:extLst>
      <p:ext uri="{BB962C8B-B14F-4D97-AF65-F5344CB8AC3E}">
        <p14:creationId xmlns:p14="http://schemas.microsoft.com/office/powerpoint/2010/main" val="21219343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894865"/>
          </a:xfrm>
        </p:spPr>
        <p:txBody>
          <a:bodyPr/>
          <a:lstStyle/>
          <a:p>
            <a:r>
              <a:rPr lang="en-US" dirty="0" smtClean="0"/>
              <a:t>The Student’s Perspective</a:t>
            </a:r>
            <a:endParaRPr lang="en-US" dirty="0"/>
          </a:p>
        </p:txBody>
      </p:sp>
      <p:sp>
        <p:nvSpPr>
          <p:cNvPr id="3" name="Content Placeholder 2"/>
          <p:cNvSpPr>
            <a:spLocks noGrp="1"/>
          </p:cNvSpPr>
          <p:nvPr>
            <p:ph idx="1"/>
          </p:nvPr>
        </p:nvSpPr>
        <p:spPr/>
        <p:txBody>
          <a:bodyPr/>
          <a:lstStyle/>
          <a:p>
            <a:endParaRPr lang="en-US" dirty="0"/>
          </a:p>
        </p:txBody>
      </p:sp>
      <p:sp>
        <p:nvSpPr>
          <p:cNvPr id="4" name="Smiley Face 3"/>
          <p:cNvSpPr/>
          <p:nvPr/>
        </p:nvSpPr>
        <p:spPr>
          <a:xfrm>
            <a:off x="3962400" y="3352800"/>
            <a:ext cx="914400" cy="914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Rectangle 5"/>
          <p:cNvSpPr/>
          <p:nvPr/>
        </p:nvSpPr>
        <p:spPr>
          <a:xfrm>
            <a:off x="5334000" y="2514600"/>
            <a:ext cx="609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Site</a:t>
            </a:r>
            <a:endParaRPr lang="en-US" dirty="0">
              <a:solidFill>
                <a:schemeClr val="bg1"/>
              </a:solidFill>
            </a:endParaRPr>
          </a:p>
        </p:txBody>
      </p:sp>
      <p:sp>
        <p:nvSpPr>
          <p:cNvPr id="7" name="Smiley Face 6"/>
          <p:cNvSpPr/>
          <p:nvPr/>
        </p:nvSpPr>
        <p:spPr>
          <a:xfrm>
            <a:off x="1981200" y="3276600"/>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Smiley Face 7"/>
          <p:cNvSpPr/>
          <p:nvPr/>
        </p:nvSpPr>
        <p:spPr>
          <a:xfrm>
            <a:off x="1981200" y="4648200"/>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 name="Smiley Face 8"/>
          <p:cNvSpPr/>
          <p:nvPr/>
        </p:nvSpPr>
        <p:spPr>
          <a:xfrm>
            <a:off x="3006467" y="2323073"/>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Smiley Face 9"/>
          <p:cNvSpPr/>
          <p:nvPr/>
        </p:nvSpPr>
        <p:spPr>
          <a:xfrm>
            <a:off x="3276600" y="5257800"/>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Smiley Face 10"/>
          <p:cNvSpPr/>
          <p:nvPr/>
        </p:nvSpPr>
        <p:spPr>
          <a:xfrm>
            <a:off x="5368834" y="5151057"/>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Smiley Face 11"/>
          <p:cNvSpPr/>
          <p:nvPr/>
        </p:nvSpPr>
        <p:spPr>
          <a:xfrm>
            <a:off x="5847472" y="3664129"/>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4" name="Straight Arrow Connector 13"/>
          <p:cNvCxnSpPr/>
          <p:nvPr/>
        </p:nvCxnSpPr>
        <p:spPr>
          <a:xfrm flipH="1" flipV="1">
            <a:off x="3519939" y="2838994"/>
            <a:ext cx="442461" cy="4376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876800" y="2971800"/>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067300" y="3922089"/>
            <a:ext cx="5715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724400" y="4343400"/>
            <a:ext cx="644434" cy="8076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3741169" y="4419600"/>
            <a:ext cx="297431" cy="7314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590800" y="4038600"/>
            <a:ext cx="1199272"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2667000" y="3534560"/>
            <a:ext cx="1123072" cy="1295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629400" y="3922089"/>
            <a:ext cx="685800" cy="1165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324600" y="2514600"/>
            <a:ext cx="838200" cy="664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943600" y="1905000"/>
            <a:ext cx="533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104208" y="5562600"/>
            <a:ext cx="753792"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1219200" y="5257800"/>
            <a:ext cx="685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1066800" y="4876800"/>
            <a:ext cx="685800" cy="29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1219200" y="3276600"/>
            <a:ext cx="609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3351" y="37719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943" y="2859677"/>
            <a:ext cx="583474" cy="58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8111" y="2438400"/>
            <a:ext cx="54365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253" y="5515759"/>
            <a:ext cx="532965" cy="52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943" y="4724399"/>
            <a:ext cx="408312" cy="439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6700" y="1600200"/>
            <a:ext cx="482600" cy="519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380" y="5535913"/>
            <a:ext cx="482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2789508" y="6294057"/>
            <a:ext cx="6629400" cy="461665"/>
          </a:xfrm>
          <a:prstGeom prst="rect">
            <a:avLst/>
          </a:prstGeom>
          <a:noFill/>
        </p:spPr>
        <p:txBody>
          <a:bodyPr wrap="square" rtlCol="0">
            <a:spAutoFit/>
          </a:bodyPr>
          <a:lstStyle/>
          <a:p>
            <a:r>
              <a:rPr lang="en-US" sz="2400" dirty="0" smtClean="0"/>
              <a:t>A range of different resources and services</a:t>
            </a:r>
            <a:endParaRPr lang="en-US" sz="2400" dirty="0"/>
          </a:p>
        </p:txBody>
      </p:sp>
    </p:spTree>
    <p:extLst>
      <p:ext uri="{BB962C8B-B14F-4D97-AF65-F5344CB8AC3E}">
        <p14:creationId xmlns:p14="http://schemas.microsoft.com/office/powerpoint/2010/main" val="11576048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76250" y="304800"/>
            <a:ext cx="8229600" cy="868363"/>
          </a:xfrm>
        </p:spPr>
        <p:txBody>
          <a:bodyPr>
            <a:noAutofit/>
          </a:bodyPr>
          <a:lstStyle/>
          <a:p>
            <a:r>
              <a:rPr lang="en-US" sz="3200" dirty="0" smtClean="0"/>
              <a:t>LPSS program</a:t>
            </a:r>
            <a:br>
              <a:rPr lang="en-US" sz="3200" dirty="0" smtClean="0"/>
            </a:br>
            <a:r>
              <a:rPr lang="en-US" sz="3200" dirty="0" smtClean="0"/>
              <a:t>Personal </a:t>
            </a:r>
            <a:r>
              <a:rPr lang="en-CA" sz="3200" dirty="0" smtClean="0"/>
              <a:t>Learning and Performance </a:t>
            </a:r>
            <a:br>
              <a:rPr lang="en-CA" sz="3200" dirty="0" smtClean="0"/>
            </a:br>
            <a:r>
              <a:rPr lang="en-CA" sz="3200" dirty="0" smtClean="0"/>
              <a:t>Support</a:t>
            </a:r>
            <a:endParaRPr lang="en-US" sz="3200" dirty="0" smtClean="0"/>
          </a:p>
        </p:txBody>
      </p:sp>
      <p:sp>
        <p:nvSpPr>
          <p:cNvPr id="5" name="Slide Number Placeholder 4"/>
          <p:cNvSpPr>
            <a:spLocks noGrp="1"/>
          </p:cNvSpPr>
          <p:nvPr>
            <p:ph type="sldNum" sz="quarter" idx="12"/>
          </p:nvPr>
        </p:nvSpPr>
        <p:spPr/>
        <p:txBody>
          <a:bodyPr/>
          <a:lstStyle/>
          <a:p>
            <a:fld id="{A5580D42-4309-42CB-9101-536F0D1551A5}" type="slidenum">
              <a:rPr lang="en-US" smtClean="0"/>
              <a:pPr/>
              <a:t>24</a:t>
            </a:fld>
            <a:endParaRPr lang="en-US"/>
          </a:p>
        </p:txBody>
      </p:sp>
      <p:sp>
        <p:nvSpPr>
          <p:cNvPr id="7" name="TextBox 3"/>
          <p:cNvSpPr txBox="1">
            <a:spLocks noChangeArrowheads="1"/>
          </p:cNvSpPr>
          <p:nvPr/>
        </p:nvSpPr>
        <p:spPr bwMode="auto">
          <a:xfrm>
            <a:off x="740945" y="2137610"/>
            <a:ext cx="34099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800" dirty="0">
                <a:solidFill>
                  <a:srgbClr val="000000"/>
                </a:solidFill>
                <a:latin typeface="Arial" panose="020B0604020202020204" pitchFamily="34" charset="0"/>
              </a:rPr>
              <a:t>Single point of access to all skills development and training needs</a:t>
            </a:r>
          </a:p>
        </p:txBody>
      </p:sp>
      <p:sp>
        <p:nvSpPr>
          <p:cNvPr id="8" name="TextBox 2"/>
          <p:cNvSpPr txBox="1">
            <a:spLocks noChangeArrowheads="1"/>
          </p:cNvSpPr>
          <p:nvPr/>
        </p:nvSpPr>
        <p:spPr bwMode="auto">
          <a:xfrm>
            <a:off x="2181225" y="4177904"/>
            <a:ext cx="586898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US" sz="2400" dirty="0">
                <a:solidFill>
                  <a:srgbClr val="000000"/>
                </a:solidFill>
                <a:latin typeface="Arial" panose="020B0604020202020204" pitchFamily="34" charset="0"/>
              </a:rPr>
              <a:t>Individual learning path</a:t>
            </a:r>
          </a:p>
          <a:p>
            <a:pPr eaLnBrk="1" hangingPunct="1">
              <a:buFont typeface="Arial" panose="020B0604020202020204" pitchFamily="34" charset="0"/>
              <a:buChar char="•"/>
            </a:pPr>
            <a:r>
              <a:rPr lang="en-US" sz="2400" dirty="0">
                <a:solidFill>
                  <a:srgbClr val="000000"/>
                </a:solidFill>
                <a:latin typeface="Arial" panose="020B0604020202020204" pitchFamily="34" charset="0"/>
              </a:rPr>
              <a:t>Context-aware support </a:t>
            </a:r>
          </a:p>
          <a:p>
            <a:pPr eaLnBrk="1" hangingPunct="1">
              <a:buFont typeface="Arial" panose="020B0604020202020204" pitchFamily="34" charset="0"/>
              <a:buChar char="•"/>
            </a:pPr>
            <a:r>
              <a:rPr lang="en-US" sz="2400" dirty="0">
                <a:solidFill>
                  <a:srgbClr val="000000"/>
                </a:solidFill>
                <a:latin typeface="Arial" panose="020B0604020202020204" pitchFamily="34" charset="0"/>
              </a:rPr>
              <a:t>Searchable and verifiable</a:t>
            </a:r>
          </a:p>
          <a:p>
            <a:pPr eaLnBrk="1" hangingPunct="1">
              <a:buFont typeface="Arial" panose="020B0604020202020204" pitchFamily="34" charset="0"/>
              <a:buChar char="•"/>
            </a:pPr>
            <a:r>
              <a:rPr lang="en-US" sz="2400" dirty="0">
                <a:solidFill>
                  <a:srgbClr val="000000"/>
                </a:solidFill>
                <a:latin typeface="Arial" panose="020B0604020202020204" pitchFamily="34" charset="0"/>
              </a:rPr>
              <a:t>Tailored to industry needs</a:t>
            </a:r>
          </a:p>
          <a:p>
            <a:pPr eaLnBrk="1" hangingPunct="1">
              <a:buFont typeface="Arial" panose="020B0604020202020204" pitchFamily="34" charset="0"/>
              <a:buChar char="•"/>
            </a:pPr>
            <a:r>
              <a:rPr lang="en-US" sz="2400" dirty="0">
                <a:solidFill>
                  <a:srgbClr val="000000"/>
                </a:solidFill>
                <a:latin typeface="Arial" panose="020B0604020202020204" pitchFamily="34" charset="0"/>
              </a:rPr>
              <a:t>Always </a:t>
            </a:r>
            <a:r>
              <a:rPr lang="en-US" sz="2400" dirty="0" smtClean="0">
                <a:solidFill>
                  <a:srgbClr val="000000"/>
                </a:solidFill>
                <a:latin typeface="Arial" panose="020B0604020202020204" pitchFamily="34" charset="0"/>
              </a:rPr>
              <a:t>available</a:t>
            </a:r>
            <a:endParaRPr lang="en-US" sz="2400" dirty="0">
              <a:solidFill>
                <a:srgbClr val="000000"/>
              </a:solidFill>
              <a:latin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7020" y="1539802"/>
            <a:ext cx="4758830" cy="4758830"/>
          </a:xfrm>
          <a:prstGeom prst="rect">
            <a:avLst/>
          </a:prstGeom>
        </p:spPr>
      </p:pic>
    </p:spTree>
    <p:extLst>
      <p:ext uri="{BB962C8B-B14F-4D97-AF65-F5344CB8AC3E}">
        <p14:creationId xmlns:p14="http://schemas.microsoft.com/office/powerpoint/2010/main" val="22952534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2"/>
            <a:ext cx="7704667" cy="830178"/>
          </a:xfrm>
        </p:spPr>
        <p:txBody>
          <a:bodyPr/>
          <a:lstStyle/>
          <a:p>
            <a:r>
              <a:rPr lang="en-US" dirty="0" smtClean="0"/>
              <a:t>LPSS Program Overview</a:t>
            </a:r>
            <a:endParaRPr lang="en-US" dirty="0"/>
          </a:p>
        </p:txBody>
      </p:sp>
      <p:sp>
        <p:nvSpPr>
          <p:cNvPr id="3" name="Content Placeholder 2"/>
          <p:cNvSpPr>
            <a:spLocks noGrp="1"/>
          </p:cNvSpPr>
          <p:nvPr>
            <p:ph sz="half" idx="1"/>
          </p:nvPr>
        </p:nvSpPr>
        <p:spPr>
          <a:xfrm>
            <a:off x="1405466" y="1937084"/>
            <a:ext cx="6858000" cy="4525963"/>
          </a:xfrm>
        </p:spPr>
        <p:txBody>
          <a:bodyPr>
            <a:normAutofit/>
          </a:bodyPr>
          <a:lstStyle/>
          <a:p>
            <a:pPr marL="342900" indent="-342900">
              <a:buFont typeface="Arial" panose="020B0604020202020204" pitchFamily="34" charset="0"/>
              <a:buChar char="•"/>
            </a:pPr>
            <a:r>
              <a:rPr lang="en-US" sz="2400" dirty="0" smtClean="0">
                <a:solidFill>
                  <a:schemeClr val="tx1"/>
                </a:solidFill>
              </a:rPr>
              <a:t>LPSS is a $19 million program over 5 years, average 30 FTEs per year </a:t>
            </a:r>
          </a:p>
          <a:p>
            <a:pPr marL="342900" indent="-342900">
              <a:buFont typeface="Arial" panose="020B0604020202020204" pitchFamily="34" charset="0"/>
              <a:buChar char="•"/>
            </a:pPr>
            <a:r>
              <a:rPr lang="en-US" sz="2400" dirty="0" smtClean="0">
                <a:solidFill>
                  <a:schemeClr val="tx1"/>
                </a:solidFill>
              </a:rPr>
              <a:t>Based on hosted services used to develop and monetize core technologies, which are then transferred to commercial receptors</a:t>
            </a:r>
          </a:p>
          <a:p>
            <a:pPr marL="342900" indent="-342900">
              <a:buFont typeface="Arial" panose="020B0604020202020204" pitchFamily="34" charset="0"/>
              <a:buChar char="•"/>
            </a:pPr>
            <a:r>
              <a:rPr lang="en-US" sz="2400" dirty="0" smtClean="0">
                <a:solidFill>
                  <a:schemeClr val="tx1"/>
                </a:solidFill>
              </a:rPr>
              <a:t>Will work with Canadian learning technology providers and target verticals to address critical skills shortages in that industry</a:t>
            </a:r>
          </a:p>
          <a:p>
            <a:pPr marL="342900" indent="-342900">
              <a:buFont typeface="Arial" panose="020B0604020202020204" pitchFamily="34" charset="0"/>
              <a:buChar char="•"/>
            </a:pPr>
            <a:r>
              <a:rPr lang="en-US" sz="2400" dirty="0" smtClean="0">
                <a:solidFill>
                  <a:schemeClr val="tx1"/>
                </a:solidFill>
              </a:rPr>
              <a:t>Revenues during program execution, with potential for ongoing licensing revenues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879243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854241" y="276728"/>
            <a:ext cx="7628022" cy="1752599"/>
          </a:xfrm>
        </p:spPr>
        <p:txBody>
          <a:bodyPr>
            <a:normAutofit fontScale="90000"/>
          </a:bodyPr>
          <a:lstStyle/>
          <a:p>
            <a:pPr algn="r"/>
            <a:r>
              <a:rPr lang="en-CA" dirty="0" smtClean="0"/>
              <a:t>Learning and Performance </a:t>
            </a:r>
            <a:br>
              <a:rPr lang="en-CA" dirty="0" smtClean="0"/>
            </a:br>
            <a:r>
              <a:rPr lang="en-CA" dirty="0" smtClean="0"/>
              <a:t>Support System:</a:t>
            </a:r>
            <a:r>
              <a:rPr lang="en-US" dirty="0" smtClean="0"/>
              <a:t/>
            </a:r>
            <a:br>
              <a:rPr lang="en-US" dirty="0" smtClean="0"/>
            </a:br>
            <a:r>
              <a:rPr lang="en-US" sz="3100" dirty="0" smtClean="0"/>
              <a:t>Core Technology Development Projects</a:t>
            </a:r>
          </a:p>
        </p:txBody>
      </p:sp>
      <p:sp>
        <p:nvSpPr>
          <p:cNvPr id="20483" name="Content Placeholder 2"/>
          <p:cNvSpPr>
            <a:spLocks noGrp="1"/>
          </p:cNvSpPr>
          <p:nvPr>
            <p:ph sz="half" idx="1"/>
          </p:nvPr>
        </p:nvSpPr>
        <p:spPr>
          <a:xfrm>
            <a:off x="854241" y="2141621"/>
            <a:ext cx="4495800" cy="3358900"/>
          </a:xfrm>
        </p:spPr>
        <p:txBody>
          <a:bodyPr>
            <a:normAutofit/>
          </a:bodyPr>
          <a:lstStyle/>
          <a:p>
            <a:pPr marL="342900" indent="-342900">
              <a:buFont typeface="Arial" panose="020B0604020202020204" pitchFamily="34" charset="0"/>
              <a:buChar char="•"/>
            </a:pPr>
            <a:r>
              <a:rPr lang="en-CA" sz="2000" dirty="0" smtClean="0">
                <a:solidFill>
                  <a:schemeClr val="tx1"/>
                </a:solidFill>
              </a:rPr>
              <a:t>Learning services network and marketplace</a:t>
            </a:r>
          </a:p>
          <a:p>
            <a:pPr marL="342900" indent="-342900">
              <a:buFont typeface="Arial" panose="020B0604020202020204" pitchFamily="34" charset="0"/>
              <a:buChar char="•"/>
            </a:pPr>
            <a:r>
              <a:rPr lang="en-CA" sz="2000" dirty="0" smtClean="0">
                <a:solidFill>
                  <a:schemeClr val="tx1"/>
                </a:solidFill>
              </a:rPr>
              <a:t>Automated skills development and recognition</a:t>
            </a:r>
          </a:p>
          <a:p>
            <a:pPr marL="342900" indent="-342900">
              <a:buFont typeface="Arial" panose="020B0604020202020204" pitchFamily="34" charset="0"/>
              <a:buChar char="•"/>
            </a:pPr>
            <a:r>
              <a:rPr lang="en-US" sz="2000" dirty="0" smtClean="0">
                <a:solidFill>
                  <a:schemeClr val="tx1"/>
                </a:solidFill>
              </a:rPr>
              <a:t>Lifetime management of </a:t>
            </a:r>
            <a:r>
              <a:rPr lang="en-CA" sz="2000" dirty="0" smtClean="0">
                <a:solidFill>
                  <a:schemeClr val="tx1"/>
                </a:solidFill>
              </a:rPr>
              <a:t>learning and training records and credentials</a:t>
            </a:r>
          </a:p>
          <a:p>
            <a:pPr marL="342900" indent="-342900">
              <a:buFont typeface="Arial" panose="020B0604020202020204" pitchFamily="34" charset="0"/>
              <a:buChar char="•"/>
            </a:pPr>
            <a:r>
              <a:rPr lang="en-CA" sz="2000" dirty="0" smtClean="0">
                <a:solidFill>
                  <a:schemeClr val="tx1"/>
                </a:solidFill>
              </a:rPr>
              <a:t>Personal learning assistant to view, update and access training</a:t>
            </a:r>
            <a:endParaRPr lang="en-US" sz="2000" dirty="0" smtClean="0">
              <a:solidFill>
                <a:schemeClr val="tx1"/>
              </a:solidFill>
            </a:endParaRPr>
          </a:p>
        </p:txBody>
      </p:sp>
      <p:graphicFrame>
        <p:nvGraphicFramePr>
          <p:cNvPr id="5" name="Content Placeholder 6"/>
          <p:cNvGraphicFramePr>
            <a:graphicFrameLocks/>
          </p:cNvGraphicFramePr>
          <p:nvPr>
            <p:extLst>
              <p:ext uri="{D42A27DB-BD31-4B8C-83A1-F6EECF244321}">
                <p14:modId xmlns:p14="http://schemas.microsoft.com/office/powerpoint/2010/main" val="3350684565"/>
              </p:ext>
            </p:extLst>
          </p:nvPr>
        </p:nvGraphicFramePr>
        <p:xfrm>
          <a:off x="5233737" y="2300998"/>
          <a:ext cx="3205480" cy="3230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5" name="Rectangle 7"/>
          <p:cNvSpPr>
            <a:spLocks noChangeArrowheads="1"/>
          </p:cNvSpPr>
          <p:nvPr/>
        </p:nvSpPr>
        <p:spPr bwMode="auto">
          <a:xfrm>
            <a:off x="5105400" y="5394158"/>
            <a:ext cx="38782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CA" sz="2000" dirty="0">
                <a:solidFill>
                  <a:srgbClr val="000000"/>
                </a:solidFill>
                <a:latin typeface="Arial" panose="020B0604020202020204" pitchFamily="34" charset="0"/>
              </a:rPr>
              <a:t>Learning as a cloud service and deep integration with external systems</a:t>
            </a:r>
            <a:endParaRPr lang="en-US" sz="2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921645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866273"/>
          </a:xfrm>
        </p:spPr>
        <p:txBody>
          <a:bodyPr/>
          <a:lstStyle/>
          <a:p>
            <a:r>
              <a:rPr lang="en-CA" dirty="0" smtClean="0"/>
              <a:t>Why Is This Difficult?</a:t>
            </a:r>
            <a:endParaRPr lang="en-CA" dirty="0"/>
          </a:p>
        </p:txBody>
      </p:sp>
      <p:sp>
        <p:nvSpPr>
          <p:cNvPr id="3" name="Content Placeholder 2"/>
          <p:cNvSpPr>
            <a:spLocks noGrp="1"/>
          </p:cNvSpPr>
          <p:nvPr>
            <p:ph idx="1"/>
          </p:nvPr>
        </p:nvSpPr>
        <p:spPr>
          <a:xfrm>
            <a:off x="982133" y="1564105"/>
            <a:ext cx="8246088" cy="4435711"/>
          </a:xfrm>
        </p:spPr>
        <p:txBody>
          <a:bodyPr>
            <a:normAutofit lnSpcReduction="10000"/>
          </a:bodyPr>
          <a:lstStyle/>
          <a:p>
            <a:r>
              <a:rPr lang="en-CA" sz="3000" dirty="0" smtClean="0"/>
              <a:t>It’s not one big thing…</a:t>
            </a:r>
          </a:p>
          <a:p>
            <a:r>
              <a:rPr lang="en-CA" sz="3000" dirty="0" smtClean="0"/>
              <a:t>… but a set of many small things</a:t>
            </a:r>
          </a:p>
          <a:p>
            <a:r>
              <a:rPr lang="en-CA" sz="3000" dirty="0" smtClean="0"/>
              <a:t>Tasks that are simple in an enterprise system…</a:t>
            </a:r>
          </a:p>
          <a:p>
            <a:pPr lvl="1"/>
            <a:r>
              <a:rPr lang="en-CA" sz="2600" dirty="0" smtClean="0"/>
              <a:t>Like data storage</a:t>
            </a:r>
          </a:p>
          <a:p>
            <a:pPr lvl="1"/>
            <a:r>
              <a:rPr lang="en-CA" sz="2600" dirty="0" smtClean="0"/>
              <a:t>Like content distribution</a:t>
            </a:r>
          </a:p>
          <a:p>
            <a:pPr lvl="1"/>
            <a:r>
              <a:rPr lang="en-CA" sz="2600" dirty="0" smtClean="0"/>
              <a:t>Like authentication</a:t>
            </a:r>
          </a:p>
          <a:p>
            <a:pPr lvl="1"/>
            <a:r>
              <a:rPr lang="en-CA" sz="2600" dirty="0" smtClean="0"/>
              <a:t>Like analytics</a:t>
            </a:r>
          </a:p>
          <a:p>
            <a:pPr marL="0" indent="0">
              <a:buNone/>
            </a:pPr>
            <a:r>
              <a:rPr lang="en-CA" sz="3000" dirty="0"/>
              <a:t>	</a:t>
            </a:r>
            <a:r>
              <a:rPr lang="en-CA" sz="3000" dirty="0" smtClean="0"/>
              <a:t>… become that much more difficult</a:t>
            </a:r>
          </a:p>
          <a:p>
            <a:endParaRPr lang="en-CA" dirty="0"/>
          </a:p>
        </p:txBody>
      </p:sp>
    </p:spTree>
    <p:extLst>
      <p:ext uri="{BB962C8B-B14F-4D97-AF65-F5344CB8AC3E}">
        <p14:creationId xmlns:p14="http://schemas.microsoft.com/office/powerpoint/2010/main" val="1199297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0032" y="91793"/>
            <a:ext cx="5739063" cy="1010844"/>
          </a:xfrm>
        </p:spPr>
        <p:txBody>
          <a:bodyPr/>
          <a:lstStyle/>
          <a:p>
            <a:r>
              <a:rPr lang="en-CA" dirty="0" smtClean="0"/>
              <a:t>What is LPSS?</a:t>
            </a:r>
            <a:endParaRPr lang="en-CA" dirty="0"/>
          </a:p>
        </p:txBody>
      </p:sp>
      <p:sp>
        <p:nvSpPr>
          <p:cNvPr id="3" name="Content Placeholder 2"/>
          <p:cNvSpPr>
            <a:spLocks noGrp="1"/>
          </p:cNvSpPr>
          <p:nvPr>
            <p:ph idx="1"/>
          </p:nvPr>
        </p:nvSpPr>
        <p:spPr/>
        <p:txBody>
          <a:bodyPr/>
          <a:lstStyle/>
          <a:p>
            <a:endParaRPr lang="en-CA" dirty="0"/>
          </a:p>
        </p:txBody>
      </p:sp>
      <p:pic>
        <p:nvPicPr>
          <p:cNvPr id="1026" name="Picture 2" descr="http://4.bp.blogspot.com/-m0gHLaUJnFU/Up9F3PFhxpI/AAAAAAAAIEQ/Tj8wt2mQ89w/s1600/LP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043" y="1472665"/>
            <a:ext cx="7965997" cy="29790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60032" y="5811225"/>
            <a:ext cx="5891017" cy="646331"/>
          </a:xfrm>
          <a:prstGeom prst="rect">
            <a:avLst/>
          </a:prstGeom>
        </p:spPr>
        <p:txBody>
          <a:bodyPr wrap="square">
            <a:spAutoFit/>
          </a:bodyPr>
          <a:lstStyle/>
          <a:p>
            <a:r>
              <a:rPr lang="en-CA" dirty="0">
                <a:hlinkClick r:id="rId3"/>
              </a:rPr>
              <a:t>http://</a:t>
            </a:r>
            <a:r>
              <a:rPr lang="en-CA" dirty="0" smtClean="0">
                <a:hlinkClick r:id="rId3"/>
              </a:rPr>
              <a:t>halfanhour.blogspot.com.es/2013/12/learning-and-performance-support-systems.html</a:t>
            </a:r>
            <a:r>
              <a:rPr lang="en-CA" dirty="0" smtClean="0"/>
              <a:t> </a:t>
            </a:r>
            <a:endParaRPr lang="en-CA" dirty="0"/>
          </a:p>
        </p:txBody>
      </p:sp>
      <p:sp>
        <p:nvSpPr>
          <p:cNvPr id="5" name="Rectangle 4"/>
          <p:cNvSpPr/>
          <p:nvPr/>
        </p:nvSpPr>
        <p:spPr>
          <a:xfrm>
            <a:off x="2466474" y="6416010"/>
            <a:ext cx="8566484" cy="369332"/>
          </a:xfrm>
          <a:prstGeom prst="rect">
            <a:avLst/>
          </a:prstGeom>
        </p:spPr>
        <p:txBody>
          <a:bodyPr wrap="square">
            <a:spAutoFit/>
          </a:bodyPr>
          <a:lstStyle/>
          <a:p>
            <a:r>
              <a:rPr lang="en-CA" dirty="0">
                <a:hlinkClick r:id="rId4"/>
              </a:rPr>
              <a:t>http://</a:t>
            </a:r>
            <a:r>
              <a:rPr lang="en-CA" dirty="0" smtClean="0">
                <a:hlinkClick r:id="rId4"/>
              </a:rPr>
              <a:t>www.nrc-cnrc.gc.ca/eng/solutions/collaborative/lpss.html</a:t>
            </a:r>
            <a:r>
              <a:rPr lang="en-CA" dirty="0" smtClean="0"/>
              <a:t> </a:t>
            </a:r>
            <a:endParaRPr lang="en-CA" dirty="0"/>
          </a:p>
        </p:txBody>
      </p:sp>
      <p:sp>
        <p:nvSpPr>
          <p:cNvPr id="7" name="Content Placeholder 2"/>
          <p:cNvSpPr txBox="1">
            <a:spLocks/>
          </p:cNvSpPr>
          <p:nvPr/>
        </p:nvSpPr>
        <p:spPr>
          <a:xfrm>
            <a:off x="3184358" y="5034429"/>
            <a:ext cx="5642364" cy="117348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CA" dirty="0" smtClean="0"/>
              <a:t>It’s a network of personal learning environments…</a:t>
            </a:r>
          </a:p>
          <a:p>
            <a:r>
              <a:rPr lang="en-CA" dirty="0" smtClean="0"/>
              <a:t>… connected to a large array of learning services</a:t>
            </a:r>
          </a:p>
          <a:p>
            <a:endParaRPr lang="en-CA" dirty="0"/>
          </a:p>
        </p:txBody>
      </p:sp>
    </p:spTree>
    <p:extLst>
      <p:ext uri="{BB962C8B-B14F-4D97-AF65-F5344CB8AC3E}">
        <p14:creationId xmlns:p14="http://schemas.microsoft.com/office/powerpoint/2010/main" val="8990591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0896" y="517359"/>
            <a:ext cx="4108072" cy="842209"/>
          </a:xfrm>
        </p:spPr>
        <p:txBody>
          <a:bodyPr>
            <a:normAutofit/>
          </a:bodyPr>
          <a:lstStyle/>
          <a:p>
            <a:r>
              <a:rPr lang="en-CA" dirty="0" smtClean="0"/>
              <a:t>Core Projects</a:t>
            </a:r>
            <a:endParaRPr lang="en-CA" dirty="0"/>
          </a:p>
        </p:txBody>
      </p:sp>
      <p:sp>
        <p:nvSpPr>
          <p:cNvPr id="4" name="Slide Number Placeholder 3"/>
          <p:cNvSpPr>
            <a:spLocks noGrp="1"/>
          </p:cNvSpPr>
          <p:nvPr>
            <p:ph type="sldNum" sz="quarter" idx="12"/>
          </p:nvPr>
        </p:nvSpPr>
        <p:spPr/>
        <p:txBody>
          <a:bodyPr/>
          <a:lstStyle/>
          <a:p>
            <a:fld id="{A5580D42-4309-42CB-9101-536F0D1551A5}" type="slidenum">
              <a:rPr lang="en-US" smtClean="0"/>
              <a:pPr/>
              <a:t>29</a:t>
            </a:fld>
            <a:endParaRPr lang="en-US" dirty="0"/>
          </a:p>
        </p:txBody>
      </p:sp>
      <p:pic>
        <p:nvPicPr>
          <p:cNvPr id="5" name="Picture 4"/>
          <p:cNvPicPr>
            <a:picLocks noChangeAspect="1"/>
          </p:cNvPicPr>
          <p:nvPr/>
        </p:nvPicPr>
        <p:blipFill>
          <a:blip r:embed="rId2"/>
          <a:stretch>
            <a:fillRect/>
          </a:stretch>
        </p:blipFill>
        <p:spPr>
          <a:xfrm>
            <a:off x="853971" y="1603330"/>
            <a:ext cx="7832829" cy="4261080"/>
          </a:xfrm>
          <a:prstGeom prst="rect">
            <a:avLst/>
          </a:prstGeom>
        </p:spPr>
      </p:pic>
    </p:spTree>
    <p:extLst>
      <p:ext uri="{BB962C8B-B14F-4D97-AF65-F5344CB8AC3E}">
        <p14:creationId xmlns:p14="http://schemas.microsoft.com/office/powerpoint/2010/main" val="1683737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4178" y="4480961"/>
            <a:ext cx="1651000" cy="12189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0790" y="1785833"/>
            <a:ext cx="2319045" cy="25143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1068832" y="39860"/>
            <a:ext cx="7704667" cy="1752599"/>
          </a:xfrm>
        </p:spPr>
        <p:txBody>
          <a:bodyPr/>
          <a:lstStyle/>
          <a:p>
            <a:r>
              <a:rPr lang="en-US" dirty="0" smtClean="0"/>
              <a:t>The Skills Shortage</a:t>
            </a:r>
            <a:endParaRPr lang="en-US" dirty="0"/>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8832" y="1678216"/>
            <a:ext cx="2714625" cy="1840424"/>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8182883" y="1752600"/>
            <a:ext cx="914400" cy="200055"/>
          </a:xfrm>
          <a:prstGeom prst="rect">
            <a:avLst/>
          </a:prstGeom>
        </p:spPr>
        <p:txBody>
          <a:bodyPr wrap="square">
            <a:spAutoFit/>
          </a:bodyPr>
          <a:lstStyle/>
          <a:p>
            <a:r>
              <a:rPr lang="en-US" sz="700" dirty="0"/>
              <a:t>August 26, 2013</a:t>
            </a:r>
          </a:p>
        </p:txBody>
      </p:sp>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09378" y="2945472"/>
            <a:ext cx="2453963" cy="1739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60037" y="4313282"/>
            <a:ext cx="2947945" cy="12626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54330" y="3266455"/>
            <a:ext cx="2690813" cy="12804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473121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909305"/>
          </a:xfrm>
        </p:spPr>
        <p:txBody>
          <a:bodyPr/>
          <a:lstStyle/>
          <a:p>
            <a:r>
              <a:rPr lang="en-CA" dirty="0" smtClean="0"/>
              <a:t>Triad Model</a:t>
            </a:r>
            <a:endParaRPr lang="en-CA" dirty="0"/>
          </a:p>
        </p:txBody>
      </p:sp>
      <p:sp>
        <p:nvSpPr>
          <p:cNvPr id="3" name="Content Placeholder 2"/>
          <p:cNvSpPr>
            <a:spLocks noGrp="1"/>
          </p:cNvSpPr>
          <p:nvPr>
            <p:ph idx="1"/>
          </p:nvPr>
        </p:nvSpPr>
        <p:spPr>
          <a:xfrm>
            <a:off x="1860882" y="1366506"/>
            <a:ext cx="6347714" cy="2820483"/>
          </a:xfrm>
        </p:spPr>
        <p:txBody>
          <a:bodyPr>
            <a:normAutofit/>
          </a:bodyPr>
          <a:lstStyle/>
          <a:p>
            <a:r>
              <a:rPr lang="en-CA" sz="2000" dirty="0" smtClean="0"/>
              <a:t>Students, Teachers, Community = presence</a:t>
            </a:r>
          </a:p>
          <a:p>
            <a:r>
              <a:rPr lang="en-CA" sz="2000" dirty="0" smtClean="0"/>
              <a:t>Sunshine Project, Slave Lake</a:t>
            </a:r>
            <a:r>
              <a:rPr lang="en-CA" sz="2000" dirty="0"/>
              <a:t>, Canada </a:t>
            </a:r>
            <a:r>
              <a:rPr lang="en-CA" sz="1200" dirty="0">
                <a:hlinkClick r:id="rId2"/>
              </a:rPr>
              <a:t>http://</a:t>
            </a:r>
            <a:r>
              <a:rPr lang="en-CA" sz="1200" dirty="0" smtClean="0">
                <a:hlinkClick r:id="rId2"/>
              </a:rPr>
              <a:t>www.huffingtonpost.com/stephen-downes/the-role-of-the-educator_b_790937.html</a:t>
            </a:r>
            <a:r>
              <a:rPr lang="en-CA" sz="1200" dirty="0" smtClean="0"/>
              <a:t> </a:t>
            </a:r>
            <a:endParaRPr lang="en-CA" sz="2000" dirty="0" smtClean="0"/>
          </a:p>
          <a:p>
            <a:r>
              <a:rPr lang="en-CA" sz="2000" dirty="0" err="1" smtClean="0"/>
              <a:t>Educamp</a:t>
            </a:r>
            <a:r>
              <a:rPr lang="en-CA" sz="2000" dirty="0" smtClean="0"/>
              <a:t> Colombia, Bogota </a:t>
            </a:r>
            <a:r>
              <a:rPr lang="en-CA" sz="2000" dirty="0"/>
              <a:t>and Medellin </a:t>
            </a:r>
            <a:r>
              <a:rPr lang="en-CA" sz="1400" dirty="0">
                <a:hlinkClick r:id="rId3"/>
              </a:rPr>
              <a:t>http://</a:t>
            </a:r>
            <a:r>
              <a:rPr lang="en-CA" sz="1400" dirty="0" smtClean="0">
                <a:hlinkClick r:id="rId3"/>
              </a:rPr>
              <a:t>www.irrodl.org/index.php/irrodl/article/view/884/1677</a:t>
            </a:r>
            <a:r>
              <a:rPr lang="en-CA" sz="1400" dirty="0" smtClean="0"/>
              <a:t> </a:t>
            </a:r>
          </a:p>
          <a:p>
            <a:r>
              <a:rPr lang="en-CA" sz="2000" dirty="0" err="1" smtClean="0"/>
              <a:t>Jaaga</a:t>
            </a:r>
            <a:r>
              <a:rPr lang="en-CA" sz="2000" dirty="0" smtClean="0"/>
              <a:t> – via </a:t>
            </a:r>
            <a:r>
              <a:rPr lang="en-CA" sz="2000" dirty="0" err="1" smtClean="0"/>
              <a:t>EdgeX</a:t>
            </a:r>
            <a:r>
              <a:rPr lang="en-CA" sz="2000" dirty="0"/>
              <a:t>, India </a:t>
            </a:r>
            <a:r>
              <a:rPr lang="en-CA" sz="2000" dirty="0">
                <a:hlinkClick r:id="rId4"/>
              </a:rPr>
              <a:t>http://jaaga.in/study</a:t>
            </a:r>
            <a:r>
              <a:rPr lang="en-CA" sz="2000" dirty="0" smtClean="0">
                <a:hlinkClick r:id="rId4"/>
              </a:rPr>
              <a:t>/</a:t>
            </a:r>
            <a:r>
              <a:rPr lang="en-CA" sz="2000" dirty="0" smtClean="0"/>
              <a:t> </a:t>
            </a:r>
            <a:endParaRPr lang="en-CA" sz="2000" dirty="0"/>
          </a:p>
        </p:txBody>
      </p:sp>
      <p:pic>
        <p:nvPicPr>
          <p:cNvPr id="4" name="Picture 3"/>
          <p:cNvPicPr>
            <a:picLocks noChangeAspect="1"/>
          </p:cNvPicPr>
          <p:nvPr/>
        </p:nvPicPr>
        <p:blipFill>
          <a:blip r:embed="rId5"/>
          <a:stretch>
            <a:fillRect/>
          </a:stretch>
        </p:blipFill>
        <p:spPr>
          <a:xfrm>
            <a:off x="3284620" y="4186989"/>
            <a:ext cx="4647448" cy="2419746"/>
          </a:xfrm>
          <a:prstGeom prst="rect">
            <a:avLst/>
          </a:prstGeom>
        </p:spPr>
      </p:pic>
    </p:spTree>
    <p:extLst>
      <p:ext uri="{BB962C8B-B14F-4D97-AF65-F5344CB8AC3E}">
        <p14:creationId xmlns:p14="http://schemas.microsoft.com/office/powerpoint/2010/main" val="22870236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03947" y="4666652"/>
            <a:ext cx="4798266" cy="646331"/>
          </a:xfrm>
          <a:prstGeom prst="rect">
            <a:avLst/>
          </a:prstGeom>
          <a:noFill/>
          <a:ln>
            <a:noFill/>
          </a:ln>
        </p:spPr>
        <p:txBody>
          <a:bodyPr wrap="square" rtlCol="0">
            <a:spAutoFit/>
          </a:bodyPr>
          <a:lstStyle/>
          <a:p>
            <a:r>
              <a:rPr lang="en-US" sz="3600" dirty="0" smtClean="0">
                <a:hlinkClick r:id="rId3"/>
              </a:rPr>
              <a:t>http://www.downes.ca</a:t>
            </a:r>
            <a:r>
              <a:rPr lang="en-US" sz="3600" dirty="0" smtClean="0"/>
              <a:t> </a:t>
            </a:r>
            <a:endParaRPr lang="en-US" sz="3600" dirty="0"/>
          </a:p>
        </p:txBody>
      </p:sp>
      <p:sp>
        <p:nvSpPr>
          <p:cNvPr id="2" name="Rectangle 1"/>
          <p:cNvSpPr/>
          <p:nvPr/>
        </p:nvSpPr>
        <p:spPr>
          <a:xfrm>
            <a:off x="2986596" y="5537707"/>
            <a:ext cx="5649314" cy="954107"/>
          </a:xfrm>
          <a:prstGeom prst="rect">
            <a:avLst/>
          </a:prstGeom>
        </p:spPr>
        <p:txBody>
          <a:bodyPr wrap="square">
            <a:spAutoFit/>
          </a:bodyPr>
          <a:lstStyle/>
          <a:p>
            <a:r>
              <a:rPr lang="en-CA" sz="2800" dirty="0"/>
              <a:t>Stephen Downes</a:t>
            </a:r>
          </a:p>
          <a:p>
            <a:r>
              <a:rPr lang="en-CA" sz="2800" dirty="0"/>
              <a:t>Stephen.Downes@nrc-cnrc.gc.ca</a:t>
            </a:r>
          </a:p>
        </p:txBody>
      </p:sp>
      <p:pic>
        <p:nvPicPr>
          <p:cNvPr id="3" name="Picture 2"/>
          <p:cNvPicPr>
            <a:picLocks noChangeAspect="1"/>
          </p:cNvPicPr>
          <p:nvPr/>
        </p:nvPicPr>
        <p:blipFill>
          <a:blip r:embed="rId4"/>
          <a:stretch>
            <a:fillRect/>
          </a:stretch>
        </p:blipFill>
        <p:spPr>
          <a:xfrm>
            <a:off x="1503947" y="615398"/>
            <a:ext cx="6963526" cy="3826530"/>
          </a:xfrm>
          <a:prstGeom prst="rect">
            <a:avLst/>
          </a:prstGeom>
        </p:spPr>
      </p:pic>
    </p:spTree>
    <p:extLst>
      <p:ext uri="{BB962C8B-B14F-4D97-AF65-F5344CB8AC3E}">
        <p14:creationId xmlns:p14="http://schemas.microsoft.com/office/powerpoint/2010/main" val="1929165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333" y="-51351"/>
            <a:ext cx="7704667" cy="1981200"/>
          </a:xfrm>
        </p:spPr>
        <p:txBody>
          <a:bodyPr/>
          <a:lstStyle/>
          <a:p>
            <a:r>
              <a:rPr lang="en-US" dirty="0" smtClean="0"/>
              <a:t>Traditional Course</a:t>
            </a:r>
            <a:endParaRPr lang="en-US" dirty="0"/>
          </a:p>
        </p:txBody>
      </p:sp>
      <p:sp>
        <p:nvSpPr>
          <p:cNvPr id="3" name="Content Placeholder 2"/>
          <p:cNvSpPr>
            <a:spLocks noGrp="1"/>
          </p:cNvSpPr>
          <p:nvPr>
            <p:ph idx="1"/>
          </p:nvPr>
        </p:nvSpPr>
        <p:spPr>
          <a:xfrm>
            <a:off x="962298" y="1074789"/>
            <a:ext cx="2863630" cy="4338587"/>
          </a:xfrm>
        </p:spPr>
        <p:txBody>
          <a:bodyPr>
            <a:normAutofit/>
          </a:bodyPr>
          <a:lstStyle/>
          <a:p>
            <a:pPr marL="0" indent="0">
              <a:buNone/>
            </a:pPr>
            <a:r>
              <a:rPr lang="en-US" sz="3200" dirty="0" smtClean="0"/>
              <a:t>In the traditional course, we just throw content at people, and hope it sticks.</a:t>
            </a:r>
            <a:endParaRPr lang="en-US" sz="3200" dirty="0"/>
          </a:p>
        </p:txBody>
      </p:sp>
      <p:sp>
        <p:nvSpPr>
          <p:cNvPr id="4" name="Rectangle 3"/>
          <p:cNvSpPr/>
          <p:nvPr/>
        </p:nvSpPr>
        <p:spPr>
          <a:xfrm>
            <a:off x="5577840" y="3451443"/>
            <a:ext cx="1371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Traditional</a:t>
            </a:r>
          </a:p>
          <a:p>
            <a:pPr algn="ctr"/>
            <a:r>
              <a:rPr lang="en-US" dirty="0" smtClean="0">
                <a:solidFill>
                  <a:schemeClr val="bg1"/>
                </a:solidFill>
              </a:rPr>
              <a:t>Course</a:t>
            </a:r>
          </a:p>
          <a:p>
            <a:pPr algn="ctr"/>
            <a:r>
              <a:rPr lang="en-US" dirty="0" smtClean="0">
                <a:solidFill>
                  <a:schemeClr val="bg1"/>
                </a:solidFill>
              </a:rPr>
              <a:t>Website</a:t>
            </a:r>
            <a:endParaRPr lang="en-US" dirty="0">
              <a:solidFill>
                <a:schemeClr val="bg1"/>
              </a:solidFill>
            </a:endParaRPr>
          </a:p>
        </p:txBody>
      </p:sp>
      <p:sp>
        <p:nvSpPr>
          <p:cNvPr id="5" name="Smiley Face 4"/>
          <p:cNvSpPr/>
          <p:nvPr/>
        </p:nvSpPr>
        <p:spPr>
          <a:xfrm>
            <a:off x="7940040" y="3375243"/>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6" name="Smiley Face 5"/>
          <p:cNvSpPr/>
          <p:nvPr/>
        </p:nvSpPr>
        <p:spPr>
          <a:xfrm>
            <a:off x="7750629" y="4365843"/>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 name="Smiley Face 6"/>
          <p:cNvSpPr/>
          <p:nvPr/>
        </p:nvSpPr>
        <p:spPr>
          <a:xfrm>
            <a:off x="7482840" y="2308443"/>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Smiley Face 7"/>
          <p:cNvSpPr/>
          <p:nvPr/>
        </p:nvSpPr>
        <p:spPr>
          <a:xfrm>
            <a:off x="6644640" y="4899243"/>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 name="Smiley Face 8"/>
          <p:cNvSpPr/>
          <p:nvPr/>
        </p:nvSpPr>
        <p:spPr>
          <a:xfrm>
            <a:off x="5196840" y="4823043"/>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Smiley Face 9"/>
          <p:cNvSpPr/>
          <p:nvPr/>
        </p:nvSpPr>
        <p:spPr>
          <a:xfrm>
            <a:off x="3977640" y="3870543"/>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Smiley Face 10"/>
          <p:cNvSpPr/>
          <p:nvPr/>
        </p:nvSpPr>
        <p:spPr>
          <a:xfrm>
            <a:off x="4295503" y="2765643"/>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Smiley Face 12"/>
          <p:cNvSpPr/>
          <p:nvPr/>
        </p:nvSpPr>
        <p:spPr>
          <a:xfrm>
            <a:off x="5730240" y="2308443"/>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5" name="Straight Arrow Connector 14"/>
          <p:cNvCxnSpPr/>
          <p:nvPr/>
        </p:nvCxnSpPr>
        <p:spPr>
          <a:xfrm flipH="1">
            <a:off x="7101840" y="2994243"/>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101840" y="3680043"/>
            <a:ext cx="648789"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7101840" y="4213443"/>
            <a:ext cx="533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6568440" y="4289643"/>
            <a:ext cx="228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035040" y="2918043"/>
            <a:ext cx="76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968240" y="3299043"/>
            <a:ext cx="533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739640" y="3984843"/>
            <a:ext cx="762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654040" y="4289643"/>
            <a:ext cx="304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009274" y="5683685"/>
            <a:ext cx="6894093" cy="830997"/>
          </a:xfrm>
          <a:prstGeom prst="rect">
            <a:avLst/>
          </a:prstGeom>
          <a:noFill/>
        </p:spPr>
        <p:txBody>
          <a:bodyPr wrap="square" rtlCol="0">
            <a:spAutoFit/>
          </a:bodyPr>
          <a:lstStyle/>
          <a:p>
            <a:r>
              <a:rPr lang="en-US" sz="2400" dirty="0" smtClean="0"/>
              <a:t>Most online courses are based on content-based websites (even Coursera, K</a:t>
            </a:r>
            <a:r>
              <a:rPr lang="en-US" sz="2400" dirty="0"/>
              <a:t>h</a:t>
            </a:r>
            <a:r>
              <a:rPr lang="en-US" sz="2400" dirty="0" smtClean="0"/>
              <a:t>an and </a:t>
            </a:r>
            <a:r>
              <a:rPr lang="en-US" sz="2400" dirty="0" err="1" smtClean="0"/>
              <a:t>Udemy</a:t>
            </a:r>
            <a:r>
              <a:rPr lang="en-US" sz="2400" dirty="0" smtClean="0"/>
              <a:t>)</a:t>
            </a:r>
            <a:endParaRPr lang="en-US" sz="2400" dirty="0"/>
          </a:p>
        </p:txBody>
      </p:sp>
    </p:spTree>
    <p:extLst>
      <p:ext uri="{BB962C8B-B14F-4D97-AF65-F5344CB8AC3E}">
        <p14:creationId xmlns:p14="http://schemas.microsoft.com/office/powerpoint/2010/main" val="1822063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Massive Open Online Course</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4310743" y="3682637"/>
            <a:ext cx="609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Site</a:t>
            </a:r>
            <a:endParaRPr lang="en-US" dirty="0">
              <a:solidFill>
                <a:schemeClr val="bg1"/>
              </a:solidFill>
            </a:endParaRPr>
          </a:p>
        </p:txBody>
      </p:sp>
      <p:sp>
        <p:nvSpPr>
          <p:cNvPr id="5" name="Smiley Face 4"/>
          <p:cNvSpPr/>
          <p:nvPr/>
        </p:nvSpPr>
        <p:spPr>
          <a:xfrm>
            <a:off x="6324600" y="33528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6" name="Smiley Face 5"/>
          <p:cNvSpPr/>
          <p:nvPr/>
        </p:nvSpPr>
        <p:spPr>
          <a:xfrm>
            <a:off x="6135189" y="43434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 name="Smiley Face 6"/>
          <p:cNvSpPr/>
          <p:nvPr/>
        </p:nvSpPr>
        <p:spPr>
          <a:xfrm>
            <a:off x="5867400" y="22860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Smiley Face 7"/>
          <p:cNvSpPr/>
          <p:nvPr/>
        </p:nvSpPr>
        <p:spPr>
          <a:xfrm>
            <a:off x="5029200" y="48768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 name="Smiley Face 8"/>
          <p:cNvSpPr/>
          <p:nvPr/>
        </p:nvSpPr>
        <p:spPr>
          <a:xfrm>
            <a:off x="3581400" y="48006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Smiley Face 9"/>
          <p:cNvSpPr/>
          <p:nvPr/>
        </p:nvSpPr>
        <p:spPr>
          <a:xfrm>
            <a:off x="2362200" y="38481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Smiley Face 10"/>
          <p:cNvSpPr/>
          <p:nvPr/>
        </p:nvSpPr>
        <p:spPr>
          <a:xfrm>
            <a:off x="2680063" y="27432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Smiley Face 12"/>
          <p:cNvSpPr/>
          <p:nvPr/>
        </p:nvSpPr>
        <p:spPr>
          <a:xfrm>
            <a:off x="4114800" y="22860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5" name="Straight Arrow Connector 14"/>
          <p:cNvCxnSpPr/>
          <p:nvPr/>
        </p:nvCxnSpPr>
        <p:spPr>
          <a:xfrm flipH="1">
            <a:off x="5067300" y="2971800"/>
            <a:ext cx="8001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067300" y="3657600"/>
            <a:ext cx="1067890" cy="177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181600" y="4038600"/>
            <a:ext cx="838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4953000" y="4267200"/>
            <a:ext cx="228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419600" y="2895600"/>
            <a:ext cx="152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352800" y="3276600"/>
            <a:ext cx="76200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124200" y="3962400"/>
            <a:ext cx="914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038600" y="4267200"/>
            <a:ext cx="304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429000" y="3124200"/>
            <a:ext cx="2819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3124200" y="2743200"/>
            <a:ext cx="26670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3352800" y="2667000"/>
            <a:ext cx="685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5467350" y="3048000"/>
            <a:ext cx="55245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310743" y="3835037"/>
            <a:ext cx="1937657" cy="1041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2971800" y="2819400"/>
            <a:ext cx="1219200" cy="1015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6096000" y="3009900"/>
            <a:ext cx="152400" cy="1257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6324600" y="2895600"/>
            <a:ext cx="228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4838700" y="2552700"/>
            <a:ext cx="8763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2743200" y="3352800"/>
            <a:ext cx="76200" cy="3935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flipV="1">
            <a:off x="3124200" y="3448050"/>
            <a:ext cx="609600" cy="1276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4457700" y="5143500"/>
            <a:ext cx="46264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3124200" y="4267200"/>
            <a:ext cx="281940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895600" y="4381500"/>
            <a:ext cx="609600" cy="495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5791200" y="4876800"/>
            <a:ext cx="343989"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289662" y="5714999"/>
            <a:ext cx="4330337" cy="461665"/>
          </a:xfrm>
          <a:prstGeom prst="rect">
            <a:avLst/>
          </a:prstGeom>
          <a:noFill/>
        </p:spPr>
        <p:txBody>
          <a:bodyPr wrap="square" rtlCol="0">
            <a:spAutoFit/>
          </a:bodyPr>
          <a:lstStyle/>
          <a:p>
            <a:r>
              <a:rPr lang="en-US" sz="2400" dirty="0" smtClean="0"/>
              <a:t>A MOOC is a Web, not a Website</a:t>
            </a:r>
            <a:endParaRPr lang="en-US" sz="2400" dirty="0"/>
          </a:p>
        </p:txBody>
      </p:sp>
    </p:spTree>
    <p:extLst>
      <p:ext uri="{BB962C8B-B14F-4D97-AF65-F5344CB8AC3E}">
        <p14:creationId xmlns:p14="http://schemas.microsoft.com/office/powerpoint/2010/main" val="2566381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CCK08</a:t>
            </a:r>
            <a:endParaRPr lang="en-C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904" y="802572"/>
            <a:ext cx="5238583"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3581" y="2186508"/>
            <a:ext cx="4680520" cy="355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146058" y="5817684"/>
            <a:ext cx="5958408" cy="584775"/>
          </a:xfrm>
          <a:prstGeom prst="rect">
            <a:avLst/>
          </a:prstGeom>
        </p:spPr>
        <p:txBody>
          <a:bodyPr wrap="square">
            <a:spAutoFit/>
          </a:bodyPr>
          <a:lstStyle/>
          <a:p>
            <a:r>
              <a:rPr lang="en-CA" sz="1600" dirty="0">
                <a:hlinkClick r:id="rId5"/>
              </a:rPr>
              <a:t>http://connect.downes.ca/cgi-bin/archive.cgi?page=thedaily.htm</a:t>
            </a:r>
            <a:r>
              <a:rPr lang="en-CA" sz="1600" dirty="0"/>
              <a:t> </a:t>
            </a:r>
          </a:p>
        </p:txBody>
      </p:sp>
      <p:sp>
        <p:nvSpPr>
          <p:cNvPr id="5" name="Rectangle 4"/>
          <p:cNvSpPr/>
          <p:nvPr/>
        </p:nvSpPr>
        <p:spPr>
          <a:xfrm>
            <a:off x="649908" y="4525022"/>
            <a:ext cx="3043584" cy="830997"/>
          </a:xfrm>
          <a:prstGeom prst="rect">
            <a:avLst/>
          </a:prstGeom>
        </p:spPr>
        <p:txBody>
          <a:bodyPr wrap="square">
            <a:spAutoFit/>
          </a:bodyPr>
          <a:lstStyle/>
          <a:p>
            <a:r>
              <a:rPr lang="en-CA" sz="1600" dirty="0">
                <a:hlinkClick r:id="rId6"/>
              </a:rPr>
              <a:t>http://wwwapps.cc.umanitoba.ca/moodle/course/view.php?id=20</a:t>
            </a:r>
            <a:r>
              <a:rPr lang="en-CA" sz="1600" dirty="0"/>
              <a:t> </a:t>
            </a:r>
          </a:p>
        </p:txBody>
      </p:sp>
      <p:sp>
        <p:nvSpPr>
          <p:cNvPr id="6" name="Rectangle 5"/>
          <p:cNvSpPr/>
          <p:nvPr/>
        </p:nvSpPr>
        <p:spPr>
          <a:xfrm>
            <a:off x="690716" y="4944396"/>
            <a:ext cx="2185214" cy="461665"/>
          </a:xfrm>
          <a:prstGeom prst="rect">
            <a:avLst/>
          </a:prstGeom>
        </p:spPr>
        <p:txBody>
          <a:bodyPr wrap="none">
            <a:spAutoFit/>
          </a:bodyPr>
          <a:lstStyle/>
          <a:p>
            <a:r>
              <a:rPr lang="fr-FR" sz="2400" dirty="0"/>
              <a:t>2300 </a:t>
            </a:r>
            <a:r>
              <a:rPr lang="fr-FR" sz="2400" dirty="0" err="1"/>
              <a:t>students</a:t>
            </a:r>
            <a:endParaRPr lang="en-US" sz="2400" dirty="0"/>
          </a:p>
        </p:txBody>
      </p:sp>
    </p:spTree>
    <p:extLst>
      <p:ext uri="{BB962C8B-B14F-4D97-AF65-F5344CB8AC3E}">
        <p14:creationId xmlns:p14="http://schemas.microsoft.com/office/powerpoint/2010/main" val="589813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983" y="1010568"/>
            <a:ext cx="4359400" cy="2682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056" y="3268557"/>
            <a:ext cx="5186468" cy="30750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977795" y="5674417"/>
            <a:ext cx="1568186" cy="369332"/>
          </a:xfrm>
          <a:prstGeom prst="rect">
            <a:avLst/>
          </a:prstGeom>
        </p:spPr>
        <p:txBody>
          <a:bodyPr wrap="none">
            <a:spAutoFit/>
          </a:bodyPr>
          <a:lstStyle/>
          <a:p>
            <a:r>
              <a:rPr lang="fr-FR" dirty="0" smtClean="0"/>
              <a:t>2800 </a:t>
            </a:r>
            <a:r>
              <a:rPr lang="fr-FR" dirty="0" err="1" smtClean="0"/>
              <a:t>students</a:t>
            </a:r>
            <a:endParaRPr lang="en-US" dirty="0"/>
          </a:p>
        </p:txBody>
      </p:sp>
      <p:sp>
        <p:nvSpPr>
          <p:cNvPr id="5" name="Rectangle 4"/>
          <p:cNvSpPr/>
          <p:nvPr/>
        </p:nvSpPr>
        <p:spPr>
          <a:xfrm>
            <a:off x="695218" y="3736607"/>
            <a:ext cx="1568186" cy="369332"/>
          </a:xfrm>
          <a:prstGeom prst="rect">
            <a:avLst/>
          </a:prstGeom>
        </p:spPr>
        <p:txBody>
          <a:bodyPr wrap="none">
            <a:spAutoFit/>
          </a:bodyPr>
          <a:lstStyle/>
          <a:p>
            <a:r>
              <a:rPr lang="fr-FR" dirty="0"/>
              <a:t>1800 </a:t>
            </a:r>
            <a:r>
              <a:rPr lang="fr-FR" dirty="0" err="1" smtClean="0"/>
              <a:t>students</a:t>
            </a:r>
            <a:endParaRPr lang="en-US" dirty="0"/>
          </a:p>
        </p:txBody>
      </p:sp>
      <p:pic>
        <p:nvPicPr>
          <p:cNvPr id="1029" name="Picture 5" descr="http://etcjournal.files.wordpress.com/2012/10/cfhe12.jpg?w=300&amp;h=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1912" y="2483222"/>
            <a:ext cx="2857500" cy="6381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875592" y="1812224"/>
            <a:ext cx="1568186" cy="369332"/>
          </a:xfrm>
          <a:prstGeom prst="rect">
            <a:avLst/>
          </a:prstGeom>
        </p:spPr>
        <p:txBody>
          <a:bodyPr wrap="none">
            <a:spAutoFit/>
          </a:bodyPr>
          <a:lstStyle/>
          <a:p>
            <a:r>
              <a:rPr lang="fr-FR" dirty="0" smtClean="0"/>
              <a:t>3000 </a:t>
            </a:r>
            <a:r>
              <a:rPr lang="fr-FR" dirty="0" err="1" smtClean="0"/>
              <a:t>students</a:t>
            </a:r>
            <a:endParaRPr lang="en-US" dirty="0"/>
          </a:p>
        </p:txBody>
      </p:sp>
      <p:sp>
        <p:nvSpPr>
          <p:cNvPr id="6" name="Rectangle 5"/>
          <p:cNvSpPr/>
          <p:nvPr/>
        </p:nvSpPr>
        <p:spPr>
          <a:xfrm>
            <a:off x="5732669" y="2098034"/>
            <a:ext cx="1711109" cy="307777"/>
          </a:xfrm>
          <a:prstGeom prst="rect">
            <a:avLst/>
          </a:prstGeom>
        </p:spPr>
        <p:txBody>
          <a:bodyPr wrap="none">
            <a:spAutoFit/>
          </a:bodyPr>
          <a:lstStyle/>
          <a:p>
            <a:r>
              <a:rPr lang="en-US" sz="1400" dirty="0">
                <a:hlinkClick r:id="rId5"/>
              </a:rPr>
              <a:t>http://edfuture.net</a:t>
            </a:r>
            <a:r>
              <a:rPr lang="en-US" sz="1400" dirty="0" smtClean="0">
                <a:hlinkClick r:id="rId5"/>
              </a:rPr>
              <a:t>/</a:t>
            </a:r>
            <a:r>
              <a:rPr lang="en-US" sz="1400" dirty="0" smtClean="0"/>
              <a:t> </a:t>
            </a:r>
            <a:endParaRPr lang="en-US" sz="1400" dirty="0"/>
          </a:p>
        </p:txBody>
      </p:sp>
      <p:sp>
        <p:nvSpPr>
          <p:cNvPr id="7" name="Rectangle 6"/>
          <p:cNvSpPr/>
          <p:nvPr/>
        </p:nvSpPr>
        <p:spPr>
          <a:xfrm>
            <a:off x="1629749" y="5999816"/>
            <a:ext cx="1964769" cy="307777"/>
          </a:xfrm>
          <a:prstGeom prst="rect">
            <a:avLst/>
          </a:prstGeom>
        </p:spPr>
        <p:txBody>
          <a:bodyPr wrap="none">
            <a:spAutoFit/>
          </a:bodyPr>
          <a:lstStyle/>
          <a:p>
            <a:r>
              <a:rPr lang="en-US" sz="1400" dirty="0">
                <a:hlinkClick r:id="rId6"/>
              </a:rPr>
              <a:t>http</a:t>
            </a:r>
            <a:r>
              <a:rPr lang="en-US" sz="1400" dirty="0" smtClean="0">
                <a:hlinkClick r:id="rId6"/>
              </a:rPr>
              <a:t>://change.mooc.ca/</a:t>
            </a:r>
            <a:r>
              <a:rPr lang="en-US" sz="1400" dirty="0" smtClean="0"/>
              <a:t> </a:t>
            </a:r>
            <a:endParaRPr lang="en-US" sz="1400" dirty="0"/>
          </a:p>
        </p:txBody>
      </p:sp>
      <p:sp>
        <p:nvSpPr>
          <p:cNvPr id="8" name="Rectangle 7"/>
          <p:cNvSpPr/>
          <p:nvPr/>
        </p:nvSpPr>
        <p:spPr>
          <a:xfrm>
            <a:off x="695218" y="4069866"/>
            <a:ext cx="2188484" cy="307777"/>
          </a:xfrm>
          <a:prstGeom prst="rect">
            <a:avLst/>
          </a:prstGeom>
        </p:spPr>
        <p:txBody>
          <a:bodyPr wrap="none">
            <a:spAutoFit/>
          </a:bodyPr>
          <a:lstStyle/>
          <a:p>
            <a:r>
              <a:rPr lang="en-US" sz="1400" dirty="0">
                <a:hlinkClick r:id="rId7"/>
              </a:rPr>
              <a:t>http</a:t>
            </a:r>
            <a:r>
              <a:rPr lang="en-US" sz="1400" dirty="0" smtClean="0">
                <a:hlinkClick r:id="rId7"/>
              </a:rPr>
              <a:t>://connect.downes.ca/</a:t>
            </a:r>
            <a:r>
              <a:rPr lang="en-US" sz="1400" dirty="0" smtClean="0"/>
              <a:t> </a:t>
            </a:r>
            <a:endParaRPr lang="en-US" sz="1400" dirty="0"/>
          </a:p>
        </p:txBody>
      </p:sp>
      <p:sp>
        <p:nvSpPr>
          <p:cNvPr id="15" name="Title 1"/>
          <p:cNvSpPr txBox="1">
            <a:spLocks/>
          </p:cNvSpPr>
          <p:nvPr/>
        </p:nvSpPr>
        <p:spPr>
          <a:xfrm>
            <a:off x="5643235" y="611090"/>
            <a:ext cx="3372354"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tx1"/>
                </a:solidFill>
              </a:rPr>
              <a:t>Other</a:t>
            </a:r>
            <a:r>
              <a:rPr lang="en-US" dirty="0" smtClean="0">
                <a:solidFill>
                  <a:schemeClr val="tx1"/>
                </a:solidFill>
              </a:rPr>
              <a:t> Courses</a:t>
            </a:r>
            <a:endParaRPr lang="en-US" dirty="0">
              <a:solidFill>
                <a:schemeClr val="tx1"/>
              </a:solidFill>
            </a:endParaRPr>
          </a:p>
        </p:txBody>
      </p:sp>
    </p:spTree>
    <p:extLst>
      <p:ext uri="{BB962C8B-B14F-4D97-AF65-F5344CB8AC3E}">
        <p14:creationId xmlns:p14="http://schemas.microsoft.com/office/powerpoint/2010/main" val="3266317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849" y="133098"/>
            <a:ext cx="7704667" cy="1355559"/>
          </a:xfrm>
        </p:spPr>
        <p:txBody>
          <a:bodyPr/>
          <a:lstStyle/>
          <a:p>
            <a:r>
              <a:rPr lang="en-CA" dirty="0" smtClean="0"/>
              <a:t>Evolution of MOOCs</a:t>
            </a:r>
            <a:endParaRPr lang="en-CA" dirty="0"/>
          </a:p>
        </p:txBody>
      </p:sp>
      <p:pic>
        <p:nvPicPr>
          <p:cNvPr id="4" name="Picture 3"/>
          <p:cNvPicPr>
            <a:picLocks noChangeAspect="1"/>
          </p:cNvPicPr>
          <p:nvPr/>
        </p:nvPicPr>
        <p:blipFill>
          <a:blip r:embed="rId2"/>
          <a:stretch>
            <a:fillRect/>
          </a:stretch>
        </p:blipFill>
        <p:spPr>
          <a:xfrm>
            <a:off x="881866" y="1277435"/>
            <a:ext cx="7853060" cy="4111374"/>
          </a:xfrm>
          <a:prstGeom prst="rect">
            <a:avLst/>
          </a:prstGeom>
        </p:spPr>
      </p:pic>
      <p:sp>
        <p:nvSpPr>
          <p:cNvPr id="5" name="Rectangle 4"/>
          <p:cNvSpPr/>
          <p:nvPr/>
        </p:nvSpPr>
        <p:spPr>
          <a:xfrm>
            <a:off x="3898232" y="5677567"/>
            <a:ext cx="4572000" cy="830997"/>
          </a:xfrm>
          <a:prstGeom prst="rect">
            <a:avLst/>
          </a:prstGeom>
        </p:spPr>
        <p:txBody>
          <a:bodyPr>
            <a:spAutoFit/>
          </a:bodyPr>
          <a:lstStyle/>
          <a:p>
            <a:r>
              <a:rPr lang="en-CA" sz="1600" dirty="0">
                <a:hlinkClick r:id="rId3"/>
              </a:rPr>
              <a:t>http://</a:t>
            </a:r>
            <a:r>
              <a:rPr lang="en-CA" sz="1600" dirty="0" smtClean="0">
                <a:hlinkClick r:id="rId3"/>
              </a:rPr>
              <a:t>publications.cetis.ac.uk/wp-content/uploads/2013/03/MOOCs-and-Open-Education.pdf</a:t>
            </a:r>
            <a:r>
              <a:rPr lang="en-CA" sz="1600" dirty="0" smtClean="0"/>
              <a:t> </a:t>
            </a:r>
            <a:endParaRPr lang="en-CA" sz="1600" dirty="0"/>
          </a:p>
        </p:txBody>
      </p:sp>
    </p:spTree>
    <p:extLst>
      <p:ext uri="{BB962C8B-B14F-4D97-AF65-F5344CB8AC3E}">
        <p14:creationId xmlns:p14="http://schemas.microsoft.com/office/powerpoint/2010/main" val="1093223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3039310" y="200025"/>
            <a:ext cx="5370763" cy="1238250"/>
          </a:xfrm>
        </p:spPr>
        <p:txBody>
          <a:bodyPr>
            <a:normAutofit/>
          </a:bodyPr>
          <a:lstStyle/>
          <a:p>
            <a:pPr algn="l"/>
            <a:r>
              <a:rPr lang="en-US" dirty="0">
                <a:solidFill>
                  <a:srgbClr val="800000"/>
                </a:solidFill>
                <a:cs typeface="Chalkduster" charset="0"/>
              </a:rPr>
              <a:t>Learning Analytics</a:t>
            </a:r>
          </a:p>
        </p:txBody>
      </p:sp>
      <p:sp>
        <p:nvSpPr>
          <p:cNvPr id="48130" name="Rectangle 6"/>
          <p:cNvSpPr>
            <a:spLocks noChangeArrowheads="1"/>
          </p:cNvSpPr>
          <p:nvPr/>
        </p:nvSpPr>
        <p:spPr bwMode="auto">
          <a:xfrm>
            <a:off x="3039310" y="6211887"/>
            <a:ext cx="48410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hlinkClick r:id="rId3"/>
              </a:rPr>
              <a:t>http://scope.bccampus.ca/course/view.php?id=365</a:t>
            </a:r>
            <a:r>
              <a:rPr lang="en-US" dirty="0"/>
              <a:t> </a:t>
            </a:r>
            <a:r>
              <a:rPr lang="pl-PL" dirty="0"/>
              <a:t> </a:t>
            </a:r>
            <a:endParaRPr lang="en-US" dirty="0"/>
          </a:p>
        </p:txBody>
      </p:sp>
      <p:sp>
        <p:nvSpPr>
          <p:cNvPr id="48131" name="TextBox 10"/>
          <p:cNvSpPr txBox="1">
            <a:spLocks noChangeArrowheads="1"/>
          </p:cNvSpPr>
          <p:nvPr/>
        </p:nvSpPr>
        <p:spPr bwMode="auto">
          <a:xfrm>
            <a:off x="1022350" y="5570538"/>
            <a:ext cx="76628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udy Old Style" charset="0"/>
                <a:ea typeface="ＭＳ Ｐゴシック" charset="0"/>
                <a:cs typeface="ＭＳ Ｐゴシック" charset="0"/>
              </a:defRPr>
            </a:lvl1pPr>
            <a:lvl2pPr marL="742950" indent="-285750">
              <a:defRPr>
                <a:solidFill>
                  <a:schemeClr val="tx1"/>
                </a:solidFill>
                <a:latin typeface="Goudy Old Style" charset="0"/>
                <a:ea typeface="ＭＳ Ｐゴシック" charset="0"/>
              </a:defRPr>
            </a:lvl2pPr>
            <a:lvl3pPr marL="1143000" indent="-228600">
              <a:defRPr>
                <a:solidFill>
                  <a:schemeClr val="tx1"/>
                </a:solidFill>
                <a:latin typeface="Goudy Old Style" charset="0"/>
                <a:ea typeface="ＭＳ Ｐゴシック" charset="0"/>
              </a:defRPr>
            </a:lvl3pPr>
            <a:lvl4pPr marL="1600200" indent="-228600">
              <a:defRPr>
                <a:solidFill>
                  <a:schemeClr val="tx1"/>
                </a:solidFill>
                <a:latin typeface="Goudy Old Style" charset="0"/>
                <a:ea typeface="ＭＳ Ｐゴシック" charset="0"/>
              </a:defRPr>
            </a:lvl4pPr>
            <a:lvl5pPr marL="2057400" indent="-228600">
              <a:defRPr>
                <a:solidFill>
                  <a:schemeClr val="tx1"/>
                </a:solidFill>
                <a:latin typeface="Goudy Old Style" charset="0"/>
                <a:ea typeface="ＭＳ Ｐゴシック" charset="0"/>
              </a:defRPr>
            </a:lvl5pPr>
            <a:lvl6pPr marL="2514600" indent="-228600" fontAlgn="base">
              <a:spcBef>
                <a:spcPct val="0"/>
              </a:spcBef>
              <a:spcAft>
                <a:spcPct val="0"/>
              </a:spcAft>
              <a:defRPr>
                <a:solidFill>
                  <a:schemeClr val="tx1"/>
                </a:solidFill>
                <a:latin typeface="Goudy Old Style" charset="0"/>
                <a:ea typeface="ＭＳ Ｐゴシック" charset="0"/>
              </a:defRPr>
            </a:lvl6pPr>
            <a:lvl7pPr marL="2971800" indent="-228600" fontAlgn="base">
              <a:spcBef>
                <a:spcPct val="0"/>
              </a:spcBef>
              <a:spcAft>
                <a:spcPct val="0"/>
              </a:spcAft>
              <a:defRPr>
                <a:solidFill>
                  <a:schemeClr val="tx1"/>
                </a:solidFill>
                <a:latin typeface="Goudy Old Style" charset="0"/>
                <a:ea typeface="ＭＳ Ｐゴシック" charset="0"/>
              </a:defRPr>
            </a:lvl7pPr>
            <a:lvl8pPr marL="3429000" indent="-228600" fontAlgn="base">
              <a:spcBef>
                <a:spcPct val="0"/>
              </a:spcBef>
              <a:spcAft>
                <a:spcPct val="0"/>
              </a:spcAft>
              <a:defRPr>
                <a:solidFill>
                  <a:schemeClr val="tx1"/>
                </a:solidFill>
                <a:latin typeface="Goudy Old Style" charset="0"/>
                <a:ea typeface="ＭＳ Ｐゴシック" charset="0"/>
              </a:defRPr>
            </a:lvl8pPr>
            <a:lvl9pPr marL="3886200" indent="-228600" fontAlgn="base">
              <a:spcBef>
                <a:spcPct val="0"/>
              </a:spcBef>
              <a:spcAft>
                <a:spcPct val="0"/>
              </a:spcAft>
              <a:defRPr>
                <a:solidFill>
                  <a:schemeClr val="tx1"/>
                </a:solidFill>
                <a:latin typeface="Goudy Old Style" charset="0"/>
                <a:ea typeface="ＭＳ Ｐゴシック" charset="0"/>
              </a:defRPr>
            </a:lvl9pPr>
          </a:lstStyle>
          <a:p>
            <a:r>
              <a:rPr lang="en-US" sz="2800">
                <a:solidFill>
                  <a:srgbClr val="800000"/>
                </a:solidFill>
                <a:latin typeface="Chalkboard" charset="0"/>
                <a:cs typeface="Chalkboard" charset="0"/>
              </a:rPr>
              <a:t>LAK11: How to measure success in a MOOC</a:t>
            </a:r>
          </a:p>
        </p:txBody>
      </p:sp>
      <p:pic>
        <p:nvPicPr>
          <p:cNvPr id="4813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8781" y="1557338"/>
            <a:ext cx="63500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79357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TC103457496[[fn=Parallax]]</Template>
  <TotalTime>3834</TotalTime>
  <Words>1346</Words>
  <Application>Microsoft Office PowerPoint</Application>
  <PresentationFormat>On-screen Show (4:3)</PresentationFormat>
  <Paragraphs>226</Paragraphs>
  <Slides>31</Slides>
  <Notes>10</Notes>
  <HiddenSlides>0</HiddenSlides>
  <MMClips>1</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Parallax</vt:lpstr>
      <vt:lpstr>The Massive Course Meets the Personal Learner</vt:lpstr>
      <vt:lpstr>World-Renowned Competencies</vt:lpstr>
      <vt:lpstr>The Skills Shortage</vt:lpstr>
      <vt:lpstr>Traditional Course</vt:lpstr>
      <vt:lpstr>Massive Open Online Course</vt:lpstr>
      <vt:lpstr>CCK08</vt:lpstr>
      <vt:lpstr>  </vt:lpstr>
      <vt:lpstr>Evolution of MOOCs</vt:lpstr>
      <vt:lpstr>Learning Analytics</vt:lpstr>
      <vt:lpstr>MobiMOOC</vt:lpstr>
      <vt:lpstr>The madness and mayhem of DS106</vt:lpstr>
      <vt:lpstr>eduMOOC underground</vt:lpstr>
      <vt:lpstr>Currently</vt:lpstr>
      <vt:lpstr>Pedagogical Models</vt:lpstr>
      <vt:lpstr>Connectivist Learning Design</vt:lpstr>
      <vt:lpstr>Self-Organizing networks</vt:lpstr>
      <vt:lpstr>Design Principles</vt:lpstr>
      <vt:lpstr>The MOOC</vt:lpstr>
      <vt:lpstr>Connectivist MOOCs</vt:lpstr>
      <vt:lpstr>Course Provider Perspective</vt:lpstr>
      <vt:lpstr>Underlying MOOC Support</vt:lpstr>
      <vt:lpstr>Personal Learning</vt:lpstr>
      <vt:lpstr>The Student’s Perspective</vt:lpstr>
      <vt:lpstr>LPSS program Personal Learning and Performance  Support</vt:lpstr>
      <vt:lpstr>LPSS Program Overview</vt:lpstr>
      <vt:lpstr>Learning and Performance  Support System: Core Technology Development Projects</vt:lpstr>
      <vt:lpstr>Why Is This Difficult?</vt:lpstr>
      <vt:lpstr>What is LPSS?</vt:lpstr>
      <vt:lpstr>Core Projects</vt:lpstr>
      <vt:lpstr>Triad Model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MOOC of One</dc:title>
  <dc:creator>Stephen Downes</dc:creator>
  <cp:lastModifiedBy>Stephen Downes</cp:lastModifiedBy>
  <cp:revision>44</cp:revision>
  <dcterms:created xsi:type="dcterms:W3CDTF">2014-03-09T18:23:00Z</dcterms:created>
  <dcterms:modified xsi:type="dcterms:W3CDTF">2014-04-20T18:38:47Z</dcterms:modified>
</cp:coreProperties>
</file>