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0" r:id="rId5"/>
    <p:sldId id="266" r:id="rId6"/>
    <p:sldId id="267" r:id="rId7"/>
    <p:sldId id="268" r:id="rId8"/>
    <p:sldId id="269" r:id="rId9"/>
    <p:sldId id="274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3" autoAdjust="0"/>
    <p:restoredTop sz="86382" autoAdjust="0"/>
  </p:normalViewPr>
  <p:slideViewPr>
    <p:cSldViewPr>
      <p:cViewPr varScale="1">
        <p:scale>
          <a:sx n="85" d="100"/>
          <a:sy n="85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826DC-0B4A-42C1-96B4-CA7DF3E2B429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18B66-B708-4D5D-B4AF-7A919693C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30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401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Giving Knowledge for Free:</a:t>
            </a:r>
            <a:r>
              <a:rPr lang="en-CA" baseline="0" dirty="0" smtClean="0"/>
              <a:t> OECD (2007)  </a:t>
            </a:r>
            <a:r>
              <a:rPr lang="en-CA" dirty="0" smtClean="0"/>
              <a:t>http://www.oecd.org/edu/ceri/38851849.pdf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378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John</a:t>
            </a:r>
            <a:r>
              <a:rPr lang="en-CA" baseline="0" dirty="0" smtClean="0"/>
              <a:t> Holt, How Children Fail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731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075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1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937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626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54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094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652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55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58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739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88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975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en-CA" sz="3100" dirty="0" smtClean="0"/>
              <a:t>Notes for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>UNCTAD's </a:t>
            </a:r>
            <a:r>
              <a:rPr lang="en-CA" dirty="0" smtClean="0"/>
              <a:t>Advisory </a:t>
            </a:r>
            <a:r>
              <a:rPr lang="en-CA" dirty="0"/>
              <a:t>Group on </a:t>
            </a:r>
            <a:r>
              <a:rPr lang="en-CA" sz="2700" dirty="0"/>
              <a:t>"Developing skills, knowledge and capacities through innovation: E-Learning, M-Learning, cloud-Learning"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</a:t>
            </a:r>
            <a:r>
              <a:rPr lang="en-CA" dirty="0" err="1" smtClean="0"/>
              <a:t>Downes</a:t>
            </a:r>
            <a:endParaRPr lang="en-CA" dirty="0" smtClean="0"/>
          </a:p>
          <a:p>
            <a:r>
              <a:rPr lang="en-CA" dirty="0" smtClean="0"/>
              <a:t>December 10, 2013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5146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 and Away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</a:t>
            </a:r>
            <a:r>
              <a:rPr lang="en-CA" dirty="0" err="1" smtClean="0"/>
              <a:t>Udacity</a:t>
            </a:r>
            <a:r>
              <a:rPr lang="en-CA" dirty="0" smtClean="0"/>
              <a:t> Option</a:t>
            </a:r>
          </a:p>
          <a:p>
            <a:pPr lvl="1"/>
            <a:r>
              <a:rPr lang="en-CA" dirty="0" smtClean="0"/>
              <a:t>(Give up and focus on corporate learning)</a:t>
            </a:r>
          </a:p>
          <a:p>
            <a:r>
              <a:rPr lang="en-CA" dirty="0" smtClean="0"/>
              <a:t>The Coursera Option</a:t>
            </a:r>
          </a:p>
          <a:p>
            <a:pPr lvl="1"/>
            <a:r>
              <a:rPr lang="en-CA" dirty="0" smtClean="0"/>
              <a:t>Focus on the Elite Experience?</a:t>
            </a:r>
          </a:p>
          <a:p>
            <a:pPr lvl="1"/>
            <a:r>
              <a:rPr lang="en-CA" dirty="0" smtClean="0"/>
              <a:t>Learning communities in US embassies?</a:t>
            </a:r>
          </a:p>
          <a:p>
            <a:pPr lvl="0"/>
            <a:r>
              <a:rPr lang="en-CA" dirty="0" smtClean="0"/>
              <a:t>The Triad Model</a:t>
            </a:r>
          </a:p>
          <a:p>
            <a:pPr lvl="1"/>
            <a:r>
              <a:rPr lang="en-CA" dirty="0" smtClean="0"/>
              <a:t>The host-provider framework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72187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Technological Access</a:t>
            </a:r>
          </a:p>
          <a:p>
            <a:pPr lvl="1"/>
            <a:r>
              <a:rPr lang="en-CA" dirty="0" smtClean="0"/>
              <a:t>Power and demand</a:t>
            </a:r>
          </a:p>
          <a:p>
            <a:pPr lvl="1"/>
            <a:r>
              <a:rPr lang="en-CA" dirty="0" smtClean="0"/>
              <a:t>From AAAA (Any Access At All) to BB (Broadband)</a:t>
            </a:r>
          </a:p>
          <a:p>
            <a:pPr lvl="1"/>
            <a:r>
              <a:rPr lang="en-CA" dirty="0" smtClean="0"/>
              <a:t>The many faces of mobile</a:t>
            </a:r>
          </a:p>
          <a:p>
            <a:r>
              <a:rPr lang="en-CA" dirty="0" smtClean="0"/>
              <a:t>Cognitive Access</a:t>
            </a:r>
          </a:p>
          <a:p>
            <a:pPr lvl="1"/>
            <a:r>
              <a:rPr lang="en-CA" dirty="0" smtClean="0"/>
              <a:t>Literacy and digital literacy</a:t>
            </a:r>
          </a:p>
          <a:p>
            <a:pPr lvl="1"/>
            <a:r>
              <a:rPr lang="en-CA" dirty="0" smtClean="0"/>
              <a:t>Time to learn</a:t>
            </a:r>
          </a:p>
          <a:p>
            <a:pPr lvl="1"/>
            <a:r>
              <a:rPr lang="en-CA" dirty="0" smtClean="0"/>
              <a:t>Something of Value</a:t>
            </a:r>
          </a:p>
        </p:txBody>
      </p:sp>
    </p:spTree>
    <p:extLst>
      <p:ext uri="{BB962C8B-B14F-4D97-AF65-F5344CB8AC3E}">
        <p14:creationId xmlns:p14="http://schemas.microsoft.com/office/powerpoint/2010/main" val="284980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Traditional E-Learning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Course as Course</a:t>
            </a:r>
          </a:p>
          <a:p>
            <a:pPr lvl="1"/>
            <a:r>
              <a:rPr lang="en-CA" dirty="0" smtClean="0"/>
              <a:t>Web course tools (outlines and tests)</a:t>
            </a:r>
          </a:p>
          <a:p>
            <a:pPr lvl="1"/>
            <a:r>
              <a:rPr lang="en-CA" dirty="0" smtClean="0"/>
              <a:t>Course content (learning objects)</a:t>
            </a:r>
          </a:p>
          <a:p>
            <a:pPr lvl="1"/>
            <a:r>
              <a:rPr lang="en-CA" dirty="0" smtClean="0"/>
              <a:t>Design pedagogy and instruction</a:t>
            </a:r>
          </a:p>
          <a:p>
            <a:r>
              <a:rPr lang="en-CA" dirty="0" smtClean="0"/>
              <a:t>The Course as Book</a:t>
            </a:r>
          </a:p>
          <a:p>
            <a:pPr lvl="1"/>
            <a:r>
              <a:rPr lang="en-CA" dirty="0" smtClean="0"/>
              <a:t>Design pedagogy and instruction</a:t>
            </a:r>
          </a:p>
          <a:p>
            <a:pPr lvl="1"/>
            <a:r>
              <a:rPr lang="en-CA" dirty="0" smtClean="0"/>
              <a:t>Course content (learning objects)</a:t>
            </a:r>
          </a:p>
          <a:p>
            <a:pPr lvl="1"/>
            <a:r>
              <a:rPr lang="en-CA" dirty="0" smtClean="0"/>
              <a:t>Web course tools (outlines and tests)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216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</a:t>
            </a:r>
            <a:r>
              <a:rPr lang="en-CA" baseline="0" dirty="0" smtClean="0"/>
              <a:t> the MOOC?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Massive</a:t>
            </a:r>
          </a:p>
          <a:p>
            <a:pPr lvl="1"/>
            <a:r>
              <a:rPr lang="en-CA" dirty="0" smtClean="0"/>
              <a:t>By design, not as a success term</a:t>
            </a:r>
          </a:p>
          <a:p>
            <a:r>
              <a:rPr lang="en-CA" dirty="0" smtClean="0"/>
              <a:t>Open</a:t>
            </a:r>
          </a:p>
          <a:p>
            <a:pPr lvl="1"/>
            <a:r>
              <a:rPr lang="en-CA" dirty="0" smtClean="0"/>
              <a:t>(By ‘open’ we don’t mean ‘closed’)</a:t>
            </a:r>
          </a:p>
          <a:p>
            <a:r>
              <a:rPr lang="en-CA" dirty="0" smtClean="0"/>
              <a:t>Online</a:t>
            </a:r>
          </a:p>
          <a:p>
            <a:pPr lvl="1"/>
            <a:r>
              <a:rPr lang="en-CA" dirty="0" smtClean="0"/>
              <a:t>(To support access, community and openness)</a:t>
            </a:r>
          </a:p>
          <a:p>
            <a:r>
              <a:rPr lang="en-CA" dirty="0" smtClean="0"/>
              <a:t>Course</a:t>
            </a:r>
          </a:p>
          <a:p>
            <a:pPr lvl="1"/>
            <a:r>
              <a:rPr lang="en-CA" dirty="0" smtClean="0"/>
              <a:t>In the traditional, pre-industrial sense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781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MOOC as a form of OER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Open Educational Resources</a:t>
            </a:r>
          </a:p>
          <a:p>
            <a:pPr lvl="1"/>
            <a:r>
              <a:rPr lang="en-CA" dirty="0" smtClean="0"/>
              <a:t>The UNESCO definition (and program)</a:t>
            </a:r>
          </a:p>
          <a:p>
            <a:pPr lvl="1"/>
            <a:r>
              <a:rPr lang="en-CA" dirty="0" smtClean="0"/>
              <a:t>The ‘Educational’ in Educational</a:t>
            </a:r>
          </a:p>
          <a:p>
            <a:r>
              <a:rPr lang="en-CA" dirty="0" smtClean="0"/>
              <a:t>OERs as Courseware</a:t>
            </a:r>
          </a:p>
          <a:p>
            <a:pPr lvl="1"/>
            <a:r>
              <a:rPr lang="en-CA" dirty="0" smtClean="0"/>
              <a:t>OER University</a:t>
            </a:r>
          </a:p>
          <a:p>
            <a:pPr lvl="1"/>
            <a:r>
              <a:rPr lang="en-CA" dirty="0" smtClean="0"/>
              <a:t>The MOOC as a collection of OERs</a:t>
            </a:r>
          </a:p>
          <a:p>
            <a:pPr lvl="1"/>
            <a:r>
              <a:rPr lang="en-CA" dirty="0" smtClean="0"/>
              <a:t>Logic Model / Stages</a:t>
            </a:r>
            <a:r>
              <a:rPr lang="en-CA" baseline="0" dirty="0" smtClean="0"/>
              <a:t> of Openness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41815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Models of Sustainability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Commercial Models</a:t>
            </a:r>
          </a:p>
          <a:p>
            <a:pPr lvl="1"/>
            <a:r>
              <a:rPr lang="en-CA" dirty="0" smtClean="0"/>
              <a:t>Upselling and Extended Services</a:t>
            </a:r>
          </a:p>
          <a:p>
            <a:pPr lvl="1"/>
            <a:r>
              <a:rPr lang="en-CA" dirty="0" smtClean="0"/>
              <a:t>Advertising and marketing</a:t>
            </a:r>
          </a:p>
          <a:p>
            <a:pPr lvl="1"/>
            <a:r>
              <a:rPr lang="en-CA" dirty="0" smtClean="0"/>
              <a:t>Product and Labour Support</a:t>
            </a:r>
          </a:p>
          <a:p>
            <a:r>
              <a:rPr lang="en-CA" dirty="0" smtClean="0"/>
              <a:t>Non-commercial Models</a:t>
            </a:r>
          </a:p>
          <a:p>
            <a:pPr lvl="1"/>
            <a:r>
              <a:rPr lang="en-CA" dirty="0" smtClean="0"/>
              <a:t>Public Knowledge</a:t>
            </a:r>
          </a:p>
          <a:p>
            <a:pPr lvl="1"/>
            <a:r>
              <a:rPr lang="en-CA" dirty="0" smtClean="0"/>
              <a:t>‘Giving’ Knowledge for Free</a:t>
            </a:r>
          </a:p>
          <a:p>
            <a:pPr lvl="1"/>
            <a:r>
              <a:rPr lang="en-CA" dirty="0" smtClean="0"/>
              <a:t>Apache, Wikipedia and Open Source</a:t>
            </a:r>
          </a:p>
        </p:txBody>
      </p:sp>
    </p:spTree>
    <p:extLst>
      <p:ext uri="{BB962C8B-B14F-4D97-AF65-F5344CB8AC3E}">
        <p14:creationId xmlns:p14="http://schemas.microsoft.com/office/powerpoint/2010/main" val="152497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Learning Communities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Local </a:t>
            </a:r>
            <a:r>
              <a:rPr lang="en-CA" dirty="0" err="1" smtClean="0"/>
              <a:t>vs</a:t>
            </a:r>
            <a:r>
              <a:rPr lang="en-CA" dirty="0" smtClean="0"/>
              <a:t> Localization</a:t>
            </a:r>
          </a:p>
          <a:p>
            <a:r>
              <a:rPr lang="en-CA" dirty="0" smtClean="0"/>
              <a:t>Self-Organizing Learning Communities</a:t>
            </a:r>
          </a:p>
          <a:p>
            <a:pPr lvl="1"/>
            <a:r>
              <a:rPr lang="en-CA" dirty="0" smtClean="0"/>
              <a:t>“I have a question…”</a:t>
            </a:r>
          </a:p>
          <a:p>
            <a:pPr lvl="1"/>
            <a:r>
              <a:rPr lang="en-CA" dirty="0" smtClean="0"/>
              <a:t>Scaffolding and Support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58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Informal Learning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Many reasons to MOOC</a:t>
            </a:r>
          </a:p>
          <a:p>
            <a:r>
              <a:rPr lang="en-CA" dirty="0" smtClean="0"/>
              <a:t>Learning in order to know</a:t>
            </a:r>
          </a:p>
          <a:p>
            <a:pPr lvl="1"/>
            <a:r>
              <a:rPr lang="en-CA" dirty="0" smtClean="0"/>
              <a:t>Learning in order to do</a:t>
            </a:r>
          </a:p>
          <a:p>
            <a:r>
              <a:rPr lang="en-CA" dirty="0" smtClean="0"/>
              <a:t>Completing the learning</a:t>
            </a:r>
          </a:p>
          <a:p>
            <a:pPr lvl="1"/>
            <a:r>
              <a:rPr lang="en-CA" dirty="0" smtClean="0"/>
              <a:t>Completing the task</a:t>
            </a:r>
          </a:p>
          <a:p>
            <a:r>
              <a:rPr lang="en-CA" dirty="0" smtClean="0"/>
              <a:t>Community as support and authority</a:t>
            </a:r>
          </a:p>
          <a:p>
            <a:pPr lvl="1"/>
            <a:r>
              <a:rPr lang="en-CA" dirty="0" smtClean="0"/>
              <a:t>Mutual dependence </a:t>
            </a:r>
            <a:r>
              <a:rPr lang="en-CA" dirty="0" err="1" smtClean="0"/>
              <a:t>vs</a:t>
            </a:r>
            <a:r>
              <a:rPr lang="en-CA" dirty="0" smtClean="0"/>
              <a:t> dependence</a:t>
            </a:r>
          </a:p>
          <a:p>
            <a:pPr lvl="1"/>
            <a:r>
              <a:rPr lang="en-CA" dirty="0" smtClean="0"/>
              <a:t>Independence</a:t>
            </a:r>
          </a:p>
        </p:txBody>
      </p:sp>
    </p:spTree>
    <p:extLst>
      <p:ext uri="{BB962C8B-B14F-4D97-AF65-F5344CB8AC3E}">
        <p14:creationId xmlns:p14="http://schemas.microsoft.com/office/powerpoint/2010/main" val="3297023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Technology and Support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Learning and Performance Support Systems</a:t>
            </a:r>
          </a:p>
          <a:p>
            <a:pPr lvl="1"/>
            <a:r>
              <a:rPr lang="en-CA" dirty="0" smtClean="0"/>
              <a:t>Resources and repositories</a:t>
            </a:r>
          </a:p>
          <a:p>
            <a:pPr lvl="2"/>
            <a:r>
              <a:rPr lang="en-CA" dirty="0" smtClean="0"/>
              <a:t>Software as a service</a:t>
            </a:r>
          </a:p>
          <a:p>
            <a:pPr lvl="1"/>
            <a:r>
              <a:rPr lang="en-CA" dirty="0" smtClean="0"/>
              <a:t>The cloud infrastructure</a:t>
            </a:r>
          </a:p>
          <a:p>
            <a:pPr lvl="2"/>
            <a:r>
              <a:rPr lang="en-CA" dirty="0" smtClean="0"/>
              <a:t>Storage as a service</a:t>
            </a:r>
          </a:p>
          <a:p>
            <a:pPr lvl="1"/>
            <a:r>
              <a:rPr lang="en-CA" dirty="0" smtClean="0"/>
              <a:t>The personal learning record</a:t>
            </a:r>
          </a:p>
          <a:p>
            <a:pPr lvl="1"/>
            <a:r>
              <a:rPr lang="en-CA" dirty="0" smtClean="0"/>
              <a:t>Personal learning assistant</a:t>
            </a:r>
          </a:p>
          <a:p>
            <a:pPr lvl="1"/>
            <a:r>
              <a:rPr lang="en-CA" dirty="0" smtClean="0"/>
              <a:t>Analytics, competence and assessment</a:t>
            </a:r>
          </a:p>
        </p:txBody>
      </p:sp>
    </p:spTree>
    <p:extLst>
      <p:ext uri="{BB962C8B-B14F-4D97-AF65-F5344CB8AC3E}">
        <p14:creationId xmlns:p14="http://schemas.microsoft.com/office/powerpoint/2010/main" val="36792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347</Words>
  <Application>Microsoft Office PowerPoint</Application>
  <PresentationFormat>On-screen Show (4:3)</PresentationFormat>
  <Paragraphs>83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Notes for UNCTAD's Advisory Group on "Developing skills, knowledge and capacities through innovation: E-Learning, M-Learning, cloud-Learning"</vt:lpstr>
      <vt:lpstr>Issues of Access</vt:lpstr>
      <vt:lpstr>Traditional E-Learning</vt:lpstr>
      <vt:lpstr>What is the MOOC?</vt:lpstr>
      <vt:lpstr>MOOC as a form of OER</vt:lpstr>
      <vt:lpstr>Models of Sustainability</vt:lpstr>
      <vt:lpstr>Learning Communities</vt:lpstr>
      <vt:lpstr>Informal Learning</vt:lpstr>
      <vt:lpstr>Technology and Support</vt:lpstr>
      <vt:lpstr>Home and Away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9</cp:revision>
  <dcterms:created xsi:type="dcterms:W3CDTF">2013-12-09T21:56:37Z</dcterms:created>
  <dcterms:modified xsi:type="dcterms:W3CDTF">2013-12-10T00:07:05Z</dcterms:modified>
</cp:coreProperties>
</file>