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6" r:id="rId4"/>
    <p:sldId id="264" r:id="rId5"/>
    <p:sldId id="258" r:id="rId6"/>
    <p:sldId id="267" r:id="rId7"/>
    <p:sldId id="259" r:id="rId8"/>
    <p:sldId id="268" r:id="rId9"/>
    <p:sldId id="260" r:id="rId10"/>
    <p:sldId id="269" r:id="rId11"/>
    <p:sldId id="261" r:id="rId12"/>
    <p:sldId id="270" r:id="rId13"/>
    <p:sldId id="262" r:id="rId14"/>
    <p:sldId id="271" r:id="rId15"/>
    <p:sldId id="263" r:id="rId16"/>
    <p:sldId id="272" r:id="rId17"/>
    <p:sldId id="265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86446" autoAdjust="0"/>
  </p:normalViewPr>
  <p:slideViewPr>
    <p:cSldViewPr snapToGrid="0">
      <p:cViewPr varScale="1">
        <p:scale>
          <a:sx n="89" d="100"/>
          <a:sy n="89" d="100"/>
        </p:scale>
        <p:origin x="804" y="7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89F6B7-5ADD-4C43-B7B9-278AA76ACB82}" type="datetimeFigureOut">
              <a:rPr lang="en-CA" smtClean="0"/>
              <a:t>2013-10-24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768956-30C0-4302-A2BE-D73C3744E69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408697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89F6B7-5ADD-4C43-B7B9-278AA76ACB82}" type="datetimeFigureOut">
              <a:rPr lang="en-CA" smtClean="0"/>
              <a:t>2013-10-24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768956-30C0-4302-A2BE-D73C3744E69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0760463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89F6B7-5ADD-4C43-B7B9-278AA76ACB82}" type="datetimeFigureOut">
              <a:rPr lang="en-CA" smtClean="0"/>
              <a:t>2013-10-24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768956-30C0-4302-A2BE-D73C3744E69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236511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89F6B7-5ADD-4C43-B7B9-278AA76ACB82}" type="datetimeFigureOut">
              <a:rPr lang="en-CA" smtClean="0"/>
              <a:t>2013-10-24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768956-30C0-4302-A2BE-D73C3744E69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0643228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89F6B7-5ADD-4C43-B7B9-278AA76ACB82}" type="datetimeFigureOut">
              <a:rPr lang="en-CA" smtClean="0"/>
              <a:t>2013-10-24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768956-30C0-4302-A2BE-D73C3744E69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3520243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89F6B7-5ADD-4C43-B7B9-278AA76ACB82}" type="datetimeFigureOut">
              <a:rPr lang="en-CA" smtClean="0"/>
              <a:t>2013-10-24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768956-30C0-4302-A2BE-D73C3744E69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5742508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89F6B7-5ADD-4C43-B7B9-278AA76ACB82}" type="datetimeFigureOut">
              <a:rPr lang="en-CA" smtClean="0"/>
              <a:t>2013-10-24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768956-30C0-4302-A2BE-D73C3744E69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866032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89F6B7-5ADD-4C43-B7B9-278AA76ACB82}" type="datetimeFigureOut">
              <a:rPr lang="en-CA" smtClean="0"/>
              <a:t>2013-10-24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768956-30C0-4302-A2BE-D73C3744E69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9617691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89F6B7-5ADD-4C43-B7B9-278AA76ACB82}" type="datetimeFigureOut">
              <a:rPr lang="en-CA" smtClean="0"/>
              <a:t>2013-10-24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768956-30C0-4302-A2BE-D73C3744E69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597390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89F6B7-5ADD-4C43-B7B9-278AA76ACB82}" type="datetimeFigureOut">
              <a:rPr lang="en-CA" smtClean="0"/>
              <a:t>2013-10-24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768956-30C0-4302-A2BE-D73C3744E69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6519264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89F6B7-5ADD-4C43-B7B9-278AA76ACB82}" type="datetimeFigureOut">
              <a:rPr lang="en-CA" smtClean="0"/>
              <a:t>2013-10-24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768956-30C0-4302-A2BE-D73C3744E69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2632933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89F6B7-5ADD-4C43-B7B9-278AA76ACB82}" type="datetimeFigureOut">
              <a:rPr lang="en-CA" smtClean="0"/>
              <a:t>2013-10-24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768956-30C0-4302-A2BE-D73C3744E69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688710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lideshare.net/mackiwg/oeru2011-11meetinginputs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CA" dirty="0" smtClean="0"/>
              <a:t>Open Access and Open Learning</a:t>
            </a:r>
            <a:endParaRPr lang="en-CA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CA" dirty="0" smtClean="0"/>
              <a:t>Stephen Downes</a:t>
            </a:r>
          </a:p>
          <a:p>
            <a:r>
              <a:rPr lang="en-CA" dirty="0" smtClean="0"/>
              <a:t>October 22, 2013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25289012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smtClean="0"/>
              <a:t>Early open instruction – the Couros course, the Wiley Wiki</a:t>
            </a:r>
          </a:p>
          <a:p>
            <a:r>
              <a:rPr lang="en-CA" smtClean="0"/>
              <a:t>MOOCs as open instruction</a:t>
            </a:r>
          </a:p>
          <a:p>
            <a:r>
              <a:rPr lang="en-CA" smtClean="0"/>
              <a:t>Elements of open instruction:</a:t>
            </a:r>
          </a:p>
          <a:p>
            <a:pPr lvl="1"/>
            <a:r>
              <a:rPr lang="en-CA" smtClean="0"/>
              <a:t>Resources</a:t>
            </a:r>
          </a:p>
          <a:p>
            <a:pPr lvl="1"/>
            <a:r>
              <a:rPr lang="en-CA" smtClean="0"/>
              <a:t>Lectures</a:t>
            </a:r>
          </a:p>
          <a:p>
            <a:pPr lvl="1"/>
            <a:r>
              <a:rPr lang="en-CA" smtClean="0"/>
              <a:t>Activities and projects</a:t>
            </a:r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08154341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Open Design…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79706690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smtClean="0"/>
              <a:t>‘Learning Design’ = the organization and structure of a course – eg., IMS LD</a:t>
            </a:r>
          </a:p>
          <a:p>
            <a:r>
              <a:rPr lang="en-CA" smtClean="0"/>
              <a:t>Open design – enabling participants to create their own organization and structure</a:t>
            </a:r>
          </a:p>
          <a:p>
            <a:pPr lvl="1"/>
            <a:r>
              <a:rPr lang="en-CA" smtClean="0"/>
              <a:t>Example: touring a city vs being taken on a tour</a:t>
            </a:r>
          </a:p>
          <a:p>
            <a:pPr lvl="1"/>
            <a:r>
              <a:rPr lang="en-CA" smtClean="0"/>
              <a:t>The course as ‘environment’ rather than ‘book’</a:t>
            </a:r>
          </a:p>
          <a:p>
            <a:r>
              <a:rPr lang="en-CA" smtClean="0"/>
              <a:t>Open design in MOOCs</a:t>
            </a:r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2240434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Open Assessment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66219935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 smtClean="0"/>
              <a:t>What is assessment?</a:t>
            </a:r>
          </a:p>
          <a:p>
            <a:r>
              <a:rPr lang="en-CA" dirty="0" smtClean="0"/>
              <a:t>The paucity of ‘learning contracts’</a:t>
            </a:r>
          </a:p>
          <a:p>
            <a:r>
              <a:rPr lang="en-CA" dirty="0" smtClean="0"/>
              <a:t>Assessment - criteria and metrics</a:t>
            </a:r>
          </a:p>
          <a:p>
            <a:pPr lvl="1"/>
            <a:r>
              <a:rPr lang="en-CA" dirty="0" smtClean="0"/>
              <a:t>Content based – formal learning</a:t>
            </a:r>
          </a:p>
          <a:p>
            <a:pPr lvl="1"/>
            <a:r>
              <a:rPr lang="en-CA" dirty="0" smtClean="0"/>
              <a:t>Task based – informal learning</a:t>
            </a:r>
          </a:p>
          <a:p>
            <a:r>
              <a:rPr lang="en-CA" dirty="0" smtClean="0"/>
              <a:t>“You decide what counts as success”</a:t>
            </a:r>
          </a:p>
          <a:p>
            <a:pPr marL="0" indent="0">
              <a:buNone/>
            </a:pPr>
            <a:endParaRPr lang="en-CA" dirty="0" smtClean="0"/>
          </a:p>
        </p:txBody>
      </p:sp>
    </p:spTree>
    <p:extLst>
      <p:ext uri="{BB962C8B-B14F-4D97-AF65-F5344CB8AC3E}">
        <p14:creationId xmlns:p14="http://schemas.microsoft.com/office/powerpoint/2010/main" val="180138693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Open Credentials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26327201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 smtClean="0"/>
              <a:t>The argument for closed credentials</a:t>
            </a:r>
          </a:p>
          <a:p>
            <a:r>
              <a:rPr lang="en-CA" dirty="0" smtClean="0"/>
              <a:t>Badges?</a:t>
            </a:r>
          </a:p>
          <a:p>
            <a:r>
              <a:rPr lang="en-CA" dirty="0" smtClean="0"/>
              <a:t>‘You are what you do’</a:t>
            </a:r>
          </a:p>
          <a:p>
            <a:pPr lvl="1"/>
            <a:r>
              <a:rPr lang="en-CA" dirty="0" smtClean="0"/>
              <a:t>Privacy and security considerations</a:t>
            </a:r>
          </a:p>
          <a:p>
            <a:pPr marL="457200" lvl="1" indent="0">
              <a:buNone/>
            </a:pPr>
            <a:endParaRPr lang="en-CA" dirty="0" smtClean="0"/>
          </a:p>
        </p:txBody>
      </p:sp>
    </p:spTree>
    <p:extLst>
      <p:ext uri="{BB962C8B-B14F-4D97-AF65-F5344CB8AC3E}">
        <p14:creationId xmlns:p14="http://schemas.microsoft.com/office/powerpoint/2010/main" val="306823831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 smtClean="0"/>
              <a:t>Stephen Downes</a:t>
            </a:r>
          </a:p>
          <a:p>
            <a:r>
              <a:rPr lang="en-CA" dirty="0" smtClean="0"/>
              <a:t>http://www.downes.ca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2848315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Open…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CA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" y="123825"/>
            <a:ext cx="8839200" cy="6610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382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smtClean="0"/>
              <a:t>Open Source – GPL – Stallman’s four freedoms</a:t>
            </a:r>
          </a:p>
          <a:p>
            <a:r>
              <a:rPr lang="en-CA" smtClean="0"/>
              <a:t>OERs – UNESCO – “teaching, learning or research materials that are in the public domain or released with an intellectual property license that allows for free use, adaptation, and distribution.”</a:t>
            </a:r>
          </a:p>
          <a:p>
            <a:r>
              <a:rPr lang="en-CA" smtClean="0"/>
              <a:t>Open Archives Initiative – “interoperability standards that aim to facilitate the efficient dissemination of e-prints and other electronic content…”</a:t>
            </a:r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9805389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The </a:t>
            </a:r>
            <a:r>
              <a:rPr lang="en-CA" dirty="0" err="1" smtClean="0"/>
              <a:t>OERu</a:t>
            </a:r>
            <a:r>
              <a:rPr lang="en-CA" dirty="0" smtClean="0"/>
              <a:t> ‘Logic Model’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CA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9822" y="1415414"/>
            <a:ext cx="6323256" cy="4972379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628650" y="6308542"/>
            <a:ext cx="707315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CA" dirty="0" smtClean="0">
                <a:hlinkClick r:id="rId3"/>
              </a:rPr>
              <a:t>http://www.slideshare.net/mackiwg/oeru2011-11meetinginputs</a:t>
            </a:r>
            <a:r>
              <a:rPr lang="en-CA" dirty="0" smtClean="0"/>
              <a:t> 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929111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Open Learning…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CA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0500" y="219075"/>
            <a:ext cx="8763000" cy="6419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29508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 smtClean="0"/>
              <a:t>Originated in Open University, Athabasca University</a:t>
            </a:r>
          </a:p>
          <a:p>
            <a:r>
              <a:rPr lang="en-CA" dirty="0" smtClean="0"/>
              <a:t>No formal requirements for course admission</a:t>
            </a:r>
          </a:p>
          <a:p>
            <a:r>
              <a:rPr lang="en-CA" dirty="0" smtClean="0"/>
              <a:t>Issues: preparedness, completion</a:t>
            </a:r>
            <a:endParaRPr lang="en-CA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1925" y="228600"/>
            <a:ext cx="8820150" cy="6400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36585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Open Content…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CA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9100" y="457200"/>
            <a:ext cx="8305800" cy="5943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446141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 smtClean="0"/>
              <a:t>Originally thought of as similar to open source</a:t>
            </a:r>
          </a:p>
          <a:p>
            <a:r>
              <a:rPr lang="en-CA" dirty="0" smtClean="0"/>
              <a:t>Creative Commons licenses – by, </a:t>
            </a:r>
            <a:r>
              <a:rPr lang="en-CA" dirty="0" err="1" smtClean="0"/>
              <a:t>nc</a:t>
            </a:r>
            <a:r>
              <a:rPr lang="en-CA" dirty="0" smtClean="0"/>
              <a:t>, </a:t>
            </a:r>
            <a:r>
              <a:rPr lang="en-CA" dirty="0" err="1" smtClean="0"/>
              <a:t>sa</a:t>
            </a:r>
            <a:r>
              <a:rPr lang="en-CA" dirty="0" smtClean="0"/>
              <a:t>, </a:t>
            </a:r>
            <a:r>
              <a:rPr lang="en-CA" dirty="0" err="1" smtClean="0"/>
              <a:t>nd</a:t>
            </a:r>
            <a:r>
              <a:rPr lang="en-CA" dirty="0" smtClean="0"/>
              <a:t> clauses</a:t>
            </a:r>
          </a:p>
          <a:p>
            <a:r>
              <a:rPr lang="en-CA" dirty="0" smtClean="0"/>
              <a:t>Open access versus open use</a:t>
            </a:r>
            <a:endParaRPr lang="en-CA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9550" y="247650"/>
            <a:ext cx="8724900" cy="6362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186668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Open Instruction…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CA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725" y="219075"/>
            <a:ext cx="8972550" cy="6419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416388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4137</TotalTime>
  <Words>282</Words>
  <Application>Microsoft Office PowerPoint</Application>
  <PresentationFormat>On-screen Show (4:3)</PresentationFormat>
  <Paragraphs>44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1" baseType="lpstr">
      <vt:lpstr>Arial</vt:lpstr>
      <vt:lpstr>Calibri</vt:lpstr>
      <vt:lpstr>Calibri Light</vt:lpstr>
      <vt:lpstr>Office Theme</vt:lpstr>
      <vt:lpstr>Open Access and Open Learning</vt:lpstr>
      <vt:lpstr>Open…</vt:lpstr>
      <vt:lpstr>PowerPoint Presentation</vt:lpstr>
      <vt:lpstr>The OERu ‘Logic Model’</vt:lpstr>
      <vt:lpstr>Open Learning…</vt:lpstr>
      <vt:lpstr>PowerPoint Presentation</vt:lpstr>
      <vt:lpstr>Open Content…</vt:lpstr>
      <vt:lpstr>PowerPoint Presentation</vt:lpstr>
      <vt:lpstr>Open Instruction…</vt:lpstr>
      <vt:lpstr>PowerPoint Presentation</vt:lpstr>
      <vt:lpstr>Open Design…</vt:lpstr>
      <vt:lpstr>PowerPoint Presentation</vt:lpstr>
      <vt:lpstr>Open Assessment</vt:lpstr>
      <vt:lpstr>PowerPoint Presentation</vt:lpstr>
      <vt:lpstr>Open Credentials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Open Access and Open Learning</dc:title>
  <dc:creator>Stephen Downes</dc:creator>
  <cp:lastModifiedBy>Stephen Downes</cp:lastModifiedBy>
  <cp:revision>11</cp:revision>
  <dcterms:created xsi:type="dcterms:W3CDTF">2013-10-22T16:32:11Z</dcterms:created>
  <dcterms:modified xsi:type="dcterms:W3CDTF">2013-10-25T13:30:32Z</dcterms:modified>
</cp:coreProperties>
</file>