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439" autoAdjust="0"/>
  </p:normalViewPr>
  <p:slideViewPr>
    <p:cSldViewPr>
      <p:cViewPr varScale="1">
        <p:scale>
          <a:sx n="106" d="100"/>
          <a:sy n="106" d="100"/>
        </p:scale>
        <p:origin x="-792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5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1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9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0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2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9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5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2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6C56D-F4F6-4E5C-9295-441938B1E946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807DF-9625-4C41-937B-0A81C213D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6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Through the MOOC Darkly:</a:t>
            </a:r>
            <a:br>
              <a:rPr lang="en-US" dirty="0" smtClean="0"/>
            </a:br>
            <a:r>
              <a:rPr lang="en-US" sz="3100" dirty="0" smtClean="0"/>
              <a:t>Reflections on Life, Learning and the Future of Education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334000"/>
            <a:ext cx="6400800" cy="1295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Stephen Downes</a:t>
            </a:r>
          </a:p>
          <a:p>
            <a:r>
              <a:rPr lang="en-US" sz="2000" dirty="0" smtClean="0"/>
              <a:t>Presentation for the Saylor Foundation</a:t>
            </a:r>
          </a:p>
          <a:p>
            <a:r>
              <a:rPr lang="en-US" sz="2000" dirty="0" smtClean="0"/>
              <a:t>24 July 2013</a:t>
            </a:r>
            <a:endParaRPr lang="en-US" sz="2000" dirty="0"/>
          </a:p>
        </p:txBody>
      </p:sp>
      <p:pic>
        <p:nvPicPr>
          <p:cNvPr id="1026" name="Picture 2" descr="http://shadowness.com/file/item4/113977/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3" y="228600"/>
            <a:ext cx="4567238" cy="3042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29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 am…</a:t>
            </a:r>
          </a:p>
          <a:p>
            <a:pPr lvl="1"/>
            <a:r>
              <a:rPr lang="en-US" dirty="0" smtClean="0"/>
              <a:t>The philosopher</a:t>
            </a:r>
          </a:p>
          <a:p>
            <a:pPr lvl="1"/>
            <a:r>
              <a:rPr lang="en-US" dirty="0" smtClean="0"/>
              <a:t>The journalist</a:t>
            </a:r>
          </a:p>
          <a:p>
            <a:pPr lvl="1"/>
            <a:r>
              <a:rPr lang="en-US" dirty="0" smtClean="0"/>
              <a:t>The technologist</a:t>
            </a:r>
          </a:p>
          <a:p>
            <a:pPr lvl="1"/>
            <a:r>
              <a:rPr lang="en-US" dirty="0" smtClean="0"/>
              <a:t>The educator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2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Learning has a lot in common with growing up</a:t>
            </a:r>
          </a:p>
          <a:p>
            <a:endParaRPr lang="en-US" dirty="0" smtClean="0"/>
          </a:p>
          <a:p>
            <a:pPr marL="800100" lvl="2" indent="0">
              <a:buNone/>
            </a:pPr>
            <a:r>
              <a:rPr lang="en-US" sz="1800" dirty="0" smtClean="0"/>
              <a:t>Love never fails. But where there are prophecies, they will cease; where there are tongues, they will be stilled; where there is knowledge, it will pass away. </a:t>
            </a:r>
            <a:r>
              <a:rPr lang="en-US" sz="1800" baseline="30000" dirty="0" smtClean="0"/>
              <a:t> </a:t>
            </a:r>
            <a:r>
              <a:rPr lang="en-US" sz="1800" dirty="0" smtClean="0"/>
              <a:t>For we know in part and we prophesy in part, but when completeness comes, what is in part disappears. When I was a child, I talked like a child, I thought like a child, I reasoned like a child. When I became a man, I put the ways of childhood behind me. For now we see only a reflection as in a mirror; then we shall see face to face. Now I know in part; then I shall know fully, even as I am fully known. – 1 Corinthians 13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442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Future of Education/Higher Education</a:t>
            </a:r>
          </a:p>
          <a:p>
            <a:pPr marL="914400" lvl="1" indent="-457200">
              <a:buFontTx/>
              <a:buChar char="-"/>
            </a:pPr>
            <a:r>
              <a:rPr lang="en-US" dirty="0" smtClean="0"/>
              <a:t>Understanding the value</a:t>
            </a:r>
            <a:r>
              <a:rPr lang="en-US" baseline="0" dirty="0" smtClean="0"/>
              <a:t> proposition</a:t>
            </a:r>
          </a:p>
          <a:p>
            <a:pPr marL="1371600" lvl="2" indent="-457200">
              <a:buFontTx/>
              <a:buChar char="-"/>
            </a:pPr>
            <a:r>
              <a:rPr lang="en-US" baseline="0" dirty="0" smtClean="0"/>
              <a:t>Learning / Content / Job Training</a:t>
            </a:r>
          </a:p>
          <a:p>
            <a:pPr marL="1371600" lvl="2" indent="-457200">
              <a:buFontTx/>
              <a:buChar char="-"/>
            </a:pPr>
            <a:r>
              <a:rPr lang="en-US" baseline="0" dirty="0" smtClean="0"/>
              <a:t>Socialization / Networking / Identity</a:t>
            </a:r>
          </a:p>
          <a:p>
            <a:pPr marL="1828800" lvl="3" indent="-457200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 more and more the first is morphing into the second as we begin to understand what learning actually is (</a:t>
            </a:r>
            <a:r>
              <a:rPr lang="en-US" baseline="0" dirty="0" err="1" smtClean="0">
                <a:sym typeface="Wingdings" pitchFamily="2" charset="2"/>
              </a:rPr>
              <a:t>ie</a:t>
            </a:r>
            <a:r>
              <a:rPr lang="en-US" baseline="0" dirty="0" smtClean="0">
                <a:sym typeface="Wingdings" pitchFamily="2" charset="2"/>
              </a:rPr>
              <a:t>., not just remembering a set of facts)</a:t>
            </a:r>
          </a:p>
        </p:txBody>
      </p:sp>
    </p:spTree>
    <p:extLst>
      <p:ext uri="{BB962C8B-B14F-4D97-AF65-F5344CB8AC3E}">
        <p14:creationId xmlns:p14="http://schemas.microsoft.com/office/powerpoint/2010/main" val="173988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Thoughts on Free Online </a:t>
            </a:r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Courses/MOOCs</a:t>
            </a:r>
            <a:endParaRPr lang="en-US" sz="4400" kern="120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1028700" lvl="1" indent="-571500">
              <a:buFontTx/>
              <a:buChar char="-"/>
            </a:pPr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it’s not just</a:t>
            </a:r>
            <a:r>
              <a:rPr lang="en-US" sz="40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replacing one kind of course with a diff kind of course</a:t>
            </a:r>
          </a:p>
          <a:p>
            <a:pPr marL="1028700" lvl="1" indent="-571500">
              <a:buFontTx/>
              <a:buChar char="-"/>
            </a:pPr>
            <a:r>
              <a:rPr lang="en-US" sz="40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Problems with the course model in general</a:t>
            </a:r>
          </a:p>
          <a:p>
            <a:pPr marL="1428750" lvl="2" indent="-571500">
              <a:buFontTx/>
              <a:buChar char="-"/>
            </a:pPr>
            <a:r>
              <a:rPr lang="en-US" sz="36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&amp; especially with the idea that we can shortcut the learning process through structured presentations of information</a:t>
            </a:r>
          </a:p>
          <a:p>
            <a:pPr marL="1028700" lvl="1" indent="-571500">
              <a:buFontTx/>
              <a:buChar char="-"/>
            </a:pPr>
            <a:r>
              <a:rPr lang="en-US" sz="36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The ‘MOOC out of water’ phenomenon – you have these students flip-flopping on the MOOC shore, gasping for air</a:t>
            </a:r>
          </a:p>
        </p:txBody>
      </p:sp>
    </p:spTree>
    <p:extLst>
      <p:ext uri="{BB962C8B-B14F-4D97-AF65-F5344CB8AC3E}">
        <p14:creationId xmlns:p14="http://schemas.microsoft.com/office/powerpoint/2010/main" val="396288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Ed Overview</a:t>
            </a:r>
          </a:p>
          <a:p>
            <a:pPr lvl="1" fontAlgn="base"/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- Varieties of openness</a:t>
            </a:r>
          </a:p>
          <a:p>
            <a:pPr lvl="2" fontAlgn="base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Free</a:t>
            </a:r>
            <a:r>
              <a:rPr lang="en-US" sz="36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learning – no cost, no limits</a:t>
            </a:r>
          </a:p>
          <a:p>
            <a:pPr lvl="2" fontAlgn="base"/>
            <a:r>
              <a:rPr lang="en-US" sz="36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Learning – a la OU or AU – no entrance barriers</a:t>
            </a:r>
            <a:endParaRPr lang="en-US" sz="3600" kern="120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2" fontAlgn="base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access – the fundamental openness</a:t>
            </a:r>
          </a:p>
          <a:p>
            <a:pPr lvl="3" fontAlgn="base"/>
            <a:r>
              <a:rPr lang="en-US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Access not just to content, but to the community itself (</a:t>
            </a:r>
            <a:r>
              <a:rPr lang="en-US" sz="3200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ie</a:t>
            </a:r>
            <a:r>
              <a:rPr lang="en-US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the second half of the value proposition)</a:t>
            </a:r>
          </a:p>
          <a:p>
            <a:pPr lvl="2" fontAlgn="base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assessment </a:t>
            </a:r>
          </a:p>
          <a:p>
            <a:pPr lvl="2" fontAlgn="base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credentials - </a:t>
            </a:r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badges</a:t>
            </a:r>
            <a:endParaRPr lang="en-US" sz="3600" kern="120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78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sz="3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Tech innovations </a:t>
            </a:r>
          </a:p>
          <a:p>
            <a:pPr lvl="1" fontAlgn="base"/>
            <a:r>
              <a:rPr lang="en-US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wither the MOOC</a:t>
            </a:r>
          </a:p>
          <a:p>
            <a:pPr lvl="1" fontAlgn="base"/>
            <a:r>
              <a:rPr lang="en-US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personal learning in a cloud world</a:t>
            </a:r>
          </a:p>
          <a:p>
            <a:pPr lvl="1" fontAlgn="base"/>
            <a:r>
              <a:rPr lang="en-US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assessing the person, not the memorization</a:t>
            </a:r>
          </a:p>
        </p:txBody>
      </p:sp>
    </p:spTree>
    <p:extLst>
      <p:ext uri="{BB962C8B-B14F-4D97-AF65-F5344CB8AC3E}">
        <p14:creationId xmlns:p14="http://schemas.microsoft.com/office/powerpoint/2010/main" val="1564169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sz="44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Your favorite topic of the day</a:t>
            </a:r>
          </a:p>
          <a:p>
            <a:pPr lvl="1"/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Yes, everybody needs a job &amp; needs to eat, but </a:t>
            </a:r>
          </a:p>
          <a:p>
            <a:pPr lvl="1"/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It’s not about jobs and the economy</a:t>
            </a:r>
          </a:p>
          <a:p>
            <a:pPr lvl="2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These won’t be addressed through education</a:t>
            </a:r>
          </a:p>
          <a:p>
            <a:pPr lvl="2"/>
            <a:r>
              <a:rPr lang="en-US" sz="36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Fundamental issues of fairness need to be addressed</a:t>
            </a:r>
          </a:p>
          <a:p>
            <a:pPr lvl="1"/>
            <a:r>
              <a:rPr lang="en-US" sz="40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Who speaks for us? Who speaks</a:t>
            </a:r>
            <a:r>
              <a:rPr lang="en-US" sz="4000" kern="1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for earth?</a:t>
            </a:r>
          </a:p>
          <a:p>
            <a:pPr lvl="1"/>
            <a:endParaRPr lang="en-US" sz="4000" kern="1200" baseline="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1"/>
            <a:endParaRPr lang="en-US" sz="4000" kern="1200" dirty="0" smtClean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50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316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Through the MOOC Darkly: Reflections on Life, Learning and the Future of Education</vt:lpstr>
      <vt:lpstr>PowerPoint Presentation</vt:lpstr>
      <vt:lpstr>PowerPoint Presentation</vt:lpstr>
      <vt:lpstr> 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5</cp:revision>
  <dcterms:created xsi:type="dcterms:W3CDTF">2013-07-24T14:29:15Z</dcterms:created>
  <dcterms:modified xsi:type="dcterms:W3CDTF">2013-07-24T19:17:10Z</dcterms:modified>
</cp:coreProperties>
</file>