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64" r:id="rId4"/>
    <p:sldId id="257" r:id="rId5"/>
    <p:sldId id="276" r:id="rId6"/>
    <p:sldId id="277" r:id="rId7"/>
    <p:sldId id="278" r:id="rId8"/>
    <p:sldId id="265" r:id="rId9"/>
    <p:sldId id="279" r:id="rId10"/>
    <p:sldId id="280" r:id="rId11"/>
    <p:sldId id="272" r:id="rId12"/>
    <p:sldId id="266" r:id="rId13"/>
    <p:sldId id="258" r:id="rId14"/>
    <p:sldId id="281" r:id="rId15"/>
    <p:sldId id="282" r:id="rId16"/>
    <p:sldId id="283" r:id="rId17"/>
    <p:sldId id="259" r:id="rId18"/>
    <p:sldId id="284" r:id="rId19"/>
    <p:sldId id="267" r:id="rId20"/>
    <p:sldId id="273" r:id="rId21"/>
    <p:sldId id="268" r:id="rId22"/>
    <p:sldId id="260" r:id="rId23"/>
    <p:sldId id="285" r:id="rId24"/>
    <p:sldId id="286" r:id="rId25"/>
    <p:sldId id="269" r:id="rId26"/>
    <p:sldId id="288" r:id="rId27"/>
    <p:sldId id="290" r:id="rId28"/>
    <p:sldId id="261" r:id="rId29"/>
    <p:sldId id="270" r:id="rId30"/>
    <p:sldId id="262" r:id="rId31"/>
    <p:sldId id="291" r:id="rId32"/>
    <p:sldId id="292" r:id="rId33"/>
    <p:sldId id="293" r:id="rId34"/>
    <p:sldId id="271" r:id="rId35"/>
    <p:sldId id="295" r:id="rId36"/>
    <p:sldId id="296" r:id="rId37"/>
    <p:sldId id="297" r:id="rId38"/>
    <p:sldId id="299" r:id="rId39"/>
    <p:sldId id="263"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9189" autoAdjust="0"/>
    <p:restoredTop sz="86430" autoAdjust="0"/>
  </p:normalViewPr>
  <p:slideViewPr>
    <p:cSldViewPr>
      <p:cViewPr varScale="1">
        <p:scale>
          <a:sx n="82" d="100"/>
          <a:sy n="82" d="100"/>
        </p:scale>
        <p:origin x="-725"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187269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291539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2569303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2732631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E6425F-A004-4425-9938-BC80D20121F2}" type="datetimeFigureOut">
              <a:rPr lang="en-US" smtClean="0"/>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621181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E6425F-A004-4425-9938-BC80D20121F2}" type="datetimeFigureOut">
              <a:rPr lang="en-US" smtClean="0"/>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2673672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E6425F-A004-4425-9938-BC80D20121F2}" type="datetimeFigureOut">
              <a:rPr lang="en-US" smtClean="0"/>
              <a:t>6/17/2013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439728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E6425F-A004-4425-9938-BC80D20121F2}" type="datetimeFigureOut">
              <a:rPr lang="en-US" smtClean="0"/>
              <a:t>6/17/2013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385350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6425F-A004-4425-9938-BC80D20121F2}" type="datetimeFigureOut">
              <a:rPr lang="en-US" smtClean="0"/>
              <a:t>6/17/2013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4143677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6425F-A004-4425-9938-BC80D20121F2}" type="datetimeFigureOut">
              <a:rPr lang="en-US" smtClean="0"/>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741096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6425F-A004-4425-9938-BC80D20121F2}" type="datetimeFigureOut">
              <a:rPr lang="en-US" smtClean="0"/>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E3287-D73D-49E1-8828-81384044E63D}" type="slidenum">
              <a:rPr lang="en-US" smtClean="0"/>
              <a:t>‹#›</a:t>
            </a:fld>
            <a:endParaRPr lang="en-US"/>
          </a:p>
        </p:txBody>
      </p:sp>
    </p:spTree>
    <p:extLst>
      <p:ext uri="{BB962C8B-B14F-4D97-AF65-F5344CB8AC3E}">
        <p14:creationId xmlns:p14="http://schemas.microsoft.com/office/powerpoint/2010/main" val="1017713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E6425F-A004-4425-9938-BC80D20121F2}" type="datetimeFigureOut">
              <a:rPr lang="en-US" smtClean="0"/>
              <a:t>6/17/2013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5E3287-D73D-49E1-8828-81384044E63D}" type="slidenum">
              <a:rPr lang="en-US" smtClean="0"/>
              <a:t>‹#›</a:t>
            </a:fld>
            <a:endParaRPr lang="en-US"/>
          </a:p>
        </p:txBody>
      </p:sp>
    </p:spTree>
    <p:extLst>
      <p:ext uri="{BB962C8B-B14F-4D97-AF65-F5344CB8AC3E}">
        <p14:creationId xmlns:p14="http://schemas.microsoft.com/office/powerpoint/2010/main" val="2801010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huffingtonpost.com/stephen-downes/democratizing-education_b_794925.html" TargetMode="External"/><Relationship Id="rId2" Type="http://schemas.openxmlformats.org/officeDocument/2006/relationships/hyperlink" Target="http://lemire.me/fr/abstracts/DIVERSITY2008.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profesorbaker.wordpress.com/2011/01/30/homophily-and-heterophily-what-fires-together-wires-together-cck11/" TargetMode="External"/><Relationship Id="rId2" Type="http://schemas.openxmlformats.org/officeDocument/2006/relationships/hyperlink" Target="http://www.downes.ca/post/5354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econdlanguagewriting.com/explorations/Archives/2007/August/TheDownsideofDiversity.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prints.port.ac.uk/5605/1/The_Ideals_and_Realilty_of_Participating_in_a_MOOC.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flickr.com/photos/ross/2916958593/"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www.downes.ca/presentation/271"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downes.ca/post/55001"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connect.downes.ca/post/44222" TargetMode="External"/></Relationships>
</file>

<file path=ppt/slides/_rels/slide31.xml.rels><?xml version="1.0" encoding="UTF-8" standalone="yes"?>
<Relationships xmlns="http://schemas.openxmlformats.org/package/2006/relationships"><Relationship Id="rId2" Type="http://schemas.openxmlformats.org/officeDocument/2006/relationships/hyperlink" Target="http://www.downes.ca/post/42066"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halfanhour.blogspot.com/2010/11/model-of-autonomy.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904" y="228600"/>
            <a:ext cx="7772400" cy="1470025"/>
          </a:xfrm>
        </p:spPr>
        <p:txBody>
          <a:bodyPr/>
          <a:lstStyle/>
          <a:p>
            <a:r>
              <a:rPr lang="en-US" dirty="0" smtClean="0"/>
              <a:t>The Semantic Condition: Connectivism and Open Learning</a:t>
            </a:r>
            <a:endParaRPr lang="en-US" dirty="0"/>
          </a:p>
        </p:txBody>
      </p:sp>
      <p:sp>
        <p:nvSpPr>
          <p:cNvPr id="3" name="Subtitle 2"/>
          <p:cNvSpPr>
            <a:spLocks noGrp="1"/>
          </p:cNvSpPr>
          <p:nvPr>
            <p:ph type="subTitle" idx="1"/>
          </p:nvPr>
        </p:nvSpPr>
        <p:spPr>
          <a:xfrm>
            <a:off x="1343608" y="5943600"/>
            <a:ext cx="6400800" cy="1295400"/>
          </a:xfrm>
        </p:spPr>
        <p:txBody>
          <a:bodyPr>
            <a:normAutofit/>
          </a:bodyPr>
          <a:lstStyle/>
          <a:p>
            <a:r>
              <a:rPr lang="en-US" sz="2400" dirty="0" smtClean="0"/>
              <a:t>Stephen Downes</a:t>
            </a:r>
          </a:p>
          <a:p>
            <a:r>
              <a:rPr lang="en-US" sz="2400" dirty="0" smtClean="0"/>
              <a:t>July 10, 2013</a:t>
            </a:r>
            <a:endParaRPr lang="en-US" sz="2400" dirty="0"/>
          </a:p>
        </p:txBody>
      </p:sp>
      <p:pic>
        <p:nvPicPr>
          <p:cNvPr id="1026" name="Picture 2" descr="https://pbs.twimg.com/media/BO1vZhkCIAEs97E.jpg:lar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676400"/>
            <a:ext cx="5715000" cy="428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4399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solidFill>
                  <a:schemeClr val="accent2">
                    <a:lumMod val="75000"/>
                  </a:schemeClr>
                </a:solidFill>
              </a:rPr>
              <a:t>It was also found that autonomy was equated with lack of assessment and that learner autonomy can be difficult for the course instructors.</a:t>
            </a:r>
          </a:p>
          <a:p>
            <a:r>
              <a:rPr lang="en-US" dirty="0" smtClean="0">
                <a:solidFill>
                  <a:schemeClr val="accent2">
                    <a:lumMod val="75000"/>
                  </a:schemeClr>
                </a:solidFill>
              </a:rPr>
              <a:t>I loved the freedom to work outside assessment guidelines – choose what I wanted to focus on.</a:t>
            </a:r>
          </a:p>
          <a:p>
            <a:r>
              <a:rPr lang="en-US" dirty="0" smtClean="0">
                <a:solidFill>
                  <a:schemeClr val="accent2">
                    <a:lumMod val="75000"/>
                  </a:schemeClr>
                </a:solidFill>
              </a:rPr>
              <a:t>Learner control is not without frustration for the instructor. I recall feeling a bit frustrated that the concept of connectivism that I was trying to communicate - the neural, conceptual, and social/external dimensions of networked learning – was not resonating with participants. </a:t>
            </a:r>
            <a:endParaRPr lang="en-US" dirty="0">
              <a:solidFill>
                <a:schemeClr val="accent2">
                  <a:lumMod val="75000"/>
                </a:schemeClr>
              </a:solidFill>
            </a:endParaRPr>
          </a:p>
        </p:txBody>
      </p:sp>
    </p:spTree>
    <p:extLst>
      <p:ext uri="{BB962C8B-B14F-4D97-AF65-F5344CB8AC3E}">
        <p14:creationId xmlns:p14="http://schemas.microsoft.com/office/powerpoint/2010/main" val="2481452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of Autonomy</a:t>
            </a:r>
            <a:endParaRPr lang="en-US" dirty="0"/>
          </a:p>
        </p:txBody>
      </p:sp>
      <p:sp>
        <p:nvSpPr>
          <p:cNvPr id="3" name="Content Placeholder 2"/>
          <p:cNvSpPr>
            <a:spLocks noGrp="1"/>
          </p:cNvSpPr>
          <p:nvPr>
            <p:ph idx="1"/>
          </p:nvPr>
        </p:nvSpPr>
        <p:spPr/>
        <p:txBody>
          <a:bodyPr>
            <a:normAutofit fontScale="92500"/>
          </a:bodyPr>
          <a:lstStyle/>
          <a:p>
            <a:r>
              <a:rPr lang="en-US" dirty="0">
                <a:solidFill>
                  <a:schemeClr val="accent2">
                    <a:lumMod val="75000"/>
                  </a:schemeClr>
                </a:solidFill>
              </a:rPr>
              <a:t>not all CCK08 participants wanted the level of autonomy </a:t>
            </a:r>
            <a:r>
              <a:rPr lang="en-US" dirty="0" smtClean="0">
                <a:solidFill>
                  <a:schemeClr val="accent2">
                    <a:lumMod val="75000"/>
                  </a:schemeClr>
                </a:solidFill>
              </a:rPr>
              <a:t>offered – the ‘expertise </a:t>
            </a:r>
            <a:r>
              <a:rPr lang="en-US" dirty="0">
                <a:solidFill>
                  <a:schemeClr val="accent2">
                    <a:lumMod val="75000"/>
                  </a:schemeClr>
                </a:solidFill>
              </a:rPr>
              <a:t>divide</a:t>
            </a:r>
            <a:r>
              <a:rPr lang="en-US" dirty="0" smtClean="0">
                <a:solidFill>
                  <a:schemeClr val="accent2">
                    <a:lumMod val="75000"/>
                  </a:schemeClr>
                </a:solidFill>
              </a:rPr>
              <a:t>’</a:t>
            </a:r>
          </a:p>
          <a:p>
            <a:r>
              <a:rPr lang="en-US" dirty="0">
                <a:solidFill>
                  <a:schemeClr val="accent2">
                    <a:lumMod val="75000"/>
                  </a:schemeClr>
                </a:solidFill>
              </a:rPr>
              <a:t>it does require learners to embrace independent learning</a:t>
            </a:r>
            <a:r>
              <a:rPr lang="en-US" dirty="0" smtClean="0">
                <a:solidFill>
                  <a:schemeClr val="accent2">
                    <a:lumMod val="75000"/>
                  </a:schemeClr>
                </a:solidFill>
              </a:rPr>
              <a:t>. </a:t>
            </a:r>
          </a:p>
          <a:p>
            <a:r>
              <a:rPr lang="en-US" dirty="0">
                <a:solidFill>
                  <a:schemeClr val="accent2">
                    <a:lumMod val="75000"/>
                  </a:schemeClr>
                </a:solidFill>
              </a:rPr>
              <a:t>autonomy is, paradoxically, </a:t>
            </a:r>
            <a:r>
              <a:rPr lang="en-US" dirty="0" err="1">
                <a:solidFill>
                  <a:schemeClr val="accent2">
                    <a:lumMod val="75000"/>
                  </a:schemeClr>
                </a:solidFill>
              </a:rPr>
              <a:t>jeopardised</a:t>
            </a:r>
            <a:r>
              <a:rPr lang="en-US" dirty="0">
                <a:solidFill>
                  <a:schemeClr val="accent2">
                    <a:lumMod val="75000"/>
                  </a:schemeClr>
                </a:solidFill>
              </a:rPr>
              <a:t> in the absence of </a:t>
            </a:r>
            <a:r>
              <a:rPr lang="en-US" dirty="0" smtClean="0">
                <a:solidFill>
                  <a:schemeClr val="accent2">
                    <a:lumMod val="75000"/>
                  </a:schemeClr>
                </a:solidFill>
              </a:rPr>
              <a:t>constraints</a:t>
            </a:r>
          </a:p>
          <a:p>
            <a:r>
              <a:rPr lang="en-US" dirty="0">
                <a:solidFill>
                  <a:schemeClr val="accent2">
                    <a:lumMod val="75000"/>
                  </a:schemeClr>
                </a:solidFill>
              </a:rPr>
              <a:t>‘An agent's authority over her actions is no guarantee </a:t>
            </a:r>
            <a:r>
              <a:rPr lang="en-US" dirty="0" smtClean="0">
                <a:solidFill>
                  <a:schemeClr val="accent2">
                    <a:lumMod val="75000"/>
                  </a:schemeClr>
                </a:solidFill>
              </a:rPr>
              <a:t>that she </a:t>
            </a:r>
            <a:r>
              <a:rPr lang="en-US" dirty="0">
                <a:solidFill>
                  <a:schemeClr val="accent2">
                    <a:lumMod val="75000"/>
                  </a:schemeClr>
                </a:solidFill>
              </a:rPr>
              <a:t>has the power to determine how she exercises this authority</a:t>
            </a:r>
            <a:r>
              <a:rPr lang="en-US" dirty="0" smtClean="0">
                <a:solidFill>
                  <a:schemeClr val="accent2">
                    <a:lumMod val="75000"/>
                  </a:schemeClr>
                </a:solidFill>
              </a:rPr>
              <a:t>’. (</a:t>
            </a:r>
            <a:r>
              <a:rPr lang="en-US" dirty="0">
                <a:solidFill>
                  <a:schemeClr val="accent2">
                    <a:lumMod val="75000"/>
                  </a:schemeClr>
                </a:solidFill>
              </a:rPr>
              <a:t>Buss, </a:t>
            </a:r>
            <a:r>
              <a:rPr lang="en-US" dirty="0" smtClean="0">
                <a:solidFill>
                  <a:schemeClr val="accent2">
                    <a:lumMod val="75000"/>
                  </a:schemeClr>
                </a:solidFill>
              </a:rPr>
              <a:t>2008)</a:t>
            </a:r>
            <a:endParaRPr lang="en-US" dirty="0">
              <a:solidFill>
                <a:schemeClr val="accent2">
                  <a:lumMod val="75000"/>
                </a:schemeClr>
              </a:solidFill>
            </a:endParaRPr>
          </a:p>
        </p:txBody>
      </p:sp>
    </p:spTree>
    <p:extLst>
      <p:ext uri="{BB962C8B-B14F-4D97-AF65-F5344CB8AC3E}">
        <p14:creationId xmlns:p14="http://schemas.microsoft.com/office/powerpoint/2010/main" val="1900261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Diversity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41792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Composition</a:t>
            </a:r>
          </a:p>
          <a:p>
            <a:pPr lvl="1"/>
            <a:r>
              <a:rPr lang="en-US" dirty="0" smtClean="0"/>
              <a:t>Many types of </a:t>
            </a:r>
            <a:r>
              <a:rPr lang="en-US" dirty="0" smtClean="0"/>
              <a:t>entities</a:t>
            </a:r>
          </a:p>
        </p:txBody>
      </p:sp>
      <p:sp>
        <p:nvSpPr>
          <p:cNvPr id="4" name="Rectangle 3"/>
          <p:cNvSpPr/>
          <p:nvPr/>
        </p:nvSpPr>
        <p:spPr>
          <a:xfrm>
            <a:off x="838200" y="5867400"/>
            <a:ext cx="6781800" cy="369332"/>
          </a:xfrm>
          <a:prstGeom prst="rect">
            <a:avLst/>
          </a:prstGeom>
        </p:spPr>
        <p:txBody>
          <a:bodyPr wrap="square">
            <a:spAutoFit/>
          </a:bodyPr>
          <a:lstStyle/>
          <a:p>
            <a:r>
              <a:rPr lang="en-US" dirty="0" smtClean="0">
                <a:hlinkClick r:id="rId2"/>
              </a:rPr>
              <a:t>http://lemire.me/fr/abstracts/DIVERSITY2008.html</a:t>
            </a:r>
            <a:r>
              <a:rPr lang="en-US" dirty="0" smtClean="0"/>
              <a:t> </a:t>
            </a:r>
            <a:endParaRPr lang="en-US" dirty="0"/>
          </a:p>
        </p:txBody>
      </p:sp>
      <p:sp>
        <p:nvSpPr>
          <p:cNvPr id="5" name="Rectangle 4"/>
          <p:cNvSpPr/>
          <p:nvPr/>
        </p:nvSpPr>
        <p:spPr>
          <a:xfrm>
            <a:off x="914400" y="6324600"/>
            <a:ext cx="6324600" cy="276999"/>
          </a:xfrm>
          <a:prstGeom prst="rect">
            <a:avLst/>
          </a:prstGeom>
        </p:spPr>
        <p:txBody>
          <a:bodyPr wrap="square">
            <a:spAutoFit/>
          </a:bodyPr>
          <a:lstStyle/>
          <a:p>
            <a:r>
              <a:rPr lang="en-US" sz="1200" dirty="0" smtClean="0">
                <a:hlinkClick r:id="rId3"/>
              </a:rPr>
              <a:t>http://www.huffingtonpost.com/stephen-downes/democratizing-education_b_794925.html</a:t>
            </a:r>
            <a:r>
              <a:rPr lang="en-US" sz="1200" dirty="0" smtClean="0"/>
              <a:t> </a:t>
            </a:r>
            <a:endParaRPr lang="en-US" sz="1200" dirty="0"/>
          </a:p>
        </p:txBody>
      </p:sp>
    </p:spTree>
    <p:extLst>
      <p:ext uri="{BB962C8B-B14F-4D97-AF65-F5344CB8AC3E}">
        <p14:creationId xmlns:p14="http://schemas.microsoft.com/office/powerpoint/2010/main" val="3921764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Intention</a:t>
            </a:r>
          </a:p>
          <a:p>
            <a:pPr lvl="1"/>
            <a:r>
              <a:rPr lang="en-US" dirty="0" smtClean="0"/>
              <a:t>Different goals, desires (Mill)</a:t>
            </a:r>
          </a:p>
        </p:txBody>
      </p:sp>
    </p:spTree>
    <p:extLst>
      <p:ext uri="{BB962C8B-B14F-4D97-AF65-F5344CB8AC3E}">
        <p14:creationId xmlns:p14="http://schemas.microsoft.com/office/powerpoint/2010/main" val="817635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Perspective</a:t>
            </a:r>
          </a:p>
          <a:p>
            <a:pPr lvl="1"/>
            <a:r>
              <a:rPr lang="en-US" dirty="0" smtClean="0"/>
              <a:t>Uniqueness of point of view, language</a:t>
            </a:r>
          </a:p>
        </p:txBody>
      </p:sp>
    </p:spTree>
    <p:extLst>
      <p:ext uri="{BB962C8B-B14F-4D97-AF65-F5344CB8AC3E}">
        <p14:creationId xmlns:p14="http://schemas.microsoft.com/office/powerpoint/2010/main" val="1700437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Mathematics of diversity</a:t>
            </a:r>
          </a:p>
          <a:p>
            <a:pPr lvl="1"/>
            <a:r>
              <a:rPr lang="en-US" dirty="0" smtClean="0"/>
              <a:t>Multiple inputs produce mesh networks</a:t>
            </a:r>
          </a:p>
          <a:p>
            <a:pPr lvl="1"/>
            <a:endParaRPr lang="en-US" dirty="0"/>
          </a:p>
        </p:txBody>
      </p:sp>
    </p:spTree>
    <p:extLst>
      <p:ext uri="{BB962C8B-B14F-4D97-AF65-F5344CB8AC3E}">
        <p14:creationId xmlns:p14="http://schemas.microsoft.com/office/powerpoint/2010/main" val="2262231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Putnam, Florida, and the rest of it</a:t>
            </a:r>
          </a:p>
          <a:p>
            <a:r>
              <a:rPr lang="en-US" dirty="0" err="1" smtClean="0"/>
              <a:t>Homophily</a:t>
            </a:r>
            <a:r>
              <a:rPr lang="en-US" dirty="0" smtClean="0"/>
              <a:t> and </a:t>
            </a:r>
            <a:r>
              <a:rPr lang="en-US" dirty="0" err="1" smtClean="0"/>
              <a:t>associationism</a:t>
            </a:r>
            <a:endParaRPr lang="en-US" dirty="0" smtClean="0"/>
          </a:p>
          <a:p>
            <a:pPr marL="0" indent="0">
              <a:buNone/>
            </a:pPr>
            <a:endParaRPr lang="en-US" dirty="0"/>
          </a:p>
        </p:txBody>
      </p:sp>
      <p:sp>
        <p:nvSpPr>
          <p:cNvPr id="5" name="Rectangle 4"/>
          <p:cNvSpPr/>
          <p:nvPr/>
        </p:nvSpPr>
        <p:spPr>
          <a:xfrm>
            <a:off x="2839430" y="2743200"/>
            <a:ext cx="3583353" cy="369332"/>
          </a:xfrm>
          <a:prstGeom prst="rect">
            <a:avLst/>
          </a:prstGeom>
        </p:spPr>
        <p:txBody>
          <a:bodyPr wrap="none">
            <a:spAutoFit/>
          </a:bodyPr>
          <a:lstStyle/>
          <a:p>
            <a:r>
              <a:rPr lang="en-US" dirty="0" smtClean="0">
                <a:hlinkClick r:id="rId2"/>
              </a:rPr>
              <a:t>http://www.downes.ca/post/53544</a:t>
            </a:r>
            <a:r>
              <a:rPr lang="en-US" dirty="0" smtClean="0"/>
              <a:t> </a:t>
            </a:r>
            <a:endParaRPr lang="en-US" dirty="0"/>
          </a:p>
        </p:txBody>
      </p:sp>
      <p:sp>
        <p:nvSpPr>
          <p:cNvPr id="6" name="Rectangle 5"/>
          <p:cNvSpPr/>
          <p:nvPr/>
        </p:nvSpPr>
        <p:spPr>
          <a:xfrm>
            <a:off x="2971800" y="3182778"/>
            <a:ext cx="4572000" cy="430887"/>
          </a:xfrm>
          <a:prstGeom prst="rect">
            <a:avLst/>
          </a:prstGeom>
        </p:spPr>
        <p:txBody>
          <a:bodyPr>
            <a:spAutoFit/>
          </a:bodyPr>
          <a:lstStyle/>
          <a:p>
            <a:r>
              <a:rPr lang="en-US" sz="1050" dirty="0" smtClean="0">
                <a:hlinkClick r:id="rId3"/>
              </a:rPr>
              <a:t>http://profesorbaker.wordpress.com/2011/01/30/homophily-and-heterophily-what-fires-together-wires-together-cck11/</a:t>
            </a:r>
            <a:r>
              <a:rPr lang="en-US" sz="1050" dirty="0" smtClean="0"/>
              <a:t> </a:t>
            </a:r>
            <a:endParaRPr lang="en-US" sz="1050" dirty="0"/>
          </a:p>
        </p:txBody>
      </p:sp>
    </p:spTree>
    <p:extLst>
      <p:ext uri="{BB962C8B-B14F-4D97-AF65-F5344CB8AC3E}">
        <p14:creationId xmlns:p14="http://schemas.microsoft.com/office/powerpoint/2010/main" val="500929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Teaching what we have in common instead of our differences? No</a:t>
            </a:r>
            <a:endParaRPr lang="en-US" dirty="0"/>
          </a:p>
        </p:txBody>
      </p:sp>
      <p:sp>
        <p:nvSpPr>
          <p:cNvPr id="4" name="Rectangle 3"/>
          <p:cNvSpPr/>
          <p:nvPr/>
        </p:nvSpPr>
        <p:spPr>
          <a:xfrm>
            <a:off x="609600" y="5257800"/>
            <a:ext cx="4572000" cy="923330"/>
          </a:xfrm>
          <a:prstGeom prst="rect">
            <a:avLst/>
          </a:prstGeom>
        </p:spPr>
        <p:txBody>
          <a:bodyPr>
            <a:spAutoFit/>
          </a:bodyPr>
          <a:lstStyle/>
          <a:p>
            <a:r>
              <a:rPr lang="en-US" dirty="0" smtClean="0">
                <a:hlinkClick r:id="rId2"/>
              </a:rPr>
              <a:t>http://secondlanguagewriting.com/explorations/Archives/2007/August/TheDownsideofDiversity.html</a:t>
            </a:r>
            <a:r>
              <a:rPr lang="en-US" dirty="0" smtClean="0"/>
              <a:t> </a:t>
            </a:r>
            <a:endParaRPr lang="en-US" dirty="0"/>
          </a:p>
        </p:txBody>
      </p:sp>
    </p:spTree>
    <p:extLst>
      <p:ext uri="{BB962C8B-B14F-4D97-AF65-F5344CB8AC3E}">
        <p14:creationId xmlns:p14="http://schemas.microsoft.com/office/powerpoint/2010/main" val="911836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the Study</a:t>
            </a:r>
            <a:endParaRPr lang="en-US" dirty="0"/>
          </a:p>
        </p:txBody>
      </p:sp>
      <p:sp>
        <p:nvSpPr>
          <p:cNvPr id="3" name="Content Placeholder 2"/>
          <p:cNvSpPr>
            <a:spLocks noGrp="1"/>
          </p:cNvSpPr>
          <p:nvPr>
            <p:ph idx="1"/>
          </p:nvPr>
        </p:nvSpPr>
        <p:spPr/>
        <p:txBody>
          <a:bodyPr>
            <a:normAutofit/>
          </a:bodyPr>
          <a:lstStyle/>
          <a:p>
            <a:pPr marL="342900" indent="-342900"/>
            <a:r>
              <a:rPr lang="en-US" dirty="0" smtClean="0">
                <a:solidFill>
                  <a:schemeClr val="accent2">
                    <a:lumMod val="75000"/>
                  </a:schemeClr>
                </a:solidFill>
              </a:rPr>
              <a:t>Diversity was ensured by the large numbers enrolled on CCK08 from all over the world.</a:t>
            </a:r>
          </a:p>
          <a:p>
            <a:pPr marL="342900" indent="-342900"/>
            <a:r>
              <a:rPr lang="en-US" dirty="0" smtClean="0">
                <a:solidFill>
                  <a:schemeClr val="accent2">
                    <a:lumMod val="75000"/>
                  </a:schemeClr>
                </a:solidFill>
              </a:rPr>
              <a:t>Different nationalities, cultures</a:t>
            </a:r>
            <a:r>
              <a:rPr lang="en-US" dirty="0">
                <a:solidFill>
                  <a:schemeClr val="accent2">
                    <a:lumMod val="75000"/>
                  </a:schemeClr>
                </a:solidFill>
              </a:rPr>
              <a:t>, ages and backgrounds were very much in </a:t>
            </a:r>
            <a:r>
              <a:rPr lang="en-US" dirty="0" smtClean="0">
                <a:solidFill>
                  <a:schemeClr val="accent2">
                    <a:lumMod val="75000"/>
                  </a:schemeClr>
                </a:solidFill>
              </a:rPr>
              <a:t>evidence </a:t>
            </a:r>
            <a:r>
              <a:rPr lang="en-US" dirty="0">
                <a:solidFill>
                  <a:schemeClr val="accent2">
                    <a:lumMod val="75000"/>
                  </a:schemeClr>
                </a:solidFill>
              </a:rPr>
              <a:t>on the course. </a:t>
            </a:r>
            <a:endParaRPr lang="en-US" dirty="0" smtClean="0">
              <a:solidFill>
                <a:schemeClr val="accent2">
                  <a:lumMod val="75000"/>
                </a:schemeClr>
              </a:solidFill>
            </a:endParaRPr>
          </a:p>
          <a:p>
            <a:pPr marL="342900" indent="-342900"/>
            <a:r>
              <a:rPr lang="en-US" dirty="0" smtClean="0">
                <a:solidFill>
                  <a:schemeClr val="accent2">
                    <a:lumMod val="75000"/>
                  </a:schemeClr>
                </a:solidFill>
              </a:rPr>
              <a:t>Diversity </a:t>
            </a:r>
            <a:r>
              <a:rPr lang="en-US" dirty="0">
                <a:solidFill>
                  <a:schemeClr val="accent2">
                    <a:lumMod val="75000"/>
                  </a:schemeClr>
                </a:solidFill>
              </a:rPr>
              <a:t>was also reflected </a:t>
            </a:r>
            <a:r>
              <a:rPr lang="en-US" dirty="0" smtClean="0">
                <a:solidFill>
                  <a:schemeClr val="accent2">
                    <a:lumMod val="75000"/>
                  </a:schemeClr>
                </a:solidFill>
              </a:rPr>
              <a:t>in </a:t>
            </a:r>
            <a:r>
              <a:rPr lang="en-US" dirty="0">
                <a:solidFill>
                  <a:schemeClr val="accent2">
                    <a:lumMod val="75000"/>
                  </a:schemeClr>
                </a:solidFill>
              </a:rPr>
              <a:t>the </a:t>
            </a:r>
            <a:r>
              <a:rPr lang="en-US" dirty="0" smtClean="0">
                <a:solidFill>
                  <a:schemeClr val="accent2">
                    <a:lumMod val="75000"/>
                  </a:schemeClr>
                </a:solidFill>
              </a:rPr>
              <a:t>learning </a:t>
            </a:r>
            <a:r>
              <a:rPr lang="en-US" dirty="0">
                <a:solidFill>
                  <a:schemeClr val="accent2">
                    <a:lumMod val="75000"/>
                  </a:schemeClr>
                </a:solidFill>
              </a:rPr>
              <a:t>preferences, individual needs and choices </a:t>
            </a:r>
            <a:r>
              <a:rPr lang="en-US" dirty="0" smtClean="0">
                <a:solidFill>
                  <a:schemeClr val="accent2">
                    <a:lumMod val="75000"/>
                  </a:schemeClr>
                </a:solidFill>
              </a:rPr>
              <a:t>expressed </a:t>
            </a:r>
            <a:r>
              <a:rPr lang="en-US" dirty="0">
                <a:solidFill>
                  <a:schemeClr val="accent2">
                    <a:lumMod val="75000"/>
                  </a:schemeClr>
                </a:solidFill>
              </a:rPr>
              <a:t>by interview respondents. </a:t>
            </a:r>
            <a:endParaRPr lang="en-US" dirty="0" smtClean="0">
              <a:solidFill>
                <a:schemeClr val="accent2">
                  <a:lumMod val="75000"/>
                </a:schemeClr>
              </a:solidFill>
            </a:endParaRPr>
          </a:p>
        </p:txBody>
      </p:sp>
    </p:spTree>
    <p:extLst>
      <p:ext uri="{BB962C8B-B14F-4D97-AF65-F5344CB8AC3E}">
        <p14:creationId xmlns:p14="http://schemas.microsoft.com/office/powerpoint/2010/main" val="4024363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dirty="0" smtClean="0">
                <a:solidFill>
                  <a:schemeClr val="accent2">
                    <a:lumMod val="75000"/>
                  </a:schemeClr>
                </a:solidFill>
              </a:rPr>
              <a:t>The principles </a:t>
            </a:r>
            <a:r>
              <a:rPr lang="en-US" dirty="0">
                <a:solidFill>
                  <a:schemeClr val="accent2">
                    <a:lumMod val="75000"/>
                  </a:schemeClr>
                </a:solidFill>
              </a:rPr>
              <a:t>of connectivism - autonomy, diversity, openness </a:t>
            </a:r>
            <a:r>
              <a:rPr lang="en-US" dirty="0" smtClean="0">
                <a:solidFill>
                  <a:schemeClr val="accent2">
                    <a:lumMod val="75000"/>
                  </a:schemeClr>
                </a:solidFill>
              </a:rPr>
              <a:t>and connectedness </a:t>
            </a:r>
            <a:r>
              <a:rPr lang="en-US" dirty="0">
                <a:solidFill>
                  <a:schemeClr val="accent2">
                    <a:lumMod val="75000"/>
                  </a:schemeClr>
                </a:solidFill>
              </a:rPr>
              <a:t>in practice. </a:t>
            </a:r>
            <a:endParaRPr lang="en-US" dirty="0" smtClean="0">
              <a:solidFill>
                <a:schemeClr val="accent2">
                  <a:lumMod val="75000"/>
                </a:schemeClr>
              </a:solidFill>
            </a:endParaRPr>
          </a:p>
          <a:p>
            <a:r>
              <a:rPr lang="en-US" dirty="0" smtClean="0">
                <a:solidFill>
                  <a:schemeClr val="accent2">
                    <a:lumMod val="75000"/>
                  </a:schemeClr>
                </a:solidFill>
              </a:rPr>
              <a:t>“Our </a:t>
            </a:r>
            <a:r>
              <a:rPr lang="en-US" dirty="0">
                <a:solidFill>
                  <a:schemeClr val="accent2">
                    <a:lumMod val="75000"/>
                  </a:schemeClr>
                </a:solidFill>
              </a:rPr>
              <a:t>findings suggest that these might all be achievable in a complex </a:t>
            </a:r>
            <a:r>
              <a:rPr lang="en-US" dirty="0" smtClean="0">
                <a:solidFill>
                  <a:schemeClr val="accent2">
                    <a:lumMod val="75000"/>
                  </a:schemeClr>
                </a:solidFill>
              </a:rPr>
              <a:t>learning network</a:t>
            </a:r>
            <a:r>
              <a:rPr lang="en-US" dirty="0">
                <a:solidFill>
                  <a:schemeClr val="accent2">
                    <a:lumMod val="75000"/>
                  </a:schemeClr>
                </a:solidFill>
              </a:rPr>
              <a:t>, but in a course (as opposed to a network</a:t>
            </a:r>
            <a:r>
              <a:rPr lang="en-US" dirty="0" smtClean="0">
                <a:solidFill>
                  <a:schemeClr val="accent2">
                    <a:lumMod val="75000"/>
                  </a:schemeClr>
                </a:solidFill>
              </a:rPr>
              <a:t>), particularly </a:t>
            </a:r>
            <a:r>
              <a:rPr lang="en-US" dirty="0">
                <a:solidFill>
                  <a:schemeClr val="accent2">
                    <a:lumMod val="75000"/>
                  </a:schemeClr>
                </a:solidFill>
              </a:rPr>
              <a:t>a massive open online course, they can </a:t>
            </a:r>
            <a:r>
              <a:rPr lang="en-US" dirty="0" smtClean="0">
                <a:solidFill>
                  <a:schemeClr val="accent2">
                    <a:lumMod val="75000"/>
                  </a:schemeClr>
                </a:solidFill>
              </a:rPr>
              <a:t>be compromised.” </a:t>
            </a:r>
            <a:endParaRPr lang="en-US" dirty="0">
              <a:solidFill>
                <a:schemeClr val="accent2">
                  <a:lumMod val="75000"/>
                </a:schemeClr>
              </a:solidFill>
            </a:endParaRPr>
          </a:p>
        </p:txBody>
      </p:sp>
      <p:sp>
        <p:nvSpPr>
          <p:cNvPr id="4" name="TextBox 3"/>
          <p:cNvSpPr txBox="1"/>
          <p:nvPr/>
        </p:nvSpPr>
        <p:spPr>
          <a:xfrm>
            <a:off x="762000" y="5953432"/>
            <a:ext cx="5948295" cy="461665"/>
          </a:xfrm>
          <a:prstGeom prst="rect">
            <a:avLst/>
          </a:prstGeom>
          <a:noFill/>
        </p:spPr>
        <p:txBody>
          <a:bodyPr wrap="none" rtlCol="0">
            <a:spAutoFit/>
          </a:bodyPr>
          <a:lstStyle/>
          <a:p>
            <a:r>
              <a:rPr lang="en-US" sz="1200" dirty="0"/>
              <a:t>Jenny Mackness, Sui Fai John </a:t>
            </a:r>
            <a:r>
              <a:rPr lang="en-US" sz="1200" dirty="0" err="1"/>
              <a:t>Mak</a:t>
            </a:r>
            <a:r>
              <a:rPr lang="en-US" sz="1200" dirty="0"/>
              <a:t>, Roy </a:t>
            </a:r>
            <a:r>
              <a:rPr lang="en-US" sz="1200" dirty="0" smtClean="0"/>
              <a:t>Williams</a:t>
            </a:r>
          </a:p>
          <a:p>
            <a:r>
              <a:rPr lang="en-US" sz="1200" dirty="0" smtClean="0">
                <a:hlinkClick r:id="rId2"/>
              </a:rPr>
              <a:t>http://eprints.port.ac.uk/5605/1/The_Ideals_and_Realilty_of_Participating_in_a_MOOC.pdf</a:t>
            </a:r>
            <a:r>
              <a:rPr lang="en-US" sz="1200" dirty="0" smtClean="0"/>
              <a:t> </a:t>
            </a:r>
            <a:endParaRPr lang="en-US" sz="1200" dirty="0"/>
          </a:p>
        </p:txBody>
      </p:sp>
    </p:spTree>
    <p:extLst>
      <p:ext uri="{BB962C8B-B14F-4D97-AF65-F5344CB8AC3E}">
        <p14:creationId xmlns:p14="http://schemas.microsoft.com/office/powerpoint/2010/main" val="3481892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dirty="0">
                <a:solidFill>
                  <a:schemeClr val="accent2">
                    <a:lumMod val="75000"/>
                  </a:schemeClr>
                </a:solidFill>
              </a:rPr>
              <a:t>little support for the hugely diverse group of participants, some of whom did not necessarily have </a:t>
            </a:r>
            <a:r>
              <a:rPr lang="en-US" dirty="0" smtClean="0">
                <a:solidFill>
                  <a:schemeClr val="accent2">
                    <a:lumMod val="75000"/>
                  </a:schemeClr>
                </a:solidFill>
              </a:rPr>
              <a:t>all the </a:t>
            </a:r>
            <a:r>
              <a:rPr lang="en-US" dirty="0">
                <a:solidFill>
                  <a:schemeClr val="accent2">
                    <a:lumMod val="75000"/>
                  </a:schemeClr>
                </a:solidFill>
              </a:rPr>
              <a:t>skills or disposition needed to learn successfully, or to become autonomous </a:t>
            </a:r>
            <a:r>
              <a:rPr lang="en-US" dirty="0" smtClean="0">
                <a:solidFill>
                  <a:schemeClr val="accent2">
                    <a:lumMod val="75000"/>
                  </a:schemeClr>
                </a:solidFill>
              </a:rPr>
              <a:t>learners</a:t>
            </a:r>
          </a:p>
          <a:p>
            <a:r>
              <a:rPr lang="en-US" dirty="0">
                <a:solidFill>
                  <a:schemeClr val="accent2">
                    <a:lumMod val="75000"/>
                  </a:schemeClr>
                </a:solidFill>
              </a:rPr>
              <a:t>CCK08 was designed on the principles of an open </a:t>
            </a:r>
            <a:r>
              <a:rPr lang="en-US" dirty="0" smtClean="0">
                <a:solidFill>
                  <a:schemeClr val="accent2">
                    <a:lumMod val="75000"/>
                  </a:schemeClr>
                </a:solidFill>
              </a:rPr>
              <a:t>network, with </a:t>
            </a:r>
            <a:r>
              <a:rPr lang="en-US" dirty="0">
                <a:solidFill>
                  <a:schemeClr val="accent2">
                    <a:lumMod val="75000"/>
                  </a:schemeClr>
                </a:solidFill>
              </a:rPr>
              <a:t>minimum instructor intervention. The complex diversity and minimal moderation were difficult </a:t>
            </a:r>
            <a:r>
              <a:rPr lang="en-US" dirty="0" smtClean="0">
                <a:solidFill>
                  <a:schemeClr val="accent2">
                    <a:lumMod val="75000"/>
                  </a:schemeClr>
                </a:solidFill>
              </a:rPr>
              <a:t>to reconcile</a:t>
            </a:r>
          </a:p>
          <a:p>
            <a:r>
              <a:rPr lang="en-US" dirty="0">
                <a:solidFill>
                  <a:schemeClr val="accent2">
                    <a:lumMod val="75000"/>
                  </a:schemeClr>
                </a:solidFill>
              </a:rPr>
              <a:t>in a MOOC diversity needs to be managed, which paradoxically, adds another layer </a:t>
            </a:r>
            <a:r>
              <a:rPr lang="en-US" dirty="0" smtClean="0">
                <a:solidFill>
                  <a:schemeClr val="accent2">
                    <a:lumMod val="75000"/>
                  </a:schemeClr>
                </a:solidFill>
              </a:rPr>
              <a:t>of constraint </a:t>
            </a:r>
            <a:r>
              <a:rPr lang="en-US" dirty="0">
                <a:solidFill>
                  <a:schemeClr val="accent2">
                    <a:lumMod val="75000"/>
                  </a:schemeClr>
                </a:solidFill>
              </a:rPr>
              <a:t>on autonomy.</a:t>
            </a:r>
          </a:p>
        </p:txBody>
      </p:sp>
    </p:spTree>
    <p:extLst>
      <p:ext uri="{BB962C8B-B14F-4D97-AF65-F5344CB8AC3E}">
        <p14:creationId xmlns:p14="http://schemas.microsoft.com/office/powerpoint/2010/main" val="167006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Openness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92229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Open education</a:t>
            </a:r>
          </a:p>
          <a:p>
            <a:pPr lvl="1"/>
            <a:r>
              <a:rPr lang="en-US" dirty="0" smtClean="0"/>
              <a:t>Open content, teaching, assessment</a:t>
            </a:r>
          </a:p>
          <a:p>
            <a:pPr lvl="1"/>
            <a:r>
              <a:rPr lang="en-US" dirty="0" smtClean="0"/>
              <a:t>Stages of openness and terminal </a:t>
            </a:r>
            <a:r>
              <a:rPr lang="en-US" dirty="0" smtClean="0"/>
              <a:t>path</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3758133"/>
            <a:ext cx="2633663" cy="2425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867400" y="6193795"/>
            <a:ext cx="2971800" cy="261610"/>
          </a:xfrm>
          <a:prstGeom prst="rect">
            <a:avLst/>
          </a:prstGeom>
        </p:spPr>
        <p:txBody>
          <a:bodyPr wrap="square">
            <a:spAutoFit/>
          </a:bodyPr>
          <a:lstStyle/>
          <a:p>
            <a:r>
              <a:rPr lang="en-US" sz="1050" dirty="0" smtClean="0">
                <a:hlinkClick r:id="rId3"/>
              </a:rPr>
              <a:t>http://www.flickr.com/photos/ross/2916958593/</a:t>
            </a:r>
            <a:r>
              <a:rPr lang="en-US" sz="1050" dirty="0" smtClean="0"/>
              <a:t> </a:t>
            </a:r>
            <a:endParaRPr lang="en-US" sz="1050" dirty="0"/>
          </a:p>
        </p:txBody>
      </p:sp>
      <p:sp>
        <p:nvSpPr>
          <p:cNvPr id="5" name="Rectangle 4"/>
          <p:cNvSpPr/>
          <p:nvPr/>
        </p:nvSpPr>
        <p:spPr>
          <a:xfrm>
            <a:off x="609600" y="6200858"/>
            <a:ext cx="3258905" cy="307777"/>
          </a:xfrm>
          <a:prstGeom prst="rect">
            <a:avLst/>
          </a:prstGeom>
        </p:spPr>
        <p:txBody>
          <a:bodyPr wrap="none">
            <a:spAutoFit/>
          </a:bodyPr>
          <a:lstStyle/>
          <a:p>
            <a:r>
              <a:rPr lang="en-US" sz="1400" dirty="0" smtClean="0">
                <a:hlinkClick r:id="rId4"/>
              </a:rPr>
              <a:t>http://www.downes.ca/presentation/271</a:t>
            </a:r>
            <a:r>
              <a:rPr lang="en-US" sz="1400" dirty="0" smtClean="0"/>
              <a:t> </a:t>
            </a:r>
            <a:endParaRPr lang="en-US" sz="1400" dirty="0"/>
          </a:p>
        </p:txBody>
      </p:sp>
    </p:spTree>
    <p:extLst>
      <p:ext uri="{BB962C8B-B14F-4D97-AF65-F5344CB8AC3E}">
        <p14:creationId xmlns:p14="http://schemas.microsoft.com/office/powerpoint/2010/main" val="14568947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Open networks</a:t>
            </a:r>
          </a:p>
          <a:p>
            <a:pPr lvl="1"/>
            <a:r>
              <a:rPr lang="en-US" dirty="0" smtClean="0"/>
              <a:t>Clustering instead of grouping</a:t>
            </a:r>
          </a:p>
        </p:txBody>
      </p:sp>
    </p:spTree>
    <p:extLst>
      <p:ext uri="{BB962C8B-B14F-4D97-AF65-F5344CB8AC3E}">
        <p14:creationId xmlns:p14="http://schemas.microsoft.com/office/powerpoint/2010/main" val="12925249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mtClean="0"/>
              <a:t>Flow</a:t>
            </a:r>
          </a:p>
          <a:p>
            <a:pPr lvl="1"/>
            <a:r>
              <a:rPr lang="en-US" smtClean="0"/>
              <a:t>Input, output, feedback </a:t>
            </a:r>
          </a:p>
          <a:p>
            <a:pPr lvl="1"/>
            <a:r>
              <a:rPr lang="en-US" smtClean="0"/>
              <a:t>plasticity</a:t>
            </a:r>
            <a:endParaRPr lang="en-US"/>
          </a:p>
        </p:txBody>
      </p:sp>
    </p:spTree>
    <p:extLst>
      <p:ext uri="{BB962C8B-B14F-4D97-AF65-F5344CB8AC3E}">
        <p14:creationId xmlns:p14="http://schemas.microsoft.com/office/powerpoint/2010/main" val="2057623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342900" indent="-342900"/>
            <a:r>
              <a:rPr lang="en-US" dirty="0">
                <a:solidFill>
                  <a:schemeClr val="accent2">
                    <a:lumMod val="75000"/>
                  </a:schemeClr>
                </a:solidFill>
              </a:rPr>
              <a:t>CCK08 was an open course: there were no entry requirements and </a:t>
            </a:r>
            <a:endParaRPr lang="en-US" dirty="0" smtClean="0">
              <a:solidFill>
                <a:schemeClr val="accent2">
                  <a:lumMod val="75000"/>
                </a:schemeClr>
              </a:solidFill>
            </a:endParaRPr>
          </a:p>
          <a:p>
            <a:pPr marL="342900" indent="-342900"/>
            <a:r>
              <a:rPr lang="en-US" dirty="0" smtClean="0">
                <a:solidFill>
                  <a:schemeClr val="accent2">
                    <a:lumMod val="75000"/>
                  </a:schemeClr>
                </a:solidFill>
              </a:rPr>
              <a:t>it </a:t>
            </a:r>
            <a:r>
              <a:rPr lang="en-US" dirty="0">
                <a:solidFill>
                  <a:schemeClr val="accent2">
                    <a:lumMod val="75000"/>
                  </a:schemeClr>
                </a:solidFill>
              </a:rPr>
              <a:t>was free to any interested </a:t>
            </a:r>
            <a:r>
              <a:rPr lang="en-US" dirty="0" smtClean="0">
                <a:solidFill>
                  <a:schemeClr val="accent2">
                    <a:lumMod val="75000"/>
                  </a:schemeClr>
                </a:solidFill>
              </a:rPr>
              <a:t>non-credit participant</a:t>
            </a:r>
            <a:r>
              <a:rPr lang="en-US" dirty="0">
                <a:solidFill>
                  <a:schemeClr val="accent2">
                    <a:lumMod val="75000"/>
                  </a:schemeClr>
                </a:solidFill>
              </a:rPr>
              <a:t>. Credit participants paid a fee. </a:t>
            </a:r>
            <a:endParaRPr lang="en-US" dirty="0" smtClean="0">
              <a:solidFill>
                <a:schemeClr val="accent2">
                  <a:lumMod val="75000"/>
                </a:schemeClr>
              </a:solidFill>
            </a:endParaRPr>
          </a:p>
          <a:p>
            <a:pPr marL="342900" indent="-342900"/>
            <a:r>
              <a:rPr lang="en-US" dirty="0" smtClean="0">
                <a:solidFill>
                  <a:schemeClr val="accent2">
                    <a:lumMod val="75000"/>
                  </a:schemeClr>
                </a:solidFill>
              </a:rPr>
              <a:t>Numbers </a:t>
            </a:r>
            <a:r>
              <a:rPr lang="en-US" dirty="0">
                <a:solidFill>
                  <a:schemeClr val="accent2">
                    <a:lumMod val="75000"/>
                  </a:schemeClr>
                </a:solidFill>
              </a:rPr>
              <a:t>were not limited. </a:t>
            </a:r>
            <a:endParaRPr lang="en-US" dirty="0" smtClean="0">
              <a:solidFill>
                <a:schemeClr val="accent2">
                  <a:lumMod val="75000"/>
                </a:schemeClr>
              </a:solidFill>
            </a:endParaRPr>
          </a:p>
        </p:txBody>
      </p:sp>
    </p:spTree>
    <p:extLst>
      <p:ext uri="{BB962C8B-B14F-4D97-AF65-F5344CB8AC3E}">
        <p14:creationId xmlns:p14="http://schemas.microsoft.com/office/powerpoint/2010/main" val="771568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marL="342900" lvl="0" indent="-342900"/>
            <a:r>
              <a:rPr lang="en-US" dirty="0" smtClean="0">
                <a:solidFill>
                  <a:schemeClr val="accent2">
                    <a:lumMod val="75000"/>
                  </a:schemeClr>
                </a:solidFill>
              </a:rPr>
              <a:t>assumption in the course was that participants would be willing or ready to give and receive information, knowledge, opinions and ideas; in other words to share freely.</a:t>
            </a:r>
          </a:p>
          <a:p>
            <a:pPr marL="342900" lvl="0" indent="-342900"/>
            <a:r>
              <a:rPr lang="en-US" dirty="0" smtClean="0">
                <a:solidFill>
                  <a:schemeClr val="accent2">
                    <a:lumMod val="75000"/>
                  </a:schemeClr>
                </a:solidFill>
              </a:rPr>
              <a:t> ‘Openness’ within the Open Source (OS) community is usually interpreted similarly: i.e. ‘free’, as in beer; ‘free’ as in liberty, or speech; and there is an additional sense of ‘free’ as in transparent, and therefore shared. </a:t>
            </a:r>
          </a:p>
          <a:p>
            <a:pPr marL="342900" lvl="0" indent="-342900"/>
            <a:endParaRPr lang="en-US" dirty="0" smtClean="0"/>
          </a:p>
        </p:txBody>
      </p:sp>
    </p:spTree>
    <p:extLst>
      <p:ext uri="{BB962C8B-B14F-4D97-AF65-F5344CB8AC3E}">
        <p14:creationId xmlns:p14="http://schemas.microsoft.com/office/powerpoint/2010/main" val="33881208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0" lvl="0" indent="0">
              <a:buNone/>
            </a:pPr>
            <a:r>
              <a:rPr lang="en-US" dirty="0" smtClean="0">
                <a:solidFill>
                  <a:schemeClr val="accent2">
                    <a:lumMod val="75000"/>
                  </a:schemeClr>
                </a:solidFill>
              </a:rPr>
              <a:t>In CCK08 active participation and interaction was only sustained by a small percentage (14%) of the total number of participants. The remaining 86% had probably either dropped out of the course or were ‘lurking’. There are at least two possible explanations: </a:t>
            </a:r>
          </a:p>
          <a:p>
            <a:pPr marL="571500" lvl="0" indent="-571500">
              <a:buAutoNum type="romanLcParenR"/>
            </a:pPr>
            <a:r>
              <a:rPr lang="en-US" dirty="0" smtClean="0">
                <a:solidFill>
                  <a:schemeClr val="accent2">
                    <a:lumMod val="75000"/>
                  </a:schemeClr>
                </a:solidFill>
              </a:rPr>
              <a:t>they were getting a free ride (free as in ‘beer’), or </a:t>
            </a:r>
          </a:p>
          <a:p>
            <a:pPr marL="571500" lvl="0" indent="-571500">
              <a:buAutoNum type="romanLcParenR"/>
            </a:pPr>
            <a:r>
              <a:rPr lang="en-US" dirty="0" smtClean="0">
                <a:solidFill>
                  <a:schemeClr val="accent2">
                    <a:lumMod val="75000"/>
                  </a:schemeClr>
                </a:solidFill>
              </a:rPr>
              <a:t>they were demonstrating ‘novice’ behaviour; many novices ‘lurk’ until they feel confident enough to expose their views in ‘public’ forums. </a:t>
            </a:r>
          </a:p>
          <a:p>
            <a:pPr marL="0" lvl="0" indent="0">
              <a:buNone/>
            </a:pPr>
            <a:r>
              <a:rPr lang="en-US" dirty="0" smtClean="0">
                <a:solidFill>
                  <a:schemeClr val="accent2">
                    <a:lumMod val="75000"/>
                  </a:schemeClr>
                </a:solidFill>
              </a:rPr>
              <a:t>The differences in the responses of interview respondents suggested that there was no common understanding of openness as a characteristic of connectivism.</a:t>
            </a:r>
          </a:p>
        </p:txBody>
      </p:sp>
    </p:spTree>
    <p:extLst>
      <p:ext uri="{BB962C8B-B14F-4D97-AF65-F5344CB8AC3E}">
        <p14:creationId xmlns:p14="http://schemas.microsoft.com/office/powerpoint/2010/main" val="8027620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dirty="0" smtClean="0"/>
              <a:t>Open </a:t>
            </a:r>
            <a:r>
              <a:rPr lang="en-US" dirty="0" smtClean="0"/>
              <a:t>Educational Resources</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dirty="0" smtClean="0"/>
              <a:t>OERs enable </a:t>
            </a:r>
            <a:r>
              <a:rPr lang="en-US" dirty="0" smtClean="0"/>
              <a:t>people to pursue their own personal interests in their own way</a:t>
            </a:r>
          </a:p>
          <a:p>
            <a:pPr fontAlgn="auto">
              <a:spcAft>
                <a:spcPts val="0"/>
              </a:spcAft>
              <a:buFont typeface="Arial" pitchFamily="34" charset="0"/>
              <a:buChar char="•"/>
              <a:defRPr/>
            </a:pPr>
            <a:r>
              <a:rPr lang="en-US" dirty="0" smtClean="0"/>
              <a:t>But, more importantly, OERs become the </a:t>
            </a:r>
            <a:r>
              <a:rPr lang="en-US" i="1" dirty="0" smtClean="0"/>
              <a:t>medium of communication</a:t>
            </a:r>
            <a:endParaRPr lang="en-US" dirty="0" smtClean="0"/>
          </a:p>
          <a:p>
            <a:pPr fontAlgn="auto">
              <a:spcAft>
                <a:spcPts val="0"/>
              </a:spcAft>
              <a:buFont typeface="Arial" pitchFamily="34" charset="0"/>
              <a:buChar char="•"/>
              <a:defRPr/>
            </a:pPr>
            <a:r>
              <a:rPr lang="en-US" dirty="0" smtClean="0"/>
              <a:t>We need to view OERs, not as resources created by publishers at great cost, but as created by learners to interact with each other</a:t>
            </a:r>
          </a:p>
          <a:p>
            <a:pPr fontAlgn="auto">
              <a:spcAft>
                <a:spcPts val="0"/>
              </a:spcAft>
              <a:buFont typeface="Arial" pitchFamily="34" charset="0"/>
              <a:buChar char="•"/>
              <a:defRPr/>
            </a:pPr>
            <a:r>
              <a:rPr lang="en-US" dirty="0" smtClean="0"/>
              <a:t>The role of professionals and publishers becomes the production of ‘seed OERs’</a:t>
            </a:r>
          </a:p>
        </p:txBody>
      </p:sp>
    </p:spTree>
    <p:extLst>
      <p:ext uri="{BB962C8B-B14F-4D97-AF65-F5344CB8AC3E}">
        <p14:creationId xmlns:p14="http://schemas.microsoft.com/office/powerpoint/2010/main" val="14857751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Interactivity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33814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Autonomy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007824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Influence </a:t>
            </a:r>
            <a:r>
              <a:rPr lang="en-US" dirty="0" err="1" smtClean="0"/>
              <a:t>vs</a:t>
            </a:r>
            <a:r>
              <a:rPr lang="en-US" dirty="0" smtClean="0"/>
              <a:t> emergence</a:t>
            </a:r>
          </a:p>
          <a:p>
            <a:pPr lvl="1"/>
            <a:r>
              <a:rPr lang="en-US" dirty="0" smtClean="0"/>
              <a:t>Thought-bubbles – “we perceive wholes where there are only holes</a:t>
            </a:r>
            <a:r>
              <a:rPr lang="en-US" dirty="0" smtClean="0"/>
              <a:t>”</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2667000"/>
            <a:ext cx="3295650" cy="1740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219200" y="3167719"/>
            <a:ext cx="3583353" cy="369332"/>
          </a:xfrm>
          <a:prstGeom prst="rect">
            <a:avLst/>
          </a:prstGeom>
        </p:spPr>
        <p:txBody>
          <a:bodyPr wrap="none">
            <a:spAutoFit/>
          </a:bodyPr>
          <a:lstStyle/>
          <a:p>
            <a:r>
              <a:rPr lang="en-US" dirty="0" smtClean="0">
                <a:hlinkClick r:id="rId3"/>
              </a:rPr>
              <a:t>http://www.downes.ca/post/55001</a:t>
            </a:r>
            <a:r>
              <a:rPr lang="en-US" dirty="0" smtClean="0"/>
              <a:t> </a:t>
            </a:r>
            <a:endParaRPr lang="en-US" dirty="0"/>
          </a:p>
        </p:txBody>
      </p:sp>
      <p:sp>
        <p:nvSpPr>
          <p:cNvPr id="5" name="Rectangle 4"/>
          <p:cNvSpPr/>
          <p:nvPr/>
        </p:nvSpPr>
        <p:spPr>
          <a:xfrm>
            <a:off x="1371600" y="5943600"/>
            <a:ext cx="3848298" cy="369332"/>
          </a:xfrm>
          <a:prstGeom prst="rect">
            <a:avLst/>
          </a:prstGeom>
        </p:spPr>
        <p:txBody>
          <a:bodyPr wrap="none">
            <a:spAutoFit/>
          </a:bodyPr>
          <a:lstStyle/>
          <a:p>
            <a:r>
              <a:rPr lang="en-US" dirty="0" smtClean="0">
                <a:hlinkClick r:id="rId4"/>
              </a:rPr>
              <a:t>http://connect.downes.ca/post/44222</a:t>
            </a:r>
            <a:r>
              <a:rPr lang="en-US" dirty="0" smtClean="0"/>
              <a:t> </a:t>
            </a:r>
            <a:endParaRPr lang="en-US" dirty="0"/>
          </a:p>
        </p:txBody>
      </p:sp>
    </p:spTree>
    <p:extLst>
      <p:ext uri="{BB962C8B-B14F-4D97-AF65-F5344CB8AC3E}">
        <p14:creationId xmlns:p14="http://schemas.microsoft.com/office/powerpoint/2010/main" val="23538741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‘Scope’ </a:t>
            </a:r>
            <a:r>
              <a:rPr lang="en-US" dirty="0" err="1" smtClean="0"/>
              <a:t>vs</a:t>
            </a:r>
            <a:r>
              <a:rPr lang="en-US" dirty="0" smtClean="0"/>
              <a:t> ‘Level’</a:t>
            </a:r>
          </a:p>
          <a:p>
            <a:pPr lvl="1"/>
            <a:r>
              <a:rPr lang="en-US" sz="1400" dirty="0" smtClean="0">
                <a:hlinkClick r:id="rId2"/>
              </a:rPr>
              <a:t>http://www.downes.ca/post/42066</a:t>
            </a:r>
            <a:r>
              <a:rPr lang="en-US" dirty="0" smtClean="0"/>
              <a:t> </a:t>
            </a:r>
          </a:p>
        </p:txBody>
      </p:sp>
    </p:spTree>
    <p:extLst>
      <p:ext uri="{BB962C8B-B14F-4D97-AF65-F5344CB8AC3E}">
        <p14:creationId xmlns:p14="http://schemas.microsoft.com/office/powerpoint/2010/main" val="2364503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Ontology of emergence</a:t>
            </a:r>
          </a:p>
          <a:p>
            <a:pPr lvl="1"/>
            <a:r>
              <a:rPr lang="en-US" dirty="0" smtClean="0"/>
              <a:t>Ontological (real) </a:t>
            </a:r>
            <a:r>
              <a:rPr lang="en-US" dirty="0" err="1" smtClean="0"/>
              <a:t>vs</a:t>
            </a:r>
            <a:r>
              <a:rPr lang="en-US" dirty="0" smtClean="0"/>
              <a:t> perceptual (recognized)</a:t>
            </a:r>
          </a:p>
        </p:txBody>
      </p:sp>
    </p:spTree>
    <p:extLst>
      <p:ext uri="{BB962C8B-B14F-4D97-AF65-F5344CB8AC3E}">
        <p14:creationId xmlns:p14="http://schemas.microsoft.com/office/powerpoint/2010/main" val="18062151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Connection to complexity &amp; chaos</a:t>
            </a:r>
            <a:endParaRPr lang="en-US" dirty="0"/>
          </a:p>
        </p:txBody>
      </p:sp>
    </p:spTree>
    <p:extLst>
      <p:ext uri="{BB962C8B-B14F-4D97-AF65-F5344CB8AC3E}">
        <p14:creationId xmlns:p14="http://schemas.microsoft.com/office/powerpoint/2010/main" val="12708755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buNone/>
            </a:pPr>
            <a:r>
              <a:rPr lang="en-US" sz="2400" dirty="0">
                <a:solidFill>
                  <a:schemeClr val="accent2">
                    <a:lumMod val="75000"/>
                  </a:schemeClr>
                </a:solidFill>
              </a:rPr>
              <a:t>As commented by one of the instructors, ‘My main goal was to connect with other learners’. The </a:t>
            </a:r>
            <a:r>
              <a:rPr lang="en-US" sz="2400" dirty="0" smtClean="0">
                <a:solidFill>
                  <a:schemeClr val="accent2">
                    <a:lumMod val="75000"/>
                  </a:schemeClr>
                </a:solidFill>
              </a:rPr>
              <a:t>other instructor </a:t>
            </a:r>
            <a:r>
              <a:rPr lang="en-US" sz="2400" dirty="0">
                <a:solidFill>
                  <a:schemeClr val="accent2">
                    <a:lumMod val="75000"/>
                  </a:schemeClr>
                </a:solidFill>
              </a:rPr>
              <a:t>puts it slightly </a:t>
            </a:r>
            <a:r>
              <a:rPr lang="en-US" sz="2400" dirty="0" smtClean="0">
                <a:solidFill>
                  <a:schemeClr val="accent2">
                    <a:lumMod val="75000"/>
                  </a:schemeClr>
                </a:solidFill>
              </a:rPr>
              <a:t>differently: </a:t>
            </a:r>
          </a:p>
          <a:p>
            <a:r>
              <a:rPr lang="en-US" sz="2400" dirty="0" smtClean="0">
                <a:solidFill>
                  <a:schemeClr val="accent2">
                    <a:lumMod val="75000"/>
                  </a:schemeClr>
                </a:solidFill>
              </a:rPr>
              <a:t>I </a:t>
            </a:r>
            <a:r>
              <a:rPr lang="en-US" sz="2400" dirty="0">
                <a:solidFill>
                  <a:schemeClr val="accent2">
                    <a:lumMod val="75000"/>
                  </a:schemeClr>
                </a:solidFill>
              </a:rPr>
              <a:t>don't consider either 'making connections' or 'theoretical conceptual framework' to be </a:t>
            </a:r>
            <a:r>
              <a:rPr lang="en-US" sz="2400" dirty="0" smtClean="0">
                <a:solidFill>
                  <a:schemeClr val="accent2">
                    <a:lumMod val="75000"/>
                  </a:schemeClr>
                </a:solidFill>
              </a:rPr>
              <a:t>the essence </a:t>
            </a:r>
            <a:r>
              <a:rPr lang="en-US" sz="2400" dirty="0">
                <a:solidFill>
                  <a:schemeClr val="accent2">
                    <a:lumMod val="75000"/>
                  </a:schemeClr>
                </a:solidFill>
              </a:rPr>
              <a:t>of connectivism. As I have stated many times, knowledge is pattern recognition; </a:t>
            </a:r>
            <a:r>
              <a:rPr lang="en-US" sz="2400" dirty="0" smtClean="0">
                <a:solidFill>
                  <a:schemeClr val="accent2">
                    <a:lumMod val="75000"/>
                  </a:schemeClr>
                </a:solidFill>
              </a:rPr>
              <a:t>learning is </a:t>
            </a:r>
            <a:r>
              <a:rPr lang="en-US" sz="2400" dirty="0">
                <a:solidFill>
                  <a:schemeClr val="accent2">
                    <a:lumMod val="75000"/>
                  </a:schemeClr>
                </a:solidFill>
              </a:rPr>
              <a:t>becoming able to recognize patterns. (CI</a:t>
            </a:r>
            <a:r>
              <a:rPr lang="en-US" sz="2400" dirty="0" smtClean="0">
                <a:solidFill>
                  <a:schemeClr val="accent2">
                    <a:lumMod val="75000"/>
                  </a:schemeClr>
                </a:solidFill>
              </a:rPr>
              <a:t>)</a:t>
            </a:r>
          </a:p>
          <a:p>
            <a:pPr marL="0" indent="0">
              <a:buNone/>
            </a:pPr>
            <a:r>
              <a:rPr lang="en-US" sz="2400" dirty="0" smtClean="0">
                <a:solidFill>
                  <a:schemeClr val="accent2">
                    <a:lumMod val="75000"/>
                  </a:schemeClr>
                </a:solidFill>
              </a:rPr>
              <a:t>In other words, connectivity is not an end, but a means: this shifts the gist of learning theory away from connectivity per se to pattern recognition.</a:t>
            </a:r>
          </a:p>
        </p:txBody>
      </p:sp>
    </p:spTree>
    <p:extLst>
      <p:ext uri="{BB962C8B-B14F-4D97-AF65-F5344CB8AC3E}">
        <p14:creationId xmlns:p14="http://schemas.microsoft.com/office/powerpoint/2010/main" val="21129963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solidFill>
                  <a:schemeClr val="accent2">
                    <a:lumMod val="75000"/>
                  </a:schemeClr>
                </a:solidFill>
              </a:rPr>
              <a:t>Wide range of possible connections. As one participant noted,</a:t>
            </a:r>
          </a:p>
          <a:p>
            <a:r>
              <a:rPr lang="en-US" sz="2400" dirty="0" smtClean="0">
                <a:solidFill>
                  <a:schemeClr val="accent2">
                    <a:lumMod val="75000"/>
                  </a:schemeClr>
                </a:solidFill>
              </a:rPr>
              <a:t>I connected through e-mail ….. a few times – back and forth (that was very good)……I connected to the course learners by texting on these live and audio/text streams. I responded to blogs – at least twenty posts in different CCK08 blogs from other students. I responded to many of the introductions in the Forum …..These nodes of connectivism were meaningful places for me, even if temporary connections only. (NCP)</a:t>
            </a:r>
          </a:p>
        </p:txBody>
      </p:sp>
    </p:spTree>
    <p:extLst>
      <p:ext uri="{BB962C8B-B14F-4D97-AF65-F5344CB8AC3E}">
        <p14:creationId xmlns:p14="http://schemas.microsoft.com/office/powerpoint/2010/main" val="36707904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solidFill>
                  <a:schemeClr val="accent2">
                    <a:lumMod val="75000"/>
                  </a:schemeClr>
                </a:solidFill>
              </a:rPr>
              <a:t>Whilst connectedness was afforded by technology, it did not necessarily ensure interaction. As Siemens (2009c) says, ‘The question for me is not ‘how are people connected?’ but rather ‘what are the implications of people being connected in a certain way?’ … Frequency of contact isn’t that important to me’. There were some significant barriers to interaction and connectedness:</a:t>
            </a:r>
          </a:p>
          <a:p>
            <a:r>
              <a:rPr lang="en-US" sz="2400" dirty="0" smtClean="0">
                <a:solidFill>
                  <a:schemeClr val="accent2">
                    <a:lumMod val="75000"/>
                  </a:schemeClr>
                </a:solidFill>
              </a:rPr>
              <a:t>Interaction was key to the experience for me…[I] would like to add that the two barriers to participation on the forums IMHO were X’s appalling behaviour and XX’s </a:t>
            </a:r>
            <a:r>
              <a:rPr lang="en-US" sz="2400" dirty="0" err="1" smtClean="0">
                <a:solidFill>
                  <a:schemeClr val="accent2">
                    <a:lumMod val="75000"/>
                  </a:schemeClr>
                </a:solidFill>
              </a:rPr>
              <a:t>patronising</a:t>
            </a:r>
            <a:r>
              <a:rPr lang="en-US" sz="2400" dirty="0" smtClean="0">
                <a:solidFill>
                  <a:schemeClr val="accent2">
                    <a:lumMod val="75000"/>
                  </a:schemeClr>
                </a:solidFill>
              </a:rPr>
              <a:t> and ‘</a:t>
            </a:r>
            <a:r>
              <a:rPr lang="en-US" sz="2400" dirty="0" err="1" smtClean="0">
                <a:solidFill>
                  <a:schemeClr val="accent2">
                    <a:lumMod val="75000"/>
                  </a:schemeClr>
                </a:solidFill>
              </a:rPr>
              <a:t>teachery</a:t>
            </a:r>
            <a:r>
              <a:rPr lang="en-US" sz="2400" dirty="0" smtClean="0">
                <a:solidFill>
                  <a:schemeClr val="accent2">
                    <a:lumMod val="75000"/>
                  </a:schemeClr>
                </a:solidFill>
              </a:rPr>
              <a:t>’ posts and actions ….. (who knows how many timid people or those whose first language is not English we lost). (NCP)</a:t>
            </a:r>
          </a:p>
        </p:txBody>
      </p:sp>
    </p:spTree>
    <p:extLst>
      <p:ext uri="{BB962C8B-B14F-4D97-AF65-F5344CB8AC3E}">
        <p14:creationId xmlns:p14="http://schemas.microsoft.com/office/powerpoint/2010/main" val="18736463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solidFill>
                  <a:schemeClr val="accent2">
                    <a:lumMod val="75000"/>
                  </a:schemeClr>
                </a:solidFill>
              </a:rPr>
              <a:t>Other barriers to connectedness and interactivity:</a:t>
            </a:r>
          </a:p>
          <a:p>
            <a:pPr marL="342900" indent="-342900"/>
            <a:r>
              <a:rPr lang="en-US" sz="2400" dirty="0" smtClean="0">
                <a:solidFill>
                  <a:schemeClr val="accent2">
                    <a:lumMod val="75000"/>
                  </a:schemeClr>
                </a:solidFill>
              </a:rPr>
              <a:t> were the quality of personal connections (‘I was fed up with tittle tattle, bad behaviour, trolling … so did not need the connection socially’) </a:t>
            </a:r>
          </a:p>
          <a:p>
            <a:pPr marL="342900" indent="-342900"/>
            <a:r>
              <a:rPr lang="en-US" sz="2400" dirty="0" smtClean="0">
                <a:solidFill>
                  <a:schemeClr val="accent2">
                    <a:lumMod val="75000"/>
                  </a:schemeClr>
                </a:solidFill>
              </a:rPr>
              <a:t>levels of expertise. The expertise divide is critical in all online learning and can effectively undermine openness, connectedness and interactivity, e.g. ‘The reason I stopped is because I cannot understand the issues being discussed anymore’ </a:t>
            </a:r>
          </a:p>
        </p:txBody>
      </p:sp>
    </p:spTree>
    <p:extLst>
      <p:ext uri="{BB962C8B-B14F-4D97-AF65-F5344CB8AC3E}">
        <p14:creationId xmlns:p14="http://schemas.microsoft.com/office/powerpoint/2010/main" val="29323200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342900" lvl="0" indent="-342900"/>
            <a:r>
              <a:rPr lang="en-US" sz="2800" dirty="0" smtClean="0">
                <a:solidFill>
                  <a:schemeClr val="accent2">
                    <a:lumMod val="75000"/>
                  </a:schemeClr>
                </a:solidFill>
              </a:rPr>
              <a:t>The more open the course, the more this becomes a dilemma for the course designers. These quotes reveal that the dynamics of connectivism are perceived as both enablers and inhibitors for learning in a massive open online course designed on the basis of these principles alone. </a:t>
            </a:r>
            <a:endParaRPr lang="en-US" sz="7200" dirty="0">
              <a:solidFill>
                <a:schemeClr val="accent2">
                  <a:lumMod val="75000"/>
                </a:schemeClr>
              </a:solidFill>
            </a:endParaRPr>
          </a:p>
        </p:txBody>
      </p:sp>
    </p:spTree>
    <p:extLst>
      <p:ext uri="{BB962C8B-B14F-4D97-AF65-F5344CB8AC3E}">
        <p14:creationId xmlns:p14="http://schemas.microsoft.com/office/powerpoint/2010/main" val="5218955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Stephen Downes</a:t>
            </a:r>
          </a:p>
          <a:p>
            <a:pPr marL="0" indent="0">
              <a:buNone/>
            </a:pPr>
            <a:r>
              <a:rPr lang="en-US" dirty="0" smtClean="0"/>
              <a:t>http://www.downes.ca</a:t>
            </a:r>
            <a:endParaRPr lang="en-US" dirty="0"/>
          </a:p>
        </p:txBody>
      </p:sp>
    </p:spTree>
    <p:extLst>
      <p:ext uri="{BB962C8B-B14F-4D97-AF65-F5344CB8AC3E}">
        <p14:creationId xmlns:p14="http://schemas.microsoft.com/office/powerpoint/2010/main" val="2383291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Factors affecting mental states</a:t>
            </a:r>
          </a:p>
          <a:p>
            <a:pPr lvl="1"/>
            <a:r>
              <a:rPr lang="en-US" dirty="0" smtClean="0"/>
              <a:t>Empirical, cognitive, </a:t>
            </a:r>
            <a:r>
              <a:rPr lang="en-US" dirty="0" smtClean="0"/>
              <a:t>psychological</a:t>
            </a:r>
          </a:p>
        </p:txBody>
      </p:sp>
      <p:sp>
        <p:nvSpPr>
          <p:cNvPr id="4" name="Rectangle 3"/>
          <p:cNvSpPr/>
          <p:nvPr/>
        </p:nvSpPr>
        <p:spPr>
          <a:xfrm>
            <a:off x="609600" y="6096000"/>
            <a:ext cx="6705600" cy="369332"/>
          </a:xfrm>
          <a:prstGeom prst="rect">
            <a:avLst/>
          </a:prstGeom>
        </p:spPr>
        <p:txBody>
          <a:bodyPr wrap="square">
            <a:spAutoFit/>
          </a:bodyPr>
          <a:lstStyle/>
          <a:p>
            <a:r>
              <a:rPr lang="en-US" dirty="0" smtClean="0">
                <a:hlinkClick r:id="rId2"/>
              </a:rPr>
              <a:t>http://halfanhour.blogspot.com/2010/11/model-of-autonomy.html</a:t>
            </a:r>
            <a:r>
              <a:rPr lang="en-US" dirty="0" smtClean="0"/>
              <a:t> </a:t>
            </a:r>
            <a:endParaRPr lang="en-US" dirty="0"/>
          </a:p>
        </p:txBody>
      </p:sp>
    </p:spTree>
    <p:extLst>
      <p:ext uri="{BB962C8B-B14F-4D97-AF65-F5344CB8AC3E}">
        <p14:creationId xmlns:p14="http://schemas.microsoft.com/office/powerpoint/2010/main" val="335000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Capacity to act on mental states</a:t>
            </a:r>
          </a:p>
          <a:p>
            <a:pPr lvl="1"/>
            <a:r>
              <a:rPr lang="en-US" dirty="0" smtClean="0"/>
              <a:t>Physical, social, structural, resources</a:t>
            </a:r>
          </a:p>
        </p:txBody>
      </p:sp>
    </p:spTree>
    <p:extLst>
      <p:ext uri="{BB962C8B-B14F-4D97-AF65-F5344CB8AC3E}">
        <p14:creationId xmlns:p14="http://schemas.microsoft.com/office/powerpoint/2010/main" val="277002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Scope and range of autonomous behaviour</a:t>
            </a:r>
          </a:p>
          <a:p>
            <a:pPr lvl="1"/>
            <a:r>
              <a:rPr lang="en-US" dirty="0" smtClean="0"/>
              <a:t>Expression, association, selection, method…</a:t>
            </a:r>
          </a:p>
        </p:txBody>
      </p:sp>
    </p:spTree>
    <p:extLst>
      <p:ext uri="{BB962C8B-B14F-4D97-AF65-F5344CB8AC3E}">
        <p14:creationId xmlns:p14="http://schemas.microsoft.com/office/powerpoint/2010/main" val="316301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Effects of autonomous behaviour</a:t>
            </a:r>
          </a:p>
          <a:p>
            <a:pPr lvl="1"/>
            <a:r>
              <a:rPr lang="en-US" dirty="0" smtClean="0"/>
              <a:t>Impact, improvement</a:t>
            </a:r>
            <a:endParaRPr lang="en-US" dirty="0"/>
          </a:p>
        </p:txBody>
      </p:sp>
    </p:spTree>
    <p:extLst>
      <p:ext uri="{BB962C8B-B14F-4D97-AF65-F5344CB8AC3E}">
        <p14:creationId xmlns:p14="http://schemas.microsoft.com/office/powerpoint/2010/main" val="1931208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the study…</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solidFill>
                  <a:schemeClr val="accent2">
                    <a:lumMod val="75000"/>
                  </a:schemeClr>
                </a:solidFill>
              </a:rPr>
              <a:t>Autonomy </a:t>
            </a:r>
            <a:r>
              <a:rPr lang="en-US" dirty="0">
                <a:solidFill>
                  <a:schemeClr val="accent2">
                    <a:lumMod val="75000"/>
                  </a:schemeClr>
                </a:solidFill>
              </a:rPr>
              <a:t>was equated to flexibility and control over learning and exemplified by </a:t>
            </a:r>
            <a:r>
              <a:rPr lang="en-US" dirty="0" smtClean="0">
                <a:solidFill>
                  <a:schemeClr val="accent2">
                    <a:lumMod val="75000"/>
                  </a:schemeClr>
                </a:solidFill>
              </a:rPr>
              <a:t>the participants</a:t>
            </a:r>
            <a:r>
              <a:rPr lang="en-US" dirty="0">
                <a:solidFill>
                  <a:schemeClr val="accent2">
                    <a:lumMod val="75000"/>
                  </a:schemeClr>
                </a:solidFill>
              </a:rPr>
              <a:t>’ choices of how, and how much, to engage with the course.</a:t>
            </a:r>
          </a:p>
          <a:p>
            <a:r>
              <a:rPr lang="en-US" dirty="0" smtClean="0">
                <a:solidFill>
                  <a:schemeClr val="accent2">
                    <a:lumMod val="75000"/>
                  </a:schemeClr>
                </a:solidFill>
              </a:rPr>
              <a:t>“Thanks </a:t>
            </a:r>
            <a:r>
              <a:rPr lang="en-US" dirty="0">
                <a:solidFill>
                  <a:schemeClr val="accent2">
                    <a:lumMod val="75000"/>
                  </a:schemeClr>
                </a:solidFill>
              </a:rPr>
              <a:t>to the learner autonomy I thought would be provided in the course, I started following </a:t>
            </a:r>
            <a:r>
              <a:rPr lang="en-US" dirty="0" smtClean="0">
                <a:solidFill>
                  <a:schemeClr val="accent2">
                    <a:lumMod val="75000"/>
                  </a:schemeClr>
                </a:solidFill>
              </a:rPr>
              <a:t>the course</a:t>
            </a:r>
            <a:r>
              <a:rPr lang="en-US" dirty="0">
                <a:solidFill>
                  <a:schemeClr val="accent2">
                    <a:lumMod val="75000"/>
                  </a:schemeClr>
                </a:solidFill>
              </a:rPr>
              <a:t>. If it would have been a more rigid structure, I would not have done so (due to </a:t>
            </a:r>
            <a:r>
              <a:rPr lang="en-US" dirty="0" smtClean="0">
                <a:solidFill>
                  <a:schemeClr val="accent2">
                    <a:lumMod val="75000"/>
                  </a:schemeClr>
                </a:solidFill>
              </a:rPr>
              <a:t>time/work schedule </a:t>
            </a:r>
            <a:r>
              <a:rPr lang="en-US" dirty="0">
                <a:solidFill>
                  <a:schemeClr val="accent2">
                    <a:lumMod val="75000"/>
                  </a:schemeClr>
                </a:solidFill>
              </a:rPr>
              <a:t>reasons). </a:t>
            </a:r>
            <a:r>
              <a:rPr lang="en-US" dirty="0" smtClean="0">
                <a:solidFill>
                  <a:schemeClr val="accent2">
                    <a:lumMod val="75000"/>
                  </a:schemeClr>
                </a:solidFill>
              </a:rPr>
              <a:t>“</a:t>
            </a:r>
            <a:endParaRPr lang="en-US" dirty="0">
              <a:solidFill>
                <a:schemeClr val="accent2">
                  <a:lumMod val="75000"/>
                </a:schemeClr>
              </a:solidFill>
            </a:endParaRPr>
          </a:p>
          <a:p>
            <a:r>
              <a:rPr lang="en-US" dirty="0" smtClean="0">
                <a:solidFill>
                  <a:schemeClr val="accent2">
                    <a:lumMod val="75000"/>
                  </a:schemeClr>
                </a:solidFill>
              </a:rPr>
              <a:t>“We </a:t>
            </a:r>
            <a:r>
              <a:rPr lang="en-US" dirty="0">
                <a:solidFill>
                  <a:schemeClr val="accent2">
                    <a:lumMod val="75000"/>
                  </a:schemeClr>
                </a:solidFill>
              </a:rPr>
              <a:t>had a lot of autonomy because we could basically do what we wanted; participate fully </a:t>
            </a:r>
            <a:r>
              <a:rPr lang="en-US" dirty="0" smtClean="0">
                <a:solidFill>
                  <a:schemeClr val="accent2">
                    <a:lumMod val="75000"/>
                  </a:schemeClr>
                </a:solidFill>
              </a:rPr>
              <a:t>for credit</a:t>
            </a:r>
            <a:r>
              <a:rPr lang="en-US" dirty="0">
                <a:solidFill>
                  <a:schemeClr val="accent2">
                    <a:lumMod val="75000"/>
                  </a:schemeClr>
                </a:solidFill>
              </a:rPr>
              <a:t>, fully for no credit or on the varying scale of </a:t>
            </a:r>
            <a:r>
              <a:rPr lang="en-US" dirty="0" smtClean="0">
                <a:solidFill>
                  <a:schemeClr val="accent2">
                    <a:lumMod val="75000"/>
                  </a:schemeClr>
                </a:solidFill>
              </a:rPr>
              <a:t>‘partial participation’. “</a:t>
            </a:r>
          </a:p>
        </p:txBody>
      </p:sp>
    </p:spTree>
    <p:extLst>
      <p:ext uri="{BB962C8B-B14F-4D97-AF65-F5344CB8AC3E}">
        <p14:creationId xmlns:p14="http://schemas.microsoft.com/office/powerpoint/2010/main" val="4106357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solidFill>
                  <a:schemeClr val="accent2">
                    <a:lumMod val="75000"/>
                  </a:schemeClr>
                </a:solidFill>
              </a:rPr>
              <a:t>However learners new to the environment and concepts lacked confidence and preferred structure, guidance and even intervention to autonomy.</a:t>
            </a:r>
          </a:p>
          <a:p>
            <a:r>
              <a:rPr lang="en-US" dirty="0" smtClean="0">
                <a:solidFill>
                  <a:schemeClr val="accent2">
                    <a:lumMod val="75000"/>
                  </a:schemeClr>
                </a:solidFill>
              </a:rPr>
              <a:t>Autonomy was less important when I needed full instructions </a:t>
            </a:r>
          </a:p>
          <a:p>
            <a:r>
              <a:rPr lang="en-US" dirty="0" smtClean="0">
                <a:solidFill>
                  <a:schemeClr val="accent2">
                    <a:lumMod val="75000"/>
                  </a:schemeClr>
                </a:solidFill>
              </a:rPr>
              <a:t>I felt like some guidance would have helped. Freedom is great, but this course was all over the place. There was no one place to follow the latest thinking on any one subject. </a:t>
            </a:r>
          </a:p>
        </p:txBody>
      </p:sp>
    </p:spTree>
    <p:extLst>
      <p:ext uri="{BB962C8B-B14F-4D97-AF65-F5344CB8AC3E}">
        <p14:creationId xmlns:p14="http://schemas.microsoft.com/office/powerpoint/2010/main" val="2585474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34471</TotalTime>
  <Words>1499</Words>
  <Application>Microsoft Office PowerPoint</Application>
  <PresentationFormat>On-screen Show (4:3)</PresentationFormat>
  <Paragraphs>104</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The Semantic Condition: Connectivism and Open Learning</vt:lpstr>
      <vt:lpstr>PowerPoint Presentation</vt:lpstr>
      <vt:lpstr>Autonomy</vt:lpstr>
      <vt:lpstr>PowerPoint Presentation</vt:lpstr>
      <vt:lpstr>PowerPoint Presentation</vt:lpstr>
      <vt:lpstr>PowerPoint Presentation</vt:lpstr>
      <vt:lpstr>PowerPoint Presentation</vt:lpstr>
      <vt:lpstr>From the study…</vt:lpstr>
      <vt:lpstr>PowerPoint Presentation</vt:lpstr>
      <vt:lpstr>PowerPoint Presentation</vt:lpstr>
      <vt:lpstr>Discussion of Autonomy</vt:lpstr>
      <vt:lpstr>Diversity</vt:lpstr>
      <vt:lpstr>PowerPoint Presentation</vt:lpstr>
      <vt:lpstr>PowerPoint Presentation</vt:lpstr>
      <vt:lpstr>PowerPoint Presentation</vt:lpstr>
      <vt:lpstr>PowerPoint Presentation</vt:lpstr>
      <vt:lpstr>PowerPoint Presentation</vt:lpstr>
      <vt:lpstr>PowerPoint Presentation</vt:lpstr>
      <vt:lpstr>From the Study</vt:lpstr>
      <vt:lpstr>PowerPoint Presentation</vt:lpstr>
      <vt:lpstr>Openness</vt:lpstr>
      <vt:lpstr>PowerPoint Presentation</vt:lpstr>
      <vt:lpstr>PowerPoint Presentation</vt:lpstr>
      <vt:lpstr>PowerPoint Presentation</vt:lpstr>
      <vt:lpstr>PowerPoint Presentation</vt:lpstr>
      <vt:lpstr>PowerPoint Presentation</vt:lpstr>
      <vt:lpstr>PowerPoint Presentation</vt:lpstr>
      <vt:lpstr>Open Educational Resources</vt:lpstr>
      <vt:lpstr>Interactivity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Semantic Condition</dc:title>
  <dc:creator>Stephen Downes</dc:creator>
  <cp:lastModifiedBy>Stephen Downes</cp:lastModifiedBy>
  <cp:revision>8</cp:revision>
  <dcterms:created xsi:type="dcterms:W3CDTF">2013-06-17T14:26:05Z</dcterms:created>
  <dcterms:modified xsi:type="dcterms:W3CDTF">2013-07-11T12:57:25Z</dcterms:modified>
</cp:coreProperties>
</file>